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theme/themeOverride2.xml" ContentType="application/vnd.openxmlformats-officedocument.themeOverr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theme/themeOverride3.xml" ContentType="application/vnd.openxmlformats-officedocument.themeOverr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notesSlides/notesSlide1.xml" ContentType="application/vnd.openxmlformats-officedocument.presentationml.notesSlid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drawings/drawing1.xml" ContentType="application/vnd.openxmlformats-officedocument.drawingml.chartshapes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notesSlides/notesSlide2.xml" ContentType="application/vnd.openxmlformats-officedocument.presentationml.notesSlide+xml"/>
  <Override PartName="/ppt/charts/chart20.xml" ContentType="application/vnd.openxmlformats-officedocument.drawingml.chart+xml"/>
  <Override PartName="/ppt/theme/themeOverride4.xml" ContentType="application/vnd.openxmlformats-officedocument.themeOverride+xml"/>
  <Override PartName="/ppt/charts/chart21.xml" ContentType="application/vnd.openxmlformats-officedocument.drawingml.chart+xml"/>
  <Override PartName="/ppt/theme/themeOverride5.xml" ContentType="application/vnd.openxmlformats-officedocument.themeOverride+xml"/>
  <Override PartName="/ppt/charts/chart22.xml" ContentType="application/vnd.openxmlformats-officedocument.drawingml.chart+xml"/>
  <Override PartName="/ppt/theme/themeOverride6.xml" ContentType="application/vnd.openxmlformats-officedocument.themeOverride+xml"/>
  <Override PartName="/ppt/charts/chart23.xml" ContentType="application/vnd.openxmlformats-officedocument.drawingml.chart+xml"/>
  <Override PartName="/ppt/theme/themeOverride7.xml" ContentType="application/vnd.openxmlformats-officedocument.themeOverride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notesSlides/notesSlide3.xml" ContentType="application/vnd.openxmlformats-officedocument.presentationml.notesSlide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theme/themeOverride8.xml" ContentType="application/vnd.openxmlformats-officedocument.themeOverride+xml"/>
  <Override PartName="/ppt/charts/chart30.xml" ContentType="application/vnd.openxmlformats-officedocument.drawingml.chart+xml"/>
  <Override PartName="/ppt/theme/themeOverride9.xml" ContentType="application/vnd.openxmlformats-officedocument.themeOverride+xml"/>
  <Override PartName="/ppt/charts/chart31.xml" ContentType="application/vnd.openxmlformats-officedocument.drawingml.chart+xml"/>
  <Override PartName="/ppt/theme/themeOverride10.xml" ContentType="application/vnd.openxmlformats-officedocument.themeOverride+xml"/>
  <Override PartName="/ppt/charts/chart32.xml" ContentType="application/vnd.openxmlformats-officedocument.drawingml.chart+xml"/>
  <Override PartName="/ppt/theme/themeOverride11.xml" ContentType="application/vnd.openxmlformats-officedocument.themeOverride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theme/themeOverride12.xml" ContentType="application/vnd.openxmlformats-officedocument.themeOverride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4"/>
  </p:notesMasterIdLst>
  <p:sldIdLst>
    <p:sldId id="624" r:id="rId2"/>
    <p:sldId id="452" r:id="rId3"/>
    <p:sldId id="554" r:id="rId4"/>
    <p:sldId id="555" r:id="rId5"/>
    <p:sldId id="556" r:id="rId6"/>
    <p:sldId id="557" r:id="rId7"/>
    <p:sldId id="454" r:id="rId8"/>
    <p:sldId id="552" r:id="rId9"/>
    <p:sldId id="477" r:id="rId10"/>
    <p:sldId id="613" r:id="rId11"/>
    <p:sldId id="496" r:id="rId12"/>
    <p:sldId id="553" r:id="rId13"/>
    <p:sldId id="481" r:id="rId14"/>
    <p:sldId id="548" r:id="rId15"/>
    <p:sldId id="478" r:id="rId16"/>
    <p:sldId id="551" r:id="rId17"/>
    <p:sldId id="479" r:id="rId18"/>
    <p:sldId id="549" r:id="rId19"/>
    <p:sldId id="480" r:id="rId20"/>
    <p:sldId id="614" r:id="rId21"/>
    <p:sldId id="441" r:id="rId22"/>
    <p:sldId id="559" r:id="rId23"/>
    <p:sldId id="560" r:id="rId24"/>
    <p:sldId id="589" r:id="rId25"/>
    <p:sldId id="353" r:id="rId26"/>
    <p:sldId id="289" r:id="rId27"/>
    <p:sldId id="541" r:id="rId28"/>
    <p:sldId id="542" r:id="rId29"/>
    <p:sldId id="499" r:id="rId30"/>
    <p:sldId id="583" r:id="rId31"/>
    <p:sldId id="584" r:id="rId32"/>
    <p:sldId id="585" r:id="rId33"/>
    <p:sldId id="586" r:id="rId34"/>
    <p:sldId id="587" r:id="rId35"/>
    <p:sldId id="547" r:id="rId36"/>
    <p:sldId id="497" r:id="rId37"/>
    <p:sldId id="538" r:id="rId38"/>
    <p:sldId id="290" r:id="rId39"/>
    <p:sldId id="488" r:id="rId40"/>
    <p:sldId id="489" r:id="rId41"/>
    <p:sldId id="490" r:id="rId42"/>
    <p:sldId id="491" r:id="rId43"/>
    <p:sldId id="616" r:id="rId44"/>
    <p:sldId id="615" r:id="rId45"/>
    <p:sldId id="536" r:id="rId46"/>
    <p:sldId id="517" r:id="rId47"/>
    <p:sldId id="603" r:id="rId48"/>
    <p:sldId id="567" r:id="rId49"/>
    <p:sldId id="376" r:id="rId50"/>
    <p:sldId id="539" r:id="rId51"/>
    <p:sldId id="387" r:id="rId52"/>
    <p:sldId id="261" r:id="rId53"/>
    <p:sldId id="604" r:id="rId54"/>
    <p:sldId id="605" r:id="rId55"/>
    <p:sldId id="606" r:id="rId56"/>
    <p:sldId id="607" r:id="rId57"/>
    <p:sldId id="608" r:id="rId58"/>
    <p:sldId id="609" r:id="rId59"/>
    <p:sldId id="610" r:id="rId60"/>
    <p:sldId id="611" r:id="rId61"/>
    <p:sldId id="569" r:id="rId62"/>
    <p:sldId id="534" r:id="rId63"/>
    <p:sldId id="570" r:id="rId64"/>
    <p:sldId id="498" r:id="rId65"/>
    <p:sldId id="492" r:id="rId66"/>
    <p:sldId id="493" r:id="rId67"/>
    <p:sldId id="494" r:id="rId68"/>
    <p:sldId id="495" r:id="rId69"/>
    <p:sldId id="503" r:id="rId70"/>
    <p:sldId id="505" r:id="rId71"/>
    <p:sldId id="506" r:id="rId72"/>
    <p:sldId id="507" r:id="rId73"/>
    <p:sldId id="508" r:id="rId74"/>
    <p:sldId id="576" r:id="rId75"/>
    <p:sldId id="577" r:id="rId76"/>
    <p:sldId id="580" r:id="rId77"/>
    <p:sldId id="581" r:id="rId78"/>
    <p:sldId id="582" r:id="rId79"/>
    <p:sldId id="546" r:id="rId80"/>
    <p:sldId id="590" r:id="rId81"/>
    <p:sldId id="591" r:id="rId82"/>
    <p:sldId id="621" r:id="rId83"/>
    <p:sldId id="622" r:id="rId84"/>
    <p:sldId id="600" r:id="rId85"/>
    <p:sldId id="601" r:id="rId86"/>
    <p:sldId id="594" r:id="rId87"/>
    <p:sldId id="592" r:id="rId88"/>
    <p:sldId id="593" r:id="rId89"/>
    <p:sldId id="596" r:id="rId90"/>
    <p:sldId id="474" r:id="rId91"/>
    <p:sldId id="519" r:id="rId92"/>
    <p:sldId id="558" r:id="rId93"/>
    <p:sldId id="523" r:id="rId94"/>
    <p:sldId id="545" r:id="rId95"/>
    <p:sldId id="571" r:id="rId96"/>
    <p:sldId id="573" r:id="rId97"/>
    <p:sldId id="574" r:id="rId98"/>
    <p:sldId id="575" r:id="rId99"/>
    <p:sldId id="597" r:id="rId100"/>
    <p:sldId id="617" r:id="rId101"/>
    <p:sldId id="510" r:id="rId102"/>
    <p:sldId id="618" r:id="rId103"/>
    <p:sldId id="619" r:id="rId104"/>
    <p:sldId id="620" r:id="rId105"/>
    <p:sldId id="627" r:id="rId106"/>
    <p:sldId id="625" r:id="rId107"/>
    <p:sldId id="626" r:id="rId108"/>
    <p:sldId id="628" r:id="rId109"/>
    <p:sldId id="629" r:id="rId110"/>
    <p:sldId id="630" r:id="rId111"/>
    <p:sldId id="633" r:id="rId112"/>
    <p:sldId id="634" r:id="rId113"/>
    <p:sldId id="635" r:id="rId114"/>
    <p:sldId id="636" r:id="rId115"/>
    <p:sldId id="632" r:id="rId116"/>
    <p:sldId id="637" r:id="rId117"/>
    <p:sldId id="412" r:id="rId118"/>
    <p:sldId id="379" r:id="rId119"/>
    <p:sldId id="447" r:id="rId120"/>
    <p:sldId id="380" r:id="rId121"/>
    <p:sldId id="623" r:id="rId122"/>
    <p:sldId id="595" r:id="rId12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33CC"/>
    <a:srgbClr val="CCFFFF"/>
    <a:srgbClr val="FFFFCC"/>
    <a:srgbClr val="FFFF00"/>
    <a:srgbClr val="000066"/>
    <a:srgbClr val="663300"/>
    <a:srgbClr val="006600"/>
    <a:srgbClr val="99FFCC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660"/>
  </p:normalViewPr>
  <p:slideViewPr>
    <p:cSldViewPr>
      <p:cViewPr>
        <p:scale>
          <a:sx n="50" d="100"/>
          <a:sy n="50" d="100"/>
        </p:scale>
        <p:origin x="1866" y="3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&#227;o%20Carlos%20M.%20S&#225;\Documents\Arquivos%20-%20JCMSA\UEPG\Post%20Doctoral%20Program%20-%20Florent%20Tivet\Dados%20Gerais%20do%20projeto%20(13-10-2010)\An&#225;lise%20Quim%20%20Exp%20%20LRV%20(12-03-2014).xlsx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rea%20de%20Trabalho%20-%20JCMS\UEPG\Post%20Doctoral%20Program%20-%20Florent%20Tivet\Dados%20Gerais%20do%20projeto%20(13-10-2010)\An&#225;lise%20Quim%20%20Exp%20%20LRV.xls" TargetMode="External"/><Relationship Id="rId1" Type="http://schemas.openxmlformats.org/officeDocument/2006/relationships/themeOverride" Target="../theme/themeOverride2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&#227;o%20Carlos%20M.%20S&#225;\Documents\Arquivos%20-%20JCMSA\UEPG\Post%20Doctoral%20Program%20-%20Florent%20Tivet\Dados%20Gerais%20do%20projeto%20(13-10-2010)\An&#225;lise%20Quim%20%20Exp%20%20LRV%20(12-03-2014).xlsx" TargetMode="Externa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rea%20de%20Trabalho%20-%20JCMS\UEPG\Post%20Doctoral%20Program%20-%20Florent%20Tivet\Dados%20Gerais%20do%20projeto%20(13-10-2010)\An&#225;lise%20Quim%20%20Exp%20%20LRV.xls" TargetMode="External"/><Relationship Id="rId1" Type="http://schemas.openxmlformats.org/officeDocument/2006/relationships/themeOverride" Target="../theme/themeOverride3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&#227;o%20Carlos%20M.%20S&#225;\Documents\Arquivos%20-%20JCMSA\UEPG\Projeto%20de%20Pesquisa%20-%20UEPG%20-%20Fuda&#231;&#227;o%20Bahia,%20LEM,%202009\Quimica_Bahia.xls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&#227;o%20Carlos%20M.%20S&#225;\Documents\Arquivos%20-%20JCMSA\UEPG\Projeto%20de%20Pesquisa%20-%20UEPG%20-%20Fuda&#231;&#227;o%20Bahia,%20LEM,%202009\Quimica_Bahia.xls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Gr&#225;fico%20no%20Microsoft%20PowerPoint" TargetMode="Externa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Jo&#227;o%20Carlos%20M.%20S&#225;\Documents\Arquivos%20-%20JCMSA\Tese%20Doutorado\PaperFertility\FigurePaper\FigCh3b1.xls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93;rea%20de%20Trabalho%20-%20JCMS\JCMS\UEPG\Post%20Doctoral%20Program%20-%20Florent%20Tivet\Dados%20Gerais%20do%20projeto%20(13-10-2010)\An&#225;lise%20Quim%20%20Exp%20%20LRV%20(12-03-2014)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93;rea%20de%20Trabalho%20-%20JCMS\JCMS\UEPG\Post%20Doctoral%20Program%20-%20Florent%20Tivet\Dados%20Gerais%20do%20projeto%20(13-10-2010)\An&#225;lise%20Quim%20%20Exp%20%20LRV%20(12-03-2014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Area%20de%20Trabalho%20-%20JCMS\UEPG\Post%20Doctoral%20Program%20-%20Florent%20Tivet\Dados%20Gerais%20do%20projeto%20(13-10-2010)\An&#225;lise%20Quim%20%20Exp%20%20LRV.xls" TargetMode="Externa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rea%20de%20Trabalho%20-%20JCMS\UEPG\Post%20Doctoral%20Program%20-%20Florent%20Tivet\Dados%20Gerais%20do%20projeto%20(13-10-2010)\An&#225;lise%20Quim%20%20Exp%20%20LRV.xls" TargetMode="External"/><Relationship Id="rId1" Type="http://schemas.openxmlformats.org/officeDocument/2006/relationships/themeOverride" Target="../theme/themeOverride4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rea%20de%20Trabalho%20-%20JCMS\UEPG\Post%20Doctoral%20Program%20-%20Florent%20Tivet\Dados%20Gerais%20do%20projeto%20(13-10-2010)\An&#225;lise%20Quim%20%20Exp%20%20LRV.xls" TargetMode="External"/><Relationship Id="rId1" Type="http://schemas.openxmlformats.org/officeDocument/2006/relationships/themeOverride" Target="../theme/themeOverride5.xm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rea%20de%20Trabalho%20-%20JCMS\UEPG\Post%20Doctoral%20Program%20-%20Florent%20Tivet\Dados%20Gerais%20do%20projeto%20(13-10-2010)\An&#225;lise%20Quim%20%20Exp%20%20LRV.xls" TargetMode="External"/><Relationship Id="rId1" Type="http://schemas.openxmlformats.org/officeDocument/2006/relationships/themeOverride" Target="../theme/themeOverride6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rea%20de%20Trabalho%20-%20JCMS\UEPG\Post%20Doctoral%20Program%20-%20Florent%20Tivet\Dados%20Gerais%20do%20projeto%20(13-10-2010)\An&#225;lise%20Quim%20%20Exp%20%20LRV.xls" TargetMode="External"/><Relationship Id="rId1" Type="http://schemas.openxmlformats.org/officeDocument/2006/relationships/themeOverride" Target="../theme/themeOverride7.xm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&#227;o%20Carlos%20M.%20S&#225;\Documents\Arquivos%20-%20JCMSA\UEPG\Projeto%20de%20Pesquisa%20-%20UEPG%20-%20Fuda&#231;&#227;o%20Bahia,%20LEM,%202009\Quimica_Bahia.xls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&#227;o%20Carlos%20M.%20S&#225;\Documents\Arquivos%20-%20JCMSA\UEPG\Projeto%20de%20Pesquisa%20-%20UEPG%20-%20Fuda&#231;&#227;o%20Bahia,%20LEM,%202009\Quimica_Bahia.xls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&#227;o%20Carlos%20M.%20S&#225;\Documents\Arquivos%20-%20JCMSA\UEPG\Projeto%20de%20Pesquisa%20-%20UEPG%20-%20Fuda&#231;&#227;o%20Bahia,%20LEM,%202009\Quimica_Bahia.xls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&#227;o%20Carlos%20M.%20S&#225;\Documents\Arquivos%20-%20JCMSA\UEPG\Projeto%20de%20Pesquisa%20-%20UEPG%20-%20Fuda&#231;&#227;o%20Bahia,%20LEM,%202009\Quimica_Bahia.xls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93;rea%20de%20Trabalho%20-%20JCMS\JCMS\UEPG\Post%20Doctoral%20Program%20-%20Florent%20Tivet\Dados%20Gerais%20do%20projeto%20(13-10-2010)\An&#225;lise%20Quim%20%20Exp%20%20LRV%20(12-03-2014).xlsx" TargetMode="External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rea%20de%20Trabalho%20-%20JCMS\UEPG\Post%20Doctoral%20Program%20-%20Florent%20Tivet\Dados%20Gerais%20do%20projeto%20(13-10-2010)\An&#225;lise%20Quim%20%20Exp%20%20LRV.xls" TargetMode="External"/><Relationship Id="rId1" Type="http://schemas.openxmlformats.org/officeDocument/2006/relationships/themeOverride" Target="../theme/themeOverride8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&#227;o%20Carlos%20M.%20S&#225;\Documents\Arquivos%20-%20JCMSA\UEPG\Projeto%20de%20Pesquisa%20-%20UEPG%20-%20Fuda&#231;&#227;o%20Bahia,%20LEM,%202009\Quimica_Bahia.xls" TargetMode="External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rea%20de%20Trabalho%20-%20JCMS\UEPG\Post%20Doctoral%20Program%20-%20Florent%20Tivet\Dados%20Gerais%20do%20projeto%20(13-10-2010)\An&#225;lise%20Quim%20%20Exp%20%20LRV.xls" TargetMode="External"/><Relationship Id="rId1" Type="http://schemas.openxmlformats.org/officeDocument/2006/relationships/themeOverride" Target="../theme/themeOverride9.xml"/></Relationships>
</file>

<file path=ppt/charts/_rels/chart3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rea%20de%20Trabalho%20-%20JCMS\UEPG\Post%20Doctoral%20Program%20-%20Florent%20Tivet\Dados%20Gerais%20do%20projeto%20(13-10-2010)\An&#225;lise%20Quim%20%20Exp%20%20LRV.xls" TargetMode="External"/><Relationship Id="rId1" Type="http://schemas.openxmlformats.org/officeDocument/2006/relationships/themeOverride" Target="../theme/themeOverride10.xml"/></Relationships>
</file>

<file path=ppt/charts/_rels/chart3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rea%20de%20Trabalho%20-%20JCMS\UEPG\Post%20Doctoral%20Program%20-%20Florent%20Tivet\Dados%20Gerais%20do%20projeto%20(13-10-2010)\An&#225;lise%20Quim%20%20Exp%20%20LRV.xls" TargetMode="External"/><Relationship Id="rId1" Type="http://schemas.openxmlformats.org/officeDocument/2006/relationships/themeOverride" Target="../theme/themeOverride11.xml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93;rea%20de%20Trabalho%20-%20JCMS\JCMS\Artigos%20Gerais\Artigos%20Prof.%20Juca\Artigo%20Land%20Degradation%20and%20Developtment%20S&#225;,%20Tivet%20et%20al.,%202012\Yield%20x%20SOC%20Seq%20-%20Yield%20x%20RI%20(31-01-2012,%20LRV).xlsx" TargetMode="External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Area%20de%20trabalho%20-%20Juca\&#193;rea%20de%20Trabalho\UEPG\Visiting%20Scientist%20-%20Montpellier%20-%202007\Papers%20-%20International%20Journal's\SSSAJ%20-%20Manuscript%20June%202009\Fig.%201%20-%20SOC%20Seq.%20x%20C%20input.xls" TargetMode="External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93;rea%20de%20Trabalho%20-%20JCMS\JCMS\Artigos%20Gerais\Artigos%20Prof.%20Juca\Artigo%20AEE%20-%20Hok,%20L.,%20S&#225;%20et%20al.%202014\Database\Total%20C%20and%20N%20calculation%20-%20Equivalent%20soil-mass%20-%20AEE.xlsx" TargetMode="External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93;rea%20de%20Trabalho%20-%20JCMS\JCMS\Artigos%20Gerais\Artigos%20Prof.%20Juca\Artigo%20STR%20-%20S&#225;,%20Tivet,%20Lal%20et%20al.,%202013\SOC%20Database%20%20ABC%20experiment%20(23-01-2013).xlsx" TargetMode="External"/></Relationships>
</file>

<file path=ppt/charts/_rels/chart3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rea%20de%20Trabalho%20-%20JCMS\UEPG\Post%20Doctoral%20Program%20-%20Florent%20Tivet\Dados%20Gerais%20do%20projeto%20(13-10-2010)\An&#225;lise%20Quim%20%20Exp%20%20LRV.xls" TargetMode="External"/><Relationship Id="rId1" Type="http://schemas.openxmlformats.org/officeDocument/2006/relationships/themeOverride" Target="../theme/themeOverride12.xml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93;rea%20de%20Trabalho%20-%20JCMS\JCMS\Artigos%20Gerais\Artigos%20Prof.%20Juca\Artigo%20STR%20-%20S&#225;,%20Tivet,%20Lal%20et%20al.,%202013\SOC%20Database%20%20ABC%20experiment%20(23-01-2013).xlsx" TargetMode="External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Area%20de%20Trabalho%20-%20JCMS\Artigos%20Gerais\Artigos%20Prof.%20Juca\Artigo%20Geoderma,%20Briedis,%20S&#225;%20et%20colaboradores,%202010\Linhas%20MEV%20-%20Regress&#245;es%20Ca%20x%20C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93;rea%20de%20Trabalho%20-%20JCMS\JCMS\UEPG\Post%20Doctoral%20Program%20-%20Florent%20Tivet\Dados%20Gerais%20do%20projeto%20(13-10-2010)\An&#225;lise%20Quim%20%20Exp%20%20LRV%20(12-03-2014).xlsx" TargetMode="External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Area%20de%20Trabalho%20-%20JCMS\Artigos%20Gerais\Artigos%20Prof.%20Juca\Artigo%20Geoderma,%20Briedis,%20S&#225;%20et%20colaboradores,%202010\Linhas%20MEV%20-%20Regress&#245;es%20Ca%20x%20C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&#227;o%20Carlos%20M.%20S&#225;\Documents\Arquivos%20-%20JCMSA\UEPG\Post%20Doctoral%20Program%20-%20Florent%20Tivet\Dados%20Gerais%20do%20projeto%20(13-10-2010)\An&#225;lise%20Quim%20%20Exp%20%20LRV%20(12-03-2014)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rea%20de%20Trabalho%20-%20JCMS\UEPG\Post%20Doctoral%20Program%20-%20Florent%20Tivet\Dados%20Gerais%20do%20projeto%20(13-10-2010)\An&#225;lise%20Quim%20%20Exp%20%20LRV.xls" TargetMode="External"/><Relationship Id="rId1" Type="http://schemas.openxmlformats.org/officeDocument/2006/relationships/themeOverride" Target="../theme/themeOverride1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&#227;o%20Carlos%20M.%20S&#225;\Documents\Arquivos%20-%20JCMSA\UEPG\Post%20Doctoral%20Program%20-%20Florent%20Tivet\Dados%20Gerais%20do%20projeto%20(13-10-2010)\An&#225;lise%20Quim%20%20Exp%20%20LRV%20(12-03-2014)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Area%20de%20Trabalho%20-%20JCMS\UEPG\Post%20Doctoral%20Program%20-%20Florent%20Tivet\Dados%20Gerais%20do%20projeto%20(13-10-2010)\An&#225;lise%20Quim%20%20Exp%20%20LRV.xls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&#227;o%20Carlos%20M.%20S&#225;\Documents\Arquivos%20-%20JCMSA\UEPG\Post%20Doctoral%20Program%20-%20Florent%20Tivet\Dados%20Gerais%20do%20projeto%20(13-10-2010)\An&#225;lise%20Quim%20%20Exp%20%20LRV%20(12-03-2014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228644086626908"/>
          <c:y val="0.18328555385066225"/>
          <c:w val="0.76380531635844617"/>
          <c:h val="0.791470679779176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 Gráficos LRV'!$K$2</c:f>
              <c:strCache>
                <c:ptCount val="1"/>
                <c:pt idx="0">
                  <c:v>COT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 Gráficos LRV'!$A$13:$A$19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' Gráficos LRV'!$K$13:$K$19</c:f>
              <c:numCache>
                <c:formatCode>0.00</c:formatCode>
                <c:ptCount val="7"/>
                <c:pt idx="0">
                  <c:v>59.752359712230209</c:v>
                </c:pt>
                <c:pt idx="1">
                  <c:v>27.787709387755104</c:v>
                </c:pt>
                <c:pt idx="2">
                  <c:v>19.935301224489802</c:v>
                </c:pt>
                <c:pt idx="3">
                  <c:v>18.485857284440041</c:v>
                </c:pt>
                <c:pt idx="4">
                  <c:v>15.804588701684835</c:v>
                </c:pt>
                <c:pt idx="5">
                  <c:v>12.914777006937564</c:v>
                </c:pt>
                <c:pt idx="6">
                  <c:v>10.789623389494551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56-43F3-9FFD-7DF7746CAF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94280320"/>
        <c:axId val="94294784"/>
      </c:barChart>
      <c:catAx>
        <c:axId val="94280320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7.7254834208628402E-3"/>
              <c:y val="0.2606713881896399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pt-BR"/>
          </a:p>
        </c:txPr>
        <c:crossAx val="94294784"/>
        <c:crosses val="autoZero"/>
        <c:auto val="1"/>
        <c:lblAlgn val="ctr"/>
        <c:lblOffset val="100"/>
        <c:noMultiLvlLbl val="0"/>
      </c:catAx>
      <c:valAx>
        <c:axId val="94294784"/>
        <c:scaling>
          <c:orientation val="minMax"/>
        </c:scaling>
        <c:delete val="0"/>
        <c:axPos val="t"/>
        <c:title>
          <c:tx>
            <c:rich>
              <a:bodyPr/>
              <a:lstStyle/>
              <a:p>
                <a:pPr>
                  <a:defRPr sz="2000"/>
                </a:pPr>
                <a:r>
                  <a:rPr lang="pt-BR" sz="2000" dirty="0"/>
                  <a:t>COT (g kg</a:t>
                </a:r>
                <a:r>
                  <a:rPr lang="pt-BR" sz="2000" baseline="30000" dirty="0"/>
                  <a:t>-1</a:t>
                </a:r>
                <a:r>
                  <a:rPr lang="pt-BR" sz="2000" dirty="0"/>
                  <a:t>)</a:t>
                </a:r>
              </a:p>
            </c:rich>
          </c:tx>
          <c:layout>
            <c:manualLayout>
              <c:xMode val="edge"/>
              <c:yMode val="edge"/>
              <c:x val="0.44936814930167829"/>
              <c:y val="0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pt-BR"/>
          </a:p>
        </c:txPr>
        <c:crossAx val="94280320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243516335786144"/>
          <c:y val="0.18454401040094914"/>
          <c:w val="0.79967703550456781"/>
          <c:h val="0.7902120762966520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Graficos!$B$1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33CC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Graficos!$E$3:$E$9</c:f>
              <c:numCache>
                <c:formatCode>0.00</c:formatCode>
                <c:ptCount val="7"/>
                <c:pt idx="0">
                  <c:v>0.8333333333333337</c:v>
                </c:pt>
                <c:pt idx="1">
                  <c:v>0.30000000000000032</c:v>
                </c:pt>
                <c:pt idx="2">
                  <c:v>0.26666666666666727</c:v>
                </c:pt>
                <c:pt idx="3">
                  <c:v>0.23333333333333361</c:v>
                </c:pt>
                <c:pt idx="4">
                  <c:v>0.20000000000000004</c:v>
                </c:pt>
                <c:pt idx="5">
                  <c:v>0.20000000000000004</c:v>
                </c:pt>
                <c:pt idx="6">
                  <c:v>0.23333333333333361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27-466C-8819-5CA7A1949B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84809600"/>
        <c:axId val="84824064"/>
      </c:barChart>
      <c:catAx>
        <c:axId val="84809600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7.7133814278326869E-3"/>
              <c:y val="0.3236522596400531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rgbClr val="000000"/>
            </a:solidFill>
          </a:ln>
        </c:spPr>
        <c:txPr>
          <a:bodyPr/>
          <a:lstStyle/>
          <a:p>
            <a:pPr>
              <a:defRPr sz="1800" b="1"/>
            </a:pPr>
            <a:endParaRPr lang="pt-BR"/>
          </a:p>
        </c:txPr>
        <c:crossAx val="84824064"/>
        <c:crosses val="autoZero"/>
        <c:auto val="1"/>
        <c:lblAlgn val="ctr"/>
        <c:lblOffset val="100"/>
        <c:noMultiLvlLbl val="0"/>
      </c:catAx>
      <c:valAx>
        <c:axId val="84824064"/>
        <c:scaling>
          <c:orientation val="minMax"/>
          <c:max val="5"/>
        </c:scaling>
        <c:delete val="0"/>
        <c:axPos val="t"/>
        <c:title>
          <c:tx>
            <c:rich>
              <a:bodyPr/>
              <a:lstStyle/>
              <a:p>
                <a:pPr>
                  <a:defRPr sz="1600"/>
                </a:pPr>
                <a:r>
                  <a:rPr lang="pt-BR" sz="1600"/>
                  <a:t>Ca</a:t>
                </a:r>
                <a:r>
                  <a:rPr lang="pt-BR" sz="1600" baseline="30000"/>
                  <a:t>2+</a:t>
                </a:r>
                <a:r>
                  <a:rPr lang="pt-BR" sz="1600"/>
                  <a:t> (cmol</a:t>
                </a:r>
                <a:r>
                  <a:rPr lang="pt-BR" sz="1600" baseline="-25000"/>
                  <a:t>c</a:t>
                </a:r>
                <a:r>
                  <a:rPr lang="pt-BR" sz="1600"/>
                  <a:t> dm</a:t>
                </a:r>
                <a:r>
                  <a:rPr lang="pt-BR" sz="1600" baseline="30000"/>
                  <a:t>-3</a:t>
                </a:r>
                <a:r>
                  <a:rPr lang="pt-BR" sz="1600"/>
                  <a:t>)</a:t>
                </a:r>
              </a:p>
            </c:rich>
          </c:tx>
          <c:layout>
            <c:manualLayout>
              <c:xMode val="edge"/>
              <c:yMode val="edge"/>
              <c:x val="0.45833598154490873"/>
              <c:y val="9.7671614577589574E-3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spPr>
          <a:ln w="19050">
            <a:solidFill>
              <a:srgbClr val="000000"/>
            </a:solidFill>
          </a:ln>
        </c:spPr>
        <c:txPr>
          <a:bodyPr/>
          <a:lstStyle/>
          <a:p>
            <a:pPr>
              <a:defRPr sz="1800" b="1"/>
            </a:pPr>
            <a:endParaRPr lang="pt-BR"/>
          </a:p>
        </c:txPr>
        <c:crossAx val="84809600"/>
        <c:crosses val="autoZero"/>
        <c:crossBetween val="between"/>
        <c:majorUnit val="1"/>
      </c:valAx>
    </c:plotArea>
    <c:plotVisOnly val="1"/>
    <c:dispBlanksAs val="gap"/>
    <c:showDLblsOverMax val="0"/>
  </c:chart>
  <c:spPr>
    <a:solidFill>
      <a:srgbClr val="CCFFFF"/>
    </a:solidFill>
  </c:sp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334067001847666"/>
          <c:y val="0.18609635595697477"/>
          <c:w val="0.77192287095040735"/>
          <c:h val="0.7886597262151885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 Gráficos LRV'!$B$1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 Gráficos LRV'!$A$3:$A$9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' Gráficos LRV'!$E$13:$E$19</c:f>
              <c:numCache>
                <c:formatCode>0.00</c:formatCode>
                <c:ptCount val="7"/>
                <c:pt idx="0">
                  <c:v>11.183333333333332</c:v>
                </c:pt>
                <c:pt idx="1">
                  <c:v>4.1499999999999995</c:v>
                </c:pt>
                <c:pt idx="2">
                  <c:v>1.25</c:v>
                </c:pt>
                <c:pt idx="3">
                  <c:v>0.54999999999999993</c:v>
                </c:pt>
                <c:pt idx="4">
                  <c:v>0.58333333333333326</c:v>
                </c:pt>
                <c:pt idx="5">
                  <c:v>0.49999999999999994</c:v>
                </c:pt>
                <c:pt idx="6">
                  <c:v>0.54999999999999993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C8-4015-A691-3A51FC1F78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94667904"/>
        <c:axId val="94669824"/>
      </c:barChart>
      <c:catAx>
        <c:axId val="94667904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6.2985610650216784E-3"/>
              <c:y val="0.3775718872372376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pt-BR"/>
          </a:p>
        </c:txPr>
        <c:crossAx val="94669824"/>
        <c:crosses val="autoZero"/>
        <c:auto val="1"/>
        <c:lblAlgn val="ctr"/>
        <c:lblOffset val="100"/>
        <c:noMultiLvlLbl val="0"/>
      </c:catAx>
      <c:valAx>
        <c:axId val="94669824"/>
        <c:scaling>
          <c:orientation val="minMax"/>
          <c:max val="12"/>
        </c:scaling>
        <c:delete val="0"/>
        <c:axPos val="t"/>
        <c:title>
          <c:tx>
            <c:rich>
              <a:bodyPr/>
              <a:lstStyle/>
              <a:p>
                <a:pPr>
                  <a:defRPr sz="2000"/>
                </a:pPr>
                <a:r>
                  <a:rPr lang="pt-BR" sz="2000"/>
                  <a:t>Ca</a:t>
                </a:r>
                <a:r>
                  <a:rPr lang="pt-BR" sz="2000" baseline="30000"/>
                  <a:t>2+</a:t>
                </a:r>
                <a:r>
                  <a:rPr lang="pt-BR" sz="2000"/>
                  <a:t> (cmol</a:t>
                </a:r>
                <a:r>
                  <a:rPr lang="pt-BR" sz="2000" baseline="-25000"/>
                  <a:t>c</a:t>
                </a:r>
                <a:r>
                  <a:rPr lang="pt-BR" sz="2000"/>
                  <a:t> dm</a:t>
                </a:r>
                <a:r>
                  <a:rPr lang="pt-BR" sz="2000" baseline="30000"/>
                  <a:t>-3</a:t>
                </a:r>
                <a:r>
                  <a:rPr lang="pt-BR" sz="2000"/>
                  <a:t>)</a:t>
                </a:r>
              </a:p>
            </c:rich>
          </c:tx>
          <c:layout>
            <c:manualLayout>
              <c:xMode val="edge"/>
              <c:yMode val="edge"/>
              <c:x val="0.45833605545208955"/>
              <c:y val="4.2155039035303857E-3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pt-BR"/>
          </a:p>
        </c:txPr>
        <c:crossAx val="94667904"/>
        <c:crosses val="autoZero"/>
        <c:crossBetween val="between"/>
        <c:majorUnit val="4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641470150796251"/>
          <c:y val="0.17420117302489369"/>
          <c:w val="0.79967703550456803"/>
          <c:h val="0.8005549545769211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Graficos!$B$1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33CC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Graficos!$I$3:$I$9</c:f>
              <c:numCache>
                <c:formatCode>0.00</c:formatCode>
                <c:ptCount val="7"/>
                <c:pt idx="0">
                  <c:v>9.2779835911556603</c:v>
                </c:pt>
                <c:pt idx="1">
                  <c:v>5.001389569900673</c:v>
                </c:pt>
                <c:pt idx="2">
                  <c:v>6.0466096893126826</c:v>
                </c:pt>
                <c:pt idx="3">
                  <c:v>6.1994041583261765</c:v>
                </c:pt>
                <c:pt idx="4">
                  <c:v>6.6825739790416145</c:v>
                </c:pt>
                <c:pt idx="5">
                  <c:v>8.2420292496445082</c:v>
                </c:pt>
                <c:pt idx="6">
                  <c:v>9.5796288162366547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5F-4DA5-8688-2C8E11101E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82048128"/>
        <c:axId val="82050048"/>
      </c:barChart>
      <c:catAx>
        <c:axId val="82048128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7.7252480421196139E-3"/>
              <c:y val="0.3283529717455795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34925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800" b="1"/>
            </a:pPr>
            <a:endParaRPr lang="pt-BR"/>
          </a:p>
        </c:txPr>
        <c:crossAx val="82050048"/>
        <c:crosses val="autoZero"/>
        <c:auto val="1"/>
        <c:lblAlgn val="ctr"/>
        <c:lblOffset val="100"/>
        <c:noMultiLvlLbl val="0"/>
      </c:catAx>
      <c:valAx>
        <c:axId val="82050048"/>
        <c:scaling>
          <c:orientation val="minMax"/>
          <c:max val="60"/>
        </c:scaling>
        <c:delete val="0"/>
        <c:axPos val="t"/>
        <c:title>
          <c:tx>
            <c:rich>
              <a:bodyPr/>
              <a:lstStyle/>
              <a:p>
                <a:pPr>
                  <a:defRPr sz="1800"/>
                </a:pPr>
                <a:r>
                  <a:rPr lang="pt-BR" sz="1800"/>
                  <a:t>V % </a:t>
                </a:r>
              </a:p>
            </c:rich>
          </c:tx>
          <c:layout>
            <c:manualLayout>
              <c:xMode val="edge"/>
              <c:yMode val="edge"/>
              <c:x val="0.55093878457949119"/>
              <c:y val="1.1131209615401807E-2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 w="34925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800" b="1"/>
            </a:pPr>
            <a:endParaRPr lang="pt-BR"/>
          </a:p>
        </c:txPr>
        <c:crossAx val="82048128"/>
        <c:crosses val="autoZero"/>
        <c:crossBetween val="between"/>
        <c:majorUnit val="10"/>
      </c:valAx>
    </c:plotArea>
    <c:plotVisOnly val="1"/>
    <c:dispBlanksAs val="gap"/>
    <c:showDLblsOverMax val="0"/>
  </c:chart>
  <c:spPr>
    <a:solidFill>
      <a:srgbClr val="FFFFCC"/>
    </a:solidFill>
    <a:ln>
      <a:solidFill>
        <a:sysClr val="windowText" lastClr="000000"/>
      </a:solidFill>
    </a:ln>
  </c:sp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150815963763141"/>
          <c:y val="0.14064430312446233"/>
          <c:w val="0.75608862878586458"/>
          <c:h val="0.832058208682985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Chimie!$D$172</c:f>
              <c:strCache>
                <c:ptCount val="1"/>
                <c:pt idx="0">
                  <c:v>Cerrado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Chimie!$E$172:$E$175</c:f>
              <c:strCache>
                <c:ptCount val="4"/>
                <c:pt idx="0">
                  <c:v>0-10</c:v>
                </c:pt>
                <c:pt idx="1">
                  <c:v>10-20</c:v>
                </c:pt>
                <c:pt idx="2">
                  <c:v>20-40</c:v>
                </c:pt>
                <c:pt idx="3">
                  <c:v>40-100</c:v>
                </c:pt>
              </c:strCache>
            </c:strRef>
          </c:cat>
          <c:val>
            <c:numRef>
              <c:f>Chimie!$I$172:$I$175</c:f>
              <c:numCache>
                <c:formatCode>0.00</c:formatCode>
                <c:ptCount val="4"/>
                <c:pt idx="0">
                  <c:v>0.20000000000000004</c:v>
                </c:pt>
                <c:pt idx="1">
                  <c:v>0.16666666666666666</c:v>
                </c:pt>
                <c:pt idx="2">
                  <c:v>0.13333333333333333</c:v>
                </c:pt>
                <c:pt idx="3">
                  <c:v>0.20000000000000004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18-4487-BE80-98723585C3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558677672"/>
        <c:axId val="1"/>
      </c:barChart>
      <c:catAx>
        <c:axId val="558677672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 sz="1800" b="1"/>
            </a:pPr>
            <a:endParaRPr lang="pt-BR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2"/>
        </c:scaling>
        <c:delete val="0"/>
        <c:axPos val="t"/>
        <c:title>
          <c:tx>
            <c:rich>
              <a:bodyPr/>
              <a:lstStyle/>
              <a:p>
                <a:pPr>
                  <a:defRPr sz="1800"/>
                </a:pPr>
                <a:r>
                  <a:rPr lang="pt-BR" sz="1800" dirty="0"/>
                  <a:t>Ca, </a:t>
                </a:r>
                <a:r>
                  <a:rPr lang="pt-BR" sz="1800" dirty="0" err="1"/>
                  <a:t>cmolc</a:t>
                </a:r>
                <a:r>
                  <a:rPr lang="pt-BR" sz="1800" dirty="0"/>
                  <a:t> kg</a:t>
                </a:r>
                <a:r>
                  <a:rPr lang="pt-BR" sz="1800" baseline="30000" dirty="0"/>
                  <a:t>-1</a:t>
                </a:r>
              </a:p>
            </c:rich>
          </c:tx>
          <c:layout>
            <c:manualLayout>
              <c:xMode val="edge"/>
              <c:yMode val="edge"/>
              <c:x val="0.41548308842947945"/>
              <c:y val="1.5526584384285712E-3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 sz="1800" b="1"/>
            </a:pPr>
            <a:endParaRPr lang="pt-BR"/>
          </a:p>
        </c:txPr>
        <c:crossAx val="558677672"/>
        <c:crosses val="autoZero"/>
        <c:crossBetween val="between"/>
        <c:majorUnit val="0.5"/>
      </c:valAx>
    </c:plotArea>
    <c:legend>
      <c:legendPos val="r"/>
      <c:layout>
        <c:manualLayout>
          <c:xMode val="edge"/>
          <c:yMode val="edge"/>
          <c:x val="0.62543477351286203"/>
          <c:y val="0.88745005038620806"/>
          <c:w val="0.37304343483559921"/>
          <c:h val="6.8589761832997212E-2"/>
        </c:manualLayout>
      </c:layout>
      <c:overlay val="0"/>
      <c:txPr>
        <a:bodyPr/>
        <a:lstStyle/>
        <a:p>
          <a:pPr>
            <a:defRPr sz="2400" b="1"/>
          </a:pPr>
          <a:endParaRPr lang="pt-B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109213399294331"/>
          <c:y val="0.14267972611318977"/>
          <c:w val="0.77037306112116111"/>
          <c:h val="0.8320764584537209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Chimie!$D$172</c:f>
              <c:strCache>
                <c:ptCount val="1"/>
                <c:pt idx="0">
                  <c:v>Cerrado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Chimie!$E$172:$E$175</c:f>
              <c:strCache>
                <c:ptCount val="4"/>
                <c:pt idx="0">
                  <c:v>0-10</c:v>
                </c:pt>
                <c:pt idx="1">
                  <c:v>10-20</c:v>
                </c:pt>
                <c:pt idx="2">
                  <c:v>20-40</c:v>
                </c:pt>
                <c:pt idx="3">
                  <c:v>40-100</c:v>
                </c:pt>
              </c:strCache>
            </c:strRef>
          </c:cat>
          <c:val>
            <c:numRef>
              <c:f>Chimie!$J$172:$J$175</c:f>
              <c:numCache>
                <c:formatCode>0.00</c:formatCode>
                <c:ptCount val="4"/>
                <c:pt idx="0">
                  <c:v>0.20000000000000004</c:v>
                </c:pt>
                <c:pt idx="1">
                  <c:v>3.3333333333333333E-2</c:v>
                </c:pt>
                <c:pt idx="2">
                  <c:v>0.10000000000000002</c:v>
                </c:pt>
                <c:pt idx="3">
                  <c:v>0.19999999999999998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48-4AE0-98E1-3094EE98E7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558675376"/>
        <c:axId val="1"/>
      </c:barChart>
      <c:catAx>
        <c:axId val="558675376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2"/>
        </c:scaling>
        <c:delete val="0"/>
        <c:axPos val="t"/>
        <c:title>
          <c:tx>
            <c:rich>
              <a:bodyPr/>
              <a:lstStyle/>
              <a:p>
                <a:pPr>
                  <a:defRPr sz="1800"/>
                </a:pPr>
                <a:r>
                  <a:rPr lang="pt-BR" sz="1800" dirty="0"/>
                  <a:t>Mg, </a:t>
                </a:r>
                <a:r>
                  <a:rPr lang="pt-BR" sz="1800" dirty="0" err="1"/>
                  <a:t>cmolc</a:t>
                </a:r>
                <a:r>
                  <a:rPr lang="pt-BR" sz="1800" dirty="0"/>
                  <a:t> kg</a:t>
                </a:r>
                <a:r>
                  <a:rPr lang="pt-BR" sz="1800" baseline="30000" dirty="0"/>
                  <a:t>-1</a:t>
                </a:r>
              </a:p>
            </c:rich>
          </c:tx>
          <c:layout>
            <c:manualLayout>
              <c:xMode val="edge"/>
              <c:yMode val="edge"/>
              <c:x val="0.35555839895013119"/>
              <c:y val="0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 sz="1800" b="1"/>
            </a:pPr>
            <a:endParaRPr lang="pt-BR"/>
          </a:p>
        </c:txPr>
        <c:crossAx val="558675376"/>
        <c:crosses val="autoZero"/>
        <c:crossBetween val="between"/>
        <c:majorUnit val="0.5"/>
      </c:valAx>
    </c:plotArea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77138651260971"/>
          <c:y val="4.015575705411982E-2"/>
          <c:w val="0.84556146060399417"/>
          <c:h val="0.774846978321494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Infiltración</c:v>
                </c:pt>
              </c:strCache>
            </c:strRef>
          </c:tx>
          <c:spPr>
            <a:solidFill>
              <a:srgbClr val="0033CC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2000"/>
                      <a:t>443 mm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FBA-4F3E-9C6C-1448B627759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2000"/>
                      <a:t>88 mm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FBA-4F3E-9C6C-1448B627759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2000"/>
                      <a:t>66 mm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FBA-4F3E-9C6C-1448B627759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2000"/>
                      <a:t>29 mm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FBA-4F3E-9C6C-1448B62775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Plan1!$A$2:$A$5</c:f>
              <c:strCache>
                <c:ptCount val="4"/>
                <c:pt idx="0">
                  <c:v>Forest</c:v>
                </c:pt>
                <c:pt idx="1">
                  <c:v>1 yr</c:v>
                </c:pt>
                <c:pt idx="2">
                  <c:v>2 yrs</c:v>
                </c:pt>
                <c:pt idx="3">
                  <c:v>6 yrs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443</c:v>
                </c:pt>
                <c:pt idx="1">
                  <c:v>88</c:v>
                </c:pt>
                <c:pt idx="2">
                  <c:v>66</c:v>
                </c:pt>
                <c:pt idx="3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FBA-4F3E-9C6C-1448B6277597}"/>
            </c:ext>
          </c:extLst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Colunas1</c:v>
                </c:pt>
              </c:strCache>
            </c:strRef>
          </c:tx>
          <c:invertIfNegative val="0"/>
          <c:cat>
            <c:strRef>
              <c:f>Plan1!$A$2:$A$5</c:f>
              <c:strCache>
                <c:ptCount val="4"/>
                <c:pt idx="0">
                  <c:v>Forest</c:v>
                </c:pt>
                <c:pt idx="1">
                  <c:v>1 yr</c:v>
                </c:pt>
                <c:pt idx="2">
                  <c:v>2 yrs</c:v>
                </c:pt>
                <c:pt idx="3">
                  <c:v>6 yrs</c:v>
                </c:pt>
              </c:strCache>
            </c:strRef>
          </c:cat>
          <c:val>
            <c:numRef>
              <c:f>Plan1!$C$2:$C$5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5-0FBA-4F3E-9C6C-1448B6277597}"/>
            </c:ext>
          </c:extLst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Colunas2</c:v>
                </c:pt>
              </c:strCache>
            </c:strRef>
          </c:tx>
          <c:invertIfNegative val="0"/>
          <c:cat>
            <c:strRef>
              <c:f>Plan1!$A$2:$A$5</c:f>
              <c:strCache>
                <c:ptCount val="4"/>
                <c:pt idx="0">
                  <c:v>Forest</c:v>
                </c:pt>
                <c:pt idx="1">
                  <c:v>1 yr</c:v>
                </c:pt>
                <c:pt idx="2">
                  <c:v>2 yrs</c:v>
                </c:pt>
                <c:pt idx="3">
                  <c:v>6 yrs</c:v>
                </c:pt>
              </c:strCache>
            </c:strRef>
          </c:cat>
          <c:val>
            <c:numRef>
              <c:f>Plan1!$D$2:$D$5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6-0FBA-4F3E-9C6C-1448B62775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90"/>
        <c:axId val="263867392"/>
        <c:axId val="263873664"/>
      </c:barChart>
      <c:catAx>
        <c:axId val="2638673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pt-BR" sz="2000" dirty="0" err="1"/>
                  <a:t>Years</a:t>
                </a:r>
                <a:r>
                  <a:rPr lang="pt-BR" sz="2000" dirty="0"/>
                  <a:t> </a:t>
                </a:r>
                <a:r>
                  <a:rPr lang="pt-BR" sz="2000" dirty="0" err="1"/>
                  <a:t>after</a:t>
                </a:r>
                <a:r>
                  <a:rPr lang="pt-BR" sz="2000" dirty="0"/>
                  <a:t> </a:t>
                </a:r>
                <a:r>
                  <a:rPr lang="pt-BR" sz="2000" dirty="0" err="1"/>
                  <a:t>deforestation</a:t>
                </a:r>
                <a:r>
                  <a:rPr lang="pt-BR" sz="2000" dirty="0"/>
                  <a:t>  </a:t>
                </a:r>
              </a:p>
            </c:rich>
          </c:tx>
          <c:layout>
            <c:manualLayout>
              <c:xMode val="edge"/>
              <c:yMode val="edge"/>
              <c:x val="0.42211306023468659"/>
              <c:y val="0.93737977143973805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2000" b="1"/>
            </a:pPr>
            <a:endParaRPr lang="pt-BR"/>
          </a:p>
        </c:txPr>
        <c:crossAx val="263873664"/>
        <c:crosses val="autoZero"/>
        <c:auto val="1"/>
        <c:lblAlgn val="ctr"/>
        <c:lblOffset val="100"/>
        <c:noMultiLvlLbl val="0"/>
      </c:catAx>
      <c:valAx>
        <c:axId val="26387366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pt-BR" sz="2000" dirty="0" err="1"/>
                  <a:t>Infiltration</a:t>
                </a:r>
                <a:r>
                  <a:rPr lang="pt-BR" sz="2000" dirty="0"/>
                  <a:t> rates, mm/h</a:t>
                </a:r>
              </a:p>
            </c:rich>
          </c:tx>
          <c:layout>
            <c:manualLayout>
              <c:xMode val="edge"/>
              <c:yMode val="edge"/>
              <c:x val="0"/>
              <c:y val="0.1965219695065033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22225">
            <a:solidFill>
              <a:schemeClr val="tx1"/>
            </a:solidFill>
          </a:ln>
        </c:spPr>
        <c:txPr>
          <a:bodyPr/>
          <a:lstStyle/>
          <a:p>
            <a:pPr>
              <a:defRPr sz="2000" b="1"/>
            </a:pPr>
            <a:endParaRPr lang="pt-BR"/>
          </a:p>
        </c:txPr>
        <c:crossAx val="263867392"/>
        <c:crosses val="autoZero"/>
        <c:crossBetween val="between"/>
        <c:majorUnit val="1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071968855312372"/>
          <c:y val="0.1618346835336614"/>
          <c:w val="0.80391912472688221"/>
          <c:h val="0.835424442329230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'[Gráfico no Microsoft PowerPoint]Plan1'!$B$1</c:f>
              <c:strCache>
                <c:ptCount val="1"/>
                <c:pt idx="0">
                  <c:v>CN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'[Gráfico no Microsoft PowerPoint]Plan1'!$A$2:$A$7</c:f>
              <c:strCache>
                <c:ptCount val="6"/>
                <c:pt idx="0">
                  <c:v>8-19</c:v>
                </c:pt>
                <c:pt idx="1">
                  <c:v>4-8</c:v>
                </c:pt>
                <c:pt idx="2">
                  <c:v>2-4</c:v>
                </c:pt>
                <c:pt idx="3">
                  <c:v>1-2</c:v>
                </c:pt>
                <c:pt idx="4">
                  <c:v>0.5-1</c:v>
                </c:pt>
                <c:pt idx="5">
                  <c:v>0.25-0.5</c:v>
                </c:pt>
              </c:strCache>
            </c:strRef>
          </c:cat>
          <c:val>
            <c:numRef>
              <c:f>'[Gráfico no Microsoft PowerPoint]Plan1'!$B$2:$B$7</c:f>
              <c:numCache>
                <c:formatCode>General</c:formatCode>
                <c:ptCount val="6"/>
                <c:pt idx="0">
                  <c:v>93.5</c:v>
                </c:pt>
                <c:pt idx="1">
                  <c:v>5.6</c:v>
                </c:pt>
                <c:pt idx="2">
                  <c:v>0.4</c:v>
                </c:pt>
                <c:pt idx="3">
                  <c:v>0.19</c:v>
                </c:pt>
                <c:pt idx="4">
                  <c:v>0.14000000000000001</c:v>
                </c:pt>
                <c:pt idx="5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75-490D-ACDA-9B70796C5732}"/>
            </c:ext>
          </c:extLst>
        </c:ser>
        <c:ser>
          <c:idx val="2"/>
          <c:order val="1"/>
          <c:tx>
            <c:strRef>
              <c:f>'[Gráfico no Microsoft PowerPoint]Plan1'!$D$1</c:f>
              <c:strCache>
                <c:ptCount val="1"/>
                <c:pt idx="0">
                  <c:v>PC</c:v>
                </c:pt>
              </c:strCache>
            </c:strRef>
          </c:tx>
          <c:spPr>
            <a:noFill/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'[Gráfico no Microsoft PowerPoint]Plan1'!$A$2:$A$7</c:f>
              <c:strCache>
                <c:ptCount val="6"/>
                <c:pt idx="0">
                  <c:v>8-19</c:v>
                </c:pt>
                <c:pt idx="1">
                  <c:v>4-8</c:v>
                </c:pt>
                <c:pt idx="2">
                  <c:v>2-4</c:v>
                </c:pt>
                <c:pt idx="3">
                  <c:v>1-2</c:v>
                </c:pt>
                <c:pt idx="4">
                  <c:v>0.5-1</c:v>
                </c:pt>
                <c:pt idx="5">
                  <c:v>0.25-0.5</c:v>
                </c:pt>
              </c:strCache>
            </c:strRef>
          </c:cat>
          <c:val>
            <c:numRef>
              <c:f>'[Gráfico no Microsoft PowerPoint]Plan1'!$D$2:$D$7</c:f>
              <c:numCache>
                <c:formatCode>General</c:formatCode>
                <c:ptCount val="6"/>
                <c:pt idx="0">
                  <c:v>43.2</c:v>
                </c:pt>
                <c:pt idx="1">
                  <c:v>22.3</c:v>
                </c:pt>
                <c:pt idx="2">
                  <c:v>11.1</c:v>
                </c:pt>
                <c:pt idx="3">
                  <c:v>11</c:v>
                </c:pt>
                <c:pt idx="4">
                  <c:v>8.4</c:v>
                </c:pt>
                <c:pt idx="5">
                  <c:v>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75-490D-ACDA-9B70796C57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233727872"/>
        <c:axId val="233740544"/>
      </c:barChart>
      <c:catAx>
        <c:axId val="233727872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pt-BR" sz="2000" dirty="0" err="1"/>
                  <a:t>Aggregate</a:t>
                </a:r>
                <a:r>
                  <a:rPr lang="pt-BR" sz="2000" dirty="0"/>
                  <a:t> </a:t>
                </a:r>
                <a:r>
                  <a:rPr lang="pt-BR" sz="2000" dirty="0" err="1"/>
                  <a:t>size</a:t>
                </a:r>
                <a:r>
                  <a:rPr lang="pt-BR" sz="2000" dirty="0"/>
                  <a:t> classes, mm</a:t>
                </a:r>
              </a:p>
            </c:rich>
          </c:tx>
          <c:layout>
            <c:manualLayout>
              <c:xMode val="edge"/>
              <c:yMode val="edge"/>
              <c:x val="4.7471577232159379E-4"/>
              <c:y val="0.30450278251911406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 w="28575">
            <a:solidFill>
              <a:schemeClr val="tx1"/>
            </a:solidFill>
          </a:ln>
        </c:spPr>
        <c:txPr>
          <a:bodyPr/>
          <a:lstStyle/>
          <a:p>
            <a:pPr>
              <a:defRPr b="1"/>
            </a:pPr>
            <a:endParaRPr lang="pt-BR"/>
          </a:p>
        </c:txPr>
        <c:crossAx val="233740544"/>
        <c:crosses val="autoZero"/>
        <c:auto val="1"/>
        <c:lblAlgn val="ctr"/>
        <c:lblOffset val="100"/>
        <c:noMultiLvlLbl val="0"/>
      </c:catAx>
      <c:valAx>
        <c:axId val="233740544"/>
        <c:scaling>
          <c:orientation val="minMax"/>
        </c:scaling>
        <c:delete val="0"/>
        <c:axPos val="t"/>
        <c:title>
          <c:tx>
            <c:rich>
              <a:bodyPr/>
              <a:lstStyle/>
              <a:p>
                <a:pPr>
                  <a:defRPr sz="2000"/>
                </a:pPr>
                <a:r>
                  <a:rPr lang="pt-BR" sz="2000" dirty="0"/>
                  <a:t>% </a:t>
                </a:r>
                <a:r>
                  <a:rPr lang="pt-BR" sz="2000" dirty="0" err="1"/>
                  <a:t>Water</a:t>
                </a:r>
                <a:r>
                  <a:rPr lang="pt-BR" sz="2000" dirty="0"/>
                  <a:t> </a:t>
                </a:r>
                <a:r>
                  <a:rPr lang="pt-BR" sz="2000" dirty="0" err="1"/>
                  <a:t>stable</a:t>
                </a:r>
                <a:r>
                  <a:rPr lang="pt-BR" sz="2000" baseline="0" dirty="0"/>
                  <a:t> </a:t>
                </a:r>
                <a:r>
                  <a:rPr lang="pt-BR" sz="2000" baseline="0" dirty="0" err="1"/>
                  <a:t>aggregates</a:t>
                </a:r>
                <a:endParaRPr lang="pt-BR" sz="2000" dirty="0"/>
              </a:p>
            </c:rich>
          </c:tx>
          <c:layout>
            <c:manualLayout>
              <c:xMode val="edge"/>
              <c:yMode val="edge"/>
              <c:x val="0.39308097711365403"/>
              <c:y val="5.9490386954002106E-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28575">
            <a:solidFill>
              <a:schemeClr val="tx1"/>
            </a:solidFill>
          </a:ln>
        </c:spPr>
        <c:txPr>
          <a:bodyPr/>
          <a:lstStyle/>
          <a:p>
            <a:pPr>
              <a:defRPr sz="2000" b="1"/>
            </a:pPr>
            <a:endParaRPr lang="pt-BR"/>
          </a:p>
        </c:txPr>
        <c:crossAx val="233727872"/>
        <c:crosses val="autoZero"/>
        <c:crossBetween val="between"/>
        <c:maj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755425200640532"/>
          <c:y val="0.15159557075567573"/>
          <c:w val="0.78858036655673203"/>
          <c:h val="0.82522212501215131"/>
        </c:manualLayout>
      </c:layout>
      <c:scatterChart>
        <c:scatterStyle val="lineMarker"/>
        <c:varyColors val="0"/>
        <c:ser>
          <c:idx val="0"/>
          <c:order val="0"/>
          <c:tx>
            <c:strRef>
              <c:f>'Chemical properties'!$U$42</c:f>
              <c:strCache>
                <c:ptCount val="1"/>
                <c:pt idx="0">
                  <c:v>NF</c:v>
                </c:pt>
              </c:strCache>
            </c:strRef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circle"/>
            <c:size val="14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'Chemical properties'!$U$43:$U$47</c:f>
              <c:numCache>
                <c:formatCode>0.00</c:formatCode>
                <c:ptCount val="5"/>
                <c:pt idx="0">
                  <c:v>4.95</c:v>
                </c:pt>
                <c:pt idx="1">
                  <c:v>4.8819999999999997</c:v>
                </c:pt>
                <c:pt idx="2">
                  <c:v>4.88</c:v>
                </c:pt>
                <c:pt idx="3">
                  <c:v>4.91</c:v>
                </c:pt>
                <c:pt idx="4">
                  <c:v>5.0439999999999996</c:v>
                </c:pt>
              </c:numCache>
            </c:numRef>
          </c:xVal>
          <c:yVal>
            <c:numRef>
              <c:f>'Chemical properties'!$T$43:$T$47</c:f>
              <c:numCache>
                <c:formatCode>General</c:formatCode>
                <c:ptCount val="5"/>
                <c:pt idx="0">
                  <c:v>2.5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40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FFF-4E4E-AD46-1A44DC1E553E}"/>
            </c:ext>
          </c:extLst>
        </c:ser>
        <c:ser>
          <c:idx val="1"/>
          <c:order val="1"/>
          <c:tx>
            <c:strRef>
              <c:f>'Chemical properties'!$Y$42</c:f>
              <c:strCache>
                <c:ptCount val="1"/>
                <c:pt idx="0">
                  <c:v>NT-22</c:v>
                </c:pt>
              </c:strCache>
            </c:strRef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square"/>
            <c:size val="14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'Chemical properties'!$Y$43:$Y$47</c:f>
              <c:numCache>
                <c:formatCode>0.00</c:formatCode>
                <c:ptCount val="5"/>
                <c:pt idx="0">
                  <c:v>6.1280000000000001</c:v>
                </c:pt>
                <c:pt idx="1">
                  <c:v>6.15</c:v>
                </c:pt>
                <c:pt idx="2">
                  <c:v>6.0359999999999996</c:v>
                </c:pt>
                <c:pt idx="3">
                  <c:v>5.6080000000000005</c:v>
                </c:pt>
                <c:pt idx="4">
                  <c:v>5.1179999999999994</c:v>
                </c:pt>
              </c:numCache>
            </c:numRef>
          </c:xVal>
          <c:yVal>
            <c:numRef>
              <c:f>'Chemical properties'!$T$43:$T$47</c:f>
              <c:numCache>
                <c:formatCode>General</c:formatCode>
                <c:ptCount val="5"/>
                <c:pt idx="0">
                  <c:v>2.5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40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FFF-4E4E-AD46-1A44DC1E553E}"/>
            </c:ext>
          </c:extLst>
        </c:ser>
        <c:ser>
          <c:idx val="2"/>
          <c:order val="2"/>
          <c:tx>
            <c:strRef>
              <c:f>'Chemical properties'!$Z$42</c:f>
              <c:strCache>
                <c:ptCount val="1"/>
                <c:pt idx="0">
                  <c:v>CT-22</c:v>
                </c:pt>
              </c:strCache>
            </c:strRef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triangle"/>
            <c:size val="14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'Chemical properties'!$Z$43:$Z$47</c:f>
              <c:numCache>
                <c:formatCode>0.00</c:formatCode>
                <c:ptCount val="5"/>
                <c:pt idx="0">
                  <c:v>5.7679999999999998</c:v>
                </c:pt>
                <c:pt idx="1">
                  <c:v>5.854000000000001</c:v>
                </c:pt>
                <c:pt idx="2">
                  <c:v>5.8620000000000001</c:v>
                </c:pt>
                <c:pt idx="3">
                  <c:v>5.6259999999999994</c:v>
                </c:pt>
                <c:pt idx="4">
                  <c:v>5.2039999999999997</c:v>
                </c:pt>
              </c:numCache>
            </c:numRef>
          </c:xVal>
          <c:yVal>
            <c:numRef>
              <c:f>'Chemical properties'!$T$43:$T$47</c:f>
              <c:numCache>
                <c:formatCode>General</c:formatCode>
                <c:ptCount val="5"/>
                <c:pt idx="0">
                  <c:v>2.5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40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1FFF-4E4E-AD46-1A44DC1E55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9977944"/>
        <c:axId val="1"/>
      </c:scatterChart>
      <c:valAx>
        <c:axId val="189977944"/>
        <c:scaling>
          <c:orientation val="minMax"/>
          <c:max val="6.5"/>
          <c:min val="4.5"/>
        </c:scaling>
        <c:delete val="0"/>
        <c:axPos val="t"/>
        <c:title>
          <c:tx>
            <c:rich>
              <a:bodyPr/>
              <a:lstStyle/>
              <a:p>
                <a:pPr>
                  <a:defRPr sz="1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BR" sz="18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pH (H</a:t>
                </a:r>
                <a:r>
                  <a:rPr lang="pt-BR" sz="1800" b="1" i="0" u="none" strike="noStrike" baseline="-25000">
                    <a:solidFill>
                      <a:srgbClr val="000000"/>
                    </a:solidFill>
                    <a:latin typeface="Arial"/>
                    <a:cs typeface="Arial"/>
                  </a:rPr>
                  <a:t>2</a:t>
                </a:r>
                <a:r>
                  <a:rPr lang="pt-BR" sz="18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O)</a:t>
                </a:r>
              </a:p>
            </c:rich>
          </c:tx>
          <c:layout>
            <c:manualLayout>
              <c:xMode val="edge"/>
              <c:yMode val="edge"/>
              <c:x val="0.48194128302478934"/>
              <c:y val="2.0709781278618637E-3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0"/>
        <c:majorTickMark val="out"/>
        <c:minorTickMark val="none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"/>
        <c:crosses val="autoZero"/>
        <c:crossBetween val="midCat"/>
        <c:majorUnit val="0.5"/>
        <c:minorUnit val="0.1"/>
      </c:valAx>
      <c:valAx>
        <c:axId val="1"/>
        <c:scaling>
          <c:orientation val="maxMin"/>
          <c:max val="40"/>
        </c:scaling>
        <c:delete val="0"/>
        <c:axPos val="l"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BR" sz="1600"/>
                  <a:t>Depth (cm)</a:t>
                </a:r>
              </a:p>
            </c:rich>
          </c:tx>
          <c:layout>
            <c:manualLayout>
              <c:xMode val="edge"/>
              <c:yMode val="edge"/>
              <c:x val="4.5959496520408752E-4"/>
              <c:y val="0.3753608720155085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out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89977944"/>
        <c:crossesAt val="4.5"/>
        <c:crossBetween val="midCat"/>
        <c:majorUnit val="10"/>
        <c:minorUnit val="5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6350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641470150796165"/>
          <c:y val="0.16621851768160587"/>
          <c:w val="0.79967703550456615"/>
          <c:h val="0.8085376283742868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Graficos!$B$1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33CC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latin typeface="Arial Black" panose="020B0A04020102020204" pitchFamily="34" charset="0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Graficos!$K$3:$K$9</c:f>
              <c:numCache>
                <c:formatCode>0.00</c:formatCode>
                <c:ptCount val="7"/>
                <c:pt idx="0">
                  <c:v>38.766666666666666</c:v>
                </c:pt>
                <c:pt idx="1">
                  <c:v>23.033333333333331</c:v>
                </c:pt>
                <c:pt idx="2">
                  <c:v>16.933333333333334</c:v>
                </c:pt>
                <c:pt idx="3">
                  <c:v>12.799999999999999</c:v>
                </c:pt>
                <c:pt idx="4">
                  <c:v>9.5299999999999994</c:v>
                </c:pt>
                <c:pt idx="5">
                  <c:v>8.2899999999999991</c:v>
                </c:pt>
                <c:pt idx="6">
                  <c:v>7.123333333333334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A9-412C-8BBE-DE998F7FB150}"/>
            </c:ext>
          </c:extLst>
        </c:ser>
        <c:ser>
          <c:idx val="1"/>
          <c:order val="1"/>
          <c:tx>
            <c:strRef>
              <c:f>Graficos!$L$1</c:f>
              <c:strCache>
                <c:ptCount val="1"/>
                <c:pt idx="0">
                  <c:v>PC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latin typeface="Arial Black" panose="020B0A04020102020204" pitchFamily="34" charset="0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Graficos!$U$3:$U$9</c:f>
              <c:numCache>
                <c:formatCode>0.00</c:formatCode>
                <c:ptCount val="7"/>
                <c:pt idx="0">
                  <c:v>19.099999999999998</c:v>
                </c:pt>
                <c:pt idx="1">
                  <c:v>15.700000000000001</c:v>
                </c:pt>
                <c:pt idx="2">
                  <c:v>15.299999999999999</c:v>
                </c:pt>
                <c:pt idx="3">
                  <c:v>12.266666666666667</c:v>
                </c:pt>
                <c:pt idx="4">
                  <c:v>10.553333333333333</c:v>
                </c:pt>
                <c:pt idx="5">
                  <c:v>7.68</c:v>
                </c:pt>
                <c:pt idx="6">
                  <c:v>6.7966666666666669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A9-412C-8BBE-DE998F7FB1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7184256"/>
        <c:axId val="17186176"/>
      </c:barChart>
      <c:catAx>
        <c:axId val="17184256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9.2200857337973816E-3"/>
              <c:y val="0.4756517200055875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pt-BR"/>
          </a:p>
        </c:txPr>
        <c:crossAx val="17186176"/>
        <c:crosses val="autoZero"/>
        <c:auto val="1"/>
        <c:lblAlgn val="ctr"/>
        <c:lblOffset val="100"/>
        <c:noMultiLvlLbl val="0"/>
      </c:catAx>
      <c:valAx>
        <c:axId val="17186176"/>
        <c:scaling>
          <c:orientation val="minMax"/>
          <c:max val="40"/>
        </c:scaling>
        <c:delete val="0"/>
        <c:axPos val="t"/>
        <c:title>
          <c:tx>
            <c:rich>
              <a:bodyPr/>
              <a:lstStyle/>
              <a:p>
                <a:pPr>
                  <a:defRPr sz="2000"/>
                </a:pPr>
                <a:r>
                  <a:rPr lang="pt-BR" sz="2000" dirty="0"/>
                  <a:t>COT, g kg</a:t>
                </a:r>
                <a:r>
                  <a:rPr lang="pt-BR" sz="2000" baseline="30000" dirty="0"/>
                  <a:t>-1</a:t>
                </a:r>
              </a:p>
            </c:rich>
          </c:tx>
          <c:layout>
            <c:manualLayout>
              <c:xMode val="edge"/>
              <c:yMode val="edge"/>
              <c:x val="0.5188355430245859"/>
              <c:y val="0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pt-BR"/>
          </a:p>
        </c:txPr>
        <c:crossAx val="17184256"/>
        <c:crosses val="autoZero"/>
        <c:crossBetween val="between"/>
        <c:majorUnit val="10"/>
      </c:valAx>
    </c:plotArea>
    <c:legend>
      <c:legendPos val="r"/>
      <c:layout>
        <c:manualLayout>
          <c:xMode val="edge"/>
          <c:yMode val="edge"/>
          <c:x val="0.82059120204065228"/>
          <c:y val="0.73998995125609301"/>
          <c:w val="0.15462329080127735"/>
          <c:h val="0.20066411698537684"/>
        </c:manualLayout>
      </c:layout>
      <c:overlay val="0"/>
      <c:txPr>
        <a:bodyPr/>
        <a:lstStyle/>
        <a:p>
          <a:pPr>
            <a:defRPr sz="3200"/>
          </a:pPr>
          <a:endParaRPr lang="pt-B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641470150796193"/>
          <c:y val="0.16621851768160587"/>
          <c:w val="0.79967703550456681"/>
          <c:h val="0.8085376283742868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Graficos!$B$1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33CC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Graficos!$H$3:$H$9</c:f>
              <c:numCache>
                <c:formatCode>0.00</c:formatCode>
                <c:ptCount val="7"/>
                <c:pt idx="0">
                  <c:v>13.233333333333334</c:v>
                </c:pt>
                <c:pt idx="1">
                  <c:v>11.096666666666669</c:v>
                </c:pt>
                <c:pt idx="2">
                  <c:v>9.2033333333333331</c:v>
                </c:pt>
                <c:pt idx="3">
                  <c:v>7.0100000000000007</c:v>
                </c:pt>
                <c:pt idx="4">
                  <c:v>5.1066666666666665</c:v>
                </c:pt>
                <c:pt idx="5">
                  <c:v>4.4400000000000004</c:v>
                </c:pt>
                <c:pt idx="6">
                  <c:v>4.1833333333333336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70-4407-B53C-A20E91D7DD8D}"/>
            </c:ext>
          </c:extLst>
        </c:ser>
        <c:ser>
          <c:idx val="1"/>
          <c:order val="1"/>
          <c:tx>
            <c:strRef>
              <c:f>Graficos!$L$1</c:f>
              <c:strCache>
                <c:ptCount val="1"/>
                <c:pt idx="0">
                  <c:v>PC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Graficos!$R$3:$R$9</c:f>
              <c:numCache>
                <c:formatCode>0.00</c:formatCode>
                <c:ptCount val="7"/>
                <c:pt idx="0">
                  <c:v>10.26</c:v>
                </c:pt>
                <c:pt idx="1">
                  <c:v>9.9833333333333343</c:v>
                </c:pt>
                <c:pt idx="2">
                  <c:v>8.6933333333333334</c:v>
                </c:pt>
                <c:pt idx="3">
                  <c:v>7.1066666666666665</c:v>
                </c:pt>
                <c:pt idx="4">
                  <c:v>5.5133333333333328</c:v>
                </c:pt>
                <c:pt idx="5">
                  <c:v>4.96</c:v>
                </c:pt>
                <c:pt idx="6">
                  <c:v>4.953333333333334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70-4407-B53C-A20E91D7DD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09158400"/>
        <c:axId val="109160320"/>
      </c:barChart>
      <c:catAx>
        <c:axId val="109158400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9.2199169392739675E-3"/>
              <c:y val="0.4756518670460310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pt-BR"/>
          </a:p>
        </c:txPr>
        <c:crossAx val="109160320"/>
        <c:crosses val="autoZero"/>
        <c:auto val="1"/>
        <c:lblAlgn val="ctr"/>
        <c:lblOffset val="100"/>
        <c:noMultiLvlLbl val="0"/>
      </c:catAx>
      <c:valAx>
        <c:axId val="109160320"/>
        <c:scaling>
          <c:orientation val="minMax"/>
          <c:max val="15"/>
        </c:scaling>
        <c:delete val="0"/>
        <c:axPos val="t"/>
        <c:title>
          <c:tx>
            <c:rich>
              <a:bodyPr/>
              <a:lstStyle/>
              <a:p>
                <a:pPr>
                  <a:defRPr/>
                </a:pPr>
                <a:r>
                  <a:rPr lang="pt-BR" dirty="0"/>
                  <a:t>CTC (</a:t>
                </a:r>
                <a:r>
                  <a:rPr lang="pt-BR" dirty="0" err="1"/>
                  <a:t>cmolc</a:t>
                </a:r>
                <a:r>
                  <a:rPr lang="pt-BR" dirty="0"/>
                  <a:t> dm</a:t>
                </a:r>
                <a:r>
                  <a:rPr lang="pt-BR" baseline="30000" dirty="0"/>
                  <a:t>-3</a:t>
                </a:r>
                <a:r>
                  <a:rPr lang="pt-BR" dirty="0"/>
                  <a:t>) </a:t>
                </a:r>
              </a:p>
            </c:rich>
          </c:tx>
          <c:layout>
            <c:manualLayout>
              <c:xMode val="edge"/>
              <c:yMode val="edge"/>
              <c:x val="0.4665844342016614"/>
              <c:y val="1.2019675041140432E-2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pt-BR"/>
          </a:p>
        </c:txPr>
        <c:crossAx val="109158400"/>
        <c:crosses val="autoZero"/>
        <c:crossBetween val="between"/>
        <c:majorUnit val="5"/>
      </c:valAx>
    </c:plotArea>
    <c:legend>
      <c:legendPos val="r"/>
      <c:layout>
        <c:manualLayout>
          <c:xMode val="edge"/>
          <c:yMode val="edge"/>
          <c:x val="0.74684419065031105"/>
          <c:y val="0.7590376202974628"/>
          <c:w val="0.19585671843789976"/>
          <c:h val="0.22764634420697413"/>
        </c:manualLayout>
      </c:layout>
      <c:overlay val="0"/>
      <c:txPr>
        <a:bodyPr/>
        <a:lstStyle/>
        <a:p>
          <a:pPr>
            <a:defRPr sz="3200"/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68562391372712"/>
          <c:y val="0.18307646906770794"/>
          <c:w val="0.78921433400055352"/>
          <c:h val="0.7916796425084595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Graficos!$B$1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33CC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Graficos!$K$3:$K$9</c:f>
              <c:numCache>
                <c:formatCode>0.00</c:formatCode>
                <c:ptCount val="7"/>
                <c:pt idx="0">
                  <c:v>38.766666666666623</c:v>
                </c:pt>
                <c:pt idx="1">
                  <c:v>23.033333333333307</c:v>
                </c:pt>
                <c:pt idx="2">
                  <c:v>16.933333333333309</c:v>
                </c:pt>
                <c:pt idx="3">
                  <c:v>12.8</c:v>
                </c:pt>
                <c:pt idx="4">
                  <c:v>9.5300000000000011</c:v>
                </c:pt>
                <c:pt idx="5">
                  <c:v>8.2900000000000009</c:v>
                </c:pt>
                <c:pt idx="6">
                  <c:v>7.1233333333333366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99-4453-94FD-DFC0C9BE44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81451264"/>
        <c:axId val="84087168"/>
      </c:barChart>
      <c:catAx>
        <c:axId val="81451264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7.7253657314912336E-3"/>
              <c:y val="0.2638570207853952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pt-BR"/>
          </a:p>
        </c:txPr>
        <c:crossAx val="84087168"/>
        <c:crosses val="autoZero"/>
        <c:auto val="1"/>
        <c:lblAlgn val="ctr"/>
        <c:lblOffset val="100"/>
        <c:noMultiLvlLbl val="0"/>
      </c:catAx>
      <c:valAx>
        <c:axId val="84087168"/>
        <c:scaling>
          <c:orientation val="minMax"/>
          <c:max val="40"/>
        </c:scaling>
        <c:delete val="0"/>
        <c:axPos val="t"/>
        <c:title>
          <c:tx>
            <c:rich>
              <a:bodyPr/>
              <a:lstStyle/>
              <a:p>
                <a:pPr>
                  <a:defRPr sz="2400"/>
                </a:pPr>
                <a:r>
                  <a:rPr lang="pt-BR" sz="2400" dirty="0"/>
                  <a:t>COT (g kg</a:t>
                </a:r>
                <a:r>
                  <a:rPr lang="pt-BR" sz="2400" baseline="30000" dirty="0"/>
                  <a:t>-1</a:t>
                </a:r>
                <a:r>
                  <a:rPr lang="pt-BR" sz="2400" baseline="0" dirty="0"/>
                  <a:t>)</a:t>
                </a:r>
              </a:p>
            </c:rich>
          </c:tx>
          <c:layout>
            <c:manualLayout>
              <c:xMode val="edge"/>
              <c:yMode val="edge"/>
              <c:x val="0.48673452478914775"/>
              <c:y val="0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2400" b="1"/>
            </a:pPr>
            <a:endParaRPr lang="pt-BR"/>
          </a:p>
        </c:txPr>
        <c:crossAx val="81451264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7641470150796226"/>
          <c:y val="0.15817001522622726"/>
          <c:w val="0.7397814254038928"/>
          <c:h val="0.8165860315621197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Graficos!$B$1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33CC"/>
            </a:solidFill>
          </c:spPr>
          <c:invertIfNegative val="0"/>
          <c:dLbls>
            <c:spPr>
              <a:solidFill>
                <a:srgbClr val="0033CC"/>
              </a:solidFill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Graficos!$B$3:$B$9</c:f>
              <c:numCache>
                <c:formatCode>0.00</c:formatCode>
                <c:ptCount val="7"/>
                <c:pt idx="0">
                  <c:v>3.7333333333333352</c:v>
                </c:pt>
                <c:pt idx="1">
                  <c:v>3.8333333333333335</c:v>
                </c:pt>
                <c:pt idx="2">
                  <c:v>3.9</c:v>
                </c:pt>
                <c:pt idx="3">
                  <c:v>4.0666666666666664</c:v>
                </c:pt>
                <c:pt idx="4">
                  <c:v>4.2333333333333494</c:v>
                </c:pt>
                <c:pt idx="5">
                  <c:v>4.4333333333333522</c:v>
                </c:pt>
                <c:pt idx="6">
                  <c:v>4.6333333333333444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93-4577-AFAC-8AD749A027FD}"/>
            </c:ext>
          </c:extLst>
        </c:ser>
        <c:ser>
          <c:idx val="1"/>
          <c:order val="1"/>
          <c:tx>
            <c:strRef>
              <c:f>Graficos!$K$1</c:f>
              <c:strCache>
                <c:ptCount val="1"/>
                <c:pt idx="0">
                  <c:v>PC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Graficos!$K$3:$K$9</c:f>
              <c:numCache>
                <c:formatCode>0.00</c:formatCode>
                <c:ptCount val="7"/>
                <c:pt idx="0">
                  <c:v>4.7</c:v>
                </c:pt>
                <c:pt idx="1">
                  <c:v>4.3666666666666663</c:v>
                </c:pt>
                <c:pt idx="2">
                  <c:v>4.5333333333333465</c:v>
                </c:pt>
                <c:pt idx="3">
                  <c:v>4.2666666666666684</c:v>
                </c:pt>
                <c:pt idx="4">
                  <c:v>4.3333333333333446</c:v>
                </c:pt>
                <c:pt idx="5">
                  <c:v>4.6000000000000005</c:v>
                </c:pt>
                <c:pt idx="6">
                  <c:v>4.6333333333333435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93-4577-AFAC-8AD749A027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01377536"/>
        <c:axId val="101379456"/>
      </c:barChart>
      <c:catAx>
        <c:axId val="101377536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0"/>
              <c:y val="0.3212107341946609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3175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800" b="1"/>
            </a:pPr>
            <a:endParaRPr lang="pt-BR"/>
          </a:p>
        </c:txPr>
        <c:crossAx val="101379456"/>
        <c:crosses val="autoZero"/>
        <c:auto val="1"/>
        <c:lblAlgn val="ctr"/>
        <c:lblOffset val="100"/>
        <c:noMultiLvlLbl val="0"/>
      </c:catAx>
      <c:valAx>
        <c:axId val="101379456"/>
        <c:scaling>
          <c:orientation val="minMax"/>
        </c:scaling>
        <c:delete val="0"/>
        <c:axPos val="t"/>
        <c:title>
          <c:tx>
            <c:rich>
              <a:bodyPr/>
              <a:lstStyle/>
              <a:p>
                <a:pPr>
                  <a:defRPr sz="1800"/>
                </a:pPr>
                <a:r>
                  <a:rPr lang="pt-BR" sz="1800"/>
                  <a:t>pH (CaCl</a:t>
                </a:r>
                <a:r>
                  <a:rPr lang="pt-BR" sz="1800" baseline="-25000"/>
                  <a:t>2</a:t>
                </a:r>
                <a:r>
                  <a:rPr lang="pt-BR" sz="1800"/>
                  <a:t>)</a:t>
                </a:r>
              </a:p>
            </c:rich>
          </c:tx>
          <c:layout>
            <c:manualLayout>
              <c:xMode val="edge"/>
              <c:yMode val="edge"/>
              <c:x val="0.45833602266681944"/>
              <c:y val="9.7671567277866893E-3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spPr>
          <a:ln w="3175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800" b="1"/>
            </a:pPr>
            <a:endParaRPr lang="pt-BR"/>
          </a:p>
        </c:txPr>
        <c:crossAx val="1013775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266949330560128"/>
          <c:y val="0.7651741408921009"/>
          <c:w val="0.12133082318584584"/>
          <c:h val="0.20940623680781251"/>
        </c:manualLayout>
      </c:layout>
      <c:overlay val="0"/>
      <c:txPr>
        <a:bodyPr/>
        <a:lstStyle/>
        <a:p>
          <a:pPr>
            <a:defRPr sz="2000" b="1"/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7641470150796265"/>
          <c:y val="0.13242989737607841"/>
          <c:w val="0.79967703550456826"/>
          <c:h val="0.8423262030001860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Graficos!$B$1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33CC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Graficos!$D$3:$D$9</c:f>
              <c:numCache>
                <c:formatCode>0.00</c:formatCode>
                <c:ptCount val="7"/>
                <c:pt idx="0">
                  <c:v>1.9666666666666681</c:v>
                </c:pt>
                <c:pt idx="1">
                  <c:v>1.4</c:v>
                </c:pt>
                <c:pt idx="2">
                  <c:v>1.0666666666666667</c:v>
                </c:pt>
                <c:pt idx="3">
                  <c:v>0.63333333333333364</c:v>
                </c:pt>
                <c:pt idx="4">
                  <c:v>0.26666666666666727</c:v>
                </c:pt>
                <c:pt idx="5">
                  <c:v>0.20000000000000004</c:v>
                </c:pt>
                <c:pt idx="6">
                  <c:v>0.13333333333333341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00-467F-8EE0-3EEFAF6A00A4}"/>
            </c:ext>
          </c:extLst>
        </c:ser>
        <c:ser>
          <c:idx val="1"/>
          <c:order val="1"/>
          <c:tx>
            <c:strRef>
              <c:f>Graficos!$K$1</c:f>
              <c:strCache>
                <c:ptCount val="1"/>
                <c:pt idx="0">
                  <c:v>PC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ysClr val="windowText" lastClr="000000"/>
                    </a:solidFill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Graficos!$M$3:$M$9</c:f>
              <c:numCache>
                <c:formatCode>0.00</c:formatCode>
                <c:ptCount val="7"/>
                <c:pt idx="0">
                  <c:v>0.20000000000000004</c:v>
                </c:pt>
                <c:pt idx="1">
                  <c:v>0.46666666666666745</c:v>
                </c:pt>
                <c:pt idx="2">
                  <c:v>0.36666666666666753</c:v>
                </c:pt>
                <c:pt idx="3">
                  <c:v>0.53333333333333333</c:v>
                </c:pt>
                <c:pt idx="4">
                  <c:v>0.33333333333333331</c:v>
                </c:pt>
                <c:pt idx="5">
                  <c:v>0.10000000000000002</c:v>
                </c:pt>
                <c:pt idx="6">
                  <c:v>0.10000000000000002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400-467F-8EE0-3EEFAF6A00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08752256"/>
        <c:axId val="108865024"/>
      </c:barChart>
      <c:catAx>
        <c:axId val="108752256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9.2199525783914701E-3"/>
              <c:y val="0.4756518670460310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108865024"/>
        <c:crosses val="autoZero"/>
        <c:auto val="1"/>
        <c:lblAlgn val="ctr"/>
        <c:lblOffset val="100"/>
        <c:noMultiLvlLbl val="0"/>
      </c:catAx>
      <c:valAx>
        <c:axId val="108865024"/>
        <c:scaling>
          <c:orientation val="minMax"/>
          <c:max val="3"/>
        </c:scaling>
        <c:delete val="0"/>
        <c:axPos val="t"/>
        <c:title>
          <c:tx>
            <c:rich>
              <a:bodyPr/>
              <a:lstStyle/>
              <a:p>
                <a:pPr>
                  <a:defRPr sz="2000" baseline="0"/>
                </a:pPr>
                <a:r>
                  <a:rPr lang="pt-BR" sz="2000" baseline="0"/>
                  <a:t>Al</a:t>
                </a:r>
                <a:r>
                  <a:rPr lang="pt-BR" sz="2000" baseline="30000"/>
                  <a:t>3+</a:t>
                </a:r>
                <a:r>
                  <a:rPr lang="pt-BR" sz="2000" baseline="0"/>
                  <a:t> (cmol</a:t>
                </a:r>
                <a:r>
                  <a:rPr lang="pt-BR" sz="2000" baseline="-25000"/>
                  <a:t>c</a:t>
                </a:r>
                <a:r>
                  <a:rPr lang="pt-BR" sz="2000" baseline="0"/>
                  <a:t> dm</a:t>
                </a:r>
                <a:r>
                  <a:rPr lang="pt-BR" sz="2000" baseline="30000"/>
                  <a:t>-3</a:t>
                </a:r>
                <a:r>
                  <a:rPr lang="pt-BR" sz="2000" baseline="0"/>
                  <a:t>) </a:t>
                </a:r>
              </a:p>
            </c:rich>
          </c:tx>
          <c:layout>
            <c:manualLayout>
              <c:xMode val="edge"/>
              <c:yMode val="edge"/>
              <c:x val="0.3724793299142708"/>
              <c:y val="9.767207670469789E-3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108752256"/>
        <c:crosses val="autoZero"/>
        <c:crossBetween val="between"/>
        <c:majorUnit val="0.5"/>
      </c:valAx>
    </c:plotArea>
    <c:legend>
      <c:legendPos val="r"/>
      <c:layout>
        <c:manualLayout>
          <c:xMode val="edge"/>
          <c:yMode val="edge"/>
          <c:x val="0.79659908453472361"/>
          <c:y val="0.7590376202974628"/>
          <c:w val="0.18249217036276352"/>
          <c:h val="0.20940617716903098"/>
        </c:manualLayout>
      </c:layout>
      <c:overlay val="0"/>
      <c:txPr>
        <a:bodyPr/>
        <a:lstStyle/>
        <a:p>
          <a:pPr>
            <a:defRPr sz="2800"/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764147015079624"/>
          <c:y val="0.13242989737607841"/>
          <c:w val="0.79967703550456781"/>
          <c:h val="0.8423262030001854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Graficos!$B$1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33CC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Graficos!$E$3:$E$9</c:f>
              <c:numCache>
                <c:formatCode>0.00</c:formatCode>
                <c:ptCount val="7"/>
                <c:pt idx="0">
                  <c:v>0.8333333333333337</c:v>
                </c:pt>
                <c:pt idx="1">
                  <c:v>0.30000000000000032</c:v>
                </c:pt>
                <c:pt idx="2">
                  <c:v>0.26666666666666727</c:v>
                </c:pt>
                <c:pt idx="3">
                  <c:v>0.23333333333333361</c:v>
                </c:pt>
                <c:pt idx="4">
                  <c:v>0.20000000000000004</c:v>
                </c:pt>
                <c:pt idx="5">
                  <c:v>0.20000000000000004</c:v>
                </c:pt>
                <c:pt idx="6">
                  <c:v>0.23333333333333361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1E-49A5-9D4B-85E471C1ED68}"/>
            </c:ext>
          </c:extLst>
        </c:ser>
        <c:ser>
          <c:idx val="1"/>
          <c:order val="1"/>
          <c:tx>
            <c:strRef>
              <c:f>Graficos!$K$1</c:f>
              <c:strCache>
                <c:ptCount val="1"/>
                <c:pt idx="0">
                  <c:v>PC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ysClr val="windowText" lastClr="000000"/>
                    </a:solidFill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Graficos!$N$3:$N$9</c:f>
              <c:numCache>
                <c:formatCode>0.00</c:formatCode>
                <c:ptCount val="7"/>
                <c:pt idx="0">
                  <c:v>2.9</c:v>
                </c:pt>
                <c:pt idx="1">
                  <c:v>2.2666666666666671</c:v>
                </c:pt>
                <c:pt idx="2">
                  <c:v>2.0666666666666664</c:v>
                </c:pt>
                <c:pt idx="3">
                  <c:v>0.73333333333333361</c:v>
                </c:pt>
                <c:pt idx="4">
                  <c:v>0.56666666666666654</c:v>
                </c:pt>
                <c:pt idx="5">
                  <c:v>0.53333333333333333</c:v>
                </c:pt>
                <c:pt idx="6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1E-49A5-9D4B-85E471C1ED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09408640"/>
        <c:axId val="109410560"/>
      </c:barChart>
      <c:catAx>
        <c:axId val="109408640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9.2200134176053227E-3"/>
              <c:y val="0.4756518670460310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109410560"/>
        <c:crosses val="autoZero"/>
        <c:auto val="1"/>
        <c:lblAlgn val="ctr"/>
        <c:lblOffset val="100"/>
        <c:noMultiLvlLbl val="0"/>
      </c:catAx>
      <c:valAx>
        <c:axId val="109410560"/>
        <c:scaling>
          <c:orientation val="minMax"/>
          <c:max val="5"/>
        </c:scaling>
        <c:delete val="0"/>
        <c:axPos val="t"/>
        <c:title>
          <c:tx>
            <c:rich>
              <a:bodyPr/>
              <a:lstStyle/>
              <a:p>
                <a:pPr>
                  <a:defRPr sz="1600"/>
                </a:pPr>
                <a:r>
                  <a:rPr lang="pt-BR" sz="1600"/>
                  <a:t>Ca</a:t>
                </a:r>
                <a:r>
                  <a:rPr lang="pt-BR" sz="1600" baseline="30000"/>
                  <a:t>2+</a:t>
                </a:r>
                <a:r>
                  <a:rPr lang="pt-BR" sz="1600"/>
                  <a:t> (cmol</a:t>
                </a:r>
                <a:r>
                  <a:rPr lang="pt-BR" sz="1600" baseline="-25000"/>
                  <a:t>c</a:t>
                </a:r>
                <a:r>
                  <a:rPr lang="pt-BR" sz="1600"/>
                  <a:t> dm</a:t>
                </a:r>
                <a:r>
                  <a:rPr lang="pt-BR" sz="1600" baseline="30000"/>
                  <a:t>-3</a:t>
                </a:r>
                <a:r>
                  <a:rPr lang="pt-BR" sz="1600"/>
                  <a:t>)</a:t>
                </a:r>
              </a:p>
            </c:rich>
          </c:tx>
          <c:layout>
            <c:manualLayout>
              <c:xMode val="edge"/>
              <c:yMode val="edge"/>
              <c:x val="0.45833598154490873"/>
              <c:y val="9.7671614577589574E-3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109408640"/>
        <c:crosses val="autoZero"/>
        <c:crossBetween val="between"/>
        <c:majorUnit val="1"/>
      </c:valAx>
    </c:plotArea>
    <c:legend>
      <c:legendPos val="r"/>
      <c:layout>
        <c:manualLayout>
          <c:xMode val="edge"/>
          <c:yMode val="edge"/>
          <c:x val="0.81763391123194751"/>
          <c:y val="0.7590376202974628"/>
          <c:w val="0.16145734025399294"/>
          <c:h val="0.20940617716903093"/>
        </c:manualLayout>
      </c:layout>
      <c:overlay val="0"/>
      <c:txPr>
        <a:bodyPr/>
        <a:lstStyle/>
        <a:p>
          <a:pPr>
            <a:defRPr sz="2800"/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7641470150796251"/>
          <c:y val="0.13242989737607841"/>
          <c:w val="0.79967703550456803"/>
          <c:h val="0.8423262030001857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Graficos!$B$1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33CC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Graficos!$I$3:$I$9</c:f>
              <c:numCache>
                <c:formatCode>0.00</c:formatCode>
                <c:ptCount val="7"/>
                <c:pt idx="0">
                  <c:v>9.2779835911556603</c:v>
                </c:pt>
                <c:pt idx="1">
                  <c:v>5.001389569900673</c:v>
                </c:pt>
                <c:pt idx="2">
                  <c:v>6.0466096893126826</c:v>
                </c:pt>
                <c:pt idx="3">
                  <c:v>6.1994041583261765</c:v>
                </c:pt>
                <c:pt idx="4">
                  <c:v>6.6825739790416145</c:v>
                </c:pt>
                <c:pt idx="5">
                  <c:v>8.2420292496445082</c:v>
                </c:pt>
                <c:pt idx="6">
                  <c:v>9.5796288162366547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42-4CC0-9DB8-A151DFD7A2B9}"/>
            </c:ext>
          </c:extLst>
        </c:ser>
        <c:ser>
          <c:idx val="1"/>
          <c:order val="1"/>
          <c:tx>
            <c:strRef>
              <c:f>Graficos!$K$1</c:f>
              <c:strCache>
                <c:ptCount val="1"/>
                <c:pt idx="0">
                  <c:v>PC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ysClr val="windowText" lastClr="000000"/>
                    </a:solidFill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Graficos!$R$3:$R$9</c:f>
              <c:numCache>
                <c:formatCode>0.00</c:formatCode>
                <c:ptCount val="7"/>
                <c:pt idx="0">
                  <c:v>37.822576610419162</c:v>
                </c:pt>
                <c:pt idx="1">
                  <c:v>27.380463556320919</c:v>
                </c:pt>
                <c:pt idx="2">
                  <c:v>27.400593211304827</c:v>
                </c:pt>
                <c:pt idx="3">
                  <c:v>13.905679489894595</c:v>
                </c:pt>
                <c:pt idx="4">
                  <c:v>13.572087529965017</c:v>
                </c:pt>
                <c:pt idx="5">
                  <c:v>18.777793530683429</c:v>
                </c:pt>
                <c:pt idx="6">
                  <c:v>15.349907324395764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42-4CC0-9DB8-A151DFD7A2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09331584"/>
        <c:axId val="109333504"/>
      </c:barChart>
      <c:catAx>
        <c:axId val="109331584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9.2199525783914701E-3"/>
              <c:y val="0.4756518670460310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pt-BR"/>
          </a:p>
        </c:txPr>
        <c:crossAx val="109333504"/>
        <c:crosses val="autoZero"/>
        <c:auto val="1"/>
        <c:lblAlgn val="ctr"/>
        <c:lblOffset val="100"/>
        <c:noMultiLvlLbl val="0"/>
      </c:catAx>
      <c:valAx>
        <c:axId val="109333504"/>
        <c:scaling>
          <c:orientation val="minMax"/>
          <c:max val="60"/>
        </c:scaling>
        <c:delete val="0"/>
        <c:axPos val="t"/>
        <c:title>
          <c:tx>
            <c:rich>
              <a:bodyPr/>
              <a:lstStyle/>
              <a:p>
                <a:pPr>
                  <a:defRPr sz="1800"/>
                </a:pPr>
                <a:r>
                  <a:rPr lang="pt-BR" sz="1800"/>
                  <a:t>V % </a:t>
                </a:r>
              </a:p>
            </c:rich>
          </c:tx>
          <c:layout>
            <c:manualLayout>
              <c:xMode val="edge"/>
              <c:yMode val="edge"/>
              <c:x val="0.54197091305615785"/>
              <c:y val="9.7671614577589574E-3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pt-BR"/>
          </a:p>
        </c:txPr>
        <c:crossAx val="109331584"/>
        <c:crosses val="autoZero"/>
        <c:crossBetween val="between"/>
        <c:majorUnit val="10"/>
      </c:valAx>
    </c:plotArea>
    <c:legend>
      <c:legendPos val="r"/>
      <c:layout>
        <c:manualLayout>
          <c:xMode val="edge"/>
          <c:yMode val="edge"/>
          <c:x val="0.79659908453472361"/>
          <c:y val="0.7590376202974628"/>
          <c:w val="0.18249217036276344"/>
          <c:h val="0.20940617716903093"/>
        </c:manualLayout>
      </c:layout>
      <c:overlay val="0"/>
      <c:txPr>
        <a:bodyPr/>
        <a:lstStyle/>
        <a:p>
          <a:pPr>
            <a:defRPr sz="2800"/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093791131626052"/>
          <c:y val="0.1557142326168087"/>
          <c:w val="0.65657670819549196"/>
          <c:h val="0.8190418695988347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Chimie!$D$172</c:f>
              <c:strCache>
                <c:ptCount val="1"/>
                <c:pt idx="0">
                  <c:v>Cerrado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Chimie!$E$172:$E$175</c:f>
              <c:strCache>
                <c:ptCount val="4"/>
                <c:pt idx="0">
                  <c:v>0-10</c:v>
                </c:pt>
                <c:pt idx="1">
                  <c:v>10-20</c:v>
                </c:pt>
                <c:pt idx="2">
                  <c:v>20-40</c:v>
                </c:pt>
                <c:pt idx="3">
                  <c:v>40-100</c:v>
                </c:pt>
              </c:strCache>
            </c:strRef>
          </c:cat>
          <c:val>
            <c:numRef>
              <c:f>Chimie!$F$172:$F$175</c:f>
              <c:numCache>
                <c:formatCode>0.00</c:formatCode>
                <c:ptCount val="4"/>
                <c:pt idx="0">
                  <c:v>4.0666666666666664</c:v>
                </c:pt>
                <c:pt idx="1">
                  <c:v>4.2</c:v>
                </c:pt>
                <c:pt idx="2">
                  <c:v>4.1999999999999993</c:v>
                </c:pt>
                <c:pt idx="3">
                  <c:v>4.3999999999999995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21-4850-87CE-662D7F1318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558675376"/>
        <c:axId val="1"/>
      </c:barChart>
      <c:catAx>
        <c:axId val="558675376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pt-BR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6"/>
        </c:scaling>
        <c:delete val="0"/>
        <c:axPos val="t"/>
        <c:title>
          <c:tx>
            <c:rich>
              <a:bodyPr/>
              <a:lstStyle/>
              <a:p>
                <a:pPr>
                  <a:defRPr sz="2000"/>
                </a:pPr>
                <a:r>
                  <a:rPr lang="pt-BR" sz="2000" dirty="0"/>
                  <a:t>pH, CaCl</a:t>
                </a:r>
                <a:r>
                  <a:rPr lang="pt-BR" sz="2000" baseline="-25000" dirty="0"/>
                  <a:t>2</a:t>
                </a:r>
              </a:p>
            </c:rich>
          </c:tx>
          <c:layout>
            <c:manualLayout>
              <c:xMode val="edge"/>
              <c:yMode val="edge"/>
              <c:x val="0.4428997436412116"/>
              <c:y val="1.3000548189781996E-3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 sz="2000" b="1"/>
            </a:pPr>
            <a:endParaRPr lang="pt-BR"/>
          </a:p>
        </c:txPr>
        <c:crossAx val="558675376"/>
        <c:crosses val="autoZero"/>
        <c:crossBetween val="between"/>
        <c:majorUnit val="2"/>
      </c:valAx>
    </c:plotArea>
    <c:legend>
      <c:legendPos val="r"/>
      <c:layout>
        <c:manualLayout>
          <c:xMode val="edge"/>
          <c:yMode val="edge"/>
          <c:x val="0.73416995873591018"/>
          <c:y val="0.88825778820340262"/>
          <c:w val="0.26209126952702483"/>
          <c:h val="8.4141381294911249E-2"/>
        </c:manualLayout>
      </c:layout>
      <c:overlay val="0"/>
      <c:txPr>
        <a:bodyPr/>
        <a:lstStyle/>
        <a:p>
          <a:pPr>
            <a:defRPr sz="1800" b="1"/>
          </a:pPr>
          <a:endParaRPr lang="pt-B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109213399294331"/>
          <c:y val="0.14936396484718439"/>
          <c:w val="0.70642230508987836"/>
          <c:h val="0.8253921373684590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Chimie!$D$172</c:f>
              <c:strCache>
                <c:ptCount val="1"/>
                <c:pt idx="0">
                  <c:v>Cerrado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Chimie!$E$172:$E$175</c:f>
              <c:strCache>
                <c:ptCount val="4"/>
                <c:pt idx="0">
                  <c:v>0-10</c:v>
                </c:pt>
                <c:pt idx="1">
                  <c:v>10-20</c:v>
                </c:pt>
                <c:pt idx="2">
                  <c:v>20-40</c:v>
                </c:pt>
                <c:pt idx="3">
                  <c:v>40-100</c:v>
                </c:pt>
              </c:strCache>
            </c:strRef>
          </c:cat>
          <c:val>
            <c:numRef>
              <c:f>Chimie!$F$172:$F$175</c:f>
              <c:numCache>
                <c:formatCode>0.00</c:formatCode>
                <c:ptCount val="4"/>
                <c:pt idx="0">
                  <c:v>4.0666666666666664</c:v>
                </c:pt>
                <c:pt idx="1">
                  <c:v>4.2</c:v>
                </c:pt>
                <c:pt idx="2">
                  <c:v>4.1999999999999993</c:v>
                </c:pt>
                <c:pt idx="3">
                  <c:v>4.3999999999999995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52-417D-8E57-CEB9C320DD20}"/>
            </c:ext>
          </c:extLst>
        </c:ser>
        <c:ser>
          <c:idx val="1"/>
          <c:order val="1"/>
          <c:tx>
            <c:strRef>
              <c:f>Chimie!$D$159</c:f>
              <c:strCache>
                <c:ptCount val="1"/>
                <c:pt idx="0">
                  <c:v>PC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Chimie!$E$172:$E$175</c:f>
              <c:strCache>
                <c:ptCount val="4"/>
                <c:pt idx="0">
                  <c:v>0-10</c:v>
                </c:pt>
                <c:pt idx="1">
                  <c:v>10-20</c:v>
                </c:pt>
                <c:pt idx="2">
                  <c:v>20-40</c:v>
                </c:pt>
                <c:pt idx="3">
                  <c:v>40-100</c:v>
                </c:pt>
              </c:strCache>
            </c:strRef>
          </c:cat>
          <c:val>
            <c:numRef>
              <c:f>Chimie!$F$159:$F$162</c:f>
              <c:numCache>
                <c:formatCode>0.00</c:formatCode>
                <c:ptCount val="4"/>
                <c:pt idx="0">
                  <c:v>4.947000000000001</c:v>
                </c:pt>
                <c:pt idx="1">
                  <c:v>4.6296666666666662</c:v>
                </c:pt>
                <c:pt idx="2">
                  <c:v>4.1999999999999993</c:v>
                </c:pt>
                <c:pt idx="3">
                  <c:v>4.1933333333333334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52-417D-8E57-CEB9C320DD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558675376"/>
        <c:axId val="1"/>
      </c:barChart>
      <c:catAx>
        <c:axId val="558675376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6"/>
        </c:scaling>
        <c:delete val="0"/>
        <c:axPos val="t"/>
        <c:title>
          <c:tx>
            <c:rich>
              <a:bodyPr/>
              <a:lstStyle/>
              <a:p>
                <a:pPr>
                  <a:defRPr sz="2000"/>
                </a:pPr>
                <a:r>
                  <a:rPr lang="pt-BR" sz="2000" dirty="0"/>
                  <a:t>pH, CaCl</a:t>
                </a:r>
                <a:r>
                  <a:rPr lang="pt-BR" sz="2000" baseline="-25000" dirty="0"/>
                  <a:t>2</a:t>
                </a:r>
              </a:p>
            </c:rich>
          </c:tx>
          <c:layout>
            <c:manualLayout>
              <c:xMode val="edge"/>
              <c:yMode val="edge"/>
              <c:x val="0.4388831351791313"/>
              <c:y val="0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 sz="2000" b="1"/>
            </a:pPr>
            <a:endParaRPr lang="pt-BR"/>
          </a:p>
        </c:txPr>
        <c:crossAx val="558675376"/>
        <c:crosses val="autoZero"/>
        <c:crossBetween val="between"/>
        <c:majorUnit val="2"/>
      </c:valAx>
    </c:plotArea>
    <c:legend>
      <c:legendPos val="r"/>
      <c:layout>
        <c:manualLayout>
          <c:xMode val="edge"/>
          <c:yMode val="edge"/>
          <c:x val="0.74118613790321353"/>
          <c:y val="0.78877025981262205"/>
          <c:w val="0.25507526178884665"/>
          <c:h val="0.18362890968569176"/>
        </c:manualLayout>
      </c:layout>
      <c:overlay val="0"/>
      <c:txPr>
        <a:bodyPr/>
        <a:lstStyle/>
        <a:p>
          <a:pPr>
            <a:defRPr sz="1800" b="1"/>
          </a:pPr>
          <a:endParaRPr lang="pt-B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150815963763141"/>
          <c:y val="0.14064430312446233"/>
          <c:w val="0.75608862878586458"/>
          <c:h val="0.832058208682985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Chimie!$D$172</c:f>
              <c:strCache>
                <c:ptCount val="1"/>
                <c:pt idx="0">
                  <c:v>Cerrado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Chimie!$E$172:$E$175</c:f>
              <c:strCache>
                <c:ptCount val="4"/>
                <c:pt idx="0">
                  <c:v>0-10</c:v>
                </c:pt>
                <c:pt idx="1">
                  <c:v>10-20</c:v>
                </c:pt>
                <c:pt idx="2">
                  <c:v>20-40</c:v>
                </c:pt>
                <c:pt idx="3">
                  <c:v>40-100</c:v>
                </c:pt>
              </c:strCache>
            </c:strRef>
          </c:cat>
          <c:val>
            <c:numRef>
              <c:f>Chimie!$I$172:$I$175</c:f>
              <c:numCache>
                <c:formatCode>0.00</c:formatCode>
                <c:ptCount val="4"/>
                <c:pt idx="0">
                  <c:v>0.20000000000000004</c:v>
                </c:pt>
                <c:pt idx="1">
                  <c:v>0.16666666666666666</c:v>
                </c:pt>
                <c:pt idx="2">
                  <c:v>0.13333333333333333</c:v>
                </c:pt>
                <c:pt idx="3">
                  <c:v>0.20000000000000004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18-4487-BE80-98723585C317}"/>
            </c:ext>
          </c:extLst>
        </c:ser>
        <c:ser>
          <c:idx val="1"/>
          <c:order val="1"/>
          <c:tx>
            <c:strRef>
              <c:f>Chimie!$D$159</c:f>
              <c:strCache>
                <c:ptCount val="1"/>
                <c:pt idx="0">
                  <c:v>PC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tx1"/>
                    </a:solidFill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Chimie!$E$172:$E$175</c:f>
              <c:strCache>
                <c:ptCount val="4"/>
                <c:pt idx="0">
                  <c:v>0-10</c:v>
                </c:pt>
                <c:pt idx="1">
                  <c:v>10-20</c:v>
                </c:pt>
                <c:pt idx="2">
                  <c:v>20-40</c:v>
                </c:pt>
                <c:pt idx="3">
                  <c:v>40-100</c:v>
                </c:pt>
              </c:strCache>
            </c:strRef>
          </c:cat>
          <c:val>
            <c:numRef>
              <c:f>Chimie!$I$159:$I$162</c:f>
              <c:numCache>
                <c:formatCode>0.00</c:formatCode>
                <c:ptCount val="4"/>
                <c:pt idx="0">
                  <c:v>1.1399999999999999</c:v>
                </c:pt>
                <c:pt idx="1">
                  <c:v>0.95799999999999996</c:v>
                </c:pt>
                <c:pt idx="2">
                  <c:v>0.25999999999999995</c:v>
                </c:pt>
                <c:pt idx="3">
                  <c:v>0.2506666666666667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18-4487-BE80-98723585C3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558677672"/>
        <c:axId val="1"/>
      </c:barChart>
      <c:catAx>
        <c:axId val="558677672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 sz="1800" b="1"/>
            </a:pPr>
            <a:endParaRPr lang="pt-BR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2"/>
        </c:scaling>
        <c:delete val="0"/>
        <c:axPos val="t"/>
        <c:title>
          <c:tx>
            <c:rich>
              <a:bodyPr/>
              <a:lstStyle/>
              <a:p>
                <a:pPr>
                  <a:defRPr sz="1800"/>
                </a:pPr>
                <a:r>
                  <a:rPr lang="pt-BR" sz="1800" dirty="0"/>
                  <a:t>Ca, </a:t>
                </a:r>
                <a:r>
                  <a:rPr lang="pt-BR" sz="1800" dirty="0" err="1"/>
                  <a:t>cmolc</a:t>
                </a:r>
                <a:r>
                  <a:rPr lang="pt-BR" sz="1800" dirty="0"/>
                  <a:t> kg</a:t>
                </a:r>
                <a:r>
                  <a:rPr lang="pt-BR" sz="1800" baseline="30000" dirty="0"/>
                  <a:t>-1</a:t>
                </a:r>
              </a:p>
            </c:rich>
          </c:tx>
          <c:layout>
            <c:manualLayout>
              <c:xMode val="edge"/>
              <c:yMode val="edge"/>
              <c:x val="0.41548308842947945"/>
              <c:y val="1.5526584384285712E-3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 sz="1800" b="1"/>
            </a:pPr>
            <a:endParaRPr lang="pt-BR"/>
          </a:p>
        </c:txPr>
        <c:crossAx val="558677672"/>
        <c:crosses val="autoZero"/>
        <c:crossBetween val="between"/>
        <c:majorUnit val="0.5"/>
      </c:valAx>
    </c:plotArea>
    <c:legend>
      <c:legendPos val="r"/>
      <c:layout>
        <c:manualLayout>
          <c:xMode val="edge"/>
          <c:yMode val="edge"/>
          <c:x val="0.59972290569750697"/>
          <c:y val="0.83816341301555308"/>
          <c:w val="0.33590407021341973"/>
          <c:h val="0.13430527832720376"/>
        </c:manualLayout>
      </c:layout>
      <c:overlay val="0"/>
      <c:txPr>
        <a:bodyPr/>
        <a:lstStyle/>
        <a:p>
          <a:pPr>
            <a:defRPr sz="2400" b="1"/>
          </a:pPr>
          <a:endParaRPr lang="pt-B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109213399294331"/>
          <c:y val="0.14267972611318977"/>
          <c:w val="0.77037306112116111"/>
          <c:h val="0.8320764584537209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Chimie!$D$172</c:f>
              <c:strCache>
                <c:ptCount val="1"/>
                <c:pt idx="0">
                  <c:v>Cerrado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Chimie!$E$172:$E$175</c:f>
              <c:strCache>
                <c:ptCount val="4"/>
                <c:pt idx="0">
                  <c:v>0-10</c:v>
                </c:pt>
                <c:pt idx="1">
                  <c:v>10-20</c:v>
                </c:pt>
                <c:pt idx="2">
                  <c:v>20-40</c:v>
                </c:pt>
                <c:pt idx="3">
                  <c:v>40-100</c:v>
                </c:pt>
              </c:strCache>
            </c:strRef>
          </c:cat>
          <c:val>
            <c:numRef>
              <c:f>Chimie!$J$172:$J$175</c:f>
              <c:numCache>
                <c:formatCode>0.00</c:formatCode>
                <c:ptCount val="4"/>
                <c:pt idx="0">
                  <c:v>0.20000000000000004</c:v>
                </c:pt>
                <c:pt idx="1">
                  <c:v>3.3333333333333333E-2</c:v>
                </c:pt>
                <c:pt idx="2">
                  <c:v>0.10000000000000002</c:v>
                </c:pt>
                <c:pt idx="3">
                  <c:v>0.19999999999999998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48-4AE0-98E1-3094EE98E724}"/>
            </c:ext>
          </c:extLst>
        </c:ser>
        <c:ser>
          <c:idx val="1"/>
          <c:order val="1"/>
          <c:tx>
            <c:strRef>
              <c:f>Chimie!$D$159</c:f>
              <c:strCache>
                <c:ptCount val="1"/>
                <c:pt idx="0">
                  <c:v>PC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tx1"/>
                    </a:solidFill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Chimie!$E$172:$E$175</c:f>
              <c:strCache>
                <c:ptCount val="4"/>
                <c:pt idx="0">
                  <c:v>0-10</c:v>
                </c:pt>
                <c:pt idx="1">
                  <c:v>10-20</c:v>
                </c:pt>
                <c:pt idx="2">
                  <c:v>20-40</c:v>
                </c:pt>
                <c:pt idx="3">
                  <c:v>40-100</c:v>
                </c:pt>
              </c:strCache>
            </c:strRef>
          </c:cat>
          <c:val>
            <c:numRef>
              <c:f>Chimie!$J$159:$J$162</c:f>
              <c:numCache>
                <c:formatCode>0.00</c:formatCode>
                <c:ptCount val="4"/>
                <c:pt idx="0">
                  <c:v>0.92399999999999993</c:v>
                </c:pt>
                <c:pt idx="1">
                  <c:v>0.91600000000000004</c:v>
                </c:pt>
                <c:pt idx="2">
                  <c:v>0.87800000000000011</c:v>
                </c:pt>
                <c:pt idx="3">
                  <c:v>0.85066666666666679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48-4AE0-98E1-3094EE98E7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558675376"/>
        <c:axId val="1"/>
      </c:barChart>
      <c:catAx>
        <c:axId val="558675376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2"/>
        </c:scaling>
        <c:delete val="0"/>
        <c:axPos val="t"/>
        <c:title>
          <c:tx>
            <c:rich>
              <a:bodyPr/>
              <a:lstStyle/>
              <a:p>
                <a:pPr>
                  <a:defRPr sz="1800"/>
                </a:pPr>
                <a:r>
                  <a:rPr lang="pt-BR" sz="1800" dirty="0"/>
                  <a:t>Mg, </a:t>
                </a:r>
                <a:r>
                  <a:rPr lang="pt-BR" sz="1800" dirty="0" err="1"/>
                  <a:t>cmolc</a:t>
                </a:r>
                <a:r>
                  <a:rPr lang="pt-BR" sz="1800" dirty="0"/>
                  <a:t> kg</a:t>
                </a:r>
                <a:r>
                  <a:rPr lang="pt-BR" sz="1800" baseline="30000" dirty="0"/>
                  <a:t>-1</a:t>
                </a:r>
              </a:p>
            </c:rich>
          </c:tx>
          <c:layout>
            <c:manualLayout>
              <c:xMode val="edge"/>
              <c:yMode val="edge"/>
              <c:x val="0.35555839895013119"/>
              <c:y val="0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 sz="1800" b="1"/>
            </a:pPr>
            <a:endParaRPr lang="pt-BR"/>
          </a:p>
        </c:txPr>
        <c:crossAx val="558675376"/>
        <c:crosses val="autoZero"/>
        <c:crossBetween val="between"/>
        <c:majorUnit val="0.5"/>
      </c:valAx>
    </c:plotArea>
    <c:plotVisOnly val="1"/>
    <c:dispBlanksAs val="gap"/>
    <c:showDLblsOverMax val="0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641470150796193"/>
          <c:y val="0.14289115055648596"/>
          <c:w val="0.79967703550456681"/>
          <c:h val="0.8318650871969178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Graficos!$B$1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33CC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Graficos!$H$3:$H$9</c:f>
              <c:numCache>
                <c:formatCode>0.00</c:formatCode>
                <c:ptCount val="7"/>
                <c:pt idx="0">
                  <c:v>13.233333333333334</c:v>
                </c:pt>
                <c:pt idx="1">
                  <c:v>11.096666666666669</c:v>
                </c:pt>
                <c:pt idx="2">
                  <c:v>9.2033333333333331</c:v>
                </c:pt>
                <c:pt idx="3">
                  <c:v>7.0100000000000007</c:v>
                </c:pt>
                <c:pt idx="4">
                  <c:v>5.1066666666666665</c:v>
                </c:pt>
                <c:pt idx="5">
                  <c:v>4.4400000000000004</c:v>
                </c:pt>
                <c:pt idx="6">
                  <c:v>4.1833333333333336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8B-4D07-9D96-613D303A10A1}"/>
            </c:ext>
          </c:extLst>
        </c:ser>
        <c:ser>
          <c:idx val="1"/>
          <c:order val="1"/>
          <c:tx>
            <c:strRef>
              <c:f>Graficos!$L$1</c:f>
              <c:strCache>
                <c:ptCount val="1"/>
                <c:pt idx="0">
                  <c:v>PC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Graficos!$R$3:$R$9</c:f>
              <c:numCache>
                <c:formatCode>0.00</c:formatCode>
                <c:ptCount val="7"/>
                <c:pt idx="0">
                  <c:v>10.26</c:v>
                </c:pt>
                <c:pt idx="1">
                  <c:v>9.9833333333333343</c:v>
                </c:pt>
                <c:pt idx="2">
                  <c:v>8.6933333333333334</c:v>
                </c:pt>
                <c:pt idx="3">
                  <c:v>7.1066666666666665</c:v>
                </c:pt>
                <c:pt idx="4">
                  <c:v>5.5133333333333328</c:v>
                </c:pt>
                <c:pt idx="5">
                  <c:v>4.96</c:v>
                </c:pt>
                <c:pt idx="6">
                  <c:v>4.953333333333334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8B-4D07-9D96-613D303A10A1}"/>
            </c:ext>
          </c:extLst>
        </c:ser>
        <c:ser>
          <c:idx val="2"/>
          <c:order val="2"/>
          <c:tx>
            <c:v>PD</c:v>
          </c:tx>
          <c:spPr>
            <a:solidFill>
              <a:srgbClr val="00FF00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Graficos!$AB$3:$AB$9</c:f>
              <c:numCache>
                <c:formatCode>0.00</c:formatCode>
                <c:ptCount val="7"/>
                <c:pt idx="0">
                  <c:v>11.413333333333334</c:v>
                </c:pt>
                <c:pt idx="1">
                  <c:v>10.323333333333332</c:v>
                </c:pt>
                <c:pt idx="2">
                  <c:v>9.6866666666666674</c:v>
                </c:pt>
                <c:pt idx="3">
                  <c:v>6.84</c:v>
                </c:pt>
                <c:pt idx="4">
                  <c:v>5.3966666666666674</c:v>
                </c:pt>
                <c:pt idx="5">
                  <c:v>5.083333333333333</c:v>
                </c:pt>
                <c:pt idx="6">
                  <c:v>6.9766666666666666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E8B-4D07-9D96-613D303A10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09225088"/>
        <c:axId val="109227008"/>
      </c:barChart>
      <c:catAx>
        <c:axId val="109225088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6.0309084055785904E-3"/>
              <c:y val="0.3773167421574832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pt-BR"/>
          </a:p>
        </c:txPr>
        <c:crossAx val="109227008"/>
        <c:crosses val="autoZero"/>
        <c:auto val="1"/>
        <c:lblAlgn val="ctr"/>
        <c:lblOffset val="100"/>
        <c:noMultiLvlLbl val="0"/>
      </c:catAx>
      <c:valAx>
        <c:axId val="109227008"/>
        <c:scaling>
          <c:orientation val="minMax"/>
          <c:max val="15"/>
        </c:scaling>
        <c:delete val="0"/>
        <c:axPos val="t"/>
        <c:title>
          <c:tx>
            <c:rich>
              <a:bodyPr/>
              <a:lstStyle/>
              <a:p>
                <a:pPr>
                  <a:defRPr sz="2000"/>
                </a:pPr>
                <a:r>
                  <a:rPr lang="pt-BR" sz="2000" dirty="0"/>
                  <a:t>CTC (</a:t>
                </a:r>
                <a:r>
                  <a:rPr lang="pt-BR" sz="2000" dirty="0" err="1"/>
                  <a:t>cmol</a:t>
                </a:r>
                <a:r>
                  <a:rPr lang="pt-BR" sz="2000" baseline="-25000" dirty="0" err="1"/>
                  <a:t>c</a:t>
                </a:r>
                <a:r>
                  <a:rPr lang="pt-BR" sz="2000" dirty="0"/>
                  <a:t> dm</a:t>
                </a:r>
                <a:r>
                  <a:rPr lang="pt-BR" sz="2000" baseline="30000" dirty="0"/>
                  <a:t>-3</a:t>
                </a:r>
                <a:r>
                  <a:rPr lang="pt-BR" sz="2000" dirty="0"/>
                  <a:t>) </a:t>
                </a:r>
              </a:p>
            </c:rich>
          </c:tx>
          <c:layout>
            <c:manualLayout>
              <c:xMode val="edge"/>
              <c:yMode val="edge"/>
              <c:x val="0.4665844342016614"/>
              <c:y val="8.7702883178237677E-4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 w="31750">
            <a:solidFill>
              <a:schemeClr val="tx1"/>
            </a:solidFill>
          </a:ln>
        </c:spPr>
        <c:txPr>
          <a:bodyPr/>
          <a:lstStyle/>
          <a:p>
            <a:pPr>
              <a:defRPr sz="2000" b="1"/>
            </a:pPr>
            <a:endParaRPr lang="pt-BR"/>
          </a:p>
        </c:txPr>
        <c:crossAx val="109225088"/>
        <c:crosses val="autoZero"/>
        <c:crossBetween val="between"/>
        <c:majorUnit val="5"/>
      </c:valAx>
    </c:plotArea>
    <c:legend>
      <c:legendPos val="r"/>
      <c:layout>
        <c:manualLayout>
          <c:xMode val="edge"/>
          <c:yMode val="edge"/>
          <c:x val="0.79659915410909587"/>
          <c:y val="0.7590376202974628"/>
          <c:w val="0.14610172409187638"/>
          <c:h val="0.22764634420697413"/>
        </c:manualLayout>
      </c:layout>
      <c:overlay val="0"/>
      <c:txPr>
        <a:bodyPr/>
        <a:lstStyle/>
        <a:p>
          <a:pPr>
            <a:defRPr sz="2800"/>
          </a:pPr>
          <a:endParaRPr lang="pt-B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7641470150796193"/>
          <c:y val="0.17991394830773788"/>
          <c:w val="0.79967703550456681"/>
          <c:h val="0.7948422397511387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Graficos!$B$1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0033CC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Graficos!$B$3:$B$9</c:f>
              <c:numCache>
                <c:formatCode>0.00</c:formatCode>
                <c:ptCount val="7"/>
                <c:pt idx="0">
                  <c:v>3.7333333333333352</c:v>
                </c:pt>
                <c:pt idx="1">
                  <c:v>3.8333333333333335</c:v>
                </c:pt>
                <c:pt idx="2">
                  <c:v>3.9</c:v>
                </c:pt>
                <c:pt idx="3">
                  <c:v>4.0666666666666664</c:v>
                </c:pt>
                <c:pt idx="4">
                  <c:v>4.2333333333333441</c:v>
                </c:pt>
                <c:pt idx="5">
                  <c:v>4.4333333333333478</c:v>
                </c:pt>
                <c:pt idx="6">
                  <c:v>4.6333333333333417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8B-47A1-AD7E-322EE2C259C3}"/>
            </c:ext>
          </c:extLst>
        </c:ser>
        <c:ser>
          <c:idx val="1"/>
          <c:order val="1"/>
          <c:tx>
            <c:strRef>
              <c:f>Graficos!$K$1</c:f>
              <c:strCache>
                <c:ptCount val="1"/>
                <c:pt idx="0">
                  <c:v>PC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Graficos!$K$3:$K$9</c:f>
              <c:numCache>
                <c:formatCode>0.00</c:formatCode>
                <c:ptCount val="7"/>
                <c:pt idx="0">
                  <c:v>4.7</c:v>
                </c:pt>
                <c:pt idx="1">
                  <c:v>4.3666666666666663</c:v>
                </c:pt>
                <c:pt idx="2">
                  <c:v>4.533333333333343</c:v>
                </c:pt>
                <c:pt idx="3">
                  <c:v>4.2666666666666684</c:v>
                </c:pt>
                <c:pt idx="4">
                  <c:v>4.3333333333333419</c:v>
                </c:pt>
                <c:pt idx="5">
                  <c:v>4.6000000000000005</c:v>
                </c:pt>
                <c:pt idx="6">
                  <c:v>4.6333333333333409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8B-47A1-AD7E-322EE2C259C3}"/>
            </c:ext>
          </c:extLst>
        </c:ser>
        <c:ser>
          <c:idx val="2"/>
          <c:order val="2"/>
          <c:tx>
            <c:strRef>
              <c:f>Graficos!$T$1</c:f>
              <c:strCache>
                <c:ptCount val="1"/>
                <c:pt idx="0">
                  <c:v>PD</c:v>
                </c:pt>
              </c:strCache>
            </c:strRef>
          </c:tx>
          <c:spPr>
            <a:solidFill>
              <a:srgbClr val="00FF00"/>
            </a:solidFill>
            <a:ln>
              <a:solidFill>
                <a:srgbClr val="00FF00"/>
              </a:solidFill>
            </a:ln>
          </c:spPr>
          <c:invertIfNegative val="0"/>
          <c:dLbls>
            <c:spPr>
              <a:ln>
                <a:noFill/>
              </a:ln>
            </c:spPr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Graficos!$T$3:$T$9</c:f>
              <c:numCache>
                <c:formatCode>0.00</c:formatCode>
                <c:ptCount val="7"/>
                <c:pt idx="0">
                  <c:v>5.3333333333333419</c:v>
                </c:pt>
                <c:pt idx="1">
                  <c:v>4.666666666666667</c:v>
                </c:pt>
                <c:pt idx="2">
                  <c:v>4.7666666666666684</c:v>
                </c:pt>
                <c:pt idx="3">
                  <c:v>4.3333333333333419</c:v>
                </c:pt>
                <c:pt idx="4">
                  <c:v>4.4666666666666694</c:v>
                </c:pt>
                <c:pt idx="5">
                  <c:v>4.666666666666667</c:v>
                </c:pt>
                <c:pt idx="6">
                  <c:v>4.7333333333333441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8B-47A1-AD7E-322EE2C259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09460480"/>
        <c:axId val="109470848"/>
      </c:barChart>
      <c:catAx>
        <c:axId val="109460480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0"/>
              <c:y val="0.346766491757326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pt-BR"/>
          </a:p>
        </c:txPr>
        <c:crossAx val="109470848"/>
        <c:crosses val="autoZero"/>
        <c:auto val="1"/>
        <c:lblAlgn val="ctr"/>
        <c:lblOffset val="100"/>
        <c:noMultiLvlLbl val="0"/>
      </c:catAx>
      <c:valAx>
        <c:axId val="109470848"/>
        <c:scaling>
          <c:orientation val="minMax"/>
        </c:scaling>
        <c:delete val="0"/>
        <c:axPos val="t"/>
        <c:title>
          <c:tx>
            <c:rich>
              <a:bodyPr/>
              <a:lstStyle/>
              <a:p>
                <a:pPr>
                  <a:defRPr sz="1800"/>
                </a:pPr>
                <a:r>
                  <a:rPr lang="pt-BR" sz="1800"/>
                  <a:t>pH (CaCl</a:t>
                </a:r>
                <a:r>
                  <a:rPr lang="pt-BR" sz="1800" baseline="-25000"/>
                  <a:t>2</a:t>
                </a:r>
                <a:r>
                  <a:rPr lang="pt-BR" sz="1800"/>
                  <a:t>)</a:t>
                </a:r>
              </a:p>
            </c:rich>
          </c:tx>
          <c:layout>
            <c:manualLayout>
              <c:xMode val="edge"/>
              <c:yMode val="edge"/>
              <c:x val="0.45833602266681944"/>
              <c:y val="9.7671614577589574E-3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pt-BR"/>
          </a:p>
        </c:txPr>
        <c:crossAx val="1094604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4450961546940073"/>
          <c:y val="0.7590376202974628"/>
          <c:w val="0.14652640984266707"/>
          <c:h val="0.20940617716903073"/>
        </c:manualLayout>
      </c:layout>
      <c:overlay val="0"/>
      <c:txPr>
        <a:bodyPr/>
        <a:lstStyle/>
        <a:p>
          <a:pPr>
            <a:defRPr sz="2800"/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26794534723089"/>
          <c:y val="0.1627474087899225"/>
          <c:w val="0.71158327699758372"/>
          <c:h val="0.8120087085188555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Chimie!$D$172</c:f>
              <c:strCache>
                <c:ptCount val="1"/>
                <c:pt idx="0">
                  <c:v>Cerrado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numFmt formatCode="#,##0.0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2000" b="1"/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Chimie!$E$172:$E$175</c:f>
              <c:strCache>
                <c:ptCount val="4"/>
                <c:pt idx="0">
                  <c:v>0-10</c:v>
                </c:pt>
                <c:pt idx="1">
                  <c:v>10-20</c:v>
                </c:pt>
                <c:pt idx="2">
                  <c:v>20-40</c:v>
                </c:pt>
                <c:pt idx="3">
                  <c:v>40-100</c:v>
                </c:pt>
              </c:strCache>
            </c:strRef>
          </c:cat>
          <c:val>
            <c:numRef>
              <c:f>Chimie!$M$172:$M$175</c:f>
              <c:numCache>
                <c:formatCode>0.00</c:formatCode>
                <c:ptCount val="4"/>
                <c:pt idx="0">
                  <c:v>10.333333333333334</c:v>
                </c:pt>
                <c:pt idx="1">
                  <c:v>8</c:v>
                </c:pt>
                <c:pt idx="2">
                  <c:v>7.666666666666667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AA-4370-B88A-9594136319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406997568"/>
        <c:axId val="1"/>
      </c:barChart>
      <c:catAx>
        <c:axId val="406997568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9.220056284173269E-3"/>
              <c:y val="0.3312780647641974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pt-BR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t"/>
        <c:title>
          <c:tx>
            <c:rich>
              <a:bodyPr/>
              <a:lstStyle/>
              <a:p>
                <a:pPr>
                  <a:defRPr sz="1600"/>
                </a:pPr>
                <a:r>
                  <a:rPr lang="pt-BR" sz="1600" dirty="0"/>
                  <a:t>COT, g kg</a:t>
                </a:r>
                <a:r>
                  <a:rPr lang="pt-BR" sz="1600" baseline="30000" dirty="0"/>
                  <a:t>-1</a:t>
                </a:r>
              </a:p>
            </c:rich>
          </c:tx>
          <c:layout>
            <c:manualLayout>
              <c:xMode val="edge"/>
              <c:yMode val="edge"/>
              <c:x val="0.45833611457908419"/>
              <c:y val="9.767123058662253E-3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pt-BR"/>
          </a:p>
        </c:txPr>
        <c:crossAx val="4069975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449422366429091"/>
          <c:y val="0.90119464366317259"/>
          <c:w val="0.23088535584460626"/>
          <c:h val="5.3789056622699283E-2"/>
        </c:manualLayout>
      </c:layout>
      <c:overlay val="0"/>
      <c:txPr>
        <a:bodyPr/>
        <a:lstStyle/>
        <a:p>
          <a:pPr>
            <a:defRPr sz="1600"/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7641470150796232"/>
          <c:y val="0.13242989737607841"/>
          <c:w val="0.7996770355045677"/>
          <c:h val="0.8423262030001853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Graficos!$B$1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33CC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Graficos!$D$3:$D$9</c:f>
              <c:numCache>
                <c:formatCode>0.00</c:formatCode>
                <c:ptCount val="7"/>
                <c:pt idx="0">
                  <c:v>1.9666666666666681</c:v>
                </c:pt>
                <c:pt idx="1">
                  <c:v>1.4</c:v>
                </c:pt>
                <c:pt idx="2">
                  <c:v>1.0666666666666667</c:v>
                </c:pt>
                <c:pt idx="3">
                  <c:v>0.63333333333333364</c:v>
                </c:pt>
                <c:pt idx="4">
                  <c:v>0.26666666666666711</c:v>
                </c:pt>
                <c:pt idx="5">
                  <c:v>0.20000000000000004</c:v>
                </c:pt>
                <c:pt idx="6">
                  <c:v>0.13333333333333341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55-4111-A92B-5B35D06EA71F}"/>
            </c:ext>
          </c:extLst>
        </c:ser>
        <c:ser>
          <c:idx val="1"/>
          <c:order val="1"/>
          <c:tx>
            <c:strRef>
              <c:f>Graficos!$K$1</c:f>
              <c:strCache>
                <c:ptCount val="1"/>
                <c:pt idx="0">
                  <c:v>PC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ysClr val="windowText" lastClr="000000"/>
                    </a:solidFill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Graficos!$M$3:$M$9</c:f>
              <c:numCache>
                <c:formatCode>0.00</c:formatCode>
                <c:ptCount val="7"/>
                <c:pt idx="0">
                  <c:v>0.20000000000000004</c:v>
                </c:pt>
                <c:pt idx="1">
                  <c:v>0.46666666666666723</c:v>
                </c:pt>
                <c:pt idx="2">
                  <c:v>0.36666666666666736</c:v>
                </c:pt>
                <c:pt idx="3">
                  <c:v>0.53333333333333333</c:v>
                </c:pt>
                <c:pt idx="4">
                  <c:v>0.33333333333333331</c:v>
                </c:pt>
                <c:pt idx="5">
                  <c:v>0.10000000000000002</c:v>
                </c:pt>
                <c:pt idx="6">
                  <c:v>0.10000000000000002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55-4111-A92B-5B35D06EA71F}"/>
            </c:ext>
          </c:extLst>
        </c:ser>
        <c:ser>
          <c:idx val="2"/>
          <c:order val="2"/>
          <c:tx>
            <c:strRef>
              <c:f>Graficos!$T$1</c:f>
              <c:strCache>
                <c:ptCount val="1"/>
                <c:pt idx="0">
                  <c:v>PD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ysClr val="windowText" lastClr="000000"/>
                    </a:solidFill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Graficos!$V$3:$V$9</c:f>
              <c:numCache>
                <c:formatCode>0.00</c:formatCode>
                <c:ptCount val="7"/>
                <c:pt idx="0">
                  <c:v>0</c:v>
                </c:pt>
                <c:pt idx="1">
                  <c:v>0.20000000000000004</c:v>
                </c:pt>
                <c:pt idx="2">
                  <c:v>0.16666666666666666</c:v>
                </c:pt>
                <c:pt idx="3">
                  <c:v>0.46666666666666712</c:v>
                </c:pt>
                <c:pt idx="4">
                  <c:v>0.23333333333333353</c:v>
                </c:pt>
                <c:pt idx="5">
                  <c:v>0.20000000000000004</c:v>
                </c:pt>
                <c:pt idx="6">
                  <c:v>0.13333333333333341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55-4111-A92B-5B35D06EA7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09537152"/>
        <c:axId val="109547520"/>
      </c:barChart>
      <c:catAx>
        <c:axId val="109537152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9.2199753679764688E-3"/>
              <c:y val="0.4756518670460310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109547520"/>
        <c:crosses val="autoZero"/>
        <c:auto val="1"/>
        <c:lblAlgn val="ctr"/>
        <c:lblOffset val="100"/>
        <c:noMultiLvlLbl val="0"/>
      </c:catAx>
      <c:valAx>
        <c:axId val="109547520"/>
        <c:scaling>
          <c:orientation val="minMax"/>
          <c:max val="2.5"/>
        </c:scaling>
        <c:delete val="0"/>
        <c:axPos val="t"/>
        <c:title>
          <c:tx>
            <c:rich>
              <a:bodyPr/>
              <a:lstStyle/>
              <a:p>
                <a:pPr>
                  <a:defRPr sz="1800"/>
                </a:pPr>
                <a:r>
                  <a:rPr lang="pt-BR" sz="1800" b="1" i="0" u="none" strike="noStrike" baseline="0"/>
                  <a:t>Al</a:t>
                </a:r>
                <a:r>
                  <a:rPr lang="pt-BR" sz="1800" b="1" i="0" u="none" strike="noStrike" baseline="30000"/>
                  <a:t>3+</a:t>
                </a:r>
                <a:r>
                  <a:rPr lang="pt-BR" sz="1800" b="1" i="0" u="none" strike="noStrike" baseline="0"/>
                  <a:t> (cmol</a:t>
                </a:r>
                <a:r>
                  <a:rPr lang="pt-BR" sz="1800" b="1" i="0" u="none" strike="noStrike" baseline="-25000"/>
                  <a:t>c</a:t>
                </a:r>
                <a:r>
                  <a:rPr lang="pt-BR" sz="1800" b="1" i="0" u="none" strike="noStrike" baseline="0"/>
                  <a:t> dm</a:t>
                </a:r>
                <a:r>
                  <a:rPr lang="pt-BR" sz="1800" b="1" i="0" u="none" strike="noStrike" baseline="30000"/>
                  <a:t>-3</a:t>
                </a:r>
                <a:r>
                  <a:rPr lang="pt-BR" sz="1800" b="1" i="0" u="none" strike="noStrike" baseline="0"/>
                  <a:t>)</a:t>
                </a:r>
                <a:r>
                  <a:rPr lang="pt-BR" sz="1800"/>
                  <a:t> </a:t>
                </a:r>
              </a:p>
            </c:rich>
          </c:tx>
          <c:layout>
            <c:manualLayout>
              <c:xMode val="edge"/>
              <c:yMode val="edge"/>
              <c:x val="0.44511852182530282"/>
              <c:y val="6.9697170206665482E-4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109537152"/>
        <c:crosses val="autoZero"/>
        <c:crossBetween val="between"/>
        <c:majorUnit val="0.5"/>
      </c:valAx>
    </c:plotArea>
    <c:legend>
      <c:legendPos val="r"/>
      <c:layout>
        <c:manualLayout>
          <c:xMode val="edge"/>
          <c:yMode val="edge"/>
          <c:x val="0.79659913439649965"/>
          <c:y val="0.7590376202974628"/>
          <c:w val="0.18249214023156674"/>
          <c:h val="0.20940617716903073"/>
        </c:manualLayout>
      </c:layout>
      <c:overlay val="0"/>
      <c:txPr>
        <a:bodyPr/>
        <a:lstStyle/>
        <a:p>
          <a:pPr>
            <a:defRPr sz="2800"/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7641470150796204"/>
          <c:y val="0.13242989737607841"/>
          <c:w val="0.79967703550456704"/>
          <c:h val="0.842326203000184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Graficos!$B$1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33CC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Graficos!$E$3:$E$9</c:f>
              <c:numCache>
                <c:formatCode>0.00</c:formatCode>
                <c:ptCount val="7"/>
                <c:pt idx="0">
                  <c:v>0.8333333333333337</c:v>
                </c:pt>
                <c:pt idx="1">
                  <c:v>0.30000000000000032</c:v>
                </c:pt>
                <c:pt idx="2">
                  <c:v>0.26666666666666711</c:v>
                </c:pt>
                <c:pt idx="3">
                  <c:v>0.23333333333333353</c:v>
                </c:pt>
                <c:pt idx="4">
                  <c:v>0.20000000000000004</c:v>
                </c:pt>
                <c:pt idx="5">
                  <c:v>0.20000000000000004</c:v>
                </c:pt>
                <c:pt idx="6">
                  <c:v>0.23333333333333353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E3-4E21-8C0E-F9E8F5A26D17}"/>
            </c:ext>
          </c:extLst>
        </c:ser>
        <c:ser>
          <c:idx val="1"/>
          <c:order val="1"/>
          <c:tx>
            <c:strRef>
              <c:f>Graficos!$K$1</c:f>
              <c:strCache>
                <c:ptCount val="1"/>
                <c:pt idx="0">
                  <c:v>PC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ysClr val="windowText" lastClr="000000"/>
                    </a:solidFill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Graficos!$N$3:$N$9</c:f>
              <c:numCache>
                <c:formatCode>0.00</c:formatCode>
                <c:ptCount val="7"/>
                <c:pt idx="0">
                  <c:v>2.9</c:v>
                </c:pt>
                <c:pt idx="1">
                  <c:v>2.2666666666666671</c:v>
                </c:pt>
                <c:pt idx="2">
                  <c:v>2.0666666666666664</c:v>
                </c:pt>
                <c:pt idx="3">
                  <c:v>0.73333333333333361</c:v>
                </c:pt>
                <c:pt idx="4">
                  <c:v>0.56666666666666654</c:v>
                </c:pt>
                <c:pt idx="5">
                  <c:v>0.53333333333333333</c:v>
                </c:pt>
                <c:pt idx="6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E3-4E21-8C0E-F9E8F5A26D17}"/>
            </c:ext>
          </c:extLst>
        </c:ser>
        <c:ser>
          <c:idx val="2"/>
          <c:order val="2"/>
          <c:tx>
            <c:strRef>
              <c:f>Graficos!$T$1</c:f>
              <c:strCache>
                <c:ptCount val="1"/>
                <c:pt idx="0">
                  <c:v>PD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ysClr val="windowText" lastClr="000000"/>
                    </a:solidFill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Graficos!$W$3:$W$9</c:f>
              <c:numCache>
                <c:formatCode>0.00</c:formatCode>
                <c:ptCount val="7"/>
                <c:pt idx="0">
                  <c:v>4</c:v>
                </c:pt>
                <c:pt idx="1">
                  <c:v>2.8333333333333335</c:v>
                </c:pt>
                <c:pt idx="2">
                  <c:v>2.9333333333333336</c:v>
                </c:pt>
                <c:pt idx="3">
                  <c:v>0.8666666666666667</c:v>
                </c:pt>
                <c:pt idx="4">
                  <c:v>0.56666666666666654</c:v>
                </c:pt>
                <c:pt idx="5">
                  <c:v>0.63333333333333364</c:v>
                </c:pt>
                <c:pt idx="6">
                  <c:v>0.53333333333333333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3E3-4E21-8C0E-F9E8F5A26D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09618304"/>
        <c:axId val="109620224"/>
      </c:barChart>
      <c:catAx>
        <c:axId val="109618304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9.2200345057651747E-3"/>
              <c:y val="0.4756518670460310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109620224"/>
        <c:crosses val="autoZero"/>
        <c:auto val="1"/>
        <c:lblAlgn val="ctr"/>
        <c:lblOffset val="100"/>
        <c:noMultiLvlLbl val="0"/>
      </c:catAx>
      <c:valAx>
        <c:axId val="109620224"/>
        <c:scaling>
          <c:orientation val="minMax"/>
          <c:max val="5"/>
        </c:scaling>
        <c:delete val="0"/>
        <c:axPos val="t"/>
        <c:title>
          <c:tx>
            <c:rich>
              <a:bodyPr/>
              <a:lstStyle/>
              <a:p>
                <a:pPr>
                  <a:defRPr sz="1600"/>
                </a:pPr>
                <a:r>
                  <a:rPr lang="pt-BR" sz="1600"/>
                  <a:t>Ca</a:t>
                </a:r>
                <a:r>
                  <a:rPr lang="pt-BR" sz="1600" baseline="30000"/>
                  <a:t>2+</a:t>
                </a:r>
                <a:r>
                  <a:rPr lang="pt-BR" sz="1600"/>
                  <a:t> (cmol</a:t>
                </a:r>
                <a:r>
                  <a:rPr lang="pt-BR" sz="1600" baseline="-25000"/>
                  <a:t>c</a:t>
                </a:r>
                <a:r>
                  <a:rPr lang="pt-BR" sz="1600"/>
                  <a:t> dm</a:t>
                </a:r>
                <a:r>
                  <a:rPr lang="pt-BR" sz="1600" baseline="30000"/>
                  <a:t>-3</a:t>
                </a:r>
                <a:r>
                  <a:rPr lang="pt-BR" sz="1600"/>
                  <a:t>)</a:t>
                </a:r>
              </a:p>
            </c:rich>
          </c:tx>
          <c:layout>
            <c:manualLayout>
              <c:xMode val="edge"/>
              <c:yMode val="edge"/>
              <c:x val="0.45833602266681944"/>
              <c:y val="9.7671614577589574E-3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109618304"/>
        <c:crosses val="autoZero"/>
        <c:crossBetween val="between"/>
        <c:majorUnit val="1"/>
      </c:valAx>
    </c:plotArea>
    <c:legend>
      <c:legendPos val="r"/>
      <c:layout>
        <c:manualLayout>
          <c:xMode val="edge"/>
          <c:yMode val="edge"/>
          <c:x val="0.81763391558138165"/>
          <c:y val="0.7590376202974628"/>
          <c:w val="0.1614573542248989"/>
          <c:h val="0.20940617716903073"/>
        </c:manualLayout>
      </c:layout>
      <c:overlay val="0"/>
      <c:txPr>
        <a:bodyPr/>
        <a:lstStyle/>
        <a:p>
          <a:pPr>
            <a:defRPr sz="2800"/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7641470150796218"/>
          <c:y val="0.13242989737607841"/>
          <c:w val="0.79967703550456726"/>
          <c:h val="0.8423262030001851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Graficos!$B$1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33CC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Graficos!$I$3:$I$9</c:f>
              <c:numCache>
                <c:formatCode>0.00</c:formatCode>
                <c:ptCount val="7"/>
                <c:pt idx="0">
                  <c:v>9.2779835911556603</c:v>
                </c:pt>
                <c:pt idx="1">
                  <c:v>5.001389569900673</c:v>
                </c:pt>
                <c:pt idx="2">
                  <c:v>6.0466096893126773</c:v>
                </c:pt>
                <c:pt idx="3">
                  <c:v>6.1994041583261765</c:v>
                </c:pt>
                <c:pt idx="4">
                  <c:v>6.6825739790416145</c:v>
                </c:pt>
                <c:pt idx="5">
                  <c:v>8.2420292496445082</c:v>
                </c:pt>
                <c:pt idx="6">
                  <c:v>9.5796288162366547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9B-4BDF-9910-F6337AB857EE}"/>
            </c:ext>
          </c:extLst>
        </c:ser>
        <c:ser>
          <c:idx val="1"/>
          <c:order val="1"/>
          <c:tx>
            <c:strRef>
              <c:f>Graficos!$K$1</c:f>
              <c:strCache>
                <c:ptCount val="1"/>
                <c:pt idx="0">
                  <c:v>PC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ysClr val="windowText" lastClr="000000"/>
                    </a:solidFill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Graficos!$R$3:$R$9</c:f>
              <c:numCache>
                <c:formatCode>0.00</c:formatCode>
                <c:ptCount val="7"/>
                <c:pt idx="0">
                  <c:v>37.822576610419162</c:v>
                </c:pt>
                <c:pt idx="1">
                  <c:v>27.380463556320937</c:v>
                </c:pt>
                <c:pt idx="2">
                  <c:v>27.400593211304848</c:v>
                </c:pt>
                <c:pt idx="3">
                  <c:v>13.905679489894595</c:v>
                </c:pt>
                <c:pt idx="4">
                  <c:v>13.572087529965007</c:v>
                </c:pt>
                <c:pt idx="5">
                  <c:v>18.777793530683432</c:v>
                </c:pt>
                <c:pt idx="6">
                  <c:v>15.349907324395764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49B-4BDF-9910-F6337AB857EE}"/>
            </c:ext>
          </c:extLst>
        </c:ser>
        <c:ser>
          <c:idx val="2"/>
          <c:order val="2"/>
          <c:tx>
            <c:strRef>
              <c:f>Graficos!$T$1</c:f>
              <c:strCache>
                <c:ptCount val="1"/>
                <c:pt idx="0">
                  <c:v>PD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ysClr val="windowText" lastClr="000000"/>
                    </a:solidFill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Graficos!$AA$3:$AA$9</c:f>
              <c:numCache>
                <c:formatCode>0.00</c:formatCode>
                <c:ptCount val="7"/>
                <c:pt idx="0">
                  <c:v>53.308552903670012</c:v>
                </c:pt>
                <c:pt idx="1">
                  <c:v>38.061609874390221</c:v>
                </c:pt>
                <c:pt idx="2">
                  <c:v>38.564551178329303</c:v>
                </c:pt>
                <c:pt idx="3">
                  <c:v>19.494550303778812</c:v>
                </c:pt>
                <c:pt idx="4">
                  <c:v>18.192248426208305</c:v>
                </c:pt>
                <c:pt idx="5">
                  <c:v>19.759473569494475</c:v>
                </c:pt>
                <c:pt idx="6">
                  <c:v>17.863154254724627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49B-4BDF-9910-F6337AB857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09090304"/>
        <c:axId val="109092224"/>
      </c:barChart>
      <c:catAx>
        <c:axId val="109090304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9.2199753679764688E-3"/>
              <c:y val="0.4756518670460310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109092224"/>
        <c:crosses val="autoZero"/>
        <c:auto val="1"/>
        <c:lblAlgn val="ctr"/>
        <c:lblOffset val="100"/>
        <c:noMultiLvlLbl val="0"/>
      </c:catAx>
      <c:valAx>
        <c:axId val="109092224"/>
        <c:scaling>
          <c:orientation val="minMax"/>
          <c:max val="60"/>
        </c:scaling>
        <c:delete val="0"/>
        <c:axPos val="t"/>
        <c:title>
          <c:tx>
            <c:rich>
              <a:bodyPr/>
              <a:lstStyle/>
              <a:p>
                <a:pPr>
                  <a:defRPr sz="1800"/>
                </a:pPr>
                <a:r>
                  <a:rPr lang="pt-BR" sz="1800"/>
                  <a:t>V % </a:t>
                </a:r>
              </a:p>
            </c:rich>
          </c:tx>
          <c:layout>
            <c:manualLayout>
              <c:xMode val="edge"/>
              <c:yMode val="edge"/>
              <c:x val="0.54197087848940628"/>
              <c:y val="9.7671614577589574E-3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109090304"/>
        <c:crosses val="autoZero"/>
        <c:crossBetween val="between"/>
        <c:majorUnit val="10"/>
      </c:valAx>
    </c:plotArea>
    <c:legend>
      <c:legendPos val="r"/>
      <c:layout>
        <c:manualLayout>
          <c:xMode val="edge"/>
          <c:yMode val="edge"/>
          <c:x val="0.79659913439649965"/>
          <c:y val="0.7590376202974628"/>
          <c:w val="0.18249214023156674"/>
          <c:h val="0.20940617716903073"/>
        </c:manualLayout>
      </c:layout>
      <c:overlay val="0"/>
      <c:txPr>
        <a:bodyPr/>
        <a:lstStyle/>
        <a:p>
          <a:pPr>
            <a:defRPr sz="2800"/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55306555316471"/>
          <c:y val="3.5170286208245242E-2"/>
          <c:w val="0.78927055037680571"/>
          <c:h val="0.77900279467415123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10"/>
            <c:spPr>
              <a:noFill/>
              <a:ln w="15875">
                <a:solidFill>
                  <a:schemeClr val="tx1"/>
                </a:solidFill>
              </a:ln>
            </c:spPr>
          </c:marker>
          <c:dPt>
            <c:idx val="6"/>
            <c:marker>
              <c:symbol val="square"/>
              <c:size val="10"/>
              <c:spPr>
                <a:solidFill>
                  <a:schemeClr val="tx1"/>
                </a:solidFill>
                <a:ln w="15875">
                  <a:solidFill>
                    <a:schemeClr val="tx1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6DB8-4649-A2E6-44EF222E33CD}"/>
              </c:ext>
            </c:extLst>
          </c:dPt>
          <c:dLbls>
            <c:dLbl>
              <c:idx val="0"/>
              <c:layout>
                <c:manualLayout>
                  <c:x val="-3.9283829574491724E-2"/>
                  <c:y val="0.15196971574790177"/>
                </c:manualLayout>
              </c:layout>
              <c:tx>
                <c:rich>
                  <a:bodyPr/>
                  <a:lstStyle/>
                  <a:p>
                    <a:r>
                      <a:rPr lang="en-US" b="0" dirty="0"/>
                      <a:t>NT1</a:t>
                    </a:r>
                  </a:p>
                  <a:p>
                    <a:r>
                      <a:rPr lang="en-US" b="0" dirty="0"/>
                      <a:t>(7.6)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DB8-4649-A2E6-44EF222E33CD}"/>
                </c:ext>
              </c:extLst>
            </c:dLbl>
            <c:dLbl>
              <c:idx val="1"/>
              <c:layout>
                <c:manualLayout>
                  <c:x val="-4.96187684127051E-2"/>
                  <c:y val="-0.16937613261772799"/>
                </c:manualLayout>
              </c:layout>
              <c:tx>
                <c:rich>
                  <a:bodyPr/>
                  <a:lstStyle/>
                  <a:p>
                    <a:r>
                      <a:rPr lang="en-US" b="0" dirty="0"/>
                      <a:t>NT2</a:t>
                    </a:r>
                  </a:p>
                  <a:p>
                    <a:r>
                      <a:rPr lang="en-US" b="0" dirty="0"/>
                      <a:t>(7.25)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DB8-4649-A2E6-44EF222E33CD}"/>
                </c:ext>
              </c:extLst>
            </c:dLbl>
            <c:dLbl>
              <c:idx val="2"/>
              <c:layout>
                <c:manualLayout>
                  <c:x val="-5.1968842542399446E-2"/>
                  <c:y val="-0.13409362620554358"/>
                </c:manualLayout>
              </c:layout>
              <c:tx>
                <c:rich>
                  <a:bodyPr/>
                  <a:lstStyle/>
                  <a:p>
                    <a:r>
                      <a:rPr lang="en-US" b="0" dirty="0"/>
                      <a:t>NT3</a:t>
                    </a:r>
                  </a:p>
                  <a:p>
                    <a:r>
                      <a:rPr lang="en-US" b="0" dirty="0"/>
                      <a:t>(6.84)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DB8-4649-A2E6-44EF222E33CD}"/>
                </c:ext>
              </c:extLst>
            </c:dLbl>
            <c:dLbl>
              <c:idx val="3"/>
              <c:layout>
                <c:manualLayout>
                  <c:x val="-4.4367555903750161E-2"/>
                  <c:y val="0.13514273817278816"/>
                </c:manualLayout>
              </c:layout>
              <c:tx>
                <c:rich>
                  <a:bodyPr/>
                  <a:lstStyle/>
                  <a:p>
                    <a:r>
                      <a:rPr lang="en-US" b="0" dirty="0"/>
                      <a:t>NT4</a:t>
                    </a:r>
                  </a:p>
                  <a:p>
                    <a:r>
                      <a:rPr lang="en-US" dirty="0"/>
                      <a:t>(7.34)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DB8-4649-A2E6-44EF222E33CD}"/>
                </c:ext>
              </c:extLst>
            </c:dLbl>
            <c:dLbl>
              <c:idx val="4"/>
              <c:layout>
                <c:manualLayout>
                  <c:x val="-2.2394781805852991E-2"/>
                  <c:y val="-0.13661240177682121"/>
                </c:manualLayout>
              </c:layout>
              <c:tx>
                <c:rich>
                  <a:bodyPr/>
                  <a:lstStyle/>
                  <a:p>
                    <a:r>
                      <a:rPr lang="en-US" b="0" dirty="0"/>
                      <a:t>NT5 </a:t>
                    </a:r>
                  </a:p>
                  <a:p>
                    <a:r>
                      <a:rPr lang="en-US" b="0" dirty="0"/>
                      <a:t>(8.38)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DB8-4649-A2E6-44EF222E33CD}"/>
                </c:ext>
              </c:extLst>
            </c:dLbl>
            <c:dLbl>
              <c:idx val="5"/>
              <c:layout>
                <c:manualLayout>
                  <c:x val="-4.9728191120526836E-2"/>
                  <c:y val="-0.17054596897666524"/>
                </c:manualLayout>
              </c:layout>
              <c:tx>
                <c:rich>
                  <a:bodyPr/>
                  <a:lstStyle/>
                  <a:p>
                    <a:r>
                      <a:rPr lang="en-US" b="0" dirty="0"/>
                      <a:t>NT6</a:t>
                    </a:r>
                  </a:p>
                  <a:p>
                    <a:r>
                      <a:rPr lang="en-US" b="0" dirty="0"/>
                      <a:t>(7.41)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DB8-4649-A2E6-44EF222E33CD}"/>
                </c:ext>
              </c:extLst>
            </c:dLbl>
            <c:dLbl>
              <c:idx val="6"/>
              <c:layout>
                <c:manualLayout>
                  <c:x val="-1.5655477275866832E-3"/>
                  <c:y val="2.9091680809733783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CT</a:t>
                    </a:r>
                  </a:p>
                  <a:p>
                    <a:r>
                      <a:rPr lang="en-US" dirty="0"/>
                      <a:t>(4.01)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DB8-4649-A2E6-44EF222E33C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trendlineType val="linear"/>
            <c:dispRSqr val="1"/>
            <c:dispEq val="1"/>
            <c:trendlineLbl>
              <c:layout>
                <c:manualLayout>
                  <c:x val="-0.42716382150849519"/>
                  <c:y val="-0.17594792286935459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y = 27.8 + 10.5
R² = 0.75</a:t>
                    </a:r>
                    <a:endParaRPr lang="pt-BR"/>
                  </a:p>
                  <a:p>
                    <a:pPr>
                      <a:defRPr/>
                    </a:pPr>
                    <a:r>
                      <a:rPr lang="pt-BR"/>
                      <a:t>P = 0.012</a:t>
                    </a:r>
                    <a:endParaRPr lang="en-US"/>
                  </a:p>
                </c:rich>
              </c:tx>
              <c:numFmt formatCode="General" sourceLinked="0"/>
            </c:trendlineLbl>
          </c:trendline>
          <c:errBars>
            <c:errDir val="y"/>
            <c:errBarType val="both"/>
            <c:errValType val="cust"/>
            <c:noEndCap val="0"/>
            <c:plus>
              <c:numRef>
                <c:f>Sheet1!$D$22:$J$22</c:f>
                <c:numCache>
                  <c:formatCode>General</c:formatCode>
                  <c:ptCount val="7"/>
                  <c:pt idx="0">
                    <c:v>203.71391705035765</c:v>
                  </c:pt>
                  <c:pt idx="1">
                    <c:v>243.67141810232897</c:v>
                  </c:pt>
                  <c:pt idx="2">
                    <c:v>172.49765215793519</c:v>
                  </c:pt>
                  <c:pt idx="3">
                    <c:v>190.41113412823316</c:v>
                  </c:pt>
                  <c:pt idx="4">
                    <c:v>181.1611437367296</c:v>
                  </c:pt>
                  <c:pt idx="5">
                    <c:v>225.48933455930904</c:v>
                  </c:pt>
                  <c:pt idx="6">
                    <c:v>280</c:v>
                  </c:pt>
                </c:numCache>
              </c:numRef>
            </c:plus>
            <c:minus>
              <c:numRef>
                <c:f>Sheet1!$D$22:$J$22</c:f>
                <c:numCache>
                  <c:formatCode>General</c:formatCode>
                  <c:ptCount val="7"/>
                  <c:pt idx="0">
                    <c:v>203.71391705035765</c:v>
                  </c:pt>
                  <c:pt idx="1">
                    <c:v>243.67141810232897</c:v>
                  </c:pt>
                  <c:pt idx="2">
                    <c:v>172.49765215793519</c:v>
                  </c:pt>
                  <c:pt idx="3">
                    <c:v>190.41113412823316</c:v>
                  </c:pt>
                  <c:pt idx="4">
                    <c:v>181.1611437367296</c:v>
                  </c:pt>
                  <c:pt idx="5">
                    <c:v>225.48933455930904</c:v>
                  </c:pt>
                  <c:pt idx="6">
                    <c:v>280</c:v>
                  </c:pt>
                </c:numCache>
              </c:numRef>
            </c:minus>
            <c:spPr>
              <a:ln w="19050"/>
            </c:spPr>
          </c:errBars>
          <c:xVal>
            <c:numRef>
              <c:f>Sheet1!$D$20:$J$20</c:f>
              <c:numCache>
                <c:formatCode>General</c:formatCode>
                <c:ptCount val="7"/>
                <c:pt idx="0">
                  <c:v>119.17640265848668</c:v>
                </c:pt>
                <c:pt idx="1">
                  <c:v>114.5378004845162</c:v>
                </c:pt>
                <c:pt idx="2">
                  <c:v>110.25903428000413</c:v>
                </c:pt>
                <c:pt idx="3">
                  <c:v>116.07875964827296</c:v>
                </c:pt>
                <c:pt idx="4">
                  <c:v>120.51995116739873</c:v>
                </c:pt>
                <c:pt idx="5">
                  <c:v>118.66513856478332</c:v>
                </c:pt>
                <c:pt idx="6">
                  <c:v>104.13206619159615</c:v>
                </c:pt>
              </c:numCache>
            </c:numRef>
          </c:xVal>
          <c:yVal>
            <c:numRef>
              <c:f>Sheet1!$D$14:$J$14</c:f>
              <c:numCache>
                <c:formatCode>General</c:formatCode>
                <c:ptCount val="7"/>
                <c:pt idx="0">
                  <c:v>3222.2</c:v>
                </c:pt>
                <c:pt idx="1">
                  <c:v>3267.2</c:v>
                </c:pt>
                <c:pt idx="2">
                  <c:v>3217.4</c:v>
                </c:pt>
                <c:pt idx="3">
                  <c:v>3218</c:v>
                </c:pt>
                <c:pt idx="4">
                  <c:v>3323.2</c:v>
                </c:pt>
                <c:pt idx="5">
                  <c:v>3367.6</c:v>
                </c:pt>
                <c:pt idx="6">
                  <c:v>2800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6DB8-4649-A2E6-44EF222E33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3937152"/>
        <c:axId val="233959808"/>
      </c:scatterChart>
      <c:valAx>
        <c:axId val="2339371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SOC Stock (Mg ha</a:t>
                </a:r>
                <a:r>
                  <a:rPr lang="en-US" baseline="30000" dirty="0"/>
                  <a:t>-1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0.42560448737175743"/>
              <c:y val="0.93532834655368613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233959808"/>
        <c:crosses val="autoZero"/>
        <c:crossBetween val="midCat"/>
      </c:valAx>
      <c:valAx>
        <c:axId val="233959808"/>
        <c:scaling>
          <c:orientation val="minMax"/>
          <c:min val="20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Yield (kg ha</a:t>
                </a:r>
                <a:r>
                  <a:rPr lang="en-US" baseline="30000" dirty="0"/>
                  <a:t>-1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6.9929548280149188E-3"/>
              <c:y val="0.2984267920702322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233937152"/>
        <c:crosses val="autoZero"/>
        <c:crossBetween val="midCat"/>
        <c:majorUnit val="500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2000"/>
      </a:pPr>
      <a:endParaRPr lang="pt-BR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circle"/>
            <c:size val="7"/>
            <c:spPr>
              <a:noFill/>
              <a:ln w="15875">
                <a:solidFill>
                  <a:schemeClr val="tx1"/>
                </a:solidFill>
              </a:ln>
            </c:spPr>
          </c:marker>
          <c:trendline>
            <c:trendlineType val="linear"/>
            <c:dispRSqr val="1"/>
            <c:dispEq val="1"/>
            <c:trendlineLbl>
              <c:layout>
                <c:manualLayout>
                  <c:x val="-9.3615938385013892E-2"/>
                  <c:y val="-0.15267708809526478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baseline="0" dirty="0"/>
                      <a:t>C </a:t>
                    </a:r>
                    <a:r>
                      <a:rPr lang="en-US" baseline="0" dirty="0" err="1"/>
                      <a:t>sequestrado</a:t>
                    </a:r>
                    <a:r>
                      <a:rPr lang="en-US" baseline="0" dirty="0"/>
                      <a:t> = 0.423 + 0.165 C 
R² = 0.83</a:t>
                    </a:r>
                  </a:p>
                  <a:p>
                    <a:pPr>
                      <a:defRPr sz="1600"/>
                    </a:pPr>
                    <a:r>
                      <a:rPr lang="en-US" baseline="0" dirty="0"/>
                      <a:t>p = 0.0006</a:t>
                    </a:r>
                    <a:endParaRPr lang="en-US" dirty="0"/>
                  </a:p>
                </c:rich>
              </c:tx>
              <c:numFmt formatCode="General" sourceLinked="0"/>
            </c:trendlineLbl>
          </c:trendline>
          <c:errBars>
            <c:errDir val="x"/>
            <c:errBarType val="both"/>
            <c:errValType val="cust"/>
            <c:noEndCap val="0"/>
            <c:plus>
              <c:numRef>
                <c:f>'Fig. 1 (SOC Seq. x C input)'!$G$4:$G$12</c:f>
                <c:numCache>
                  <c:formatCode>General</c:formatCode>
                  <c:ptCount val="9"/>
                  <c:pt idx="0">
                    <c:v>0.93900000000000061</c:v>
                  </c:pt>
                  <c:pt idx="1">
                    <c:v>0.58139999999999958</c:v>
                  </c:pt>
                  <c:pt idx="2">
                    <c:v>0.96511999999999998</c:v>
                  </c:pt>
                  <c:pt idx="3">
                    <c:v>0.71171999999999991</c:v>
                  </c:pt>
                  <c:pt idx="4">
                    <c:v>0.90269999999999995</c:v>
                  </c:pt>
                  <c:pt idx="5">
                    <c:v>1.1533499999999999</c:v>
                  </c:pt>
                  <c:pt idx="6">
                    <c:v>0.26081250000000172</c:v>
                  </c:pt>
                  <c:pt idx="7">
                    <c:v>0.40755000000000002</c:v>
                  </c:pt>
                  <c:pt idx="8">
                    <c:v>0.44375000000000003</c:v>
                  </c:pt>
                </c:numCache>
              </c:numRef>
            </c:plus>
            <c:minus>
              <c:numRef>
                <c:f>'Fig. 1 (SOC Seq. x C input)'!$G$4:$G$12</c:f>
                <c:numCache>
                  <c:formatCode>General</c:formatCode>
                  <c:ptCount val="9"/>
                  <c:pt idx="0">
                    <c:v>0.93900000000000061</c:v>
                  </c:pt>
                  <c:pt idx="1">
                    <c:v>0.58139999999999958</c:v>
                  </c:pt>
                  <c:pt idx="2">
                    <c:v>0.96511999999999998</c:v>
                  </c:pt>
                  <c:pt idx="3">
                    <c:v>0.71171999999999991</c:v>
                  </c:pt>
                  <c:pt idx="4">
                    <c:v>0.90269999999999995</c:v>
                  </c:pt>
                  <c:pt idx="5">
                    <c:v>1.1533499999999999</c:v>
                  </c:pt>
                  <c:pt idx="6">
                    <c:v>0.26081250000000172</c:v>
                  </c:pt>
                  <c:pt idx="7">
                    <c:v>0.40755000000000002</c:v>
                  </c:pt>
                  <c:pt idx="8">
                    <c:v>0.44375000000000003</c:v>
                  </c:pt>
                </c:numCache>
              </c:numRef>
            </c:minus>
            <c:spPr>
              <a:ln w="3175">
                <a:solidFill>
                  <a:srgbClr val="000000"/>
                </a:solidFill>
                <a:prstDash val="solid"/>
              </a:ln>
            </c:spPr>
          </c:errBars>
          <c:errBars>
            <c:errDir val="y"/>
            <c:errBarType val="both"/>
            <c:errValType val="cust"/>
            <c:noEndCap val="0"/>
            <c:plus>
              <c:numRef>
                <c:f>'Fig. 1 (SOC Seq. x C input)'!$F$4:$F$12</c:f>
                <c:numCache>
                  <c:formatCode>General</c:formatCode>
                  <c:ptCount val="9"/>
                  <c:pt idx="0">
                    <c:v>0.31000000000000172</c:v>
                  </c:pt>
                  <c:pt idx="1">
                    <c:v>0.35000000000000031</c:v>
                  </c:pt>
                  <c:pt idx="2">
                    <c:v>0.35000000000000031</c:v>
                  </c:pt>
                  <c:pt idx="3">
                    <c:v>0.19</c:v>
                  </c:pt>
                  <c:pt idx="4">
                    <c:v>0.28000000000000008</c:v>
                  </c:pt>
                  <c:pt idx="5">
                    <c:v>0.34</c:v>
                  </c:pt>
                  <c:pt idx="6">
                    <c:v>0.27</c:v>
                  </c:pt>
                  <c:pt idx="7">
                    <c:v>0.16</c:v>
                  </c:pt>
                  <c:pt idx="8">
                    <c:v>0.21000000000000021</c:v>
                  </c:pt>
                </c:numCache>
              </c:numRef>
            </c:plus>
            <c:minus>
              <c:numRef>
                <c:f>'Fig. 1 (SOC Seq. x C input)'!$F$4:$F$12</c:f>
                <c:numCache>
                  <c:formatCode>General</c:formatCode>
                  <c:ptCount val="9"/>
                  <c:pt idx="0">
                    <c:v>0.31000000000000172</c:v>
                  </c:pt>
                  <c:pt idx="1">
                    <c:v>0.35000000000000031</c:v>
                  </c:pt>
                  <c:pt idx="2">
                    <c:v>0.35000000000000031</c:v>
                  </c:pt>
                  <c:pt idx="3">
                    <c:v>0.19</c:v>
                  </c:pt>
                  <c:pt idx="4">
                    <c:v>0.28000000000000008</c:v>
                  </c:pt>
                  <c:pt idx="5">
                    <c:v>0.34</c:v>
                  </c:pt>
                  <c:pt idx="6">
                    <c:v>0.27</c:v>
                  </c:pt>
                  <c:pt idx="7">
                    <c:v>0.16</c:v>
                  </c:pt>
                  <c:pt idx="8">
                    <c:v>0.21000000000000021</c:v>
                  </c:pt>
                </c:numCache>
              </c:numRef>
            </c:minus>
            <c:spPr>
              <a:ln w="3175">
                <a:solidFill>
                  <a:srgbClr val="000000"/>
                </a:solidFill>
                <a:prstDash val="solid"/>
              </a:ln>
            </c:spPr>
          </c:errBars>
          <c:xVal>
            <c:numRef>
              <c:f>'Fig. 1 (SOC Seq. x C input)'!$C$4:$C$12</c:f>
              <c:numCache>
                <c:formatCode>0.00</c:formatCode>
                <c:ptCount val="9"/>
                <c:pt idx="0">
                  <c:v>9.39</c:v>
                </c:pt>
                <c:pt idx="1">
                  <c:v>9.69</c:v>
                </c:pt>
                <c:pt idx="2">
                  <c:v>7.4239999999999995</c:v>
                </c:pt>
                <c:pt idx="3">
                  <c:v>7.9079999999999995</c:v>
                </c:pt>
                <c:pt idx="4">
                  <c:v>10.030000000000001</c:v>
                </c:pt>
                <c:pt idx="5">
                  <c:v>12.815000000000024</c:v>
                </c:pt>
                <c:pt idx="6">
                  <c:v>2.006249999999981</c:v>
                </c:pt>
                <c:pt idx="7">
                  <c:v>3.1349999999999998</c:v>
                </c:pt>
                <c:pt idx="8">
                  <c:v>4.4375</c:v>
                </c:pt>
              </c:numCache>
            </c:numRef>
          </c:xVal>
          <c:yVal>
            <c:numRef>
              <c:f>'Fig. 1 (SOC Seq. x C input)'!$D$4:$D$12</c:f>
              <c:numCache>
                <c:formatCode>0.00</c:formatCode>
                <c:ptCount val="9"/>
                <c:pt idx="0">
                  <c:v>1.7919865532974379</c:v>
                </c:pt>
                <c:pt idx="1">
                  <c:v>2.1847592394640447</c:v>
                </c:pt>
                <c:pt idx="2">
                  <c:v>1.8599999999999908</c:v>
                </c:pt>
                <c:pt idx="3">
                  <c:v>2.1020000000000008</c:v>
                </c:pt>
                <c:pt idx="4">
                  <c:v>1.7250000000000014</c:v>
                </c:pt>
                <c:pt idx="5">
                  <c:v>2.5949999999999989</c:v>
                </c:pt>
                <c:pt idx="6">
                  <c:v>1.000925925925926</c:v>
                </c:pt>
                <c:pt idx="7">
                  <c:v>0.59092592592592208</c:v>
                </c:pt>
                <c:pt idx="8">
                  <c:v>1.0492592592592596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E80-4C92-959C-B0FD5609EB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5122048"/>
        <c:axId val="125123968"/>
      </c:scatterChart>
      <c:valAx>
        <c:axId val="1251220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 b="1"/>
                </a:pPr>
                <a:r>
                  <a:rPr lang="en-US" sz="1600" b="1" dirty="0" err="1"/>
                  <a:t>Adição</a:t>
                </a:r>
                <a:r>
                  <a:rPr lang="en-US" sz="1600" b="1" dirty="0"/>
                  <a:t> annual</a:t>
                </a:r>
                <a:r>
                  <a:rPr lang="en-US" sz="1600" b="1" baseline="0" dirty="0"/>
                  <a:t> de C</a:t>
                </a:r>
                <a:r>
                  <a:rPr lang="en-US" sz="1600" b="1" dirty="0"/>
                  <a:t>(Mg ha</a:t>
                </a:r>
                <a:r>
                  <a:rPr lang="en-US" sz="1600" b="1" baseline="30000" dirty="0"/>
                  <a:t>-1</a:t>
                </a:r>
                <a:r>
                  <a:rPr lang="en-US" sz="1600" b="1" dirty="0"/>
                  <a:t>)</a:t>
                </a:r>
              </a:p>
            </c:rich>
          </c:tx>
          <c:layout>
            <c:manualLayout>
              <c:xMode val="edge"/>
              <c:yMode val="edge"/>
              <c:x val="0.40008534310569682"/>
              <c:y val="0.93746428403036042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125123968"/>
        <c:crosses val="autoZero"/>
        <c:crossBetween val="midCat"/>
      </c:valAx>
      <c:valAx>
        <c:axId val="12512396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 b="1"/>
                </a:pPr>
                <a:r>
                  <a:rPr lang="pt-BR" sz="1600" b="1" dirty="0"/>
                  <a:t>Sequestro anual de C (Mg ha</a:t>
                </a:r>
                <a:r>
                  <a:rPr lang="pt-BR" sz="1600" b="1" baseline="30000" dirty="0"/>
                  <a:t>-1</a:t>
                </a:r>
                <a:r>
                  <a:rPr lang="pt-BR" sz="1600" b="1" dirty="0"/>
                  <a:t>)</a:t>
                </a:r>
              </a:p>
            </c:rich>
          </c:tx>
          <c:layout>
            <c:manualLayout>
              <c:xMode val="edge"/>
              <c:yMode val="edge"/>
              <c:x val="0"/>
              <c:y val="0.19024758105074124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600"/>
            </a:pPr>
            <a:endParaRPr lang="pt-BR"/>
          </a:p>
        </c:txPr>
        <c:crossAx val="125122048"/>
        <c:crosses val="autoZero"/>
        <c:crossBetween val="midCat"/>
      </c:valAx>
    </c:plotArea>
    <c:plotVisOnly val="1"/>
    <c:dispBlanksAs val="gap"/>
    <c:showDLblsOverMax val="0"/>
  </c:chart>
  <c:spPr>
    <a:solidFill>
      <a:srgbClr val="CCFFFF"/>
    </a:solidFill>
  </c:spPr>
  <c:txPr>
    <a:bodyPr/>
    <a:lstStyle/>
    <a:p>
      <a:pPr>
        <a:defRPr sz="1200"/>
      </a:pPr>
      <a:endParaRPr lang="pt-BR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0-100 cm</a:t>
            </a:r>
          </a:p>
        </c:rich>
      </c:tx>
      <c:layout>
        <c:manualLayout>
          <c:xMode val="edge"/>
          <c:yMode val="edge"/>
          <c:x val="0.79552990194754314"/>
          <c:y val="0.7552433355469120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9956735608509"/>
          <c:y val="2.8252405949256341E-2"/>
          <c:w val="0.81786097553696757"/>
          <c:h val="0.80367454068241473"/>
        </c:manualLayout>
      </c:layout>
      <c:scatterChart>
        <c:scatterStyle val="lineMarker"/>
        <c:varyColors val="0"/>
        <c:ser>
          <c:idx val="0"/>
          <c:order val="0"/>
          <c:tx>
            <c:strRef>
              <c:f>'C sequestered rate_2011-2013'!$W$2</c:f>
              <c:strCache>
                <c:ptCount val="1"/>
                <c:pt idx="0">
                  <c:v>SOC sequestered 0-100 cm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9"/>
            <c:spPr>
              <a:noFill/>
              <a:ln>
                <a:solidFill>
                  <a:schemeClr val="tx1"/>
                </a:solidFill>
              </a:ln>
            </c:spPr>
          </c:marker>
          <c:trendline>
            <c:trendlineType val="linear"/>
            <c:dispRSqr val="1"/>
            <c:dispEq val="1"/>
            <c:trendlineLbl>
              <c:layout>
                <c:manualLayout>
                  <c:x val="-0.37877508802440757"/>
                  <c:y val="-0.15604799218992088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SOC Seq. = 0.19TB-Ci + 3.96
R² = 0.65 </a:t>
                    </a:r>
                  </a:p>
                  <a:p>
                    <a:pPr>
                      <a:defRPr/>
                    </a:pPr>
                    <a:r>
                      <a:rPr lang="en-US"/>
                      <a:t>p &lt; 0.01</a:t>
                    </a:r>
                  </a:p>
                </c:rich>
              </c:tx>
              <c:numFmt formatCode="General" sourceLinked="0"/>
            </c:trendlineLbl>
          </c:trendline>
          <c:errBars>
            <c:errDir val="x"/>
            <c:errBarType val="both"/>
            <c:errValType val="cust"/>
            <c:noEndCap val="0"/>
            <c:plus>
              <c:numRef>
                <c:f>'C sequestered rate_2011-2013'!$AD$4:$AD$15</c:f>
                <c:numCache>
                  <c:formatCode>General</c:formatCode>
                  <c:ptCount val="12"/>
                  <c:pt idx="0">
                    <c:v>1.72</c:v>
                  </c:pt>
                  <c:pt idx="1">
                    <c:v>2.56</c:v>
                  </c:pt>
                  <c:pt idx="2">
                    <c:v>2.1</c:v>
                  </c:pt>
                  <c:pt idx="3">
                    <c:v>3.1</c:v>
                  </c:pt>
                  <c:pt idx="4">
                    <c:v>0.9</c:v>
                  </c:pt>
                  <c:pt idx="5">
                    <c:v>3.21</c:v>
                  </c:pt>
                  <c:pt idx="6">
                    <c:v>3.8</c:v>
                  </c:pt>
                  <c:pt idx="7">
                    <c:v>2.7</c:v>
                  </c:pt>
                  <c:pt idx="8">
                    <c:v>1.2</c:v>
                  </c:pt>
                  <c:pt idx="9">
                    <c:v>2.2000000000000002</c:v>
                  </c:pt>
                  <c:pt idx="10">
                    <c:v>2.6</c:v>
                  </c:pt>
                  <c:pt idx="11">
                    <c:v>2.8</c:v>
                  </c:pt>
                </c:numCache>
              </c:numRef>
            </c:plus>
            <c:minus>
              <c:numRef>
                <c:f>'C sequestered rate_2011-2013'!$AD$4:$AD$15</c:f>
                <c:numCache>
                  <c:formatCode>General</c:formatCode>
                  <c:ptCount val="12"/>
                  <c:pt idx="0">
                    <c:v>1.72</c:v>
                  </c:pt>
                  <c:pt idx="1">
                    <c:v>2.56</c:v>
                  </c:pt>
                  <c:pt idx="2">
                    <c:v>2.1</c:v>
                  </c:pt>
                  <c:pt idx="3">
                    <c:v>3.1</c:v>
                  </c:pt>
                  <c:pt idx="4">
                    <c:v>0.9</c:v>
                  </c:pt>
                  <c:pt idx="5">
                    <c:v>3.21</c:v>
                  </c:pt>
                  <c:pt idx="6">
                    <c:v>3.8</c:v>
                  </c:pt>
                  <c:pt idx="7">
                    <c:v>2.7</c:v>
                  </c:pt>
                  <c:pt idx="8">
                    <c:v>1.2</c:v>
                  </c:pt>
                  <c:pt idx="9">
                    <c:v>2.2000000000000002</c:v>
                  </c:pt>
                  <c:pt idx="10">
                    <c:v>2.6</c:v>
                  </c:pt>
                  <c:pt idx="11">
                    <c:v>2.8</c:v>
                  </c:pt>
                </c:numCache>
              </c:numRef>
            </c:minus>
          </c:errBars>
          <c:errBars>
            <c:errDir val="y"/>
            <c:errBarType val="both"/>
            <c:errValType val="cust"/>
            <c:noEndCap val="0"/>
            <c:plus>
              <c:numRef>
                <c:f>'C sequestered rate_2011-2013'!$AB$4:$AB$15</c:f>
                <c:numCache>
                  <c:formatCode>General</c:formatCode>
                  <c:ptCount val="12"/>
                  <c:pt idx="0">
                    <c:v>1.6110347440365811</c:v>
                  </c:pt>
                  <c:pt idx="1">
                    <c:v>2.2999999999999998</c:v>
                  </c:pt>
                  <c:pt idx="2">
                    <c:v>1.6680745303587328</c:v>
                  </c:pt>
                  <c:pt idx="3">
                    <c:v>1.8580057134870092</c:v>
                  </c:pt>
                  <c:pt idx="4">
                    <c:v>2.1</c:v>
                  </c:pt>
                  <c:pt idx="5">
                    <c:v>0.92002665762346092</c:v>
                  </c:pt>
                  <c:pt idx="6">
                    <c:v>2.6</c:v>
                  </c:pt>
                  <c:pt idx="7">
                    <c:v>2</c:v>
                  </c:pt>
                  <c:pt idx="8">
                    <c:v>1.8</c:v>
                  </c:pt>
                  <c:pt idx="9">
                    <c:v>2.2817188961918422</c:v>
                  </c:pt>
                  <c:pt idx="10">
                    <c:v>2.0490322857059144</c:v>
                  </c:pt>
                  <c:pt idx="11">
                    <c:v>2.2999999999999998</c:v>
                  </c:pt>
                </c:numCache>
              </c:numRef>
            </c:plus>
            <c:minus>
              <c:numRef>
                <c:f>'C sequestered rate_2011-2013'!$AB$4:$AB$15</c:f>
                <c:numCache>
                  <c:formatCode>General</c:formatCode>
                  <c:ptCount val="12"/>
                  <c:pt idx="0">
                    <c:v>1.6110347440365811</c:v>
                  </c:pt>
                  <c:pt idx="1">
                    <c:v>2.2999999999999998</c:v>
                  </c:pt>
                  <c:pt idx="2">
                    <c:v>1.6680745303587328</c:v>
                  </c:pt>
                  <c:pt idx="3">
                    <c:v>1.8580057134870092</c:v>
                  </c:pt>
                  <c:pt idx="4">
                    <c:v>2.1</c:v>
                  </c:pt>
                  <c:pt idx="5">
                    <c:v>0.92002665762346092</c:v>
                  </c:pt>
                  <c:pt idx="6">
                    <c:v>2.6</c:v>
                  </c:pt>
                  <c:pt idx="7">
                    <c:v>2</c:v>
                  </c:pt>
                  <c:pt idx="8">
                    <c:v>1.8</c:v>
                  </c:pt>
                  <c:pt idx="9">
                    <c:v>2.2817188961918422</c:v>
                  </c:pt>
                  <c:pt idx="10">
                    <c:v>2.0490322857059144</c:v>
                  </c:pt>
                  <c:pt idx="11">
                    <c:v>2.2999999999999998</c:v>
                  </c:pt>
                </c:numCache>
              </c:numRef>
            </c:minus>
          </c:errBars>
          <c:xVal>
            <c:numRef>
              <c:f>'C sequestered rate_2011-2013'!$AC$4:$AC$15</c:f>
              <c:numCache>
                <c:formatCode>0.00</c:formatCode>
                <c:ptCount val="12"/>
                <c:pt idx="0">
                  <c:v>14.069189999999999</c:v>
                </c:pt>
                <c:pt idx="1">
                  <c:v>34.385476359999991</c:v>
                </c:pt>
                <c:pt idx="2">
                  <c:v>33.10132669</c:v>
                </c:pt>
                <c:pt idx="3">
                  <c:v>36.12658751</c:v>
                </c:pt>
                <c:pt idx="4">
                  <c:v>10.955746699999999</c:v>
                </c:pt>
                <c:pt idx="5">
                  <c:v>36.621842810000004</c:v>
                </c:pt>
                <c:pt idx="6">
                  <c:v>35.471503299999995</c:v>
                </c:pt>
                <c:pt idx="7">
                  <c:v>37.966690710000002</c:v>
                </c:pt>
                <c:pt idx="8">
                  <c:v>8.0550400000000018</c:v>
                </c:pt>
                <c:pt idx="9">
                  <c:v>19.544457600000001</c:v>
                </c:pt>
                <c:pt idx="10">
                  <c:v>22.220838460000003</c:v>
                </c:pt>
                <c:pt idx="11">
                  <c:v>26.18521436</c:v>
                </c:pt>
              </c:numCache>
            </c:numRef>
          </c:xVal>
          <c:yVal>
            <c:numRef>
              <c:f>'C sequestered rate_2011-2013'!$Z$4:$Z$15</c:f>
              <c:numCache>
                <c:formatCode>0.000</c:formatCode>
                <c:ptCount val="12"/>
                <c:pt idx="0">
                  <c:v>5.8483078692581794</c:v>
                </c:pt>
                <c:pt idx="1">
                  <c:v>8.5444167805796223</c:v>
                </c:pt>
                <c:pt idx="2">
                  <c:v>13.374034421282994</c:v>
                </c:pt>
                <c:pt idx="3">
                  <c:v>13.395765031792669</c:v>
                </c:pt>
                <c:pt idx="4">
                  <c:v>4.7114537941056946</c:v>
                </c:pt>
                <c:pt idx="5">
                  <c:v>8.0782122121619526</c:v>
                </c:pt>
                <c:pt idx="6">
                  <c:v>9.5867088399875069</c:v>
                </c:pt>
                <c:pt idx="7">
                  <c:v>10.449215068862122</c:v>
                </c:pt>
                <c:pt idx="8">
                  <c:v>4.5689000032410165</c:v>
                </c:pt>
                <c:pt idx="9">
                  <c:v>10.229828157629882</c:v>
                </c:pt>
                <c:pt idx="10">
                  <c:v>9.2329944618495556</c:v>
                </c:pt>
                <c:pt idx="11">
                  <c:v>11.217004673923022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94F-413E-89A4-3BF98C8C23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229312"/>
        <c:axId val="33235328"/>
      </c:scatterChart>
      <c:valAx>
        <c:axId val="17229312"/>
        <c:scaling>
          <c:orientation val="minMax"/>
          <c:max val="4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Total Biomass-C input (Mg ha</a:t>
                </a:r>
                <a:r>
                  <a:rPr lang="en-US" baseline="30000" dirty="0"/>
                  <a:t>-1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0.3665494165178228"/>
              <c:y val="0.93918460535574932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600" b="1"/>
            </a:pPr>
            <a:endParaRPr lang="pt-BR"/>
          </a:p>
        </c:txPr>
        <c:crossAx val="33235328"/>
        <c:crosses val="autoZero"/>
        <c:crossBetween val="midCat"/>
        <c:majorUnit val="15"/>
      </c:valAx>
      <c:valAx>
        <c:axId val="33235328"/>
        <c:scaling>
          <c:orientation val="minMax"/>
          <c:max val="16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/>
                  <a:t>SOC Sequestered (Mg ha</a:t>
                </a:r>
                <a:r>
                  <a:rPr lang="en-US" sz="1600" baseline="30000" dirty="0"/>
                  <a:t>-1</a:t>
                </a:r>
                <a:r>
                  <a:rPr lang="en-US" sz="1600" dirty="0"/>
                  <a:t>)</a:t>
                </a:r>
              </a:p>
            </c:rich>
          </c:tx>
          <c:layout>
            <c:manualLayout>
              <c:xMode val="edge"/>
              <c:yMode val="edge"/>
              <c:x val="1.4078090361640111E-3"/>
              <c:y val="0.1770806822013769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600" b="1"/>
            </a:pPr>
            <a:endParaRPr lang="pt-BR"/>
          </a:p>
        </c:txPr>
        <c:crossAx val="17229312"/>
        <c:crosses val="autoZero"/>
        <c:crossBetween val="midCat"/>
        <c:majorUnit val="4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pt-BR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0-40 cm</a:t>
            </a:r>
          </a:p>
        </c:rich>
      </c:tx>
      <c:layout>
        <c:manualLayout>
          <c:xMode val="edge"/>
          <c:yMode val="edge"/>
          <c:x val="0.83221269532876696"/>
          <c:y val="4.746938345180425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9781925744944057"/>
          <c:y val="4.0893270368257517E-2"/>
          <c:w val="0.75376276746695858"/>
          <c:h val="0.73875086938589762"/>
        </c:manualLayout>
      </c:layout>
      <c:scatterChart>
        <c:scatterStyle val="lineMarker"/>
        <c:varyColors val="0"/>
        <c:ser>
          <c:idx val="0"/>
          <c:order val="0"/>
          <c:tx>
            <c:strRef>
              <c:f>'AVG C stock (1989-2002-2005)'!$I$2</c:f>
              <c:strCache>
                <c:ptCount val="1"/>
                <c:pt idx="0">
                  <c:v>NF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2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6.6805845511482248E-2"/>
                  <c:y val="-5.524863480768398E-2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E2B-4A09-88BF-63A6DEAFABD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'AVG C stock (1989-2002-2005)'!$A$4</c:f>
              <c:numCache>
                <c:formatCode>General</c:formatCode>
                <c:ptCount val="1"/>
                <c:pt idx="0">
                  <c:v>1967</c:v>
                </c:pt>
              </c:numCache>
            </c:numRef>
          </c:xVal>
          <c:yVal>
            <c:numRef>
              <c:f>'AVG C stock (1989-2002-2005)'!$I$6</c:f>
              <c:numCache>
                <c:formatCode>0.00</c:formatCode>
                <c:ptCount val="1"/>
                <c:pt idx="0">
                  <c:v>159.2671309128404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E2B-4A09-88BF-63A6DEAFABD2}"/>
            </c:ext>
          </c:extLst>
        </c:ser>
        <c:ser>
          <c:idx val="1"/>
          <c:order val="1"/>
          <c:tx>
            <c:strRef>
              <c:f>'AVG C stock (1989-2002-2005)'!$J$2</c:f>
              <c:strCache>
                <c:ptCount val="1"/>
                <c:pt idx="0">
                  <c:v>PE</c:v>
                </c:pt>
              </c:strCache>
            </c:strRef>
          </c:tx>
          <c:spPr>
            <a:ln w="12700">
              <a:solidFill>
                <a:schemeClr val="tx1"/>
              </a:solidFill>
              <a:prstDash val="dash"/>
            </a:ln>
          </c:spPr>
          <c:marker>
            <c:symbol val="circle"/>
            <c:size val="9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('AVG C stock (1989-2002-2005)'!$A$4,'AVG C stock (1989-2002-2005)'!$A$7)</c:f>
              <c:numCache>
                <c:formatCode>General</c:formatCode>
                <c:ptCount val="2"/>
                <c:pt idx="0">
                  <c:v>1967</c:v>
                </c:pt>
                <c:pt idx="1">
                  <c:v>1989</c:v>
                </c:pt>
              </c:numCache>
            </c:numRef>
          </c:xVal>
          <c:yVal>
            <c:numRef>
              <c:f>('AVG C stock (1989-2002-2005)'!$I$6,'AVG C stock (1989-2002-2005)'!$J$9)</c:f>
              <c:numCache>
                <c:formatCode>0.00</c:formatCode>
                <c:ptCount val="2"/>
                <c:pt idx="0">
                  <c:v>159.2671309128404</c:v>
                </c:pt>
                <c:pt idx="1">
                  <c:v>106.0091997903841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E2B-4A09-88BF-63A6DEAFABD2}"/>
            </c:ext>
          </c:extLst>
        </c:ser>
        <c:ser>
          <c:idx val="2"/>
          <c:order val="2"/>
          <c:tx>
            <c:strRef>
              <c:f>'AVG C stock (1989-2002-2005)'!$K$3</c:f>
              <c:strCache>
                <c:ptCount val="1"/>
                <c:pt idx="0">
                  <c:v>CT</c:v>
                </c:pt>
              </c:strCache>
            </c:strRef>
          </c:tx>
          <c:spPr>
            <a:ln w="12700">
              <a:solidFill>
                <a:schemeClr val="tx1"/>
              </a:solidFill>
            </a:ln>
          </c:spPr>
          <c:marker>
            <c:symbol val="square"/>
            <c:size val="9"/>
            <c:spPr>
              <a:noFill/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E2B-4A09-88BF-63A6DEAFABD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E2B-4A09-88BF-63A6DEAFABD2}"/>
                </c:ext>
              </c:extLst>
            </c:dLbl>
            <c:dLbl>
              <c:idx val="2"/>
              <c:layout>
                <c:manualLayout>
                  <c:x val="5.9048713020255677E-3"/>
                  <c:y val="1.473301038215888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111.2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E2B-4A09-88BF-63A6DEAFABD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('AVG C stock (1989-2002-2005)'!$A$7,'AVG C stock (1989-2002-2005)'!$A$10,'AVG C stock (1989-2002-2005)'!$A$13)</c:f>
              <c:numCache>
                <c:formatCode>General</c:formatCode>
                <c:ptCount val="3"/>
                <c:pt idx="0">
                  <c:v>1989</c:v>
                </c:pt>
                <c:pt idx="1">
                  <c:v>2002</c:v>
                </c:pt>
                <c:pt idx="2">
                  <c:v>2005</c:v>
                </c:pt>
              </c:numCache>
            </c:numRef>
          </c:xVal>
          <c:yVal>
            <c:numRef>
              <c:f>('AVG C stock (1989-2002-2005)'!$J$9,'AVG C stock (1989-2002-2005)'!$K$12,'AVG C stock (1989-2002-2005)'!$K$15)</c:f>
              <c:numCache>
                <c:formatCode>0.00</c:formatCode>
                <c:ptCount val="3"/>
                <c:pt idx="0">
                  <c:v>106.0091997903841</c:v>
                </c:pt>
                <c:pt idx="1">
                  <c:v>112.74177537643588</c:v>
                </c:pt>
                <c:pt idx="2">
                  <c:v>111.22032227987754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DE2B-4A09-88BF-63A6DEAFABD2}"/>
            </c:ext>
          </c:extLst>
        </c:ser>
        <c:ser>
          <c:idx val="3"/>
          <c:order val="3"/>
          <c:tx>
            <c:strRef>
              <c:f>'AVG C stock (1989-2002-2005)'!$L$3</c:f>
              <c:strCache>
                <c:ptCount val="1"/>
                <c:pt idx="0">
                  <c:v>MT</c:v>
                </c:pt>
              </c:strCache>
            </c:strRef>
          </c:tx>
          <c:spPr>
            <a:ln w="12700">
              <a:solidFill>
                <a:schemeClr val="tx1"/>
              </a:solidFill>
              <a:prstDash val="solid"/>
            </a:ln>
          </c:spPr>
          <c:marker>
            <c:symbol val="diamond"/>
            <c:size val="11"/>
            <c:spPr>
              <a:noFill/>
              <a:ln w="12700">
                <a:solidFill>
                  <a:schemeClr val="tx1"/>
                </a:solidFill>
              </a:ln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E2B-4A09-88BF-63A6DEAFABD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E2B-4A09-88BF-63A6DEAFABD2}"/>
                </c:ext>
              </c:extLst>
            </c:dLbl>
            <c:dLbl>
              <c:idx val="2"/>
              <c:layout>
                <c:manualLayout>
                  <c:x val="1.0926649625091981E-3"/>
                  <c:y val="-7.1406613285390063E-3"/>
                </c:manualLayout>
              </c:layout>
              <c:tx>
                <c:rich>
                  <a:bodyPr/>
                  <a:lstStyle/>
                  <a:p>
                    <a:r>
                      <a:rPr lang="en-US" sz="1800"/>
                      <a:t>116.1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E2B-4A09-88BF-63A6DEAFABD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('AVG C stock (1989-2002-2005)'!$A$7,'AVG C stock (1989-2002-2005)'!$A$10,'AVG C stock (1989-2002-2005)'!$A$13)</c:f>
              <c:numCache>
                <c:formatCode>General</c:formatCode>
                <c:ptCount val="3"/>
                <c:pt idx="0">
                  <c:v>1989</c:v>
                </c:pt>
                <c:pt idx="1">
                  <c:v>2002</c:v>
                </c:pt>
                <c:pt idx="2">
                  <c:v>2005</c:v>
                </c:pt>
              </c:numCache>
            </c:numRef>
          </c:xVal>
          <c:yVal>
            <c:numRef>
              <c:f>('AVG C stock (1989-2002-2005)'!$J$9,'AVG C stock (1989-2002-2005)'!$L$12,'AVG C stock (1989-2002-2005)'!$L$15)</c:f>
              <c:numCache>
                <c:formatCode>0.00</c:formatCode>
                <c:ptCount val="3"/>
                <c:pt idx="0">
                  <c:v>106.0091997903841</c:v>
                </c:pt>
                <c:pt idx="1">
                  <c:v>115.64717718732064</c:v>
                </c:pt>
                <c:pt idx="2">
                  <c:v>116.09934465725343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DE2B-4A09-88BF-63A6DEAFABD2}"/>
            </c:ext>
          </c:extLst>
        </c:ser>
        <c:ser>
          <c:idx val="4"/>
          <c:order val="4"/>
          <c:tx>
            <c:strRef>
              <c:f>'AVG C stock (1989-2002-2005)'!$M$3</c:f>
              <c:strCache>
                <c:ptCount val="1"/>
                <c:pt idx="0">
                  <c:v>NTch</c:v>
                </c:pt>
              </c:strCache>
            </c:strRef>
          </c:tx>
          <c:spPr>
            <a:ln w="12700">
              <a:solidFill>
                <a:schemeClr val="tx1"/>
              </a:solidFill>
              <a:prstDash val="solid"/>
            </a:ln>
          </c:spPr>
          <c:marker>
            <c:symbol val="triangle"/>
            <c:size val="9"/>
            <c:spPr>
              <a:noFill/>
              <a:ln>
                <a:solidFill>
                  <a:schemeClr val="tx1"/>
                </a:solidFill>
              </a:ln>
            </c:spPr>
          </c:marker>
          <c:dLbls>
            <c:dLbl>
              <c:idx val="2"/>
              <c:layout>
                <c:manualLayout>
                  <c:x val="5.4158097852411097E-3"/>
                  <c:y val="-2.8193304589569008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131.7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E2B-4A09-88BF-63A6DEAFABD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('AVG C stock (1989-2002-2005)'!$A$7,'AVG C stock (1989-2002-2005)'!$A$10,'AVG C stock (1989-2002-2005)'!$A$13)</c:f>
              <c:numCache>
                <c:formatCode>General</c:formatCode>
                <c:ptCount val="3"/>
                <c:pt idx="0">
                  <c:v>1989</c:v>
                </c:pt>
                <c:pt idx="1">
                  <c:v>2002</c:v>
                </c:pt>
                <c:pt idx="2">
                  <c:v>2005</c:v>
                </c:pt>
              </c:numCache>
            </c:numRef>
          </c:xVal>
          <c:yVal>
            <c:numRef>
              <c:f>('AVG C stock (1989-2002-2005)'!$J$9,'AVG C stock (1989-2002-2005)'!$M$12,'AVG C stock (1989-2002-2005)'!$M$15)</c:f>
              <c:numCache>
                <c:formatCode>0.00</c:formatCode>
                <c:ptCount val="3"/>
                <c:pt idx="0">
                  <c:v>106.0091997903841</c:v>
                </c:pt>
                <c:pt idx="1">
                  <c:v>126.68607080949931</c:v>
                </c:pt>
                <c:pt idx="2">
                  <c:v>131.69005394418602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DE2B-4A09-88BF-63A6DEAFABD2}"/>
            </c:ext>
          </c:extLst>
        </c:ser>
        <c:ser>
          <c:idx val="5"/>
          <c:order val="5"/>
          <c:tx>
            <c:strRef>
              <c:f>'AVG C stock (1989-2002-2005)'!$N$3</c:f>
              <c:strCache>
                <c:ptCount val="1"/>
                <c:pt idx="0">
                  <c:v>CNT</c:v>
                </c:pt>
              </c:strCache>
            </c:strRef>
          </c:tx>
          <c:spPr>
            <a:ln w="9525">
              <a:solidFill>
                <a:schemeClr val="tx1"/>
              </a:solidFill>
              <a:prstDash val="solid"/>
            </a:ln>
          </c:spPr>
          <c:marker>
            <c:symbol val="circle"/>
            <c:size val="9"/>
            <c:spPr>
              <a:noFill/>
              <a:ln>
                <a:solidFill>
                  <a:schemeClr val="tx1"/>
                </a:solidFill>
              </a:ln>
            </c:spPr>
          </c:marker>
          <c:dPt>
            <c:idx val="0"/>
            <c:marker>
              <c:symbol val="circle"/>
              <c:size val="12"/>
              <c:spPr>
                <a:solidFill>
                  <a:schemeClr val="tx1"/>
                </a:solidFill>
                <a:ln>
                  <a:solidFill>
                    <a:schemeClr val="tx1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DE2B-4A09-88BF-63A6DEAFABD2}"/>
              </c:ext>
            </c:extLst>
          </c:dPt>
          <c:dLbls>
            <c:dLbl>
              <c:idx val="0"/>
              <c:layout>
                <c:manualLayout>
                  <c:x val="-7.2372999304105776E-2"/>
                  <c:y val="5.5248634807684001E-2"/>
                </c:manualLayout>
              </c:layout>
              <c:tx>
                <c:rich>
                  <a:bodyPr/>
                  <a:lstStyle/>
                  <a:p>
                    <a:r>
                      <a:rPr lang="en-US" sz="1600"/>
                      <a:t>106.0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E2B-4A09-88BF-63A6DEAFABD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DE2B-4A09-88BF-63A6DEAFABD2}"/>
                </c:ext>
              </c:extLst>
            </c:dLbl>
            <c:dLbl>
              <c:idx val="2"/>
              <c:layout>
                <c:manualLayout>
                  <c:x val="6.3939328188100247E-3"/>
                  <c:y val="-1.8416207487806095E-2"/>
                </c:manualLayout>
              </c:layout>
              <c:tx>
                <c:rich>
                  <a:bodyPr/>
                  <a:lstStyle/>
                  <a:p>
                    <a:r>
                      <a:rPr lang="en-US" sz="1600"/>
                      <a:t>137.0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E2B-4A09-88BF-63A6DEAFABD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('AVG C stock (1989-2002-2005)'!$A$7,'AVG C stock (1989-2002-2005)'!$A$10,'AVG C stock (1989-2002-2005)'!$A$13)</c:f>
              <c:numCache>
                <c:formatCode>General</c:formatCode>
                <c:ptCount val="3"/>
                <c:pt idx="0">
                  <c:v>1989</c:v>
                </c:pt>
                <c:pt idx="1">
                  <c:v>2002</c:v>
                </c:pt>
                <c:pt idx="2">
                  <c:v>2005</c:v>
                </c:pt>
              </c:numCache>
            </c:numRef>
          </c:xVal>
          <c:yVal>
            <c:numRef>
              <c:f>('AVG C stock (1989-2002-2005)'!$J$9,'AVG C stock (1989-2002-2005)'!$N$12,'AVG C stock (1989-2002-2005)'!$N$15)</c:f>
              <c:numCache>
                <c:formatCode>0.00</c:formatCode>
                <c:ptCount val="3"/>
                <c:pt idx="0">
                  <c:v>106.0091997903841</c:v>
                </c:pt>
                <c:pt idx="1">
                  <c:v>132.72808957778142</c:v>
                </c:pt>
                <c:pt idx="2">
                  <c:v>137.00149589173427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DE2B-4A09-88BF-63A6DEAFAB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7265152"/>
        <c:axId val="117281920"/>
      </c:scatterChart>
      <c:valAx>
        <c:axId val="1172651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Years</a:t>
                </a:r>
              </a:p>
            </c:rich>
          </c:tx>
          <c:layout>
            <c:manualLayout>
              <c:xMode val="edge"/>
              <c:yMode val="edge"/>
              <c:x val="0.53054684745173242"/>
              <c:y val="0.9164191041178073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117281920"/>
        <c:crosses val="autoZero"/>
        <c:crossBetween val="midCat"/>
      </c:valAx>
      <c:valAx>
        <c:axId val="117281920"/>
        <c:scaling>
          <c:orientation val="minMax"/>
          <c:max val="180"/>
          <c:min val="9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SOC stock, Mg ha</a:t>
                </a:r>
                <a:r>
                  <a:rPr lang="en-US" baseline="30000" dirty="0"/>
                  <a:t>-1</a:t>
                </a:r>
              </a:p>
            </c:rich>
          </c:tx>
          <c:layout>
            <c:manualLayout>
              <c:xMode val="edge"/>
              <c:yMode val="edge"/>
              <c:x val="2.027026795166335E-2"/>
              <c:y val="0.28017446022207054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117265152"/>
        <c:crosses val="autoZero"/>
        <c:crossBetween val="midCat"/>
        <c:majorUnit val="30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pt-BR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7641470150796204"/>
          <c:y val="0.13242989737607841"/>
          <c:w val="0.79967703550456704"/>
          <c:h val="0.842326203000184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Graficos!$B$1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33CC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Graficos!$E$3:$E$9</c:f>
              <c:numCache>
                <c:formatCode>0.00</c:formatCode>
                <c:ptCount val="7"/>
                <c:pt idx="0">
                  <c:v>0.8333333333333337</c:v>
                </c:pt>
                <c:pt idx="1">
                  <c:v>0.30000000000000032</c:v>
                </c:pt>
                <c:pt idx="2">
                  <c:v>0.26666666666666711</c:v>
                </c:pt>
                <c:pt idx="3">
                  <c:v>0.23333333333333353</c:v>
                </c:pt>
                <c:pt idx="4">
                  <c:v>0.20000000000000004</c:v>
                </c:pt>
                <c:pt idx="5">
                  <c:v>0.20000000000000004</c:v>
                </c:pt>
                <c:pt idx="6">
                  <c:v>0.23333333333333353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E3-4E21-8C0E-F9E8F5A26D17}"/>
            </c:ext>
          </c:extLst>
        </c:ser>
        <c:ser>
          <c:idx val="1"/>
          <c:order val="1"/>
          <c:tx>
            <c:strRef>
              <c:f>Graficos!$K$1</c:f>
              <c:strCache>
                <c:ptCount val="1"/>
                <c:pt idx="0">
                  <c:v>PC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ysClr val="windowText" lastClr="000000"/>
                    </a:solidFill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Graficos!$N$3:$N$9</c:f>
              <c:numCache>
                <c:formatCode>0.00</c:formatCode>
                <c:ptCount val="7"/>
                <c:pt idx="0">
                  <c:v>2.9</c:v>
                </c:pt>
                <c:pt idx="1">
                  <c:v>2.2666666666666671</c:v>
                </c:pt>
                <c:pt idx="2">
                  <c:v>2.0666666666666664</c:v>
                </c:pt>
                <c:pt idx="3">
                  <c:v>0.73333333333333361</c:v>
                </c:pt>
                <c:pt idx="4">
                  <c:v>0.56666666666666654</c:v>
                </c:pt>
                <c:pt idx="5">
                  <c:v>0.53333333333333333</c:v>
                </c:pt>
                <c:pt idx="6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E3-4E21-8C0E-F9E8F5A26D17}"/>
            </c:ext>
          </c:extLst>
        </c:ser>
        <c:ser>
          <c:idx val="2"/>
          <c:order val="2"/>
          <c:tx>
            <c:strRef>
              <c:f>Graficos!$T$1</c:f>
              <c:strCache>
                <c:ptCount val="1"/>
                <c:pt idx="0">
                  <c:v>PD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ysClr val="windowText" lastClr="000000"/>
                    </a:solidFill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Graficos!$W$3:$W$9</c:f>
              <c:numCache>
                <c:formatCode>0.00</c:formatCode>
                <c:ptCount val="7"/>
                <c:pt idx="0">
                  <c:v>4</c:v>
                </c:pt>
                <c:pt idx="1">
                  <c:v>2.8333333333333335</c:v>
                </c:pt>
                <c:pt idx="2">
                  <c:v>2.9333333333333336</c:v>
                </c:pt>
                <c:pt idx="3">
                  <c:v>0.8666666666666667</c:v>
                </c:pt>
                <c:pt idx="4">
                  <c:v>0.56666666666666654</c:v>
                </c:pt>
                <c:pt idx="5">
                  <c:v>0.63333333333333364</c:v>
                </c:pt>
                <c:pt idx="6">
                  <c:v>0.53333333333333333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3E3-4E21-8C0E-F9E8F5A26D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09618304"/>
        <c:axId val="109620224"/>
      </c:barChart>
      <c:catAx>
        <c:axId val="109618304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9.2200345057651747E-3"/>
              <c:y val="0.4756518670460310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109620224"/>
        <c:crosses val="autoZero"/>
        <c:auto val="1"/>
        <c:lblAlgn val="ctr"/>
        <c:lblOffset val="100"/>
        <c:noMultiLvlLbl val="0"/>
      </c:catAx>
      <c:valAx>
        <c:axId val="109620224"/>
        <c:scaling>
          <c:orientation val="minMax"/>
          <c:max val="5"/>
        </c:scaling>
        <c:delete val="0"/>
        <c:axPos val="t"/>
        <c:title>
          <c:tx>
            <c:rich>
              <a:bodyPr/>
              <a:lstStyle/>
              <a:p>
                <a:pPr>
                  <a:defRPr sz="1600"/>
                </a:pPr>
                <a:r>
                  <a:rPr lang="pt-BR" sz="1600"/>
                  <a:t>Ca</a:t>
                </a:r>
                <a:r>
                  <a:rPr lang="pt-BR" sz="1600" baseline="30000"/>
                  <a:t>2+</a:t>
                </a:r>
                <a:r>
                  <a:rPr lang="pt-BR" sz="1600"/>
                  <a:t> (cmol</a:t>
                </a:r>
                <a:r>
                  <a:rPr lang="pt-BR" sz="1600" baseline="-25000"/>
                  <a:t>c</a:t>
                </a:r>
                <a:r>
                  <a:rPr lang="pt-BR" sz="1600"/>
                  <a:t> dm</a:t>
                </a:r>
                <a:r>
                  <a:rPr lang="pt-BR" sz="1600" baseline="30000"/>
                  <a:t>-3</a:t>
                </a:r>
                <a:r>
                  <a:rPr lang="pt-BR" sz="1600"/>
                  <a:t>)</a:t>
                </a:r>
              </a:p>
            </c:rich>
          </c:tx>
          <c:layout>
            <c:manualLayout>
              <c:xMode val="edge"/>
              <c:yMode val="edge"/>
              <c:x val="0.45833602266681944"/>
              <c:y val="9.7671614577589574E-3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109618304"/>
        <c:crosses val="autoZero"/>
        <c:crossBetween val="between"/>
        <c:majorUnit val="1"/>
      </c:valAx>
    </c:plotArea>
    <c:legend>
      <c:legendPos val="r"/>
      <c:layout>
        <c:manualLayout>
          <c:xMode val="edge"/>
          <c:yMode val="edge"/>
          <c:x val="0.8031773791983039"/>
          <c:y val="0.75021907288079104"/>
          <c:w val="0.17591385565538256"/>
          <c:h val="0.21822471114320632"/>
        </c:manualLayout>
      </c:layout>
      <c:overlay val="0"/>
      <c:txPr>
        <a:bodyPr/>
        <a:lstStyle/>
        <a:p>
          <a:pPr>
            <a:defRPr sz="3200"/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3251151106667161"/>
          <c:y val="2.788507829614373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9002405949256338E-2"/>
          <c:y val="2.8252405949256341E-2"/>
          <c:w val="0.8658101487314086"/>
          <c:h val="0.84242384749272869"/>
        </c:manualLayout>
      </c:layout>
      <c:scatterChart>
        <c:scatterStyle val="lineMarker"/>
        <c:varyColors val="0"/>
        <c:ser>
          <c:idx val="0"/>
          <c:order val="0"/>
          <c:tx>
            <c:v>C x Ca</c:v>
          </c:tx>
          <c:spPr>
            <a:ln w="28575">
              <a:noFill/>
            </a:ln>
          </c:spPr>
          <c:marker>
            <c:symbol val="circle"/>
            <c:size val="7"/>
            <c:spPr>
              <a:noFill/>
              <a:ln>
                <a:solidFill>
                  <a:schemeClr val="tx1"/>
                </a:solidFill>
              </a:ln>
            </c:spPr>
          </c:marker>
          <c:trendline>
            <c:trendlineType val="linear"/>
            <c:dispRSqr val="1"/>
            <c:dispEq val="1"/>
            <c:trendlineLbl>
              <c:layout>
                <c:manualLayout>
                  <c:x val="0.14681793887301206"/>
                  <c:y val="0.47007490620700265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y = 0.11x + 0.74
R² = 0.83</a:t>
                    </a:r>
                  </a:p>
                  <a:p>
                    <a:pPr>
                      <a:defRPr/>
                    </a:pPr>
                    <a:r>
                      <a:rPr lang="en-US"/>
                      <a:t>p &lt; 0.001</a:t>
                    </a:r>
                  </a:p>
                </c:rich>
              </c:tx>
              <c:numFmt formatCode="General" sourceLinked="0"/>
            </c:trendlineLbl>
          </c:trendline>
          <c:xVal>
            <c:numRef>
              <c:f>'Soil fertility '!$AE$16:$AE$35</c:f>
              <c:numCache>
                <c:formatCode>0.0</c:formatCode>
                <c:ptCount val="20"/>
                <c:pt idx="0">
                  <c:v>32.366666666666667</c:v>
                </c:pt>
                <c:pt idx="1">
                  <c:v>31.766666666666666</c:v>
                </c:pt>
                <c:pt idx="2">
                  <c:v>31.233333333333334</c:v>
                </c:pt>
                <c:pt idx="3">
                  <c:v>27.666666666666668</c:v>
                </c:pt>
                <c:pt idx="4">
                  <c:v>18.599999999999998</c:v>
                </c:pt>
                <c:pt idx="5">
                  <c:v>37</c:v>
                </c:pt>
                <c:pt idx="6">
                  <c:v>34.333333333333336</c:v>
                </c:pt>
                <c:pt idx="7">
                  <c:v>29.333333333333332</c:v>
                </c:pt>
                <c:pt idx="8">
                  <c:v>23.666666666666668</c:v>
                </c:pt>
                <c:pt idx="9">
                  <c:v>20.933333333333334</c:v>
                </c:pt>
                <c:pt idx="10">
                  <c:v>39</c:v>
                </c:pt>
                <c:pt idx="11">
                  <c:v>39</c:v>
                </c:pt>
                <c:pt idx="12">
                  <c:v>35</c:v>
                </c:pt>
                <c:pt idx="13">
                  <c:v>27.666666666666668</c:v>
                </c:pt>
                <c:pt idx="14">
                  <c:v>22.333333333333332</c:v>
                </c:pt>
                <c:pt idx="15">
                  <c:v>49.233333333333327</c:v>
                </c:pt>
                <c:pt idx="16">
                  <c:v>39.199999999999996</c:v>
                </c:pt>
                <c:pt idx="17">
                  <c:v>30.633333333333336</c:v>
                </c:pt>
                <c:pt idx="18">
                  <c:v>25.833333333333332</c:v>
                </c:pt>
                <c:pt idx="19">
                  <c:v>23.633333333333336</c:v>
                </c:pt>
              </c:numCache>
            </c:numRef>
          </c:xVal>
          <c:yVal>
            <c:numRef>
              <c:f>'Soil fertility '!$Z$16:$Z$35</c:f>
              <c:numCache>
                <c:formatCode>0.00</c:formatCode>
                <c:ptCount val="20"/>
                <c:pt idx="0">
                  <c:v>4.5999999999999996</c:v>
                </c:pt>
                <c:pt idx="1">
                  <c:v>4.3666666666666663</c:v>
                </c:pt>
                <c:pt idx="2">
                  <c:v>4.2</c:v>
                </c:pt>
                <c:pt idx="3">
                  <c:v>3.7666666666666671</c:v>
                </c:pt>
                <c:pt idx="4">
                  <c:v>2.6666666666666665</c:v>
                </c:pt>
                <c:pt idx="5">
                  <c:v>4.8</c:v>
                </c:pt>
                <c:pt idx="6">
                  <c:v>4.8</c:v>
                </c:pt>
                <c:pt idx="7">
                  <c:v>4.7</c:v>
                </c:pt>
                <c:pt idx="8">
                  <c:v>3.6999999999999997</c:v>
                </c:pt>
                <c:pt idx="9">
                  <c:v>2.7333333333333338</c:v>
                </c:pt>
                <c:pt idx="10">
                  <c:v>4.6333333333333337</c:v>
                </c:pt>
                <c:pt idx="11">
                  <c:v>4.5666666666666664</c:v>
                </c:pt>
                <c:pt idx="12">
                  <c:v>4.2333333333333334</c:v>
                </c:pt>
                <c:pt idx="13">
                  <c:v>3.9666666666666668</c:v>
                </c:pt>
                <c:pt idx="14">
                  <c:v>2.3333333333333335</c:v>
                </c:pt>
                <c:pt idx="15">
                  <c:v>5.9333333333333327</c:v>
                </c:pt>
                <c:pt idx="16">
                  <c:v>5.2</c:v>
                </c:pt>
                <c:pt idx="17">
                  <c:v>4.5666666666666664</c:v>
                </c:pt>
                <c:pt idx="18">
                  <c:v>3.7666666666666671</c:v>
                </c:pt>
                <c:pt idx="19">
                  <c:v>2.9666666666666668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137-4919-B692-A8B04CD8A7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6040192"/>
        <c:axId val="236041728"/>
      </c:scatterChart>
      <c:valAx>
        <c:axId val="236040192"/>
        <c:scaling>
          <c:orientation val="minMax"/>
        </c:scaling>
        <c:delete val="0"/>
        <c:axPos val="b"/>
        <c:numFmt formatCode="0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236041728"/>
        <c:crosses val="autoZero"/>
        <c:crossBetween val="midCat"/>
        <c:majorUnit val="20"/>
      </c:valAx>
      <c:valAx>
        <c:axId val="236041728"/>
        <c:scaling>
          <c:orientation val="minMax"/>
        </c:scaling>
        <c:delete val="0"/>
        <c:axPos val="l"/>
        <c:numFmt formatCode="0.0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236040192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82823268678959"/>
          <c:y val="5.5092592592592721E-2"/>
          <c:w val="0.72169734971976296"/>
          <c:h val="0.73470871901700541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chemeClr val="tx1"/>
                </a:solidFill>
              </a:ln>
            </c:spPr>
          </c:marker>
          <c:trendline>
            <c:trendlineType val="linear"/>
            <c:dispRSqr val="1"/>
            <c:dispEq val="1"/>
            <c:trendlineLbl>
              <c:layout>
                <c:manualLayout>
                  <c:x val="-0.33566505062655871"/>
                  <c:y val="-7.1463386855375163E-2"/>
                </c:manualLayout>
              </c:layout>
              <c:tx>
                <c:rich>
                  <a:bodyPr/>
                  <a:lstStyle/>
                  <a:p>
                    <a:pPr>
                      <a:defRPr sz="1600" b="1"/>
                    </a:pPr>
                    <a:r>
                      <a:rPr lang="en-US" sz="1600" b="1" baseline="0" dirty="0"/>
                      <a:t>y = 0.001x - 0.72
R² = 0.51***</a:t>
                    </a:r>
                  </a:p>
                  <a:p>
                    <a:pPr>
                      <a:defRPr sz="1600" b="1"/>
                    </a:pPr>
                    <a:r>
                      <a:rPr lang="en-US" sz="1600" b="1" baseline="0" dirty="0"/>
                      <a:t>n = 512</a:t>
                    </a:r>
                    <a:endParaRPr lang="en-US" sz="1600" b="1" dirty="0"/>
                  </a:p>
                </c:rich>
              </c:tx>
              <c:numFmt formatCode="General" sourceLinked="0"/>
            </c:trendlineLbl>
          </c:trendline>
          <c:xVal>
            <c:numRef>
              <c:f>'0+0 C'!$AB$3:$AB$514</c:f>
              <c:numCache>
                <c:formatCode>0</c:formatCode>
                <c:ptCount val="512"/>
                <c:pt idx="0">
                  <c:v>4567</c:v>
                </c:pt>
                <c:pt idx="1">
                  <c:v>4466.8421052631593</c:v>
                </c:pt>
                <c:pt idx="2">
                  <c:v>4321</c:v>
                </c:pt>
                <c:pt idx="3">
                  <c:v>4661.0526315789502</c:v>
                </c:pt>
                <c:pt idx="4">
                  <c:v>3890</c:v>
                </c:pt>
                <c:pt idx="5">
                  <c:v>4321</c:v>
                </c:pt>
                <c:pt idx="6">
                  <c:v>5243.6842105263158</c:v>
                </c:pt>
                <c:pt idx="7">
                  <c:v>5049.4736842105267</c:v>
                </c:pt>
                <c:pt idx="8">
                  <c:v>5243.6842105263158</c:v>
                </c:pt>
                <c:pt idx="9">
                  <c:v>5345</c:v>
                </c:pt>
                <c:pt idx="10">
                  <c:v>4855.2631578947367</c:v>
                </c:pt>
                <c:pt idx="11">
                  <c:v>4078.4210526315801</c:v>
                </c:pt>
                <c:pt idx="12">
                  <c:v>4855.2631578947367</c:v>
                </c:pt>
                <c:pt idx="13">
                  <c:v>4908</c:v>
                </c:pt>
                <c:pt idx="14">
                  <c:v>6020.5263157894742</c:v>
                </c:pt>
                <c:pt idx="15">
                  <c:v>5243.6842105263158</c:v>
                </c:pt>
                <c:pt idx="16">
                  <c:v>6214.7368421052624</c:v>
                </c:pt>
                <c:pt idx="17">
                  <c:v>5243.6842105263158</c:v>
                </c:pt>
                <c:pt idx="18">
                  <c:v>5099</c:v>
                </c:pt>
                <c:pt idx="19">
                  <c:v>6991.5789473684208</c:v>
                </c:pt>
                <c:pt idx="20">
                  <c:v>5678</c:v>
                </c:pt>
                <c:pt idx="21">
                  <c:v>6214.7368421052624</c:v>
                </c:pt>
                <c:pt idx="22">
                  <c:v>5049.4736842105267</c:v>
                </c:pt>
                <c:pt idx="23">
                  <c:v>5437.8947368421041</c:v>
                </c:pt>
                <c:pt idx="24">
                  <c:v>6797.3684210526335</c:v>
                </c:pt>
                <c:pt idx="25">
                  <c:v>6500</c:v>
                </c:pt>
                <c:pt idx="26">
                  <c:v>6214.7368421052624</c:v>
                </c:pt>
                <c:pt idx="27">
                  <c:v>5632.1052631578968</c:v>
                </c:pt>
                <c:pt idx="28">
                  <c:v>5049.4736842105267</c:v>
                </c:pt>
                <c:pt idx="29">
                  <c:v>6214.7368421052624</c:v>
                </c:pt>
                <c:pt idx="30">
                  <c:v>6020.5263157894742</c:v>
                </c:pt>
                <c:pt idx="31">
                  <c:v>4466.8421052631593</c:v>
                </c:pt>
                <c:pt idx="32">
                  <c:v>4855.2631578947367</c:v>
                </c:pt>
                <c:pt idx="33">
                  <c:v>4855.2631578947367</c:v>
                </c:pt>
                <c:pt idx="34">
                  <c:v>5200</c:v>
                </c:pt>
                <c:pt idx="35">
                  <c:v>5432</c:v>
                </c:pt>
                <c:pt idx="36">
                  <c:v>5789</c:v>
                </c:pt>
                <c:pt idx="37">
                  <c:v>5890</c:v>
                </c:pt>
                <c:pt idx="38">
                  <c:v>5678</c:v>
                </c:pt>
                <c:pt idx="39">
                  <c:v>4855.2631578947367</c:v>
                </c:pt>
                <c:pt idx="40">
                  <c:v>4272.6315789473683</c:v>
                </c:pt>
                <c:pt idx="41">
                  <c:v>5243.6842105263158</c:v>
                </c:pt>
                <c:pt idx="42">
                  <c:v>5243.6842105263158</c:v>
                </c:pt>
                <c:pt idx="43">
                  <c:v>4661.0526315789502</c:v>
                </c:pt>
                <c:pt idx="44">
                  <c:v>4078.4210526315801</c:v>
                </c:pt>
                <c:pt idx="45">
                  <c:v>5437.8947368421041</c:v>
                </c:pt>
                <c:pt idx="46">
                  <c:v>4789</c:v>
                </c:pt>
                <c:pt idx="47">
                  <c:v>5678</c:v>
                </c:pt>
                <c:pt idx="48">
                  <c:v>5467</c:v>
                </c:pt>
                <c:pt idx="49">
                  <c:v>4855.2631578947367</c:v>
                </c:pt>
                <c:pt idx="50">
                  <c:v>4855.2631578947367</c:v>
                </c:pt>
                <c:pt idx="51">
                  <c:v>5643</c:v>
                </c:pt>
                <c:pt idx="52">
                  <c:v>4855.2631578947367</c:v>
                </c:pt>
                <c:pt idx="53">
                  <c:v>4661.0526315789502</c:v>
                </c:pt>
                <c:pt idx="54">
                  <c:v>6020.5263157894742</c:v>
                </c:pt>
                <c:pt idx="55">
                  <c:v>4855.2631578947367</c:v>
                </c:pt>
                <c:pt idx="56">
                  <c:v>6020.5263157894742</c:v>
                </c:pt>
                <c:pt idx="57">
                  <c:v>4661.0526315789502</c:v>
                </c:pt>
                <c:pt idx="58">
                  <c:v>6543</c:v>
                </c:pt>
                <c:pt idx="59">
                  <c:v>5632.1052631578968</c:v>
                </c:pt>
                <c:pt idx="60">
                  <c:v>6214.7368421052624</c:v>
                </c:pt>
                <c:pt idx="61">
                  <c:v>5826.3157894736851</c:v>
                </c:pt>
                <c:pt idx="62">
                  <c:v>6408.9473684210525</c:v>
                </c:pt>
                <c:pt idx="63">
                  <c:v>6321</c:v>
                </c:pt>
                <c:pt idx="64">
                  <c:v>6789</c:v>
                </c:pt>
                <c:pt idx="65">
                  <c:v>5890</c:v>
                </c:pt>
                <c:pt idx="66">
                  <c:v>6543</c:v>
                </c:pt>
                <c:pt idx="67">
                  <c:v>5321</c:v>
                </c:pt>
                <c:pt idx="68">
                  <c:v>5049.4736842105267</c:v>
                </c:pt>
                <c:pt idx="69">
                  <c:v>6020.5263157894742</c:v>
                </c:pt>
                <c:pt idx="70">
                  <c:v>5786</c:v>
                </c:pt>
                <c:pt idx="71">
                  <c:v>5437.8947368421041</c:v>
                </c:pt>
                <c:pt idx="72">
                  <c:v>6765</c:v>
                </c:pt>
                <c:pt idx="73">
                  <c:v>5437.8947368421041</c:v>
                </c:pt>
                <c:pt idx="74">
                  <c:v>5632.1052631578968</c:v>
                </c:pt>
                <c:pt idx="75">
                  <c:v>6797.3684210526335</c:v>
                </c:pt>
                <c:pt idx="76">
                  <c:v>5049.4736842105267</c:v>
                </c:pt>
                <c:pt idx="77">
                  <c:v>5433</c:v>
                </c:pt>
                <c:pt idx="78">
                  <c:v>5632.1052631578968</c:v>
                </c:pt>
                <c:pt idx="79">
                  <c:v>5321</c:v>
                </c:pt>
                <c:pt idx="80">
                  <c:v>6408.9473684210525</c:v>
                </c:pt>
                <c:pt idx="81">
                  <c:v>5987</c:v>
                </c:pt>
                <c:pt idx="82">
                  <c:v>6408.9473684210525</c:v>
                </c:pt>
                <c:pt idx="83">
                  <c:v>5987</c:v>
                </c:pt>
                <c:pt idx="84">
                  <c:v>6214.7368421052624</c:v>
                </c:pt>
                <c:pt idx="85">
                  <c:v>6432</c:v>
                </c:pt>
                <c:pt idx="86">
                  <c:v>6603.1578947368416</c:v>
                </c:pt>
                <c:pt idx="87">
                  <c:v>5437.8947368421041</c:v>
                </c:pt>
                <c:pt idx="88">
                  <c:v>5437.8947368421041</c:v>
                </c:pt>
                <c:pt idx="89">
                  <c:v>5632.1052631578968</c:v>
                </c:pt>
                <c:pt idx="90">
                  <c:v>5632.1052631578968</c:v>
                </c:pt>
                <c:pt idx="91">
                  <c:v>5826.3157894736851</c:v>
                </c:pt>
                <c:pt idx="92">
                  <c:v>6991.5789473684208</c:v>
                </c:pt>
                <c:pt idx="93">
                  <c:v>5876</c:v>
                </c:pt>
                <c:pt idx="94">
                  <c:v>6098</c:v>
                </c:pt>
                <c:pt idx="95">
                  <c:v>6603.1578947368416</c:v>
                </c:pt>
                <c:pt idx="96">
                  <c:v>5632.1052631578968</c:v>
                </c:pt>
                <c:pt idx="97">
                  <c:v>6214.7368421052624</c:v>
                </c:pt>
                <c:pt idx="98">
                  <c:v>5632.1052631578968</c:v>
                </c:pt>
                <c:pt idx="99">
                  <c:v>5243.6842105263158</c:v>
                </c:pt>
                <c:pt idx="100">
                  <c:v>5826.3157894736851</c:v>
                </c:pt>
                <c:pt idx="101">
                  <c:v>6408.9473684210525</c:v>
                </c:pt>
                <c:pt idx="102">
                  <c:v>5826.3157894736851</c:v>
                </c:pt>
                <c:pt idx="103">
                  <c:v>6603.1578947368416</c:v>
                </c:pt>
                <c:pt idx="104">
                  <c:v>5632.1052631578968</c:v>
                </c:pt>
                <c:pt idx="105">
                  <c:v>5632.1052631578968</c:v>
                </c:pt>
                <c:pt idx="106">
                  <c:v>5437.8947368421041</c:v>
                </c:pt>
                <c:pt idx="107">
                  <c:v>5764</c:v>
                </c:pt>
                <c:pt idx="108">
                  <c:v>5021</c:v>
                </c:pt>
                <c:pt idx="109">
                  <c:v>5049.4736842105267</c:v>
                </c:pt>
                <c:pt idx="110">
                  <c:v>5765</c:v>
                </c:pt>
                <c:pt idx="111">
                  <c:v>5432</c:v>
                </c:pt>
                <c:pt idx="112">
                  <c:v>5987</c:v>
                </c:pt>
                <c:pt idx="113">
                  <c:v>4661.0526315789502</c:v>
                </c:pt>
                <c:pt idx="114">
                  <c:v>5826.3157894736851</c:v>
                </c:pt>
                <c:pt idx="115">
                  <c:v>5049.4736842105267</c:v>
                </c:pt>
                <c:pt idx="116">
                  <c:v>5980</c:v>
                </c:pt>
                <c:pt idx="117">
                  <c:v>5243.6842105263158</c:v>
                </c:pt>
                <c:pt idx="118">
                  <c:v>5243.6842105263158</c:v>
                </c:pt>
                <c:pt idx="119">
                  <c:v>4980</c:v>
                </c:pt>
                <c:pt idx="120">
                  <c:v>5437.8947368421041</c:v>
                </c:pt>
                <c:pt idx="121">
                  <c:v>4855.2631578947367</c:v>
                </c:pt>
                <c:pt idx="122">
                  <c:v>5243.6842105263158</c:v>
                </c:pt>
                <c:pt idx="123">
                  <c:v>5678</c:v>
                </c:pt>
                <c:pt idx="124">
                  <c:v>5432</c:v>
                </c:pt>
                <c:pt idx="125">
                  <c:v>4876</c:v>
                </c:pt>
                <c:pt idx="126">
                  <c:v>5826.3157894736851</c:v>
                </c:pt>
                <c:pt idx="127">
                  <c:v>4661.0526315789502</c:v>
                </c:pt>
                <c:pt idx="128">
                  <c:v>5789</c:v>
                </c:pt>
                <c:pt idx="129">
                  <c:v>4466.8421052631593</c:v>
                </c:pt>
                <c:pt idx="130">
                  <c:v>4567</c:v>
                </c:pt>
                <c:pt idx="131">
                  <c:v>4876</c:v>
                </c:pt>
                <c:pt idx="132">
                  <c:v>5678</c:v>
                </c:pt>
                <c:pt idx="133">
                  <c:v>4987</c:v>
                </c:pt>
                <c:pt idx="134">
                  <c:v>4466.8421052631593</c:v>
                </c:pt>
                <c:pt idx="135">
                  <c:v>4855.2631578947367</c:v>
                </c:pt>
                <c:pt idx="136">
                  <c:v>4855.2631578947367</c:v>
                </c:pt>
                <c:pt idx="137">
                  <c:v>4078.4210526315801</c:v>
                </c:pt>
                <c:pt idx="138">
                  <c:v>5234</c:v>
                </c:pt>
                <c:pt idx="139">
                  <c:v>4078.4210526315801</c:v>
                </c:pt>
                <c:pt idx="140">
                  <c:v>5213</c:v>
                </c:pt>
                <c:pt idx="141">
                  <c:v>5243.6842105263158</c:v>
                </c:pt>
                <c:pt idx="142">
                  <c:v>4466.8421052631593</c:v>
                </c:pt>
                <c:pt idx="143">
                  <c:v>5437.8947368421041</c:v>
                </c:pt>
                <c:pt idx="144">
                  <c:v>4908</c:v>
                </c:pt>
                <c:pt idx="145">
                  <c:v>4466.8421052631593</c:v>
                </c:pt>
                <c:pt idx="146">
                  <c:v>5437.8947368421041</c:v>
                </c:pt>
                <c:pt idx="147">
                  <c:v>4855.2631578947367</c:v>
                </c:pt>
                <c:pt idx="148">
                  <c:v>5049.4736842105267</c:v>
                </c:pt>
                <c:pt idx="149">
                  <c:v>4078.4210526315801</c:v>
                </c:pt>
                <c:pt idx="150">
                  <c:v>4466.8421052631593</c:v>
                </c:pt>
                <c:pt idx="151">
                  <c:v>4987</c:v>
                </c:pt>
                <c:pt idx="152">
                  <c:v>5243.6842105263158</c:v>
                </c:pt>
                <c:pt idx="153">
                  <c:v>4980</c:v>
                </c:pt>
                <c:pt idx="154">
                  <c:v>4661.0526315789502</c:v>
                </c:pt>
                <c:pt idx="155">
                  <c:v>4855.2631578947367</c:v>
                </c:pt>
                <c:pt idx="156">
                  <c:v>4078.4210526315801</c:v>
                </c:pt>
                <c:pt idx="157">
                  <c:v>4321</c:v>
                </c:pt>
                <c:pt idx="158">
                  <c:v>4078.4210526315801</c:v>
                </c:pt>
                <c:pt idx="159">
                  <c:v>4078.4210526315801</c:v>
                </c:pt>
                <c:pt idx="160">
                  <c:v>4078.4210526315801</c:v>
                </c:pt>
                <c:pt idx="161">
                  <c:v>5049.4736842105267</c:v>
                </c:pt>
                <c:pt idx="162">
                  <c:v>4078.4210526315801</c:v>
                </c:pt>
                <c:pt idx="163">
                  <c:v>4272.6315789473683</c:v>
                </c:pt>
                <c:pt idx="164">
                  <c:v>5765</c:v>
                </c:pt>
                <c:pt idx="165">
                  <c:v>4661.0526315789502</c:v>
                </c:pt>
                <c:pt idx="166">
                  <c:v>4855.2631578947367</c:v>
                </c:pt>
                <c:pt idx="167">
                  <c:v>4855.2631578947367</c:v>
                </c:pt>
                <c:pt idx="168">
                  <c:v>5876</c:v>
                </c:pt>
                <c:pt idx="169">
                  <c:v>4908</c:v>
                </c:pt>
                <c:pt idx="170">
                  <c:v>6123</c:v>
                </c:pt>
                <c:pt idx="171">
                  <c:v>4901</c:v>
                </c:pt>
                <c:pt idx="172">
                  <c:v>4855.2631578947367</c:v>
                </c:pt>
                <c:pt idx="173">
                  <c:v>6213</c:v>
                </c:pt>
                <c:pt idx="174">
                  <c:v>4466.8421052631593</c:v>
                </c:pt>
                <c:pt idx="175">
                  <c:v>5213</c:v>
                </c:pt>
                <c:pt idx="176">
                  <c:v>5826.3157894736851</c:v>
                </c:pt>
                <c:pt idx="177">
                  <c:v>6408.9473684210525</c:v>
                </c:pt>
                <c:pt idx="178">
                  <c:v>5437.8947368421041</c:v>
                </c:pt>
                <c:pt idx="179">
                  <c:v>6408.9473684210525</c:v>
                </c:pt>
                <c:pt idx="180">
                  <c:v>5243.6842105263158</c:v>
                </c:pt>
                <c:pt idx="181">
                  <c:v>5437.8947368421041</c:v>
                </c:pt>
                <c:pt idx="182">
                  <c:v>6603.1578947368416</c:v>
                </c:pt>
                <c:pt idx="183">
                  <c:v>5632.1052631578968</c:v>
                </c:pt>
                <c:pt idx="184">
                  <c:v>5049.4736842105267</c:v>
                </c:pt>
                <c:pt idx="185">
                  <c:v>5432</c:v>
                </c:pt>
                <c:pt idx="186">
                  <c:v>4466.8421052631593</c:v>
                </c:pt>
                <c:pt idx="187">
                  <c:v>5098</c:v>
                </c:pt>
                <c:pt idx="188">
                  <c:v>4988</c:v>
                </c:pt>
                <c:pt idx="189">
                  <c:v>4661.0526315789502</c:v>
                </c:pt>
                <c:pt idx="190">
                  <c:v>4466.8421052631593</c:v>
                </c:pt>
                <c:pt idx="191">
                  <c:v>4466.8421052631593</c:v>
                </c:pt>
                <c:pt idx="192">
                  <c:v>5098</c:v>
                </c:pt>
                <c:pt idx="193">
                  <c:v>4855.2631578947367</c:v>
                </c:pt>
                <c:pt idx="194">
                  <c:v>4078.4210526315801</c:v>
                </c:pt>
                <c:pt idx="195">
                  <c:v>3987</c:v>
                </c:pt>
                <c:pt idx="196">
                  <c:v>5632.1052631578968</c:v>
                </c:pt>
                <c:pt idx="197">
                  <c:v>5049.4736842105267</c:v>
                </c:pt>
                <c:pt idx="198">
                  <c:v>4272.6315789473683</c:v>
                </c:pt>
                <c:pt idx="199">
                  <c:v>5243.6842105263158</c:v>
                </c:pt>
                <c:pt idx="200">
                  <c:v>5437.8947368421041</c:v>
                </c:pt>
                <c:pt idx="201">
                  <c:v>4987</c:v>
                </c:pt>
                <c:pt idx="202">
                  <c:v>5826.3157894736851</c:v>
                </c:pt>
                <c:pt idx="203">
                  <c:v>6020.5263157894742</c:v>
                </c:pt>
                <c:pt idx="204">
                  <c:v>4855.2631578947367</c:v>
                </c:pt>
                <c:pt idx="205">
                  <c:v>5632.1052631578968</c:v>
                </c:pt>
                <c:pt idx="206">
                  <c:v>5543</c:v>
                </c:pt>
                <c:pt idx="207">
                  <c:v>4466.8421052631593</c:v>
                </c:pt>
                <c:pt idx="208">
                  <c:v>5049.4736842105267</c:v>
                </c:pt>
                <c:pt idx="209">
                  <c:v>4567</c:v>
                </c:pt>
                <c:pt idx="210">
                  <c:v>4466.8421052631593</c:v>
                </c:pt>
                <c:pt idx="211">
                  <c:v>5243.6842105263158</c:v>
                </c:pt>
                <c:pt idx="212">
                  <c:v>5826.3157894736851</c:v>
                </c:pt>
                <c:pt idx="213">
                  <c:v>4272.6315789473683</c:v>
                </c:pt>
                <c:pt idx="214">
                  <c:v>4466.8421052631593</c:v>
                </c:pt>
                <c:pt idx="215">
                  <c:v>6214.7368421052624</c:v>
                </c:pt>
                <c:pt idx="216">
                  <c:v>4078.4210526315801</c:v>
                </c:pt>
                <c:pt idx="217">
                  <c:v>5437.8947368421041</c:v>
                </c:pt>
                <c:pt idx="218">
                  <c:v>4661.0526315789502</c:v>
                </c:pt>
                <c:pt idx="219">
                  <c:v>4321</c:v>
                </c:pt>
                <c:pt idx="220">
                  <c:v>3884.2105263157896</c:v>
                </c:pt>
                <c:pt idx="221">
                  <c:v>4078.4210526315801</c:v>
                </c:pt>
                <c:pt idx="222">
                  <c:v>3884.2105263157896</c:v>
                </c:pt>
                <c:pt idx="223">
                  <c:v>3495.7894736842109</c:v>
                </c:pt>
                <c:pt idx="224">
                  <c:v>3690</c:v>
                </c:pt>
                <c:pt idx="225">
                  <c:v>4272.6315789473683</c:v>
                </c:pt>
                <c:pt idx="226">
                  <c:v>4661.0526315789502</c:v>
                </c:pt>
                <c:pt idx="227">
                  <c:v>5123</c:v>
                </c:pt>
                <c:pt idx="228">
                  <c:v>4908</c:v>
                </c:pt>
                <c:pt idx="229">
                  <c:v>5049.4736842105267</c:v>
                </c:pt>
                <c:pt idx="230">
                  <c:v>4466.8421052631593</c:v>
                </c:pt>
                <c:pt idx="231">
                  <c:v>4532</c:v>
                </c:pt>
                <c:pt idx="232">
                  <c:v>5437.8947368421041</c:v>
                </c:pt>
                <c:pt idx="233">
                  <c:v>4272.6315789473683</c:v>
                </c:pt>
                <c:pt idx="234">
                  <c:v>5049.4736842105267</c:v>
                </c:pt>
                <c:pt idx="235">
                  <c:v>4123</c:v>
                </c:pt>
                <c:pt idx="236">
                  <c:v>3884.2105263157896</c:v>
                </c:pt>
                <c:pt idx="237">
                  <c:v>5765</c:v>
                </c:pt>
                <c:pt idx="238">
                  <c:v>4855.2631578947367</c:v>
                </c:pt>
                <c:pt idx="239">
                  <c:v>4661.0526315789502</c:v>
                </c:pt>
                <c:pt idx="240">
                  <c:v>4272.6315789473683</c:v>
                </c:pt>
                <c:pt idx="241">
                  <c:v>4855.2631578947367</c:v>
                </c:pt>
                <c:pt idx="242">
                  <c:v>5123</c:v>
                </c:pt>
                <c:pt idx="243">
                  <c:v>4213</c:v>
                </c:pt>
                <c:pt idx="244">
                  <c:v>5049.4736842105267</c:v>
                </c:pt>
                <c:pt idx="245">
                  <c:v>5826.3157894736851</c:v>
                </c:pt>
                <c:pt idx="246">
                  <c:v>4855.2631578947367</c:v>
                </c:pt>
                <c:pt idx="247">
                  <c:v>5437.8947368421041</c:v>
                </c:pt>
                <c:pt idx="248">
                  <c:v>5243.6842105263158</c:v>
                </c:pt>
                <c:pt idx="249">
                  <c:v>5049.4736842105267</c:v>
                </c:pt>
                <c:pt idx="250">
                  <c:v>5049.4736842105267</c:v>
                </c:pt>
                <c:pt idx="251">
                  <c:v>4078.4210526315801</c:v>
                </c:pt>
                <c:pt idx="252">
                  <c:v>3987</c:v>
                </c:pt>
                <c:pt idx="253">
                  <c:v>4466.8421052631593</c:v>
                </c:pt>
                <c:pt idx="254">
                  <c:v>5632.1052631578968</c:v>
                </c:pt>
                <c:pt idx="255">
                  <c:v>5243.6842105263158</c:v>
                </c:pt>
                <c:pt idx="256">
                  <c:v>5049.4736842105267</c:v>
                </c:pt>
                <c:pt idx="257">
                  <c:v>5437.8947368421041</c:v>
                </c:pt>
                <c:pt idx="258">
                  <c:v>3884.2105263157896</c:v>
                </c:pt>
                <c:pt idx="259">
                  <c:v>4078.4210526315801</c:v>
                </c:pt>
                <c:pt idx="260">
                  <c:v>4987</c:v>
                </c:pt>
                <c:pt idx="261">
                  <c:v>3098</c:v>
                </c:pt>
                <c:pt idx="262">
                  <c:v>4272.6315789473683</c:v>
                </c:pt>
                <c:pt idx="263">
                  <c:v>3543</c:v>
                </c:pt>
                <c:pt idx="264">
                  <c:v>3884.2105263157896</c:v>
                </c:pt>
                <c:pt idx="265">
                  <c:v>4321</c:v>
                </c:pt>
                <c:pt idx="266">
                  <c:v>3495.7894736842109</c:v>
                </c:pt>
                <c:pt idx="267">
                  <c:v>4466.8421052631593</c:v>
                </c:pt>
                <c:pt idx="268">
                  <c:v>3214</c:v>
                </c:pt>
                <c:pt idx="269">
                  <c:v>2908</c:v>
                </c:pt>
                <c:pt idx="270">
                  <c:v>3432</c:v>
                </c:pt>
                <c:pt idx="271">
                  <c:v>4321</c:v>
                </c:pt>
                <c:pt idx="272">
                  <c:v>3456</c:v>
                </c:pt>
                <c:pt idx="273">
                  <c:v>3301.5789473684208</c:v>
                </c:pt>
                <c:pt idx="274">
                  <c:v>3657</c:v>
                </c:pt>
                <c:pt idx="275">
                  <c:v>4855.2631578947367</c:v>
                </c:pt>
                <c:pt idx="276">
                  <c:v>4654</c:v>
                </c:pt>
                <c:pt idx="277">
                  <c:v>3987</c:v>
                </c:pt>
                <c:pt idx="278">
                  <c:v>3495.7894736842109</c:v>
                </c:pt>
                <c:pt idx="279">
                  <c:v>4272.6315789473683</c:v>
                </c:pt>
                <c:pt idx="280">
                  <c:v>4987</c:v>
                </c:pt>
                <c:pt idx="281">
                  <c:v>4466.8421052631593</c:v>
                </c:pt>
                <c:pt idx="282">
                  <c:v>3884.2105263157896</c:v>
                </c:pt>
                <c:pt idx="283">
                  <c:v>4466.8421052631593</c:v>
                </c:pt>
                <c:pt idx="284">
                  <c:v>4466.8421052631593</c:v>
                </c:pt>
                <c:pt idx="285">
                  <c:v>5049.4736842105267</c:v>
                </c:pt>
                <c:pt idx="286">
                  <c:v>4272.6315789473683</c:v>
                </c:pt>
                <c:pt idx="287">
                  <c:v>4855.2631578947367</c:v>
                </c:pt>
                <c:pt idx="288">
                  <c:v>3879</c:v>
                </c:pt>
                <c:pt idx="289">
                  <c:v>5243.6842105263158</c:v>
                </c:pt>
                <c:pt idx="290">
                  <c:v>4855.2631578947367</c:v>
                </c:pt>
                <c:pt idx="291">
                  <c:v>4855.2631578947367</c:v>
                </c:pt>
                <c:pt idx="292">
                  <c:v>5049.4736842105267</c:v>
                </c:pt>
                <c:pt idx="293">
                  <c:v>4567</c:v>
                </c:pt>
                <c:pt idx="294">
                  <c:v>3884.2105263157896</c:v>
                </c:pt>
                <c:pt idx="295">
                  <c:v>5321</c:v>
                </c:pt>
                <c:pt idx="296">
                  <c:v>4272.6315789473683</c:v>
                </c:pt>
                <c:pt idx="297">
                  <c:v>4272.6315789473683</c:v>
                </c:pt>
                <c:pt idx="298">
                  <c:v>4272.6315789473683</c:v>
                </c:pt>
                <c:pt idx="299">
                  <c:v>4876</c:v>
                </c:pt>
                <c:pt idx="300">
                  <c:v>3690</c:v>
                </c:pt>
                <c:pt idx="301">
                  <c:v>3495.7894736842109</c:v>
                </c:pt>
                <c:pt idx="302">
                  <c:v>2718.947368421052</c:v>
                </c:pt>
                <c:pt idx="303">
                  <c:v>2524.7368421052633</c:v>
                </c:pt>
                <c:pt idx="304">
                  <c:v>3301.5789473684208</c:v>
                </c:pt>
                <c:pt idx="305">
                  <c:v>2913.1578947368416</c:v>
                </c:pt>
                <c:pt idx="306">
                  <c:v>3654</c:v>
                </c:pt>
                <c:pt idx="307">
                  <c:v>2524.7368421052633</c:v>
                </c:pt>
                <c:pt idx="308">
                  <c:v>3884.2105263157896</c:v>
                </c:pt>
                <c:pt idx="309">
                  <c:v>3432</c:v>
                </c:pt>
                <c:pt idx="310">
                  <c:v>3107.3684210526312</c:v>
                </c:pt>
                <c:pt idx="311">
                  <c:v>3495.7894736842109</c:v>
                </c:pt>
                <c:pt idx="312">
                  <c:v>3495.7894736842109</c:v>
                </c:pt>
                <c:pt idx="313">
                  <c:v>3789</c:v>
                </c:pt>
                <c:pt idx="314">
                  <c:v>3495.7894736842109</c:v>
                </c:pt>
                <c:pt idx="315">
                  <c:v>4078.4210526315801</c:v>
                </c:pt>
                <c:pt idx="316">
                  <c:v>2987</c:v>
                </c:pt>
                <c:pt idx="317">
                  <c:v>3884.2105263157896</c:v>
                </c:pt>
                <c:pt idx="318">
                  <c:v>2718.947368421052</c:v>
                </c:pt>
                <c:pt idx="319">
                  <c:v>2913.1578947368416</c:v>
                </c:pt>
                <c:pt idx="320">
                  <c:v>3495.7894736842109</c:v>
                </c:pt>
                <c:pt idx="321">
                  <c:v>4321</c:v>
                </c:pt>
                <c:pt idx="322">
                  <c:v>3690</c:v>
                </c:pt>
                <c:pt idx="323">
                  <c:v>2718.947368421052</c:v>
                </c:pt>
                <c:pt idx="324">
                  <c:v>4123</c:v>
                </c:pt>
                <c:pt idx="325">
                  <c:v>2913.1578947368416</c:v>
                </c:pt>
                <c:pt idx="326">
                  <c:v>4127</c:v>
                </c:pt>
                <c:pt idx="327">
                  <c:v>3690</c:v>
                </c:pt>
                <c:pt idx="328">
                  <c:v>3884.2105263157896</c:v>
                </c:pt>
                <c:pt idx="329">
                  <c:v>2876</c:v>
                </c:pt>
                <c:pt idx="330">
                  <c:v>3301.5789473684208</c:v>
                </c:pt>
                <c:pt idx="331">
                  <c:v>3884.2105263157896</c:v>
                </c:pt>
                <c:pt idx="332">
                  <c:v>2524.7368421052633</c:v>
                </c:pt>
                <c:pt idx="333">
                  <c:v>2913.1578947368416</c:v>
                </c:pt>
                <c:pt idx="334">
                  <c:v>2718.947368421052</c:v>
                </c:pt>
                <c:pt idx="335">
                  <c:v>3690</c:v>
                </c:pt>
                <c:pt idx="336">
                  <c:v>3495.7894736842109</c:v>
                </c:pt>
                <c:pt idx="337">
                  <c:v>3495.7894736842109</c:v>
                </c:pt>
                <c:pt idx="338">
                  <c:v>3884.2105263157896</c:v>
                </c:pt>
                <c:pt idx="339">
                  <c:v>2330.5263157894742</c:v>
                </c:pt>
                <c:pt idx="340">
                  <c:v>2913.1578947368416</c:v>
                </c:pt>
                <c:pt idx="341">
                  <c:v>3214</c:v>
                </c:pt>
                <c:pt idx="342">
                  <c:v>2345</c:v>
                </c:pt>
                <c:pt idx="343">
                  <c:v>3543</c:v>
                </c:pt>
                <c:pt idx="344">
                  <c:v>2718.947368421052</c:v>
                </c:pt>
                <c:pt idx="345">
                  <c:v>3690</c:v>
                </c:pt>
                <c:pt idx="346">
                  <c:v>4466.8421052631593</c:v>
                </c:pt>
                <c:pt idx="347">
                  <c:v>4567</c:v>
                </c:pt>
                <c:pt idx="348">
                  <c:v>3245</c:v>
                </c:pt>
                <c:pt idx="349">
                  <c:v>4661.0526315789502</c:v>
                </c:pt>
                <c:pt idx="350">
                  <c:v>3495.7894736842109</c:v>
                </c:pt>
                <c:pt idx="351">
                  <c:v>3690</c:v>
                </c:pt>
                <c:pt idx="352">
                  <c:v>3690</c:v>
                </c:pt>
                <c:pt idx="353">
                  <c:v>4272.6315789473683</c:v>
                </c:pt>
                <c:pt idx="354">
                  <c:v>4855.2631578947367</c:v>
                </c:pt>
                <c:pt idx="355">
                  <c:v>4078.4210526315801</c:v>
                </c:pt>
                <c:pt idx="356">
                  <c:v>5437.8947368421041</c:v>
                </c:pt>
                <c:pt idx="357">
                  <c:v>4078.4210526315801</c:v>
                </c:pt>
                <c:pt idx="358">
                  <c:v>5632.1052631578968</c:v>
                </c:pt>
                <c:pt idx="359">
                  <c:v>5437.8947368421041</c:v>
                </c:pt>
                <c:pt idx="360">
                  <c:v>4272.6315789473683</c:v>
                </c:pt>
                <c:pt idx="361">
                  <c:v>5243.6842105263158</c:v>
                </c:pt>
                <c:pt idx="362">
                  <c:v>4661.0526315789502</c:v>
                </c:pt>
                <c:pt idx="363">
                  <c:v>5437.8947368421041</c:v>
                </c:pt>
                <c:pt idx="364">
                  <c:v>4078.4210526315801</c:v>
                </c:pt>
                <c:pt idx="365">
                  <c:v>3884.2105263157896</c:v>
                </c:pt>
                <c:pt idx="366">
                  <c:v>4466.8421052631593</c:v>
                </c:pt>
                <c:pt idx="367">
                  <c:v>3495.7894736842109</c:v>
                </c:pt>
                <c:pt idx="368">
                  <c:v>3765</c:v>
                </c:pt>
                <c:pt idx="369">
                  <c:v>2718.947368421052</c:v>
                </c:pt>
                <c:pt idx="370">
                  <c:v>4272.6315789473683</c:v>
                </c:pt>
                <c:pt idx="371">
                  <c:v>3301.5789473684208</c:v>
                </c:pt>
                <c:pt idx="372">
                  <c:v>2524.7368421052633</c:v>
                </c:pt>
                <c:pt idx="373">
                  <c:v>2718.947368421052</c:v>
                </c:pt>
                <c:pt idx="374">
                  <c:v>2913.1578947368416</c:v>
                </c:pt>
                <c:pt idx="375">
                  <c:v>3495.7894736842109</c:v>
                </c:pt>
                <c:pt idx="376">
                  <c:v>2987</c:v>
                </c:pt>
                <c:pt idx="377">
                  <c:v>3884.2105263157896</c:v>
                </c:pt>
                <c:pt idx="378">
                  <c:v>3690</c:v>
                </c:pt>
                <c:pt idx="379">
                  <c:v>2543</c:v>
                </c:pt>
                <c:pt idx="380">
                  <c:v>3107.3684210526312</c:v>
                </c:pt>
                <c:pt idx="381">
                  <c:v>3690</c:v>
                </c:pt>
                <c:pt idx="382">
                  <c:v>3495.7894736842109</c:v>
                </c:pt>
                <c:pt idx="383">
                  <c:v>2524.7368421052633</c:v>
                </c:pt>
                <c:pt idx="384">
                  <c:v>3107.3684210526312</c:v>
                </c:pt>
                <c:pt idx="385">
                  <c:v>2136.3157894736842</c:v>
                </c:pt>
                <c:pt idx="386">
                  <c:v>2134</c:v>
                </c:pt>
                <c:pt idx="387">
                  <c:v>3495.7894736842109</c:v>
                </c:pt>
                <c:pt idx="388">
                  <c:v>2913.1578947368416</c:v>
                </c:pt>
                <c:pt idx="389">
                  <c:v>3495.7894736842109</c:v>
                </c:pt>
                <c:pt idx="390">
                  <c:v>2524.7368421052633</c:v>
                </c:pt>
                <c:pt idx="391">
                  <c:v>3107.3684210526312</c:v>
                </c:pt>
                <c:pt idx="392">
                  <c:v>3301.5789473684208</c:v>
                </c:pt>
                <c:pt idx="393">
                  <c:v>3107.3684210526312</c:v>
                </c:pt>
                <c:pt idx="394">
                  <c:v>3884.2105263157896</c:v>
                </c:pt>
                <c:pt idx="395">
                  <c:v>5826.3157894736851</c:v>
                </c:pt>
                <c:pt idx="396">
                  <c:v>4855.2631578947367</c:v>
                </c:pt>
                <c:pt idx="397">
                  <c:v>5243.6842105263158</c:v>
                </c:pt>
                <c:pt idx="398">
                  <c:v>4466.8421052631593</c:v>
                </c:pt>
                <c:pt idx="399">
                  <c:v>3884.2105263157896</c:v>
                </c:pt>
                <c:pt idx="400">
                  <c:v>4654</c:v>
                </c:pt>
                <c:pt idx="401">
                  <c:v>3690</c:v>
                </c:pt>
                <c:pt idx="402">
                  <c:v>3987</c:v>
                </c:pt>
                <c:pt idx="403">
                  <c:v>3690</c:v>
                </c:pt>
                <c:pt idx="404">
                  <c:v>2913.1578947368416</c:v>
                </c:pt>
                <c:pt idx="405">
                  <c:v>3884.2105263157896</c:v>
                </c:pt>
                <c:pt idx="406">
                  <c:v>2765</c:v>
                </c:pt>
                <c:pt idx="407">
                  <c:v>3212</c:v>
                </c:pt>
                <c:pt idx="408">
                  <c:v>2913.1578947368416</c:v>
                </c:pt>
                <c:pt idx="409">
                  <c:v>4078.4210526315801</c:v>
                </c:pt>
                <c:pt idx="410">
                  <c:v>4654</c:v>
                </c:pt>
                <c:pt idx="411">
                  <c:v>5437.8947368421041</c:v>
                </c:pt>
                <c:pt idx="412">
                  <c:v>4272.6315789473683</c:v>
                </c:pt>
                <c:pt idx="413">
                  <c:v>4078.4210526315801</c:v>
                </c:pt>
                <c:pt idx="414">
                  <c:v>4272.6315789473683</c:v>
                </c:pt>
                <c:pt idx="415">
                  <c:v>5632.1052631578968</c:v>
                </c:pt>
                <c:pt idx="416">
                  <c:v>5049.4736842105267</c:v>
                </c:pt>
                <c:pt idx="417">
                  <c:v>5243.6842105263158</c:v>
                </c:pt>
                <c:pt idx="418">
                  <c:v>6214.7368421052624</c:v>
                </c:pt>
                <c:pt idx="419">
                  <c:v>5826.3157894736851</c:v>
                </c:pt>
                <c:pt idx="420">
                  <c:v>5049.4736842105267</c:v>
                </c:pt>
                <c:pt idx="421">
                  <c:v>5654</c:v>
                </c:pt>
                <c:pt idx="422">
                  <c:v>5321</c:v>
                </c:pt>
                <c:pt idx="423">
                  <c:v>4987</c:v>
                </c:pt>
                <c:pt idx="424">
                  <c:v>4321</c:v>
                </c:pt>
                <c:pt idx="425">
                  <c:v>5432</c:v>
                </c:pt>
                <c:pt idx="426">
                  <c:v>4661.0526315789502</c:v>
                </c:pt>
                <c:pt idx="427">
                  <c:v>4876</c:v>
                </c:pt>
                <c:pt idx="428">
                  <c:v>4466.8421052631593</c:v>
                </c:pt>
                <c:pt idx="429">
                  <c:v>4078.4210526315801</c:v>
                </c:pt>
                <c:pt idx="430">
                  <c:v>5049.4736842105267</c:v>
                </c:pt>
                <c:pt idx="431">
                  <c:v>4855.2631578947367</c:v>
                </c:pt>
                <c:pt idx="432">
                  <c:v>4855.2631578947367</c:v>
                </c:pt>
                <c:pt idx="433">
                  <c:v>5234</c:v>
                </c:pt>
                <c:pt idx="434">
                  <c:v>5437.8947368421041</c:v>
                </c:pt>
                <c:pt idx="435">
                  <c:v>5632.1052631578968</c:v>
                </c:pt>
                <c:pt idx="436">
                  <c:v>5826.3157894736851</c:v>
                </c:pt>
                <c:pt idx="437">
                  <c:v>4876</c:v>
                </c:pt>
                <c:pt idx="438">
                  <c:v>6432</c:v>
                </c:pt>
                <c:pt idx="439">
                  <c:v>6020.5263157894742</c:v>
                </c:pt>
                <c:pt idx="440">
                  <c:v>6603.1578947368416</c:v>
                </c:pt>
                <c:pt idx="441">
                  <c:v>6020.5263157894742</c:v>
                </c:pt>
                <c:pt idx="442">
                  <c:v>5243.6842105263158</c:v>
                </c:pt>
                <c:pt idx="443">
                  <c:v>6603.1578947368416</c:v>
                </c:pt>
                <c:pt idx="444">
                  <c:v>6020.5263157894742</c:v>
                </c:pt>
                <c:pt idx="445">
                  <c:v>6408.9473684210525</c:v>
                </c:pt>
                <c:pt idx="446">
                  <c:v>4855.2631578947367</c:v>
                </c:pt>
                <c:pt idx="447">
                  <c:v>5243.6842105263158</c:v>
                </c:pt>
                <c:pt idx="448">
                  <c:v>5437.8947368421041</c:v>
                </c:pt>
                <c:pt idx="449">
                  <c:v>5654</c:v>
                </c:pt>
                <c:pt idx="450">
                  <c:v>5342</c:v>
                </c:pt>
                <c:pt idx="451">
                  <c:v>6603.1578947368416</c:v>
                </c:pt>
                <c:pt idx="452">
                  <c:v>5543</c:v>
                </c:pt>
                <c:pt idx="453">
                  <c:v>5987</c:v>
                </c:pt>
                <c:pt idx="454">
                  <c:v>6603.1578947368416</c:v>
                </c:pt>
                <c:pt idx="455">
                  <c:v>7185.7894736842109</c:v>
                </c:pt>
                <c:pt idx="456">
                  <c:v>6987</c:v>
                </c:pt>
                <c:pt idx="457">
                  <c:v>7185.7894736842109</c:v>
                </c:pt>
                <c:pt idx="458">
                  <c:v>6408.9473684210525</c:v>
                </c:pt>
                <c:pt idx="459">
                  <c:v>6432</c:v>
                </c:pt>
                <c:pt idx="460">
                  <c:v>6020.5263157894742</c:v>
                </c:pt>
                <c:pt idx="461">
                  <c:v>6125</c:v>
                </c:pt>
                <c:pt idx="462">
                  <c:v>5437.8947368421041</c:v>
                </c:pt>
                <c:pt idx="463">
                  <c:v>5632</c:v>
                </c:pt>
                <c:pt idx="464">
                  <c:v>5987</c:v>
                </c:pt>
                <c:pt idx="465">
                  <c:v>5243.6842105263158</c:v>
                </c:pt>
                <c:pt idx="466">
                  <c:v>5049.4736842105267</c:v>
                </c:pt>
                <c:pt idx="467">
                  <c:v>6123</c:v>
                </c:pt>
                <c:pt idx="468">
                  <c:v>4661.0526315789502</c:v>
                </c:pt>
                <c:pt idx="469">
                  <c:v>5632.1052631578968</c:v>
                </c:pt>
                <c:pt idx="470">
                  <c:v>4466.8421052631593</c:v>
                </c:pt>
                <c:pt idx="471">
                  <c:v>5432</c:v>
                </c:pt>
                <c:pt idx="472">
                  <c:v>4855.2631578947367</c:v>
                </c:pt>
                <c:pt idx="473">
                  <c:v>4855.2631578947367</c:v>
                </c:pt>
                <c:pt idx="474">
                  <c:v>5765</c:v>
                </c:pt>
                <c:pt idx="475">
                  <c:v>5437.8947368421041</c:v>
                </c:pt>
                <c:pt idx="476">
                  <c:v>6020.5263157894742</c:v>
                </c:pt>
                <c:pt idx="477">
                  <c:v>5213</c:v>
                </c:pt>
                <c:pt idx="478">
                  <c:v>5321</c:v>
                </c:pt>
                <c:pt idx="479">
                  <c:v>4661.0526315789502</c:v>
                </c:pt>
                <c:pt idx="480">
                  <c:v>6020.5263157894742</c:v>
                </c:pt>
                <c:pt idx="481">
                  <c:v>5437.8947368421041</c:v>
                </c:pt>
                <c:pt idx="482">
                  <c:v>6214.7368421052624</c:v>
                </c:pt>
                <c:pt idx="483">
                  <c:v>4855.2631578947367</c:v>
                </c:pt>
                <c:pt idx="484">
                  <c:v>4534</c:v>
                </c:pt>
                <c:pt idx="485">
                  <c:v>4272.6315789473683</c:v>
                </c:pt>
                <c:pt idx="486">
                  <c:v>5786</c:v>
                </c:pt>
                <c:pt idx="487">
                  <c:v>4855.2631578947367</c:v>
                </c:pt>
                <c:pt idx="488">
                  <c:v>5432</c:v>
                </c:pt>
                <c:pt idx="489">
                  <c:v>4466.8421052631593</c:v>
                </c:pt>
                <c:pt idx="490">
                  <c:v>5243.6842105263158</c:v>
                </c:pt>
                <c:pt idx="491">
                  <c:v>5243.6842105263158</c:v>
                </c:pt>
                <c:pt idx="492">
                  <c:v>4532</c:v>
                </c:pt>
                <c:pt idx="493">
                  <c:v>4321</c:v>
                </c:pt>
                <c:pt idx="494">
                  <c:v>4661.0526315789502</c:v>
                </c:pt>
                <c:pt idx="495">
                  <c:v>4661.0526315789502</c:v>
                </c:pt>
                <c:pt idx="496">
                  <c:v>4098</c:v>
                </c:pt>
                <c:pt idx="497">
                  <c:v>5049.4736842105267</c:v>
                </c:pt>
                <c:pt idx="498">
                  <c:v>5049.4736842105267</c:v>
                </c:pt>
                <c:pt idx="499">
                  <c:v>4466.8421052631593</c:v>
                </c:pt>
                <c:pt idx="500">
                  <c:v>5987</c:v>
                </c:pt>
                <c:pt idx="501">
                  <c:v>4661.0526315789502</c:v>
                </c:pt>
                <c:pt idx="502">
                  <c:v>5049.4736842105267</c:v>
                </c:pt>
                <c:pt idx="503">
                  <c:v>6408.9473684210525</c:v>
                </c:pt>
                <c:pt idx="504">
                  <c:v>7768.4210526315792</c:v>
                </c:pt>
                <c:pt idx="505">
                  <c:v>6543</c:v>
                </c:pt>
                <c:pt idx="506">
                  <c:v>7865</c:v>
                </c:pt>
                <c:pt idx="507">
                  <c:v>6020.5263157894742</c:v>
                </c:pt>
                <c:pt idx="508">
                  <c:v>6214.7368421052624</c:v>
                </c:pt>
                <c:pt idx="509">
                  <c:v>5826.3157894736851</c:v>
                </c:pt>
                <c:pt idx="510">
                  <c:v>5432</c:v>
                </c:pt>
                <c:pt idx="511">
                  <c:v>6408.9473684210525</c:v>
                </c:pt>
              </c:numCache>
            </c:numRef>
          </c:xVal>
          <c:yVal>
            <c:numRef>
              <c:f>'0+0 C'!$T$3:$T$514</c:f>
              <c:numCache>
                <c:formatCode>0.00</c:formatCode>
                <c:ptCount val="512"/>
                <c:pt idx="0">
                  <c:v>1.7037037037037042</c:v>
                </c:pt>
                <c:pt idx="1">
                  <c:v>2.0740740740740744</c:v>
                </c:pt>
                <c:pt idx="2">
                  <c:v>2.8888888888888888</c:v>
                </c:pt>
                <c:pt idx="3">
                  <c:v>3.4074074074074083</c:v>
                </c:pt>
                <c:pt idx="4">
                  <c:v>2.592592592592593</c:v>
                </c:pt>
                <c:pt idx="5">
                  <c:v>3.6296296296296293</c:v>
                </c:pt>
                <c:pt idx="6">
                  <c:v>2.7407407407407418</c:v>
                </c:pt>
                <c:pt idx="7">
                  <c:v>3.6296296296296293</c:v>
                </c:pt>
                <c:pt idx="8">
                  <c:v>3.0370370370370376</c:v>
                </c:pt>
                <c:pt idx="9">
                  <c:v>3.0370370370370376</c:v>
                </c:pt>
                <c:pt idx="10">
                  <c:v>3.3</c:v>
                </c:pt>
                <c:pt idx="11">
                  <c:v>3.3333333333333339</c:v>
                </c:pt>
                <c:pt idx="12">
                  <c:v>3.4814814814814818</c:v>
                </c:pt>
                <c:pt idx="13">
                  <c:v>3.7600000000000002</c:v>
                </c:pt>
                <c:pt idx="14">
                  <c:v>3.3333333333333339</c:v>
                </c:pt>
                <c:pt idx="15">
                  <c:v>3.8518518518518521</c:v>
                </c:pt>
                <c:pt idx="16">
                  <c:v>4.0000000000000009</c:v>
                </c:pt>
                <c:pt idx="17">
                  <c:v>4.0000000000000009</c:v>
                </c:pt>
                <c:pt idx="18">
                  <c:v>4.45</c:v>
                </c:pt>
                <c:pt idx="19">
                  <c:v>4.5</c:v>
                </c:pt>
                <c:pt idx="20">
                  <c:v>4.2962962962962967</c:v>
                </c:pt>
                <c:pt idx="21">
                  <c:v>3.9259259259259265</c:v>
                </c:pt>
                <c:pt idx="22">
                  <c:v>4.3199999999999994</c:v>
                </c:pt>
                <c:pt idx="23">
                  <c:v>4.666666666666667</c:v>
                </c:pt>
                <c:pt idx="24">
                  <c:v>4.54</c:v>
                </c:pt>
                <c:pt idx="25">
                  <c:v>4.7407407407407414</c:v>
                </c:pt>
                <c:pt idx="26">
                  <c:v>4.4444444444444464</c:v>
                </c:pt>
                <c:pt idx="27">
                  <c:v>4.0740740740740744</c:v>
                </c:pt>
                <c:pt idx="28">
                  <c:v>4.6499999999999995</c:v>
                </c:pt>
                <c:pt idx="29">
                  <c:v>4.5185185185185173</c:v>
                </c:pt>
                <c:pt idx="30">
                  <c:v>4.2962962962962967</c:v>
                </c:pt>
                <c:pt idx="31">
                  <c:v>4.2962962962962967</c:v>
                </c:pt>
                <c:pt idx="32">
                  <c:v>4.4444444444444464</c:v>
                </c:pt>
                <c:pt idx="33">
                  <c:v>4</c:v>
                </c:pt>
                <c:pt idx="34">
                  <c:v>3.7037037037037042</c:v>
                </c:pt>
                <c:pt idx="35">
                  <c:v>4.2962962962962967</c:v>
                </c:pt>
                <c:pt idx="36">
                  <c:v>4.2</c:v>
                </c:pt>
                <c:pt idx="37">
                  <c:v>3.4814814814814818</c:v>
                </c:pt>
                <c:pt idx="38">
                  <c:v>3.777777777777779</c:v>
                </c:pt>
                <c:pt idx="39">
                  <c:v>3.9259259259259265</c:v>
                </c:pt>
                <c:pt idx="40">
                  <c:v>3.6296296296296293</c:v>
                </c:pt>
                <c:pt idx="41">
                  <c:v>4.0999999999999996</c:v>
                </c:pt>
                <c:pt idx="42">
                  <c:v>3.8899999999999997</c:v>
                </c:pt>
                <c:pt idx="43">
                  <c:v>3.7037037037037042</c:v>
                </c:pt>
                <c:pt idx="44">
                  <c:v>4.0000000000000009</c:v>
                </c:pt>
                <c:pt idx="45">
                  <c:v>4.1199999999999992</c:v>
                </c:pt>
                <c:pt idx="46">
                  <c:v>3.65</c:v>
                </c:pt>
                <c:pt idx="47">
                  <c:v>3.777777777777779</c:v>
                </c:pt>
                <c:pt idx="48">
                  <c:v>4.2222222222222223</c:v>
                </c:pt>
                <c:pt idx="49">
                  <c:v>4.2962962962962967</c:v>
                </c:pt>
                <c:pt idx="50">
                  <c:v>3.7800000000000002</c:v>
                </c:pt>
                <c:pt idx="51">
                  <c:v>3.777777777777779</c:v>
                </c:pt>
                <c:pt idx="52">
                  <c:v>4.2222222222222223</c:v>
                </c:pt>
                <c:pt idx="53">
                  <c:v>3.9259259259259265</c:v>
                </c:pt>
                <c:pt idx="54">
                  <c:v>4.2962962962962967</c:v>
                </c:pt>
                <c:pt idx="55">
                  <c:v>4.6499999999999995</c:v>
                </c:pt>
                <c:pt idx="56">
                  <c:v>5.4074074074074066</c:v>
                </c:pt>
                <c:pt idx="57">
                  <c:v>4.4444444444444464</c:v>
                </c:pt>
                <c:pt idx="58">
                  <c:v>4.5185185185185173</c:v>
                </c:pt>
                <c:pt idx="59">
                  <c:v>5.3333333333333339</c:v>
                </c:pt>
                <c:pt idx="60">
                  <c:v>4.5185185185185173</c:v>
                </c:pt>
                <c:pt idx="61">
                  <c:v>4.666666666666667</c:v>
                </c:pt>
                <c:pt idx="62">
                  <c:v>4.6399999999999997</c:v>
                </c:pt>
                <c:pt idx="63">
                  <c:v>5.0370370370370363</c:v>
                </c:pt>
                <c:pt idx="64">
                  <c:v>4.2222222222222223</c:v>
                </c:pt>
                <c:pt idx="65">
                  <c:v>4.67</c:v>
                </c:pt>
                <c:pt idx="66">
                  <c:v>4.666666666666667</c:v>
                </c:pt>
                <c:pt idx="67">
                  <c:v>4.4444444444444464</c:v>
                </c:pt>
                <c:pt idx="68">
                  <c:v>4.5599999999999996</c:v>
                </c:pt>
                <c:pt idx="69">
                  <c:v>4.4444444444444464</c:v>
                </c:pt>
                <c:pt idx="70">
                  <c:v>4.9629629629629637</c:v>
                </c:pt>
                <c:pt idx="71">
                  <c:v>5.0370370370370363</c:v>
                </c:pt>
                <c:pt idx="72">
                  <c:v>4.1481481481481488</c:v>
                </c:pt>
                <c:pt idx="73">
                  <c:v>4.8888888888888884</c:v>
                </c:pt>
                <c:pt idx="74">
                  <c:v>4.5925925925925926</c:v>
                </c:pt>
                <c:pt idx="75">
                  <c:v>5.3333333333333339</c:v>
                </c:pt>
                <c:pt idx="76">
                  <c:v>5.7037037037037059</c:v>
                </c:pt>
                <c:pt idx="77">
                  <c:v>5.1111111111111116</c:v>
                </c:pt>
                <c:pt idx="78">
                  <c:v>5.1851851851851851</c:v>
                </c:pt>
                <c:pt idx="79">
                  <c:v>5.5555555555555545</c:v>
                </c:pt>
                <c:pt idx="80">
                  <c:v>6.0740740740740744</c:v>
                </c:pt>
                <c:pt idx="81">
                  <c:v>5.3333333333333339</c:v>
                </c:pt>
                <c:pt idx="82">
                  <c:v>6.1</c:v>
                </c:pt>
                <c:pt idx="83">
                  <c:v>5.6296296296296315</c:v>
                </c:pt>
                <c:pt idx="84">
                  <c:v>5.7037037037037059</c:v>
                </c:pt>
                <c:pt idx="85">
                  <c:v>5.0370370370370363</c:v>
                </c:pt>
                <c:pt idx="86">
                  <c:v>5.1111111111111116</c:v>
                </c:pt>
                <c:pt idx="87">
                  <c:v>5.42</c:v>
                </c:pt>
                <c:pt idx="88">
                  <c:v>5.2592592592592595</c:v>
                </c:pt>
                <c:pt idx="89">
                  <c:v>5.2592592592592595</c:v>
                </c:pt>
                <c:pt idx="90">
                  <c:v>5.1851851851851851</c:v>
                </c:pt>
                <c:pt idx="91">
                  <c:v>4.2962962962962967</c:v>
                </c:pt>
                <c:pt idx="92">
                  <c:v>5.0999999999999996</c:v>
                </c:pt>
                <c:pt idx="93">
                  <c:v>4.1481481481481488</c:v>
                </c:pt>
                <c:pt idx="94">
                  <c:v>5.0370370370370363</c:v>
                </c:pt>
                <c:pt idx="95">
                  <c:v>4.8148148148148149</c:v>
                </c:pt>
                <c:pt idx="96">
                  <c:v>4.666666666666667</c:v>
                </c:pt>
                <c:pt idx="97">
                  <c:v>4.3703703703703702</c:v>
                </c:pt>
                <c:pt idx="98">
                  <c:v>5.6499999999999995</c:v>
                </c:pt>
                <c:pt idx="99">
                  <c:v>5.98</c:v>
                </c:pt>
                <c:pt idx="100">
                  <c:v>6.1481481481481488</c:v>
                </c:pt>
                <c:pt idx="101">
                  <c:v>5.7777777777777786</c:v>
                </c:pt>
                <c:pt idx="102">
                  <c:v>6.2962962962962967</c:v>
                </c:pt>
                <c:pt idx="103">
                  <c:v>5.4814814814814836</c:v>
                </c:pt>
                <c:pt idx="104">
                  <c:v>5.98</c:v>
                </c:pt>
                <c:pt idx="105">
                  <c:v>6.56</c:v>
                </c:pt>
                <c:pt idx="106">
                  <c:v>5.8518518518518512</c:v>
                </c:pt>
                <c:pt idx="107">
                  <c:v>5.9</c:v>
                </c:pt>
                <c:pt idx="108">
                  <c:v>6.3703703703703702</c:v>
                </c:pt>
                <c:pt idx="109">
                  <c:v>6.45</c:v>
                </c:pt>
                <c:pt idx="110">
                  <c:v>6.1481481481481488</c:v>
                </c:pt>
                <c:pt idx="111">
                  <c:v>6.1481481481481488</c:v>
                </c:pt>
                <c:pt idx="112">
                  <c:v>5.45</c:v>
                </c:pt>
                <c:pt idx="113">
                  <c:v>5.6499999999999995</c:v>
                </c:pt>
                <c:pt idx="114">
                  <c:v>5.4814814814814836</c:v>
                </c:pt>
                <c:pt idx="115">
                  <c:v>5.76</c:v>
                </c:pt>
                <c:pt idx="116">
                  <c:v>5.71</c:v>
                </c:pt>
                <c:pt idx="117">
                  <c:v>5.67</c:v>
                </c:pt>
                <c:pt idx="118">
                  <c:v>6</c:v>
                </c:pt>
                <c:pt idx="119">
                  <c:v>5.4074074074074066</c:v>
                </c:pt>
                <c:pt idx="120">
                  <c:v>5.9</c:v>
                </c:pt>
                <c:pt idx="121">
                  <c:v>4.9629629629629637</c:v>
                </c:pt>
                <c:pt idx="122">
                  <c:v>5.4074074074074066</c:v>
                </c:pt>
                <c:pt idx="123">
                  <c:v>4.5599999999999996</c:v>
                </c:pt>
                <c:pt idx="124">
                  <c:v>4.8148148148148149</c:v>
                </c:pt>
                <c:pt idx="125">
                  <c:v>5.5555555555555545</c:v>
                </c:pt>
                <c:pt idx="126">
                  <c:v>4.666666666666667</c:v>
                </c:pt>
                <c:pt idx="127">
                  <c:v>4.5185185185185173</c:v>
                </c:pt>
                <c:pt idx="128">
                  <c:v>4.1481481481481488</c:v>
                </c:pt>
                <c:pt idx="129">
                  <c:v>4.1481481481481488</c:v>
                </c:pt>
                <c:pt idx="130">
                  <c:v>4.2222222222222223</c:v>
                </c:pt>
                <c:pt idx="131">
                  <c:v>4.5925925925925926</c:v>
                </c:pt>
                <c:pt idx="132">
                  <c:v>4.3</c:v>
                </c:pt>
                <c:pt idx="133">
                  <c:v>3.9259259259259265</c:v>
                </c:pt>
                <c:pt idx="134">
                  <c:v>5.0370370370370363</c:v>
                </c:pt>
                <c:pt idx="135">
                  <c:v>4.4444444444444464</c:v>
                </c:pt>
                <c:pt idx="136">
                  <c:v>4.7407407407407414</c:v>
                </c:pt>
                <c:pt idx="137">
                  <c:v>4.9000000000000004</c:v>
                </c:pt>
                <c:pt idx="138">
                  <c:v>4.7407407407407414</c:v>
                </c:pt>
                <c:pt idx="139">
                  <c:v>3.777777777777779</c:v>
                </c:pt>
                <c:pt idx="140">
                  <c:v>3.98</c:v>
                </c:pt>
                <c:pt idx="141">
                  <c:v>4.4444444444444464</c:v>
                </c:pt>
                <c:pt idx="142">
                  <c:v>4.3703703703703702</c:v>
                </c:pt>
                <c:pt idx="143">
                  <c:v>4.0000000000000009</c:v>
                </c:pt>
                <c:pt idx="144">
                  <c:v>4.3199999999999994</c:v>
                </c:pt>
                <c:pt idx="145">
                  <c:v>4.3703703703703702</c:v>
                </c:pt>
                <c:pt idx="146">
                  <c:v>4.34</c:v>
                </c:pt>
                <c:pt idx="147">
                  <c:v>4.24</c:v>
                </c:pt>
                <c:pt idx="148">
                  <c:v>4.1481481481481488</c:v>
                </c:pt>
                <c:pt idx="149">
                  <c:v>4.2300000000000004</c:v>
                </c:pt>
                <c:pt idx="150">
                  <c:v>4.5599999999999996</c:v>
                </c:pt>
                <c:pt idx="151">
                  <c:v>3.8518518518518521</c:v>
                </c:pt>
                <c:pt idx="152">
                  <c:v>4.0000000000000009</c:v>
                </c:pt>
                <c:pt idx="153">
                  <c:v>4.5599999999999996</c:v>
                </c:pt>
                <c:pt idx="154">
                  <c:v>4.1481481481481488</c:v>
                </c:pt>
                <c:pt idx="155">
                  <c:v>3.8518518518518521</c:v>
                </c:pt>
                <c:pt idx="156">
                  <c:v>3.9259259259259265</c:v>
                </c:pt>
                <c:pt idx="157">
                  <c:v>4.0999999999999996</c:v>
                </c:pt>
                <c:pt idx="158">
                  <c:v>4.1481481481481488</c:v>
                </c:pt>
                <c:pt idx="159">
                  <c:v>4.0740740740740744</c:v>
                </c:pt>
                <c:pt idx="160">
                  <c:v>4</c:v>
                </c:pt>
                <c:pt idx="161">
                  <c:v>4.0000000000000009</c:v>
                </c:pt>
                <c:pt idx="162">
                  <c:v>4.3</c:v>
                </c:pt>
                <c:pt idx="163">
                  <c:v>4.0000000000000009</c:v>
                </c:pt>
                <c:pt idx="164">
                  <c:v>4.87</c:v>
                </c:pt>
                <c:pt idx="165">
                  <c:v>5.0370370370370363</c:v>
                </c:pt>
                <c:pt idx="166">
                  <c:v>4.5925925925925926</c:v>
                </c:pt>
                <c:pt idx="167">
                  <c:v>4.5925925925925926</c:v>
                </c:pt>
                <c:pt idx="168">
                  <c:v>4.8888888888888884</c:v>
                </c:pt>
                <c:pt idx="169">
                  <c:v>3.9259259259259265</c:v>
                </c:pt>
                <c:pt idx="170">
                  <c:v>3.9259259259259265</c:v>
                </c:pt>
                <c:pt idx="171">
                  <c:v>3.777777777777779</c:v>
                </c:pt>
                <c:pt idx="172">
                  <c:v>3.9259259259259265</c:v>
                </c:pt>
                <c:pt idx="173">
                  <c:v>3.7037037037037042</c:v>
                </c:pt>
                <c:pt idx="174">
                  <c:v>3.3333333333333339</c:v>
                </c:pt>
                <c:pt idx="175">
                  <c:v>3.65</c:v>
                </c:pt>
                <c:pt idx="176">
                  <c:v>4.5</c:v>
                </c:pt>
                <c:pt idx="177">
                  <c:v>4.2222222222222223</c:v>
                </c:pt>
                <c:pt idx="178">
                  <c:v>4.4300000000000006</c:v>
                </c:pt>
                <c:pt idx="179">
                  <c:v>4.34</c:v>
                </c:pt>
                <c:pt idx="180">
                  <c:v>4.4444444444444464</c:v>
                </c:pt>
                <c:pt idx="181">
                  <c:v>4.5925925925925926</c:v>
                </c:pt>
                <c:pt idx="182">
                  <c:v>4.2962962962962967</c:v>
                </c:pt>
                <c:pt idx="183">
                  <c:v>4.3703703703703702</c:v>
                </c:pt>
                <c:pt idx="184">
                  <c:v>4.2222222222222223</c:v>
                </c:pt>
                <c:pt idx="185">
                  <c:v>3.8518518518518521</c:v>
                </c:pt>
                <c:pt idx="186">
                  <c:v>3.7</c:v>
                </c:pt>
                <c:pt idx="187">
                  <c:v>3.67</c:v>
                </c:pt>
                <c:pt idx="188">
                  <c:v>3.5555555555555558</c:v>
                </c:pt>
                <c:pt idx="189">
                  <c:v>3.2592592592592595</c:v>
                </c:pt>
                <c:pt idx="190">
                  <c:v>3.23</c:v>
                </c:pt>
                <c:pt idx="191">
                  <c:v>3.0370370370370376</c:v>
                </c:pt>
                <c:pt idx="192">
                  <c:v>3.34</c:v>
                </c:pt>
                <c:pt idx="193">
                  <c:v>3.3333333333333339</c:v>
                </c:pt>
                <c:pt idx="194">
                  <c:v>3</c:v>
                </c:pt>
                <c:pt idx="195">
                  <c:v>3.1851851851851847</c:v>
                </c:pt>
                <c:pt idx="196">
                  <c:v>3.23</c:v>
                </c:pt>
                <c:pt idx="197">
                  <c:v>3</c:v>
                </c:pt>
                <c:pt idx="198">
                  <c:v>3.0370370370370376</c:v>
                </c:pt>
                <c:pt idx="199">
                  <c:v>3.56</c:v>
                </c:pt>
                <c:pt idx="200">
                  <c:v>4.0000000000000009</c:v>
                </c:pt>
                <c:pt idx="201">
                  <c:v>4.2222222222222223</c:v>
                </c:pt>
                <c:pt idx="202">
                  <c:v>4</c:v>
                </c:pt>
                <c:pt idx="203">
                  <c:v>4.5185185185185173</c:v>
                </c:pt>
                <c:pt idx="204">
                  <c:v>5</c:v>
                </c:pt>
                <c:pt idx="205">
                  <c:v>4.3</c:v>
                </c:pt>
                <c:pt idx="206">
                  <c:v>4.3703703703703702</c:v>
                </c:pt>
                <c:pt idx="207">
                  <c:v>4.2962962962962967</c:v>
                </c:pt>
                <c:pt idx="208">
                  <c:v>4.76</c:v>
                </c:pt>
                <c:pt idx="209">
                  <c:v>4.0000000000000009</c:v>
                </c:pt>
                <c:pt idx="210">
                  <c:v>4.666666666666667</c:v>
                </c:pt>
                <c:pt idx="211">
                  <c:v>4.2962962962962967</c:v>
                </c:pt>
                <c:pt idx="212">
                  <c:v>4.5185185185185173</c:v>
                </c:pt>
                <c:pt idx="213">
                  <c:v>3.0370370370370376</c:v>
                </c:pt>
                <c:pt idx="214">
                  <c:v>3.3333333333333339</c:v>
                </c:pt>
                <c:pt idx="215">
                  <c:v>3.2592592592592595</c:v>
                </c:pt>
                <c:pt idx="216">
                  <c:v>3.2</c:v>
                </c:pt>
                <c:pt idx="217">
                  <c:v>3.1111111111111112</c:v>
                </c:pt>
                <c:pt idx="218">
                  <c:v>3.5555555555555558</c:v>
                </c:pt>
                <c:pt idx="219">
                  <c:v>3.4074074074074083</c:v>
                </c:pt>
                <c:pt idx="220">
                  <c:v>3.4814814814814818</c:v>
                </c:pt>
                <c:pt idx="221">
                  <c:v>3.5</c:v>
                </c:pt>
                <c:pt idx="222">
                  <c:v>3.7037037037037042</c:v>
                </c:pt>
                <c:pt idx="223">
                  <c:v>3.8</c:v>
                </c:pt>
                <c:pt idx="224">
                  <c:v>3.65</c:v>
                </c:pt>
                <c:pt idx="225">
                  <c:v>3.5</c:v>
                </c:pt>
                <c:pt idx="226">
                  <c:v>3.3333333333333339</c:v>
                </c:pt>
                <c:pt idx="227">
                  <c:v>3.5</c:v>
                </c:pt>
                <c:pt idx="228">
                  <c:v>3.9259259259259265</c:v>
                </c:pt>
                <c:pt idx="229">
                  <c:v>4.1481481481481488</c:v>
                </c:pt>
                <c:pt idx="230">
                  <c:v>4.2962962962962967</c:v>
                </c:pt>
                <c:pt idx="231">
                  <c:v>4.4444444444444464</c:v>
                </c:pt>
                <c:pt idx="232">
                  <c:v>4.8888888888888884</c:v>
                </c:pt>
                <c:pt idx="233">
                  <c:v>4.4444444444444464</c:v>
                </c:pt>
                <c:pt idx="234">
                  <c:v>5.0370370370370363</c:v>
                </c:pt>
                <c:pt idx="235">
                  <c:v>5</c:v>
                </c:pt>
                <c:pt idx="236">
                  <c:v>4.4444444444444464</c:v>
                </c:pt>
                <c:pt idx="237">
                  <c:v>4.0000000000000009</c:v>
                </c:pt>
                <c:pt idx="238">
                  <c:v>4.3</c:v>
                </c:pt>
                <c:pt idx="239">
                  <c:v>4.1481481481481488</c:v>
                </c:pt>
                <c:pt idx="240">
                  <c:v>3.8518518518518521</c:v>
                </c:pt>
                <c:pt idx="241">
                  <c:v>4.3703703703703702</c:v>
                </c:pt>
                <c:pt idx="242">
                  <c:v>4.5925925925925926</c:v>
                </c:pt>
                <c:pt idx="243">
                  <c:v>4.2222222222222223</c:v>
                </c:pt>
                <c:pt idx="244">
                  <c:v>3.9259259259259265</c:v>
                </c:pt>
                <c:pt idx="245">
                  <c:v>4.5925925925925926</c:v>
                </c:pt>
                <c:pt idx="246">
                  <c:v>4.8888888888888884</c:v>
                </c:pt>
                <c:pt idx="247">
                  <c:v>4.666666666666667</c:v>
                </c:pt>
                <c:pt idx="248">
                  <c:v>4.4444444444444464</c:v>
                </c:pt>
                <c:pt idx="249">
                  <c:v>5</c:v>
                </c:pt>
                <c:pt idx="250">
                  <c:v>4.0740740740740744</c:v>
                </c:pt>
                <c:pt idx="251">
                  <c:v>3.6296296296296293</c:v>
                </c:pt>
                <c:pt idx="252">
                  <c:v>3.777777777777779</c:v>
                </c:pt>
                <c:pt idx="253">
                  <c:v>3.1851851851851847</c:v>
                </c:pt>
                <c:pt idx="254">
                  <c:v>3.777777777777779</c:v>
                </c:pt>
                <c:pt idx="255">
                  <c:v>3.4814814814814818</c:v>
                </c:pt>
                <c:pt idx="256">
                  <c:v>3.4814814814814818</c:v>
                </c:pt>
                <c:pt idx="257">
                  <c:v>3.1851851851851847</c:v>
                </c:pt>
                <c:pt idx="258">
                  <c:v>3</c:v>
                </c:pt>
                <c:pt idx="259">
                  <c:v>3.4074074074074083</c:v>
                </c:pt>
                <c:pt idx="260">
                  <c:v>2.1481481481481484</c:v>
                </c:pt>
                <c:pt idx="261">
                  <c:v>2.0000000000000004</c:v>
                </c:pt>
                <c:pt idx="262">
                  <c:v>2.3703703703703711</c:v>
                </c:pt>
                <c:pt idx="263">
                  <c:v>2.2222222222222232</c:v>
                </c:pt>
                <c:pt idx="264">
                  <c:v>2.2962962962962972</c:v>
                </c:pt>
                <c:pt idx="265">
                  <c:v>2</c:v>
                </c:pt>
                <c:pt idx="266">
                  <c:v>2.2962962962962972</c:v>
                </c:pt>
                <c:pt idx="267">
                  <c:v>2.2999999999999998</c:v>
                </c:pt>
                <c:pt idx="268">
                  <c:v>2.4</c:v>
                </c:pt>
                <c:pt idx="269">
                  <c:v>2.2962962962962972</c:v>
                </c:pt>
                <c:pt idx="270">
                  <c:v>2.592592592592593</c:v>
                </c:pt>
                <c:pt idx="271">
                  <c:v>3.4299999999999997</c:v>
                </c:pt>
                <c:pt idx="272">
                  <c:v>3.23</c:v>
                </c:pt>
                <c:pt idx="273">
                  <c:v>3.0370370370370376</c:v>
                </c:pt>
                <c:pt idx="274">
                  <c:v>2.8888888888888888</c:v>
                </c:pt>
                <c:pt idx="275">
                  <c:v>2.8148148148148149</c:v>
                </c:pt>
                <c:pt idx="276">
                  <c:v>3</c:v>
                </c:pt>
                <c:pt idx="277">
                  <c:v>3.1111111111111112</c:v>
                </c:pt>
                <c:pt idx="278">
                  <c:v>3</c:v>
                </c:pt>
                <c:pt idx="279">
                  <c:v>3</c:v>
                </c:pt>
                <c:pt idx="280">
                  <c:v>3.1</c:v>
                </c:pt>
                <c:pt idx="281">
                  <c:v>3</c:v>
                </c:pt>
                <c:pt idx="282">
                  <c:v>3.1851851851851847</c:v>
                </c:pt>
                <c:pt idx="283">
                  <c:v>3</c:v>
                </c:pt>
                <c:pt idx="284">
                  <c:v>3.1111111111111112</c:v>
                </c:pt>
                <c:pt idx="285">
                  <c:v>4.0000000000000009</c:v>
                </c:pt>
                <c:pt idx="286">
                  <c:v>3.9</c:v>
                </c:pt>
                <c:pt idx="287">
                  <c:v>4.4000000000000004</c:v>
                </c:pt>
                <c:pt idx="288">
                  <c:v>4.3</c:v>
                </c:pt>
                <c:pt idx="289">
                  <c:v>4.2222222222222223</c:v>
                </c:pt>
                <c:pt idx="290">
                  <c:v>4.666666666666667</c:v>
                </c:pt>
                <c:pt idx="291">
                  <c:v>4.7</c:v>
                </c:pt>
                <c:pt idx="292">
                  <c:v>3.7037037037037042</c:v>
                </c:pt>
                <c:pt idx="293">
                  <c:v>3.2592592592592595</c:v>
                </c:pt>
                <c:pt idx="294">
                  <c:v>3.7037037037037042</c:v>
                </c:pt>
                <c:pt idx="295">
                  <c:v>3.2592592592592595</c:v>
                </c:pt>
                <c:pt idx="296">
                  <c:v>2.7407407407407418</c:v>
                </c:pt>
                <c:pt idx="297">
                  <c:v>2.1481481481481484</c:v>
                </c:pt>
                <c:pt idx="298">
                  <c:v>2.2222222222222232</c:v>
                </c:pt>
                <c:pt idx="299">
                  <c:v>2.2222222222222232</c:v>
                </c:pt>
                <c:pt idx="300">
                  <c:v>2.2962962962962972</c:v>
                </c:pt>
                <c:pt idx="301">
                  <c:v>2.2222222222222232</c:v>
                </c:pt>
                <c:pt idx="302">
                  <c:v>2.0000000000000004</c:v>
                </c:pt>
                <c:pt idx="303">
                  <c:v>1.5555555555555558</c:v>
                </c:pt>
                <c:pt idx="304">
                  <c:v>1.4814814814814816</c:v>
                </c:pt>
                <c:pt idx="305">
                  <c:v>1.4814814814814816</c:v>
                </c:pt>
                <c:pt idx="306">
                  <c:v>1.6</c:v>
                </c:pt>
                <c:pt idx="307">
                  <c:v>1.5</c:v>
                </c:pt>
                <c:pt idx="308">
                  <c:v>1.5555555555555558</c:v>
                </c:pt>
                <c:pt idx="309">
                  <c:v>2.0000000000000004</c:v>
                </c:pt>
                <c:pt idx="310">
                  <c:v>2.0000000000000004</c:v>
                </c:pt>
                <c:pt idx="311">
                  <c:v>2.1481481481481484</c:v>
                </c:pt>
                <c:pt idx="312">
                  <c:v>2</c:v>
                </c:pt>
                <c:pt idx="313">
                  <c:v>2.2222222222222232</c:v>
                </c:pt>
                <c:pt idx="314">
                  <c:v>1.9259259259259258</c:v>
                </c:pt>
                <c:pt idx="315">
                  <c:v>1.8</c:v>
                </c:pt>
                <c:pt idx="316">
                  <c:v>1.6296296296296298</c:v>
                </c:pt>
                <c:pt idx="317">
                  <c:v>1.6296296296296298</c:v>
                </c:pt>
                <c:pt idx="318">
                  <c:v>1.9</c:v>
                </c:pt>
                <c:pt idx="319">
                  <c:v>1.7037037037037042</c:v>
                </c:pt>
                <c:pt idx="320">
                  <c:v>1.8</c:v>
                </c:pt>
                <c:pt idx="321">
                  <c:v>1.8518518518518521</c:v>
                </c:pt>
                <c:pt idx="322">
                  <c:v>2.2962962962962972</c:v>
                </c:pt>
                <c:pt idx="323">
                  <c:v>2.4</c:v>
                </c:pt>
                <c:pt idx="324">
                  <c:v>2.5185185185185186</c:v>
                </c:pt>
                <c:pt idx="325">
                  <c:v>2.5185185185185186</c:v>
                </c:pt>
                <c:pt idx="326">
                  <c:v>2.2222222222222232</c:v>
                </c:pt>
                <c:pt idx="327">
                  <c:v>2.592592592592593</c:v>
                </c:pt>
                <c:pt idx="328">
                  <c:v>1.7000000000000002</c:v>
                </c:pt>
                <c:pt idx="329">
                  <c:v>1.4074074074074074</c:v>
                </c:pt>
                <c:pt idx="330">
                  <c:v>1.4074074074074074</c:v>
                </c:pt>
                <c:pt idx="331">
                  <c:v>1.2</c:v>
                </c:pt>
                <c:pt idx="332">
                  <c:v>1.1111111111111116</c:v>
                </c:pt>
                <c:pt idx="333">
                  <c:v>1.3333333333333333</c:v>
                </c:pt>
                <c:pt idx="334">
                  <c:v>1.1111111111111116</c:v>
                </c:pt>
                <c:pt idx="335">
                  <c:v>1.1111111111111116</c:v>
                </c:pt>
                <c:pt idx="336">
                  <c:v>1.2</c:v>
                </c:pt>
                <c:pt idx="337">
                  <c:v>1.6296296296296298</c:v>
                </c:pt>
                <c:pt idx="338">
                  <c:v>1.2</c:v>
                </c:pt>
                <c:pt idx="339">
                  <c:v>1.7000000000000002</c:v>
                </c:pt>
                <c:pt idx="340">
                  <c:v>1.8</c:v>
                </c:pt>
                <c:pt idx="341">
                  <c:v>1.9259259259259258</c:v>
                </c:pt>
                <c:pt idx="342">
                  <c:v>1.7000000000000002</c:v>
                </c:pt>
                <c:pt idx="343">
                  <c:v>1.7777777777777781</c:v>
                </c:pt>
                <c:pt idx="344">
                  <c:v>1.8</c:v>
                </c:pt>
                <c:pt idx="345">
                  <c:v>1.9</c:v>
                </c:pt>
                <c:pt idx="346">
                  <c:v>2.0740740740740744</c:v>
                </c:pt>
                <c:pt idx="347">
                  <c:v>2.2222222222222232</c:v>
                </c:pt>
                <c:pt idx="348">
                  <c:v>2.4</c:v>
                </c:pt>
                <c:pt idx="349">
                  <c:v>2.3703703703703711</c:v>
                </c:pt>
                <c:pt idx="350">
                  <c:v>2.3703703703703711</c:v>
                </c:pt>
                <c:pt idx="351">
                  <c:v>2.5</c:v>
                </c:pt>
                <c:pt idx="352">
                  <c:v>2.7407407407407418</c:v>
                </c:pt>
                <c:pt idx="353">
                  <c:v>2.8</c:v>
                </c:pt>
                <c:pt idx="354">
                  <c:v>2.8888888888888888</c:v>
                </c:pt>
                <c:pt idx="355">
                  <c:v>2.8148148148148149</c:v>
                </c:pt>
                <c:pt idx="356">
                  <c:v>3</c:v>
                </c:pt>
                <c:pt idx="357">
                  <c:v>3</c:v>
                </c:pt>
                <c:pt idx="358">
                  <c:v>2.8148148148148149</c:v>
                </c:pt>
                <c:pt idx="359">
                  <c:v>2.7407407407407418</c:v>
                </c:pt>
                <c:pt idx="360">
                  <c:v>3.1</c:v>
                </c:pt>
                <c:pt idx="361">
                  <c:v>2.9</c:v>
                </c:pt>
                <c:pt idx="362">
                  <c:v>3.0370370370370376</c:v>
                </c:pt>
                <c:pt idx="363">
                  <c:v>3.1851851851851847</c:v>
                </c:pt>
                <c:pt idx="364">
                  <c:v>1.8518518518518521</c:v>
                </c:pt>
                <c:pt idx="365">
                  <c:v>1.6296296296296298</c:v>
                </c:pt>
                <c:pt idx="366">
                  <c:v>0.9629629629629628</c:v>
                </c:pt>
                <c:pt idx="367">
                  <c:v>1.3333333333333333</c:v>
                </c:pt>
                <c:pt idx="368">
                  <c:v>0.66666666666666663</c:v>
                </c:pt>
                <c:pt idx="369">
                  <c:v>0.8148148148148151</c:v>
                </c:pt>
                <c:pt idx="370">
                  <c:v>0.5185185185185186</c:v>
                </c:pt>
                <c:pt idx="371">
                  <c:v>0.74074074074074081</c:v>
                </c:pt>
                <c:pt idx="372">
                  <c:v>0.66666666666666663</c:v>
                </c:pt>
                <c:pt idx="373">
                  <c:v>0.74074074074074081</c:v>
                </c:pt>
                <c:pt idx="374">
                  <c:v>0.59259259259259278</c:v>
                </c:pt>
                <c:pt idx="375">
                  <c:v>0.29629629629629634</c:v>
                </c:pt>
                <c:pt idx="376">
                  <c:v>0.44444444444444453</c:v>
                </c:pt>
                <c:pt idx="377">
                  <c:v>0.29629629629629634</c:v>
                </c:pt>
                <c:pt idx="378">
                  <c:v>0.66666666666666663</c:v>
                </c:pt>
                <c:pt idx="379">
                  <c:v>0.44444444444444453</c:v>
                </c:pt>
                <c:pt idx="380">
                  <c:v>0.8148148148148151</c:v>
                </c:pt>
                <c:pt idx="381">
                  <c:v>0.88888888888888906</c:v>
                </c:pt>
                <c:pt idx="382">
                  <c:v>0.70000000000000007</c:v>
                </c:pt>
                <c:pt idx="383">
                  <c:v>0.8148148148148151</c:v>
                </c:pt>
                <c:pt idx="384">
                  <c:v>0.5185185185185186</c:v>
                </c:pt>
                <c:pt idx="385">
                  <c:v>0.74074074074074081</c:v>
                </c:pt>
                <c:pt idx="386">
                  <c:v>0.8148148148148151</c:v>
                </c:pt>
                <c:pt idx="387">
                  <c:v>0.88888888888888906</c:v>
                </c:pt>
                <c:pt idx="388">
                  <c:v>1.0370370370370372</c:v>
                </c:pt>
                <c:pt idx="389">
                  <c:v>0.8148148148148151</c:v>
                </c:pt>
                <c:pt idx="390">
                  <c:v>1.0370370370370372</c:v>
                </c:pt>
                <c:pt idx="391">
                  <c:v>1.6296296296296298</c:v>
                </c:pt>
                <c:pt idx="392">
                  <c:v>1.2592592592592591</c:v>
                </c:pt>
                <c:pt idx="393">
                  <c:v>1.6296296296296298</c:v>
                </c:pt>
                <c:pt idx="394">
                  <c:v>2.1481481481481484</c:v>
                </c:pt>
                <c:pt idx="395">
                  <c:v>2.2222222222222232</c:v>
                </c:pt>
                <c:pt idx="396">
                  <c:v>2.1481481481481484</c:v>
                </c:pt>
                <c:pt idx="397">
                  <c:v>2.1481481481481484</c:v>
                </c:pt>
                <c:pt idx="398">
                  <c:v>2.8888888888888888</c:v>
                </c:pt>
                <c:pt idx="399">
                  <c:v>2.9629629629629632</c:v>
                </c:pt>
                <c:pt idx="400">
                  <c:v>2.8</c:v>
                </c:pt>
                <c:pt idx="401">
                  <c:v>2.7407407407407418</c:v>
                </c:pt>
                <c:pt idx="402">
                  <c:v>2.7</c:v>
                </c:pt>
                <c:pt idx="403">
                  <c:v>2.5185185185185186</c:v>
                </c:pt>
                <c:pt idx="404">
                  <c:v>2</c:v>
                </c:pt>
                <c:pt idx="405">
                  <c:v>1.5555555555555558</c:v>
                </c:pt>
                <c:pt idx="406">
                  <c:v>1.8518518518518521</c:v>
                </c:pt>
                <c:pt idx="407">
                  <c:v>1.7037037037037042</c:v>
                </c:pt>
                <c:pt idx="408">
                  <c:v>1.6296296296296298</c:v>
                </c:pt>
                <c:pt idx="409">
                  <c:v>1.5555555555555558</c:v>
                </c:pt>
                <c:pt idx="410">
                  <c:v>1.6</c:v>
                </c:pt>
                <c:pt idx="411">
                  <c:v>2.3703703703703711</c:v>
                </c:pt>
                <c:pt idx="412">
                  <c:v>2.592592592592593</c:v>
                </c:pt>
                <c:pt idx="413">
                  <c:v>2.8</c:v>
                </c:pt>
                <c:pt idx="414">
                  <c:v>2.7407407407407418</c:v>
                </c:pt>
                <c:pt idx="415">
                  <c:v>3.3333333333333339</c:v>
                </c:pt>
                <c:pt idx="416">
                  <c:v>3.7037037037037042</c:v>
                </c:pt>
                <c:pt idx="417">
                  <c:v>3.8518518518518521</c:v>
                </c:pt>
                <c:pt idx="418">
                  <c:v>4.2222222222222223</c:v>
                </c:pt>
                <c:pt idx="419">
                  <c:v>4.4000000000000004</c:v>
                </c:pt>
                <c:pt idx="420">
                  <c:v>4.5925925925925926</c:v>
                </c:pt>
                <c:pt idx="421">
                  <c:v>4.5999999999999996</c:v>
                </c:pt>
                <c:pt idx="422">
                  <c:v>4.6399999999999997</c:v>
                </c:pt>
                <c:pt idx="423">
                  <c:v>3.9</c:v>
                </c:pt>
                <c:pt idx="424">
                  <c:v>3.5</c:v>
                </c:pt>
                <c:pt idx="425">
                  <c:v>3.3333333333333339</c:v>
                </c:pt>
                <c:pt idx="426">
                  <c:v>3.0370370370370376</c:v>
                </c:pt>
                <c:pt idx="427">
                  <c:v>3.4</c:v>
                </c:pt>
                <c:pt idx="428">
                  <c:v>3.2</c:v>
                </c:pt>
                <c:pt idx="429">
                  <c:v>3</c:v>
                </c:pt>
                <c:pt idx="430">
                  <c:v>3.2</c:v>
                </c:pt>
                <c:pt idx="431">
                  <c:v>3.0370370370370376</c:v>
                </c:pt>
                <c:pt idx="432">
                  <c:v>3.3333333333333339</c:v>
                </c:pt>
                <c:pt idx="433">
                  <c:v>3.3</c:v>
                </c:pt>
                <c:pt idx="434">
                  <c:v>3.1851851851851847</c:v>
                </c:pt>
                <c:pt idx="435">
                  <c:v>3.1851851851851847</c:v>
                </c:pt>
                <c:pt idx="436">
                  <c:v>3.3333333333333339</c:v>
                </c:pt>
                <c:pt idx="437">
                  <c:v>4.0740740740740744</c:v>
                </c:pt>
                <c:pt idx="438">
                  <c:v>4.3703703703703702</c:v>
                </c:pt>
                <c:pt idx="439">
                  <c:v>4.7407407407407414</c:v>
                </c:pt>
                <c:pt idx="440">
                  <c:v>4.666666666666667</c:v>
                </c:pt>
                <c:pt idx="441">
                  <c:v>4.8148148148148149</c:v>
                </c:pt>
                <c:pt idx="442">
                  <c:v>4.5</c:v>
                </c:pt>
                <c:pt idx="443">
                  <c:v>4.7</c:v>
                </c:pt>
                <c:pt idx="444">
                  <c:v>4.4000000000000004</c:v>
                </c:pt>
                <c:pt idx="445">
                  <c:v>4.5999999999999996</c:v>
                </c:pt>
                <c:pt idx="446">
                  <c:v>4.5185185185185173</c:v>
                </c:pt>
                <c:pt idx="447">
                  <c:v>4</c:v>
                </c:pt>
                <c:pt idx="448">
                  <c:v>4.5</c:v>
                </c:pt>
                <c:pt idx="449">
                  <c:v>4.3</c:v>
                </c:pt>
                <c:pt idx="450">
                  <c:v>4.3703703703703702</c:v>
                </c:pt>
                <c:pt idx="451">
                  <c:v>4</c:v>
                </c:pt>
                <c:pt idx="452">
                  <c:v>4.5999999999999996</c:v>
                </c:pt>
                <c:pt idx="453">
                  <c:v>4</c:v>
                </c:pt>
                <c:pt idx="454">
                  <c:v>4.2222222222222223</c:v>
                </c:pt>
                <c:pt idx="455">
                  <c:v>3.9</c:v>
                </c:pt>
                <c:pt idx="456">
                  <c:v>4.5</c:v>
                </c:pt>
                <c:pt idx="457">
                  <c:v>4.666666666666667</c:v>
                </c:pt>
                <c:pt idx="458">
                  <c:v>4.4444444444444464</c:v>
                </c:pt>
                <c:pt idx="459">
                  <c:v>4.5185185185185173</c:v>
                </c:pt>
                <c:pt idx="460">
                  <c:v>4.5</c:v>
                </c:pt>
                <c:pt idx="461">
                  <c:v>4.7</c:v>
                </c:pt>
                <c:pt idx="462">
                  <c:v>4.6499999999999995</c:v>
                </c:pt>
                <c:pt idx="463">
                  <c:v>4.2</c:v>
                </c:pt>
                <c:pt idx="464">
                  <c:v>4.5</c:v>
                </c:pt>
                <c:pt idx="465">
                  <c:v>4.2222222222222223</c:v>
                </c:pt>
                <c:pt idx="466">
                  <c:v>4.2222222222222223</c:v>
                </c:pt>
                <c:pt idx="467">
                  <c:v>4.3</c:v>
                </c:pt>
                <c:pt idx="468">
                  <c:v>4.5185185185185173</c:v>
                </c:pt>
                <c:pt idx="469">
                  <c:v>4.4000000000000004</c:v>
                </c:pt>
                <c:pt idx="470">
                  <c:v>4.2</c:v>
                </c:pt>
                <c:pt idx="471">
                  <c:v>4.3703703703703702</c:v>
                </c:pt>
                <c:pt idx="472">
                  <c:v>4.3703703703703702</c:v>
                </c:pt>
                <c:pt idx="473">
                  <c:v>3.9</c:v>
                </c:pt>
                <c:pt idx="474">
                  <c:v>4.3703703703703702</c:v>
                </c:pt>
                <c:pt idx="475">
                  <c:v>3.6296296296296293</c:v>
                </c:pt>
                <c:pt idx="476">
                  <c:v>4</c:v>
                </c:pt>
                <c:pt idx="477">
                  <c:v>3.2592592592592595</c:v>
                </c:pt>
                <c:pt idx="478">
                  <c:v>4.2222222222222223</c:v>
                </c:pt>
                <c:pt idx="479">
                  <c:v>3.3333333333333339</c:v>
                </c:pt>
                <c:pt idx="480">
                  <c:v>3.8518518518518521</c:v>
                </c:pt>
                <c:pt idx="481">
                  <c:v>4.4444444444444464</c:v>
                </c:pt>
                <c:pt idx="482">
                  <c:v>4.1481481481481488</c:v>
                </c:pt>
                <c:pt idx="483">
                  <c:v>3.9259259259259265</c:v>
                </c:pt>
                <c:pt idx="484">
                  <c:v>3.9</c:v>
                </c:pt>
                <c:pt idx="485">
                  <c:v>3.9259259259259265</c:v>
                </c:pt>
                <c:pt idx="486">
                  <c:v>3.4074074074074083</c:v>
                </c:pt>
                <c:pt idx="487">
                  <c:v>3.8518518518518521</c:v>
                </c:pt>
                <c:pt idx="488">
                  <c:v>3.7</c:v>
                </c:pt>
                <c:pt idx="489">
                  <c:v>3.5555555555555558</c:v>
                </c:pt>
                <c:pt idx="490">
                  <c:v>2.3703703703703711</c:v>
                </c:pt>
                <c:pt idx="491">
                  <c:v>2.6666666666666665</c:v>
                </c:pt>
                <c:pt idx="492">
                  <c:v>2.4</c:v>
                </c:pt>
                <c:pt idx="493">
                  <c:v>2.5185185185185186</c:v>
                </c:pt>
                <c:pt idx="494">
                  <c:v>2.2999999999999998</c:v>
                </c:pt>
                <c:pt idx="495">
                  <c:v>2.3703703703703711</c:v>
                </c:pt>
                <c:pt idx="496">
                  <c:v>2.9629629629629632</c:v>
                </c:pt>
                <c:pt idx="497">
                  <c:v>2.5185185185185186</c:v>
                </c:pt>
                <c:pt idx="498">
                  <c:v>2.592592592592593</c:v>
                </c:pt>
                <c:pt idx="499">
                  <c:v>3.7037037037037042</c:v>
                </c:pt>
                <c:pt idx="500">
                  <c:v>4.0740740740740744</c:v>
                </c:pt>
                <c:pt idx="501">
                  <c:v>3.8</c:v>
                </c:pt>
                <c:pt idx="502">
                  <c:v>4.0000000000000009</c:v>
                </c:pt>
                <c:pt idx="503">
                  <c:v>4.1481481481481488</c:v>
                </c:pt>
                <c:pt idx="504">
                  <c:v>4</c:v>
                </c:pt>
                <c:pt idx="505">
                  <c:v>3.6</c:v>
                </c:pt>
                <c:pt idx="506">
                  <c:v>3.7</c:v>
                </c:pt>
                <c:pt idx="507">
                  <c:v>4.2</c:v>
                </c:pt>
                <c:pt idx="508">
                  <c:v>4</c:v>
                </c:pt>
                <c:pt idx="509">
                  <c:v>3.9259259259259265</c:v>
                </c:pt>
                <c:pt idx="510">
                  <c:v>3.6</c:v>
                </c:pt>
                <c:pt idx="511">
                  <c:v>4.0000000000000009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FA5-4636-9A6A-6703BED9E1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8120192"/>
        <c:axId val="138130560"/>
      </c:scatterChart>
      <c:valAx>
        <c:axId val="138120192"/>
        <c:scaling>
          <c:orientation val="minMax"/>
          <c:max val="8000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Ca, Kevs</a:t>
                </a:r>
              </a:p>
            </c:rich>
          </c:tx>
          <c:layout>
            <c:manualLayout>
              <c:xMode val="edge"/>
              <c:yMode val="edge"/>
              <c:x val="0.46391666666666842"/>
              <c:y val="0.91296296296295787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pt-BR"/>
          </a:p>
        </c:txPr>
        <c:crossAx val="138130560"/>
        <c:crosses val="autoZero"/>
        <c:crossBetween val="midCat"/>
        <c:majorUnit val="2000"/>
      </c:valAx>
      <c:valAx>
        <c:axId val="13813056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C, Kevs</a:t>
                </a:r>
              </a:p>
            </c:rich>
          </c:tx>
          <c:layout>
            <c:manualLayout>
              <c:xMode val="edge"/>
              <c:yMode val="edge"/>
              <c:x val="2.7777777777778069E-3"/>
              <c:y val="0.32335629921260134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pt-BR"/>
          </a:p>
        </c:txPr>
        <c:crossAx val="138120192"/>
        <c:crosses val="autoZero"/>
        <c:crossBetween val="midCat"/>
        <c:majorUnit val="2"/>
      </c:valAx>
    </c:plotArea>
    <c:plotVisOnly val="1"/>
    <c:dispBlanksAs val="gap"/>
    <c:showDLblsOverMax val="0"/>
  </c:chart>
  <c:txPr>
    <a:bodyPr/>
    <a:lstStyle/>
    <a:p>
      <a:pPr>
        <a:defRPr>
          <a:latin typeface="+mn-lt"/>
        </a:defRPr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641470150796193"/>
          <c:y val="0.18034591460507171"/>
          <c:w val="0.79967703550456681"/>
          <c:h val="0.7944102746713167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Graficos!$B$1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33CC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bg1"/>
                        </a:solidFill>
                      </a:rPr>
                      <a:t>13.2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8AF-420E-8C49-5F76C5F463B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bg1"/>
                        </a:solidFill>
                      </a:rPr>
                      <a:t>11.1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8AF-420E-8C49-5F76C5F463B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bg1"/>
                        </a:solidFill>
                      </a:rPr>
                      <a:t>9.2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8AF-420E-8C49-5F76C5F463B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bg1"/>
                        </a:solidFill>
                      </a:rPr>
                      <a:t>7.0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8AF-420E-8C49-5F76C5F463BB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bg1"/>
                        </a:solidFill>
                      </a:rPr>
                      <a:t>5.1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8AF-420E-8C49-5F76C5F463BB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bg1"/>
                        </a:solidFill>
                      </a:rPr>
                      <a:t>4.4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8AF-420E-8C49-5F76C5F463BB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bg1"/>
                        </a:solidFill>
                      </a:rPr>
                      <a:t>4.2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8AF-420E-8C49-5F76C5F463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Graficos!$H$3:$H$9</c:f>
              <c:numCache>
                <c:formatCode>0.00</c:formatCode>
                <c:ptCount val="7"/>
                <c:pt idx="0">
                  <c:v>13.233333333333334</c:v>
                </c:pt>
                <c:pt idx="1">
                  <c:v>11.096666666666669</c:v>
                </c:pt>
                <c:pt idx="2">
                  <c:v>9.2033333333333331</c:v>
                </c:pt>
                <c:pt idx="3">
                  <c:v>7.0100000000000007</c:v>
                </c:pt>
                <c:pt idx="4">
                  <c:v>5.1066666666666665</c:v>
                </c:pt>
                <c:pt idx="5">
                  <c:v>4.4400000000000004</c:v>
                </c:pt>
                <c:pt idx="6">
                  <c:v>4.1833333333333336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8AF-420E-8C49-5F76C5F463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81879040"/>
        <c:axId val="81880960"/>
      </c:barChart>
      <c:catAx>
        <c:axId val="81879040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9.2199293030323717E-3"/>
              <c:y val="0.3547211120090233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31750">
            <a:solidFill>
              <a:schemeClr val="tx1"/>
            </a:solidFill>
          </a:ln>
        </c:spPr>
        <c:crossAx val="81880960"/>
        <c:crosses val="autoZero"/>
        <c:auto val="1"/>
        <c:lblAlgn val="ctr"/>
        <c:lblOffset val="100"/>
        <c:noMultiLvlLbl val="0"/>
      </c:catAx>
      <c:valAx>
        <c:axId val="81880960"/>
        <c:scaling>
          <c:orientation val="minMax"/>
          <c:max val="15"/>
        </c:scaling>
        <c:delete val="0"/>
        <c:axPos val="t"/>
        <c:title>
          <c:tx>
            <c:rich>
              <a:bodyPr/>
              <a:lstStyle/>
              <a:p>
                <a:pPr>
                  <a:defRPr sz="2400"/>
                </a:pPr>
                <a:r>
                  <a:rPr lang="pt-BR" sz="2400" dirty="0"/>
                  <a:t>CTC (</a:t>
                </a:r>
                <a:r>
                  <a:rPr lang="pt-BR" sz="2400" dirty="0" err="1"/>
                  <a:t>cmolc</a:t>
                </a:r>
                <a:r>
                  <a:rPr lang="pt-BR" sz="2400" dirty="0"/>
                  <a:t> dm</a:t>
                </a:r>
                <a:r>
                  <a:rPr lang="pt-BR" sz="2400" baseline="30000" dirty="0"/>
                  <a:t>-3</a:t>
                </a:r>
                <a:r>
                  <a:rPr lang="pt-BR" sz="2400" dirty="0"/>
                  <a:t>) </a:t>
                </a:r>
              </a:p>
            </c:rich>
          </c:tx>
          <c:layout>
            <c:manualLayout>
              <c:xMode val="edge"/>
              <c:yMode val="edge"/>
              <c:x val="0.44999943608632031"/>
              <c:y val="6.4031643561496081E-4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 w="31750">
            <a:solidFill>
              <a:schemeClr val="tx1"/>
            </a:solidFill>
          </a:ln>
        </c:spPr>
        <c:crossAx val="81879040"/>
        <c:crosses val="autoZero"/>
        <c:crossBetween val="between"/>
        <c:majorUnit val="5"/>
      </c:valAx>
    </c:plotArea>
    <c:plotVisOnly val="1"/>
    <c:dispBlanksAs val="gap"/>
    <c:showDLblsOverMax val="0"/>
  </c:chart>
  <c:spPr>
    <a:solidFill>
      <a:srgbClr val="FFFFCC"/>
    </a:solidFill>
  </c:spPr>
  <c:txPr>
    <a:bodyPr/>
    <a:lstStyle/>
    <a:p>
      <a:pPr>
        <a:defRPr sz="1800" b="1"/>
      </a:pPr>
      <a:endParaRPr lang="pt-BR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296605767587048"/>
          <c:y val="5.5092592592592714E-2"/>
          <c:w val="0.72440709968133188"/>
          <c:h val="0.71430555555555564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chemeClr val="tx1"/>
                </a:solidFill>
              </a:ln>
            </c:spPr>
          </c:marker>
          <c:trendline>
            <c:trendlineType val="linear"/>
            <c:dispRSqr val="1"/>
            <c:dispEq val="1"/>
            <c:trendlineLbl>
              <c:layout>
                <c:manualLayout>
                  <c:x val="-0.24545349662003368"/>
                  <c:y val="-3.8481621700152978E-2"/>
                </c:manualLayout>
              </c:layout>
              <c:tx>
                <c:rich>
                  <a:bodyPr/>
                  <a:lstStyle/>
                  <a:p>
                    <a:pPr>
                      <a:defRPr sz="1600" b="1"/>
                    </a:pPr>
                    <a:r>
                      <a:rPr lang="en-US" sz="1600" b="1" baseline="0" dirty="0"/>
                      <a:t>y = 0.006x - 1.58
R² = 0.70***</a:t>
                    </a:r>
                  </a:p>
                  <a:p>
                    <a:pPr>
                      <a:defRPr sz="1600" b="1"/>
                    </a:pPr>
                    <a:r>
                      <a:rPr lang="en-US" sz="1600" b="1" baseline="0" dirty="0"/>
                      <a:t>N = 512</a:t>
                    </a:r>
                    <a:endParaRPr lang="en-US" sz="1600" b="1" dirty="0"/>
                  </a:p>
                </c:rich>
              </c:tx>
              <c:numFmt formatCode="General" sourceLinked="0"/>
            </c:trendlineLbl>
          </c:trendline>
          <c:xVal>
            <c:numRef>
              <c:f>'6+3 C'!$AB$3:$AB$514</c:f>
              <c:numCache>
                <c:formatCode>0</c:formatCode>
                <c:ptCount val="512"/>
                <c:pt idx="0">
                  <c:v>1376</c:v>
                </c:pt>
                <c:pt idx="1">
                  <c:v>1354</c:v>
                </c:pt>
                <c:pt idx="2">
                  <c:v>1365</c:v>
                </c:pt>
                <c:pt idx="3">
                  <c:v>1298</c:v>
                </c:pt>
                <c:pt idx="4">
                  <c:v>1365</c:v>
                </c:pt>
                <c:pt idx="5">
                  <c:v>1398</c:v>
                </c:pt>
                <c:pt idx="6">
                  <c:v>1354</c:v>
                </c:pt>
                <c:pt idx="7">
                  <c:v>1276</c:v>
                </c:pt>
                <c:pt idx="8">
                  <c:v>1254</c:v>
                </c:pt>
                <c:pt idx="9">
                  <c:v>1365</c:v>
                </c:pt>
                <c:pt idx="10">
                  <c:v>1298</c:v>
                </c:pt>
                <c:pt idx="11">
                  <c:v>1243</c:v>
                </c:pt>
                <c:pt idx="12">
                  <c:v>1265</c:v>
                </c:pt>
                <c:pt idx="13">
                  <c:v>1285.909090909091</c:v>
                </c:pt>
                <c:pt idx="14">
                  <c:v>1174.090909090909</c:v>
                </c:pt>
                <c:pt idx="15">
                  <c:v>1231</c:v>
                </c:pt>
                <c:pt idx="16">
                  <c:v>1176</c:v>
                </c:pt>
                <c:pt idx="17">
                  <c:v>1230</c:v>
                </c:pt>
                <c:pt idx="18">
                  <c:v>1123</c:v>
                </c:pt>
                <c:pt idx="19">
                  <c:v>1176</c:v>
                </c:pt>
                <c:pt idx="20">
                  <c:v>1187</c:v>
                </c:pt>
                <c:pt idx="21">
                  <c:v>1006.3636363636365</c:v>
                </c:pt>
                <c:pt idx="22">
                  <c:v>1062.2727272727273</c:v>
                </c:pt>
                <c:pt idx="23">
                  <c:v>1032</c:v>
                </c:pt>
                <c:pt idx="24">
                  <c:v>1187</c:v>
                </c:pt>
                <c:pt idx="25">
                  <c:v>1118.1818181818178</c:v>
                </c:pt>
                <c:pt idx="26">
                  <c:v>1032</c:v>
                </c:pt>
                <c:pt idx="27">
                  <c:v>1230</c:v>
                </c:pt>
                <c:pt idx="28">
                  <c:v>1285.909090909091</c:v>
                </c:pt>
                <c:pt idx="29">
                  <c:v>1125</c:v>
                </c:pt>
                <c:pt idx="30">
                  <c:v>1176</c:v>
                </c:pt>
                <c:pt idx="31">
                  <c:v>1232</c:v>
                </c:pt>
                <c:pt idx="32">
                  <c:v>1121</c:v>
                </c:pt>
                <c:pt idx="33">
                  <c:v>1230</c:v>
                </c:pt>
                <c:pt idx="34">
                  <c:v>1062.2727272727273</c:v>
                </c:pt>
                <c:pt idx="35">
                  <c:v>1143</c:v>
                </c:pt>
                <c:pt idx="36">
                  <c:v>950.45454545454538</c:v>
                </c:pt>
                <c:pt idx="37">
                  <c:v>876</c:v>
                </c:pt>
                <c:pt idx="38">
                  <c:v>894.54545454545439</c:v>
                </c:pt>
                <c:pt idx="39">
                  <c:v>812</c:v>
                </c:pt>
                <c:pt idx="40">
                  <c:v>987</c:v>
                </c:pt>
                <c:pt idx="41">
                  <c:v>950.45454545454538</c:v>
                </c:pt>
                <c:pt idx="42">
                  <c:v>1006.3636363636365</c:v>
                </c:pt>
                <c:pt idx="43">
                  <c:v>987</c:v>
                </c:pt>
                <c:pt idx="44">
                  <c:v>894.54545454545439</c:v>
                </c:pt>
                <c:pt idx="45">
                  <c:v>954</c:v>
                </c:pt>
                <c:pt idx="46">
                  <c:v>838.63636363636363</c:v>
                </c:pt>
                <c:pt idx="47">
                  <c:v>838.63636363636363</c:v>
                </c:pt>
                <c:pt idx="48">
                  <c:v>987</c:v>
                </c:pt>
                <c:pt idx="49">
                  <c:v>1021</c:v>
                </c:pt>
                <c:pt idx="50">
                  <c:v>1174.090909090909</c:v>
                </c:pt>
                <c:pt idx="51">
                  <c:v>1118.1818181818178</c:v>
                </c:pt>
                <c:pt idx="52">
                  <c:v>1198</c:v>
                </c:pt>
                <c:pt idx="53">
                  <c:v>1176</c:v>
                </c:pt>
                <c:pt idx="54">
                  <c:v>1118.1818181818178</c:v>
                </c:pt>
                <c:pt idx="55">
                  <c:v>1118.1818181818178</c:v>
                </c:pt>
                <c:pt idx="56">
                  <c:v>1098</c:v>
                </c:pt>
                <c:pt idx="57">
                  <c:v>1054</c:v>
                </c:pt>
                <c:pt idx="58">
                  <c:v>986</c:v>
                </c:pt>
                <c:pt idx="59">
                  <c:v>876</c:v>
                </c:pt>
                <c:pt idx="60">
                  <c:v>765</c:v>
                </c:pt>
                <c:pt idx="61">
                  <c:v>654</c:v>
                </c:pt>
                <c:pt idx="62">
                  <c:v>623</c:v>
                </c:pt>
                <c:pt idx="63">
                  <c:v>614.99999999999989</c:v>
                </c:pt>
                <c:pt idx="64">
                  <c:v>543</c:v>
                </c:pt>
                <c:pt idx="65">
                  <c:v>559.09090909090889</c:v>
                </c:pt>
                <c:pt idx="66">
                  <c:v>559</c:v>
                </c:pt>
                <c:pt idx="67">
                  <c:v>782.72727272727263</c:v>
                </c:pt>
                <c:pt idx="68">
                  <c:v>726.81818181818187</c:v>
                </c:pt>
                <c:pt idx="69">
                  <c:v>670.90909090909099</c:v>
                </c:pt>
                <c:pt idx="70">
                  <c:v>598</c:v>
                </c:pt>
                <c:pt idx="71">
                  <c:v>503.18181818181824</c:v>
                </c:pt>
                <c:pt idx="72">
                  <c:v>543</c:v>
                </c:pt>
                <c:pt idx="73">
                  <c:v>567</c:v>
                </c:pt>
                <c:pt idx="74">
                  <c:v>614.99999999999989</c:v>
                </c:pt>
                <c:pt idx="75">
                  <c:v>598</c:v>
                </c:pt>
                <c:pt idx="76">
                  <c:v>576</c:v>
                </c:pt>
                <c:pt idx="77">
                  <c:v>587</c:v>
                </c:pt>
                <c:pt idx="78">
                  <c:v>670.90909090909099</c:v>
                </c:pt>
                <c:pt idx="79">
                  <c:v>643</c:v>
                </c:pt>
                <c:pt idx="80">
                  <c:v>543</c:v>
                </c:pt>
                <c:pt idx="81">
                  <c:v>654</c:v>
                </c:pt>
                <c:pt idx="82">
                  <c:v>687</c:v>
                </c:pt>
                <c:pt idx="83">
                  <c:v>876</c:v>
                </c:pt>
                <c:pt idx="84">
                  <c:v>832</c:v>
                </c:pt>
                <c:pt idx="85">
                  <c:v>894.54545454545439</c:v>
                </c:pt>
                <c:pt idx="86">
                  <c:v>1006.3636363636365</c:v>
                </c:pt>
                <c:pt idx="87">
                  <c:v>1006.3636363636365</c:v>
                </c:pt>
                <c:pt idx="88">
                  <c:v>987</c:v>
                </c:pt>
                <c:pt idx="89">
                  <c:v>1062.2727272727273</c:v>
                </c:pt>
                <c:pt idx="90">
                  <c:v>1006.3636363636365</c:v>
                </c:pt>
                <c:pt idx="91">
                  <c:v>1174.090909090909</c:v>
                </c:pt>
                <c:pt idx="92">
                  <c:v>1118.1818181818178</c:v>
                </c:pt>
                <c:pt idx="93">
                  <c:v>1021</c:v>
                </c:pt>
                <c:pt idx="94">
                  <c:v>1101</c:v>
                </c:pt>
                <c:pt idx="95">
                  <c:v>1174.090909090909</c:v>
                </c:pt>
                <c:pt idx="96">
                  <c:v>1174.090909090909</c:v>
                </c:pt>
                <c:pt idx="97">
                  <c:v>1062.2727272727273</c:v>
                </c:pt>
                <c:pt idx="98">
                  <c:v>1021</c:v>
                </c:pt>
                <c:pt idx="99">
                  <c:v>1062.2727272727273</c:v>
                </c:pt>
                <c:pt idx="100">
                  <c:v>1118.1818181818178</c:v>
                </c:pt>
                <c:pt idx="101">
                  <c:v>1006.3636363636365</c:v>
                </c:pt>
                <c:pt idx="102">
                  <c:v>1174.090909090909</c:v>
                </c:pt>
                <c:pt idx="103">
                  <c:v>1121</c:v>
                </c:pt>
                <c:pt idx="104">
                  <c:v>1062.2727272727273</c:v>
                </c:pt>
                <c:pt idx="105">
                  <c:v>1021</c:v>
                </c:pt>
                <c:pt idx="106">
                  <c:v>1062.2727272727273</c:v>
                </c:pt>
                <c:pt idx="107">
                  <c:v>1234</c:v>
                </c:pt>
                <c:pt idx="108">
                  <c:v>1174.090909090909</c:v>
                </c:pt>
                <c:pt idx="109">
                  <c:v>1254</c:v>
                </c:pt>
                <c:pt idx="110">
                  <c:v>1397.727272727273</c:v>
                </c:pt>
                <c:pt idx="111">
                  <c:v>1285.909090909091</c:v>
                </c:pt>
                <c:pt idx="112">
                  <c:v>1345</c:v>
                </c:pt>
                <c:pt idx="113">
                  <c:v>1432</c:v>
                </c:pt>
                <c:pt idx="114">
                  <c:v>1565.4545454545453</c:v>
                </c:pt>
                <c:pt idx="115">
                  <c:v>1437</c:v>
                </c:pt>
                <c:pt idx="116">
                  <c:v>1565.4545454545453</c:v>
                </c:pt>
                <c:pt idx="117">
                  <c:v>1476</c:v>
                </c:pt>
                <c:pt idx="118">
                  <c:v>1598</c:v>
                </c:pt>
                <c:pt idx="119">
                  <c:v>1565.4545454545453</c:v>
                </c:pt>
                <c:pt idx="120">
                  <c:v>1587</c:v>
                </c:pt>
                <c:pt idx="121">
                  <c:v>1643</c:v>
                </c:pt>
                <c:pt idx="122">
                  <c:v>1453.6363636363633</c:v>
                </c:pt>
                <c:pt idx="123">
                  <c:v>1453.6363636363633</c:v>
                </c:pt>
                <c:pt idx="124">
                  <c:v>1432</c:v>
                </c:pt>
                <c:pt idx="125">
                  <c:v>1543</c:v>
                </c:pt>
                <c:pt idx="126">
                  <c:v>1587</c:v>
                </c:pt>
                <c:pt idx="127">
                  <c:v>1432</c:v>
                </c:pt>
                <c:pt idx="128">
                  <c:v>1487</c:v>
                </c:pt>
                <c:pt idx="129">
                  <c:v>1432</c:v>
                </c:pt>
                <c:pt idx="130">
                  <c:v>1487</c:v>
                </c:pt>
                <c:pt idx="131">
                  <c:v>1432</c:v>
                </c:pt>
                <c:pt idx="132">
                  <c:v>1387</c:v>
                </c:pt>
                <c:pt idx="133">
                  <c:v>1587</c:v>
                </c:pt>
                <c:pt idx="134">
                  <c:v>1621</c:v>
                </c:pt>
                <c:pt idx="135">
                  <c:v>1432</c:v>
                </c:pt>
                <c:pt idx="136">
                  <c:v>1476</c:v>
                </c:pt>
                <c:pt idx="137">
                  <c:v>1432</c:v>
                </c:pt>
                <c:pt idx="138">
                  <c:v>1476</c:v>
                </c:pt>
                <c:pt idx="139">
                  <c:v>1677.2727272727273</c:v>
                </c:pt>
                <c:pt idx="140">
                  <c:v>1621</c:v>
                </c:pt>
                <c:pt idx="141">
                  <c:v>1565.4545454545453</c:v>
                </c:pt>
                <c:pt idx="142">
                  <c:v>1453.6363636363633</c:v>
                </c:pt>
                <c:pt idx="143">
                  <c:v>1698</c:v>
                </c:pt>
                <c:pt idx="144">
                  <c:v>1632</c:v>
                </c:pt>
                <c:pt idx="145">
                  <c:v>1432</c:v>
                </c:pt>
                <c:pt idx="146">
                  <c:v>1376</c:v>
                </c:pt>
                <c:pt idx="147">
                  <c:v>1354</c:v>
                </c:pt>
                <c:pt idx="148">
                  <c:v>1298</c:v>
                </c:pt>
                <c:pt idx="149">
                  <c:v>1324</c:v>
                </c:pt>
                <c:pt idx="150">
                  <c:v>1354</c:v>
                </c:pt>
                <c:pt idx="151">
                  <c:v>1341.8181818181818</c:v>
                </c:pt>
                <c:pt idx="152">
                  <c:v>1397.727272727273</c:v>
                </c:pt>
                <c:pt idx="153">
                  <c:v>1397.727272727273</c:v>
                </c:pt>
                <c:pt idx="154">
                  <c:v>1276</c:v>
                </c:pt>
                <c:pt idx="155">
                  <c:v>1230</c:v>
                </c:pt>
                <c:pt idx="156">
                  <c:v>1285.909090909091</c:v>
                </c:pt>
                <c:pt idx="157">
                  <c:v>1254</c:v>
                </c:pt>
                <c:pt idx="158">
                  <c:v>1230</c:v>
                </c:pt>
                <c:pt idx="159">
                  <c:v>1397.727272727273</c:v>
                </c:pt>
                <c:pt idx="160">
                  <c:v>1285.909090909091</c:v>
                </c:pt>
                <c:pt idx="161">
                  <c:v>1341.8181818181818</c:v>
                </c:pt>
                <c:pt idx="162">
                  <c:v>1321</c:v>
                </c:pt>
                <c:pt idx="163">
                  <c:v>1230</c:v>
                </c:pt>
                <c:pt idx="164">
                  <c:v>1285.909090909091</c:v>
                </c:pt>
                <c:pt idx="165">
                  <c:v>1397.727272727273</c:v>
                </c:pt>
                <c:pt idx="166">
                  <c:v>1285.909090909091</c:v>
                </c:pt>
                <c:pt idx="167">
                  <c:v>1397.727272727273</c:v>
                </c:pt>
                <c:pt idx="168">
                  <c:v>1212</c:v>
                </c:pt>
                <c:pt idx="169">
                  <c:v>1021</c:v>
                </c:pt>
                <c:pt idx="170">
                  <c:v>1011</c:v>
                </c:pt>
                <c:pt idx="171">
                  <c:v>998</c:v>
                </c:pt>
                <c:pt idx="172">
                  <c:v>1111</c:v>
                </c:pt>
                <c:pt idx="173">
                  <c:v>1174.090909090909</c:v>
                </c:pt>
                <c:pt idx="174">
                  <c:v>1011</c:v>
                </c:pt>
                <c:pt idx="175">
                  <c:v>1006.3636363636365</c:v>
                </c:pt>
                <c:pt idx="176">
                  <c:v>1003</c:v>
                </c:pt>
                <c:pt idx="177">
                  <c:v>1118.1818181818178</c:v>
                </c:pt>
                <c:pt idx="178">
                  <c:v>1006.3636363636365</c:v>
                </c:pt>
                <c:pt idx="179">
                  <c:v>987</c:v>
                </c:pt>
                <c:pt idx="180">
                  <c:v>932</c:v>
                </c:pt>
                <c:pt idx="181">
                  <c:v>965</c:v>
                </c:pt>
                <c:pt idx="182">
                  <c:v>950.45454545454538</c:v>
                </c:pt>
                <c:pt idx="183">
                  <c:v>1006.3636363636365</c:v>
                </c:pt>
                <c:pt idx="184">
                  <c:v>1062.2727272727273</c:v>
                </c:pt>
                <c:pt idx="185">
                  <c:v>1021</c:v>
                </c:pt>
                <c:pt idx="186">
                  <c:v>1062.2727272727273</c:v>
                </c:pt>
                <c:pt idx="187">
                  <c:v>1118.1818181818178</c:v>
                </c:pt>
                <c:pt idx="188">
                  <c:v>1123</c:v>
                </c:pt>
                <c:pt idx="189">
                  <c:v>1230</c:v>
                </c:pt>
                <c:pt idx="190">
                  <c:v>1232</c:v>
                </c:pt>
                <c:pt idx="191">
                  <c:v>1278</c:v>
                </c:pt>
                <c:pt idx="192">
                  <c:v>1276</c:v>
                </c:pt>
                <c:pt idx="193">
                  <c:v>1341.8181818181818</c:v>
                </c:pt>
                <c:pt idx="194">
                  <c:v>1230</c:v>
                </c:pt>
                <c:pt idx="195">
                  <c:v>1285.909090909091</c:v>
                </c:pt>
                <c:pt idx="196">
                  <c:v>1276</c:v>
                </c:pt>
                <c:pt idx="197">
                  <c:v>1121</c:v>
                </c:pt>
                <c:pt idx="198">
                  <c:v>1165</c:v>
                </c:pt>
                <c:pt idx="199">
                  <c:v>1174.090909090909</c:v>
                </c:pt>
                <c:pt idx="200">
                  <c:v>1187</c:v>
                </c:pt>
                <c:pt idx="201">
                  <c:v>1198</c:v>
                </c:pt>
                <c:pt idx="202">
                  <c:v>1143</c:v>
                </c:pt>
                <c:pt idx="203">
                  <c:v>1198</c:v>
                </c:pt>
                <c:pt idx="204">
                  <c:v>1198</c:v>
                </c:pt>
                <c:pt idx="205">
                  <c:v>1230</c:v>
                </c:pt>
                <c:pt idx="206">
                  <c:v>1174.090909090909</c:v>
                </c:pt>
                <c:pt idx="207">
                  <c:v>1118.1818181818178</c:v>
                </c:pt>
                <c:pt idx="208">
                  <c:v>1230</c:v>
                </c:pt>
                <c:pt idx="209">
                  <c:v>1234</c:v>
                </c:pt>
                <c:pt idx="210">
                  <c:v>1118.1818181818178</c:v>
                </c:pt>
                <c:pt idx="211">
                  <c:v>1021</c:v>
                </c:pt>
                <c:pt idx="212">
                  <c:v>950.45454545454538</c:v>
                </c:pt>
                <c:pt idx="213">
                  <c:v>965</c:v>
                </c:pt>
                <c:pt idx="214">
                  <c:v>950.45454545454538</c:v>
                </c:pt>
                <c:pt idx="215">
                  <c:v>921</c:v>
                </c:pt>
                <c:pt idx="216">
                  <c:v>838.63636363636363</c:v>
                </c:pt>
                <c:pt idx="217">
                  <c:v>832</c:v>
                </c:pt>
                <c:pt idx="218">
                  <c:v>721</c:v>
                </c:pt>
                <c:pt idx="219">
                  <c:v>782.72727272727263</c:v>
                </c:pt>
                <c:pt idx="220">
                  <c:v>894.54545454545439</c:v>
                </c:pt>
                <c:pt idx="221">
                  <c:v>832</c:v>
                </c:pt>
                <c:pt idx="222">
                  <c:v>782.72727272727263</c:v>
                </c:pt>
                <c:pt idx="223">
                  <c:v>838.63636363636363</c:v>
                </c:pt>
                <c:pt idx="224">
                  <c:v>894.54545454545439</c:v>
                </c:pt>
                <c:pt idx="225">
                  <c:v>773</c:v>
                </c:pt>
                <c:pt idx="226">
                  <c:v>798</c:v>
                </c:pt>
                <c:pt idx="227">
                  <c:v>654</c:v>
                </c:pt>
                <c:pt idx="228">
                  <c:v>721</c:v>
                </c:pt>
                <c:pt idx="229">
                  <c:v>743</c:v>
                </c:pt>
                <c:pt idx="230">
                  <c:v>894.54545454545439</c:v>
                </c:pt>
                <c:pt idx="231">
                  <c:v>838.63636363636363</c:v>
                </c:pt>
                <c:pt idx="232">
                  <c:v>782.72727272727263</c:v>
                </c:pt>
                <c:pt idx="233">
                  <c:v>782.72727272727263</c:v>
                </c:pt>
                <c:pt idx="234">
                  <c:v>670.90909090909099</c:v>
                </c:pt>
                <c:pt idx="235">
                  <c:v>726.81818181818187</c:v>
                </c:pt>
                <c:pt idx="236">
                  <c:v>614.99999999999989</c:v>
                </c:pt>
                <c:pt idx="237">
                  <c:v>721</c:v>
                </c:pt>
                <c:pt idx="238">
                  <c:v>670.90909090909099</c:v>
                </c:pt>
                <c:pt idx="239">
                  <c:v>632</c:v>
                </c:pt>
                <c:pt idx="240">
                  <c:v>732</c:v>
                </c:pt>
                <c:pt idx="241">
                  <c:v>838.63636363636363</c:v>
                </c:pt>
                <c:pt idx="242">
                  <c:v>798</c:v>
                </c:pt>
                <c:pt idx="243">
                  <c:v>726.81818181818187</c:v>
                </c:pt>
                <c:pt idx="244">
                  <c:v>912</c:v>
                </c:pt>
                <c:pt idx="245">
                  <c:v>854</c:v>
                </c:pt>
                <c:pt idx="246">
                  <c:v>798</c:v>
                </c:pt>
                <c:pt idx="247">
                  <c:v>838.63636363636363</c:v>
                </c:pt>
                <c:pt idx="248">
                  <c:v>854</c:v>
                </c:pt>
                <c:pt idx="249">
                  <c:v>943</c:v>
                </c:pt>
                <c:pt idx="250">
                  <c:v>976</c:v>
                </c:pt>
                <c:pt idx="251">
                  <c:v>1001</c:v>
                </c:pt>
                <c:pt idx="252">
                  <c:v>1021</c:v>
                </c:pt>
                <c:pt idx="253">
                  <c:v>943</c:v>
                </c:pt>
                <c:pt idx="254">
                  <c:v>965</c:v>
                </c:pt>
                <c:pt idx="255">
                  <c:v>954</c:v>
                </c:pt>
                <c:pt idx="256">
                  <c:v>976</c:v>
                </c:pt>
                <c:pt idx="257">
                  <c:v>894.54545454545439</c:v>
                </c:pt>
                <c:pt idx="258">
                  <c:v>1062.2727272727273</c:v>
                </c:pt>
                <c:pt idx="259">
                  <c:v>932</c:v>
                </c:pt>
                <c:pt idx="260">
                  <c:v>894.54545454545439</c:v>
                </c:pt>
                <c:pt idx="261">
                  <c:v>1021</c:v>
                </c:pt>
                <c:pt idx="262">
                  <c:v>1230</c:v>
                </c:pt>
                <c:pt idx="263">
                  <c:v>1174.090909090909</c:v>
                </c:pt>
                <c:pt idx="264">
                  <c:v>1243</c:v>
                </c:pt>
                <c:pt idx="265">
                  <c:v>1132</c:v>
                </c:pt>
                <c:pt idx="266">
                  <c:v>1287</c:v>
                </c:pt>
                <c:pt idx="267">
                  <c:v>1118.1818181818178</c:v>
                </c:pt>
                <c:pt idx="268">
                  <c:v>1276</c:v>
                </c:pt>
                <c:pt idx="269">
                  <c:v>1321</c:v>
                </c:pt>
                <c:pt idx="270">
                  <c:v>1276</c:v>
                </c:pt>
                <c:pt idx="271">
                  <c:v>1323</c:v>
                </c:pt>
                <c:pt idx="272">
                  <c:v>1285.909090909091</c:v>
                </c:pt>
                <c:pt idx="273">
                  <c:v>1397.727272727273</c:v>
                </c:pt>
                <c:pt idx="274">
                  <c:v>1436</c:v>
                </c:pt>
                <c:pt idx="275">
                  <c:v>1432</c:v>
                </c:pt>
                <c:pt idx="276">
                  <c:v>1453.6363636363633</c:v>
                </c:pt>
                <c:pt idx="277">
                  <c:v>1321</c:v>
                </c:pt>
                <c:pt idx="278">
                  <c:v>1397.727272727273</c:v>
                </c:pt>
                <c:pt idx="279">
                  <c:v>1376</c:v>
                </c:pt>
                <c:pt idx="280">
                  <c:v>1453.6363636363633</c:v>
                </c:pt>
                <c:pt idx="281">
                  <c:v>1398</c:v>
                </c:pt>
                <c:pt idx="282">
                  <c:v>1397.727272727273</c:v>
                </c:pt>
                <c:pt idx="283">
                  <c:v>1285.909090909091</c:v>
                </c:pt>
                <c:pt idx="284">
                  <c:v>1174.090909090909</c:v>
                </c:pt>
                <c:pt idx="285">
                  <c:v>1174.090909090909</c:v>
                </c:pt>
                <c:pt idx="286">
                  <c:v>1121</c:v>
                </c:pt>
                <c:pt idx="287">
                  <c:v>1174.090909090909</c:v>
                </c:pt>
                <c:pt idx="288">
                  <c:v>1110</c:v>
                </c:pt>
                <c:pt idx="289">
                  <c:v>1006.3636363636365</c:v>
                </c:pt>
                <c:pt idx="290">
                  <c:v>987</c:v>
                </c:pt>
                <c:pt idx="291">
                  <c:v>894.54545454545439</c:v>
                </c:pt>
                <c:pt idx="292">
                  <c:v>876</c:v>
                </c:pt>
                <c:pt idx="293">
                  <c:v>950.45454545454538</c:v>
                </c:pt>
                <c:pt idx="294">
                  <c:v>865</c:v>
                </c:pt>
                <c:pt idx="295">
                  <c:v>865</c:v>
                </c:pt>
                <c:pt idx="296">
                  <c:v>894.54545454545439</c:v>
                </c:pt>
                <c:pt idx="297">
                  <c:v>782.72727272727263</c:v>
                </c:pt>
                <c:pt idx="298">
                  <c:v>726.81818181818187</c:v>
                </c:pt>
                <c:pt idx="299">
                  <c:v>765</c:v>
                </c:pt>
                <c:pt idx="300">
                  <c:v>754</c:v>
                </c:pt>
                <c:pt idx="301">
                  <c:v>754</c:v>
                </c:pt>
                <c:pt idx="302">
                  <c:v>894.54545454545439</c:v>
                </c:pt>
                <c:pt idx="303">
                  <c:v>950.45454545454538</c:v>
                </c:pt>
                <c:pt idx="304">
                  <c:v>932</c:v>
                </c:pt>
                <c:pt idx="305">
                  <c:v>912</c:v>
                </c:pt>
                <c:pt idx="306">
                  <c:v>838.63636363636363</c:v>
                </c:pt>
                <c:pt idx="307">
                  <c:v>1002</c:v>
                </c:pt>
                <c:pt idx="308">
                  <c:v>1006</c:v>
                </c:pt>
                <c:pt idx="309">
                  <c:v>1062.2727272727273</c:v>
                </c:pt>
                <c:pt idx="310">
                  <c:v>1009</c:v>
                </c:pt>
                <c:pt idx="311">
                  <c:v>1006.3636363636365</c:v>
                </c:pt>
                <c:pt idx="312">
                  <c:v>1043</c:v>
                </c:pt>
                <c:pt idx="313">
                  <c:v>1118.1818181818178</c:v>
                </c:pt>
                <c:pt idx="314">
                  <c:v>1132</c:v>
                </c:pt>
                <c:pt idx="315">
                  <c:v>1143</c:v>
                </c:pt>
                <c:pt idx="316">
                  <c:v>1230</c:v>
                </c:pt>
                <c:pt idx="317">
                  <c:v>1341.8181818181818</c:v>
                </c:pt>
                <c:pt idx="318">
                  <c:v>1230</c:v>
                </c:pt>
                <c:pt idx="319">
                  <c:v>1397.727272727273</c:v>
                </c:pt>
                <c:pt idx="320">
                  <c:v>1287</c:v>
                </c:pt>
                <c:pt idx="321">
                  <c:v>1243</c:v>
                </c:pt>
                <c:pt idx="322">
                  <c:v>1254</c:v>
                </c:pt>
                <c:pt idx="323">
                  <c:v>1298</c:v>
                </c:pt>
                <c:pt idx="324">
                  <c:v>1265</c:v>
                </c:pt>
                <c:pt idx="325">
                  <c:v>1176</c:v>
                </c:pt>
                <c:pt idx="326">
                  <c:v>1265</c:v>
                </c:pt>
                <c:pt idx="327">
                  <c:v>1198</c:v>
                </c:pt>
                <c:pt idx="328">
                  <c:v>1287</c:v>
                </c:pt>
                <c:pt idx="329">
                  <c:v>1254</c:v>
                </c:pt>
                <c:pt idx="330">
                  <c:v>1355</c:v>
                </c:pt>
                <c:pt idx="331">
                  <c:v>1232</c:v>
                </c:pt>
                <c:pt idx="332">
                  <c:v>1265</c:v>
                </c:pt>
                <c:pt idx="333">
                  <c:v>1287</c:v>
                </c:pt>
                <c:pt idx="334">
                  <c:v>1190</c:v>
                </c:pt>
                <c:pt idx="335">
                  <c:v>1298</c:v>
                </c:pt>
                <c:pt idx="336">
                  <c:v>1254</c:v>
                </c:pt>
                <c:pt idx="337">
                  <c:v>1276</c:v>
                </c:pt>
                <c:pt idx="338">
                  <c:v>1354</c:v>
                </c:pt>
                <c:pt idx="339">
                  <c:v>1345</c:v>
                </c:pt>
                <c:pt idx="340">
                  <c:v>1365</c:v>
                </c:pt>
                <c:pt idx="341">
                  <c:v>1387</c:v>
                </c:pt>
                <c:pt idx="342">
                  <c:v>1398</c:v>
                </c:pt>
                <c:pt idx="343">
                  <c:v>1365</c:v>
                </c:pt>
                <c:pt idx="344">
                  <c:v>1398</c:v>
                </c:pt>
                <c:pt idx="345">
                  <c:v>1321</c:v>
                </c:pt>
                <c:pt idx="346">
                  <c:v>1341.8181818181818</c:v>
                </c:pt>
                <c:pt idx="347">
                  <c:v>1376</c:v>
                </c:pt>
                <c:pt idx="348">
                  <c:v>1254</c:v>
                </c:pt>
                <c:pt idx="349">
                  <c:v>1230</c:v>
                </c:pt>
                <c:pt idx="350">
                  <c:v>1230</c:v>
                </c:pt>
                <c:pt idx="351">
                  <c:v>1276</c:v>
                </c:pt>
                <c:pt idx="352">
                  <c:v>1230</c:v>
                </c:pt>
                <c:pt idx="353">
                  <c:v>1298</c:v>
                </c:pt>
                <c:pt idx="354">
                  <c:v>1376</c:v>
                </c:pt>
                <c:pt idx="355">
                  <c:v>1365</c:v>
                </c:pt>
                <c:pt idx="356">
                  <c:v>1287</c:v>
                </c:pt>
                <c:pt idx="357">
                  <c:v>1398</c:v>
                </c:pt>
                <c:pt idx="358">
                  <c:v>1309</c:v>
                </c:pt>
                <c:pt idx="359">
                  <c:v>1397.727272727273</c:v>
                </c:pt>
                <c:pt idx="360">
                  <c:v>1341.8181818181818</c:v>
                </c:pt>
                <c:pt idx="361">
                  <c:v>1397.727272727273</c:v>
                </c:pt>
                <c:pt idx="362">
                  <c:v>1243</c:v>
                </c:pt>
                <c:pt idx="363">
                  <c:v>1287</c:v>
                </c:pt>
                <c:pt idx="364">
                  <c:v>1285.909090909091</c:v>
                </c:pt>
                <c:pt idx="365">
                  <c:v>1390</c:v>
                </c:pt>
                <c:pt idx="366">
                  <c:v>1376</c:v>
                </c:pt>
                <c:pt idx="367">
                  <c:v>1376</c:v>
                </c:pt>
                <c:pt idx="368">
                  <c:v>1309</c:v>
                </c:pt>
                <c:pt idx="369">
                  <c:v>1365</c:v>
                </c:pt>
                <c:pt idx="370">
                  <c:v>1365</c:v>
                </c:pt>
                <c:pt idx="371">
                  <c:v>1354</c:v>
                </c:pt>
                <c:pt idx="372">
                  <c:v>1376</c:v>
                </c:pt>
                <c:pt idx="373">
                  <c:v>1397.727272727273</c:v>
                </c:pt>
                <c:pt idx="374">
                  <c:v>1432</c:v>
                </c:pt>
                <c:pt idx="375">
                  <c:v>1465</c:v>
                </c:pt>
                <c:pt idx="376">
                  <c:v>1354</c:v>
                </c:pt>
                <c:pt idx="377">
                  <c:v>1487</c:v>
                </c:pt>
                <c:pt idx="378">
                  <c:v>1397.727272727273</c:v>
                </c:pt>
                <c:pt idx="379">
                  <c:v>1453.6363636363633</c:v>
                </c:pt>
                <c:pt idx="380">
                  <c:v>1354</c:v>
                </c:pt>
                <c:pt idx="381">
                  <c:v>1321</c:v>
                </c:pt>
                <c:pt idx="382">
                  <c:v>1287</c:v>
                </c:pt>
                <c:pt idx="383">
                  <c:v>1232</c:v>
                </c:pt>
                <c:pt idx="384">
                  <c:v>1243</c:v>
                </c:pt>
                <c:pt idx="385">
                  <c:v>1123</c:v>
                </c:pt>
                <c:pt idx="386">
                  <c:v>1276</c:v>
                </c:pt>
                <c:pt idx="387">
                  <c:v>1285.909090909091</c:v>
                </c:pt>
                <c:pt idx="388">
                  <c:v>1143</c:v>
                </c:pt>
                <c:pt idx="389">
                  <c:v>1243</c:v>
                </c:pt>
                <c:pt idx="390">
                  <c:v>1230</c:v>
                </c:pt>
                <c:pt idx="391">
                  <c:v>1321</c:v>
                </c:pt>
                <c:pt idx="392">
                  <c:v>1265</c:v>
                </c:pt>
                <c:pt idx="393">
                  <c:v>1234</c:v>
                </c:pt>
                <c:pt idx="394">
                  <c:v>1232</c:v>
                </c:pt>
                <c:pt idx="395">
                  <c:v>1341.8181818181818</c:v>
                </c:pt>
                <c:pt idx="396">
                  <c:v>1321</c:v>
                </c:pt>
                <c:pt idx="397">
                  <c:v>1287</c:v>
                </c:pt>
                <c:pt idx="398">
                  <c:v>1285.909090909091</c:v>
                </c:pt>
                <c:pt idx="399">
                  <c:v>1276</c:v>
                </c:pt>
                <c:pt idx="400">
                  <c:v>1285.909090909091</c:v>
                </c:pt>
                <c:pt idx="401">
                  <c:v>1230</c:v>
                </c:pt>
                <c:pt idx="402">
                  <c:v>1341.8181818181818</c:v>
                </c:pt>
                <c:pt idx="403">
                  <c:v>1376</c:v>
                </c:pt>
                <c:pt idx="404">
                  <c:v>1211</c:v>
                </c:pt>
                <c:pt idx="405">
                  <c:v>1143</c:v>
                </c:pt>
                <c:pt idx="406">
                  <c:v>1132</c:v>
                </c:pt>
                <c:pt idx="407">
                  <c:v>1174.090909090909</c:v>
                </c:pt>
                <c:pt idx="408">
                  <c:v>1123</c:v>
                </c:pt>
                <c:pt idx="409">
                  <c:v>1341.8181818181818</c:v>
                </c:pt>
                <c:pt idx="410">
                  <c:v>1285.909090909091</c:v>
                </c:pt>
                <c:pt idx="411">
                  <c:v>1243</c:v>
                </c:pt>
                <c:pt idx="412">
                  <c:v>1121</c:v>
                </c:pt>
                <c:pt idx="413">
                  <c:v>1062.2727272727273</c:v>
                </c:pt>
                <c:pt idx="414">
                  <c:v>1118.1818181818178</c:v>
                </c:pt>
                <c:pt idx="415">
                  <c:v>1174.090909090909</c:v>
                </c:pt>
                <c:pt idx="416">
                  <c:v>1118.1818181818178</c:v>
                </c:pt>
                <c:pt idx="417">
                  <c:v>1021</c:v>
                </c:pt>
                <c:pt idx="418">
                  <c:v>1021</c:v>
                </c:pt>
                <c:pt idx="419">
                  <c:v>1043</c:v>
                </c:pt>
                <c:pt idx="420">
                  <c:v>1032</c:v>
                </c:pt>
                <c:pt idx="421">
                  <c:v>1006.3636363636365</c:v>
                </c:pt>
                <c:pt idx="422">
                  <c:v>1021</c:v>
                </c:pt>
                <c:pt idx="423">
                  <c:v>1006.3636363636365</c:v>
                </c:pt>
                <c:pt idx="424">
                  <c:v>980</c:v>
                </c:pt>
                <c:pt idx="425">
                  <c:v>972</c:v>
                </c:pt>
                <c:pt idx="426">
                  <c:v>876</c:v>
                </c:pt>
                <c:pt idx="427">
                  <c:v>865</c:v>
                </c:pt>
                <c:pt idx="428">
                  <c:v>832</c:v>
                </c:pt>
                <c:pt idx="429">
                  <c:v>745</c:v>
                </c:pt>
                <c:pt idx="430">
                  <c:v>890</c:v>
                </c:pt>
                <c:pt idx="431">
                  <c:v>843</c:v>
                </c:pt>
                <c:pt idx="432">
                  <c:v>987</c:v>
                </c:pt>
                <c:pt idx="433">
                  <c:v>1062.2727272727273</c:v>
                </c:pt>
                <c:pt idx="434">
                  <c:v>1021</c:v>
                </c:pt>
                <c:pt idx="435">
                  <c:v>1076</c:v>
                </c:pt>
                <c:pt idx="436">
                  <c:v>1021</c:v>
                </c:pt>
                <c:pt idx="437">
                  <c:v>1112</c:v>
                </c:pt>
                <c:pt idx="438">
                  <c:v>1123</c:v>
                </c:pt>
                <c:pt idx="439">
                  <c:v>1165</c:v>
                </c:pt>
                <c:pt idx="440">
                  <c:v>1101</c:v>
                </c:pt>
                <c:pt idx="441">
                  <c:v>1091</c:v>
                </c:pt>
                <c:pt idx="442">
                  <c:v>1001</c:v>
                </c:pt>
                <c:pt idx="443">
                  <c:v>950.45454545454538</c:v>
                </c:pt>
                <c:pt idx="444">
                  <c:v>1012</c:v>
                </c:pt>
                <c:pt idx="445">
                  <c:v>989</c:v>
                </c:pt>
                <c:pt idx="446">
                  <c:v>990</c:v>
                </c:pt>
                <c:pt idx="447">
                  <c:v>950.45454545454538</c:v>
                </c:pt>
                <c:pt idx="448">
                  <c:v>950.45454545454538</c:v>
                </c:pt>
                <c:pt idx="449">
                  <c:v>987</c:v>
                </c:pt>
                <c:pt idx="450">
                  <c:v>894.54545454545439</c:v>
                </c:pt>
                <c:pt idx="451">
                  <c:v>765</c:v>
                </c:pt>
                <c:pt idx="452">
                  <c:v>838.63636363636363</c:v>
                </c:pt>
                <c:pt idx="453">
                  <c:v>782.72727272727263</c:v>
                </c:pt>
                <c:pt idx="454">
                  <c:v>876</c:v>
                </c:pt>
                <c:pt idx="455">
                  <c:v>950.45454545454538</c:v>
                </c:pt>
                <c:pt idx="456">
                  <c:v>894.54545454545439</c:v>
                </c:pt>
                <c:pt idx="457">
                  <c:v>894.54545454545439</c:v>
                </c:pt>
                <c:pt idx="458">
                  <c:v>867</c:v>
                </c:pt>
                <c:pt idx="459">
                  <c:v>950.45454545454538</c:v>
                </c:pt>
                <c:pt idx="460">
                  <c:v>989</c:v>
                </c:pt>
                <c:pt idx="461">
                  <c:v>1021</c:v>
                </c:pt>
                <c:pt idx="462">
                  <c:v>1062.2727272727273</c:v>
                </c:pt>
                <c:pt idx="463">
                  <c:v>1062.2727272727273</c:v>
                </c:pt>
                <c:pt idx="464">
                  <c:v>1118.1818181818178</c:v>
                </c:pt>
                <c:pt idx="465">
                  <c:v>950.45454545454538</c:v>
                </c:pt>
                <c:pt idx="466">
                  <c:v>950.45454545454538</c:v>
                </c:pt>
                <c:pt idx="467">
                  <c:v>967</c:v>
                </c:pt>
                <c:pt idx="468">
                  <c:v>1012</c:v>
                </c:pt>
                <c:pt idx="469">
                  <c:v>1043</c:v>
                </c:pt>
                <c:pt idx="470">
                  <c:v>1111</c:v>
                </c:pt>
                <c:pt idx="471">
                  <c:v>1132</c:v>
                </c:pt>
                <c:pt idx="472">
                  <c:v>1174.090909090909</c:v>
                </c:pt>
                <c:pt idx="473">
                  <c:v>1174.090909090909</c:v>
                </c:pt>
                <c:pt idx="474">
                  <c:v>1165</c:v>
                </c:pt>
                <c:pt idx="475">
                  <c:v>1354</c:v>
                </c:pt>
                <c:pt idx="476">
                  <c:v>1365</c:v>
                </c:pt>
                <c:pt idx="477">
                  <c:v>1230</c:v>
                </c:pt>
                <c:pt idx="478">
                  <c:v>1378</c:v>
                </c:pt>
                <c:pt idx="479">
                  <c:v>1397.727272727273</c:v>
                </c:pt>
                <c:pt idx="480">
                  <c:v>1412</c:v>
                </c:pt>
                <c:pt idx="481">
                  <c:v>1285.909090909091</c:v>
                </c:pt>
                <c:pt idx="482">
                  <c:v>1341.8181818181818</c:v>
                </c:pt>
                <c:pt idx="483">
                  <c:v>1311</c:v>
                </c:pt>
                <c:pt idx="484">
                  <c:v>1243</c:v>
                </c:pt>
                <c:pt idx="485">
                  <c:v>1174.090909090909</c:v>
                </c:pt>
                <c:pt idx="486">
                  <c:v>1123</c:v>
                </c:pt>
                <c:pt idx="487">
                  <c:v>1174.090909090909</c:v>
                </c:pt>
                <c:pt idx="488">
                  <c:v>1198</c:v>
                </c:pt>
                <c:pt idx="489">
                  <c:v>1174.090909090909</c:v>
                </c:pt>
                <c:pt idx="490">
                  <c:v>1006.3636363636365</c:v>
                </c:pt>
                <c:pt idx="491">
                  <c:v>1021</c:v>
                </c:pt>
                <c:pt idx="492">
                  <c:v>1062.2727272727273</c:v>
                </c:pt>
                <c:pt idx="493">
                  <c:v>1174.090909090909</c:v>
                </c:pt>
                <c:pt idx="494">
                  <c:v>782.72727272727263</c:v>
                </c:pt>
                <c:pt idx="495">
                  <c:v>782.72727272727263</c:v>
                </c:pt>
                <c:pt idx="496">
                  <c:v>654</c:v>
                </c:pt>
                <c:pt idx="497">
                  <c:v>698</c:v>
                </c:pt>
                <c:pt idx="498">
                  <c:v>651</c:v>
                </c:pt>
                <c:pt idx="499">
                  <c:v>789</c:v>
                </c:pt>
                <c:pt idx="500">
                  <c:v>726.81818181818187</c:v>
                </c:pt>
                <c:pt idx="501">
                  <c:v>726.81818181818187</c:v>
                </c:pt>
                <c:pt idx="502">
                  <c:v>765</c:v>
                </c:pt>
                <c:pt idx="503">
                  <c:v>678</c:v>
                </c:pt>
                <c:pt idx="504">
                  <c:v>687</c:v>
                </c:pt>
                <c:pt idx="505">
                  <c:v>726.81818181818187</c:v>
                </c:pt>
                <c:pt idx="506">
                  <c:v>765</c:v>
                </c:pt>
                <c:pt idx="507">
                  <c:v>782.72727272727263</c:v>
                </c:pt>
                <c:pt idx="508">
                  <c:v>871</c:v>
                </c:pt>
                <c:pt idx="509">
                  <c:v>876</c:v>
                </c:pt>
                <c:pt idx="510">
                  <c:v>838.63636363636363</c:v>
                </c:pt>
                <c:pt idx="511">
                  <c:v>842</c:v>
                </c:pt>
              </c:numCache>
            </c:numRef>
          </c:xVal>
          <c:yVal>
            <c:numRef>
              <c:f>'6+3 C'!$T$3:$T$514</c:f>
              <c:numCache>
                <c:formatCode>0.00</c:formatCode>
                <c:ptCount val="512"/>
                <c:pt idx="0">
                  <c:v>6</c:v>
                </c:pt>
                <c:pt idx="1">
                  <c:v>7.1500843170320385</c:v>
                </c:pt>
                <c:pt idx="2">
                  <c:v>7</c:v>
                </c:pt>
                <c:pt idx="3">
                  <c:v>7.3</c:v>
                </c:pt>
                <c:pt idx="4">
                  <c:v>6.7453625632377756</c:v>
                </c:pt>
                <c:pt idx="5">
                  <c:v>7.5548060708263058</c:v>
                </c:pt>
                <c:pt idx="6">
                  <c:v>7.6</c:v>
                </c:pt>
                <c:pt idx="7">
                  <c:v>7.7</c:v>
                </c:pt>
                <c:pt idx="8">
                  <c:v>6.4755480607082632</c:v>
                </c:pt>
                <c:pt idx="9">
                  <c:v>6.4755480607082632</c:v>
                </c:pt>
                <c:pt idx="10">
                  <c:v>6.4755480607082632</c:v>
                </c:pt>
                <c:pt idx="11">
                  <c:v>6.4</c:v>
                </c:pt>
                <c:pt idx="12">
                  <c:v>6.3406408094435074</c:v>
                </c:pt>
                <c:pt idx="13">
                  <c:v>5.6661045531197285</c:v>
                </c:pt>
                <c:pt idx="14">
                  <c:v>6.6104553119730181</c:v>
                </c:pt>
                <c:pt idx="15">
                  <c:v>6.6104553119730181</c:v>
                </c:pt>
                <c:pt idx="16">
                  <c:v>6.4755480607082632</c:v>
                </c:pt>
                <c:pt idx="17">
                  <c:v>6.4</c:v>
                </c:pt>
                <c:pt idx="18">
                  <c:v>6</c:v>
                </c:pt>
                <c:pt idx="19">
                  <c:v>5.9</c:v>
                </c:pt>
                <c:pt idx="20">
                  <c:v>6.3</c:v>
                </c:pt>
                <c:pt idx="21">
                  <c:v>5.5</c:v>
                </c:pt>
                <c:pt idx="22">
                  <c:v>5.3</c:v>
                </c:pt>
                <c:pt idx="23">
                  <c:v>5.0999999999999996</c:v>
                </c:pt>
                <c:pt idx="24">
                  <c:v>4.8566610455311992</c:v>
                </c:pt>
                <c:pt idx="25">
                  <c:v>4.8566610455311992</c:v>
                </c:pt>
                <c:pt idx="26">
                  <c:v>5.2613827993254638</c:v>
                </c:pt>
                <c:pt idx="27">
                  <c:v>5.801011804384486</c:v>
                </c:pt>
                <c:pt idx="28">
                  <c:v>6</c:v>
                </c:pt>
                <c:pt idx="29">
                  <c:v>5.4</c:v>
                </c:pt>
                <c:pt idx="30">
                  <c:v>5.801011804384486</c:v>
                </c:pt>
                <c:pt idx="31">
                  <c:v>5.801011804384486</c:v>
                </c:pt>
                <c:pt idx="32">
                  <c:v>5.1264755480607063</c:v>
                </c:pt>
                <c:pt idx="33">
                  <c:v>4.8566610455311992</c:v>
                </c:pt>
                <c:pt idx="34">
                  <c:v>4</c:v>
                </c:pt>
                <c:pt idx="35">
                  <c:v>4.5868465430016876</c:v>
                </c:pt>
                <c:pt idx="36">
                  <c:v>3.5</c:v>
                </c:pt>
                <c:pt idx="37">
                  <c:v>3.5075885328836431</c:v>
                </c:pt>
                <c:pt idx="38">
                  <c:v>3.3726812816188869</c:v>
                </c:pt>
                <c:pt idx="39">
                  <c:v>4</c:v>
                </c:pt>
                <c:pt idx="40">
                  <c:v>4.0472175379426654</c:v>
                </c:pt>
                <c:pt idx="41">
                  <c:v>3.7774030354131534</c:v>
                </c:pt>
                <c:pt idx="42">
                  <c:v>3.9123102866779091</c:v>
                </c:pt>
                <c:pt idx="43">
                  <c:v>5.3962900505902196</c:v>
                </c:pt>
                <c:pt idx="44">
                  <c:v>4.5868465430016876</c:v>
                </c:pt>
                <c:pt idx="45">
                  <c:v>5</c:v>
                </c:pt>
                <c:pt idx="46">
                  <c:v>5.6661045531197285</c:v>
                </c:pt>
                <c:pt idx="47">
                  <c:v>5</c:v>
                </c:pt>
                <c:pt idx="48">
                  <c:v>5.9359190556492409</c:v>
                </c:pt>
                <c:pt idx="49">
                  <c:v>5.2</c:v>
                </c:pt>
                <c:pt idx="50">
                  <c:v>5.6</c:v>
                </c:pt>
                <c:pt idx="51">
                  <c:v>4.8566610455311992</c:v>
                </c:pt>
                <c:pt idx="52">
                  <c:v>5</c:v>
                </c:pt>
                <c:pt idx="53">
                  <c:v>4.7</c:v>
                </c:pt>
                <c:pt idx="54">
                  <c:v>4.8566610455311992</c:v>
                </c:pt>
                <c:pt idx="55">
                  <c:v>4.0472175379426654</c:v>
                </c:pt>
                <c:pt idx="56">
                  <c:v>4.7217537942664434</c:v>
                </c:pt>
                <c:pt idx="57">
                  <c:v>4.4000000000000004</c:v>
                </c:pt>
                <c:pt idx="58">
                  <c:v>2.6981450252951094</c:v>
                </c:pt>
                <c:pt idx="59">
                  <c:v>2.9679595278246205</c:v>
                </c:pt>
                <c:pt idx="60">
                  <c:v>3</c:v>
                </c:pt>
                <c:pt idx="61">
                  <c:v>3.3726812816188869</c:v>
                </c:pt>
                <c:pt idx="62">
                  <c:v>2.0236087689713331</c:v>
                </c:pt>
                <c:pt idx="63">
                  <c:v>2.5632377740303549</c:v>
                </c:pt>
                <c:pt idx="64">
                  <c:v>2.2934232715008438</c:v>
                </c:pt>
                <c:pt idx="65">
                  <c:v>2.5632377740303549</c:v>
                </c:pt>
                <c:pt idx="66">
                  <c:v>3</c:v>
                </c:pt>
                <c:pt idx="67">
                  <c:v>3.5</c:v>
                </c:pt>
                <c:pt idx="68">
                  <c:v>3.2</c:v>
                </c:pt>
                <c:pt idx="69">
                  <c:v>3.2377740303541316</c:v>
                </c:pt>
                <c:pt idx="70">
                  <c:v>2.4283305227655996</c:v>
                </c:pt>
                <c:pt idx="71">
                  <c:v>2.4283305227655996</c:v>
                </c:pt>
                <c:pt idx="72">
                  <c:v>2.2934232715008438</c:v>
                </c:pt>
                <c:pt idx="73">
                  <c:v>2.0236087689713331</c:v>
                </c:pt>
                <c:pt idx="74">
                  <c:v>2.1585160202360876</c:v>
                </c:pt>
                <c:pt idx="75">
                  <c:v>1.3490725126475549</c:v>
                </c:pt>
                <c:pt idx="76">
                  <c:v>1.079258010118044</c:v>
                </c:pt>
                <c:pt idx="77">
                  <c:v>1.3490725126475549</c:v>
                </c:pt>
                <c:pt idx="78">
                  <c:v>1.079258010118044</c:v>
                </c:pt>
                <c:pt idx="79">
                  <c:v>0.67453625632377767</c:v>
                </c:pt>
                <c:pt idx="80">
                  <c:v>0.539629005059022</c:v>
                </c:pt>
                <c:pt idx="81">
                  <c:v>1.079258010118044</c:v>
                </c:pt>
                <c:pt idx="82">
                  <c:v>1.7537942664418211</c:v>
                </c:pt>
                <c:pt idx="83">
                  <c:v>1.2141652613827998</c:v>
                </c:pt>
                <c:pt idx="84">
                  <c:v>1.7537942664418211</c:v>
                </c:pt>
                <c:pt idx="85">
                  <c:v>2.2934232715008438</c:v>
                </c:pt>
                <c:pt idx="86">
                  <c:v>3.5075885328836431</c:v>
                </c:pt>
                <c:pt idx="87">
                  <c:v>4.1821247892074194</c:v>
                </c:pt>
                <c:pt idx="88">
                  <c:v>5.3962900505902196</c:v>
                </c:pt>
                <c:pt idx="89">
                  <c:v>5</c:v>
                </c:pt>
                <c:pt idx="90">
                  <c:v>5.6</c:v>
                </c:pt>
                <c:pt idx="91">
                  <c:v>4.9915682967959514</c:v>
                </c:pt>
                <c:pt idx="92">
                  <c:v>4.9915682967959514</c:v>
                </c:pt>
                <c:pt idx="93">
                  <c:v>5.9359190556492409</c:v>
                </c:pt>
                <c:pt idx="94">
                  <c:v>5.801011804384486</c:v>
                </c:pt>
                <c:pt idx="95">
                  <c:v>6.3406408094435074</c:v>
                </c:pt>
                <c:pt idx="96">
                  <c:v>6.02</c:v>
                </c:pt>
                <c:pt idx="97">
                  <c:v>6.0708263069139967</c:v>
                </c:pt>
                <c:pt idx="98">
                  <c:v>6</c:v>
                </c:pt>
                <c:pt idx="99">
                  <c:v>5.9</c:v>
                </c:pt>
                <c:pt idx="100">
                  <c:v>5.76</c:v>
                </c:pt>
                <c:pt idx="101">
                  <c:v>6.1199999999999992</c:v>
                </c:pt>
                <c:pt idx="102">
                  <c:v>6.6104553119730181</c:v>
                </c:pt>
                <c:pt idx="103">
                  <c:v>6</c:v>
                </c:pt>
                <c:pt idx="104">
                  <c:v>6.3406408094435074</c:v>
                </c:pt>
                <c:pt idx="105">
                  <c:v>6.5</c:v>
                </c:pt>
                <c:pt idx="106">
                  <c:v>7</c:v>
                </c:pt>
                <c:pt idx="107">
                  <c:v>7.1500843170320385</c:v>
                </c:pt>
                <c:pt idx="108">
                  <c:v>6.6</c:v>
                </c:pt>
                <c:pt idx="109">
                  <c:v>6.2057335581787507</c:v>
                </c:pt>
                <c:pt idx="110">
                  <c:v>6.8802698145025314</c:v>
                </c:pt>
                <c:pt idx="111">
                  <c:v>7.3</c:v>
                </c:pt>
                <c:pt idx="112">
                  <c:v>7.6</c:v>
                </c:pt>
                <c:pt idx="113">
                  <c:v>7.5</c:v>
                </c:pt>
                <c:pt idx="114">
                  <c:v>7.419898819561551</c:v>
                </c:pt>
                <c:pt idx="115">
                  <c:v>7.2849915682967943</c:v>
                </c:pt>
                <c:pt idx="116">
                  <c:v>7.419898819561551</c:v>
                </c:pt>
                <c:pt idx="117">
                  <c:v>7.0151770657672845</c:v>
                </c:pt>
                <c:pt idx="118">
                  <c:v>7</c:v>
                </c:pt>
                <c:pt idx="119">
                  <c:v>6.7</c:v>
                </c:pt>
                <c:pt idx="120">
                  <c:v>7</c:v>
                </c:pt>
                <c:pt idx="121">
                  <c:v>7.2</c:v>
                </c:pt>
                <c:pt idx="122">
                  <c:v>6.9</c:v>
                </c:pt>
                <c:pt idx="123">
                  <c:v>6.7453625632377756</c:v>
                </c:pt>
                <c:pt idx="124">
                  <c:v>6.8</c:v>
                </c:pt>
                <c:pt idx="125">
                  <c:v>6.4755480607082632</c:v>
                </c:pt>
                <c:pt idx="126">
                  <c:v>6.6104553119730181</c:v>
                </c:pt>
                <c:pt idx="127">
                  <c:v>6</c:v>
                </c:pt>
                <c:pt idx="128">
                  <c:v>6.6104553119730181</c:v>
                </c:pt>
                <c:pt idx="129">
                  <c:v>5.6661045531197285</c:v>
                </c:pt>
                <c:pt idx="130">
                  <c:v>6</c:v>
                </c:pt>
                <c:pt idx="131">
                  <c:v>5.5311973018549763</c:v>
                </c:pt>
                <c:pt idx="132">
                  <c:v>6.0708263069139967</c:v>
                </c:pt>
                <c:pt idx="133">
                  <c:v>6</c:v>
                </c:pt>
                <c:pt idx="134">
                  <c:v>5.9359190556492409</c:v>
                </c:pt>
                <c:pt idx="135">
                  <c:v>5.7</c:v>
                </c:pt>
                <c:pt idx="136">
                  <c:v>6.0708263069139967</c:v>
                </c:pt>
                <c:pt idx="137">
                  <c:v>7.1500843170320385</c:v>
                </c:pt>
                <c:pt idx="138">
                  <c:v>7.0151770657672845</c:v>
                </c:pt>
                <c:pt idx="139">
                  <c:v>6.6104553119730181</c:v>
                </c:pt>
                <c:pt idx="140">
                  <c:v>7.419898819561551</c:v>
                </c:pt>
                <c:pt idx="141">
                  <c:v>7.6897133220910634</c:v>
                </c:pt>
                <c:pt idx="142">
                  <c:v>6.6104553119730181</c:v>
                </c:pt>
                <c:pt idx="143">
                  <c:v>6.7</c:v>
                </c:pt>
                <c:pt idx="144">
                  <c:v>7.8</c:v>
                </c:pt>
                <c:pt idx="145">
                  <c:v>7.2849915682967943</c:v>
                </c:pt>
                <c:pt idx="146">
                  <c:v>7.67</c:v>
                </c:pt>
                <c:pt idx="147">
                  <c:v>7.56</c:v>
                </c:pt>
                <c:pt idx="148">
                  <c:v>7.6897133220910634</c:v>
                </c:pt>
                <c:pt idx="149">
                  <c:v>7.0151770657672845</c:v>
                </c:pt>
                <c:pt idx="150">
                  <c:v>7</c:v>
                </c:pt>
                <c:pt idx="151">
                  <c:v>7.419898819561551</c:v>
                </c:pt>
                <c:pt idx="152">
                  <c:v>7.5</c:v>
                </c:pt>
                <c:pt idx="153">
                  <c:v>7.6897133220910634</c:v>
                </c:pt>
                <c:pt idx="154">
                  <c:v>7</c:v>
                </c:pt>
                <c:pt idx="155">
                  <c:v>7.2849915682967943</c:v>
                </c:pt>
                <c:pt idx="156">
                  <c:v>7.5548060708263058</c:v>
                </c:pt>
                <c:pt idx="157">
                  <c:v>6.5</c:v>
                </c:pt>
                <c:pt idx="158">
                  <c:v>6</c:v>
                </c:pt>
                <c:pt idx="159">
                  <c:v>6.3</c:v>
                </c:pt>
                <c:pt idx="160">
                  <c:v>6.4755480607082632</c:v>
                </c:pt>
                <c:pt idx="161">
                  <c:v>6.3406408094435074</c:v>
                </c:pt>
                <c:pt idx="162">
                  <c:v>5.9359190556492409</c:v>
                </c:pt>
                <c:pt idx="163">
                  <c:v>5.9359190556492409</c:v>
                </c:pt>
                <c:pt idx="164">
                  <c:v>6.3406408094435074</c:v>
                </c:pt>
                <c:pt idx="165">
                  <c:v>6.4755480607082632</c:v>
                </c:pt>
                <c:pt idx="166">
                  <c:v>6</c:v>
                </c:pt>
                <c:pt idx="167">
                  <c:v>4.9915682967959514</c:v>
                </c:pt>
                <c:pt idx="168">
                  <c:v>5.3962900505902196</c:v>
                </c:pt>
                <c:pt idx="169">
                  <c:v>5.3962900505902196</c:v>
                </c:pt>
                <c:pt idx="170">
                  <c:v>5.801011804384486</c:v>
                </c:pt>
                <c:pt idx="171">
                  <c:v>5.5311973018549763</c:v>
                </c:pt>
                <c:pt idx="172">
                  <c:v>5.6661045531197285</c:v>
                </c:pt>
                <c:pt idx="173">
                  <c:v>4.4519392917369309</c:v>
                </c:pt>
                <c:pt idx="174">
                  <c:v>4.5868465430016876</c:v>
                </c:pt>
                <c:pt idx="175">
                  <c:v>4.7217537942664434</c:v>
                </c:pt>
                <c:pt idx="176">
                  <c:v>4.0472175379426654</c:v>
                </c:pt>
                <c:pt idx="177">
                  <c:v>3.9123102866779091</c:v>
                </c:pt>
                <c:pt idx="178">
                  <c:v>3.3726812816188869</c:v>
                </c:pt>
                <c:pt idx="179">
                  <c:v>3.642495784148398</c:v>
                </c:pt>
                <c:pt idx="180">
                  <c:v>3.5</c:v>
                </c:pt>
                <c:pt idx="181">
                  <c:v>3.7774030354131534</c:v>
                </c:pt>
                <c:pt idx="182">
                  <c:v>4.0472175379426654</c:v>
                </c:pt>
                <c:pt idx="183">
                  <c:v>4.3170320404721751</c:v>
                </c:pt>
                <c:pt idx="184">
                  <c:v>3.642495784148398</c:v>
                </c:pt>
                <c:pt idx="185">
                  <c:v>3.642495784148398</c:v>
                </c:pt>
                <c:pt idx="186">
                  <c:v>3.7774030354131534</c:v>
                </c:pt>
                <c:pt idx="187">
                  <c:v>3.3726812816188869</c:v>
                </c:pt>
                <c:pt idx="188">
                  <c:v>3.6</c:v>
                </c:pt>
                <c:pt idx="189">
                  <c:v>4.7217537942664434</c:v>
                </c:pt>
                <c:pt idx="190">
                  <c:v>4.5999999999999996</c:v>
                </c:pt>
                <c:pt idx="191">
                  <c:v>4.8566610455311992</c:v>
                </c:pt>
                <c:pt idx="192">
                  <c:v>4.9000000000000004</c:v>
                </c:pt>
                <c:pt idx="193">
                  <c:v>5</c:v>
                </c:pt>
                <c:pt idx="194">
                  <c:v>5</c:v>
                </c:pt>
                <c:pt idx="195">
                  <c:v>4.7</c:v>
                </c:pt>
                <c:pt idx="196">
                  <c:v>4.5999999999999996</c:v>
                </c:pt>
                <c:pt idx="197">
                  <c:v>4.78</c:v>
                </c:pt>
                <c:pt idx="198">
                  <c:v>4.87</c:v>
                </c:pt>
                <c:pt idx="199">
                  <c:v>4.5</c:v>
                </c:pt>
                <c:pt idx="200">
                  <c:v>4.5868465430016876</c:v>
                </c:pt>
                <c:pt idx="201">
                  <c:v>3.9123102866779091</c:v>
                </c:pt>
                <c:pt idx="202">
                  <c:v>4.3170320404721751</c:v>
                </c:pt>
                <c:pt idx="203">
                  <c:v>4.5</c:v>
                </c:pt>
                <c:pt idx="204">
                  <c:v>4.5</c:v>
                </c:pt>
                <c:pt idx="205">
                  <c:v>4.5868465430016876</c:v>
                </c:pt>
                <c:pt idx="206">
                  <c:v>4.3</c:v>
                </c:pt>
                <c:pt idx="207">
                  <c:v>4.3170320404721751</c:v>
                </c:pt>
                <c:pt idx="208">
                  <c:v>4</c:v>
                </c:pt>
                <c:pt idx="209">
                  <c:v>4.87</c:v>
                </c:pt>
                <c:pt idx="210">
                  <c:v>4.5</c:v>
                </c:pt>
                <c:pt idx="211">
                  <c:v>4.5999999999999996</c:v>
                </c:pt>
                <c:pt idx="212">
                  <c:v>4.87</c:v>
                </c:pt>
                <c:pt idx="213">
                  <c:v>4.8</c:v>
                </c:pt>
                <c:pt idx="214">
                  <c:v>4.5999999999999996</c:v>
                </c:pt>
                <c:pt idx="215">
                  <c:v>4.8566610455311992</c:v>
                </c:pt>
                <c:pt idx="216">
                  <c:v>4.5868465430016876</c:v>
                </c:pt>
                <c:pt idx="217">
                  <c:v>4.5868465430016876</c:v>
                </c:pt>
                <c:pt idx="218">
                  <c:v>4.7</c:v>
                </c:pt>
                <c:pt idx="219">
                  <c:v>4.1821247892074194</c:v>
                </c:pt>
                <c:pt idx="220">
                  <c:v>3.3726812816188869</c:v>
                </c:pt>
                <c:pt idx="221">
                  <c:v>2.8330522765598642</c:v>
                </c:pt>
                <c:pt idx="222">
                  <c:v>2.6</c:v>
                </c:pt>
                <c:pt idx="223">
                  <c:v>2.5</c:v>
                </c:pt>
                <c:pt idx="224">
                  <c:v>2</c:v>
                </c:pt>
                <c:pt idx="225">
                  <c:v>2.0236087689713331</c:v>
                </c:pt>
                <c:pt idx="226">
                  <c:v>1.6</c:v>
                </c:pt>
                <c:pt idx="227">
                  <c:v>1.618887015177066</c:v>
                </c:pt>
                <c:pt idx="228">
                  <c:v>1.7</c:v>
                </c:pt>
                <c:pt idx="229">
                  <c:v>1.618887015177066</c:v>
                </c:pt>
                <c:pt idx="230">
                  <c:v>2.0236087689713331</c:v>
                </c:pt>
                <c:pt idx="231">
                  <c:v>1.8887015177065767</c:v>
                </c:pt>
                <c:pt idx="232">
                  <c:v>1.8</c:v>
                </c:pt>
                <c:pt idx="233">
                  <c:v>2.1585160202360876</c:v>
                </c:pt>
                <c:pt idx="234">
                  <c:v>1.8887015177065767</c:v>
                </c:pt>
                <c:pt idx="235">
                  <c:v>1.76</c:v>
                </c:pt>
                <c:pt idx="236">
                  <c:v>1.618887015177066</c:v>
                </c:pt>
                <c:pt idx="237">
                  <c:v>2.1</c:v>
                </c:pt>
                <c:pt idx="238">
                  <c:v>1.618887015177066</c:v>
                </c:pt>
                <c:pt idx="239">
                  <c:v>2</c:v>
                </c:pt>
                <c:pt idx="240">
                  <c:v>1.7537942664418211</c:v>
                </c:pt>
                <c:pt idx="241">
                  <c:v>1.8</c:v>
                </c:pt>
                <c:pt idx="242">
                  <c:v>2</c:v>
                </c:pt>
                <c:pt idx="243">
                  <c:v>2.1585160202360876</c:v>
                </c:pt>
                <c:pt idx="244">
                  <c:v>2.1</c:v>
                </c:pt>
                <c:pt idx="245">
                  <c:v>2.2999999999999998</c:v>
                </c:pt>
                <c:pt idx="246">
                  <c:v>2.5099999999999998</c:v>
                </c:pt>
                <c:pt idx="247">
                  <c:v>2.6981450252951094</c:v>
                </c:pt>
                <c:pt idx="248">
                  <c:v>2.5</c:v>
                </c:pt>
                <c:pt idx="249">
                  <c:v>2.6981450252951094</c:v>
                </c:pt>
                <c:pt idx="250">
                  <c:v>2.5632377740303549</c:v>
                </c:pt>
                <c:pt idx="251">
                  <c:v>2.8330522765598642</c:v>
                </c:pt>
                <c:pt idx="252">
                  <c:v>4.0472175379426654</c:v>
                </c:pt>
                <c:pt idx="253">
                  <c:v>4</c:v>
                </c:pt>
                <c:pt idx="254">
                  <c:v>4.0999999999999996</c:v>
                </c:pt>
                <c:pt idx="255">
                  <c:v>4.4519392917369309</c:v>
                </c:pt>
                <c:pt idx="256">
                  <c:v>4.0999999999999996</c:v>
                </c:pt>
                <c:pt idx="257">
                  <c:v>4.1821247892074194</c:v>
                </c:pt>
                <c:pt idx="258">
                  <c:v>4.7217537942664434</c:v>
                </c:pt>
                <c:pt idx="259">
                  <c:v>4.2</c:v>
                </c:pt>
                <c:pt idx="260">
                  <c:v>4.3</c:v>
                </c:pt>
                <c:pt idx="261">
                  <c:v>4.3170320404721751</c:v>
                </c:pt>
                <c:pt idx="262">
                  <c:v>5.3962900505902196</c:v>
                </c:pt>
                <c:pt idx="263">
                  <c:v>5</c:v>
                </c:pt>
                <c:pt idx="264">
                  <c:v>5.6661045531197285</c:v>
                </c:pt>
                <c:pt idx="265">
                  <c:v>5.2613827993254638</c:v>
                </c:pt>
                <c:pt idx="266">
                  <c:v>5.2613827993254638</c:v>
                </c:pt>
                <c:pt idx="267">
                  <c:v>4.8566610455311992</c:v>
                </c:pt>
                <c:pt idx="268">
                  <c:v>5.1199999999999992</c:v>
                </c:pt>
                <c:pt idx="269">
                  <c:v>5.23</c:v>
                </c:pt>
                <c:pt idx="270">
                  <c:v>5.1264755480607063</c:v>
                </c:pt>
                <c:pt idx="271">
                  <c:v>5.3962900505902196</c:v>
                </c:pt>
                <c:pt idx="272">
                  <c:v>5.2</c:v>
                </c:pt>
                <c:pt idx="273">
                  <c:v>5.801011804384486</c:v>
                </c:pt>
                <c:pt idx="274">
                  <c:v>5.5311973018549763</c:v>
                </c:pt>
                <c:pt idx="275">
                  <c:v>5.6661045531197285</c:v>
                </c:pt>
                <c:pt idx="276">
                  <c:v>5.54</c:v>
                </c:pt>
                <c:pt idx="277">
                  <c:v>5.9359190556492409</c:v>
                </c:pt>
                <c:pt idx="278">
                  <c:v>6.0708263069139967</c:v>
                </c:pt>
                <c:pt idx="279">
                  <c:v>5.5</c:v>
                </c:pt>
                <c:pt idx="280">
                  <c:v>5.2613827993254638</c:v>
                </c:pt>
                <c:pt idx="281">
                  <c:v>4.9915682967959514</c:v>
                </c:pt>
                <c:pt idx="282">
                  <c:v>5.3962900505902196</c:v>
                </c:pt>
                <c:pt idx="283">
                  <c:v>4.5868465430016876</c:v>
                </c:pt>
                <c:pt idx="284">
                  <c:v>4.3170320404721751</c:v>
                </c:pt>
                <c:pt idx="285">
                  <c:v>4.3</c:v>
                </c:pt>
                <c:pt idx="286">
                  <c:v>4.3</c:v>
                </c:pt>
                <c:pt idx="287">
                  <c:v>4.0999999999999996</c:v>
                </c:pt>
                <c:pt idx="288">
                  <c:v>3.1028667790893758</c:v>
                </c:pt>
                <c:pt idx="289">
                  <c:v>2.9679595278246205</c:v>
                </c:pt>
                <c:pt idx="290">
                  <c:v>2.9679595278246205</c:v>
                </c:pt>
                <c:pt idx="291">
                  <c:v>3</c:v>
                </c:pt>
                <c:pt idx="292">
                  <c:v>2.5632377740303549</c:v>
                </c:pt>
                <c:pt idx="293">
                  <c:v>2.4283305227655996</c:v>
                </c:pt>
                <c:pt idx="294">
                  <c:v>2.6981450252951094</c:v>
                </c:pt>
                <c:pt idx="295">
                  <c:v>2.5</c:v>
                </c:pt>
                <c:pt idx="296">
                  <c:v>2.2999999999999998</c:v>
                </c:pt>
                <c:pt idx="297">
                  <c:v>2.4283305227655996</c:v>
                </c:pt>
                <c:pt idx="298">
                  <c:v>2.65</c:v>
                </c:pt>
                <c:pt idx="299">
                  <c:v>2.4499999999999997</c:v>
                </c:pt>
                <c:pt idx="300">
                  <c:v>2.6981450252951094</c:v>
                </c:pt>
                <c:pt idx="301">
                  <c:v>2.6981450252951094</c:v>
                </c:pt>
                <c:pt idx="302">
                  <c:v>2.4283305227655996</c:v>
                </c:pt>
                <c:pt idx="303">
                  <c:v>2.56</c:v>
                </c:pt>
                <c:pt idx="304">
                  <c:v>2.65</c:v>
                </c:pt>
                <c:pt idx="305">
                  <c:v>2.6981450252951094</c:v>
                </c:pt>
                <c:pt idx="306">
                  <c:v>2.4499999999999997</c:v>
                </c:pt>
                <c:pt idx="307">
                  <c:v>2.4283305227655996</c:v>
                </c:pt>
                <c:pt idx="308">
                  <c:v>2.2934232715008438</c:v>
                </c:pt>
                <c:pt idx="309">
                  <c:v>2.54</c:v>
                </c:pt>
                <c:pt idx="310">
                  <c:v>2.9679595278246205</c:v>
                </c:pt>
                <c:pt idx="311">
                  <c:v>3</c:v>
                </c:pt>
                <c:pt idx="312">
                  <c:v>3.5</c:v>
                </c:pt>
                <c:pt idx="313">
                  <c:v>3.6</c:v>
                </c:pt>
                <c:pt idx="314">
                  <c:v>4.7217537942664434</c:v>
                </c:pt>
                <c:pt idx="315">
                  <c:v>4.5999999999999996</c:v>
                </c:pt>
                <c:pt idx="316">
                  <c:v>4.3170320404721751</c:v>
                </c:pt>
                <c:pt idx="317">
                  <c:v>4.8566610455311992</c:v>
                </c:pt>
                <c:pt idx="318">
                  <c:v>5.3962900505902196</c:v>
                </c:pt>
                <c:pt idx="319">
                  <c:v>5.2613827993254638</c:v>
                </c:pt>
                <c:pt idx="320">
                  <c:v>4.8566610455311992</c:v>
                </c:pt>
                <c:pt idx="321">
                  <c:v>5</c:v>
                </c:pt>
                <c:pt idx="322">
                  <c:v>4.8566610455311992</c:v>
                </c:pt>
                <c:pt idx="323">
                  <c:v>5.9359190556492409</c:v>
                </c:pt>
                <c:pt idx="324">
                  <c:v>6.3406408094435074</c:v>
                </c:pt>
                <c:pt idx="325">
                  <c:v>6.2057335581787507</c:v>
                </c:pt>
                <c:pt idx="326">
                  <c:v>6</c:v>
                </c:pt>
                <c:pt idx="327">
                  <c:v>6</c:v>
                </c:pt>
                <c:pt idx="328">
                  <c:v>6.34</c:v>
                </c:pt>
                <c:pt idx="329">
                  <c:v>6.2</c:v>
                </c:pt>
                <c:pt idx="330">
                  <c:v>6</c:v>
                </c:pt>
                <c:pt idx="331">
                  <c:v>6.3199999999999994</c:v>
                </c:pt>
                <c:pt idx="332">
                  <c:v>6.4300000000000006</c:v>
                </c:pt>
                <c:pt idx="333">
                  <c:v>6.53</c:v>
                </c:pt>
                <c:pt idx="334">
                  <c:v>6.45</c:v>
                </c:pt>
                <c:pt idx="335">
                  <c:v>6.23</c:v>
                </c:pt>
                <c:pt idx="336">
                  <c:v>6.4755480607082632</c:v>
                </c:pt>
                <c:pt idx="337">
                  <c:v>6.5</c:v>
                </c:pt>
                <c:pt idx="338">
                  <c:v>6.6104553119730181</c:v>
                </c:pt>
                <c:pt idx="339">
                  <c:v>6.8802698145025314</c:v>
                </c:pt>
                <c:pt idx="340">
                  <c:v>7.1500843170320385</c:v>
                </c:pt>
                <c:pt idx="341">
                  <c:v>7</c:v>
                </c:pt>
                <c:pt idx="342">
                  <c:v>6.8802698145025314</c:v>
                </c:pt>
                <c:pt idx="343">
                  <c:v>6</c:v>
                </c:pt>
                <c:pt idx="344">
                  <c:v>6.3406408094435074</c:v>
                </c:pt>
                <c:pt idx="345">
                  <c:v>6.2057335581787507</c:v>
                </c:pt>
                <c:pt idx="346">
                  <c:v>6.7</c:v>
                </c:pt>
                <c:pt idx="347">
                  <c:v>6.8802698145025314</c:v>
                </c:pt>
                <c:pt idx="348">
                  <c:v>6.5</c:v>
                </c:pt>
                <c:pt idx="349">
                  <c:v>7.1500843170320385</c:v>
                </c:pt>
                <c:pt idx="350">
                  <c:v>7</c:v>
                </c:pt>
                <c:pt idx="351">
                  <c:v>7.2</c:v>
                </c:pt>
                <c:pt idx="352">
                  <c:v>6.5</c:v>
                </c:pt>
                <c:pt idx="353">
                  <c:v>6.4300000000000006</c:v>
                </c:pt>
                <c:pt idx="354">
                  <c:v>6.4</c:v>
                </c:pt>
                <c:pt idx="355">
                  <c:v>6.4755480607082632</c:v>
                </c:pt>
                <c:pt idx="356">
                  <c:v>6.76</c:v>
                </c:pt>
                <c:pt idx="357">
                  <c:v>6.5</c:v>
                </c:pt>
                <c:pt idx="358">
                  <c:v>6.3406408094435074</c:v>
                </c:pt>
                <c:pt idx="359">
                  <c:v>7</c:v>
                </c:pt>
                <c:pt idx="360">
                  <c:v>6.54</c:v>
                </c:pt>
                <c:pt idx="361">
                  <c:v>6.87</c:v>
                </c:pt>
                <c:pt idx="362">
                  <c:v>6.9</c:v>
                </c:pt>
                <c:pt idx="363">
                  <c:v>7</c:v>
                </c:pt>
                <c:pt idx="364">
                  <c:v>7.21</c:v>
                </c:pt>
                <c:pt idx="365">
                  <c:v>7.1</c:v>
                </c:pt>
                <c:pt idx="366">
                  <c:v>7.2849915682967943</c:v>
                </c:pt>
                <c:pt idx="367">
                  <c:v>6.98</c:v>
                </c:pt>
                <c:pt idx="368">
                  <c:v>7.2849915682967943</c:v>
                </c:pt>
                <c:pt idx="369">
                  <c:v>7.6</c:v>
                </c:pt>
                <c:pt idx="370">
                  <c:v>6.6499999999999995</c:v>
                </c:pt>
                <c:pt idx="371">
                  <c:v>6.6</c:v>
                </c:pt>
                <c:pt idx="372">
                  <c:v>6.54</c:v>
                </c:pt>
                <c:pt idx="373">
                  <c:v>6.4</c:v>
                </c:pt>
                <c:pt idx="374">
                  <c:v>6.2057335581787507</c:v>
                </c:pt>
                <c:pt idx="375">
                  <c:v>6.4300000000000006</c:v>
                </c:pt>
                <c:pt idx="376">
                  <c:v>6.3406408094435074</c:v>
                </c:pt>
                <c:pt idx="377">
                  <c:v>6.4755480607082632</c:v>
                </c:pt>
                <c:pt idx="378">
                  <c:v>6.7453625632377756</c:v>
                </c:pt>
                <c:pt idx="379">
                  <c:v>6.9</c:v>
                </c:pt>
                <c:pt idx="380">
                  <c:v>6.8802698145025314</c:v>
                </c:pt>
                <c:pt idx="381">
                  <c:v>6.6499999999999995</c:v>
                </c:pt>
                <c:pt idx="382">
                  <c:v>6.4755480607082632</c:v>
                </c:pt>
                <c:pt idx="383">
                  <c:v>6.6</c:v>
                </c:pt>
                <c:pt idx="384">
                  <c:v>6.76</c:v>
                </c:pt>
                <c:pt idx="385">
                  <c:v>6.9</c:v>
                </c:pt>
                <c:pt idx="386">
                  <c:v>7.2849915682967943</c:v>
                </c:pt>
                <c:pt idx="387">
                  <c:v>7</c:v>
                </c:pt>
                <c:pt idx="388">
                  <c:v>6.87</c:v>
                </c:pt>
                <c:pt idx="389">
                  <c:v>7.2849915682967943</c:v>
                </c:pt>
                <c:pt idx="390">
                  <c:v>7.0151770657672845</c:v>
                </c:pt>
                <c:pt idx="391">
                  <c:v>7</c:v>
                </c:pt>
                <c:pt idx="392">
                  <c:v>6.6104553119730181</c:v>
                </c:pt>
                <c:pt idx="393">
                  <c:v>6.89</c:v>
                </c:pt>
                <c:pt idx="394">
                  <c:v>6.6499999999999995</c:v>
                </c:pt>
                <c:pt idx="395">
                  <c:v>7.5548060708263058</c:v>
                </c:pt>
                <c:pt idx="396">
                  <c:v>7.54</c:v>
                </c:pt>
                <c:pt idx="397">
                  <c:v>7.6897133220910634</c:v>
                </c:pt>
                <c:pt idx="398">
                  <c:v>7.46</c:v>
                </c:pt>
                <c:pt idx="399">
                  <c:v>7.6897133220910634</c:v>
                </c:pt>
                <c:pt idx="400">
                  <c:v>7.6499999999999995</c:v>
                </c:pt>
                <c:pt idx="401">
                  <c:v>7.45</c:v>
                </c:pt>
                <c:pt idx="402">
                  <c:v>7.4</c:v>
                </c:pt>
                <c:pt idx="403">
                  <c:v>7.4300000000000006</c:v>
                </c:pt>
                <c:pt idx="404">
                  <c:v>7</c:v>
                </c:pt>
                <c:pt idx="405">
                  <c:v>7.1199999999999992</c:v>
                </c:pt>
                <c:pt idx="406">
                  <c:v>6.9</c:v>
                </c:pt>
                <c:pt idx="407">
                  <c:v>6.6104553119730181</c:v>
                </c:pt>
                <c:pt idx="408">
                  <c:v>6.8802698145025314</c:v>
                </c:pt>
                <c:pt idx="409">
                  <c:v>7.5</c:v>
                </c:pt>
                <c:pt idx="410">
                  <c:v>7.54</c:v>
                </c:pt>
                <c:pt idx="411">
                  <c:v>7.4300000000000006</c:v>
                </c:pt>
                <c:pt idx="412">
                  <c:v>7.6897133220910634</c:v>
                </c:pt>
                <c:pt idx="413">
                  <c:v>7.2849915682967943</c:v>
                </c:pt>
                <c:pt idx="414">
                  <c:v>7.4300000000000006</c:v>
                </c:pt>
                <c:pt idx="415">
                  <c:v>7.0151770657672845</c:v>
                </c:pt>
                <c:pt idx="416">
                  <c:v>6.9</c:v>
                </c:pt>
                <c:pt idx="417">
                  <c:v>6.6104553119730181</c:v>
                </c:pt>
                <c:pt idx="418">
                  <c:v>6.4300000000000006</c:v>
                </c:pt>
                <c:pt idx="419">
                  <c:v>6.3406408094435074</c:v>
                </c:pt>
                <c:pt idx="420">
                  <c:v>5.9359190556492409</c:v>
                </c:pt>
                <c:pt idx="421">
                  <c:v>5.78</c:v>
                </c:pt>
                <c:pt idx="422">
                  <c:v>5.6661045531197285</c:v>
                </c:pt>
                <c:pt idx="423">
                  <c:v>4.6499999999999995</c:v>
                </c:pt>
                <c:pt idx="424">
                  <c:v>5</c:v>
                </c:pt>
                <c:pt idx="425">
                  <c:v>5.2613827993254638</c:v>
                </c:pt>
                <c:pt idx="426">
                  <c:v>4.0472175379426654</c:v>
                </c:pt>
                <c:pt idx="427">
                  <c:v>4.54</c:v>
                </c:pt>
                <c:pt idx="428">
                  <c:v>3.7774030354131534</c:v>
                </c:pt>
                <c:pt idx="429">
                  <c:v>3.3726812816188869</c:v>
                </c:pt>
                <c:pt idx="430">
                  <c:v>3.54</c:v>
                </c:pt>
                <c:pt idx="431">
                  <c:v>3.3726812816188869</c:v>
                </c:pt>
                <c:pt idx="432">
                  <c:v>3.7774030354131534</c:v>
                </c:pt>
                <c:pt idx="433">
                  <c:v>4.1821247892074194</c:v>
                </c:pt>
                <c:pt idx="434">
                  <c:v>4.34</c:v>
                </c:pt>
                <c:pt idx="435">
                  <c:v>4.6499999999999995</c:v>
                </c:pt>
                <c:pt idx="436">
                  <c:v>4.9800000000000004</c:v>
                </c:pt>
                <c:pt idx="437">
                  <c:v>4.8899999999999997</c:v>
                </c:pt>
                <c:pt idx="438">
                  <c:v>4.8566610455311992</c:v>
                </c:pt>
                <c:pt idx="439">
                  <c:v>4.4519392917369309</c:v>
                </c:pt>
                <c:pt idx="440">
                  <c:v>4.9915682967959514</c:v>
                </c:pt>
                <c:pt idx="441">
                  <c:v>4.7217537942664434</c:v>
                </c:pt>
                <c:pt idx="442">
                  <c:v>4.9915682967959514</c:v>
                </c:pt>
                <c:pt idx="443">
                  <c:v>4.5599999999999996</c:v>
                </c:pt>
                <c:pt idx="444">
                  <c:v>4.4519392917369309</c:v>
                </c:pt>
                <c:pt idx="445">
                  <c:v>4.4519392917369309</c:v>
                </c:pt>
                <c:pt idx="446">
                  <c:v>3.642495784148398</c:v>
                </c:pt>
                <c:pt idx="447">
                  <c:v>3.5075885328836431</c:v>
                </c:pt>
                <c:pt idx="448">
                  <c:v>4.0472175379426654</c:v>
                </c:pt>
                <c:pt idx="449">
                  <c:v>4.1821247892074194</c:v>
                </c:pt>
                <c:pt idx="450">
                  <c:v>3.7774030354131534</c:v>
                </c:pt>
                <c:pt idx="451">
                  <c:v>3.4499999999999997</c:v>
                </c:pt>
                <c:pt idx="452">
                  <c:v>3.642495784148398</c:v>
                </c:pt>
                <c:pt idx="453">
                  <c:v>3.54</c:v>
                </c:pt>
                <c:pt idx="454">
                  <c:v>3.4499999999999997</c:v>
                </c:pt>
                <c:pt idx="455">
                  <c:v>3.65</c:v>
                </c:pt>
                <c:pt idx="456">
                  <c:v>3.23</c:v>
                </c:pt>
                <c:pt idx="457">
                  <c:v>3.4299999999999997</c:v>
                </c:pt>
                <c:pt idx="458">
                  <c:v>3.65</c:v>
                </c:pt>
                <c:pt idx="459">
                  <c:v>3.7774030354131534</c:v>
                </c:pt>
                <c:pt idx="460">
                  <c:v>3.8899999999999997</c:v>
                </c:pt>
                <c:pt idx="461">
                  <c:v>3.7774030354131534</c:v>
                </c:pt>
                <c:pt idx="462">
                  <c:v>4</c:v>
                </c:pt>
                <c:pt idx="463">
                  <c:v>3.9123102866779091</c:v>
                </c:pt>
                <c:pt idx="464">
                  <c:v>4.9915682967959514</c:v>
                </c:pt>
                <c:pt idx="465">
                  <c:v>5.2613827993254638</c:v>
                </c:pt>
                <c:pt idx="466">
                  <c:v>5.2613827993254638</c:v>
                </c:pt>
                <c:pt idx="467">
                  <c:v>4.9800000000000004</c:v>
                </c:pt>
                <c:pt idx="468">
                  <c:v>5.2613827993254638</c:v>
                </c:pt>
                <c:pt idx="469">
                  <c:v>4.8566610455311992</c:v>
                </c:pt>
                <c:pt idx="470">
                  <c:v>5.3962900505902196</c:v>
                </c:pt>
                <c:pt idx="471">
                  <c:v>5.2613827993254638</c:v>
                </c:pt>
                <c:pt idx="472">
                  <c:v>5</c:v>
                </c:pt>
                <c:pt idx="473">
                  <c:v>4.9915682967959514</c:v>
                </c:pt>
                <c:pt idx="474">
                  <c:v>5.1264755480607063</c:v>
                </c:pt>
                <c:pt idx="475">
                  <c:v>5.2613827993254638</c:v>
                </c:pt>
                <c:pt idx="476">
                  <c:v>5.34</c:v>
                </c:pt>
                <c:pt idx="477">
                  <c:v>5.3599999999999994</c:v>
                </c:pt>
                <c:pt idx="478">
                  <c:v>5.4300000000000006</c:v>
                </c:pt>
                <c:pt idx="479">
                  <c:v>5.3962900505902196</c:v>
                </c:pt>
                <c:pt idx="480">
                  <c:v>5.2613827993254638</c:v>
                </c:pt>
                <c:pt idx="481">
                  <c:v>5.1264755480607063</c:v>
                </c:pt>
                <c:pt idx="482">
                  <c:v>5.3962900505902196</c:v>
                </c:pt>
                <c:pt idx="483">
                  <c:v>5.2613827993254638</c:v>
                </c:pt>
                <c:pt idx="484">
                  <c:v>5.67</c:v>
                </c:pt>
                <c:pt idx="485">
                  <c:v>5.4300000000000006</c:v>
                </c:pt>
                <c:pt idx="486">
                  <c:v>5.34</c:v>
                </c:pt>
                <c:pt idx="487">
                  <c:v>5.1199999999999992</c:v>
                </c:pt>
                <c:pt idx="488">
                  <c:v>4.8566610455311992</c:v>
                </c:pt>
                <c:pt idx="489">
                  <c:v>4.4519392917369309</c:v>
                </c:pt>
                <c:pt idx="490">
                  <c:v>4.3170320404721751</c:v>
                </c:pt>
                <c:pt idx="491">
                  <c:v>4.1821247892074194</c:v>
                </c:pt>
                <c:pt idx="492">
                  <c:v>4.2300000000000004</c:v>
                </c:pt>
                <c:pt idx="493">
                  <c:v>4.4519392917369309</c:v>
                </c:pt>
                <c:pt idx="494">
                  <c:v>4.3170320404721751</c:v>
                </c:pt>
                <c:pt idx="495">
                  <c:v>4.3170320404721751</c:v>
                </c:pt>
                <c:pt idx="496">
                  <c:v>4</c:v>
                </c:pt>
                <c:pt idx="497">
                  <c:v>3</c:v>
                </c:pt>
                <c:pt idx="498">
                  <c:v>3.1028667790893758</c:v>
                </c:pt>
                <c:pt idx="499">
                  <c:v>2</c:v>
                </c:pt>
                <c:pt idx="500">
                  <c:v>2.4283305227655996</c:v>
                </c:pt>
                <c:pt idx="501">
                  <c:v>2.1</c:v>
                </c:pt>
                <c:pt idx="502">
                  <c:v>2.0236087689713331</c:v>
                </c:pt>
                <c:pt idx="503">
                  <c:v>2</c:v>
                </c:pt>
                <c:pt idx="504">
                  <c:v>1.76</c:v>
                </c:pt>
                <c:pt idx="505">
                  <c:v>1.8887015177065767</c:v>
                </c:pt>
                <c:pt idx="506">
                  <c:v>2.0236087689713331</c:v>
                </c:pt>
                <c:pt idx="507">
                  <c:v>2.7</c:v>
                </c:pt>
                <c:pt idx="508">
                  <c:v>2.4</c:v>
                </c:pt>
                <c:pt idx="509">
                  <c:v>2.4</c:v>
                </c:pt>
                <c:pt idx="510">
                  <c:v>2.5632377740303549</c:v>
                </c:pt>
                <c:pt idx="511">
                  <c:v>2.2934232715008438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347-4408-A7DD-8AB10B1603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6971776"/>
        <c:axId val="136973696"/>
      </c:scatterChart>
      <c:valAx>
        <c:axId val="1369717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Ca, Kevs</a:t>
                </a:r>
              </a:p>
            </c:rich>
          </c:tx>
          <c:layout>
            <c:manualLayout>
              <c:xMode val="edge"/>
              <c:yMode val="edge"/>
              <c:x val="0.46391666666666842"/>
              <c:y val="0.91296296296295787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pt-BR"/>
          </a:p>
        </c:txPr>
        <c:crossAx val="136973696"/>
        <c:crosses val="autoZero"/>
        <c:crossBetween val="midCat"/>
      </c:valAx>
      <c:valAx>
        <c:axId val="13697369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 b="1"/>
                </a:pPr>
                <a:r>
                  <a:rPr lang="en-US" sz="1600" b="1"/>
                  <a:t>C, Kevs</a:t>
                </a:r>
              </a:p>
            </c:rich>
          </c:tx>
          <c:layout>
            <c:manualLayout>
              <c:xMode val="edge"/>
              <c:yMode val="edge"/>
              <c:x val="4.8905036192559793E-2"/>
              <c:y val="0.33420987411655112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pt-BR"/>
          </a:p>
        </c:txPr>
        <c:crossAx val="136971776"/>
        <c:crosses val="autoZero"/>
        <c:crossBetween val="midCat"/>
        <c:majorUnit val="2"/>
      </c:valAx>
    </c:plotArea>
    <c:plotVisOnly val="1"/>
    <c:dispBlanksAs val="gap"/>
    <c:showDLblsOverMax val="0"/>
  </c:chart>
  <c:txPr>
    <a:bodyPr/>
    <a:lstStyle/>
    <a:p>
      <a:pPr>
        <a:defRPr sz="1400">
          <a:latin typeface="+mn-lt"/>
        </a:defRPr>
      </a:pPr>
      <a:endParaRPr lang="pt-B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Mata - PG</a:t>
            </a:r>
          </a:p>
        </c:rich>
      </c:tx>
      <c:layout>
        <c:manualLayout>
          <c:xMode val="edge"/>
          <c:yMode val="edge"/>
          <c:x val="2.4644678245913536E-2"/>
          <c:y val="1.142857142857142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641470150796193"/>
          <c:y val="0.16750113438016762"/>
          <c:w val="0.79967703550456681"/>
          <c:h val="0.8072549587817423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 Gráficos LRV'!$B$1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 Gráficos LRV'!$A$3:$A$9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' Gráficos LRV'!$H$13:$H$19</c:f>
              <c:numCache>
                <c:formatCode>0.00</c:formatCode>
                <c:ptCount val="7"/>
                <c:pt idx="0">
                  <c:v>23.204999999999998</c:v>
                </c:pt>
                <c:pt idx="1">
                  <c:v>18.533333333333331</c:v>
                </c:pt>
                <c:pt idx="2">
                  <c:v>16.938333333333333</c:v>
                </c:pt>
                <c:pt idx="3">
                  <c:v>16.903333333333332</c:v>
                </c:pt>
                <c:pt idx="4">
                  <c:v>13.976666666666668</c:v>
                </c:pt>
                <c:pt idx="5">
                  <c:v>12.004999999999999</c:v>
                </c:pt>
                <c:pt idx="6">
                  <c:v>10.866666666666667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C3-4814-8048-996278CA3C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94742784"/>
        <c:axId val="94749056"/>
      </c:barChart>
      <c:catAx>
        <c:axId val="94742784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9.2199753679764705E-3"/>
              <c:y val="0.4756518670460310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pt-BR"/>
          </a:p>
        </c:txPr>
        <c:crossAx val="94749056"/>
        <c:crosses val="autoZero"/>
        <c:auto val="1"/>
        <c:lblAlgn val="ctr"/>
        <c:lblOffset val="100"/>
        <c:noMultiLvlLbl val="0"/>
      </c:catAx>
      <c:valAx>
        <c:axId val="94749056"/>
        <c:scaling>
          <c:orientation val="minMax"/>
          <c:max val="25"/>
          <c:min val="0"/>
        </c:scaling>
        <c:delete val="0"/>
        <c:axPos val="t"/>
        <c:title>
          <c:tx>
            <c:rich>
              <a:bodyPr/>
              <a:lstStyle/>
              <a:p>
                <a:pPr>
                  <a:defRPr sz="2000" baseline="0"/>
                </a:pPr>
                <a:r>
                  <a:rPr lang="pt-BR" sz="2000" baseline="0"/>
                  <a:t>CTC (cmol</a:t>
                </a:r>
                <a:r>
                  <a:rPr lang="pt-BR" sz="2000" baseline="-25000"/>
                  <a:t>c</a:t>
                </a:r>
                <a:r>
                  <a:rPr lang="pt-BR" sz="2000" baseline="0"/>
                  <a:t> dm</a:t>
                </a:r>
                <a:r>
                  <a:rPr lang="pt-BR" sz="2000" baseline="30000"/>
                  <a:t>-3</a:t>
                </a:r>
                <a:r>
                  <a:rPr lang="pt-BR" sz="2000" baseline="0"/>
                  <a:t>) </a:t>
                </a:r>
              </a:p>
            </c:rich>
          </c:tx>
          <c:layout>
            <c:manualLayout>
              <c:xMode val="edge"/>
              <c:yMode val="edge"/>
              <c:x val="0.37247938097002048"/>
              <c:y val="9.7671614577589574E-3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pt-BR"/>
          </a:p>
        </c:txPr>
        <c:crossAx val="94742784"/>
        <c:crosses val="autoZero"/>
        <c:crossBetween val="between"/>
        <c:majorUnit val="5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641470150796226"/>
          <c:y val="0.15817001522622726"/>
          <c:w val="0.7397814254038928"/>
          <c:h val="0.8165860315621197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Graficos!$B$1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33CC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Graficos!$B$3:$B$9</c:f>
              <c:numCache>
                <c:formatCode>0.00</c:formatCode>
                <c:ptCount val="7"/>
                <c:pt idx="0">
                  <c:v>3.7333333333333352</c:v>
                </c:pt>
                <c:pt idx="1">
                  <c:v>3.8333333333333335</c:v>
                </c:pt>
                <c:pt idx="2">
                  <c:v>3.9</c:v>
                </c:pt>
                <c:pt idx="3">
                  <c:v>4.0666666666666664</c:v>
                </c:pt>
                <c:pt idx="4">
                  <c:v>4.2333333333333494</c:v>
                </c:pt>
                <c:pt idx="5">
                  <c:v>4.4333333333333522</c:v>
                </c:pt>
                <c:pt idx="6">
                  <c:v>4.6333333333333444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FB-40A3-8879-0C00188DFF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81914880"/>
        <c:axId val="81937536"/>
      </c:barChart>
      <c:catAx>
        <c:axId val="81914880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3.0672920400148774E-3"/>
              <c:y val="0.3598210010463280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3810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800" b="1"/>
            </a:pPr>
            <a:endParaRPr lang="pt-BR"/>
          </a:p>
        </c:txPr>
        <c:crossAx val="81937536"/>
        <c:crosses val="autoZero"/>
        <c:auto val="1"/>
        <c:lblAlgn val="ctr"/>
        <c:lblOffset val="100"/>
        <c:noMultiLvlLbl val="0"/>
      </c:catAx>
      <c:valAx>
        <c:axId val="81937536"/>
        <c:scaling>
          <c:orientation val="minMax"/>
        </c:scaling>
        <c:delete val="0"/>
        <c:axPos val="t"/>
        <c:title>
          <c:tx>
            <c:rich>
              <a:bodyPr/>
              <a:lstStyle/>
              <a:p>
                <a:pPr>
                  <a:defRPr sz="2000"/>
                </a:pPr>
                <a:r>
                  <a:rPr lang="pt-BR" sz="2000" dirty="0"/>
                  <a:t>pH (CaCl</a:t>
                </a:r>
                <a:r>
                  <a:rPr lang="pt-BR" sz="2000" baseline="-25000" dirty="0"/>
                  <a:t>2</a:t>
                </a:r>
                <a:r>
                  <a:rPr lang="pt-BR" sz="2000" dirty="0"/>
                  <a:t>)</a:t>
                </a:r>
              </a:p>
            </c:rich>
          </c:tx>
          <c:layout>
            <c:manualLayout>
              <c:xMode val="edge"/>
              <c:yMode val="edge"/>
              <c:x val="0.44453321611608371"/>
              <c:y val="3.3320356275139506E-3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spPr>
          <a:ln w="38100" cmpd="sng"/>
        </c:spPr>
        <c:txPr>
          <a:bodyPr/>
          <a:lstStyle/>
          <a:p>
            <a:pPr>
              <a:defRPr sz="1800" b="1"/>
            </a:pPr>
            <a:endParaRPr lang="pt-BR"/>
          </a:p>
        </c:txPr>
        <c:crossAx val="81914880"/>
        <c:crosses val="autoZero"/>
        <c:crossBetween val="between"/>
      </c:valAx>
    </c:plotArea>
    <c:plotVisOnly val="1"/>
    <c:dispBlanksAs val="gap"/>
    <c:showDLblsOverMax val="0"/>
  </c:chart>
  <c:spPr>
    <a:solidFill>
      <a:srgbClr val="FFFFCC"/>
    </a:solidFill>
  </c:sp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771917104995998"/>
          <c:y val="0.16893735858331249"/>
          <c:w val="0.77382984744990024"/>
          <c:h val="0.8058188306930760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 Gráficos LRV'!$A$13:$A$19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' Gráficos LRV'!$B$13:$B$19</c:f>
              <c:numCache>
                <c:formatCode>0.00</c:formatCode>
                <c:ptCount val="7"/>
                <c:pt idx="0">
                  <c:v>4.7833333333333332</c:v>
                </c:pt>
                <c:pt idx="1">
                  <c:v>4.2666666666666666</c:v>
                </c:pt>
                <c:pt idx="2">
                  <c:v>3.9166666666666665</c:v>
                </c:pt>
                <c:pt idx="3">
                  <c:v>3.7999999999999994</c:v>
                </c:pt>
                <c:pt idx="4">
                  <c:v>4.0666666666666664</c:v>
                </c:pt>
                <c:pt idx="5">
                  <c:v>4.1166666666666663</c:v>
                </c:pt>
                <c:pt idx="6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15-4ED0-B9A3-1BB065843A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94280320"/>
        <c:axId val="94294784"/>
      </c:barChart>
      <c:catAx>
        <c:axId val="94280320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7.6996952445896822E-3"/>
              <c:y val="0.3159320215350418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pt-BR"/>
          </a:p>
        </c:txPr>
        <c:crossAx val="94294784"/>
        <c:crosses val="autoZero"/>
        <c:auto val="1"/>
        <c:lblAlgn val="ctr"/>
        <c:lblOffset val="100"/>
        <c:noMultiLvlLbl val="0"/>
      </c:catAx>
      <c:valAx>
        <c:axId val="94294784"/>
        <c:scaling>
          <c:orientation val="minMax"/>
        </c:scaling>
        <c:delete val="0"/>
        <c:axPos val="t"/>
        <c:title>
          <c:tx>
            <c:rich>
              <a:bodyPr/>
              <a:lstStyle/>
              <a:p>
                <a:pPr>
                  <a:defRPr sz="1600"/>
                </a:pPr>
                <a:r>
                  <a:rPr lang="pt-BR" sz="1600"/>
                  <a:t>pH (CaCl</a:t>
                </a:r>
                <a:r>
                  <a:rPr lang="pt-BR" sz="1600" baseline="-25000"/>
                  <a:t>2</a:t>
                </a:r>
                <a:r>
                  <a:rPr lang="pt-BR" sz="1600"/>
                  <a:t>)</a:t>
                </a:r>
              </a:p>
            </c:rich>
          </c:tx>
          <c:layout>
            <c:manualLayout>
              <c:xMode val="edge"/>
              <c:yMode val="edge"/>
              <c:x val="0.45833606222419693"/>
              <c:y val="9.7671614577589574E-3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pt-BR"/>
          </a:p>
        </c:txPr>
        <c:crossAx val="94280320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641470150796226"/>
          <c:y val="0.17991394830773799"/>
          <c:w val="0.79967703550456748"/>
          <c:h val="0.7948422397511387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Graficos!$B$1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33CC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Graficos!$D$3:$D$9</c:f>
              <c:numCache>
                <c:formatCode>0.00</c:formatCode>
                <c:ptCount val="7"/>
                <c:pt idx="0">
                  <c:v>1.9666666666666675</c:v>
                </c:pt>
                <c:pt idx="1">
                  <c:v>1.4</c:v>
                </c:pt>
                <c:pt idx="2">
                  <c:v>1.0666666666666667</c:v>
                </c:pt>
                <c:pt idx="3">
                  <c:v>0.63333333333333364</c:v>
                </c:pt>
                <c:pt idx="4">
                  <c:v>0.26666666666666683</c:v>
                </c:pt>
                <c:pt idx="5">
                  <c:v>0.20000000000000004</c:v>
                </c:pt>
                <c:pt idx="6">
                  <c:v>0.13333333333333341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E0-44BB-A095-415BDFF6D2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81987456"/>
        <c:axId val="81997824"/>
      </c:barChart>
      <c:catAx>
        <c:axId val="81987456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5.4604594776877546E-4"/>
              <c:y val="0.2947603400192001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pt-BR"/>
          </a:p>
        </c:txPr>
        <c:crossAx val="81997824"/>
        <c:crosses val="autoZero"/>
        <c:auto val="1"/>
        <c:lblAlgn val="ctr"/>
        <c:lblOffset val="100"/>
        <c:noMultiLvlLbl val="0"/>
      </c:catAx>
      <c:valAx>
        <c:axId val="81997824"/>
        <c:scaling>
          <c:orientation val="minMax"/>
          <c:max val="3"/>
        </c:scaling>
        <c:delete val="0"/>
        <c:axPos val="t"/>
        <c:title>
          <c:tx>
            <c:rich>
              <a:bodyPr/>
              <a:lstStyle/>
              <a:p>
                <a:pPr>
                  <a:defRPr sz="2000" baseline="0"/>
                </a:pPr>
                <a:r>
                  <a:rPr lang="pt-BR" sz="2000" baseline="0"/>
                  <a:t>Al</a:t>
                </a:r>
                <a:r>
                  <a:rPr lang="pt-BR" sz="2000" baseline="30000"/>
                  <a:t>3+</a:t>
                </a:r>
                <a:r>
                  <a:rPr lang="pt-BR" sz="2000" baseline="0"/>
                  <a:t> (cmol</a:t>
                </a:r>
                <a:r>
                  <a:rPr lang="pt-BR" sz="2000" baseline="-25000"/>
                  <a:t>c</a:t>
                </a:r>
                <a:r>
                  <a:rPr lang="pt-BR" sz="2000" baseline="0"/>
                  <a:t> dm</a:t>
                </a:r>
                <a:r>
                  <a:rPr lang="pt-BR" sz="2000" baseline="30000"/>
                  <a:t>-3</a:t>
                </a:r>
                <a:r>
                  <a:rPr lang="pt-BR" sz="2000" baseline="0"/>
                  <a:t>) </a:t>
                </a:r>
              </a:p>
            </c:rich>
          </c:tx>
          <c:layout>
            <c:manualLayout>
              <c:xMode val="edge"/>
              <c:yMode val="edge"/>
              <c:x val="0.37247938097002092"/>
              <c:y val="9.7671614577589574E-3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pt-BR"/>
          </a:p>
        </c:txPr>
        <c:crossAx val="81987456"/>
        <c:crosses val="autoZero"/>
        <c:crossBetween val="between"/>
        <c:majorUnit val="0.5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Mata - PG</a:t>
            </a:r>
          </a:p>
        </c:rich>
      </c:tx>
      <c:layout>
        <c:manualLayout>
          <c:xMode val="edge"/>
          <c:yMode val="edge"/>
          <c:x val="0.85548659682685213"/>
          <c:y val="0.91820640144594856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742970071305995"/>
          <c:y val="0.17499295473163717"/>
          <c:w val="0.78866203683626879"/>
          <c:h val="0.7997631274405261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 Gráficos LRV'!$B$1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 Gráficos LRV'!$A$3:$A$9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' Gráficos LRV'!$D$13:$D$19</c:f>
              <c:numCache>
                <c:formatCode>0.00</c:formatCode>
                <c:ptCount val="7"/>
                <c:pt idx="0">
                  <c:v>0.33333333333333331</c:v>
                </c:pt>
                <c:pt idx="1">
                  <c:v>1.3666666666666665</c:v>
                </c:pt>
                <c:pt idx="2">
                  <c:v>2.2166666666666668</c:v>
                </c:pt>
                <c:pt idx="3">
                  <c:v>2.7000000000000006</c:v>
                </c:pt>
                <c:pt idx="4">
                  <c:v>1.75</c:v>
                </c:pt>
                <c:pt idx="5">
                  <c:v>1.3833333333333335</c:v>
                </c:pt>
                <c:pt idx="6">
                  <c:v>0.81666666666666676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C8-4BC3-BB41-EA9C715055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94742784"/>
        <c:axId val="94749056"/>
      </c:barChart>
      <c:catAx>
        <c:axId val="94742784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0"/>
              <c:y val="0.379422454108127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pt-BR"/>
          </a:p>
        </c:txPr>
        <c:crossAx val="94749056"/>
        <c:crosses val="autoZero"/>
        <c:auto val="1"/>
        <c:lblAlgn val="ctr"/>
        <c:lblOffset val="100"/>
        <c:noMultiLvlLbl val="0"/>
      </c:catAx>
      <c:valAx>
        <c:axId val="94749056"/>
        <c:scaling>
          <c:orientation val="minMax"/>
          <c:max val="3"/>
        </c:scaling>
        <c:delete val="0"/>
        <c:axPos val="t"/>
        <c:title>
          <c:tx>
            <c:rich>
              <a:bodyPr/>
              <a:lstStyle/>
              <a:p>
                <a:pPr>
                  <a:defRPr sz="2000" baseline="0"/>
                </a:pPr>
                <a:r>
                  <a:rPr lang="pt-BR" sz="2000" baseline="0"/>
                  <a:t>Al</a:t>
                </a:r>
                <a:r>
                  <a:rPr lang="pt-BR" sz="2000" baseline="30000"/>
                  <a:t>3+</a:t>
                </a:r>
                <a:r>
                  <a:rPr lang="pt-BR" sz="2000" baseline="0"/>
                  <a:t> (cmol</a:t>
                </a:r>
                <a:r>
                  <a:rPr lang="pt-BR" sz="2000" baseline="-25000"/>
                  <a:t>c</a:t>
                </a:r>
                <a:r>
                  <a:rPr lang="pt-BR" sz="2000" baseline="0"/>
                  <a:t> dm</a:t>
                </a:r>
                <a:r>
                  <a:rPr lang="pt-BR" sz="2000" baseline="30000"/>
                  <a:t>-3</a:t>
                </a:r>
                <a:r>
                  <a:rPr lang="pt-BR" sz="2000" baseline="0"/>
                  <a:t>) </a:t>
                </a:r>
              </a:p>
            </c:rich>
          </c:tx>
          <c:layout>
            <c:manualLayout>
              <c:xMode val="edge"/>
              <c:yMode val="edge"/>
              <c:x val="0.38821499594218706"/>
              <c:y val="4.2155039035303857E-3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pt-BR"/>
          </a:p>
        </c:txPr>
        <c:crossAx val="94742784"/>
        <c:crosses val="autoZero"/>
        <c:crossBetween val="between"/>
        <c:majorUnit val="0.5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0.4503</cdr:x>
      <cdr:y>0.21094</cdr:y>
    </cdr:from>
    <cdr:to>
      <cdr:x>0.5</cdr:x>
      <cdr:y>0.21109</cdr:y>
    </cdr:to>
    <cdr:sp macro="" textlink="">
      <cdr:nvSpPr>
        <cdr:cNvPr id="37889" name="Line 1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2292549" y="1232214"/>
          <a:ext cx="253034" cy="842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 type="oval" w="sm" len="med"/>
          <a:tailEnd type="oval" w="sm" len="med"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0.40735</cdr:x>
      <cdr:y>0.15993</cdr:y>
    </cdr:from>
    <cdr:to>
      <cdr:x>0.55245</cdr:x>
      <cdr:y>0.20333</cdr:y>
    </cdr:to>
    <cdr:sp macro="" textlink="">
      <cdr:nvSpPr>
        <cdr:cNvPr id="37890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190984" y="980723"/>
          <a:ext cx="780438" cy="26618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pt-BR" sz="12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LSD</a:t>
          </a:r>
          <a:r>
            <a:rPr lang="pt-BR" sz="1200" b="0" i="0" u="none" strike="noStrike" baseline="-25000" dirty="0">
              <a:solidFill>
                <a:srgbClr val="000000"/>
              </a:solidFill>
              <a:latin typeface="Arial"/>
              <a:cs typeface="Arial"/>
            </a:rPr>
            <a:t> 0.05</a:t>
          </a:r>
        </a:p>
      </cdr:txBody>
    </cdr:sp>
  </cdr:relSizeAnchor>
  <cdr:relSizeAnchor xmlns:cdr="http://schemas.openxmlformats.org/drawingml/2006/chartDrawing">
    <cdr:from>
      <cdr:x>0.56369</cdr:x>
      <cdr:y>0.26796</cdr:y>
    </cdr:from>
    <cdr:to>
      <cdr:x>0.61369</cdr:x>
      <cdr:y>0.26871</cdr:y>
    </cdr:to>
    <cdr:sp macro="" textlink="">
      <cdr:nvSpPr>
        <cdr:cNvPr id="37891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3031910" y="1643246"/>
          <a:ext cx="268933" cy="460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 type="oval" w="sm" len="med"/>
          <a:tailEnd type="oval" w="sm" len="med"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0.58945</cdr:x>
      <cdr:y>0.37015</cdr:y>
    </cdr:from>
    <cdr:to>
      <cdr:x>0.63945</cdr:x>
      <cdr:y>0.37015</cdr:y>
    </cdr:to>
    <cdr:sp macro="" textlink="">
      <cdr:nvSpPr>
        <cdr:cNvPr id="37892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3000999" y="2162207"/>
          <a:ext cx="254559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 type="oval" w="sm" len="med"/>
          <a:tailEnd type="oval" w="sm" len="med"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0.40121</cdr:x>
      <cdr:y>0.56809</cdr:y>
    </cdr:from>
    <cdr:to>
      <cdr:x>0.49521</cdr:x>
      <cdr:y>0.56809</cdr:y>
    </cdr:to>
    <cdr:sp macro="" textlink="">
      <cdr:nvSpPr>
        <cdr:cNvPr id="37893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2157941" y="3483752"/>
          <a:ext cx="505593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 type="oval" w="sm" len="med"/>
          <a:tailEnd type="oval" w="sm" len="med"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0.25061</cdr:x>
      <cdr:y>0.18429</cdr:y>
    </cdr:from>
    <cdr:to>
      <cdr:x>0.37214</cdr:x>
      <cdr:y>0.2344</cdr:y>
    </cdr:to>
    <cdr:sp macro="" textlink="">
      <cdr:nvSpPr>
        <cdr:cNvPr id="37895" name="Text Box 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 flipV="1">
          <a:off x="1347956" y="1130114"/>
          <a:ext cx="653648" cy="30729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pt-BR" sz="14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NF</a:t>
          </a:r>
        </a:p>
      </cdr:txBody>
    </cdr:sp>
  </cdr:relSizeAnchor>
  <cdr:relSizeAnchor xmlns:cdr="http://schemas.openxmlformats.org/drawingml/2006/chartDrawing">
    <cdr:from>
      <cdr:x>0.53442</cdr:x>
      <cdr:y>0.18715</cdr:y>
    </cdr:from>
    <cdr:to>
      <cdr:x>0.65288</cdr:x>
      <cdr:y>0.23948</cdr:y>
    </cdr:to>
    <cdr:sp macro="" textlink="">
      <cdr:nvSpPr>
        <cdr:cNvPr id="37896" name="Text Box 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874440" y="1147654"/>
          <a:ext cx="637199" cy="32092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pt-BR" sz="14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CT-22</a:t>
          </a:r>
        </a:p>
      </cdr:txBody>
    </cdr:sp>
  </cdr:relSizeAnchor>
  <cdr:relSizeAnchor xmlns:cdr="http://schemas.openxmlformats.org/drawingml/2006/chartDrawing">
    <cdr:from>
      <cdr:x>0.84203</cdr:x>
      <cdr:y>0.17392</cdr:y>
    </cdr:from>
    <cdr:to>
      <cdr:x>0.94778</cdr:x>
      <cdr:y>0.20542</cdr:y>
    </cdr:to>
    <cdr:sp macro="" textlink="">
      <cdr:nvSpPr>
        <cdr:cNvPr id="37897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286924" y="1015930"/>
          <a:ext cx="538391" cy="18400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pt-BR" sz="14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NT-22</a:t>
          </a:r>
        </a:p>
      </cdr:txBody>
    </cdr:sp>
  </cdr:relSizeAnchor>
  <cdr:relSizeAnchor xmlns:cdr="http://schemas.openxmlformats.org/drawingml/2006/chartDrawing">
    <cdr:from>
      <cdr:x>0.46425</cdr:x>
      <cdr:y>0.96086</cdr:y>
    </cdr:from>
    <cdr:to>
      <cdr:x>0.54554</cdr:x>
      <cdr:y>0.98825</cdr:y>
    </cdr:to>
    <cdr:sp macro="" textlink="">
      <cdr:nvSpPr>
        <cdr:cNvPr id="37898" name="Text Box 10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363574" y="5612765"/>
          <a:ext cx="413884" cy="16002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pt-BR" sz="12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NS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161271-92FF-430B-87D8-7C3B35B16394}" type="datetimeFigureOut">
              <a:rPr lang="pt-BR" smtClean="0"/>
              <a:t>19/07/2017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C1BB7-8551-4016-87D3-E4AAE8050D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2033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120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B2A56F-EBE1-43FD-8478-A5868DF47D9C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5255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C1BB7-8551-4016-87D3-E4AAE8050D21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2351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4DEBB-6907-4784-B81F-6F51F6018841}" type="slidenum">
              <a:rPr lang="pt-BR" smtClean="0"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5020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4FEA-6F3D-4B1C-9439-47A402397333}" type="datetimeFigureOut">
              <a:rPr lang="pt-BR" smtClean="0"/>
              <a:t>19/07/2017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E5C51-0429-415F-ADAF-E2234E6E49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313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4FEA-6F3D-4B1C-9439-47A402397333}" type="datetimeFigureOut">
              <a:rPr lang="pt-BR" smtClean="0"/>
              <a:t>19/07/2017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E5C51-0429-415F-ADAF-E2234E6E49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17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4FEA-6F3D-4B1C-9439-47A402397333}" type="datetimeFigureOut">
              <a:rPr lang="pt-BR" smtClean="0"/>
              <a:t>19/07/2017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E5C51-0429-415F-ADAF-E2234E6E49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250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37D1C-C519-4C75-8064-A6526321A51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4418934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4FEA-6F3D-4B1C-9439-47A402397333}" type="datetimeFigureOut">
              <a:rPr lang="pt-BR" smtClean="0"/>
              <a:t>19/07/2017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E5C51-0429-415F-ADAF-E2234E6E49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854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4FEA-6F3D-4B1C-9439-47A402397333}" type="datetimeFigureOut">
              <a:rPr lang="pt-BR" smtClean="0"/>
              <a:t>19/07/2017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E5C51-0429-415F-ADAF-E2234E6E49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875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4FEA-6F3D-4B1C-9439-47A402397333}" type="datetimeFigureOut">
              <a:rPr lang="pt-BR" smtClean="0"/>
              <a:t>19/07/2017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E5C51-0429-415F-ADAF-E2234E6E49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146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4FEA-6F3D-4B1C-9439-47A402397333}" type="datetimeFigureOut">
              <a:rPr lang="pt-BR" smtClean="0"/>
              <a:t>19/07/2017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E5C51-0429-415F-ADAF-E2234E6E49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181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4FEA-6F3D-4B1C-9439-47A402397333}" type="datetimeFigureOut">
              <a:rPr lang="pt-BR" smtClean="0"/>
              <a:t>19/07/2017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E5C51-0429-415F-ADAF-E2234E6E49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450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4FEA-6F3D-4B1C-9439-47A402397333}" type="datetimeFigureOut">
              <a:rPr lang="pt-BR" smtClean="0"/>
              <a:t>19/07/2017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E5C51-0429-415F-ADAF-E2234E6E49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133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4FEA-6F3D-4B1C-9439-47A402397333}" type="datetimeFigureOut">
              <a:rPr lang="pt-BR" smtClean="0"/>
              <a:t>19/07/2017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E5C51-0429-415F-ADAF-E2234E6E49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373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4FEA-6F3D-4B1C-9439-47A402397333}" type="datetimeFigureOut">
              <a:rPr lang="pt-BR" smtClean="0"/>
              <a:t>19/07/2017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E5C51-0429-415F-ADAF-E2234E6E49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484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54FEA-6F3D-4B1C-9439-47A402397333}" type="datetimeFigureOut">
              <a:rPr lang="pt-BR" smtClean="0"/>
              <a:t>19/07/2017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E5C51-0429-415F-ADAF-E2234E6E49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144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jpeg"/><Relationship Id="rId4" Type="http://schemas.openxmlformats.org/officeDocument/2006/relationships/image" Target="../media/image39.png"/><Relationship Id="rId9" Type="http://schemas.openxmlformats.org/officeDocument/2006/relationships/image" Target="../media/image44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tiff"/><Relationship Id="rId4" Type="http://schemas.openxmlformats.org/officeDocument/2006/relationships/image" Target="../media/image53.tif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2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246909" y="6442364"/>
            <a:ext cx="54171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Pé de Galinha; </a:t>
            </a:r>
            <a:r>
              <a:rPr lang="pt-BR" dirty="0" err="1"/>
              <a:t>Guandú</a:t>
            </a:r>
            <a:r>
              <a:rPr lang="pt-BR" dirty="0"/>
              <a:t> – Foto cedida por </a:t>
            </a:r>
            <a:r>
              <a:rPr lang="pt-BR" dirty="0" err="1"/>
              <a:t>Lucien</a:t>
            </a:r>
            <a:r>
              <a:rPr lang="pt-BR" dirty="0"/>
              <a:t> </a:t>
            </a:r>
            <a:r>
              <a:rPr lang="pt-BR" dirty="0" err="1"/>
              <a:t>Séguy</a:t>
            </a:r>
            <a:endParaRPr lang="pt-BR" dirty="0"/>
          </a:p>
        </p:txBody>
      </p:sp>
      <p:pic>
        <p:nvPicPr>
          <p:cNvPr id="4" name="Imagem 5" descr="Milho x Braquiari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3" descr="Palhada de Braquiaria 18.3 ton ha-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Área de Trabalho - Prof. Juca\Área de Trabalho\SPD Consultoria\Grupos Bolívia\Visita - Agosto 2007\Fotos Recorrido - Haciendas (Juca)\P1020434.JPG"/>
          <p:cNvPicPr>
            <a:picLocks noChangeAspect="1" noChangeArrowheads="1"/>
          </p:cNvPicPr>
          <p:nvPr/>
        </p:nvPicPr>
        <p:blipFill>
          <a:blip r:embed="rId5" cstate="print"/>
          <a:srcRect l="4430" r="20522"/>
          <a:stretch>
            <a:fillRect/>
          </a:stretch>
        </p:blipFill>
        <p:spPr bwMode="auto">
          <a:xfrm>
            <a:off x="0" y="3429000"/>
            <a:ext cx="4572000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527415" y="5172959"/>
            <a:ext cx="8064896" cy="1323439"/>
          </a:xfrm>
          <a:prstGeom prst="rect">
            <a:avLst/>
          </a:prstGeom>
          <a:solidFill>
            <a:schemeClr val="tx1">
              <a:alpha val="50000"/>
            </a:schemeClr>
          </a:solidFill>
          <a:ln w="38100"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</a:rPr>
              <a:t>“Produzir alimentos em harmonia com a natureza”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A18CB99-273E-4F19-93A0-E7E22DD91F8C}"/>
              </a:ext>
            </a:extLst>
          </p:cNvPr>
          <p:cNvSpPr txBox="1"/>
          <p:nvPr/>
        </p:nvSpPr>
        <p:spPr>
          <a:xfrm>
            <a:off x="595916" y="613190"/>
            <a:ext cx="7704856" cy="1323439"/>
          </a:xfrm>
          <a:prstGeom prst="rect">
            <a:avLst/>
          </a:prstGeom>
          <a:solidFill>
            <a:schemeClr val="tx1">
              <a:alpha val="50000"/>
            </a:schemeClr>
          </a:solidFill>
          <a:ln w="38100"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“...para alimentar </a:t>
            </a:r>
            <a:r>
              <a:rPr lang="pt-BR" sz="4000" dirty="0" err="1">
                <a:solidFill>
                  <a:schemeClr val="bg1"/>
                </a:solidFill>
              </a:rPr>
              <a:t>el</a:t>
            </a:r>
            <a:r>
              <a:rPr lang="pt-BR" sz="4000" dirty="0">
                <a:solidFill>
                  <a:schemeClr val="bg1"/>
                </a:solidFill>
              </a:rPr>
              <a:t> mundo, </a:t>
            </a:r>
            <a:r>
              <a:rPr lang="pt-BR" sz="4000" dirty="0" err="1">
                <a:solidFill>
                  <a:schemeClr val="bg1"/>
                </a:solidFill>
              </a:rPr>
              <a:t>primero</a:t>
            </a:r>
            <a:r>
              <a:rPr lang="pt-BR" sz="4000" dirty="0">
                <a:solidFill>
                  <a:schemeClr val="bg1"/>
                </a:solidFill>
              </a:rPr>
              <a:t> </a:t>
            </a:r>
            <a:r>
              <a:rPr lang="pt-BR" sz="4000" dirty="0" err="1">
                <a:solidFill>
                  <a:schemeClr val="bg1"/>
                </a:solidFill>
              </a:rPr>
              <a:t>hay</a:t>
            </a:r>
            <a:r>
              <a:rPr lang="pt-BR" sz="4000" dirty="0">
                <a:solidFill>
                  <a:schemeClr val="bg1"/>
                </a:solidFill>
              </a:rPr>
              <a:t> que alimentar al </a:t>
            </a:r>
            <a:r>
              <a:rPr lang="pt-BR" sz="4000" dirty="0" err="1">
                <a:solidFill>
                  <a:schemeClr val="bg1"/>
                </a:solidFill>
              </a:rPr>
              <a:t>suelo</a:t>
            </a:r>
            <a:r>
              <a:rPr lang="pt-BR" sz="4000" dirty="0">
                <a:solidFill>
                  <a:schemeClr val="bg1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118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170218" y="1107361"/>
            <a:ext cx="1662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FF00"/>
                </a:solidFill>
              </a:rPr>
              <a:t>COT (g kg</a:t>
            </a:r>
            <a:r>
              <a:rPr lang="pt-BR" sz="2400" b="1" baseline="30000" dirty="0">
                <a:solidFill>
                  <a:srgbClr val="FFFF00"/>
                </a:solidFill>
              </a:rPr>
              <a:t>-1</a:t>
            </a:r>
            <a:r>
              <a:rPr lang="pt-BR" sz="2400" b="1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1431713" y="3964497"/>
            <a:ext cx="3325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FF00"/>
                </a:solidFill>
              </a:rPr>
              <a:t>Profundidade (cm)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9275" y="55415"/>
            <a:ext cx="8949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FFFF00"/>
                </a:solidFill>
              </a:rPr>
              <a:t>Distribuição do C orgânico total (COT) </a:t>
            </a:r>
            <a:r>
              <a:rPr lang="pt-BR" sz="2000" b="1" dirty="0">
                <a:solidFill>
                  <a:schemeClr val="bg1"/>
                </a:solidFill>
              </a:rPr>
              <a:t>em um </a:t>
            </a:r>
            <a:r>
              <a:rPr lang="pt-BR" sz="2000" b="1" dirty="0" err="1">
                <a:solidFill>
                  <a:schemeClr val="bg1"/>
                </a:solidFill>
              </a:rPr>
              <a:t>Neossolo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Quartzarenico</a:t>
            </a:r>
            <a:endParaRPr lang="pt-BR" sz="2000" b="1" dirty="0">
              <a:solidFill>
                <a:schemeClr val="bg1"/>
              </a:solidFill>
            </a:endParaRPr>
          </a:p>
          <a:p>
            <a:pPr algn="ctr"/>
            <a:r>
              <a:rPr lang="pt-BR" sz="2000" b="1" dirty="0">
                <a:solidFill>
                  <a:schemeClr val="bg1"/>
                </a:solidFill>
              </a:rPr>
              <a:t> (argila </a:t>
            </a:r>
            <a:r>
              <a:rPr lang="pt-BR" sz="2000" b="1" dirty="0">
                <a:solidFill>
                  <a:schemeClr val="bg1"/>
                </a:solidFill>
                <a:sym typeface="Symbol" panose="05050102010706020507" pitchFamily="18" charset="2"/>
              </a:rPr>
              <a:t> 13 %) </a:t>
            </a:r>
            <a:r>
              <a:rPr lang="pt-BR" sz="2000" b="1" dirty="0">
                <a:solidFill>
                  <a:schemeClr val="bg1"/>
                </a:solidFill>
              </a:rPr>
              <a:t>em </a:t>
            </a:r>
            <a:r>
              <a:rPr lang="pt-BR" sz="2000" b="1" dirty="0" err="1">
                <a:solidFill>
                  <a:schemeClr val="bg1"/>
                </a:solidFill>
              </a:rPr>
              <a:t>Luis</a:t>
            </a:r>
            <a:r>
              <a:rPr lang="pt-BR" sz="2000" b="1" dirty="0">
                <a:solidFill>
                  <a:schemeClr val="bg1"/>
                </a:solidFill>
              </a:rPr>
              <a:t> Eduardo Magalhães-BA) sob </a:t>
            </a:r>
            <a:r>
              <a:rPr lang="pt-BR" sz="2000" b="1" dirty="0">
                <a:solidFill>
                  <a:srgbClr val="FFFF00"/>
                </a:solidFill>
              </a:rPr>
              <a:t>vegetação nativa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775936" y="5857876"/>
            <a:ext cx="803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LEM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770732" y="6632111"/>
            <a:ext cx="4012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Sá et al., 2015. Land </a:t>
            </a:r>
            <a:r>
              <a:rPr lang="pt-BR" sz="1400" dirty="0" err="1"/>
              <a:t>Degratation</a:t>
            </a:r>
            <a:r>
              <a:rPr lang="pt-BR" sz="1400" dirty="0"/>
              <a:t> </a:t>
            </a:r>
            <a:r>
              <a:rPr lang="pt-BR" sz="1400" dirty="0" err="1"/>
              <a:t>and</a:t>
            </a:r>
            <a:r>
              <a:rPr lang="pt-BR" sz="1400" dirty="0"/>
              <a:t> </a:t>
            </a:r>
            <a:r>
              <a:rPr lang="pt-BR" sz="1400" dirty="0" err="1"/>
              <a:t>Development</a:t>
            </a:r>
            <a:endParaRPr lang="pt-BR" sz="1400" dirty="0"/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BB55F1BC-EF0B-42B2-8BC9-E085A55DA6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4481514"/>
              </p:ext>
            </p:extLst>
          </p:nvPr>
        </p:nvGraphicFramePr>
        <p:xfrm>
          <a:off x="1979712" y="1605309"/>
          <a:ext cx="5616623" cy="5026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2557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13" name="Text Box 54"/>
          <p:cNvSpPr txBox="1">
            <a:spLocks noChangeArrowheads="1"/>
          </p:cNvSpPr>
          <p:nvPr/>
        </p:nvSpPr>
        <p:spPr bwMode="auto">
          <a:xfrm>
            <a:off x="107950" y="115888"/>
            <a:ext cx="8964613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PT" altLang="pt-BR" sz="2600" b="1" dirty="0">
                <a:solidFill>
                  <a:schemeClr val="bg1"/>
                </a:solidFill>
              </a:rPr>
              <a:t>Perda de C nas frações lábeis da MOS (&gt; 53 </a:t>
            </a:r>
            <a:r>
              <a:rPr lang="pt-PT" altLang="pt-BR" sz="2600" b="1" dirty="0">
                <a:solidFill>
                  <a:schemeClr val="bg1"/>
                </a:solidFill>
                <a:sym typeface="Symbol" pitchFamily="18" charset="2"/>
              </a:rPr>
              <a:t></a:t>
            </a:r>
            <a:r>
              <a:rPr lang="pt-PT" altLang="pt-BR" sz="2600" b="1" dirty="0">
                <a:solidFill>
                  <a:schemeClr val="bg1"/>
                </a:solidFill>
              </a:rPr>
              <a:t>m) em 7 a 14 dias após a operação de </a:t>
            </a:r>
            <a:r>
              <a:rPr lang="pt-PT" altLang="pt-BR" sz="2600" b="1" dirty="0">
                <a:solidFill>
                  <a:srgbClr val="FFFF00"/>
                </a:solidFill>
                <a:latin typeface="Arial Black" panose="020B0A04020102020204" pitchFamily="34" charset="0"/>
              </a:rPr>
              <a:t>grade niveladora </a:t>
            </a:r>
            <a:r>
              <a:rPr lang="pt-PT" altLang="pt-BR" sz="2600" b="1" dirty="0">
                <a:solidFill>
                  <a:schemeClr val="bg1"/>
                </a:solidFill>
              </a:rPr>
              <a:t>para cobrir as sementes de aveia preta e milheto em áreas sob SPD contínuo há 20 anos (PG) e 5 anos (Pv. Lst)</a:t>
            </a:r>
            <a:r>
              <a:rPr lang="en-US" altLang="pt-BR" sz="2600" dirty="0">
                <a:solidFill>
                  <a:schemeClr val="bg1"/>
                </a:solidFill>
              </a:rPr>
              <a:t> 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/>
          </p:nvPr>
        </p:nvGraphicFramePr>
        <p:xfrm>
          <a:off x="122831" y="2006596"/>
          <a:ext cx="8902746" cy="2175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3832">
                  <a:extLst>
                    <a:ext uri="{9D8B030D-6E8A-4147-A177-3AD203B41FA5}">
                      <a16:colId xmlns:a16="http://schemas.microsoft.com/office/drawing/2014/main" val="994798749"/>
                    </a:ext>
                  </a:extLst>
                </a:gridCol>
                <a:gridCol w="1003111">
                  <a:extLst>
                    <a:ext uri="{9D8B030D-6E8A-4147-A177-3AD203B41FA5}">
                      <a16:colId xmlns:a16="http://schemas.microsoft.com/office/drawing/2014/main" val="3184993916"/>
                    </a:ext>
                  </a:extLst>
                </a:gridCol>
                <a:gridCol w="1003111">
                  <a:extLst>
                    <a:ext uri="{9D8B030D-6E8A-4147-A177-3AD203B41FA5}">
                      <a16:colId xmlns:a16="http://schemas.microsoft.com/office/drawing/2014/main" val="364824483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25607664"/>
                    </a:ext>
                  </a:extLst>
                </a:gridCol>
                <a:gridCol w="979076">
                  <a:extLst>
                    <a:ext uri="{9D8B030D-6E8A-4147-A177-3AD203B41FA5}">
                      <a16:colId xmlns:a16="http://schemas.microsoft.com/office/drawing/2014/main" val="500535947"/>
                    </a:ext>
                  </a:extLst>
                </a:gridCol>
                <a:gridCol w="979076">
                  <a:extLst>
                    <a:ext uri="{9D8B030D-6E8A-4147-A177-3AD203B41FA5}">
                      <a16:colId xmlns:a16="http://schemas.microsoft.com/office/drawing/2014/main" val="272888527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87538248"/>
                    </a:ext>
                  </a:extLst>
                </a:gridCol>
                <a:gridCol w="1598990">
                  <a:extLst>
                    <a:ext uri="{9D8B030D-6E8A-4147-A177-3AD203B41FA5}">
                      <a16:colId xmlns:a16="http://schemas.microsoft.com/office/drawing/2014/main" val="418172972"/>
                    </a:ext>
                  </a:extLst>
                </a:gridCol>
                <a:gridCol w="1598990">
                  <a:extLst>
                    <a:ext uri="{9D8B030D-6E8A-4147-A177-3AD203B41FA5}">
                      <a16:colId xmlns:a16="http://schemas.microsoft.com/office/drawing/2014/main" val="2374182242"/>
                    </a:ext>
                  </a:extLst>
                </a:gridCol>
              </a:tblGrid>
              <a:tr h="6137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Prof.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solidFill>
                            <a:schemeClr val="tx1"/>
                          </a:solidFill>
                          <a:latin typeface="+mn-lt"/>
                        </a:rPr>
                        <a:t>Estoque de C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200" b="1" dirty="0">
                          <a:solidFill>
                            <a:schemeClr val="bg1"/>
                          </a:solidFill>
                          <a:latin typeface="+mn-lt"/>
                        </a:rPr>
                        <a:t>Perda de C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7556102"/>
                  </a:ext>
                </a:extLst>
              </a:tr>
              <a:tr h="520572">
                <a:tc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2800" b="1" baseline="0" dirty="0">
                          <a:latin typeface="+mn-lt"/>
                        </a:rPr>
                        <a:t>Antes </a:t>
                      </a:r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latin typeface="+mn-lt"/>
                        </a:rPr>
                        <a:t>Após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1" dirty="0">
                          <a:solidFill>
                            <a:schemeClr val="bg1"/>
                          </a:solidFill>
                          <a:latin typeface="+mn-lt"/>
                        </a:rPr>
                        <a:t>(Após - Antes)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705781"/>
                  </a:ext>
                </a:extLst>
              </a:tr>
              <a:tr h="520572">
                <a:tc>
                  <a:txBody>
                    <a:bodyPr/>
                    <a:lstStyle/>
                    <a:p>
                      <a:r>
                        <a:rPr lang="pt-BR" sz="2800" b="1" dirty="0">
                          <a:latin typeface="+mn-lt"/>
                        </a:rPr>
                        <a:t>cm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latin typeface="+mn-lt"/>
                        </a:rPr>
                        <a:t>PG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err="1">
                          <a:latin typeface="+mn-lt"/>
                        </a:rPr>
                        <a:t>PvL</a:t>
                      </a:r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latin typeface="+mn-lt"/>
                        </a:rPr>
                        <a:t>PG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err="1">
                          <a:latin typeface="+mn-lt"/>
                        </a:rPr>
                        <a:t>PvL</a:t>
                      </a:r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solidFill>
                            <a:schemeClr val="bg1"/>
                          </a:solidFill>
                          <a:latin typeface="+mn-lt"/>
                        </a:rPr>
                        <a:t>PG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err="1">
                          <a:solidFill>
                            <a:schemeClr val="bg1"/>
                          </a:solidFill>
                          <a:latin typeface="+mn-lt"/>
                        </a:rPr>
                        <a:t>PvL</a:t>
                      </a:r>
                      <a:endParaRPr lang="pt-BR" sz="28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597606"/>
                  </a:ext>
                </a:extLst>
              </a:tr>
              <a:tr h="520572">
                <a:tc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8">
                  <a:txBody>
                    <a:bodyPr/>
                    <a:lstStyle/>
                    <a:p>
                      <a:r>
                        <a:rPr lang="pt-BR" sz="2800" b="1" dirty="0">
                          <a:latin typeface="+mn-lt"/>
                        </a:rPr>
                        <a:t>--------------------------- </a:t>
                      </a:r>
                      <a:r>
                        <a:rPr lang="pt-BR" sz="2800" b="1" dirty="0" err="1">
                          <a:latin typeface="+mn-lt"/>
                        </a:rPr>
                        <a:t>ton</a:t>
                      </a:r>
                      <a:r>
                        <a:rPr lang="pt-BR" sz="2800" b="1" dirty="0">
                          <a:latin typeface="+mn-lt"/>
                        </a:rPr>
                        <a:t>/ha</a:t>
                      </a:r>
                      <a:r>
                        <a:rPr lang="pt-BR" sz="2800" b="1" baseline="0" dirty="0">
                          <a:latin typeface="+mn-lt"/>
                        </a:rPr>
                        <a:t> -----------------------------</a:t>
                      </a:r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763339"/>
                  </a:ext>
                </a:extLst>
              </a:tr>
            </a:tbl>
          </a:graphicData>
        </a:graphic>
      </p:graphicFrame>
      <p:graphicFrame>
        <p:nvGraphicFramePr>
          <p:cNvPr id="2" name="Tabela 1"/>
          <p:cNvGraphicFramePr>
            <a:graphicFrameLocks noGrp="1"/>
          </p:cNvGraphicFramePr>
          <p:nvPr>
            <p:extLst/>
          </p:nvPr>
        </p:nvGraphicFramePr>
        <p:xfrm>
          <a:off x="123684" y="4254933"/>
          <a:ext cx="3538334" cy="1561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3832">
                  <a:extLst>
                    <a:ext uri="{9D8B030D-6E8A-4147-A177-3AD203B41FA5}">
                      <a16:colId xmlns:a16="http://schemas.microsoft.com/office/drawing/2014/main" val="1200177409"/>
                    </a:ext>
                  </a:extLst>
                </a:gridCol>
                <a:gridCol w="1003111">
                  <a:extLst>
                    <a:ext uri="{9D8B030D-6E8A-4147-A177-3AD203B41FA5}">
                      <a16:colId xmlns:a16="http://schemas.microsoft.com/office/drawing/2014/main" val="1751798484"/>
                    </a:ext>
                  </a:extLst>
                </a:gridCol>
                <a:gridCol w="1003111">
                  <a:extLst>
                    <a:ext uri="{9D8B030D-6E8A-4147-A177-3AD203B41FA5}">
                      <a16:colId xmlns:a16="http://schemas.microsoft.com/office/drawing/2014/main" val="7174624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119376643"/>
                    </a:ext>
                  </a:extLst>
                </a:gridCol>
              </a:tblGrid>
              <a:tr h="520572"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0-2,5</a:t>
                      </a:r>
                      <a:r>
                        <a:rPr lang="pt-BR" sz="2800" b="1" dirty="0">
                          <a:latin typeface="+mn-lt"/>
                        </a:rPr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4,64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3,61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135119"/>
                  </a:ext>
                </a:extLst>
              </a:tr>
              <a:tr h="520572">
                <a:tc>
                  <a:txBody>
                    <a:bodyPr/>
                    <a:lstStyle/>
                    <a:p>
                      <a:r>
                        <a:rPr lang="pt-BR" sz="2800" b="1" dirty="0">
                          <a:latin typeface="+mn-lt"/>
                        </a:rPr>
                        <a:t>2,5-5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3,14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2,13</a:t>
                      </a:r>
                    </a:p>
                  </a:txBody>
                  <a:tcPr>
                    <a:lnR w="12700" cmpd="sng">
                      <a:noFill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985027"/>
                  </a:ext>
                </a:extLst>
              </a:tr>
              <a:tr h="520572">
                <a:tc>
                  <a:txBody>
                    <a:bodyPr/>
                    <a:lstStyle/>
                    <a:p>
                      <a:r>
                        <a:rPr lang="pt-BR" sz="2800" b="1" dirty="0">
                          <a:latin typeface="+mn-lt"/>
                        </a:rPr>
                        <a:t>0-5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6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7,78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6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5,74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6335881"/>
                  </a:ext>
                </a:extLst>
              </a:tr>
            </a:tbl>
          </a:graphicData>
        </a:graphic>
      </p:graphicFrame>
      <p:graphicFrame>
        <p:nvGraphicFramePr>
          <p:cNvPr id="3" name="Tabela 2"/>
          <p:cNvGraphicFramePr>
            <a:graphicFrameLocks noGrp="1"/>
          </p:cNvGraphicFramePr>
          <p:nvPr>
            <p:extLst/>
          </p:nvPr>
        </p:nvGraphicFramePr>
        <p:xfrm>
          <a:off x="3644813" y="4254933"/>
          <a:ext cx="2166432" cy="1561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9076">
                  <a:extLst>
                    <a:ext uri="{9D8B030D-6E8A-4147-A177-3AD203B41FA5}">
                      <a16:colId xmlns:a16="http://schemas.microsoft.com/office/drawing/2014/main" val="873232036"/>
                    </a:ext>
                  </a:extLst>
                </a:gridCol>
                <a:gridCol w="979076">
                  <a:extLst>
                    <a:ext uri="{9D8B030D-6E8A-4147-A177-3AD203B41FA5}">
                      <a16:colId xmlns:a16="http://schemas.microsoft.com/office/drawing/2014/main" val="7604980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82657014"/>
                    </a:ext>
                  </a:extLst>
                </a:gridCol>
              </a:tblGrid>
              <a:tr h="520572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latin typeface="+mn-lt"/>
                        </a:rPr>
                        <a:t>3,99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latin typeface="+mn-lt"/>
                        </a:rPr>
                        <a:t>2,91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007886"/>
                  </a:ext>
                </a:extLst>
              </a:tr>
              <a:tr h="520572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latin typeface="+mn-lt"/>
                        </a:rPr>
                        <a:t>2,89</a:t>
                      </a:r>
                    </a:p>
                  </a:txBody>
                  <a:tcPr>
                    <a:lnL w="12700" cmpd="sng">
                      <a:noFill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latin typeface="+mn-lt"/>
                        </a:rPr>
                        <a:t>1,82</a:t>
                      </a:r>
                    </a:p>
                  </a:txBody>
                  <a:tcPr>
                    <a:lnR w="12700" cmpd="sng">
                      <a:noFill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927275"/>
                  </a:ext>
                </a:extLst>
              </a:tr>
              <a:tr h="520572">
                <a:tc>
                  <a:txBody>
                    <a:bodyPr/>
                    <a:lstStyle/>
                    <a:p>
                      <a:pPr algn="ctr"/>
                      <a:r>
                        <a:rPr lang="pt-BR" sz="26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6,88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6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4,73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6003767"/>
                  </a:ext>
                </a:extLst>
              </a:tr>
            </a:tbl>
          </a:graphicData>
        </a:graphic>
      </p:graphicFrame>
      <p:graphicFrame>
        <p:nvGraphicFramePr>
          <p:cNvPr id="6" name="Tabela 5"/>
          <p:cNvGraphicFramePr>
            <a:graphicFrameLocks noGrp="1"/>
          </p:cNvGraphicFramePr>
          <p:nvPr>
            <p:extLst/>
          </p:nvPr>
        </p:nvGraphicFramePr>
        <p:xfrm>
          <a:off x="5816231" y="4247108"/>
          <a:ext cx="3197980" cy="1561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8990">
                  <a:extLst>
                    <a:ext uri="{9D8B030D-6E8A-4147-A177-3AD203B41FA5}">
                      <a16:colId xmlns:a16="http://schemas.microsoft.com/office/drawing/2014/main" val="418172972"/>
                    </a:ext>
                  </a:extLst>
                </a:gridCol>
                <a:gridCol w="1598990">
                  <a:extLst>
                    <a:ext uri="{9D8B030D-6E8A-4147-A177-3AD203B41FA5}">
                      <a16:colId xmlns:a16="http://schemas.microsoft.com/office/drawing/2014/main" val="2374182242"/>
                    </a:ext>
                  </a:extLst>
                </a:gridCol>
              </a:tblGrid>
              <a:tr h="520572"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- 0,65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-</a:t>
                      </a:r>
                      <a:r>
                        <a:rPr lang="pt-BR" sz="2800" b="1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 0,70</a:t>
                      </a:r>
                      <a:endParaRPr lang="pt-BR" sz="2800" b="1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6968371"/>
                  </a:ext>
                </a:extLst>
              </a:tr>
              <a:tr h="520572"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- 0,25</a:t>
                      </a:r>
                    </a:p>
                  </a:txBody>
                  <a:tcPr>
                    <a:lnL w="12700" cmpd="sng">
                      <a:noFill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- 0,31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184751"/>
                  </a:ext>
                </a:extLst>
              </a:tr>
              <a:tr h="520572"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- 0,90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- 1,01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4290809"/>
                  </a:ext>
                </a:extLst>
              </a:tr>
            </a:tbl>
          </a:graphicData>
        </a:graphic>
      </p:graphicFrame>
      <p:sp>
        <p:nvSpPr>
          <p:cNvPr id="5" name="Elipse 4"/>
          <p:cNvSpPr/>
          <p:nvPr/>
        </p:nvSpPr>
        <p:spPr>
          <a:xfrm>
            <a:off x="5811245" y="5186148"/>
            <a:ext cx="1517603" cy="687697"/>
          </a:xfrm>
          <a:prstGeom prst="ellipse">
            <a:avLst/>
          </a:prstGeom>
          <a:noFill/>
          <a:ln w="57150">
            <a:solidFill>
              <a:srgbClr val="00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7396661" y="5174772"/>
            <a:ext cx="1517603" cy="687697"/>
          </a:xfrm>
          <a:prstGeom prst="ellipse">
            <a:avLst/>
          </a:prstGeom>
          <a:noFill/>
          <a:ln w="57150">
            <a:solidFill>
              <a:srgbClr val="00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22831" y="6151418"/>
            <a:ext cx="5391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</a:rPr>
              <a:t>Fonte: Sá et al., 2017. </a:t>
            </a:r>
            <a:r>
              <a:rPr lang="pt-BR" sz="1600" dirty="0" err="1">
                <a:solidFill>
                  <a:schemeClr val="bg1"/>
                </a:solidFill>
              </a:rPr>
              <a:t>Soil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and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Tillage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Research</a:t>
            </a:r>
            <a:r>
              <a:rPr lang="pt-BR" sz="1600" dirty="0">
                <a:solidFill>
                  <a:schemeClr val="bg1"/>
                </a:solidFill>
              </a:rPr>
              <a:t> (em revisão)</a:t>
            </a:r>
          </a:p>
        </p:txBody>
      </p:sp>
    </p:spTree>
    <p:extLst>
      <p:ext uri="{BB962C8B-B14F-4D97-AF65-F5344CB8AC3E}">
        <p14:creationId xmlns:p14="http://schemas.microsoft.com/office/powerpoint/2010/main" val="71337645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Fa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79388" y="1989138"/>
            <a:ext cx="8785225" cy="3671887"/>
            <a:chOff x="113" y="1253"/>
            <a:chExt cx="5534" cy="2313"/>
          </a:xfrm>
        </p:grpSpPr>
        <p:sp>
          <p:nvSpPr>
            <p:cNvPr id="110597" name="Rectangle 4"/>
            <p:cNvSpPr>
              <a:spLocks noChangeArrowheads="1"/>
            </p:cNvSpPr>
            <p:nvPr/>
          </p:nvSpPr>
          <p:spPr bwMode="auto">
            <a:xfrm>
              <a:off x="113" y="1253"/>
              <a:ext cx="5534" cy="2313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0598" name="Text Box 5"/>
            <p:cNvSpPr txBox="1">
              <a:spLocks noChangeArrowheads="1"/>
            </p:cNvSpPr>
            <p:nvPr/>
          </p:nvSpPr>
          <p:spPr bwMode="auto">
            <a:xfrm>
              <a:off x="2778" y="1389"/>
              <a:ext cx="56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pt-BR" sz="2800" b="1">
                  <a:solidFill>
                    <a:srgbClr val="00FF00"/>
                  </a:solidFill>
                  <a:latin typeface="Comic Sans MS" pitchFamily="66" charset="0"/>
                </a:rPr>
                <a:t>O</a:t>
              </a:r>
              <a:r>
                <a:rPr lang="en-US" altLang="pt-BR" sz="2800" b="1" baseline="-25000">
                  <a:solidFill>
                    <a:srgbClr val="00FF00"/>
                  </a:solidFill>
                  <a:latin typeface="Comic Sans MS" pitchFamily="66" charset="0"/>
                </a:rPr>
                <a:t>2</a:t>
              </a:r>
              <a:endParaRPr lang="es-AR" altLang="pt-BR" sz="2800" b="1" baseline="-2500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110599" name="Line 6"/>
            <p:cNvSpPr>
              <a:spLocks noChangeShapeType="1"/>
            </p:cNvSpPr>
            <p:nvPr/>
          </p:nvSpPr>
          <p:spPr bwMode="auto">
            <a:xfrm>
              <a:off x="2975" y="1796"/>
              <a:ext cx="1" cy="216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0600" name="Text Box 7"/>
            <p:cNvSpPr txBox="1">
              <a:spLocks noChangeArrowheads="1"/>
            </p:cNvSpPr>
            <p:nvPr/>
          </p:nvSpPr>
          <p:spPr bwMode="auto">
            <a:xfrm>
              <a:off x="3517" y="1389"/>
              <a:ext cx="59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pt-BR" sz="2400" b="1">
                  <a:solidFill>
                    <a:srgbClr val="33CCFF"/>
                  </a:solidFill>
                  <a:latin typeface="Comic Sans MS" pitchFamily="66" charset="0"/>
                </a:rPr>
                <a:t>CO</a:t>
              </a:r>
              <a:r>
                <a:rPr lang="en-US" altLang="pt-BR" sz="2400" b="1" baseline="-25000">
                  <a:solidFill>
                    <a:srgbClr val="33CCFF"/>
                  </a:solidFill>
                  <a:latin typeface="Comic Sans MS" pitchFamily="66" charset="0"/>
                </a:rPr>
                <a:t>2</a:t>
              </a:r>
              <a:endParaRPr lang="es-AR" altLang="pt-BR" sz="2400" b="1" baseline="-25000">
                <a:solidFill>
                  <a:srgbClr val="33CCFF"/>
                </a:solidFill>
                <a:latin typeface="Comic Sans MS" pitchFamily="66" charset="0"/>
              </a:endParaRPr>
            </a:p>
          </p:txBody>
        </p:sp>
        <p:sp>
          <p:nvSpPr>
            <p:cNvPr id="110601" name="Line 8"/>
            <p:cNvSpPr>
              <a:spLocks noChangeShapeType="1"/>
            </p:cNvSpPr>
            <p:nvPr/>
          </p:nvSpPr>
          <p:spPr bwMode="auto">
            <a:xfrm flipV="1">
              <a:off x="3606" y="1714"/>
              <a:ext cx="136" cy="16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110602" name="Group 9"/>
            <p:cNvGrpSpPr>
              <a:grpSpLocks/>
            </p:cNvGrpSpPr>
            <p:nvPr/>
          </p:nvGrpSpPr>
          <p:grpSpPr bwMode="auto">
            <a:xfrm>
              <a:off x="2674" y="1890"/>
              <a:ext cx="1166" cy="1155"/>
              <a:chOff x="4368" y="202"/>
              <a:chExt cx="1920" cy="1506"/>
            </a:xfrm>
          </p:grpSpPr>
          <p:sp>
            <p:nvSpPr>
              <p:cNvPr id="110639" name="Freeform 10"/>
              <p:cNvSpPr>
                <a:spLocks noEditPoints="1"/>
              </p:cNvSpPr>
              <p:nvPr/>
            </p:nvSpPr>
            <p:spPr bwMode="auto">
              <a:xfrm>
                <a:off x="5533" y="1335"/>
                <a:ext cx="121" cy="103"/>
              </a:xfrm>
              <a:custGeom>
                <a:avLst/>
                <a:gdLst>
                  <a:gd name="T0" fmla="*/ 0 w 144"/>
                  <a:gd name="T1" fmla="*/ 5 h 128"/>
                  <a:gd name="T2" fmla="*/ 2 w 144"/>
                  <a:gd name="T3" fmla="*/ 4 h 128"/>
                  <a:gd name="T4" fmla="*/ 3 w 144"/>
                  <a:gd name="T5" fmla="*/ 3 h 128"/>
                  <a:gd name="T6" fmla="*/ 3 w 144"/>
                  <a:gd name="T7" fmla="*/ 2 h 128"/>
                  <a:gd name="T8" fmla="*/ 3 w 144"/>
                  <a:gd name="T9" fmla="*/ 2 h 128"/>
                  <a:gd name="T10" fmla="*/ 4 w 144"/>
                  <a:gd name="T11" fmla="*/ 2 h 128"/>
                  <a:gd name="T12" fmla="*/ 6 w 144"/>
                  <a:gd name="T13" fmla="*/ 2 h 128"/>
                  <a:gd name="T14" fmla="*/ 7 w 144"/>
                  <a:gd name="T15" fmla="*/ 2 h 128"/>
                  <a:gd name="T16" fmla="*/ 9 w 144"/>
                  <a:gd name="T17" fmla="*/ 0 h 128"/>
                  <a:gd name="T18" fmla="*/ 11 w 144"/>
                  <a:gd name="T19" fmla="*/ 2 h 128"/>
                  <a:gd name="T20" fmla="*/ 13 w 144"/>
                  <a:gd name="T21" fmla="*/ 2 h 128"/>
                  <a:gd name="T22" fmla="*/ 14 w 144"/>
                  <a:gd name="T23" fmla="*/ 2 h 128"/>
                  <a:gd name="T24" fmla="*/ 16 w 144"/>
                  <a:gd name="T25" fmla="*/ 2 h 128"/>
                  <a:gd name="T26" fmla="*/ 17 w 144"/>
                  <a:gd name="T27" fmla="*/ 2 h 128"/>
                  <a:gd name="T28" fmla="*/ 17 w 144"/>
                  <a:gd name="T29" fmla="*/ 3 h 128"/>
                  <a:gd name="T30" fmla="*/ 17 w 144"/>
                  <a:gd name="T31" fmla="*/ 4 h 128"/>
                  <a:gd name="T32" fmla="*/ 18 w 144"/>
                  <a:gd name="T33" fmla="*/ 5 h 128"/>
                  <a:gd name="T34" fmla="*/ 17 w 144"/>
                  <a:gd name="T35" fmla="*/ 6 h 128"/>
                  <a:gd name="T36" fmla="*/ 17 w 144"/>
                  <a:gd name="T37" fmla="*/ 6 h 128"/>
                  <a:gd name="T38" fmla="*/ 17 w 144"/>
                  <a:gd name="T39" fmla="*/ 8 h 128"/>
                  <a:gd name="T40" fmla="*/ 16 w 144"/>
                  <a:gd name="T41" fmla="*/ 8 h 128"/>
                  <a:gd name="T42" fmla="*/ 14 w 144"/>
                  <a:gd name="T43" fmla="*/ 9 h 128"/>
                  <a:gd name="T44" fmla="*/ 13 w 144"/>
                  <a:gd name="T45" fmla="*/ 9 h 128"/>
                  <a:gd name="T46" fmla="*/ 11 w 144"/>
                  <a:gd name="T47" fmla="*/ 10 h 128"/>
                  <a:gd name="T48" fmla="*/ 9 w 144"/>
                  <a:gd name="T49" fmla="*/ 10 h 128"/>
                  <a:gd name="T50" fmla="*/ 6 w 144"/>
                  <a:gd name="T51" fmla="*/ 9 h 128"/>
                  <a:gd name="T52" fmla="*/ 4 w 144"/>
                  <a:gd name="T53" fmla="*/ 9 h 128"/>
                  <a:gd name="T54" fmla="*/ 3 w 144"/>
                  <a:gd name="T55" fmla="*/ 8 h 128"/>
                  <a:gd name="T56" fmla="*/ 3 w 144"/>
                  <a:gd name="T57" fmla="*/ 8 h 128"/>
                  <a:gd name="T58" fmla="*/ 3 w 144"/>
                  <a:gd name="T59" fmla="*/ 6 h 128"/>
                  <a:gd name="T60" fmla="*/ 2 w 144"/>
                  <a:gd name="T61" fmla="*/ 6 h 128"/>
                  <a:gd name="T62" fmla="*/ 0 w 144"/>
                  <a:gd name="T63" fmla="*/ 5 h 128"/>
                  <a:gd name="T64" fmla="*/ 5 w 144"/>
                  <a:gd name="T65" fmla="*/ 5 h 128"/>
                  <a:gd name="T66" fmla="*/ 5 w 144"/>
                  <a:gd name="T67" fmla="*/ 5 h 128"/>
                  <a:gd name="T68" fmla="*/ 5 w 144"/>
                  <a:gd name="T69" fmla="*/ 6 h 128"/>
                  <a:gd name="T70" fmla="*/ 6 w 144"/>
                  <a:gd name="T71" fmla="*/ 6 h 128"/>
                  <a:gd name="T72" fmla="*/ 8 w 144"/>
                  <a:gd name="T73" fmla="*/ 6 h 128"/>
                  <a:gd name="T74" fmla="*/ 9 w 144"/>
                  <a:gd name="T75" fmla="*/ 7 h 128"/>
                  <a:gd name="T76" fmla="*/ 11 w 144"/>
                  <a:gd name="T77" fmla="*/ 6 h 128"/>
                  <a:gd name="T78" fmla="*/ 12 w 144"/>
                  <a:gd name="T79" fmla="*/ 6 h 128"/>
                  <a:gd name="T80" fmla="*/ 13 w 144"/>
                  <a:gd name="T81" fmla="*/ 6 h 128"/>
                  <a:gd name="T82" fmla="*/ 13 w 144"/>
                  <a:gd name="T83" fmla="*/ 5 h 128"/>
                  <a:gd name="T84" fmla="*/ 13 w 144"/>
                  <a:gd name="T85" fmla="*/ 4 h 128"/>
                  <a:gd name="T86" fmla="*/ 12 w 144"/>
                  <a:gd name="T87" fmla="*/ 3 h 128"/>
                  <a:gd name="T88" fmla="*/ 11 w 144"/>
                  <a:gd name="T89" fmla="*/ 2 h 128"/>
                  <a:gd name="T90" fmla="*/ 10 w 144"/>
                  <a:gd name="T91" fmla="*/ 2 h 128"/>
                  <a:gd name="T92" fmla="*/ 9 w 144"/>
                  <a:gd name="T93" fmla="*/ 2 h 128"/>
                  <a:gd name="T94" fmla="*/ 8 w 144"/>
                  <a:gd name="T95" fmla="*/ 2 h 128"/>
                  <a:gd name="T96" fmla="*/ 8 w 144"/>
                  <a:gd name="T97" fmla="*/ 2 h 128"/>
                  <a:gd name="T98" fmla="*/ 6 w 144"/>
                  <a:gd name="T99" fmla="*/ 3 h 128"/>
                  <a:gd name="T100" fmla="*/ 5 w 144"/>
                  <a:gd name="T101" fmla="*/ 4 h 128"/>
                  <a:gd name="T102" fmla="*/ 5 w 144"/>
                  <a:gd name="T103" fmla="*/ 4 h 128"/>
                  <a:gd name="T104" fmla="*/ 5 w 144"/>
                  <a:gd name="T105" fmla="*/ 5 h 12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44"/>
                  <a:gd name="T160" fmla="*/ 0 h 128"/>
                  <a:gd name="T161" fmla="*/ 144 w 144"/>
                  <a:gd name="T162" fmla="*/ 128 h 12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44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4" y="6"/>
                    </a:lnTo>
                    <a:lnTo>
                      <a:pt x="116" y="12"/>
                    </a:lnTo>
                    <a:lnTo>
                      <a:pt x="126" y="20"/>
                    </a:lnTo>
                    <a:lnTo>
                      <a:pt x="134" y="30"/>
                    </a:lnTo>
                    <a:lnTo>
                      <a:pt x="140" y="40"/>
                    </a:lnTo>
                    <a:lnTo>
                      <a:pt x="142" y="52"/>
                    </a:lnTo>
                    <a:lnTo>
                      <a:pt x="144" y="64"/>
                    </a:lnTo>
                    <a:lnTo>
                      <a:pt x="142" y="80"/>
                    </a:lnTo>
                    <a:lnTo>
                      <a:pt x="140" y="92"/>
                    </a:lnTo>
                    <a:lnTo>
                      <a:pt x="134" y="104"/>
                    </a:lnTo>
                    <a:lnTo>
                      <a:pt x="126" y="112"/>
                    </a:lnTo>
                    <a:lnTo>
                      <a:pt x="116" y="120"/>
                    </a:lnTo>
                    <a:lnTo>
                      <a:pt x="104" y="124"/>
                    </a:lnTo>
                    <a:lnTo>
                      <a:pt x="88" y="128"/>
                    </a:lnTo>
                    <a:lnTo>
                      <a:pt x="72" y="128"/>
                    </a:lnTo>
                    <a:lnTo>
                      <a:pt x="46" y="124"/>
                    </a:lnTo>
                    <a:lnTo>
                      <a:pt x="34" y="120"/>
                    </a:lnTo>
                    <a:lnTo>
                      <a:pt x="22" y="112"/>
                    </a:lnTo>
                    <a:lnTo>
                      <a:pt x="14" y="104"/>
                    </a:lnTo>
                    <a:lnTo>
                      <a:pt x="6" y="92"/>
                    </a:lnTo>
                    <a:lnTo>
                      <a:pt x="2" y="80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0" y="88"/>
                    </a:lnTo>
                    <a:lnTo>
                      <a:pt x="106" y="78"/>
                    </a:lnTo>
                    <a:lnTo>
                      <a:pt x="108" y="64"/>
                    </a:lnTo>
                    <a:lnTo>
                      <a:pt x="106" y="54"/>
                    </a:lnTo>
                    <a:lnTo>
                      <a:pt x="100" y="44"/>
                    </a:lnTo>
                    <a:lnTo>
                      <a:pt x="88" y="36"/>
                    </a:lnTo>
                    <a:lnTo>
                      <a:pt x="80" y="34"/>
                    </a:lnTo>
                    <a:lnTo>
                      <a:pt x="72" y="32"/>
                    </a:lnTo>
                    <a:lnTo>
                      <a:pt x="68" y="34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40" name="Freeform 11"/>
              <p:cNvSpPr>
                <a:spLocks/>
              </p:cNvSpPr>
              <p:nvPr/>
            </p:nvSpPr>
            <p:spPr bwMode="auto">
              <a:xfrm>
                <a:off x="4788" y="384"/>
                <a:ext cx="1477" cy="988"/>
              </a:xfrm>
              <a:custGeom>
                <a:avLst/>
                <a:gdLst>
                  <a:gd name="T0" fmla="*/ 8 w 1748"/>
                  <a:gd name="T1" fmla="*/ 16 h 1230"/>
                  <a:gd name="T2" fmla="*/ 13 w 1748"/>
                  <a:gd name="T3" fmla="*/ 18 h 1230"/>
                  <a:gd name="T4" fmla="*/ 11 w 1748"/>
                  <a:gd name="T5" fmla="*/ 17 h 1230"/>
                  <a:gd name="T6" fmla="*/ 11 w 1748"/>
                  <a:gd name="T7" fmla="*/ 18 h 1230"/>
                  <a:gd name="T8" fmla="*/ 20 w 1748"/>
                  <a:gd name="T9" fmla="*/ 22 h 1230"/>
                  <a:gd name="T10" fmla="*/ 45 w 1748"/>
                  <a:gd name="T11" fmla="*/ 31 h 1230"/>
                  <a:gd name="T12" fmla="*/ 63 w 1748"/>
                  <a:gd name="T13" fmla="*/ 37 h 1230"/>
                  <a:gd name="T14" fmla="*/ 80 w 1748"/>
                  <a:gd name="T15" fmla="*/ 44 h 1230"/>
                  <a:gd name="T16" fmla="*/ 93 w 1748"/>
                  <a:gd name="T17" fmla="*/ 47 h 1230"/>
                  <a:gd name="T18" fmla="*/ 103 w 1748"/>
                  <a:gd name="T19" fmla="*/ 49 h 1230"/>
                  <a:gd name="T20" fmla="*/ 111 w 1748"/>
                  <a:gd name="T21" fmla="*/ 54 h 1230"/>
                  <a:gd name="T22" fmla="*/ 113 w 1748"/>
                  <a:gd name="T23" fmla="*/ 57 h 1230"/>
                  <a:gd name="T24" fmla="*/ 113 w 1748"/>
                  <a:gd name="T25" fmla="*/ 57 h 1230"/>
                  <a:gd name="T26" fmla="*/ 121 w 1748"/>
                  <a:gd name="T27" fmla="*/ 59 h 1230"/>
                  <a:gd name="T28" fmla="*/ 127 w 1748"/>
                  <a:gd name="T29" fmla="*/ 61 h 1230"/>
                  <a:gd name="T30" fmla="*/ 138 w 1748"/>
                  <a:gd name="T31" fmla="*/ 64 h 1230"/>
                  <a:gd name="T32" fmla="*/ 145 w 1748"/>
                  <a:gd name="T33" fmla="*/ 65 h 1230"/>
                  <a:gd name="T34" fmla="*/ 159 w 1748"/>
                  <a:gd name="T35" fmla="*/ 73 h 1230"/>
                  <a:gd name="T36" fmla="*/ 175 w 1748"/>
                  <a:gd name="T37" fmla="*/ 80 h 1230"/>
                  <a:gd name="T38" fmla="*/ 187 w 1748"/>
                  <a:gd name="T39" fmla="*/ 84 h 1230"/>
                  <a:gd name="T40" fmla="*/ 199 w 1748"/>
                  <a:gd name="T41" fmla="*/ 88 h 1230"/>
                  <a:gd name="T42" fmla="*/ 209 w 1748"/>
                  <a:gd name="T43" fmla="*/ 88 h 1230"/>
                  <a:gd name="T44" fmla="*/ 214 w 1748"/>
                  <a:gd name="T45" fmla="*/ 86 h 1230"/>
                  <a:gd name="T46" fmla="*/ 219 w 1748"/>
                  <a:gd name="T47" fmla="*/ 80 h 1230"/>
                  <a:gd name="T48" fmla="*/ 225 w 1748"/>
                  <a:gd name="T49" fmla="*/ 77 h 1230"/>
                  <a:gd name="T50" fmla="*/ 228 w 1748"/>
                  <a:gd name="T51" fmla="*/ 72 h 1230"/>
                  <a:gd name="T52" fmla="*/ 232 w 1748"/>
                  <a:gd name="T53" fmla="*/ 68 h 1230"/>
                  <a:gd name="T54" fmla="*/ 225 w 1748"/>
                  <a:gd name="T55" fmla="*/ 64 h 1230"/>
                  <a:gd name="T56" fmla="*/ 223 w 1748"/>
                  <a:gd name="T57" fmla="*/ 63 h 1230"/>
                  <a:gd name="T58" fmla="*/ 221 w 1748"/>
                  <a:gd name="T59" fmla="*/ 60 h 1230"/>
                  <a:gd name="T60" fmla="*/ 212 w 1748"/>
                  <a:gd name="T61" fmla="*/ 59 h 1230"/>
                  <a:gd name="T62" fmla="*/ 200 w 1748"/>
                  <a:gd name="T63" fmla="*/ 55 h 1230"/>
                  <a:gd name="T64" fmla="*/ 188 w 1748"/>
                  <a:gd name="T65" fmla="*/ 50 h 1230"/>
                  <a:gd name="T66" fmla="*/ 181 w 1748"/>
                  <a:gd name="T67" fmla="*/ 48 h 1230"/>
                  <a:gd name="T68" fmla="*/ 163 w 1748"/>
                  <a:gd name="T69" fmla="*/ 46 h 1230"/>
                  <a:gd name="T70" fmla="*/ 156 w 1748"/>
                  <a:gd name="T71" fmla="*/ 43 h 1230"/>
                  <a:gd name="T72" fmla="*/ 154 w 1748"/>
                  <a:gd name="T73" fmla="*/ 39 h 1230"/>
                  <a:gd name="T74" fmla="*/ 159 w 1748"/>
                  <a:gd name="T75" fmla="*/ 33 h 1230"/>
                  <a:gd name="T76" fmla="*/ 163 w 1748"/>
                  <a:gd name="T77" fmla="*/ 25 h 1230"/>
                  <a:gd name="T78" fmla="*/ 166 w 1748"/>
                  <a:gd name="T79" fmla="*/ 18 h 1230"/>
                  <a:gd name="T80" fmla="*/ 166 w 1748"/>
                  <a:gd name="T81" fmla="*/ 15 h 1230"/>
                  <a:gd name="T82" fmla="*/ 163 w 1748"/>
                  <a:gd name="T83" fmla="*/ 6 h 1230"/>
                  <a:gd name="T84" fmla="*/ 159 w 1748"/>
                  <a:gd name="T85" fmla="*/ 2 h 1230"/>
                  <a:gd name="T86" fmla="*/ 150 w 1748"/>
                  <a:gd name="T87" fmla="*/ 0 h 1230"/>
                  <a:gd name="T88" fmla="*/ 130 w 1748"/>
                  <a:gd name="T89" fmla="*/ 2 h 1230"/>
                  <a:gd name="T90" fmla="*/ 118 w 1748"/>
                  <a:gd name="T91" fmla="*/ 2 h 1230"/>
                  <a:gd name="T92" fmla="*/ 123 w 1748"/>
                  <a:gd name="T93" fmla="*/ 6 h 1230"/>
                  <a:gd name="T94" fmla="*/ 128 w 1748"/>
                  <a:gd name="T95" fmla="*/ 11 h 1230"/>
                  <a:gd name="T96" fmla="*/ 131 w 1748"/>
                  <a:gd name="T97" fmla="*/ 17 h 1230"/>
                  <a:gd name="T98" fmla="*/ 130 w 1748"/>
                  <a:gd name="T99" fmla="*/ 28 h 1230"/>
                  <a:gd name="T100" fmla="*/ 127 w 1748"/>
                  <a:gd name="T101" fmla="*/ 31 h 1230"/>
                  <a:gd name="T102" fmla="*/ 118 w 1748"/>
                  <a:gd name="T103" fmla="*/ 31 h 1230"/>
                  <a:gd name="T104" fmla="*/ 101 w 1748"/>
                  <a:gd name="T105" fmla="*/ 25 h 1230"/>
                  <a:gd name="T106" fmla="*/ 95 w 1748"/>
                  <a:gd name="T107" fmla="*/ 22 h 1230"/>
                  <a:gd name="T108" fmla="*/ 87 w 1748"/>
                  <a:gd name="T109" fmla="*/ 18 h 1230"/>
                  <a:gd name="T110" fmla="*/ 70 w 1748"/>
                  <a:gd name="T111" fmla="*/ 14 h 1230"/>
                  <a:gd name="T112" fmla="*/ 52 w 1748"/>
                  <a:gd name="T113" fmla="*/ 8 h 1230"/>
                  <a:gd name="T114" fmla="*/ 35 w 1748"/>
                  <a:gd name="T115" fmla="*/ 7 h 1230"/>
                  <a:gd name="T116" fmla="*/ 15 w 1748"/>
                  <a:gd name="T117" fmla="*/ 9 h 1230"/>
                  <a:gd name="T118" fmla="*/ 6 w 1748"/>
                  <a:gd name="T119" fmla="*/ 11 h 1230"/>
                  <a:gd name="T120" fmla="*/ 3 w 1748"/>
                  <a:gd name="T121" fmla="*/ 11 h 1230"/>
                  <a:gd name="T122" fmla="*/ 3 w 1748"/>
                  <a:gd name="T123" fmla="*/ 13 h 123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748"/>
                  <a:gd name="T187" fmla="*/ 0 h 1230"/>
                  <a:gd name="T188" fmla="*/ 1748 w 1748"/>
                  <a:gd name="T189" fmla="*/ 1230 h 1230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748" h="1230">
                    <a:moveTo>
                      <a:pt x="22" y="182"/>
                    </a:moveTo>
                    <a:lnTo>
                      <a:pt x="38" y="196"/>
                    </a:lnTo>
                    <a:lnTo>
                      <a:pt x="52" y="208"/>
                    </a:lnTo>
                    <a:lnTo>
                      <a:pt x="64" y="218"/>
                    </a:lnTo>
                    <a:lnTo>
                      <a:pt x="74" y="228"/>
                    </a:lnTo>
                    <a:lnTo>
                      <a:pt x="88" y="240"/>
                    </a:lnTo>
                    <a:lnTo>
                      <a:pt x="96" y="246"/>
                    </a:lnTo>
                    <a:lnTo>
                      <a:pt x="98" y="248"/>
                    </a:lnTo>
                    <a:lnTo>
                      <a:pt x="94" y="244"/>
                    </a:lnTo>
                    <a:lnTo>
                      <a:pt x="88" y="240"/>
                    </a:lnTo>
                    <a:lnTo>
                      <a:pt x="78" y="232"/>
                    </a:lnTo>
                    <a:lnTo>
                      <a:pt x="74" y="232"/>
                    </a:lnTo>
                    <a:lnTo>
                      <a:pt x="72" y="232"/>
                    </a:lnTo>
                    <a:lnTo>
                      <a:pt x="76" y="238"/>
                    </a:lnTo>
                    <a:lnTo>
                      <a:pt x="84" y="250"/>
                    </a:lnTo>
                    <a:lnTo>
                      <a:pt x="98" y="266"/>
                    </a:lnTo>
                    <a:lnTo>
                      <a:pt x="106" y="278"/>
                    </a:lnTo>
                    <a:lnTo>
                      <a:pt x="118" y="290"/>
                    </a:lnTo>
                    <a:lnTo>
                      <a:pt x="152" y="318"/>
                    </a:lnTo>
                    <a:lnTo>
                      <a:pt x="186" y="344"/>
                    </a:lnTo>
                    <a:lnTo>
                      <a:pt x="260" y="393"/>
                    </a:lnTo>
                    <a:lnTo>
                      <a:pt x="300" y="415"/>
                    </a:lnTo>
                    <a:lnTo>
                      <a:pt x="341" y="433"/>
                    </a:lnTo>
                    <a:lnTo>
                      <a:pt x="381" y="449"/>
                    </a:lnTo>
                    <a:lnTo>
                      <a:pt x="421" y="463"/>
                    </a:lnTo>
                    <a:lnTo>
                      <a:pt x="445" y="485"/>
                    </a:lnTo>
                    <a:lnTo>
                      <a:pt x="473" y="509"/>
                    </a:lnTo>
                    <a:lnTo>
                      <a:pt x="501" y="535"/>
                    </a:lnTo>
                    <a:lnTo>
                      <a:pt x="533" y="563"/>
                    </a:lnTo>
                    <a:lnTo>
                      <a:pt x="565" y="587"/>
                    </a:lnTo>
                    <a:lnTo>
                      <a:pt x="599" y="611"/>
                    </a:lnTo>
                    <a:lnTo>
                      <a:pt x="631" y="631"/>
                    </a:lnTo>
                    <a:lnTo>
                      <a:pt x="663" y="645"/>
                    </a:lnTo>
                    <a:lnTo>
                      <a:pt x="679" y="649"/>
                    </a:lnTo>
                    <a:lnTo>
                      <a:pt x="697" y="655"/>
                    </a:lnTo>
                    <a:lnTo>
                      <a:pt x="737" y="665"/>
                    </a:lnTo>
                    <a:lnTo>
                      <a:pt x="755" y="671"/>
                    </a:lnTo>
                    <a:lnTo>
                      <a:pt x="769" y="673"/>
                    </a:lnTo>
                    <a:lnTo>
                      <a:pt x="779" y="677"/>
                    </a:lnTo>
                    <a:lnTo>
                      <a:pt x="783" y="677"/>
                    </a:lnTo>
                    <a:lnTo>
                      <a:pt x="805" y="709"/>
                    </a:lnTo>
                    <a:lnTo>
                      <a:pt x="821" y="733"/>
                    </a:lnTo>
                    <a:lnTo>
                      <a:pt x="833" y="751"/>
                    </a:lnTo>
                    <a:lnTo>
                      <a:pt x="843" y="765"/>
                    </a:lnTo>
                    <a:lnTo>
                      <a:pt x="847" y="773"/>
                    </a:lnTo>
                    <a:lnTo>
                      <a:pt x="851" y="779"/>
                    </a:lnTo>
                    <a:lnTo>
                      <a:pt x="853" y="783"/>
                    </a:lnTo>
                    <a:lnTo>
                      <a:pt x="855" y="783"/>
                    </a:lnTo>
                    <a:lnTo>
                      <a:pt x="857" y="783"/>
                    </a:lnTo>
                    <a:lnTo>
                      <a:pt x="863" y="785"/>
                    </a:lnTo>
                    <a:lnTo>
                      <a:pt x="869" y="787"/>
                    </a:lnTo>
                    <a:lnTo>
                      <a:pt x="881" y="793"/>
                    </a:lnTo>
                    <a:lnTo>
                      <a:pt x="895" y="803"/>
                    </a:lnTo>
                    <a:lnTo>
                      <a:pt x="915" y="817"/>
                    </a:lnTo>
                    <a:lnTo>
                      <a:pt x="925" y="827"/>
                    </a:lnTo>
                    <a:lnTo>
                      <a:pt x="933" y="837"/>
                    </a:lnTo>
                    <a:lnTo>
                      <a:pt x="943" y="845"/>
                    </a:lnTo>
                    <a:lnTo>
                      <a:pt x="951" y="849"/>
                    </a:lnTo>
                    <a:lnTo>
                      <a:pt x="967" y="857"/>
                    </a:lnTo>
                    <a:lnTo>
                      <a:pt x="987" y="865"/>
                    </a:lnTo>
                    <a:lnTo>
                      <a:pt x="1027" y="879"/>
                    </a:lnTo>
                    <a:lnTo>
                      <a:pt x="1046" y="885"/>
                    </a:lnTo>
                    <a:lnTo>
                      <a:pt x="1060" y="889"/>
                    </a:lnTo>
                    <a:lnTo>
                      <a:pt x="1070" y="893"/>
                    </a:lnTo>
                    <a:lnTo>
                      <a:pt x="1074" y="893"/>
                    </a:lnTo>
                    <a:lnTo>
                      <a:pt x="1096" y="909"/>
                    </a:lnTo>
                    <a:lnTo>
                      <a:pt x="1116" y="927"/>
                    </a:lnTo>
                    <a:lnTo>
                      <a:pt x="1152" y="963"/>
                    </a:lnTo>
                    <a:lnTo>
                      <a:pt x="1188" y="999"/>
                    </a:lnTo>
                    <a:lnTo>
                      <a:pt x="1208" y="1017"/>
                    </a:lnTo>
                    <a:lnTo>
                      <a:pt x="1230" y="1033"/>
                    </a:lnTo>
                    <a:lnTo>
                      <a:pt x="1264" y="1071"/>
                    </a:lnTo>
                    <a:lnTo>
                      <a:pt x="1300" y="1106"/>
                    </a:lnTo>
                    <a:lnTo>
                      <a:pt x="1318" y="1120"/>
                    </a:lnTo>
                    <a:lnTo>
                      <a:pt x="1338" y="1132"/>
                    </a:lnTo>
                    <a:lnTo>
                      <a:pt x="1362" y="1142"/>
                    </a:lnTo>
                    <a:lnTo>
                      <a:pt x="1388" y="1152"/>
                    </a:lnTo>
                    <a:lnTo>
                      <a:pt x="1406" y="1168"/>
                    </a:lnTo>
                    <a:lnTo>
                      <a:pt x="1426" y="1182"/>
                    </a:lnTo>
                    <a:lnTo>
                      <a:pt x="1448" y="1196"/>
                    </a:lnTo>
                    <a:lnTo>
                      <a:pt x="1472" y="1206"/>
                    </a:lnTo>
                    <a:lnTo>
                      <a:pt x="1502" y="1216"/>
                    </a:lnTo>
                    <a:lnTo>
                      <a:pt x="1526" y="1224"/>
                    </a:lnTo>
                    <a:lnTo>
                      <a:pt x="1546" y="1228"/>
                    </a:lnTo>
                    <a:lnTo>
                      <a:pt x="1562" y="1230"/>
                    </a:lnTo>
                    <a:lnTo>
                      <a:pt x="1576" y="1230"/>
                    </a:lnTo>
                    <a:lnTo>
                      <a:pt x="1588" y="1226"/>
                    </a:lnTo>
                    <a:lnTo>
                      <a:pt x="1596" y="1222"/>
                    </a:lnTo>
                    <a:lnTo>
                      <a:pt x="1602" y="1214"/>
                    </a:lnTo>
                    <a:lnTo>
                      <a:pt x="1614" y="1196"/>
                    </a:lnTo>
                    <a:lnTo>
                      <a:pt x="1622" y="1174"/>
                    </a:lnTo>
                    <a:lnTo>
                      <a:pt x="1634" y="1148"/>
                    </a:lnTo>
                    <a:lnTo>
                      <a:pt x="1642" y="1134"/>
                    </a:lnTo>
                    <a:lnTo>
                      <a:pt x="1652" y="1120"/>
                    </a:lnTo>
                    <a:lnTo>
                      <a:pt x="1662" y="1106"/>
                    </a:lnTo>
                    <a:lnTo>
                      <a:pt x="1676" y="1094"/>
                    </a:lnTo>
                    <a:lnTo>
                      <a:pt x="1690" y="1079"/>
                    </a:lnTo>
                    <a:lnTo>
                      <a:pt x="1700" y="1065"/>
                    </a:lnTo>
                    <a:lnTo>
                      <a:pt x="1706" y="1055"/>
                    </a:lnTo>
                    <a:lnTo>
                      <a:pt x="1712" y="1039"/>
                    </a:lnTo>
                    <a:lnTo>
                      <a:pt x="1720" y="1021"/>
                    </a:lnTo>
                    <a:lnTo>
                      <a:pt x="1728" y="1001"/>
                    </a:lnTo>
                    <a:lnTo>
                      <a:pt x="1736" y="983"/>
                    </a:lnTo>
                    <a:lnTo>
                      <a:pt x="1742" y="967"/>
                    </a:lnTo>
                    <a:lnTo>
                      <a:pt x="1746" y="955"/>
                    </a:lnTo>
                    <a:lnTo>
                      <a:pt x="1748" y="947"/>
                    </a:lnTo>
                    <a:lnTo>
                      <a:pt x="1742" y="935"/>
                    </a:lnTo>
                    <a:lnTo>
                      <a:pt x="1736" y="927"/>
                    </a:lnTo>
                    <a:lnTo>
                      <a:pt x="1718" y="911"/>
                    </a:lnTo>
                    <a:lnTo>
                      <a:pt x="1700" y="901"/>
                    </a:lnTo>
                    <a:lnTo>
                      <a:pt x="1694" y="897"/>
                    </a:lnTo>
                    <a:lnTo>
                      <a:pt x="1688" y="893"/>
                    </a:lnTo>
                    <a:lnTo>
                      <a:pt x="1684" y="885"/>
                    </a:lnTo>
                    <a:lnTo>
                      <a:pt x="1682" y="877"/>
                    </a:lnTo>
                    <a:lnTo>
                      <a:pt x="1680" y="861"/>
                    </a:lnTo>
                    <a:lnTo>
                      <a:pt x="1676" y="849"/>
                    </a:lnTo>
                    <a:lnTo>
                      <a:pt x="1672" y="843"/>
                    </a:lnTo>
                    <a:lnTo>
                      <a:pt x="1664" y="839"/>
                    </a:lnTo>
                    <a:lnTo>
                      <a:pt x="1650" y="829"/>
                    </a:lnTo>
                    <a:lnTo>
                      <a:pt x="1634" y="821"/>
                    </a:lnTo>
                    <a:lnTo>
                      <a:pt x="1616" y="817"/>
                    </a:lnTo>
                    <a:lnTo>
                      <a:pt x="1598" y="813"/>
                    </a:lnTo>
                    <a:lnTo>
                      <a:pt x="1562" y="807"/>
                    </a:lnTo>
                    <a:lnTo>
                      <a:pt x="1546" y="801"/>
                    </a:lnTo>
                    <a:lnTo>
                      <a:pt x="1532" y="795"/>
                    </a:lnTo>
                    <a:lnTo>
                      <a:pt x="1512" y="769"/>
                    </a:lnTo>
                    <a:lnTo>
                      <a:pt x="1488" y="743"/>
                    </a:lnTo>
                    <a:lnTo>
                      <a:pt x="1458" y="719"/>
                    </a:lnTo>
                    <a:lnTo>
                      <a:pt x="1424" y="699"/>
                    </a:lnTo>
                    <a:lnTo>
                      <a:pt x="1420" y="697"/>
                    </a:lnTo>
                    <a:lnTo>
                      <a:pt x="1410" y="693"/>
                    </a:lnTo>
                    <a:lnTo>
                      <a:pt x="1398" y="687"/>
                    </a:lnTo>
                    <a:lnTo>
                      <a:pt x="1382" y="681"/>
                    </a:lnTo>
                    <a:lnTo>
                      <a:pt x="1364" y="675"/>
                    </a:lnTo>
                    <a:lnTo>
                      <a:pt x="1344" y="667"/>
                    </a:lnTo>
                    <a:lnTo>
                      <a:pt x="1302" y="651"/>
                    </a:lnTo>
                    <a:lnTo>
                      <a:pt x="1258" y="635"/>
                    </a:lnTo>
                    <a:lnTo>
                      <a:pt x="1238" y="627"/>
                    </a:lnTo>
                    <a:lnTo>
                      <a:pt x="1218" y="621"/>
                    </a:lnTo>
                    <a:lnTo>
                      <a:pt x="1202" y="615"/>
                    </a:lnTo>
                    <a:lnTo>
                      <a:pt x="1188" y="609"/>
                    </a:lnTo>
                    <a:lnTo>
                      <a:pt x="1176" y="605"/>
                    </a:lnTo>
                    <a:lnTo>
                      <a:pt x="1170" y="603"/>
                    </a:lnTo>
                    <a:lnTo>
                      <a:pt x="1164" y="587"/>
                    </a:lnTo>
                    <a:lnTo>
                      <a:pt x="1160" y="573"/>
                    </a:lnTo>
                    <a:lnTo>
                      <a:pt x="1160" y="547"/>
                    </a:lnTo>
                    <a:lnTo>
                      <a:pt x="1164" y="523"/>
                    </a:lnTo>
                    <a:lnTo>
                      <a:pt x="1172" y="501"/>
                    </a:lnTo>
                    <a:lnTo>
                      <a:pt x="1182" y="479"/>
                    </a:lnTo>
                    <a:lnTo>
                      <a:pt x="1196" y="455"/>
                    </a:lnTo>
                    <a:lnTo>
                      <a:pt x="1208" y="429"/>
                    </a:lnTo>
                    <a:lnTo>
                      <a:pt x="1218" y="399"/>
                    </a:lnTo>
                    <a:lnTo>
                      <a:pt x="1224" y="373"/>
                    </a:lnTo>
                    <a:lnTo>
                      <a:pt x="1228" y="342"/>
                    </a:lnTo>
                    <a:lnTo>
                      <a:pt x="1234" y="310"/>
                    </a:lnTo>
                    <a:lnTo>
                      <a:pt x="1240" y="282"/>
                    </a:lnTo>
                    <a:lnTo>
                      <a:pt x="1246" y="254"/>
                    </a:lnTo>
                    <a:lnTo>
                      <a:pt x="1250" y="234"/>
                    </a:lnTo>
                    <a:lnTo>
                      <a:pt x="1252" y="226"/>
                    </a:lnTo>
                    <a:lnTo>
                      <a:pt x="1254" y="220"/>
                    </a:lnTo>
                    <a:lnTo>
                      <a:pt x="1254" y="216"/>
                    </a:lnTo>
                    <a:lnTo>
                      <a:pt x="1254" y="214"/>
                    </a:lnTo>
                    <a:lnTo>
                      <a:pt x="1250" y="188"/>
                    </a:lnTo>
                    <a:lnTo>
                      <a:pt x="1248" y="166"/>
                    </a:lnTo>
                    <a:lnTo>
                      <a:pt x="1244" y="126"/>
                    </a:lnTo>
                    <a:lnTo>
                      <a:pt x="1238" y="92"/>
                    </a:lnTo>
                    <a:lnTo>
                      <a:pt x="1234" y="64"/>
                    </a:lnTo>
                    <a:lnTo>
                      <a:pt x="1228" y="42"/>
                    </a:lnTo>
                    <a:lnTo>
                      <a:pt x="1220" y="26"/>
                    </a:lnTo>
                    <a:lnTo>
                      <a:pt x="1208" y="14"/>
                    </a:lnTo>
                    <a:lnTo>
                      <a:pt x="1196" y="6"/>
                    </a:lnTo>
                    <a:lnTo>
                      <a:pt x="1178" y="0"/>
                    </a:lnTo>
                    <a:lnTo>
                      <a:pt x="1156" y="0"/>
                    </a:lnTo>
                    <a:lnTo>
                      <a:pt x="1130" y="0"/>
                    </a:lnTo>
                    <a:lnTo>
                      <a:pt x="1096" y="2"/>
                    </a:lnTo>
                    <a:lnTo>
                      <a:pt x="1056" y="6"/>
                    </a:lnTo>
                    <a:lnTo>
                      <a:pt x="1009" y="12"/>
                    </a:lnTo>
                    <a:lnTo>
                      <a:pt x="983" y="14"/>
                    </a:lnTo>
                    <a:lnTo>
                      <a:pt x="955" y="16"/>
                    </a:lnTo>
                    <a:lnTo>
                      <a:pt x="923" y="18"/>
                    </a:lnTo>
                    <a:lnTo>
                      <a:pt x="891" y="20"/>
                    </a:lnTo>
                    <a:lnTo>
                      <a:pt x="899" y="36"/>
                    </a:lnTo>
                    <a:lnTo>
                      <a:pt x="903" y="52"/>
                    </a:lnTo>
                    <a:lnTo>
                      <a:pt x="907" y="64"/>
                    </a:lnTo>
                    <a:lnTo>
                      <a:pt x="915" y="74"/>
                    </a:lnTo>
                    <a:lnTo>
                      <a:pt x="925" y="92"/>
                    </a:lnTo>
                    <a:lnTo>
                      <a:pt x="937" y="110"/>
                    </a:lnTo>
                    <a:lnTo>
                      <a:pt x="949" y="128"/>
                    </a:lnTo>
                    <a:lnTo>
                      <a:pt x="961" y="144"/>
                    </a:lnTo>
                    <a:lnTo>
                      <a:pt x="971" y="160"/>
                    </a:lnTo>
                    <a:lnTo>
                      <a:pt x="981" y="172"/>
                    </a:lnTo>
                    <a:lnTo>
                      <a:pt x="987" y="180"/>
                    </a:lnTo>
                    <a:lnTo>
                      <a:pt x="989" y="182"/>
                    </a:lnTo>
                    <a:lnTo>
                      <a:pt x="989" y="230"/>
                    </a:lnTo>
                    <a:lnTo>
                      <a:pt x="987" y="280"/>
                    </a:lnTo>
                    <a:lnTo>
                      <a:pt x="985" y="328"/>
                    </a:lnTo>
                    <a:lnTo>
                      <a:pt x="977" y="377"/>
                    </a:lnTo>
                    <a:lnTo>
                      <a:pt x="977" y="393"/>
                    </a:lnTo>
                    <a:lnTo>
                      <a:pt x="973" y="407"/>
                    </a:lnTo>
                    <a:lnTo>
                      <a:pt x="967" y="421"/>
                    </a:lnTo>
                    <a:lnTo>
                      <a:pt x="959" y="427"/>
                    </a:lnTo>
                    <a:lnTo>
                      <a:pt x="951" y="431"/>
                    </a:lnTo>
                    <a:lnTo>
                      <a:pt x="943" y="433"/>
                    </a:lnTo>
                    <a:lnTo>
                      <a:pt x="933" y="433"/>
                    </a:lnTo>
                    <a:lnTo>
                      <a:pt x="915" y="427"/>
                    </a:lnTo>
                    <a:lnTo>
                      <a:pt x="897" y="419"/>
                    </a:lnTo>
                    <a:lnTo>
                      <a:pt x="879" y="409"/>
                    </a:lnTo>
                    <a:lnTo>
                      <a:pt x="841" y="391"/>
                    </a:lnTo>
                    <a:lnTo>
                      <a:pt x="803" y="369"/>
                    </a:lnTo>
                    <a:lnTo>
                      <a:pt x="767" y="346"/>
                    </a:lnTo>
                    <a:lnTo>
                      <a:pt x="749" y="334"/>
                    </a:lnTo>
                    <a:lnTo>
                      <a:pt x="735" y="322"/>
                    </a:lnTo>
                    <a:lnTo>
                      <a:pt x="723" y="312"/>
                    </a:lnTo>
                    <a:lnTo>
                      <a:pt x="711" y="300"/>
                    </a:lnTo>
                    <a:lnTo>
                      <a:pt x="691" y="274"/>
                    </a:lnTo>
                    <a:lnTo>
                      <a:pt x="681" y="262"/>
                    </a:lnTo>
                    <a:lnTo>
                      <a:pt x="669" y="250"/>
                    </a:lnTo>
                    <a:lnTo>
                      <a:pt x="655" y="242"/>
                    </a:lnTo>
                    <a:lnTo>
                      <a:pt x="639" y="236"/>
                    </a:lnTo>
                    <a:lnTo>
                      <a:pt x="599" y="222"/>
                    </a:lnTo>
                    <a:lnTo>
                      <a:pt x="563" y="206"/>
                    </a:lnTo>
                    <a:lnTo>
                      <a:pt x="527" y="186"/>
                    </a:lnTo>
                    <a:lnTo>
                      <a:pt x="493" y="166"/>
                    </a:lnTo>
                    <a:lnTo>
                      <a:pt x="459" y="146"/>
                    </a:lnTo>
                    <a:lnTo>
                      <a:pt x="425" y="126"/>
                    </a:lnTo>
                    <a:lnTo>
                      <a:pt x="389" y="110"/>
                    </a:lnTo>
                    <a:lnTo>
                      <a:pt x="349" y="96"/>
                    </a:lnTo>
                    <a:lnTo>
                      <a:pt x="314" y="100"/>
                    </a:lnTo>
                    <a:lnTo>
                      <a:pt x="284" y="102"/>
                    </a:lnTo>
                    <a:lnTo>
                      <a:pt x="256" y="104"/>
                    </a:lnTo>
                    <a:lnTo>
                      <a:pt x="230" y="108"/>
                    </a:lnTo>
                    <a:lnTo>
                      <a:pt x="176" y="116"/>
                    </a:lnTo>
                    <a:lnTo>
                      <a:pt x="148" y="120"/>
                    </a:lnTo>
                    <a:lnTo>
                      <a:pt x="118" y="128"/>
                    </a:lnTo>
                    <a:lnTo>
                      <a:pt x="96" y="136"/>
                    </a:lnTo>
                    <a:lnTo>
                      <a:pt x="78" y="142"/>
                    </a:lnTo>
                    <a:lnTo>
                      <a:pt x="60" y="146"/>
                    </a:lnTo>
                    <a:lnTo>
                      <a:pt x="46" y="150"/>
                    </a:lnTo>
                    <a:lnTo>
                      <a:pt x="32" y="152"/>
                    </a:lnTo>
                    <a:lnTo>
                      <a:pt x="22" y="154"/>
                    </a:lnTo>
                    <a:lnTo>
                      <a:pt x="14" y="154"/>
                    </a:lnTo>
                    <a:lnTo>
                      <a:pt x="8" y="156"/>
                    </a:lnTo>
                    <a:lnTo>
                      <a:pt x="0" y="158"/>
                    </a:lnTo>
                    <a:lnTo>
                      <a:pt x="0" y="162"/>
                    </a:lnTo>
                    <a:lnTo>
                      <a:pt x="8" y="170"/>
                    </a:lnTo>
                    <a:lnTo>
                      <a:pt x="22" y="182"/>
                    </a:lnTo>
                    <a:close/>
                  </a:path>
                </a:pathLst>
              </a:custGeom>
              <a:solidFill>
                <a:srgbClr val="996633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grpSp>
            <p:nvGrpSpPr>
              <p:cNvPr id="110641" name="Group 12"/>
              <p:cNvGrpSpPr>
                <a:grpSpLocks/>
              </p:cNvGrpSpPr>
              <p:nvPr/>
            </p:nvGrpSpPr>
            <p:grpSpPr bwMode="auto">
              <a:xfrm>
                <a:off x="5227" y="348"/>
                <a:ext cx="368" cy="314"/>
                <a:chOff x="4883" y="2115"/>
                <a:chExt cx="436" cy="390"/>
              </a:xfrm>
            </p:grpSpPr>
            <p:sp>
              <p:nvSpPr>
                <p:cNvPr id="110737" name="Oval 13"/>
                <p:cNvSpPr>
                  <a:spLocks noChangeArrowheads="1"/>
                </p:cNvSpPr>
                <p:nvPr/>
              </p:nvSpPr>
              <p:spPr bwMode="auto">
                <a:xfrm>
                  <a:off x="4883" y="2181"/>
                  <a:ext cx="146" cy="130"/>
                </a:xfrm>
                <a:prstGeom prst="ellipse">
                  <a:avLst/>
                </a:prstGeom>
                <a:solidFill>
                  <a:srgbClr val="FF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38" name="Freeform 14"/>
                <p:cNvSpPr>
                  <a:spLocks noEditPoints="1"/>
                </p:cNvSpPr>
                <p:nvPr/>
              </p:nvSpPr>
              <p:spPr bwMode="auto">
                <a:xfrm>
                  <a:off x="5027" y="2115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8 w 144"/>
                    <a:gd name="T19" fmla="*/ 2 h 128"/>
                    <a:gd name="T20" fmla="*/ 104 w 144"/>
                    <a:gd name="T21" fmla="*/ 6 h 128"/>
                    <a:gd name="T22" fmla="*/ 116 w 144"/>
                    <a:gd name="T23" fmla="*/ 12 h 128"/>
                    <a:gd name="T24" fmla="*/ 126 w 144"/>
                    <a:gd name="T25" fmla="*/ 20 h 128"/>
                    <a:gd name="T26" fmla="*/ 134 w 144"/>
                    <a:gd name="T27" fmla="*/ 30 h 128"/>
                    <a:gd name="T28" fmla="*/ 140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76 h 128"/>
                    <a:gd name="T36" fmla="*/ 140 w 144"/>
                    <a:gd name="T37" fmla="*/ 88 h 128"/>
                    <a:gd name="T38" fmla="*/ 134 w 144"/>
                    <a:gd name="T39" fmla="*/ 98 h 128"/>
                    <a:gd name="T40" fmla="*/ 126 w 144"/>
                    <a:gd name="T41" fmla="*/ 108 h 128"/>
                    <a:gd name="T42" fmla="*/ 116 w 144"/>
                    <a:gd name="T43" fmla="*/ 116 h 128"/>
                    <a:gd name="T44" fmla="*/ 104 w 144"/>
                    <a:gd name="T45" fmla="*/ 122 h 128"/>
                    <a:gd name="T46" fmla="*/ 88 w 144"/>
                    <a:gd name="T47" fmla="*/ 126 h 128"/>
                    <a:gd name="T48" fmla="*/ 72 w 144"/>
                    <a:gd name="T49" fmla="*/ 128 h 128"/>
                    <a:gd name="T50" fmla="*/ 58 w 144"/>
                    <a:gd name="T51" fmla="*/ 126 h 128"/>
                    <a:gd name="T52" fmla="*/ 46 w 144"/>
                    <a:gd name="T53" fmla="*/ 122 h 128"/>
                    <a:gd name="T54" fmla="*/ 34 w 144"/>
                    <a:gd name="T55" fmla="*/ 116 h 128"/>
                    <a:gd name="T56" fmla="*/ 22 w 144"/>
                    <a:gd name="T57" fmla="*/ 108 h 128"/>
                    <a:gd name="T58" fmla="*/ 14 w 144"/>
                    <a:gd name="T59" fmla="*/ 98 h 128"/>
                    <a:gd name="T60" fmla="*/ 6 w 144"/>
                    <a:gd name="T61" fmla="*/ 88 h 128"/>
                    <a:gd name="T62" fmla="*/ 2 w 144"/>
                    <a:gd name="T63" fmla="*/ 76 h 128"/>
                    <a:gd name="T64" fmla="*/ 0 w 144"/>
                    <a:gd name="T65" fmla="*/ 64 h 128"/>
                    <a:gd name="T66" fmla="*/ 36 w 144"/>
                    <a:gd name="T67" fmla="*/ 64 h 128"/>
                    <a:gd name="T68" fmla="*/ 38 w 144"/>
                    <a:gd name="T69" fmla="*/ 72 h 128"/>
                    <a:gd name="T70" fmla="*/ 40 w 144"/>
                    <a:gd name="T71" fmla="*/ 78 h 128"/>
                    <a:gd name="T72" fmla="*/ 50 w 144"/>
                    <a:gd name="T73" fmla="*/ 88 h 128"/>
                    <a:gd name="T74" fmla="*/ 62 w 144"/>
                    <a:gd name="T75" fmla="*/ 94 h 128"/>
                    <a:gd name="T76" fmla="*/ 72 w 144"/>
                    <a:gd name="T77" fmla="*/ 96 h 128"/>
                    <a:gd name="T78" fmla="*/ 88 w 144"/>
                    <a:gd name="T79" fmla="*/ 94 h 128"/>
                    <a:gd name="T80" fmla="*/ 100 w 144"/>
                    <a:gd name="T81" fmla="*/ 88 h 128"/>
                    <a:gd name="T82" fmla="*/ 106 w 144"/>
                    <a:gd name="T83" fmla="*/ 78 h 128"/>
                    <a:gd name="T84" fmla="*/ 108 w 144"/>
                    <a:gd name="T85" fmla="*/ 64 h 128"/>
                    <a:gd name="T86" fmla="*/ 106 w 144"/>
                    <a:gd name="T87" fmla="*/ 50 h 128"/>
                    <a:gd name="T88" fmla="*/ 100 w 144"/>
                    <a:gd name="T89" fmla="*/ 40 h 128"/>
                    <a:gd name="T90" fmla="*/ 88 w 144"/>
                    <a:gd name="T91" fmla="*/ 34 h 128"/>
                    <a:gd name="T92" fmla="*/ 72 w 144"/>
                    <a:gd name="T93" fmla="*/ 32 h 128"/>
                    <a:gd name="T94" fmla="*/ 62 w 144"/>
                    <a:gd name="T95" fmla="*/ 34 h 128"/>
                    <a:gd name="T96" fmla="*/ 50 w 144"/>
                    <a:gd name="T97" fmla="*/ 40 h 128"/>
                    <a:gd name="T98" fmla="*/ 40 w 144"/>
                    <a:gd name="T99" fmla="*/ 50 h 128"/>
                    <a:gd name="T100" fmla="*/ 38 w 144"/>
                    <a:gd name="T101" fmla="*/ 56 h 128"/>
                    <a:gd name="T102" fmla="*/ 36 w 144"/>
                    <a:gd name="T103" fmla="*/ 64 h 128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44"/>
                    <a:gd name="T157" fmla="*/ 0 h 128"/>
                    <a:gd name="T158" fmla="*/ 144 w 144"/>
                    <a:gd name="T159" fmla="*/ 128 h 128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76"/>
                      </a:lnTo>
                      <a:lnTo>
                        <a:pt x="140" y="88"/>
                      </a:lnTo>
                      <a:lnTo>
                        <a:pt x="134" y="98"/>
                      </a:lnTo>
                      <a:lnTo>
                        <a:pt x="126" y="108"/>
                      </a:lnTo>
                      <a:lnTo>
                        <a:pt x="116" y="116"/>
                      </a:lnTo>
                      <a:lnTo>
                        <a:pt x="104" y="122"/>
                      </a:lnTo>
                      <a:lnTo>
                        <a:pt x="88" y="126"/>
                      </a:lnTo>
                      <a:lnTo>
                        <a:pt x="72" y="128"/>
                      </a:lnTo>
                      <a:lnTo>
                        <a:pt x="58" y="126"/>
                      </a:lnTo>
                      <a:lnTo>
                        <a:pt x="46" y="122"/>
                      </a:lnTo>
                      <a:lnTo>
                        <a:pt x="34" y="116"/>
                      </a:lnTo>
                      <a:lnTo>
                        <a:pt x="22" y="108"/>
                      </a:lnTo>
                      <a:lnTo>
                        <a:pt x="14" y="98"/>
                      </a:lnTo>
                      <a:lnTo>
                        <a:pt x="6" y="88"/>
                      </a:lnTo>
                      <a:lnTo>
                        <a:pt x="2" y="76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0"/>
                      </a:lnTo>
                      <a:lnTo>
                        <a:pt x="100" y="40"/>
                      </a:lnTo>
                      <a:lnTo>
                        <a:pt x="88" y="34"/>
                      </a:lnTo>
                      <a:lnTo>
                        <a:pt x="72" y="32"/>
                      </a:lnTo>
                      <a:lnTo>
                        <a:pt x="62" y="34"/>
                      </a:lnTo>
                      <a:lnTo>
                        <a:pt x="50" y="40"/>
                      </a:lnTo>
                      <a:lnTo>
                        <a:pt x="40" y="50"/>
                      </a:lnTo>
                      <a:lnTo>
                        <a:pt x="38" y="56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39" name="Freeform 15"/>
                <p:cNvSpPr>
                  <a:spLocks noEditPoints="1"/>
                </p:cNvSpPr>
                <p:nvPr/>
              </p:nvSpPr>
              <p:spPr bwMode="auto">
                <a:xfrm>
                  <a:off x="5173" y="2181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8 w 144"/>
                    <a:gd name="T19" fmla="*/ 2 h 128"/>
                    <a:gd name="T20" fmla="*/ 104 w 144"/>
                    <a:gd name="T21" fmla="*/ 6 h 128"/>
                    <a:gd name="T22" fmla="*/ 116 w 144"/>
                    <a:gd name="T23" fmla="*/ 12 h 128"/>
                    <a:gd name="T24" fmla="*/ 126 w 144"/>
                    <a:gd name="T25" fmla="*/ 20 h 128"/>
                    <a:gd name="T26" fmla="*/ 134 w 144"/>
                    <a:gd name="T27" fmla="*/ 30 h 128"/>
                    <a:gd name="T28" fmla="*/ 140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76 h 128"/>
                    <a:gd name="T36" fmla="*/ 140 w 144"/>
                    <a:gd name="T37" fmla="*/ 88 h 128"/>
                    <a:gd name="T38" fmla="*/ 134 w 144"/>
                    <a:gd name="T39" fmla="*/ 98 h 128"/>
                    <a:gd name="T40" fmla="*/ 126 w 144"/>
                    <a:gd name="T41" fmla="*/ 108 h 128"/>
                    <a:gd name="T42" fmla="*/ 116 w 144"/>
                    <a:gd name="T43" fmla="*/ 116 h 128"/>
                    <a:gd name="T44" fmla="*/ 104 w 144"/>
                    <a:gd name="T45" fmla="*/ 122 h 128"/>
                    <a:gd name="T46" fmla="*/ 88 w 144"/>
                    <a:gd name="T47" fmla="*/ 126 h 128"/>
                    <a:gd name="T48" fmla="*/ 72 w 144"/>
                    <a:gd name="T49" fmla="*/ 128 h 128"/>
                    <a:gd name="T50" fmla="*/ 58 w 144"/>
                    <a:gd name="T51" fmla="*/ 126 h 128"/>
                    <a:gd name="T52" fmla="*/ 46 w 144"/>
                    <a:gd name="T53" fmla="*/ 122 h 128"/>
                    <a:gd name="T54" fmla="*/ 34 w 144"/>
                    <a:gd name="T55" fmla="*/ 116 h 128"/>
                    <a:gd name="T56" fmla="*/ 22 w 144"/>
                    <a:gd name="T57" fmla="*/ 108 h 128"/>
                    <a:gd name="T58" fmla="*/ 14 w 144"/>
                    <a:gd name="T59" fmla="*/ 98 h 128"/>
                    <a:gd name="T60" fmla="*/ 6 w 144"/>
                    <a:gd name="T61" fmla="*/ 88 h 128"/>
                    <a:gd name="T62" fmla="*/ 2 w 144"/>
                    <a:gd name="T63" fmla="*/ 76 h 128"/>
                    <a:gd name="T64" fmla="*/ 0 w 144"/>
                    <a:gd name="T65" fmla="*/ 64 h 128"/>
                    <a:gd name="T66" fmla="*/ 36 w 144"/>
                    <a:gd name="T67" fmla="*/ 64 h 128"/>
                    <a:gd name="T68" fmla="*/ 38 w 144"/>
                    <a:gd name="T69" fmla="*/ 72 h 128"/>
                    <a:gd name="T70" fmla="*/ 40 w 144"/>
                    <a:gd name="T71" fmla="*/ 78 h 128"/>
                    <a:gd name="T72" fmla="*/ 50 w 144"/>
                    <a:gd name="T73" fmla="*/ 88 h 128"/>
                    <a:gd name="T74" fmla="*/ 62 w 144"/>
                    <a:gd name="T75" fmla="*/ 94 h 128"/>
                    <a:gd name="T76" fmla="*/ 72 w 144"/>
                    <a:gd name="T77" fmla="*/ 96 h 128"/>
                    <a:gd name="T78" fmla="*/ 88 w 144"/>
                    <a:gd name="T79" fmla="*/ 94 h 128"/>
                    <a:gd name="T80" fmla="*/ 100 w 144"/>
                    <a:gd name="T81" fmla="*/ 88 h 128"/>
                    <a:gd name="T82" fmla="*/ 106 w 144"/>
                    <a:gd name="T83" fmla="*/ 78 h 128"/>
                    <a:gd name="T84" fmla="*/ 108 w 144"/>
                    <a:gd name="T85" fmla="*/ 64 h 128"/>
                    <a:gd name="T86" fmla="*/ 106 w 144"/>
                    <a:gd name="T87" fmla="*/ 50 h 128"/>
                    <a:gd name="T88" fmla="*/ 100 w 144"/>
                    <a:gd name="T89" fmla="*/ 40 h 128"/>
                    <a:gd name="T90" fmla="*/ 88 w 144"/>
                    <a:gd name="T91" fmla="*/ 34 h 128"/>
                    <a:gd name="T92" fmla="*/ 72 w 144"/>
                    <a:gd name="T93" fmla="*/ 32 h 128"/>
                    <a:gd name="T94" fmla="*/ 62 w 144"/>
                    <a:gd name="T95" fmla="*/ 34 h 128"/>
                    <a:gd name="T96" fmla="*/ 50 w 144"/>
                    <a:gd name="T97" fmla="*/ 40 h 128"/>
                    <a:gd name="T98" fmla="*/ 40 w 144"/>
                    <a:gd name="T99" fmla="*/ 50 h 128"/>
                    <a:gd name="T100" fmla="*/ 38 w 144"/>
                    <a:gd name="T101" fmla="*/ 56 h 128"/>
                    <a:gd name="T102" fmla="*/ 36 w 144"/>
                    <a:gd name="T103" fmla="*/ 64 h 128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44"/>
                    <a:gd name="T157" fmla="*/ 0 h 128"/>
                    <a:gd name="T158" fmla="*/ 144 w 144"/>
                    <a:gd name="T159" fmla="*/ 128 h 128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76"/>
                      </a:lnTo>
                      <a:lnTo>
                        <a:pt x="140" y="88"/>
                      </a:lnTo>
                      <a:lnTo>
                        <a:pt x="134" y="98"/>
                      </a:lnTo>
                      <a:lnTo>
                        <a:pt x="126" y="108"/>
                      </a:lnTo>
                      <a:lnTo>
                        <a:pt x="116" y="116"/>
                      </a:lnTo>
                      <a:lnTo>
                        <a:pt x="104" y="122"/>
                      </a:lnTo>
                      <a:lnTo>
                        <a:pt x="88" y="126"/>
                      </a:lnTo>
                      <a:lnTo>
                        <a:pt x="72" y="128"/>
                      </a:lnTo>
                      <a:lnTo>
                        <a:pt x="58" y="126"/>
                      </a:lnTo>
                      <a:lnTo>
                        <a:pt x="46" y="122"/>
                      </a:lnTo>
                      <a:lnTo>
                        <a:pt x="34" y="116"/>
                      </a:lnTo>
                      <a:lnTo>
                        <a:pt x="22" y="108"/>
                      </a:lnTo>
                      <a:lnTo>
                        <a:pt x="14" y="98"/>
                      </a:lnTo>
                      <a:lnTo>
                        <a:pt x="6" y="88"/>
                      </a:lnTo>
                      <a:lnTo>
                        <a:pt x="2" y="76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0"/>
                      </a:lnTo>
                      <a:lnTo>
                        <a:pt x="100" y="40"/>
                      </a:lnTo>
                      <a:lnTo>
                        <a:pt x="88" y="34"/>
                      </a:lnTo>
                      <a:lnTo>
                        <a:pt x="72" y="32"/>
                      </a:lnTo>
                      <a:lnTo>
                        <a:pt x="62" y="34"/>
                      </a:lnTo>
                      <a:lnTo>
                        <a:pt x="50" y="40"/>
                      </a:lnTo>
                      <a:lnTo>
                        <a:pt x="40" y="50"/>
                      </a:lnTo>
                      <a:lnTo>
                        <a:pt x="38" y="56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40" name="Freeform 16"/>
                <p:cNvSpPr>
                  <a:spLocks noEditPoints="1"/>
                </p:cNvSpPr>
                <p:nvPr/>
              </p:nvSpPr>
              <p:spPr bwMode="auto">
                <a:xfrm>
                  <a:off x="4883" y="2309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8 w 144"/>
                    <a:gd name="T19" fmla="*/ 2 h 128"/>
                    <a:gd name="T20" fmla="*/ 104 w 144"/>
                    <a:gd name="T21" fmla="*/ 6 h 128"/>
                    <a:gd name="T22" fmla="*/ 116 w 144"/>
                    <a:gd name="T23" fmla="*/ 12 h 128"/>
                    <a:gd name="T24" fmla="*/ 126 w 144"/>
                    <a:gd name="T25" fmla="*/ 20 h 128"/>
                    <a:gd name="T26" fmla="*/ 134 w 144"/>
                    <a:gd name="T27" fmla="*/ 30 h 128"/>
                    <a:gd name="T28" fmla="*/ 140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76 h 128"/>
                    <a:gd name="T36" fmla="*/ 140 w 144"/>
                    <a:gd name="T37" fmla="*/ 88 h 128"/>
                    <a:gd name="T38" fmla="*/ 134 w 144"/>
                    <a:gd name="T39" fmla="*/ 98 h 128"/>
                    <a:gd name="T40" fmla="*/ 126 w 144"/>
                    <a:gd name="T41" fmla="*/ 108 h 128"/>
                    <a:gd name="T42" fmla="*/ 116 w 144"/>
                    <a:gd name="T43" fmla="*/ 116 h 128"/>
                    <a:gd name="T44" fmla="*/ 104 w 144"/>
                    <a:gd name="T45" fmla="*/ 122 h 128"/>
                    <a:gd name="T46" fmla="*/ 88 w 144"/>
                    <a:gd name="T47" fmla="*/ 126 h 128"/>
                    <a:gd name="T48" fmla="*/ 72 w 144"/>
                    <a:gd name="T49" fmla="*/ 128 h 128"/>
                    <a:gd name="T50" fmla="*/ 58 w 144"/>
                    <a:gd name="T51" fmla="*/ 126 h 128"/>
                    <a:gd name="T52" fmla="*/ 46 w 144"/>
                    <a:gd name="T53" fmla="*/ 122 h 128"/>
                    <a:gd name="T54" fmla="*/ 34 w 144"/>
                    <a:gd name="T55" fmla="*/ 116 h 128"/>
                    <a:gd name="T56" fmla="*/ 22 w 144"/>
                    <a:gd name="T57" fmla="*/ 108 h 128"/>
                    <a:gd name="T58" fmla="*/ 14 w 144"/>
                    <a:gd name="T59" fmla="*/ 98 h 128"/>
                    <a:gd name="T60" fmla="*/ 6 w 144"/>
                    <a:gd name="T61" fmla="*/ 88 h 128"/>
                    <a:gd name="T62" fmla="*/ 2 w 144"/>
                    <a:gd name="T63" fmla="*/ 76 h 128"/>
                    <a:gd name="T64" fmla="*/ 0 w 144"/>
                    <a:gd name="T65" fmla="*/ 64 h 128"/>
                    <a:gd name="T66" fmla="*/ 36 w 144"/>
                    <a:gd name="T67" fmla="*/ 64 h 128"/>
                    <a:gd name="T68" fmla="*/ 38 w 144"/>
                    <a:gd name="T69" fmla="*/ 72 h 128"/>
                    <a:gd name="T70" fmla="*/ 40 w 144"/>
                    <a:gd name="T71" fmla="*/ 78 h 128"/>
                    <a:gd name="T72" fmla="*/ 50 w 144"/>
                    <a:gd name="T73" fmla="*/ 88 h 128"/>
                    <a:gd name="T74" fmla="*/ 62 w 144"/>
                    <a:gd name="T75" fmla="*/ 94 h 128"/>
                    <a:gd name="T76" fmla="*/ 72 w 144"/>
                    <a:gd name="T77" fmla="*/ 96 h 128"/>
                    <a:gd name="T78" fmla="*/ 88 w 144"/>
                    <a:gd name="T79" fmla="*/ 94 h 128"/>
                    <a:gd name="T80" fmla="*/ 100 w 144"/>
                    <a:gd name="T81" fmla="*/ 88 h 128"/>
                    <a:gd name="T82" fmla="*/ 106 w 144"/>
                    <a:gd name="T83" fmla="*/ 78 h 128"/>
                    <a:gd name="T84" fmla="*/ 108 w 144"/>
                    <a:gd name="T85" fmla="*/ 64 h 128"/>
                    <a:gd name="T86" fmla="*/ 106 w 144"/>
                    <a:gd name="T87" fmla="*/ 54 h 128"/>
                    <a:gd name="T88" fmla="*/ 100 w 144"/>
                    <a:gd name="T89" fmla="*/ 44 h 128"/>
                    <a:gd name="T90" fmla="*/ 88 w 144"/>
                    <a:gd name="T91" fmla="*/ 36 h 128"/>
                    <a:gd name="T92" fmla="*/ 80 w 144"/>
                    <a:gd name="T93" fmla="*/ 34 h 128"/>
                    <a:gd name="T94" fmla="*/ 72 w 144"/>
                    <a:gd name="T95" fmla="*/ 32 h 128"/>
                    <a:gd name="T96" fmla="*/ 68 w 144"/>
                    <a:gd name="T97" fmla="*/ 34 h 128"/>
                    <a:gd name="T98" fmla="*/ 62 w 144"/>
                    <a:gd name="T99" fmla="*/ 36 h 128"/>
                    <a:gd name="T100" fmla="*/ 50 w 144"/>
                    <a:gd name="T101" fmla="*/ 44 h 128"/>
                    <a:gd name="T102" fmla="*/ 40 w 144"/>
                    <a:gd name="T103" fmla="*/ 54 h 128"/>
                    <a:gd name="T104" fmla="*/ 38 w 144"/>
                    <a:gd name="T105" fmla="*/ 60 h 128"/>
                    <a:gd name="T106" fmla="*/ 36 w 144"/>
                    <a:gd name="T107" fmla="*/ 64 h 128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144"/>
                    <a:gd name="T163" fmla="*/ 0 h 128"/>
                    <a:gd name="T164" fmla="*/ 144 w 144"/>
                    <a:gd name="T165" fmla="*/ 128 h 128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76"/>
                      </a:lnTo>
                      <a:lnTo>
                        <a:pt x="140" y="88"/>
                      </a:lnTo>
                      <a:lnTo>
                        <a:pt x="134" y="98"/>
                      </a:lnTo>
                      <a:lnTo>
                        <a:pt x="126" y="108"/>
                      </a:lnTo>
                      <a:lnTo>
                        <a:pt x="116" y="116"/>
                      </a:lnTo>
                      <a:lnTo>
                        <a:pt x="104" y="122"/>
                      </a:lnTo>
                      <a:lnTo>
                        <a:pt x="88" y="126"/>
                      </a:lnTo>
                      <a:lnTo>
                        <a:pt x="72" y="128"/>
                      </a:lnTo>
                      <a:lnTo>
                        <a:pt x="58" y="126"/>
                      </a:lnTo>
                      <a:lnTo>
                        <a:pt x="46" y="122"/>
                      </a:lnTo>
                      <a:lnTo>
                        <a:pt x="34" y="116"/>
                      </a:lnTo>
                      <a:lnTo>
                        <a:pt x="22" y="108"/>
                      </a:lnTo>
                      <a:lnTo>
                        <a:pt x="14" y="98"/>
                      </a:lnTo>
                      <a:lnTo>
                        <a:pt x="6" y="88"/>
                      </a:lnTo>
                      <a:lnTo>
                        <a:pt x="2" y="76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80" y="34"/>
                      </a:lnTo>
                      <a:lnTo>
                        <a:pt x="72" y="32"/>
                      </a:lnTo>
                      <a:lnTo>
                        <a:pt x="68" y="34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41" name="Oval 17"/>
                <p:cNvSpPr>
                  <a:spLocks noChangeArrowheads="1"/>
                </p:cNvSpPr>
                <p:nvPr/>
              </p:nvSpPr>
              <p:spPr bwMode="auto">
                <a:xfrm>
                  <a:off x="5173" y="2309"/>
                  <a:ext cx="146" cy="132"/>
                </a:xfrm>
                <a:prstGeom prst="ellipse">
                  <a:avLst/>
                </a:prstGeom>
                <a:solidFill>
                  <a:srgbClr val="FF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42" name="Freeform 18"/>
                <p:cNvSpPr>
                  <a:spLocks noEditPoints="1"/>
                </p:cNvSpPr>
                <p:nvPr/>
              </p:nvSpPr>
              <p:spPr bwMode="auto">
                <a:xfrm>
                  <a:off x="5027" y="2373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8 w 144"/>
                    <a:gd name="T19" fmla="*/ 2 h 128"/>
                    <a:gd name="T20" fmla="*/ 104 w 144"/>
                    <a:gd name="T21" fmla="*/ 6 h 128"/>
                    <a:gd name="T22" fmla="*/ 116 w 144"/>
                    <a:gd name="T23" fmla="*/ 12 h 128"/>
                    <a:gd name="T24" fmla="*/ 126 w 144"/>
                    <a:gd name="T25" fmla="*/ 20 h 128"/>
                    <a:gd name="T26" fmla="*/ 134 w 144"/>
                    <a:gd name="T27" fmla="*/ 30 h 128"/>
                    <a:gd name="T28" fmla="*/ 140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76 h 128"/>
                    <a:gd name="T36" fmla="*/ 140 w 144"/>
                    <a:gd name="T37" fmla="*/ 88 h 128"/>
                    <a:gd name="T38" fmla="*/ 134 w 144"/>
                    <a:gd name="T39" fmla="*/ 98 h 128"/>
                    <a:gd name="T40" fmla="*/ 126 w 144"/>
                    <a:gd name="T41" fmla="*/ 108 h 128"/>
                    <a:gd name="T42" fmla="*/ 116 w 144"/>
                    <a:gd name="T43" fmla="*/ 116 h 128"/>
                    <a:gd name="T44" fmla="*/ 104 w 144"/>
                    <a:gd name="T45" fmla="*/ 122 h 128"/>
                    <a:gd name="T46" fmla="*/ 88 w 144"/>
                    <a:gd name="T47" fmla="*/ 126 h 128"/>
                    <a:gd name="T48" fmla="*/ 72 w 144"/>
                    <a:gd name="T49" fmla="*/ 128 h 128"/>
                    <a:gd name="T50" fmla="*/ 58 w 144"/>
                    <a:gd name="T51" fmla="*/ 126 h 128"/>
                    <a:gd name="T52" fmla="*/ 46 w 144"/>
                    <a:gd name="T53" fmla="*/ 122 h 128"/>
                    <a:gd name="T54" fmla="*/ 34 w 144"/>
                    <a:gd name="T55" fmla="*/ 116 h 128"/>
                    <a:gd name="T56" fmla="*/ 22 w 144"/>
                    <a:gd name="T57" fmla="*/ 108 h 128"/>
                    <a:gd name="T58" fmla="*/ 14 w 144"/>
                    <a:gd name="T59" fmla="*/ 98 h 128"/>
                    <a:gd name="T60" fmla="*/ 6 w 144"/>
                    <a:gd name="T61" fmla="*/ 88 h 128"/>
                    <a:gd name="T62" fmla="*/ 2 w 144"/>
                    <a:gd name="T63" fmla="*/ 76 h 128"/>
                    <a:gd name="T64" fmla="*/ 0 w 144"/>
                    <a:gd name="T65" fmla="*/ 64 h 128"/>
                    <a:gd name="T66" fmla="*/ 36 w 144"/>
                    <a:gd name="T67" fmla="*/ 64 h 128"/>
                    <a:gd name="T68" fmla="*/ 38 w 144"/>
                    <a:gd name="T69" fmla="*/ 72 h 128"/>
                    <a:gd name="T70" fmla="*/ 40 w 144"/>
                    <a:gd name="T71" fmla="*/ 78 h 128"/>
                    <a:gd name="T72" fmla="*/ 50 w 144"/>
                    <a:gd name="T73" fmla="*/ 88 h 128"/>
                    <a:gd name="T74" fmla="*/ 62 w 144"/>
                    <a:gd name="T75" fmla="*/ 94 h 128"/>
                    <a:gd name="T76" fmla="*/ 72 w 144"/>
                    <a:gd name="T77" fmla="*/ 96 h 128"/>
                    <a:gd name="T78" fmla="*/ 88 w 144"/>
                    <a:gd name="T79" fmla="*/ 94 h 128"/>
                    <a:gd name="T80" fmla="*/ 100 w 144"/>
                    <a:gd name="T81" fmla="*/ 88 h 128"/>
                    <a:gd name="T82" fmla="*/ 106 w 144"/>
                    <a:gd name="T83" fmla="*/ 78 h 128"/>
                    <a:gd name="T84" fmla="*/ 108 w 144"/>
                    <a:gd name="T85" fmla="*/ 64 h 128"/>
                    <a:gd name="T86" fmla="*/ 106 w 144"/>
                    <a:gd name="T87" fmla="*/ 54 h 128"/>
                    <a:gd name="T88" fmla="*/ 100 w 144"/>
                    <a:gd name="T89" fmla="*/ 44 h 128"/>
                    <a:gd name="T90" fmla="*/ 88 w 144"/>
                    <a:gd name="T91" fmla="*/ 36 h 128"/>
                    <a:gd name="T92" fmla="*/ 80 w 144"/>
                    <a:gd name="T93" fmla="*/ 34 h 128"/>
                    <a:gd name="T94" fmla="*/ 72 w 144"/>
                    <a:gd name="T95" fmla="*/ 32 h 128"/>
                    <a:gd name="T96" fmla="*/ 68 w 144"/>
                    <a:gd name="T97" fmla="*/ 34 h 128"/>
                    <a:gd name="T98" fmla="*/ 62 w 144"/>
                    <a:gd name="T99" fmla="*/ 36 h 128"/>
                    <a:gd name="T100" fmla="*/ 50 w 144"/>
                    <a:gd name="T101" fmla="*/ 44 h 128"/>
                    <a:gd name="T102" fmla="*/ 40 w 144"/>
                    <a:gd name="T103" fmla="*/ 54 h 128"/>
                    <a:gd name="T104" fmla="*/ 38 w 144"/>
                    <a:gd name="T105" fmla="*/ 60 h 128"/>
                    <a:gd name="T106" fmla="*/ 36 w 144"/>
                    <a:gd name="T107" fmla="*/ 64 h 128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144"/>
                    <a:gd name="T163" fmla="*/ 0 h 128"/>
                    <a:gd name="T164" fmla="*/ 144 w 144"/>
                    <a:gd name="T165" fmla="*/ 128 h 128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76"/>
                      </a:lnTo>
                      <a:lnTo>
                        <a:pt x="140" y="88"/>
                      </a:lnTo>
                      <a:lnTo>
                        <a:pt x="134" y="98"/>
                      </a:lnTo>
                      <a:lnTo>
                        <a:pt x="126" y="108"/>
                      </a:lnTo>
                      <a:lnTo>
                        <a:pt x="116" y="116"/>
                      </a:lnTo>
                      <a:lnTo>
                        <a:pt x="104" y="122"/>
                      </a:lnTo>
                      <a:lnTo>
                        <a:pt x="88" y="126"/>
                      </a:lnTo>
                      <a:lnTo>
                        <a:pt x="72" y="128"/>
                      </a:lnTo>
                      <a:lnTo>
                        <a:pt x="58" y="126"/>
                      </a:lnTo>
                      <a:lnTo>
                        <a:pt x="46" y="122"/>
                      </a:lnTo>
                      <a:lnTo>
                        <a:pt x="34" y="116"/>
                      </a:lnTo>
                      <a:lnTo>
                        <a:pt x="22" y="108"/>
                      </a:lnTo>
                      <a:lnTo>
                        <a:pt x="14" y="98"/>
                      </a:lnTo>
                      <a:lnTo>
                        <a:pt x="6" y="88"/>
                      </a:lnTo>
                      <a:lnTo>
                        <a:pt x="2" y="76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80" y="34"/>
                      </a:lnTo>
                      <a:lnTo>
                        <a:pt x="72" y="32"/>
                      </a:lnTo>
                      <a:lnTo>
                        <a:pt x="68" y="34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43" name="Oval 19"/>
                <p:cNvSpPr>
                  <a:spLocks noChangeArrowheads="1"/>
                </p:cNvSpPr>
                <p:nvPr/>
              </p:nvSpPr>
              <p:spPr bwMode="auto">
                <a:xfrm>
                  <a:off x="5027" y="2245"/>
                  <a:ext cx="148" cy="130"/>
                </a:xfrm>
                <a:prstGeom prst="ellipse">
                  <a:avLst/>
                </a:prstGeom>
                <a:solidFill>
                  <a:srgbClr val="FF9933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44" name="Oval 20"/>
                <p:cNvSpPr>
                  <a:spLocks noChangeArrowheads="1"/>
                </p:cNvSpPr>
                <p:nvPr/>
              </p:nvSpPr>
              <p:spPr bwMode="auto">
                <a:xfrm>
                  <a:off x="4883" y="2115"/>
                  <a:ext cx="436" cy="390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sp>
            <p:nvSpPr>
              <p:cNvPr id="110642" name="Freeform 21"/>
              <p:cNvSpPr>
                <a:spLocks noEditPoints="1"/>
              </p:cNvSpPr>
              <p:nvPr/>
            </p:nvSpPr>
            <p:spPr bwMode="auto">
              <a:xfrm>
                <a:off x="5472" y="609"/>
                <a:ext cx="121" cy="103"/>
              </a:xfrm>
              <a:custGeom>
                <a:avLst/>
                <a:gdLst>
                  <a:gd name="T0" fmla="*/ 0 w 144"/>
                  <a:gd name="T1" fmla="*/ 5 h 129"/>
                  <a:gd name="T2" fmla="*/ 2 w 144"/>
                  <a:gd name="T3" fmla="*/ 4 h 129"/>
                  <a:gd name="T4" fmla="*/ 3 w 144"/>
                  <a:gd name="T5" fmla="*/ 3 h 129"/>
                  <a:gd name="T6" fmla="*/ 3 w 144"/>
                  <a:gd name="T7" fmla="*/ 2 h 129"/>
                  <a:gd name="T8" fmla="*/ 3 w 144"/>
                  <a:gd name="T9" fmla="*/ 2 h 129"/>
                  <a:gd name="T10" fmla="*/ 4 w 144"/>
                  <a:gd name="T11" fmla="*/ 2 h 129"/>
                  <a:gd name="T12" fmla="*/ 6 w 144"/>
                  <a:gd name="T13" fmla="*/ 2 h 129"/>
                  <a:gd name="T14" fmla="*/ 7 w 144"/>
                  <a:gd name="T15" fmla="*/ 2 h 129"/>
                  <a:gd name="T16" fmla="*/ 9 w 144"/>
                  <a:gd name="T17" fmla="*/ 0 h 129"/>
                  <a:gd name="T18" fmla="*/ 11 w 144"/>
                  <a:gd name="T19" fmla="*/ 2 h 129"/>
                  <a:gd name="T20" fmla="*/ 13 w 144"/>
                  <a:gd name="T21" fmla="*/ 2 h 129"/>
                  <a:gd name="T22" fmla="*/ 14 w 144"/>
                  <a:gd name="T23" fmla="*/ 2 h 129"/>
                  <a:gd name="T24" fmla="*/ 16 w 144"/>
                  <a:gd name="T25" fmla="*/ 2 h 129"/>
                  <a:gd name="T26" fmla="*/ 17 w 144"/>
                  <a:gd name="T27" fmla="*/ 2 h 129"/>
                  <a:gd name="T28" fmla="*/ 17 w 144"/>
                  <a:gd name="T29" fmla="*/ 3 h 129"/>
                  <a:gd name="T30" fmla="*/ 17 w 144"/>
                  <a:gd name="T31" fmla="*/ 4 h 129"/>
                  <a:gd name="T32" fmla="*/ 18 w 144"/>
                  <a:gd name="T33" fmla="*/ 5 h 129"/>
                  <a:gd name="T34" fmla="*/ 17 w 144"/>
                  <a:gd name="T35" fmla="*/ 5 h 129"/>
                  <a:gd name="T36" fmla="*/ 17 w 144"/>
                  <a:gd name="T37" fmla="*/ 6 h 129"/>
                  <a:gd name="T38" fmla="*/ 17 w 144"/>
                  <a:gd name="T39" fmla="*/ 7 h 129"/>
                  <a:gd name="T40" fmla="*/ 16 w 144"/>
                  <a:gd name="T41" fmla="*/ 7 h 129"/>
                  <a:gd name="T42" fmla="*/ 14 w 144"/>
                  <a:gd name="T43" fmla="*/ 8 h 129"/>
                  <a:gd name="T44" fmla="*/ 13 w 144"/>
                  <a:gd name="T45" fmla="*/ 9 h 129"/>
                  <a:gd name="T46" fmla="*/ 11 w 144"/>
                  <a:gd name="T47" fmla="*/ 9 h 129"/>
                  <a:gd name="T48" fmla="*/ 9 w 144"/>
                  <a:gd name="T49" fmla="*/ 9 h 129"/>
                  <a:gd name="T50" fmla="*/ 7 w 144"/>
                  <a:gd name="T51" fmla="*/ 9 h 129"/>
                  <a:gd name="T52" fmla="*/ 6 w 144"/>
                  <a:gd name="T53" fmla="*/ 9 h 129"/>
                  <a:gd name="T54" fmla="*/ 4 w 144"/>
                  <a:gd name="T55" fmla="*/ 8 h 129"/>
                  <a:gd name="T56" fmla="*/ 3 w 144"/>
                  <a:gd name="T57" fmla="*/ 7 h 129"/>
                  <a:gd name="T58" fmla="*/ 3 w 144"/>
                  <a:gd name="T59" fmla="*/ 7 h 129"/>
                  <a:gd name="T60" fmla="*/ 3 w 144"/>
                  <a:gd name="T61" fmla="*/ 6 h 129"/>
                  <a:gd name="T62" fmla="*/ 2 w 144"/>
                  <a:gd name="T63" fmla="*/ 5 h 129"/>
                  <a:gd name="T64" fmla="*/ 0 w 144"/>
                  <a:gd name="T65" fmla="*/ 5 h 129"/>
                  <a:gd name="T66" fmla="*/ 5 w 144"/>
                  <a:gd name="T67" fmla="*/ 5 h 129"/>
                  <a:gd name="T68" fmla="*/ 5 w 144"/>
                  <a:gd name="T69" fmla="*/ 5 h 129"/>
                  <a:gd name="T70" fmla="*/ 5 w 144"/>
                  <a:gd name="T71" fmla="*/ 6 h 129"/>
                  <a:gd name="T72" fmla="*/ 6 w 144"/>
                  <a:gd name="T73" fmla="*/ 6 h 129"/>
                  <a:gd name="T74" fmla="*/ 8 w 144"/>
                  <a:gd name="T75" fmla="*/ 6 h 129"/>
                  <a:gd name="T76" fmla="*/ 9 w 144"/>
                  <a:gd name="T77" fmla="*/ 6 h 129"/>
                  <a:gd name="T78" fmla="*/ 11 w 144"/>
                  <a:gd name="T79" fmla="*/ 6 h 129"/>
                  <a:gd name="T80" fmla="*/ 12 w 144"/>
                  <a:gd name="T81" fmla="*/ 6 h 129"/>
                  <a:gd name="T82" fmla="*/ 13 w 144"/>
                  <a:gd name="T83" fmla="*/ 6 h 129"/>
                  <a:gd name="T84" fmla="*/ 13 w 144"/>
                  <a:gd name="T85" fmla="*/ 5 h 129"/>
                  <a:gd name="T86" fmla="*/ 13 w 144"/>
                  <a:gd name="T87" fmla="*/ 4 h 129"/>
                  <a:gd name="T88" fmla="*/ 12 w 144"/>
                  <a:gd name="T89" fmla="*/ 3 h 129"/>
                  <a:gd name="T90" fmla="*/ 11 w 144"/>
                  <a:gd name="T91" fmla="*/ 2 h 129"/>
                  <a:gd name="T92" fmla="*/ 9 w 144"/>
                  <a:gd name="T93" fmla="*/ 2 h 129"/>
                  <a:gd name="T94" fmla="*/ 8 w 144"/>
                  <a:gd name="T95" fmla="*/ 2 h 129"/>
                  <a:gd name="T96" fmla="*/ 6 w 144"/>
                  <a:gd name="T97" fmla="*/ 3 h 129"/>
                  <a:gd name="T98" fmla="*/ 5 w 144"/>
                  <a:gd name="T99" fmla="*/ 4 h 129"/>
                  <a:gd name="T100" fmla="*/ 5 w 144"/>
                  <a:gd name="T101" fmla="*/ 4 h 129"/>
                  <a:gd name="T102" fmla="*/ 5 w 144"/>
                  <a:gd name="T103" fmla="*/ 5 h 12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4"/>
                  <a:gd name="T157" fmla="*/ 0 h 129"/>
                  <a:gd name="T158" fmla="*/ 144 w 144"/>
                  <a:gd name="T159" fmla="*/ 129 h 12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4" h="129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4" y="6"/>
                    </a:lnTo>
                    <a:lnTo>
                      <a:pt x="116" y="12"/>
                    </a:lnTo>
                    <a:lnTo>
                      <a:pt x="126" y="20"/>
                    </a:lnTo>
                    <a:lnTo>
                      <a:pt x="134" y="30"/>
                    </a:lnTo>
                    <a:lnTo>
                      <a:pt x="140" y="40"/>
                    </a:lnTo>
                    <a:lnTo>
                      <a:pt x="142" y="52"/>
                    </a:lnTo>
                    <a:lnTo>
                      <a:pt x="144" y="64"/>
                    </a:lnTo>
                    <a:lnTo>
                      <a:pt x="142" y="76"/>
                    </a:lnTo>
                    <a:lnTo>
                      <a:pt x="140" y="89"/>
                    </a:lnTo>
                    <a:lnTo>
                      <a:pt x="134" y="99"/>
                    </a:lnTo>
                    <a:lnTo>
                      <a:pt x="126" y="109"/>
                    </a:lnTo>
                    <a:lnTo>
                      <a:pt x="116" y="117"/>
                    </a:lnTo>
                    <a:lnTo>
                      <a:pt x="104" y="123"/>
                    </a:lnTo>
                    <a:lnTo>
                      <a:pt x="88" y="127"/>
                    </a:lnTo>
                    <a:lnTo>
                      <a:pt x="72" y="129"/>
                    </a:lnTo>
                    <a:lnTo>
                      <a:pt x="58" y="127"/>
                    </a:lnTo>
                    <a:lnTo>
                      <a:pt x="46" y="123"/>
                    </a:lnTo>
                    <a:lnTo>
                      <a:pt x="34" y="117"/>
                    </a:lnTo>
                    <a:lnTo>
                      <a:pt x="22" y="109"/>
                    </a:lnTo>
                    <a:lnTo>
                      <a:pt x="14" y="99"/>
                    </a:lnTo>
                    <a:lnTo>
                      <a:pt x="6" y="89"/>
                    </a:lnTo>
                    <a:lnTo>
                      <a:pt x="2" y="76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9"/>
                    </a:lnTo>
                    <a:lnTo>
                      <a:pt x="62" y="95"/>
                    </a:lnTo>
                    <a:lnTo>
                      <a:pt x="72" y="97"/>
                    </a:lnTo>
                    <a:lnTo>
                      <a:pt x="88" y="95"/>
                    </a:lnTo>
                    <a:lnTo>
                      <a:pt x="100" y="89"/>
                    </a:lnTo>
                    <a:lnTo>
                      <a:pt x="106" y="78"/>
                    </a:lnTo>
                    <a:lnTo>
                      <a:pt x="108" y="64"/>
                    </a:lnTo>
                    <a:lnTo>
                      <a:pt x="106" y="54"/>
                    </a:lnTo>
                    <a:lnTo>
                      <a:pt x="100" y="44"/>
                    </a:lnTo>
                    <a:lnTo>
                      <a:pt x="88" y="36"/>
                    </a:lnTo>
                    <a:lnTo>
                      <a:pt x="72" y="32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43" name="Freeform 22"/>
              <p:cNvSpPr>
                <a:spLocks noEditPoints="1"/>
              </p:cNvSpPr>
              <p:nvPr/>
            </p:nvSpPr>
            <p:spPr bwMode="auto">
              <a:xfrm>
                <a:off x="4981" y="556"/>
                <a:ext cx="122" cy="103"/>
              </a:xfrm>
              <a:custGeom>
                <a:avLst/>
                <a:gdLst>
                  <a:gd name="T0" fmla="*/ 0 w 145"/>
                  <a:gd name="T1" fmla="*/ 5 h 128"/>
                  <a:gd name="T2" fmla="*/ 2 w 145"/>
                  <a:gd name="T3" fmla="*/ 4 h 128"/>
                  <a:gd name="T4" fmla="*/ 3 w 145"/>
                  <a:gd name="T5" fmla="*/ 3 h 128"/>
                  <a:gd name="T6" fmla="*/ 3 w 145"/>
                  <a:gd name="T7" fmla="*/ 2 h 128"/>
                  <a:gd name="T8" fmla="*/ 3 w 145"/>
                  <a:gd name="T9" fmla="*/ 2 h 128"/>
                  <a:gd name="T10" fmla="*/ 4 w 145"/>
                  <a:gd name="T11" fmla="*/ 2 h 128"/>
                  <a:gd name="T12" fmla="*/ 6 w 145"/>
                  <a:gd name="T13" fmla="*/ 2 h 128"/>
                  <a:gd name="T14" fmla="*/ 7 w 145"/>
                  <a:gd name="T15" fmla="*/ 2 h 128"/>
                  <a:gd name="T16" fmla="*/ 9 w 145"/>
                  <a:gd name="T17" fmla="*/ 0 h 128"/>
                  <a:gd name="T18" fmla="*/ 11 w 145"/>
                  <a:gd name="T19" fmla="*/ 2 h 128"/>
                  <a:gd name="T20" fmla="*/ 13 w 145"/>
                  <a:gd name="T21" fmla="*/ 2 h 128"/>
                  <a:gd name="T22" fmla="*/ 14 w 145"/>
                  <a:gd name="T23" fmla="*/ 2 h 128"/>
                  <a:gd name="T24" fmla="*/ 16 w 145"/>
                  <a:gd name="T25" fmla="*/ 2 h 128"/>
                  <a:gd name="T26" fmla="*/ 17 w 145"/>
                  <a:gd name="T27" fmla="*/ 2 h 128"/>
                  <a:gd name="T28" fmla="*/ 17 w 145"/>
                  <a:gd name="T29" fmla="*/ 3 h 128"/>
                  <a:gd name="T30" fmla="*/ 18 w 145"/>
                  <a:gd name="T31" fmla="*/ 4 h 128"/>
                  <a:gd name="T32" fmla="*/ 18 w 145"/>
                  <a:gd name="T33" fmla="*/ 5 h 128"/>
                  <a:gd name="T34" fmla="*/ 18 w 145"/>
                  <a:gd name="T35" fmla="*/ 5 h 128"/>
                  <a:gd name="T36" fmla="*/ 17 w 145"/>
                  <a:gd name="T37" fmla="*/ 6 h 128"/>
                  <a:gd name="T38" fmla="*/ 17 w 145"/>
                  <a:gd name="T39" fmla="*/ 7 h 128"/>
                  <a:gd name="T40" fmla="*/ 16 w 145"/>
                  <a:gd name="T41" fmla="*/ 8 h 128"/>
                  <a:gd name="T42" fmla="*/ 14 w 145"/>
                  <a:gd name="T43" fmla="*/ 8 h 128"/>
                  <a:gd name="T44" fmla="*/ 13 w 145"/>
                  <a:gd name="T45" fmla="*/ 9 h 128"/>
                  <a:gd name="T46" fmla="*/ 11 w 145"/>
                  <a:gd name="T47" fmla="*/ 9 h 128"/>
                  <a:gd name="T48" fmla="*/ 9 w 145"/>
                  <a:gd name="T49" fmla="*/ 10 h 128"/>
                  <a:gd name="T50" fmla="*/ 7 w 145"/>
                  <a:gd name="T51" fmla="*/ 9 h 128"/>
                  <a:gd name="T52" fmla="*/ 6 w 145"/>
                  <a:gd name="T53" fmla="*/ 9 h 128"/>
                  <a:gd name="T54" fmla="*/ 4 w 145"/>
                  <a:gd name="T55" fmla="*/ 8 h 128"/>
                  <a:gd name="T56" fmla="*/ 3 w 145"/>
                  <a:gd name="T57" fmla="*/ 8 h 128"/>
                  <a:gd name="T58" fmla="*/ 3 w 145"/>
                  <a:gd name="T59" fmla="*/ 7 h 128"/>
                  <a:gd name="T60" fmla="*/ 3 w 145"/>
                  <a:gd name="T61" fmla="*/ 6 h 128"/>
                  <a:gd name="T62" fmla="*/ 2 w 145"/>
                  <a:gd name="T63" fmla="*/ 5 h 128"/>
                  <a:gd name="T64" fmla="*/ 0 w 145"/>
                  <a:gd name="T65" fmla="*/ 5 h 128"/>
                  <a:gd name="T66" fmla="*/ 5 w 145"/>
                  <a:gd name="T67" fmla="*/ 5 h 128"/>
                  <a:gd name="T68" fmla="*/ 5 w 145"/>
                  <a:gd name="T69" fmla="*/ 5 h 128"/>
                  <a:gd name="T70" fmla="*/ 5 w 145"/>
                  <a:gd name="T71" fmla="*/ 6 h 128"/>
                  <a:gd name="T72" fmla="*/ 6 w 145"/>
                  <a:gd name="T73" fmla="*/ 6 h 128"/>
                  <a:gd name="T74" fmla="*/ 8 w 145"/>
                  <a:gd name="T75" fmla="*/ 6 h 128"/>
                  <a:gd name="T76" fmla="*/ 9 w 145"/>
                  <a:gd name="T77" fmla="*/ 7 h 128"/>
                  <a:gd name="T78" fmla="*/ 11 w 145"/>
                  <a:gd name="T79" fmla="*/ 6 h 128"/>
                  <a:gd name="T80" fmla="*/ 13 w 145"/>
                  <a:gd name="T81" fmla="*/ 6 h 128"/>
                  <a:gd name="T82" fmla="*/ 13 w 145"/>
                  <a:gd name="T83" fmla="*/ 6 h 128"/>
                  <a:gd name="T84" fmla="*/ 14 w 145"/>
                  <a:gd name="T85" fmla="*/ 5 h 128"/>
                  <a:gd name="T86" fmla="*/ 13 w 145"/>
                  <a:gd name="T87" fmla="*/ 4 h 128"/>
                  <a:gd name="T88" fmla="*/ 13 w 145"/>
                  <a:gd name="T89" fmla="*/ 3 h 128"/>
                  <a:gd name="T90" fmla="*/ 11 w 145"/>
                  <a:gd name="T91" fmla="*/ 2 h 128"/>
                  <a:gd name="T92" fmla="*/ 9 w 145"/>
                  <a:gd name="T93" fmla="*/ 2 h 128"/>
                  <a:gd name="T94" fmla="*/ 8 w 145"/>
                  <a:gd name="T95" fmla="*/ 2 h 128"/>
                  <a:gd name="T96" fmla="*/ 6 w 145"/>
                  <a:gd name="T97" fmla="*/ 3 h 128"/>
                  <a:gd name="T98" fmla="*/ 5 w 145"/>
                  <a:gd name="T99" fmla="*/ 4 h 128"/>
                  <a:gd name="T100" fmla="*/ 5 w 145"/>
                  <a:gd name="T101" fmla="*/ 4 h 128"/>
                  <a:gd name="T102" fmla="*/ 5 w 145"/>
                  <a:gd name="T103" fmla="*/ 5 h 12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5"/>
                  <a:gd name="T157" fmla="*/ 0 h 128"/>
                  <a:gd name="T158" fmla="*/ 145 w 145"/>
                  <a:gd name="T159" fmla="*/ 128 h 12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5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5" y="6"/>
                    </a:lnTo>
                    <a:lnTo>
                      <a:pt x="117" y="12"/>
                    </a:lnTo>
                    <a:lnTo>
                      <a:pt x="127" y="20"/>
                    </a:lnTo>
                    <a:lnTo>
                      <a:pt x="135" y="30"/>
                    </a:lnTo>
                    <a:lnTo>
                      <a:pt x="141" y="40"/>
                    </a:lnTo>
                    <a:lnTo>
                      <a:pt x="143" y="52"/>
                    </a:lnTo>
                    <a:lnTo>
                      <a:pt x="145" y="64"/>
                    </a:lnTo>
                    <a:lnTo>
                      <a:pt x="143" y="76"/>
                    </a:lnTo>
                    <a:lnTo>
                      <a:pt x="141" y="88"/>
                    </a:lnTo>
                    <a:lnTo>
                      <a:pt x="135" y="98"/>
                    </a:lnTo>
                    <a:lnTo>
                      <a:pt x="127" y="108"/>
                    </a:lnTo>
                    <a:lnTo>
                      <a:pt x="117" y="116"/>
                    </a:lnTo>
                    <a:lnTo>
                      <a:pt x="105" y="122"/>
                    </a:lnTo>
                    <a:lnTo>
                      <a:pt x="88" y="126"/>
                    </a:lnTo>
                    <a:lnTo>
                      <a:pt x="72" y="128"/>
                    </a:lnTo>
                    <a:lnTo>
                      <a:pt x="58" y="126"/>
                    </a:lnTo>
                    <a:lnTo>
                      <a:pt x="46" y="122"/>
                    </a:lnTo>
                    <a:lnTo>
                      <a:pt x="34" y="116"/>
                    </a:lnTo>
                    <a:lnTo>
                      <a:pt x="22" y="108"/>
                    </a:lnTo>
                    <a:lnTo>
                      <a:pt x="14" y="98"/>
                    </a:lnTo>
                    <a:lnTo>
                      <a:pt x="6" y="88"/>
                    </a:lnTo>
                    <a:lnTo>
                      <a:pt x="2" y="76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1" y="88"/>
                    </a:lnTo>
                    <a:lnTo>
                      <a:pt x="107" y="78"/>
                    </a:lnTo>
                    <a:lnTo>
                      <a:pt x="109" y="64"/>
                    </a:lnTo>
                    <a:lnTo>
                      <a:pt x="107" y="50"/>
                    </a:lnTo>
                    <a:lnTo>
                      <a:pt x="101" y="40"/>
                    </a:lnTo>
                    <a:lnTo>
                      <a:pt x="88" y="34"/>
                    </a:lnTo>
                    <a:lnTo>
                      <a:pt x="72" y="32"/>
                    </a:lnTo>
                    <a:lnTo>
                      <a:pt x="62" y="34"/>
                    </a:lnTo>
                    <a:lnTo>
                      <a:pt x="50" y="40"/>
                    </a:lnTo>
                    <a:lnTo>
                      <a:pt x="40" y="50"/>
                    </a:lnTo>
                    <a:lnTo>
                      <a:pt x="38" y="56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44" name="Oval 23"/>
              <p:cNvSpPr>
                <a:spLocks noChangeArrowheads="1"/>
              </p:cNvSpPr>
              <p:nvPr/>
            </p:nvSpPr>
            <p:spPr bwMode="auto">
              <a:xfrm>
                <a:off x="5227" y="712"/>
                <a:ext cx="123" cy="107"/>
              </a:xfrm>
              <a:prstGeom prst="ellipse">
                <a:avLst/>
              </a:prstGeom>
              <a:solidFill>
                <a:srgbClr val="FF33CC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45" name="Oval 24"/>
              <p:cNvSpPr>
                <a:spLocks noChangeArrowheads="1"/>
              </p:cNvSpPr>
              <p:nvPr/>
            </p:nvSpPr>
            <p:spPr bwMode="auto">
              <a:xfrm>
                <a:off x="5654" y="660"/>
                <a:ext cx="126" cy="105"/>
              </a:xfrm>
              <a:prstGeom prst="ellipse">
                <a:avLst/>
              </a:prstGeom>
              <a:solidFill>
                <a:srgbClr val="FF33CC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46" name="Freeform 25"/>
              <p:cNvSpPr>
                <a:spLocks noEditPoints="1"/>
              </p:cNvSpPr>
              <p:nvPr/>
            </p:nvSpPr>
            <p:spPr bwMode="auto">
              <a:xfrm>
                <a:off x="5716" y="920"/>
                <a:ext cx="122" cy="103"/>
              </a:xfrm>
              <a:custGeom>
                <a:avLst/>
                <a:gdLst>
                  <a:gd name="T0" fmla="*/ 0 w 144"/>
                  <a:gd name="T1" fmla="*/ 5 h 128"/>
                  <a:gd name="T2" fmla="*/ 2 w 144"/>
                  <a:gd name="T3" fmla="*/ 4 h 128"/>
                  <a:gd name="T4" fmla="*/ 3 w 144"/>
                  <a:gd name="T5" fmla="*/ 3 h 128"/>
                  <a:gd name="T6" fmla="*/ 3 w 144"/>
                  <a:gd name="T7" fmla="*/ 2 h 128"/>
                  <a:gd name="T8" fmla="*/ 3 w 144"/>
                  <a:gd name="T9" fmla="*/ 2 h 128"/>
                  <a:gd name="T10" fmla="*/ 5 w 144"/>
                  <a:gd name="T11" fmla="*/ 2 h 128"/>
                  <a:gd name="T12" fmla="*/ 6 w 144"/>
                  <a:gd name="T13" fmla="*/ 2 h 128"/>
                  <a:gd name="T14" fmla="*/ 8 w 144"/>
                  <a:gd name="T15" fmla="*/ 2 h 128"/>
                  <a:gd name="T16" fmla="*/ 10 w 144"/>
                  <a:gd name="T17" fmla="*/ 0 h 128"/>
                  <a:gd name="T18" fmla="*/ 12 w 144"/>
                  <a:gd name="T19" fmla="*/ 2 h 128"/>
                  <a:gd name="T20" fmla="*/ 14 w 144"/>
                  <a:gd name="T21" fmla="*/ 2 h 128"/>
                  <a:gd name="T22" fmla="*/ 16 w 144"/>
                  <a:gd name="T23" fmla="*/ 2 h 128"/>
                  <a:gd name="T24" fmla="*/ 18 w 144"/>
                  <a:gd name="T25" fmla="*/ 2 h 128"/>
                  <a:gd name="T26" fmla="*/ 19 w 144"/>
                  <a:gd name="T27" fmla="*/ 2 h 128"/>
                  <a:gd name="T28" fmla="*/ 19 w 144"/>
                  <a:gd name="T29" fmla="*/ 3 h 128"/>
                  <a:gd name="T30" fmla="*/ 19 w 144"/>
                  <a:gd name="T31" fmla="*/ 4 h 128"/>
                  <a:gd name="T32" fmla="*/ 19 w 144"/>
                  <a:gd name="T33" fmla="*/ 5 h 128"/>
                  <a:gd name="T34" fmla="*/ 19 w 144"/>
                  <a:gd name="T35" fmla="*/ 6 h 128"/>
                  <a:gd name="T36" fmla="*/ 19 w 144"/>
                  <a:gd name="T37" fmla="*/ 6 h 128"/>
                  <a:gd name="T38" fmla="*/ 19 w 144"/>
                  <a:gd name="T39" fmla="*/ 8 h 128"/>
                  <a:gd name="T40" fmla="*/ 18 w 144"/>
                  <a:gd name="T41" fmla="*/ 8 h 128"/>
                  <a:gd name="T42" fmla="*/ 16 w 144"/>
                  <a:gd name="T43" fmla="*/ 9 h 128"/>
                  <a:gd name="T44" fmla="*/ 14 w 144"/>
                  <a:gd name="T45" fmla="*/ 9 h 128"/>
                  <a:gd name="T46" fmla="*/ 12 w 144"/>
                  <a:gd name="T47" fmla="*/ 10 h 128"/>
                  <a:gd name="T48" fmla="*/ 10 w 144"/>
                  <a:gd name="T49" fmla="*/ 10 h 128"/>
                  <a:gd name="T50" fmla="*/ 6 w 144"/>
                  <a:gd name="T51" fmla="*/ 9 h 128"/>
                  <a:gd name="T52" fmla="*/ 5 w 144"/>
                  <a:gd name="T53" fmla="*/ 9 h 128"/>
                  <a:gd name="T54" fmla="*/ 3 w 144"/>
                  <a:gd name="T55" fmla="*/ 8 h 128"/>
                  <a:gd name="T56" fmla="*/ 3 w 144"/>
                  <a:gd name="T57" fmla="*/ 8 h 128"/>
                  <a:gd name="T58" fmla="*/ 3 w 144"/>
                  <a:gd name="T59" fmla="*/ 6 h 128"/>
                  <a:gd name="T60" fmla="*/ 2 w 144"/>
                  <a:gd name="T61" fmla="*/ 6 h 128"/>
                  <a:gd name="T62" fmla="*/ 0 w 144"/>
                  <a:gd name="T63" fmla="*/ 5 h 128"/>
                  <a:gd name="T64" fmla="*/ 5 w 144"/>
                  <a:gd name="T65" fmla="*/ 5 h 128"/>
                  <a:gd name="T66" fmla="*/ 5 w 144"/>
                  <a:gd name="T67" fmla="*/ 5 h 128"/>
                  <a:gd name="T68" fmla="*/ 6 w 144"/>
                  <a:gd name="T69" fmla="*/ 6 h 128"/>
                  <a:gd name="T70" fmla="*/ 7 w 144"/>
                  <a:gd name="T71" fmla="*/ 6 h 128"/>
                  <a:gd name="T72" fmla="*/ 8 w 144"/>
                  <a:gd name="T73" fmla="*/ 6 h 128"/>
                  <a:gd name="T74" fmla="*/ 10 w 144"/>
                  <a:gd name="T75" fmla="*/ 7 h 128"/>
                  <a:gd name="T76" fmla="*/ 12 w 144"/>
                  <a:gd name="T77" fmla="*/ 6 h 128"/>
                  <a:gd name="T78" fmla="*/ 14 w 144"/>
                  <a:gd name="T79" fmla="*/ 6 h 128"/>
                  <a:gd name="T80" fmla="*/ 14 w 144"/>
                  <a:gd name="T81" fmla="*/ 6 h 128"/>
                  <a:gd name="T82" fmla="*/ 15 w 144"/>
                  <a:gd name="T83" fmla="*/ 5 h 128"/>
                  <a:gd name="T84" fmla="*/ 14 w 144"/>
                  <a:gd name="T85" fmla="*/ 4 h 128"/>
                  <a:gd name="T86" fmla="*/ 14 w 144"/>
                  <a:gd name="T87" fmla="*/ 3 h 128"/>
                  <a:gd name="T88" fmla="*/ 12 w 144"/>
                  <a:gd name="T89" fmla="*/ 2 h 128"/>
                  <a:gd name="T90" fmla="*/ 12 w 144"/>
                  <a:gd name="T91" fmla="*/ 2 h 128"/>
                  <a:gd name="T92" fmla="*/ 10 w 144"/>
                  <a:gd name="T93" fmla="*/ 2 h 128"/>
                  <a:gd name="T94" fmla="*/ 10 w 144"/>
                  <a:gd name="T95" fmla="*/ 2 h 128"/>
                  <a:gd name="T96" fmla="*/ 8 w 144"/>
                  <a:gd name="T97" fmla="*/ 2 h 128"/>
                  <a:gd name="T98" fmla="*/ 7 w 144"/>
                  <a:gd name="T99" fmla="*/ 3 h 128"/>
                  <a:gd name="T100" fmla="*/ 6 w 144"/>
                  <a:gd name="T101" fmla="*/ 4 h 128"/>
                  <a:gd name="T102" fmla="*/ 5 w 144"/>
                  <a:gd name="T103" fmla="*/ 4 h 128"/>
                  <a:gd name="T104" fmla="*/ 5 w 144"/>
                  <a:gd name="T105" fmla="*/ 5 h 12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44"/>
                  <a:gd name="T160" fmla="*/ 0 h 128"/>
                  <a:gd name="T161" fmla="*/ 144 w 144"/>
                  <a:gd name="T162" fmla="*/ 128 h 12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44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4" y="6"/>
                    </a:lnTo>
                    <a:lnTo>
                      <a:pt x="116" y="12"/>
                    </a:lnTo>
                    <a:lnTo>
                      <a:pt x="126" y="20"/>
                    </a:lnTo>
                    <a:lnTo>
                      <a:pt x="134" y="30"/>
                    </a:lnTo>
                    <a:lnTo>
                      <a:pt x="140" y="40"/>
                    </a:lnTo>
                    <a:lnTo>
                      <a:pt x="142" y="52"/>
                    </a:lnTo>
                    <a:lnTo>
                      <a:pt x="144" y="64"/>
                    </a:lnTo>
                    <a:lnTo>
                      <a:pt x="142" y="80"/>
                    </a:lnTo>
                    <a:lnTo>
                      <a:pt x="140" y="92"/>
                    </a:lnTo>
                    <a:lnTo>
                      <a:pt x="134" y="104"/>
                    </a:lnTo>
                    <a:lnTo>
                      <a:pt x="126" y="112"/>
                    </a:lnTo>
                    <a:lnTo>
                      <a:pt x="116" y="120"/>
                    </a:lnTo>
                    <a:lnTo>
                      <a:pt x="104" y="124"/>
                    </a:lnTo>
                    <a:lnTo>
                      <a:pt x="88" y="128"/>
                    </a:lnTo>
                    <a:lnTo>
                      <a:pt x="72" y="128"/>
                    </a:lnTo>
                    <a:lnTo>
                      <a:pt x="46" y="124"/>
                    </a:lnTo>
                    <a:lnTo>
                      <a:pt x="34" y="120"/>
                    </a:lnTo>
                    <a:lnTo>
                      <a:pt x="22" y="112"/>
                    </a:lnTo>
                    <a:lnTo>
                      <a:pt x="14" y="104"/>
                    </a:lnTo>
                    <a:lnTo>
                      <a:pt x="6" y="92"/>
                    </a:lnTo>
                    <a:lnTo>
                      <a:pt x="2" y="80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0" y="88"/>
                    </a:lnTo>
                    <a:lnTo>
                      <a:pt x="106" y="78"/>
                    </a:lnTo>
                    <a:lnTo>
                      <a:pt x="108" y="64"/>
                    </a:lnTo>
                    <a:lnTo>
                      <a:pt x="106" y="54"/>
                    </a:lnTo>
                    <a:lnTo>
                      <a:pt x="100" y="44"/>
                    </a:lnTo>
                    <a:lnTo>
                      <a:pt x="88" y="36"/>
                    </a:lnTo>
                    <a:lnTo>
                      <a:pt x="80" y="34"/>
                    </a:lnTo>
                    <a:lnTo>
                      <a:pt x="72" y="32"/>
                    </a:lnTo>
                    <a:lnTo>
                      <a:pt x="68" y="34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47" name="Freeform 26"/>
              <p:cNvSpPr>
                <a:spLocks noEditPoints="1"/>
              </p:cNvSpPr>
              <p:nvPr/>
            </p:nvSpPr>
            <p:spPr bwMode="auto">
              <a:xfrm>
                <a:off x="5593" y="920"/>
                <a:ext cx="123" cy="103"/>
              </a:xfrm>
              <a:custGeom>
                <a:avLst/>
                <a:gdLst>
                  <a:gd name="T0" fmla="*/ 0 w 145"/>
                  <a:gd name="T1" fmla="*/ 5 h 128"/>
                  <a:gd name="T2" fmla="*/ 2 w 145"/>
                  <a:gd name="T3" fmla="*/ 4 h 128"/>
                  <a:gd name="T4" fmla="*/ 3 w 145"/>
                  <a:gd name="T5" fmla="*/ 3 h 128"/>
                  <a:gd name="T6" fmla="*/ 3 w 145"/>
                  <a:gd name="T7" fmla="*/ 2 h 128"/>
                  <a:gd name="T8" fmla="*/ 3 w 145"/>
                  <a:gd name="T9" fmla="*/ 2 h 128"/>
                  <a:gd name="T10" fmla="*/ 5 w 145"/>
                  <a:gd name="T11" fmla="*/ 2 h 128"/>
                  <a:gd name="T12" fmla="*/ 6 w 145"/>
                  <a:gd name="T13" fmla="*/ 2 h 128"/>
                  <a:gd name="T14" fmla="*/ 8 w 145"/>
                  <a:gd name="T15" fmla="*/ 2 h 128"/>
                  <a:gd name="T16" fmla="*/ 10 w 145"/>
                  <a:gd name="T17" fmla="*/ 0 h 128"/>
                  <a:gd name="T18" fmla="*/ 12 w 145"/>
                  <a:gd name="T19" fmla="*/ 2 h 128"/>
                  <a:gd name="T20" fmla="*/ 14 w 145"/>
                  <a:gd name="T21" fmla="*/ 2 h 128"/>
                  <a:gd name="T22" fmla="*/ 16 w 145"/>
                  <a:gd name="T23" fmla="*/ 2 h 128"/>
                  <a:gd name="T24" fmla="*/ 18 w 145"/>
                  <a:gd name="T25" fmla="*/ 2 h 128"/>
                  <a:gd name="T26" fmla="*/ 19 w 145"/>
                  <a:gd name="T27" fmla="*/ 2 h 128"/>
                  <a:gd name="T28" fmla="*/ 20 w 145"/>
                  <a:gd name="T29" fmla="*/ 3 h 128"/>
                  <a:gd name="T30" fmla="*/ 20 w 145"/>
                  <a:gd name="T31" fmla="*/ 4 h 128"/>
                  <a:gd name="T32" fmla="*/ 20 w 145"/>
                  <a:gd name="T33" fmla="*/ 5 h 128"/>
                  <a:gd name="T34" fmla="*/ 20 w 145"/>
                  <a:gd name="T35" fmla="*/ 6 h 128"/>
                  <a:gd name="T36" fmla="*/ 20 w 145"/>
                  <a:gd name="T37" fmla="*/ 6 h 128"/>
                  <a:gd name="T38" fmla="*/ 19 w 145"/>
                  <a:gd name="T39" fmla="*/ 8 h 128"/>
                  <a:gd name="T40" fmla="*/ 18 w 145"/>
                  <a:gd name="T41" fmla="*/ 8 h 128"/>
                  <a:gd name="T42" fmla="*/ 16 w 145"/>
                  <a:gd name="T43" fmla="*/ 9 h 128"/>
                  <a:gd name="T44" fmla="*/ 14 w 145"/>
                  <a:gd name="T45" fmla="*/ 9 h 128"/>
                  <a:gd name="T46" fmla="*/ 12 w 145"/>
                  <a:gd name="T47" fmla="*/ 10 h 128"/>
                  <a:gd name="T48" fmla="*/ 10 w 145"/>
                  <a:gd name="T49" fmla="*/ 10 h 128"/>
                  <a:gd name="T50" fmla="*/ 6 w 145"/>
                  <a:gd name="T51" fmla="*/ 9 h 128"/>
                  <a:gd name="T52" fmla="*/ 5 w 145"/>
                  <a:gd name="T53" fmla="*/ 9 h 128"/>
                  <a:gd name="T54" fmla="*/ 3 w 145"/>
                  <a:gd name="T55" fmla="*/ 8 h 128"/>
                  <a:gd name="T56" fmla="*/ 3 w 145"/>
                  <a:gd name="T57" fmla="*/ 8 h 128"/>
                  <a:gd name="T58" fmla="*/ 3 w 145"/>
                  <a:gd name="T59" fmla="*/ 6 h 128"/>
                  <a:gd name="T60" fmla="*/ 2 w 145"/>
                  <a:gd name="T61" fmla="*/ 6 h 128"/>
                  <a:gd name="T62" fmla="*/ 0 w 145"/>
                  <a:gd name="T63" fmla="*/ 5 h 128"/>
                  <a:gd name="T64" fmla="*/ 5 w 145"/>
                  <a:gd name="T65" fmla="*/ 5 h 128"/>
                  <a:gd name="T66" fmla="*/ 5 w 145"/>
                  <a:gd name="T67" fmla="*/ 5 h 128"/>
                  <a:gd name="T68" fmla="*/ 6 w 145"/>
                  <a:gd name="T69" fmla="*/ 6 h 128"/>
                  <a:gd name="T70" fmla="*/ 7 w 145"/>
                  <a:gd name="T71" fmla="*/ 6 h 128"/>
                  <a:gd name="T72" fmla="*/ 8 w 145"/>
                  <a:gd name="T73" fmla="*/ 6 h 128"/>
                  <a:gd name="T74" fmla="*/ 10 w 145"/>
                  <a:gd name="T75" fmla="*/ 7 h 128"/>
                  <a:gd name="T76" fmla="*/ 12 w 145"/>
                  <a:gd name="T77" fmla="*/ 6 h 128"/>
                  <a:gd name="T78" fmla="*/ 14 w 145"/>
                  <a:gd name="T79" fmla="*/ 6 h 128"/>
                  <a:gd name="T80" fmla="*/ 15 w 145"/>
                  <a:gd name="T81" fmla="*/ 6 h 128"/>
                  <a:gd name="T82" fmla="*/ 15 w 145"/>
                  <a:gd name="T83" fmla="*/ 5 h 128"/>
                  <a:gd name="T84" fmla="*/ 15 w 145"/>
                  <a:gd name="T85" fmla="*/ 4 h 128"/>
                  <a:gd name="T86" fmla="*/ 14 w 145"/>
                  <a:gd name="T87" fmla="*/ 3 h 128"/>
                  <a:gd name="T88" fmla="*/ 12 w 145"/>
                  <a:gd name="T89" fmla="*/ 2 h 128"/>
                  <a:gd name="T90" fmla="*/ 12 w 145"/>
                  <a:gd name="T91" fmla="*/ 2 h 128"/>
                  <a:gd name="T92" fmla="*/ 10 w 145"/>
                  <a:gd name="T93" fmla="*/ 2 h 128"/>
                  <a:gd name="T94" fmla="*/ 10 w 145"/>
                  <a:gd name="T95" fmla="*/ 2 h 128"/>
                  <a:gd name="T96" fmla="*/ 8 w 145"/>
                  <a:gd name="T97" fmla="*/ 2 h 128"/>
                  <a:gd name="T98" fmla="*/ 7 w 145"/>
                  <a:gd name="T99" fmla="*/ 3 h 128"/>
                  <a:gd name="T100" fmla="*/ 6 w 145"/>
                  <a:gd name="T101" fmla="*/ 4 h 128"/>
                  <a:gd name="T102" fmla="*/ 5 w 145"/>
                  <a:gd name="T103" fmla="*/ 4 h 128"/>
                  <a:gd name="T104" fmla="*/ 5 w 145"/>
                  <a:gd name="T105" fmla="*/ 5 h 12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45"/>
                  <a:gd name="T160" fmla="*/ 0 h 128"/>
                  <a:gd name="T161" fmla="*/ 145 w 145"/>
                  <a:gd name="T162" fmla="*/ 128 h 12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45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5" y="6"/>
                    </a:lnTo>
                    <a:lnTo>
                      <a:pt x="117" y="12"/>
                    </a:lnTo>
                    <a:lnTo>
                      <a:pt x="127" y="20"/>
                    </a:lnTo>
                    <a:lnTo>
                      <a:pt x="135" y="30"/>
                    </a:lnTo>
                    <a:lnTo>
                      <a:pt x="141" y="40"/>
                    </a:lnTo>
                    <a:lnTo>
                      <a:pt x="143" y="52"/>
                    </a:lnTo>
                    <a:lnTo>
                      <a:pt x="145" y="64"/>
                    </a:lnTo>
                    <a:lnTo>
                      <a:pt x="143" y="80"/>
                    </a:lnTo>
                    <a:lnTo>
                      <a:pt x="141" y="92"/>
                    </a:lnTo>
                    <a:lnTo>
                      <a:pt x="135" y="104"/>
                    </a:lnTo>
                    <a:lnTo>
                      <a:pt x="127" y="112"/>
                    </a:lnTo>
                    <a:lnTo>
                      <a:pt x="117" y="120"/>
                    </a:lnTo>
                    <a:lnTo>
                      <a:pt x="105" y="124"/>
                    </a:lnTo>
                    <a:lnTo>
                      <a:pt x="88" y="128"/>
                    </a:lnTo>
                    <a:lnTo>
                      <a:pt x="72" y="128"/>
                    </a:lnTo>
                    <a:lnTo>
                      <a:pt x="46" y="124"/>
                    </a:lnTo>
                    <a:lnTo>
                      <a:pt x="34" y="120"/>
                    </a:lnTo>
                    <a:lnTo>
                      <a:pt x="22" y="112"/>
                    </a:lnTo>
                    <a:lnTo>
                      <a:pt x="14" y="104"/>
                    </a:lnTo>
                    <a:lnTo>
                      <a:pt x="6" y="92"/>
                    </a:lnTo>
                    <a:lnTo>
                      <a:pt x="2" y="80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1" y="88"/>
                    </a:lnTo>
                    <a:lnTo>
                      <a:pt x="107" y="78"/>
                    </a:lnTo>
                    <a:lnTo>
                      <a:pt x="109" y="64"/>
                    </a:lnTo>
                    <a:lnTo>
                      <a:pt x="107" y="54"/>
                    </a:lnTo>
                    <a:lnTo>
                      <a:pt x="101" y="44"/>
                    </a:lnTo>
                    <a:lnTo>
                      <a:pt x="88" y="36"/>
                    </a:lnTo>
                    <a:lnTo>
                      <a:pt x="80" y="34"/>
                    </a:lnTo>
                    <a:lnTo>
                      <a:pt x="72" y="32"/>
                    </a:lnTo>
                    <a:lnTo>
                      <a:pt x="68" y="34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48" name="Freeform 27"/>
              <p:cNvSpPr>
                <a:spLocks noEditPoints="1"/>
              </p:cNvSpPr>
              <p:nvPr/>
            </p:nvSpPr>
            <p:spPr bwMode="auto">
              <a:xfrm>
                <a:off x="5409" y="817"/>
                <a:ext cx="122" cy="103"/>
              </a:xfrm>
              <a:custGeom>
                <a:avLst/>
                <a:gdLst>
                  <a:gd name="T0" fmla="*/ 0 w 144"/>
                  <a:gd name="T1" fmla="*/ 5 h 128"/>
                  <a:gd name="T2" fmla="*/ 2 w 144"/>
                  <a:gd name="T3" fmla="*/ 4 h 128"/>
                  <a:gd name="T4" fmla="*/ 3 w 144"/>
                  <a:gd name="T5" fmla="*/ 3 h 128"/>
                  <a:gd name="T6" fmla="*/ 3 w 144"/>
                  <a:gd name="T7" fmla="*/ 2 h 128"/>
                  <a:gd name="T8" fmla="*/ 3 w 144"/>
                  <a:gd name="T9" fmla="*/ 2 h 128"/>
                  <a:gd name="T10" fmla="*/ 5 w 144"/>
                  <a:gd name="T11" fmla="*/ 2 h 128"/>
                  <a:gd name="T12" fmla="*/ 6 w 144"/>
                  <a:gd name="T13" fmla="*/ 2 h 128"/>
                  <a:gd name="T14" fmla="*/ 8 w 144"/>
                  <a:gd name="T15" fmla="*/ 2 h 128"/>
                  <a:gd name="T16" fmla="*/ 10 w 144"/>
                  <a:gd name="T17" fmla="*/ 0 h 128"/>
                  <a:gd name="T18" fmla="*/ 12 w 144"/>
                  <a:gd name="T19" fmla="*/ 2 h 128"/>
                  <a:gd name="T20" fmla="*/ 14 w 144"/>
                  <a:gd name="T21" fmla="*/ 2 h 128"/>
                  <a:gd name="T22" fmla="*/ 16 w 144"/>
                  <a:gd name="T23" fmla="*/ 2 h 128"/>
                  <a:gd name="T24" fmla="*/ 18 w 144"/>
                  <a:gd name="T25" fmla="*/ 2 h 128"/>
                  <a:gd name="T26" fmla="*/ 19 w 144"/>
                  <a:gd name="T27" fmla="*/ 2 h 128"/>
                  <a:gd name="T28" fmla="*/ 19 w 144"/>
                  <a:gd name="T29" fmla="*/ 3 h 128"/>
                  <a:gd name="T30" fmla="*/ 19 w 144"/>
                  <a:gd name="T31" fmla="*/ 4 h 128"/>
                  <a:gd name="T32" fmla="*/ 19 w 144"/>
                  <a:gd name="T33" fmla="*/ 5 h 128"/>
                  <a:gd name="T34" fmla="*/ 19 w 144"/>
                  <a:gd name="T35" fmla="*/ 6 h 128"/>
                  <a:gd name="T36" fmla="*/ 19 w 144"/>
                  <a:gd name="T37" fmla="*/ 6 h 128"/>
                  <a:gd name="T38" fmla="*/ 19 w 144"/>
                  <a:gd name="T39" fmla="*/ 8 h 128"/>
                  <a:gd name="T40" fmla="*/ 18 w 144"/>
                  <a:gd name="T41" fmla="*/ 8 h 128"/>
                  <a:gd name="T42" fmla="*/ 16 w 144"/>
                  <a:gd name="T43" fmla="*/ 8 h 128"/>
                  <a:gd name="T44" fmla="*/ 14 w 144"/>
                  <a:gd name="T45" fmla="*/ 9 h 128"/>
                  <a:gd name="T46" fmla="*/ 12 w 144"/>
                  <a:gd name="T47" fmla="*/ 10 h 128"/>
                  <a:gd name="T48" fmla="*/ 10 w 144"/>
                  <a:gd name="T49" fmla="*/ 10 h 128"/>
                  <a:gd name="T50" fmla="*/ 8 w 144"/>
                  <a:gd name="T51" fmla="*/ 10 h 128"/>
                  <a:gd name="T52" fmla="*/ 6 w 144"/>
                  <a:gd name="T53" fmla="*/ 9 h 128"/>
                  <a:gd name="T54" fmla="*/ 5 w 144"/>
                  <a:gd name="T55" fmla="*/ 8 h 128"/>
                  <a:gd name="T56" fmla="*/ 3 w 144"/>
                  <a:gd name="T57" fmla="*/ 8 h 128"/>
                  <a:gd name="T58" fmla="*/ 3 w 144"/>
                  <a:gd name="T59" fmla="*/ 8 h 128"/>
                  <a:gd name="T60" fmla="*/ 3 w 144"/>
                  <a:gd name="T61" fmla="*/ 6 h 128"/>
                  <a:gd name="T62" fmla="*/ 2 w 144"/>
                  <a:gd name="T63" fmla="*/ 6 h 128"/>
                  <a:gd name="T64" fmla="*/ 0 w 144"/>
                  <a:gd name="T65" fmla="*/ 5 h 128"/>
                  <a:gd name="T66" fmla="*/ 5 w 144"/>
                  <a:gd name="T67" fmla="*/ 5 h 128"/>
                  <a:gd name="T68" fmla="*/ 5 w 144"/>
                  <a:gd name="T69" fmla="*/ 5 h 128"/>
                  <a:gd name="T70" fmla="*/ 6 w 144"/>
                  <a:gd name="T71" fmla="*/ 6 h 128"/>
                  <a:gd name="T72" fmla="*/ 7 w 144"/>
                  <a:gd name="T73" fmla="*/ 6 h 128"/>
                  <a:gd name="T74" fmla="*/ 8 w 144"/>
                  <a:gd name="T75" fmla="*/ 6 h 128"/>
                  <a:gd name="T76" fmla="*/ 10 w 144"/>
                  <a:gd name="T77" fmla="*/ 7 h 128"/>
                  <a:gd name="T78" fmla="*/ 12 w 144"/>
                  <a:gd name="T79" fmla="*/ 6 h 128"/>
                  <a:gd name="T80" fmla="*/ 14 w 144"/>
                  <a:gd name="T81" fmla="*/ 6 h 128"/>
                  <a:gd name="T82" fmla="*/ 14 w 144"/>
                  <a:gd name="T83" fmla="*/ 6 h 128"/>
                  <a:gd name="T84" fmla="*/ 15 w 144"/>
                  <a:gd name="T85" fmla="*/ 5 h 128"/>
                  <a:gd name="T86" fmla="*/ 14 w 144"/>
                  <a:gd name="T87" fmla="*/ 4 h 128"/>
                  <a:gd name="T88" fmla="*/ 14 w 144"/>
                  <a:gd name="T89" fmla="*/ 3 h 128"/>
                  <a:gd name="T90" fmla="*/ 12 w 144"/>
                  <a:gd name="T91" fmla="*/ 2 h 128"/>
                  <a:gd name="T92" fmla="*/ 10 w 144"/>
                  <a:gd name="T93" fmla="*/ 2 h 128"/>
                  <a:gd name="T94" fmla="*/ 8 w 144"/>
                  <a:gd name="T95" fmla="*/ 2 h 128"/>
                  <a:gd name="T96" fmla="*/ 7 w 144"/>
                  <a:gd name="T97" fmla="*/ 3 h 128"/>
                  <a:gd name="T98" fmla="*/ 6 w 144"/>
                  <a:gd name="T99" fmla="*/ 4 h 128"/>
                  <a:gd name="T100" fmla="*/ 5 w 144"/>
                  <a:gd name="T101" fmla="*/ 4 h 128"/>
                  <a:gd name="T102" fmla="*/ 5 w 144"/>
                  <a:gd name="T103" fmla="*/ 5 h 12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4"/>
                  <a:gd name="T157" fmla="*/ 0 h 128"/>
                  <a:gd name="T158" fmla="*/ 144 w 144"/>
                  <a:gd name="T159" fmla="*/ 128 h 12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4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4" y="6"/>
                    </a:lnTo>
                    <a:lnTo>
                      <a:pt x="116" y="12"/>
                    </a:lnTo>
                    <a:lnTo>
                      <a:pt x="126" y="20"/>
                    </a:lnTo>
                    <a:lnTo>
                      <a:pt x="134" y="30"/>
                    </a:lnTo>
                    <a:lnTo>
                      <a:pt x="140" y="40"/>
                    </a:lnTo>
                    <a:lnTo>
                      <a:pt x="142" y="52"/>
                    </a:lnTo>
                    <a:lnTo>
                      <a:pt x="144" y="64"/>
                    </a:lnTo>
                    <a:lnTo>
                      <a:pt x="142" y="78"/>
                    </a:lnTo>
                    <a:lnTo>
                      <a:pt x="140" y="92"/>
                    </a:lnTo>
                    <a:lnTo>
                      <a:pt x="134" y="102"/>
                    </a:lnTo>
                    <a:lnTo>
                      <a:pt x="126" y="112"/>
                    </a:lnTo>
                    <a:lnTo>
                      <a:pt x="116" y="118"/>
                    </a:lnTo>
                    <a:lnTo>
                      <a:pt x="104" y="124"/>
                    </a:lnTo>
                    <a:lnTo>
                      <a:pt x="88" y="128"/>
                    </a:lnTo>
                    <a:lnTo>
                      <a:pt x="72" y="128"/>
                    </a:lnTo>
                    <a:lnTo>
                      <a:pt x="58" y="128"/>
                    </a:lnTo>
                    <a:lnTo>
                      <a:pt x="46" y="124"/>
                    </a:lnTo>
                    <a:lnTo>
                      <a:pt x="34" y="118"/>
                    </a:lnTo>
                    <a:lnTo>
                      <a:pt x="22" y="112"/>
                    </a:lnTo>
                    <a:lnTo>
                      <a:pt x="14" y="102"/>
                    </a:lnTo>
                    <a:lnTo>
                      <a:pt x="6" y="92"/>
                    </a:lnTo>
                    <a:lnTo>
                      <a:pt x="2" y="78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0" y="88"/>
                    </a:lnTo>
                    <a:lnTo>
                      <a:pt x="106" y="78"/>
                    </a:lnTo>
                    <a:lnTo>
                      <a:pt x="108" y="64"/>
                    </a:lnTo>
                    <a:lnTo>
                      <a:pt x="106" y="54"/>
                    </a:lnTo>
                    <a:lnTo>
                      <a:pt x="100" y="44"/>
                    </a:lnTo>
                    <a:lnTo>
                      <a:pt x="88" y="36"/>
                    </a:lnTo>
                    <a:lnTo>
                      <a:pt x="72" y="32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49" name="Freeform 28"/>
              <p:cNvSpPr>
                <a:spLocks noEditPoints="1"/>
              </p:cNvSpPr>
              <p:nvPr/>
            </p:nvSpPr>
            <p:spPr bwMode="auto">
              <a:xfrm>
                <a:off x="5961" y="1076"/>
                <a:ext cx="122" cy="103"/>
              </a:xfrm>
              <a:custGeom>
                <a:avLst/>
                <a:gdLst>
                  <a:gd name="T0" fmla="*/ 0 w 144"/>
                  <a:gd name="T1" fmla="*/ 5 h 128"/>
                  <a:gd name="T2" fmla="*/ 2 w 144"/>
                  <a:gd name="T3" fmla="*/ 4 h 128"/>
                  <a:gd name="T4" fmla="*/ 3 w 144"/>
                  <a:gd name="T5" fmla="*/ 3 h 128"/>
                  <a:gd name="T6" fmla="*/ 3 w 144"/>
                  <a:gd name="T7" fmla="*/ 2 h 128"/>
                  <a:gd name="T8" fmla="*/ 3 w 144"/>
                  <a:gd name="T9" fmla="*/ 2 h 128"/>
                  <a:gd name="T10" fmla="*/ 5 w 144"/>
                  <a:gd name="T11" fmla="*/ 2 h 128"/>
                  <a:gd name="T12" fmla="*/ 6 w 144"/>
                  <a:gd name="T13" fmla="*/ 2 h 128"/>
                  <a:gd name="T14" fmla="*/ 8 w 144"/>
                  <a:gd name="T15" fmla="*/ 2 h 128"/>
                  <a:gd name="T16" fmla="*/ 10 w 144"/>
                  <a:gd name="T17" fmla="*/ 0 h 128"/>
                  <a:gd name="T18" fmla="*/ 12 w 144"/>
                  <a:gd name="T19" fmla="*/ 2 h 128"/>
                  <a:gd name="T20" fmla="*/ 14 w 144"/>
                  <a:gd name="T21" fmla="*/ 2 h 128"/>
                  <a:gd name="T22" fmla="*/ 16 w 144"/>
                  <a:gd name="T23" fmla="*/ 2 h 128"/>
                  <a:gd name="T24" fmla="*/ 18 w 144"/>
                  <a:gd name="T25" fmla="*/ 2 h 128"/>
                  <a:gd name="T26" fmla="*/ 19 w 144"/>
                  <a:gd name="T27" fmla="*/ 2 h 128"/>
                  <a:gd name="T28" fmla="*/ 19 w 144"/>
                  <a:gd name="T29" fmla="*/ 3 h 128"/>
                  <a:gd name="T30" fmla="*/ 19 w 144"/>
                  <a:gd name="T31" fmla="*/ 4 h 128"/>
                  <a:gd name="T32" fmla="*/ 19 w 144"/>
                  <a:gd name="T33" fmla="*/ 5 h 128"/>
                  <a:gd name="T34" fmla="*/ 19 w 144"/>
                  <a:gd name="T35" fmla="*/ 6 h 128"/>
                  <a:gd name="T36" fmla="*/ 19 w 144"/>
                  <a:gd name="T37" fmla="*/ 6 h 128"/>
                  <a:gd name="T38" fmla="*/ 19 w 144"/>
                  <a:gd name="T39" fmla="*/ 8 h 128"/>
                  <a:gd name="T40" fmla="*/ 18 w 144"/>
                  <a:gd name="T41" fmla="*/ 8 h 128"/>
                  <a:gd name="T42" fmla="*/ 16 w 144"/>
                  <a:gd name="T43" fmla="*/ 8 h 128"/>
                  <a:gd name="T44" fmla="*/ 14 w 144"/>
                  <a:gd name="T45" fmla="*/ 9 h 128"/>
                  <a:gd name="T46" fmla="*/ 12 w 144"/>
                  <a:gd name="T47" fmla="*/ 10 h 128"/>
                  <a:gd name="T48" fmla="*/ 10 w 144"/>
                  <a:gd name="T49" fmla="*/ 10 h 128"/>
                  <a:gd name="T50" fmla="*/ 8 w 144"/>
                  <a:gd name="T51" fmla="*/ 10 h 128"/>
                  <a:gd name="T52" fmla="*/ 6 w 144"/>
                  <a:gd name="T53" fmla="*/ 9 h 128"/>
                  <a:gd name="T54" fmla="*/ 5 w 144"/>
                  <a:gd name="T55" fmla="*/ 8 h 128"/>
                  <a:gd name="T56" fmla="*/ 3 w 144"/>
                  <a:gd name="T57" fmla="*/ 8 h 128"/>
                  <a:gd name="T58" fmla="*/ 3 w 144"/>
                  <a:gd name="T59" fmla="*/ 8 h 128"/>
                  <a:gd name="T60" fmla="*/ 3 w 144"/>
                  <a:gd name="T61" fmla="*/ 6 h 128"/>
                  <a:gd name="T62" fmla="*/ 2 w 144"/>
                  <a:gd name="T63" fmla="*/ 6 h 128"/>
                  <a:gd name="T64" fmla="*/ 0 w 144"/>
                  <a:gd name="T65" fmla="*/ 5 h 128"/>
                  <a:gd name="T66" fmla="*/ 5 w 144"/>
                  <a:gd name="T67" fmla="*/ 5 h 128"/>
                  <a:gd name="T68" fmla="*/ 5 w 144"/>
                  <a:gd name="T69" fmla="*/ 5 h 128"/>
                  <a:gd name="T70" fmla="*/ 6 w 144"/>
                  <a:gd name="T71" fmla="*/ 6 h 128"/>
                  <a:gd name="T72" fmla="*/ 7 w 144"/>
                  <a:gd name="T73" fmla="*/ 6 h 128"/>
                  <a:gd name="T74" fmla="*/ 8 w 144"/>
                  <a:gd name="T75" fmla="*/ 6 h 128"/>
                  <a:gd name="T76" fmla="*/ 10 w 144"/>
                  <a:gd name="T77" fmla="*/ 7 h 128"/>
                  <a:gd name="T78" fmla="*/ 12 w 144"/>
                  <a:gd name="T79" fmla="*/ 6 h 128"/>
                  <a:gd name="T80" fmla="*/ 14 w 144"/>
                  <a:gd name="T81" fmla="*/ 6 h 128"/>
                  <a:gd name="T82" fmla="*/ 14 w 144"/>
                  <a:gd name="T83" fmla="*/ 6 h 128"/>
                  <a:gd name="T84" fmla="*/ 15 w 144"/>
                  <a:gd name="T85" fmla="*/ 5 h 128"/>
                  <a:gd name="T86" fmla="*/ 14 w 144"/>
                  <a:gd name="T87" fmla="*/ 4 h 128"/>
                  <a:gd name="T88" fmla="*/ 14 w 144"/>
                  <a:gd name="T89" fmla="*/ 3 h 128"/>
                  <a:gd name="T90" fmla="*/ 12 w 144"/>
                  <a:gd name="T91" fmla="*/ 2 h 128"/>
                  <a:gd name="T92" fmla="*/ 10 w 144"/>
                  <a:gd name="T93" fmla="*/ 2 h 128"/>
                  <a:gd name="T94" fmla="*/ 8 w 144"/>
                  <a:gd name="T95" fmla="*/ 2 h 128"/>
                  <a:gd name="T96" fmla="*/ 7 w 144"/>
                  <a:gd name="T97" fmla="*/ 3 h 128"/>
                  <a:gd name="T98" fmla="*/ 6 w 144"/>
                  <a:gd name="T99" fmla="*/ 4 h 128"/>
                  <a:gd name="T100" fmla="*/ 5 w 144"/>
                  <a:gd name="T101" fmla="*/ 4 h 128"/>
                  <a:gd name="T102" fmla="*/ 5 w 144"/>
                  <a:gd name="T103" fmla="*/ 5 h 12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4"/>
                  <a:gd name="T157" fmla="*/ 0 h 128"/>
                  <a:gd name="T158" fmla="*/ 144 w 144"/>
                  <a:gd name="T159" fmla="*/ 128 h 12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4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4" y="6"/>
                    </a:lnTo>
                    <a:lnTo>
                      <a:pt x="116" y="12"/>
                    </a:lnTo>
                    <a:lnTo>
                      <a:pt x="126" y="20"/>
                    </a:lnTo>
                    <a:lnTo>
                      <a:pt x="134" y="30"/>
                    </a:lnTo>
                    <a:lnTo>
                      <a:pt x="140" y="40"/>
                    </a:lnTo>
                    <a:lnTo>
                      <a:pt x="142" y="52"/>
                    </a:lnTo>
                    <a:lnTo>
                      <a:pt x="144" y="64"/>
                    </a:lnTo>
                    <a:lnTo>
                      <a:pt x="142" y="78"/>
                    </a:lnTo>
                    <a:lnTo>
                      <a:pt x="140" y="92"/>
                    </a:lnTo>
                    <a:lnTo>
                      <a:pt x="134" y="102"/>
                    </a:lnTo>
                    <a:lnTo>
                      <a:pt x="126" y="112"/>
                    </a:lnTo>
                    <a:lnTo>
                      <a:pt x="116" y="118"/>
                    </a:lnTo>
                    <a:lnTo>
                      <a:pt x="104" y="124"/>
                    </a:lnTo>
                    <a:lnTo>
                      <a:pt x="88" y="128"/>
                    </a:lnTo>
                    <a:lnTo>
                      <a:pt x="72" y="128"/>
                    </a:lnTo>
                    <a:lnTo>
                      <a:pt x="58" y="128"/>
                    </a:lnTo>
                    <a:lnTo>
                      <a:pt x="46" y="124"/>
                    </a:lnTo>
                    <a:lnTo>
                      <a:pt x="34" y="118"/>
                    </a:lnTo>
                    <a:lnTo>
                      <a:pt x="22" y="112"/>
                    </a:lnTo>
                    <a:lnTo>
                      <a:pt x="14" y="102"/>
                    </a:lnTo>
                    <a:lnTo>
                      <a:pt x="6" y="92"/>
                    </a:lnTo>
                    <a:lnTo>
                      <a:pt x="2" y="78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0" y="88"/>
                    </a:lnTo>
                    <a:lnTo>
                      <a:pt x="106" y="78"/>
                    </a:lnTo>
                    <a:lnTo>
                      <a:pt x="108" y="64"/>
                    </a:lnTo>
                    <a:lnTo>
                      <a:pt x="106" y="54"/>
                    </a:lnTo>
                    <a:lnTo>
                      <a:pt x="100" y="44"/>
                    </a:lnTo>
                    <a:lnTo>
                      <a:pt x="88" y="36"/>
                    </a:lnTo>
                    <a:lnTo>
                      <a:pt x="72" y="32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50" name="Oval 29"/>
              <p:cNvSpPr>
                <a:spLocks noChangeArrowheads="1"/>
              </p:cNvSpPr>
              <p:nvPr/>
            </p:nvSpPr>
            <p:spPr bwMode="auto">
              <a:xfrm>
                <a:off x="5778" y="1076"/>
                <a:ext cx="134" cy="104"/>
              </a:xfrm>
              <a:prstGeom prst="ellipse">
                <a:avLst/>
              </a:prstGeom>
              <a:solidFill>
                <a:srgbClr val="FF33CC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51" name="Oval 30"/>
              <p:cNvSpPr>
                <a:spLocks noChangeArrowheads="1"/>
              </p:cNvSpPr>
              <p:nvPr/>
            </p:nvSpPr>
            <p:spPr bwMode="auto">
              <a:xfrm>
                <a:off x="5654" y="453"/>
                <a:ext cx="126" cy="104"/>
              </a:xfrm>
              <a:prstGeom prst="ellipse">
                <a:avLst/>
              </a:prstGeom>
              <a:solidFill>
                <a:srgbClr val="FF33CC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grpSp>
            <p:nvGrpSpPr>
              <p:cNvPr id="110652" name="Group 31"/>
              <p:cNvGrpSpPr>
                <a:grpSpLocks/>
              </p:cNvGrpSpPr>
              <p:nvPr/>
            </p:nvGrpSpPr>
            <p:grpSpPr bwMode="auto">
              <a:xfrm>
                <a:off x="4444" y="897"/>
                <a:ext cx="766" cy="676"/>
                <a:chOff x="3957" y="2798"/>
                <a:chExt cx="906" cy="841"/>
              </a:xfrm>
            </p:grpSpPr>
            <p:sp>
              <p:nvSpPr>
                <p:cNvPr id="110721" name="Freeform 32"/>
                <p:cNvSpPr>
                  <a:spLocks/>
                </p:cNvSpPr>
                <p:nvPr/>
              </p:nvSpPr>
              <p:spPr bwMode="auto">
                <a:xfrm>
                  <a:off x="3957" y="2798"/>
                  <a:ext cx="906" cy="841"/>
                </a:xfrm>
                <a:custGeom>
                  <a:avLst/>
                  <a:gdLst>
                    <a:gd name="T0" fmla="*/ 19 w 906"/>
                    <a:gd name="T1" fmla="*/ 609 h 841"/>
                    <a:gd name="T2" fmla="*/ 11 w 906"/>
                    <a:gd name="T3" fmla="*/ 617 h 841"/>
                    <a:gd name="T4" fmla="*/ 4 w 906"/>
                    <a:gd name="T5" fmla="*/ 627 h 841"/>
                    <a:gd name="T6" fmla="*/ 2 w 906"/>
                    <a:gd name="T7" fmla="*/ 637 h 841"/>
                    <a:gd name="T8" fmla="*/ 0 w 906"/>
                    <a:gd name="T9" fmla="*/ 647 h 841"/>
                    <a:gd name="T10" fmla="*/ 2 w 906"/>
                    <a:gd name="T11" fmla="*/ 657 h 841"/>
                    <a:gd name="T12" fmla="*/ 4 w 906"/>
                    <a:gd name="T13" fmla="*/ 667 h 841"/>
                    <a:gd name="T14" fmla="*/ 11 w 906"/>
                    <a:gd name="T15" fmla="*/ 677 h 841"/>
                    <a:gd name="T16" fmla="*/ 19 w 906"/>
                    <a:gd name="T17" fmla="*/ 685 h 841"/>
                    <a:gd name="T18" fmla="*/ 199 w 906"/>
                    <a:gd name="T19" fmla="*/ 825 h 841"/>
                    <a:gd name="T20" fmla="*/ 219 w 906"/>
                    <a:gd name="T21" fmla="*/ 837 h 841"/>
                    <a:gd name="T22" fmla="*/ 241 w 906"/>
                    <a:gd name="T23" fmla="*/ 841 h 841"/>
                    <a:gd name="T24" fmla="*/ 263 w 906"/>
                    <a:gd name="T25" fmla="*/ 837 h 841"/>
                    <a:gd name="T26" fmla="*/ 283 w 906"/>
                    <a:gd name="T27" fmla="*/ 825 h 841"/>
                    <a:gd name="T28" fmla="*/ 888 w 906"/>
                    <a:gd name="T29" fmla="*/ 232 h 841"/>
                    <a:gd name="T30" fmla="*/ 896 w 906"/>
                    <a:gd name="T31" fmla="*/ 224 h 841"/>
                    <a:gd name="T32" fmla="*/ 902 w 906"/>
                    <a:gd name="T33" fmla="*/ 214 h 841"/>
                    <a:gd name="T34" fmla="*/ 904 w 906"/>
                    <a:gd name="T35" fmla="*/ 204 h 841"/>
                    <a:gd name="T36" fmla="*/ 906 w 906"/>
                    <a:gd name="T37" fmla="*/ 194 h 841"/>
                    <a:gd name="T38" fmla="*/ 904 w 906"/>
                    <a:gd name="T39" fmla="*/ 184 h 841"/>
                    <a:gd name="T40" fmla="*/ 902 w 906"/>
                    <a:gd name="T41" fmla="*/ 174 h 841"/>
                    <a:gd name="T42" fmla="*/ 896 w 906"/>
                    <a:gd name="T43" fmla="*/ 164 h 841"/>
                    <a:gd name="T44" fmla="*/ 888 w 906"/>
                    <a:gd name="T45" fmla="*/ 156 h 841"/>
                    <a:gd name="T46" fmla="*/ 707 w 906"/>
                    <a:gd name="T47" fmla="*/ 6 h 841"/>
                    <a:gd name="T48" fmla="*/ 687 w 906"/>
                    <a:gd name="T49" fmla="*/ 0 h 841"/>
                    <a:gd name="T50" fmla="*/ 665 w 906"/>
                    <a:gd name="T51" fmla="*/ 0 h 841"/>
                    <a:gd name="T52" fmla="*/ 643 w 906"/>
                    <a:gd name="T53" fmla="*/ 4 h 841"/>
                    <a:gd name="T54" fmla="*/ 623 w 906"/>
                    <a:gd name="T55" fmla="*/ 16 h 841"/>
                    <a:gd name="T56" fmla="*/ 19 w 906"/>
                    <a:gd name="T57" fmla="*/ 609 h 841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906"/>
                    <a:gd name="T88" fmla="*/ 0 h 841"/>
                    <a:gd name="T89" fmla="*/ 906 w 906"/>
                    <a:gd name="T90" fmla="*/ 841 h 841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906" h="841">
                      <a:moveTo>
                        <a:pt x="19" y="609"/>
                      </a:moveTo>
                      <a:lnTo>
                        <a:pt x="11" y="617"/>
                      </a:lnTo>
                      <a:lnTo>
                        <a:pt x="4" y="627"/>
                      </a:lnTo>
                      <a:lnTo>
                        <a:pt x="2" y="637"/>
                      </a:lnTo>
                      <a:lnTo>
                        <a:pt x="0" y="647"/>
                      </a:lnTo>
                      <a:lnTo>
                        <a:pt x="2" y="657"/>
                      </a:lnTo>
                      <a:lnTo>
                        <a:pt x="4" y="667"/>
                      </a:lnTo>
                      <a:lnTo>
                        <a:pt x="11" y="677"/>
                      </a:lnTo>
                      <a:lnTo>
                        <a:pt x="19" y="685"/>
                      </a:lnTo>
                      <a:lnTo>
                        <a:pt x="199" y="825"/>
                      </a:lnTo>
                      <a:lnTo>
                        <a:pt x="219" y="837"/>
                      </a:lnTo>
                      <a:lnTo>
                        <a:pt x="241" y="841"/>
                      </a:lnTo>
                      <a:lnTo>
                        <a:pt x="263" y="837"/>
                      </a:lnTo>
                      <a:lnTo>
                        <a:pt x="283" y="825"/>
                      </a:lnTo>
                      <a:lnTo>
                        <a:pt x="888" y="232"/>
                      </a:lnTo>
                      <a:lnTo>
                        <a:pt x="896" y="224"/>
                      </a:lnTo>
                      <a:lnTo>
                        <a:pt x="902" y="214"/>
                      </a:lnTo>
                      <a:lnTo>
                        <a:pt x="904" y="204"/>
                      </a:lnTo>
                      <a:lnTo>
                        <a:pt x="906" y="194"/>
                      </a:lnTo>
                      <a:lnTo>
                        <a:pt x="904" y="184"/>
                      </a:lnTo>
                      <a:lnTo>
                        <a:pt x="902" y="174"/>
                      </a:lnTo>
                      <a:lnTo>
                        <a:pt x="896" y="164"/>
                      </a:lnTo>
                      <a:lnTo>
                        <a:pt x="888" y="156"/>
                      </a:lnTo>
                      <a:lnTo>
                        <a:pt x="707" y="6"/>
                      </a:lnTo>
                      <a:lnTo>
                        <a:pt x="687" y="0"/>
                      </a:lnTo>
                      <a:lnTo>
                        <a:pt x="665" y="0"/>
                      </a:lnTo>
                      <a:lnTo>
                        <a:pt x="643" y="4"/>
                      </a:lnTo>
                      <a:lnTo>
                        <a:pt x="623" y="16"/>
                      </a:lnTo>
                      <a:lnTo>
                        <a:pt x="19" y="609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22" name="Freeform 33"/>
                <p:cNvSpPr>
                  <a:spLocks/>
                </p:cNvSpPr>
                <p:nvPr/>
              </p:nvSpPr>
              <p:spPr bwMode="auto">
                <a:xfrm>
                  <a:off x="4096" y="2958"/>
                  <a:ext cx="580" cy="565"/>
                </a:xfrm>
                <a:custGeom>
                  <a:avLst/>
                  <a:gdLst>
                    <a:gd name="T0" fmla="*/ 0 w 580"/>
                    <a:gd name="T1" fmla="*/ 515 h 565"/>
                    <a:gd name="T2" fmla="*/ 0 w 580"/>
                    <a:gd name="T3" fmla="*/ 521 h 565"/>
                    <a:gd name="T4" fmla="*/ 0 w 580"/>
                    <a:gd name="T5" fmla="*/ 525 h 565"/>
                    <a:gd name="T6" fmla="*/ 0 w 580"/>
                    <a:gd name="T7" fmla="*/ 529 h 565"/>
                    <a:gd name="T8" fmla="*/ 0 w 580"/>
                    <a:gd name="T9" fmla="*/ 535 h 565"/>
                    <a:gd name="T10" fmla="*/ 36 w 580"/>
                    <a:gd name="T11" fmla="*/ 557 h 565"/>
                    <a:gd name="T12" fmla="*/ 44 w 580"/>
                    <a:gd name="T13" fmla="*/ 563 h 565"/>
                    <a:gd name="T14" fmla="*/ 48 w 580"/>
                    <a:gd name="T15" fmla="*/ 565 h 565"/>
                    <a:gd name="T16" fmla="*/ 52 w 580"/>
                    <a:gd name="T17" fmla="*/ 563 h 565"/>
                    <a:gd name="T18" fmla="*/ 60 w 580"/>
                    <a:gd name="T19" fmla="*/ 557 h 565"/>
                    <a:gd name="T20" fmla="*/ 580 w 580"/>
                    <a:gd name="T21" fmla="*/ 50 h 565"/>
                    <a:gd name="T22" fmla="*/ 580 w 580"/>
                    <a:gd name="T23" fmla="*/ 44 h 565"/>
                    <a:gd name="T24" fmla="*/ 580 w 580"/>
                    <a:gd name="T25" fmla="*/ 40 h 565"/>
                    <a:gd name="T26" fmla="*/ 580 w 580"/>
                    <a:gd name="T27" fmla="*/ 36 h 565"/>
                    <a:gd name="T28" fmla="*/ 580 w 580"/>
                    <a:gd name="T29" fmla="*/ 30 h 565"/>
                    <a:gd name="T30" fmla="*/ 544 w 580"/>
                    <a:gd name="T31" fmla="*/ 8 h 565"/>
                    <a:gd name="T32" fmla="*/ 536 w 580"/>
                    <a:gd name="T33" fmla="*/ 2 h 565"/>
                    <a:gd name="T34" fmla="*/ 532 w 580"/>
                    <a:gd name="T35" fmla="*/ 0 h 565"/>
                    <a:gd name="T36" fmla="*/ 528 w 580"/>
                    <a:gd name="T37" fmla="*/ 2 h 565"/>
                    <a:gd name="T38" fmla="*/ 520 w 580"/>
                    <a:gd name="T39" fmla="*/ 8 h 565"/>
                    <a:gd name="T40" fmla="*/ 0 w 580"/>
                    <a:gd name="T41" fmla="*/ 515 h 565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580"/>
                    <a:gd name="T64" fmla="*/ 0 h 565"/>
                    <a:gd name="T65" fmla="*/ 580 w 580"/>
                    <a:gd name="T66" fmla="*/ 565 h 565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580" h="565">
                      <a:moveTo>
                        <a:pt x="0" y="515"/>
                      </a:moveTo>
                      <a:lnTo>
                        <a:pt x="0" y="521"/>
                      </a:lnTo>
                      <a:lnTo>
                        <a:pt x="0" y="525"/>
                      </a:lnTo>
                      <a:lnTo>
                        <a:pt x="0" y="529"/>
                      </a:lnTo>
                      <a:lnTo>
                        <a:pt x="0" y="535"/>
                      </a:lnTo>
                      <a:lnTo>
                        <a:pt x="36" y="557"/>
                      </a:lnTo>
                      <a:lnTo>
                        <a:pt x="44" y="563"/>
                      </a:lnTo>
                      <a:lnTo>
                        <a:pt x="48" y="565"/>
                      </a:lnTo>
                      <a:lnTo>
                        <a:pt x="52" y="563"/>
                      </a:lnTo>
                      <a:lnTo>
                        <a:pt x="60" y="557"/>
                      </a:lnTo>
                      <a:lnTo>
                        <a:pt x="580" y="50"/>
                      </a:lnTo>
                      <a:lnTo>
                        <a:pt x="580" y="44"/>
                      </a:lnTo>
                      <a:lnTo>
                        <a:pt x="580" y="40"/>
                      </a:lnTo>
                      <a:lnTo>
                        <a:pt x="580" y="36"/>
                      </a:lnTo>
                      <a:lnTo>
                        <a:pt x="580" y="30"/>
                      </a:lnTo>
                      <a:lnTo>
                        <a:pt x="544" y="8"/>
                      </a:lnTo>
                      <a:lnTo>
                        <a:pt x="536" y="2"/>
                      </a:lnTo>
                      <a:lnTo>
                        <a:pt x="532" y="0"/>
                      </a:lnTo>
                      <a:lnTo>
                        <a:pt x="528" y="2"/>
                      </a:lnTo>
                      <a:lnTo>
                        <a:pt x="520" y="8"/>
                      </a:lnTo>
                      <a:lnTo>
                        <a:pt x="0" y="515"/>
                      </a:lnTo>
                      <a:close/>
                    </a:path>
                  </a:pathLst>
                </a:custGeom>
                <a:solidFill>
                  <a:srgbClr val="FF9933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23" name="Freeform 34"/>
                <p:cNvSpPr>
                  <a:spLocks noEditPoints="1"/>
                </p:cNvSpPr>
                <p:nvPr/>
              </p:nvSpPr>
              <p:spPr bwMode="auto">
                <a:xfrm>
                  <a:off x="4164" y="3188"/>
                  <a:ext cx="140" cy="127"/>
                </a:xfrm>
                <a:custGeom>
                  <a:avLst/>
                  <a:gdLst>
                    <a:gd name="T0" fmla="*/ 16 w 140"/>
                    <a:gd name="T1" fmla="*/ 111 h 127"/>
                    <a:gd name="T2" fmla="*/ 8 w 140"/>
                    <a:gd name="T3" fmla="*/ 99 h 127"/>
                    <a:gd name="T4" fmla="*/ 4 w 140"/>
                    <a:gd name="T5" fmla="*/ 87 h 127"/>
                    <a:gd name="T6" fmla="*/ 0 w 140"/>
                    <a:gd name="T7" fmla="*/ 75 h 127"/>
                    <a:gd name="T8" fmla="*/ 0 w 140"/>
                    <a:gd name="T9" fmla="*/ 63 h 127"/>
                    <a:gd name="T10" fmla="*/ 0 w 140"/>
                    <a:gd name="T11" fmla="*/ 50 h 127"/>
                    <a:gd name="T12" fmla="*/ 4 w 140"/>
                    <a:gd name="T13" fmla="*/ 38 h 127"/>
                    <a:gd name="T14" fmla="*/ 8 w 140"/>
                    <a:gd name="T15" fmla="*/ 26 h 127"/>
                    <a:gd name="T16" fmla="*/ 16 w 140"/>
                    <a:gd name="T17" fmla="*/ 14 h 127"/>
                    <a:gd name="T18" fmla="*/ 26 w 140"/>
                    <a:gd name="T19" fmla="*/ 8 h 127"/>
                    <a:gd name="T20" fmla="*/ 38 w 140"/>
                    <a:gd name="T21" fmla="*/ 2 h 127"/>
                    <a:gd name="T22" fmla="*/ 64 w 140"/>
                    <a:gd name="T23" fmla="*/ 0 h 127"/>
                    <a:gd name="T24" fmla="*/ 90 w 140"/>
                    <a:gd name="T25" fmla="*/ 2 h 127"/>
                    <a:gd name="T26" fmla="*/ 102 w 140"/>
                    <a:gd name="T27" fmla="*/ 8 h 127"/>
                    <a:gd name="T28" fmla="*/ 112 w 140"/>
                    <a:gd name="T29" fmla="*/ 14 h 127"/>
                    <a:gd name="T30" fmla="*/ 124 w 140"/>
                    <a:gd name="T31" fmla="*/ 24 h 127"/>
                    <a:gd name="T32" fmla="*/ 132 w 140"/>
                    <a:gd name="T33" fmla="*/ 34 h 127"/>
                    <a:gd name="T34" fmla="*/ 138 w 140"/>
                    <a:gd name="T35" fmla="*/ 46 h 127"/>
                    <a:gd name="T36" fmla="*/ 140 w 140"/>
                    <a:gd name="T37" fmla="*/ 59 h 127"/>
                    <a:gd name="T38" fmla="*/ 140 w 140"/>
                    <a:gd name="T39" fmla="*/ 69 h 127"/>
                    <a:gd name="T40" fmla="*/ 138 w 140"/>
                    <a:gd name="T41" fmla="*/ 81 h 127"/>
                    <a:gd name="T42" fmla="*/ 132 w 140"/>
                    <a:gd name="T43" fmla="*/ 91 h 127"/>
                    <a:gd name="T44" fmla="*/ 124 w 140"/>
                    <a:gd name="T45" fmla="*/ 101 h 127"/>
                    <a:gd name="T46" fmla="*/ 110 w 140"/>
                    <a:gd name="T47" fmla="*/ 111 h 127"/>
                    <a:gd name="T48" fmla="*/ 98 w 140"/>
                    <a:gd name="T49" fmla="*/ 119 h 127"/>
                    <a:gd name="T50" fmla="*/ 84 w 140"/>
                    <a:gd name="T51" fmla="*/ 125 h 127"/>
                    <a:gd name="T52" fmla="*/ 70 w 140"/>
                    <a:gd name="T53" fmla="*/ 127 h 127"/>
                    <a:gd name="T54" fmla="*/ 56 w 140"/>
                    <a:gd name="T55" fmla="*/ 127 h 127"/>
                    <a:gd name="T56" fmla="*/ 44 w 140"/>
                    <a:gd name="T57" fmla="*/ 123 h 127"/>
                    <a:gd name="T58" fmla="*/ 30 w 140"/>
                    <a:gd name="T59" fmla="*/ 119 h 127"/>
                    <a:gd name="T60" fmla="*/ 16 w 140"/>
                    <a:gd name="T61" fmla="*/ 111 h 127"/>
                    <a:gd name="T62" fmla="*/ 40 w 140"/>
                    <a:gd name="T63" fmla="*/ 79 h 127"/>
                    <a:gd name="T64" fmla="*/ 46 w 140"/>
                    <a:gd name="T65" fmla="*/ 85 h 127"/>
                    <a:gd name="T66" fmla="*/ 50 w 140"/>
                    <a:gd name="T67" fmla="*/ 91 h 127"/>
                    <a:gd name="T68" fmla="*/ 58 w 140"/>
                    <a:gd name="T69" fmla="*/ 91 h 127"/>
                    <a:gd name="T70" fmla="*/ 64 w 140"/>
                    <a:gd name="T71" fmla="*/ 91 h 127"/>
                    <a:gd name="T72" fmla="*/ 78 w 140"/>
                    <a:gd name="T73" fmla="*/ 87 h 127"/>
                    <a:gd name="T74" fmla="*/ 88 w 140"/>
                    <a:gd name="T75" fmla="*/ 79 h 127"/>
                    <a:gd name="T76" fmla="*/ 96 w 140"/>
                    <a:gd name="T77" fmla="*/ 75 h 127"/>
                    <a:gd name="T78" fmla="*/ 100 w 140"/>
                    <a:gd name="T79" fmla="*/ 69 h 127"/>
                    <a:gd name="T80" fmla="*/ 102 w 140"/>
                    <a:gd name="T81" fmla="*/ 65 h 127"/>
                    <a:gd name="T82" fmla="*/ 102 w 140"/>
                    <a:gd name="T83" fmla="*/ 59 h 127"/>
                    <a:gd name="T84" fmla="*/ 96 w 140"/>
                    <a:gd name="T85" fmla="*/ 46 h 127"/>
                    <a:gd name="T86" fmla="*/ 88 w 140"/>
                    <a:gd name="T87" fmla="*/ 36 h 127"/>
                    <a:gd name="T88" fmla="*/ 78 w 140"/>
                    <a:gd name="T89" fmla="*/ 30 h 127"/>
                    <a:gd name="T90" fmla="*/ 64 w 140"/>
                    <a:gd name="T91" fmla="*/ 28 h 127"/>
                    <a:gd name="T92" fmla="*/ 50 w 140"/>
                    <a:gd name="T93" fmla="*/ 30 h 127"/>
                    <a:gd name="T94" fmla="*/ 40 w 140"/>
                    <a:gd name="T95" fmla="*/ 36 h 127"/>
                    <a:gd name="T96" fmla="*/ 34 w 140"/>
                    <a:gd name="T97" fmla="*/ 46 h 127"/>
                    <a:gd name="T98" fmla="*/ 32 w 140"/>
                    <a:gd name="T99" fmla="*/ 59 h 127"/>
                    <a:gd name="T100" fmla="*/ 34 w 140"/>
                    <a:gd name="T101" fmla="*/ 69 h 127"/>
                    <a:gd name="T102" fmla="*/ 40 w 140"/>
                    <a:gd name="T103" fmla="*/ 79 h 127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40"/>
                    <a:gd name="T157" fmla="*/ 0 h 127"/>
                    <a:gd name="T158" fmla="*/ 140 w 140"/>
                    <a:gd name="T159" fmla="*/ 127 h 127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40" h="127">
                      <a:moveTo>
                        <a:pt x="16" y="111"/>
                      </a:moveTo>
                      <a:lnTo>
                        <a:pt x="8" y="99"/>
                      </a:lnTo>
                      <a:lnTo>
                        <a:pt x="4" y="87"/>
                      </a:lnTo>
                      <a:lnTo>
                        <a:pt x="0" y="75"/>
                      </a:lnTo>
                      <a:lnTo>
                        <a:pt x="0" y="63"/>
                      </a:lnTo>
                      <a:lnTo>
                        <a:pt x="0" y="50"/>
                      </a:lnTo>
                      <a:lnTo>
                        <a:pt x="4" y="38"/>
                      </a:lnTo>
                      <a:lnTo>
                        <a:pt x="8" y="26"/>
                      </a:lnTo>
                      <a:lnTo>
                        <a:pt x="16" y="14"/>
                      </a:lnTo>
                      <a:lnTo>
                        <a:pt x="26" y="8"/>
                      </a:lnTo>
                      <a:lnTo>
                        <a:pt x="38" y="2"/>
                      </a:lnTo>
                      <a:lnTo>
                        <a:pt x="64" y="0"/>
                      </a:lnTo>
                      <a:lnTo>
                        <a:pt x="90" y="2"/>
                      </a:lnTo>
                      <a:lnTo>
                        <a:pt x="102" y="8"/>
                      </a:lnTo>
                      <a:lnTo>
                        <a:pt x="112" y="14"/>
                      </a:lnTo>
                      <a:lnTo>
                        <a:pt x="124" y="24"/>
                      </a:lnTo>
                      <a:lnTo>
                        <a:pt x="132" y="34"/>
                      </a:lnTo>
                      <a:lnTo>
                        <a:pt x="138" y="46"/>
                      </a:lnTo>
                      <a:lnTo>
                        <a:pt x="140" y="59"/>
                      </a:lnTo>
                      <a:lnTo>
                        <a:pt x="140" y="69"/>
                      </a:lnTo>
                      <a:lnTo>
                        <a:pt x="138" y="81"/>
                      </a:lnTo>
                      <a:lnTo>
                        <a:pt x="132" y="91"/>
                      </a:lnTo>
                      <a:lnTo>
                        <a:pt x="124" y="101"/>
                      </a:lnTo>
                      <a:lnTo>
                        <a:pt x="110" y="111"/>
                      </a:lnTo>
                      <a:lnTo>
                        <a:pt x="98" y="119"/>
                      </a:lnTo>
                      <a:lnTo>
                        <a:pt x="84" y="125"/>
                      </a:lnTo>
                      <a:lnTo>
                        <a:pt x="70" y="127"/>
                      </a:lnTo>
                      <a:lnTo>
                        <a:pt x="56" y="127"/>
                      </a:lnTo>
                      <a:lnTo>
                        <a:pt x="44" y="123"/>
                      </a:lnTo>
                      <a:lnTo>
                        <a:pt x="30" y="119"/>
                      </a:lnTo>
                      <a:lnTo>
                        <a:pt x="16" y="111"/>
                      </a:lnTo>
                      <a:close/>
                      <a:moveTo>
                        <a:pt x="40" y="79"/>
                      </a:moveTo>
                      <a:lnTo>
                        <a:pt x="46" y="85"/>
                      </a:lnTo>
                      <a:lnTo>
                        <a:pt x="50" y="91"/>
                      </a:lnTo>
                      <a:lnTo>
                        <a:pt x="58" y="91"/>
                      </a:lnTo>
                      <a:lnTo>
                        <a:pt x="64" y="91"/>
                      </a:lnTo>
                      <a:lnTo>
                        <a:pt x="78" y="87"/>
                      </a:lnTo>
                      <a:lnTo>
                        <a:pt x="88" y="79"/>
                      </a:lnTo>
                      <a:lnTo>
                        <a:pt x="96" y="75"/>
                      </a:lnTo>
                      <a:lnTo>
                        <a:pt x="100" y="69"/>
                      </a:lnTo>
                      <a:lnTo>
                        <a:pt x="102" y="65"/>
                      </a:lnTo>
                      <a:lnTo>
                        <a:pt x="102" y="59"/>
                      </a:lnTo>
                      <a:lnTo>
                        <a:pt x="96" y="46"/>
                      </a:lnTo>
                      <a:lnTo>
                        <a:pt x="88" y="36"/>
                      </a:lnTo>
                      <a:lnTo>
                        <a:pt x="78" y="30"/>
                      </a:lnTo>
                      <a:lnTo>
                        <a:pt x="64" y="28"/>
                      </a:lnTo>
                      <a:lnTo>
                        <a:pt x="50" y="30"/>
                      </a:lnTo>
                      <a:lnTo>
                        <a:pt x="40" y="36"/>
                      </a:lnTo>
                      <a:lnTo>
                        <a:pt x="34" y="46"/>
                      </a:lnTo>
                      <a:lnTo>
                        <a:pt x="32" y="59"/>
                      </a:lnTo>
                      <a:lnTo>
                        <a:pt x="34" y="69"/>
                      </a:lnTo>
                      <a:lnTo>
                        <a:pt x="40" y="79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24" name="Freeform 35"/>
                <p:cNvSpPr>
                  <a:spLocks noEditPoints="1"/>
                </p:cNvSpPr>
                <p:nvPr/>
              </p:nvSpPr>
              <p:spPr bwMode="auto">
                <a:xfrm>
                  <a:off x="4356" y="2994"/>
                  <a:ext cx="142" cy="126"/>
                </a:xfrm>
                <a:custGeom>
                  <a:avLst/>
                  <a:gdLst>
                    <a:gd name="T0" fmla="*/ 18 w 142"/>
                    <a:gd name="T1" fmla="*/ 112 h 126"/>
                    <a:gd name="T2" fmla="*/ 10 w 142"/>
                    <a:gd name="T3" fmla="*/ 102 h 126"/>
                    <a:gd name="T4" fmla="*/ 4 w 142"/>
                    <a:gd name="T5" fmla="*/ 92 h 126"/>
                    <a:gd name="T6" fmla="*/ 2 w 142"/>
                    <a:gd name="T7" fmla="*/ 80 h 126"/>
                    <a:gd name="T8" fmla="*/ 0 w 142"/>
                    <a:gd name="T9" fmla="*/ 66 h 126"/>
                    <a:gd name="T10" fmla="*/ 2 w 142"/>
                    <a:gd name="T11" fmla="*/ 54 h 126"/>
                    <a:gd name="T12" fmla="*/ 4 w 142"/>
                    <a:gd name="T13" fmla="*/ 40 h 126"/>
                    <a:gd name="T14" fmla="*/ 10 w 142"/>
                    <a:gd name="T15" fmla="*/ 26 h 126"/>
                    <a:gd name="T16" fmla="*/ 18 w 142"/>
                    <a:gd name="T17" fmla="*/ 14 h 126"/>
                    <a:gd name="T18" fmla="*/ 28 w 142"/>
                    <a:gd name="T19" fmla="*/ 8 h 126"/>
                    <a:gd name="T20" fmla="*/ 40 w 142"/>
                    <a:gd name="T21" fmla="*/ 2 h 126"/>
                    <a:gd name="T22" fmla="*/ 66 w 142"/>
                    <a:gd name="T23" fmla="*/ 0 h 126"/>
                    <a:gd name="T24" fmla="*/ 92 w 142"/>
                    <a:gd name="T25" fmla="*/ 2 h 126"/>
                    <a:gd name="T26" fmla="*/ 104 w 142"/>
                    <a:gd name="T27" fmla="*/ 8 h 126"/>
                    <a:gd name="T28" fmla="*/ 114 w 142"/>
                    <a:gd name="T29" fmla="*/ 14 h 126"/>
                    <a:gd name="T30" fmla="*/ 126 w 142"/>
                    <a:gd name="T31" fmla="*/ 24 h 126"/>
                    <a:gd name="T32" fmla="*/ 134 w 142"/>
                    <a:gd name="T33" fmla="*/ 34 h 126"/>
                    <a:gd name="T34" fmla="*/ 140 w 142"/>
                    <a:gd name="T35" fmla="*/ 46 h 126"/>
                    <a:gd name="T36" fmla="*/ 142 w 142"/>
                    <a:gd name="T37" fmla="*/ 58 h 126"/>
                    <a:gd name="T38" fmla="*/ 142 w 142"/>
                    <a:gd name="T39" fmla="*/ 70 h 126"/>
                    <a:gd name="T40" fmla="*/ 140 w 142"/>
                    <a:gd name="T41" fmla="*/ 82 h 126"/>
                    <a:gd name="T42" fmla="*/ 134 w 142"/>
                    <a:gd name="T43" fmla="*/ 92 h 126"/>
                    <a:gd name="T44" fmla="*/ 126 w 142"/>
                    <a:gd name="T45" fmla="*/ 100 h 126"/>
                    <a:gd name="T46" fmla="*/ 116 w 142"/>
                    <a:gd name="T47" fmla="*/ 110 h 126"/>
                    <a:gd name="T48" fmla="*/ 104 w 142"/>
                    <a:gd name="T49" fmla="*/ 118 h 126"/>
                    <a:gd name="T50" fmla="*/ 90 w 142"/>
                    <a:gd name="T51" fmla="*/ 124 h 126"/>
                    <a:gd name="T52" fmla="*/ 76 w 142"/>
                    <a:gd name="T53" fmla="*/ 126 h 126"/>
                    <a:gd name="T54" fmla="*/ 62 w 142"/>
                    <a:gd name="T55" fmla="*/ 126 h 126"/>
                    <a:gd name="T56" fmla="*/ 46 w 142"/>
                    <a:gd name="T57" fmla="*/ 124 h 126"/>
                    <a:gd name="T58" fmla="*/ 32 w 142"/>
                    <a:gd name="T59" fmla="*/ 118 h 126"/>
                    <a:gd name="T60" fmla="*/ 18 w 142"/>
                    <a:gd name="T61" fmla="*/ 112 h 126"/>
                    <a:gd name="T62" fmla="*/ 42 w 142"/>
                    <a:gd name="T63" fmla="*/ 90 h 126"/>
                    <a:gd name="T64" fmla="*/ 60 w 142"/>
                    <a:gd name="T65" fmla="*/ 96 h 126"/>
                    <a:gd name="T66" fmla="*/ 76 w 142"/>
                    <a:gd name="T67" fmla="*/ 96 h 126"/>
                    <a:gd name="T68" fmla="*/ 92 w 142"/>
                    <a:gd name="T69" fmla="*/ 92 h 126"/>
                    <a:gd name="T70" fmla="*/ 102 w 142"/>
                    <a:gd name="T71" fmla="*/ 80 h 126"/>
                    <a:gd name="T72" fmla="*/ 108 w 142"/>
                    <a:gd name="T73" fmla="*/ 70 h 126"/>
                    <a:gd name="T74" fmla="*/ 110 w 142"/>
                    <a:gd name="T75" fmla="*/ 58 h 126"/>
                    <a:gd name="T76" fmla="*/ 104 w 142"/>
                    <a:gd name="T77" fmla="*/ 46 h 126"/>
                    <a:gd name="T78" fmla="*/ 98 w 142"/>
                    <a:gd name="T79" fmla="*/ 40 h 126"/>
                    <a:gd name="T80" fmla="*/ 90 w 142"/>
                    <a:gd name="T81" fmla="*/ 36 h 126"/>
                    <a:gd name="T82" fmla="*/ 80 w 142"/>
                    <a:gd name="T83" fmla="*/ 30 h 126"/>
                    <a:gd name="T84" fmla="*/ 66 w 142"/>
                    <a:gd name="T85" fmla="*/ 28 h 126"/>
                    <a:gd name="T86" fmla="*/ 52 w 142"/>
                    <a:gd name="T87" fmla="*/ 30 h 126"/>
                    <a:gd name="T88" fmla="*/ 42 w 142"/>
                    <a:gd name="T89" fmla="*/ 36 h 126"/>
                    <a:gd name="T90" fmla="*/ 36 w 142"/>
                    <a:gd name="T91" fmla="*/ 52 h 126"/>
                    <a:gd name="T92" fmla="*/ 34 w 142"/>
                    <a:gd name="T93" fmla="*/ 68 h 126"/>
                    <a:gd name="T94" fmla="*/ 36 w 142"/>
                    <a:gd name="T95" fmla="*/ 80 h 126"/>
                    <a:gd name="T96" fmla="*/ 42 w 142"/>
                    <a:gd name="T97" fmla="*/ 90 h 12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42"/>
                    <a:gd name="T148" fmla="*/ 0 h 126"/>
                    <a:gd name="T149" fmla="*/ 142 w 142"/>
                    <a:gd name="T150" fmla="*/ 126 h 12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42" h="126">
                      <a:moveTo>
                        <a:pt x="18" y="112"/>
                      </a:moveTo>
                      <a:lnTo>
                        <a:pt x="10" y="102"/>
                      </a:lnTo>
                      <a:lnTo>
                        <a:pt x="4" y="92"/>
                      </a:lnTo>
                      <a:lnTo>
                        <a:pt x="2" y="80"/>
                      </a:lnTo>
                      <a:lnTo>
                        <a:pt x="0" y="66"/>
                      </a:lnTo>
                      <a:lnTo>
                        <a:pt x="2" y="54"/>
                      </a:lnTo>
                      <a:lnTo>
                        <a:pt x="4" y="40"/>
                      </a:lnTo>
                      <a:lnTo>
                        <a:pt x="10" y="26"/>
                      </a:lnTo>
                      <a:lnTo>
                        <a:pt x="18" y="14"/>
                      </a:lnTo>
                      <a:lnTo>
                        <a:pt x="28" y="8"/>
                      </a:lnTo>
                      <a:lnTo>
                        <a:pt x="40" y="2"/>
                      </a:lnTo>
                      <a:lnTo>
                        <a:pt x="66" y="0"/>
                      </a:lnTo>
                      <a:lnTo>
                        <a:pt x="92" y="2"/>
                      </a:lnTo>
                      <a:lnTo>
                        <a:pt x="104" y="8"/>
                      </a:lnTo>
                      <a:lnTo>
                        <a:pt x="114" y="14"/>
                      </a:lnTo>
                      <a:lnTo>
                        <a:pt x="126" y="24"/>
                      </a:lnTo>
                      <a:lnTo>
                        <a:pt x="134" y="34"/>
                      </a:lnTo>
                      <a:lnTo>
                        <a:pt x="140" y="46"/>
                      </a:lnTo>
                      <a:lnTo>
                        <a:pt x="142" y="58"/>
                      </a:lnTo>
                      <a:lnTo>
                        <a:pt x="142" y="70"/>
                      </a:lnTo>
                      <a:lnTo>
                        <a:pt x="140" y="82"/>
                      </a:lnTo>
                      <a:lnTo>
                        <a:pt x="134" y="92"/>
                      </a:lnTo>
                      <a:lnTo>
                        <a:pt x="126" y="100"/>
                      </a:lnTo>
                      <a:lnTo>
                        <a:pt x="116" y="110"/>
                      </a:lnTo>
                      <a:lnTo>
                        <a:pt x="104" y="118"/>
                      </a:lnTo>
                      <a:lnTo>
                        <a:pt x="90" y="124"/>
                      </a:lnTo>
                      <a:lnTo>
                        <a:pt x="76" y="126"/>
                      </a:lnTo>
                      <a:lnTo>
                        <a:pt x="62" y="126"/>
                      </a:lnTo>
                      <a:lnTo>
                        <a:pt x="46" y="124"/>
                      </a:lnTo>
                      <a:lnTo>
                        <a:pt x="32" y="118"/>
                      </a:lnTo>
                      <a:lnTo>
                        <a:pt x="18" y="112"/>
                      </a:lnTo>
                      <a:close/>
                      <a:moveTo>
                        <a:pt x="42" y="90"/>
                      </a:moveTo>
                      <a:lnTo>
                        <a:pt x="60" y="96"/>
                      </a:lnTo>
                      <a:lnTo>
                        <a:pt x="76" y="96"/>
                      </a:lnTo>
                      <a:lnTo>
                        <a:pt x="92" y="92"/>
                      </a:lnTo>
                      <a:lnTo>
                        <a:pt x="102" y="80"/>
                      </a:lnTo>
                      <a:lnTo>
                        <a:pt x="108" y="70"/>
                      </a:lnTo>
                      <a:lnTo>
                        <a:pt x="110" y="58"/>
                      </a:lnTo>
                      <a:lnTo>
                        <a:pt x="104" y="46"/>
                      </a:lnTo>
                      <a:lnTo>
                        <a:pt x="98" y="40"/>
                      </a:lnTo>
                      <a:lnTo>
                        <a:pt x="90" y="36"/>
                      </a:lnTo>
                      <a:lnTo>
                        <a:pt x="80" y="30"/>
                      </a:lnTo>
                      <a:lnTo>
                        <a:pt x="66" y="28"/>
                      </a:lnTo>
                      <a:lnTo>
                        <a:pt x="52" y="30"/>
                      </a:lnTo>
                      <a:lnTo>
                        <a:pt x="42" y="36"/>
                      </a:lnTo>
                      <a:lnTo>
                        <a:pt x="36" y="52"/>
                      </a:lnTo>
                      <a:lnTo>
                        <a:pt x="34" y="68"/>
                      </a:lnTo>
                      <a:lnTo>
                        <a:pt x="36" y="80"/>
                      </a:lnTo>
                      <a:lnTo>
                        <a:pt x="42" y="90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25" name="Freeform 36"/>
                <p:cNvSpPr>
                  <a:spLocks/>
                </p:cNvSpPr>
                <p:nvPr/>
              </p:nvSpPr>
              <p:spPr bwMode="auto">
                <a:xfrm>
                  <a:off x="4260" y="3090"/>
                  <a:ext cx="142" cy="128"/>
                </a:xfrm>
                <a:custGeom>
                  <a:avLst/>
                  <a:gdLst>
                    <a:gd name="T0" fmla="*/ 18 w 142"/>
                    <a:gd name="T1" fmla="*/ 16 h 128"/>
                    <a:gd name="T2" fmla="*/ 10 w 142"/>
                    <a:gd name="T3" fmla="*/ 28 h 128"/>
                    <a:gd name="T4" fmla="*/ 4 w 142"/>
                    <a:gd name="T5" fmla="*/ 40 h 128"/>
                    <a:gd name="T6" fmla="*/ 2 w 142"/>
                    <a:gd name="T7" fmla="*/ 52 h 128"/>
                    <a:gd name="T8" fmla="*/ 0 w 142"/>
                    <a:gd name="T9" fmla="*/ 64 h 128"/>
                    <a:gd name="T10" fmla="*/ 2 w 142"/>
                    <a:gd name="T11" fmla="*/ 76 h 128"/>
                    <a:gd name="T12" fmla="*/ 4 w 142"/>
                    <a:gd name="T13" fmla="*/ 88 h 128"/>
                    <a:gd name="T14" fmla="*/ 10 w 142"/>
                    <a:gd name="T15" fmla="*/ 100 h 128"/>
                    <a:gd name="T16" fmla="*/ 18 w 142"/>
                    <a:gd name="T17" fmla="*/ 112 h 128"/>
                    <a:gd name="T18" fmla="*/ 32 w 142"/>
                    <a:gd name="T19" fmla="*/ 120 h 128"/>
                    <a:gd name="T20" fmla="*/ 46 w 142"/>
                    <a:gd name="T21" fmla="*/ 124 h 128"/>
                    <a:gd name="T22" fmla="*/ 62 w 142"/>
                    <a:gd name="T23" fmla="*/ 128 h 128"/>
                    <a:gd name="T24" fmla="*/ 76 w 142"/>
                    <a:gd name="T25" fmla="*/ 128 h 128"/>
                    <a:gd name="T26" fmla="*/ 90 w 142"/>
                    <a:gd name="T27" fmla="*/ 126 h 128"/>
                    <a:gd name="T28" fmla="*/ 104 w 142"/>
                    <a:gd name="T29" fmla="*/ 120 h 128"/>
                    <a:gd name="T30" fmla="*/ 116 w 142"/>
                    <a:gd name="T31" fmla="*/ 112 h 128"/>
                    <a:gd name="T32" fmla="*/ 126 w 142"/>
                    <a:gd name="T33" fmla="*/ 102 h 128"/>
                    <a:gd name="T34" fmla="*/ 134 w 142"/>
                    <a:gd name="T35" fmla="*/ 92 h 128"/>
                    <a:gd name="T36" fmla="*/ 140 w 142"/>
                    <a:gd name="T37" fmla="*/ 82 h 128"/>
                    <a:gd name="T38" fmla="*/ 142 w 142"/>
                    <a:gd name="T39" fmla="*/ 70 h 128"/>
                    <a:gd name="T40" fmla="*/ 142 w 142"/>
                    <a:gd name="T41" fmla="*/ 60 h 128"/>
                    <a:gd name="T42" fmla="*/ 140 w 142"/>
                    <a:gd name="T43" fmla="*/ 48 h 128"/>
                    <a:gd name="T44" fmla="*/ 134 w 142"/>
                    <a:gd name="T45" fmla="*/ 36 h 128"/>
                    <a:gd name="T46" fmla="*/ 126 w 142"/>
                    <a:gd name="T47" fmla="*/ 26 h 128"/>
                    <a:gd name="T48" fmla="*/ 114 w 142"/>
                    <a:gd name="T49" fmla="*/ 16 h 128"/>
                    <a:gd name="T50" fmla="*/ 104 w 142"/>
                    <a:gd name="T51" fmla="*/ 8 h 128"/>
                    <a:gd name="T52" fmla="*/ 92 w 142"/>
                    <a:gd name="T53" fmla="*/ 4 h 128"/>
                    <a:gd name="T54" fmla="*/ 80 w 142"/>
                    <a:gd name="T55" fmla="*/ 0 h 128"/>
                    <a:gd name="T56" fmla="*/ 66 w 142"/>
                    <a:gd name="T57" fmla="*/ 0 h 128"/>
                    <a:gd name="T58" fmla="*/ 52 w 142"/>
                    <a:gd name="T59" fmla="*/ 0 h 128"/>
                    <a:gd name="T60" fmla="*/ 40 w 142"/>
                    <a:gd name="T61" fmla="*/ 4 h 128"/>
                    <a:gd name="T62" fmla="*/ 28 w 142"/>
                    <a:gd name="T63" fmla="*/ 8 h 128"/>
                    <a:gd name="T64" fmla="*/ 18 w 142"/>
                    <a:gd name="T65" fmla="*/ 16 h 12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42"/>
                    <a:gd name="T100" fmla="*/ 0 h 128"/>
                    <a:gd name="T101" fmla="*/ 142 w 142"/>
                    <a:gd name="T102" fmla="*/ 128 h 12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42" h="128">
                      <a:moveTo>
                        <a:pt x="18" y="16"/>
                      </a:moveTo>
                      <a:lnTo>
                        <a:pt x="10" y="28"/>
                      </a:lnTo>
                      <a:lnTo>
                        <a:pt x="4" y="40"/>
                      </a:lnTo>
                      <a:lnTo>
                        <a:pt x="2" y="52"/>
                      </a:lnTo>
                      <a:lnTo>
                        <a:pt x="0" y="64"/>
                      </a:lnTo>
                      <a:lnTo>
                        <a:pt x="2" y="76"/>
                      </a:lnTo>
                      <a:lnTo>
                        <a:pt x="4" y="88"/>
                      </a:lnTo>
                      <a:lnTo>
                        <a:pt x="10" y="100"/>
                      </a:lnTo>
                      <a:lnTo>
                        <a:pt x="18" y="112"/>
                      </a:lnTo>
                      <a:lnTo>
                        <a:pt x="32" y="120"/>
                      </a:lnTo>
                      <a:lnTo>
                        <a:pt x="46" y="124"/>
                      </a:lnTo>
                      <a:lnTo>
                        <a:pt x="62" y="128"/>
                      </a:lnTo>
                      <a:lnTo>
                        <a:pt x="76" y="128"/>
                      </a:lnTo>
                      <a:lnTo>
                        <a:pt x="90" y="126"/>
                      </a:lnTo>
                      <a:lnTo>
                        <a:pt x="104" y="120"/>
                      </a:lnTo>
                      <a:lnTo>
                        <a:pt x="116" y="112"/>
                      </a:lnTo>
                      <a:lnTo>
                        <a:pt x="126" y="102"/>
                      </a:lnTo>
                      <a:lnTo>
                        <a:pt x="134" y="92"/>
                      </a:lnTo>
                      <a:lnTo>
                        <a:pt x="140" y="82"/>
                      </a:lnTo>
                      <a:lnTo>
                        <a:pt x="142" y="70"/>
                      </a:lnTo>
                      <a:lnTo>
                        <a:pt x="142" y="60"/>
                      </a:lnTo>
                      <a:lnTo>
                        <a:pt x="140" y="48"/>
                      </a:lnTo>
                      <a:lnTo>
                        <a:pt x="134" y="36"/>
                      </a:lnTo>
                      <a:lnTo>
                        <a:pt x="126" y="26"/>
                      </a:lnTo>
                      <a:lnTo>
                        <a:pt x="114" y="16"/>
                      </a:lnTo>
                      <a:lnTo>
                        <a:pt x="104" y="8"/>
                      </a:lnTo>
                      <a:lnTo>
                        <a:pt x="92" y="4"/>
                      </a:lnTo>
                      <a:lnTo>
                        <a:pt x="80" y="0"/>
                      </a:lnTo>
                      <a:lnTo>
                        <a:pt x="66" y="0"/>
                      </a:lnTo>
                      <a:lnTo>
                        <a:pt x="52" y="0"/>
                      </a:lnTo>
                      <a:lnTo>
                        <a:pt x="40" y="4"/>
                      </a:lnTo>
                      <a:lnTo>
                        <a:pt x="28" y="8"/>
                      </a:lnTo>
                      <a:lnTo>
                        <a:pt x="18" y="16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26" name="Freeform 37"/>
                <p:cNvSpPr>
                  <a:spLocks noEditPoints="1"/>
                </p:cNvSpPr>
                <p:nvPr/>
              </p:nvSpPr>
              <p:spPr bwMode="auto">
                <a:xfrm>
                  <a:off x="4454" y="2896"/>
                  <a:ext cx="144" cy="128"/>
                </a:xfrm>
                <a:custGeom>
                  <a:avLst/>
                  <a:gdLst>
                    <a:gd name="T0" fmla="*/ 28 w 144"/>
                    <a:gd name="T1" fmla="*/ 112 h 128"/>
                    <a:gd name="T2" fmla="*/ 16 w 144"/>
                    <a:gd name="T3" fmla="*/ 102 h 128"/>
                    <a:gd name="T4" fmla="*/ 8 w 144"/>
                    <a:gd name="T5" fmla="*/ 92 h 128"/>
                    <a:gd name="T6" fmla="*/ 2 w 144"/>
                    <a:gd name="T7" fmla="*/ 80 h 128"/>
                    <a:gd name="T8" fmla="*/ 0 w 144"/>
                    <a:gd name="T9" fmla="*/ 68 h 128"/>
                    <a:gd name="T10" fmla="*/ 0 w 144"/>
                    <a:gd name="T11" fmla="*/ 54 h 128"/>
                    <a:gd name="T12" fmla="*/ 2 w 144"/>
                    <a:gd name="T13" fmla="*/ 42 h 128"/>
                    <a:gd name="T14" fmla="*/ 8 w 144"/>
                    <a:gd name="T15" fmla="*/ 28 h 128"/>
                    <a:gd name="T16" fmla="*/ 16 w 144"/>
                    <a:gd name="T17" fmla="*/ 16 h 128"/>
                    <a:gd name="T18" fmla="*/ 26 w 144"/>
                    <a:gd name="T19" fmla="*/ 8 h 128"/>
                    <a:gd name="T20" fmla="*/ 38 w 144"/>
                    <a:gd name="T21" fmla="*/ 4 h 128"/>
                    <a:gd name="T22" fmla="*/ 52 w 144"/>
                    <a:gd name="T23" fmla="*/ 0 h 128"/>
                    <a:gd name="T24" fmla="*/ 66 w 144"/>
                    <a:gd name="T25" fmla="*/ 0 h 128"/>
                    <a:gd name="T26" fmla="*/ 82 w 144"/>
                    <a:gd name="T27" fmla="*/ 0 h 128"/>
                    <a:gd name="T28" fmla="*/ 98 w 144"/>
                    <a:gd name="T29" fmla="*/ 4 h 128"/>
                    <a:gd name="T30" fmla="*/ 112 w 144"/>
                    <a:gd name="T31" fmla="*/ 8 h 128"/>
                    <a:gd name="T32" fmla="*/ 126 w 144"/>
                    <a:gd name="T33" fmla="*/ 16 h 128"/>
                    <a:gd name="T34" fmla="*/ 134 w 144"/>
                    <a:gd name="T35" fmla="*/ 26 h 128"/>
                    <a:gd name="T36" fmla="*/ 140 w 144"/>
                    <a:gd name="T37" fmla="*/ 36 h 128"/>
                    <a:gd name="T38" fmla="*/ 142 w 144"/>
                    <a:gd name="T39" fmla="*/ 48 h 128"/>
                    <a:gd name="T40" fmla="*/ 144 w 144"/>
                    <a:gd name="T41" fmla="*/ 60 h 128"/>
                    <a:gd name="T42" fmla="*/ 142 w 144"/>
                    <a:gd name="T43" fmla="*/ 70 h 128"/>
                    <a:gd name="T44" fmla="*/ 140 w 144"/>
                    <a:gd name="T45" fmla="*/ 82 h 128"/>
                    <a:gd name="T46" fmla="*/ 134 w 144"/>
                    <a:gd name="T47" fmla="*/ 92 h 128"/>
                    <a:gd name="T48" fmla="*/ 126 w 144"/>
                    <a:gd name="T49" fmla="*/ 102 h 128"/>
                    <a:gd name="T50" fmla="*/ 116 w 144"/>
                    <a:gd name="T51" fmla="*/ 112 h 128"/>
                    <a:gd name="T52" fmla="*/ 104 w 144"/>
                    <a:gd name="T53" fmla="*/ 120 h 128"/>
                    <a:gd name="T54" fmla="*/ 90 w 144"/>
                    <a:gd name="T55" fmla="*/ 126 h 128"/>
                    <a:gd name="T56" fmla="*/ 78 w 144"/>
                    <a:gd name="T57" fmla="*/ 128 h 128"/>
                    <a:gd name="T58" fmla="*/ 64 w 144"/>
                    <a:gd name="T59" fmla="*/ 128 h 128"/>
                    <a:gd name="T60" fmla="*/ 50 w 144"/>
                    <a:gd name="T61" fmla="*/ 124 h 128"/>
                    <a:gd name="T62" fmla="*/ 38 w 144"/>
                    <a:gd name="T63" fmla="*/ 120 h 128"/>
                    <a:gd name="T64" fmla="*/ 28 w 144"/>
                    <a:gd name="T65" fmla="*/ 112 h 128"/>
                    <a:gd name="T66" fmla="*/ 52 w 144"/>
                    <a:gd name="T67" fmla="*/ 90 h 128"/>
                    <a:gd name="T68" fmla="*/ 64 w 144"/>
                    <a:gd name="T69" fmla="*/ 96 h 128"/>
                    <a:gd name="T70" fmla="*/ 78 w 144"/>
                    <a:gd name="T71" fmla="*/ 98 h 128"/>
                    <a:gd name="T72" fmla="*/ 90 w 144"/>
                    <a:gd name="T73" fmla="*/ 92 h 128"/>
                    <a:gd name="T74" fmla="*/ 96 w 144"/>
                    <a:gd name="T75" fmla="*/ 88 h 128"/>
                    <a:gd name="T76" fmla="*/ 102 w 144"/>
                    <a:gd name="T77" fmla="*/ 80 h 128"/>
                    <a:gd name="T78" fmla="*/ 108 w 144"/>
                    <a:gd name="T79" fmla="*/ 70 h 128"/>
                    <a:gd name="T80" fmla="*/ 112 w 144"/>
                    <a:gd name="T81" fmla="*/ 60 h 128"/>
                    <a:gd name="T82" fmla="*/ 108 w 144"/>
                    <a:gd name="T83" fmla="*/ 48 h 128"/>
                    <a:gd name="T84" fmla="*/ 102 w 144"/>
                    <a:gd name="T85" fmla="*/ 38 h 128"/>
                    <a:gd name="T86" fmla="*/ 84 w 144"/>
                    <a:gd name="T87" fmla="*/ 32 h 128"/>
                    <a:gd name="T88" fmla="*/ 66 w 144"/>
                    <a:gd name="T89" fmla="*/ 30 h 128"/>
                    <a:gd name="T90" fmla="*/ 52 w 144"/>
                    <a:gd name="T91" fmla="*/ 32 h 128"/>
                    <a:gd name="T92" fmla="*/ 40 w 144"/>
                    <a:gd name="T93" fmla="*/ 38 h 128"/>
                    <a:gd name="T94" fmla="*/ 34 w 144"/>
                    <a:gd name="T95" fmla="*/ 54 h 128"/>
                    <a:gd name="T96" fmla="*/ 32 w 144"/>
                    <a:gd name="T97" fmla="*/ 68 h 128"/>
                    <a:gd name="T98" fmla="*/ 38 w 144"/>
                    <a:gd name="T99" fmla="*/ 80 h 128"/>
                    <a:gd name="T100" fmla="*/ 44 w 144"/>
                    <a:gd name="T101" fmla="*/ 86 h 128"/>
                    <a:gd name="T102" fmla="*/ 52 w 144"/>
                    <a:gd name="T103" fmla="*/ 90 h 128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44"/>
                    <a:gd name="T157" fmla="*/ 0 h 128"/>
                    <a:gd name="T158" fmla="*/ 144 w 144"/>
                    <a:gd name="T159" fmla="*/ 128 h 128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44" h="128">
                      <a:moveTo>
                        <a:pt x="28" y="112"/>
                      </a:moveTo>
                      <a:lnTo>
                        <a:pt x="16" y="102"/>
                      </a:lnTo>
                      <a:lnTo>
                        <a:pt x="8" y="92"/>
                      </a:lnTo>
                      <a:lnTo>
                        <a:pt x="2" y="80"/>
                      </a:lnTo>
                      <a:lnTo>
                        <a:pt x="0" y="68"/>
                      </a:lnTo>
                      <a:lnTo>
                        <a:pt x="0" y="54"/>
                      </a:lnTo>
                      <a:lnTo>
                        <a:pt x="2" y="42"/>
                      </a:lnTo>
                      <a:lnTo>
                        <a:pt x="8" y="28"/>
                      </a:lnTo>
                      <a:lnTo>
                        <a:pt x="16" y="16"/>
                      </a:lnTo>
                      <a:lnTo>
                        <a:pt x="26" y="8"/>
                      </a:lnTo>
                      <a:lnTo>
                        <a:pt x="38" y="4"/>
                      </a:lnTo>
                      <a:lnTo>
                        <a:pt x="52" y="0"/>
                      </a:lnTo>
                      <a:lnTo>
                        <a:pt x="66" y="0"/>
                      </a:lnTo>
                      <a:lnTo>
                        <a:pt x="82" y="0"/>
                      </a:lnTo>
                      <a:lnTo>
                        <a:pt x="98" y="4"/>
                      </a:lnTo>
                      <a:lnTo>
                        <a:pt x="112" y="8"/>
                      </a:lnTo>
                      <a:lnTo>
                        <a:pt x="126" y="16"/>
                      </a:lnTo>
                      <a:lnTo>
                        <a:pt x="134" y="26"/>
                      </a:lnTo>
                      <a:lnTo>
                        <a:pt x="140" y="36"/>
                      </a:lnTo>
                      <a:lnTo>
                        <a:pt x="142" y="48"/>
                      </a:lnTo>
                      <a:lnTo>
                        <a:pt x="144" y="60"/>
                      </a:lnTo>
                      <a:lnTo>
                        <a:pt x="142" y="70"/>
                      </a:lnTo>
                      <a:lnTo>
                        <a:pt x="140" y="82"/>
                      </a:lnTo>
                      <a:lnTo>
                        <a:pt x="134" y="92"/>
                      </a:lnTo>
                      <a:lnTo>
                        <a:pt x="126" y="102"/>
                      </a:lnTo>
                      <a:lnTo>
                        <a:pt x="116" y="112"/>
                      </a:lnTo>
                      <a:lnTo>
                        <a:pt x="104" y="120"/>
                      </a:lnTo>
                      <a:lnTo>
                        <a:pt x="90" y="126"/>
                      </a:lnTo>
                      <a:lnTo>
                        <a:pt x="78" y="128"/>
                      </a:lnTo>
                      <a:lnTo>
                        <a:pt x="64" y="128"/>
                      </a:lnTo>
                      <a:lnTo>
                        <a:pt x="50" y="124"/>
                      </a:lnTo>
                      <a:lnTo>
                        <a:pt x="38" y="120"/>
                      </a:lnTo>
                      <a:lnTo>
                        <a:pt x="28" y="112"/>
                      </a:lnTo>
                      <a:close/>
                      <a:moveTo>
                        <a:pt x="52" y="90"/>
                      </a:moveTo>
                      <a:lnTo>
                        <a:pt x="64" y="96"/>
                      </a:lnTo>
                      <a:lnTo>
                        <a:pt x="78" y="98"/>
                      </a:lnTo>
                      <a:lnTo>
                        <a:pt x="90" y="92"/>
                      </a:lnTo>
                      <a:lnTo>
                        <a:pt x="96" y="88"/>
                      </a:lnTo>
                      <a:lnTo>
                        <a:pt x="102" y="80"/>
                      </a:lnTo>
                      <a:lnTo>
                        <a:pt x="108" y="70"/>
                      </a:lnTo>
                      <a:lnTo>
                        <a:pt x="112" y="60"/>
                      </a:lnTo>
                      <a:lnTo>
                        <a:pt x="108" y="48"/>
                      </a:lnTo>
                      <a:lnTo>
                        <a:pt x="102" y="38"/>
                      </a:lnTo>
                      <a:lnTo>
                        <a:pt x="84" y="32"/>
                      </a:lnTo>
                      <a:lnTo>
                        <a:pt x="66" y="30"/>
                      </a:lnTo>
                      <a:lnTo>
                        <a:pt x="52" y="32"/>
                      </a:lnTo>
                      <a:lnTo>
                        <a:pt x="40" y="38"/>
                      </a:lnTo>
                      <a:lnTo>
                        <a:pt x="34" y="54"/>
                      </a:lnTo>
                      <a:lnTo>
                        <a:pt x="32" y="68"/>
                      </a:lnTo>
                      <a:lnTo>
                        <a:pt x="38" y="80"/>
                      </a:lnTo>
                      <a:lnTo>
                        <a:pt x="44" y="86"/>
                      </a:lnTo>
                      <a:lnTo>
                        <a:pt x="52" y="90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27" name="Freeform 38"/>
                <p:cNvSpPr>
                  <a:spLocks noEditPoints="1"/>
                </p:cNvSpPr>
                <p:nvPr/>
              </p:nvSpPr>
              <p:spPr bwMode="auto">
                <a:xfrm>
                  <a:off x="4660" y="2886"/>
                  <a:ext cx="143" cy="128"/>
                </a:xfrm>
                <a:custGeom>
                  <a:avLst/>
                  <a:gdLst>
                    <a:gd name="T0" fmla="*/ 29 w 143"/>
                    <a:gd name="T1" fmla="*/ 112 h 128"/>
                    <a:gd name="T2" fmla="*/ 16 w 143"/>
                    <a:gd name="T3" fmla="*/ 102 h 128"/>
                    <a:gd name="T4" fmla="*/ 8 w 143"/>
                    <a:gd name="T5" fmla="*/ 92 h 128"/>
                    <a:gd name="T6" fmla="*/ 2 w 143"/>
                    <a:gd name="T7" fmla="*/ 80 h 128"/>
                    <a:gd name="T8" fmla="*/ 0 w 143"/>
                    <a:gd name="T9" fmla="*/ 70 h 128"/>
                    <a:gd name="T10" fmla="*/ 0 w 143"/>
                    <a:gd name="T11" fmla="*/ 58 h 128"/>
                    <a:gd name="T12" fmla="*/ 2 w 143"/>
                    <a:gd name="T13" fmla="*/ 46 h 128"/>
                    <a:gd name="T14" fmla="*/ 8 w 143"/>
                    <a:gd name="T15" fmla="*/ 36 h 128"/>
                    <a:gd name="T16" fmla="*/ 16 w 143"/>
                    <a:gd name="T17" fmla="*/ 26 h 128"/>
                    <a:gd name="T18" fmla="*/ 27 w 143"/>
                    <a:gd name="T19" fmla="*/ 16 h 128"/>
                    <a:gd name="T20" fmla="*/ 39 w 143"/>
                    <a:gd name="T21" fmla="*/ 8 h 128"/>
                    <a:gd name="T22" fmla="*/ 53 w 143"/>
                    <a:gd name="T23" fmla="*/ 4 h 128"/>
                    <a:gd name="T24" fmla="*/ 67 w 143"/>
                    <a:gd name="T25" fmla="*/ 0 h 128"/>
                    <a:gd name="T26" fmla="*/ 81 w 143"/>
                    <a:gd name="T27" fmla="*/ 2 h 128"/>
                    <a:gd name="T28" fmla="*/ 97 w 143"/>
                    <a:gd name="T29" fmla="*/ 4 h 128"/>
                    <a:gd name="T30" fmla="*/ 111 w 143"/>
                    <a:gd name="T31" fmla="*/ 8 h 128"/>
                    <a:gd name="T32" fmla="*/ 125 w 143"/>
                    <a:gd name="T33" fmla="*/ 16 h 128"/>
                    <a:gd name="T34" fmla="*/ 133 w 143"/>
                    <a:gd name="T35" fmla="*/ 24 h 128"/>
                    <a:gd name="T36" fmla="*/ 139 w 143"/>
                    <a:gd name="T37" fmla="*/ 36 h 128"/>
                    <a:gd name="T38" fmla="*/ 141 w 143"/>
                    <a:gd name="T39" fmla="*/ 46 h 128"/>
                    <a:gd name="T40" fmla="*/ 143 w 143"/>
                    <a:gd name="T41" fmla="*/ 60 h 128"/>
                    <a:gd name="T42" fmla="*/ 141 w 143"/>
                    <a:gd name="T43" fmla="*/ 72 h 128"/>
                    <a:gd name="T44" fmla="*/ 139 w 143"/>
                    <a:gd name="T45" fmla="*/ 86 h 128"/>
                    <a:gd name="T46" fmla="*/ 133 w 143"/>
                    <a:gd name="T47" fmla="*/ 100 h 128"/>
                    <a:gd name="T48" fmla="*/ 125 w 143"/>
                    <a:gd name="T49" fmla="*/ 112 h 128"/>
                    <a:gd name="T50" fmla="*/ 115 w 143"/>
                    <a:gd name="T51" fmla="*/ 118 h 128"/>
                    <a:gd name="T52" fmla="*/ 103 w 143"/>
                    <a:gd name="T53" fmla="*/ 124 h 128"/>
                    <a:gd name="T54" fmla="*/ 77 w 143"/>
                    <a:gd name="T55" fmla="*/ 128 h 128"/>
                    <a:gd name="T56" fmla="*/ 51 w 143"/>
                    <a:gd name="T57" fmla="*/ 124 h 128"/>
                    <a:gd name="T58" fmla="*/ 39 w 143"/>
                    <a:gd name="T59" fmla="*/ 118 h 128"/>
                    <a:gd name="T60" fmla="*/ 29 w 143"/>
                    <a:gd name="T61" fmla="*/ 112 h 128"/>
                    <a:gd name="T62" fmla="*/ 53 w 143"/>
                    <a:gd name="T63" fmla="*/ 90 h 128"/>
                    <a:gd name="T64" fmla="*/ 63 w 143"/>
                    <a:gd name="T65" fmla="*/ 96 h 128"/>
                    <a:gd name="T66" fmla="*/ 77 w 143"/>
                    <a:gd name="T67" fmla="*/ 98 h 128"/>
                    <a:gd name="T68" fmla="*/ 91 w 143"/>
                    <a:gd name="T69" fmla="*/ 96 h 128"/>
                    <a:gd name="T70" fmla="*/ 101 w 143"/>
                    <a:gd name="T71" fmla="*/ 90 h 128"/>
                    <a:gd name="T72" fmla="*/ 107 w 143"/>
                    <a:gd name="T73" fmla="*/ 76 h 128"/>
                    <a:gd name="T74" fmla="*/ 111 w 143"/>
                    <a:gd name="T75" fmla="*/ 64 h 128"/>
                    <a:gd name="T76" fmla="*/ 107 w 143"/>
                    <a:gd name="T77" fmla="*/ 50 h 128"/>
                    <a:gd name="T78" fmla="*/ 101 w 143"/>
                    <a:gd name="T79" fmla="*/ 36 h 128"/>
                    <a:gd name="T80" fmla="*/ 83 w 143"/>
                    <a:gd name="T81" fmla="*/ 30 h 128"/>
                    <a:gd name="T82" fmla="*/ 67 w 143"/>
                    <a:gd name="T83" fmla="*/ 30 h 128"/>
                    <a:gd name="T84" fmla="*/ 53 w 143"/>
                    <a:gd name="T85" fmla="*/ 36 h 128"/>
                    <a:gd name="T86" fmla="*/ 47 w 143"/>
                    <a:gd name="T87" fmla="*/ 40 h 128"/>
                    <a:gd name="T88" fmla="*/ 41 w 143"/>
                    <a:gd name="T89" fmla="*/ 48 h 128"/>
                    <a:gd name="T90" fmla="*/ 35 w 143"/>
                    <a:gd name="T91" fmla="*/ 58 h 128"/>
                    <a:gd name="T92" fmla="*/ 33 w 143"/>
                    <a:gd name="T93" fmla="*/ 70 h 128"/>
                    <a:gd name="T94" fmla="*/ 39 w 143"/>
                    <a:gd name="T95" fmla="*/ 80 h 128"/>
                    <a:gd name="T96" fmla="*/ 45 w 143"/>
                    <a:gd name="T97" fmla="*/ 86 h 128"/>
                    <a:gd name="T98" fmla="*/ 53 w 143"/>
                    <a:gd name="T99" fmla="*/ 90 h 128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43"/>
                    <a:gd name="T151" fmla="*/ 0 h 128"/>
                    <a:gd name="T152" fmla="*/ 143 w 143"/>
                    <a:gd name="T153" fmla="*/ 128 h 128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43" h="128">
                      <a:moveTo>
                        <a:pt x="29" y="112"/>
                      </a:moveTo>
                      <a:lnTo>
                        <a:pt x="16" y="102"/>
                      </a:lnTo>
                      <a:lnTo>
                        <a:pt x="8" y="92"/>
                      </a:lnTo>
                      <a:lnTo>
                        <a:pt x="2" y="80"/>
                      </a:lnTo>
                      <a:lnTo>
                        <a:pt x="0" y="70"/>
                      </a:lnTo>
                      <a:lnTo>
                        <a:pt x="0" y="58"/>
                      </a:lnTo>
                      <a:lnTo>
                        <a:pt x="2" y="46"/>
                      </a:lnTo>
                      <a:lnTo>
                        <a:pt x="8" y="36"/>
                      </a:lnTo>
                      <a:lnTo>
                        <a:pt x="16" y="26"/>
                      </a:lnTo>
                      <a:lnTo>
                        <a:pt x="27" y="16"/>
                      </a:lnTo>
                      <a:lnTo>
                        <a:pt x="39" y="8"/>
                      </a:lnTo>
                      <a:lnTo>
                        <a:pt x="53" y="4"/>
                      </a:lnTo>
                      <a:lnTo>
                        <a:pt x="67" y="0"/>
                      </a:lnTo>
                      <a:lnTo>
                        <a:pt x="81" y="2"/>
                      </a:lnTo>
                      <a:lnTo>
                        <a:pt x="97" y="4"/>
                      </a:lnTo>
                      <a:lnTo>
                        <a:pt x="111" y="8"/>
                      </a:lnTo>
                      <a:lnTo>
                        <a:pt x="125" y="16"/>
                      </a:lnTo>
                      <a:lnTo>
                        <a:pt x="133" y="24"/>
                      </a:lnTo>
                      <a:lnTo>
                        <a:pt x="139" y="36"/>
                      </a:lnTo>
                      <a:lnTo>
                        <a:pt x="141" y="46"/>
                      </a:lnTo>
                      <a:lnTo>
                        <a:pt x="143" y="60"/>
                      </a:lnTo>
                      <a:lnTo>
                        <a:pt x="141" y="72"/>
                      </a:lnTo>
                      <a:lnTo>
                        <a:pt x="139" y="86"/>
                      </a:lnTo>
                      <a:lnTo>
                        <a:pt x="133" y="100"/>
                      </a:lnTo>
                      <a:lnTo>
                        <a:pt x="125" y="112"/>
                      </a:lnTo>
                      <a:lnTo>
                        <a:pt x="115" y="118"/>
                      </a:lnTo>
                      <a:lnTo>
                        <a:pt x="103" y="124"/>
                      </a:lnTo>
                      <a:lnTo>
                        <a:pt x="77" y="128"/>
                      </a:lnTo>
                      <a:lnTo>
                        <a:pt x="51" y="124"/>
                      </a:lnTo>
                      <a:lnTo>
                        <a:pt x="39" y="118"/>
                      </a:lnTo>
                      <a:lnTo>
                        <a:pt x="29" y="112"/>
                      </a:lnTo>
                      <a:close/>
                      <a:moveTo>
                        <a:pt x="53" y="90"/>
                      </a:moveTo>
                      <a:lnTo>
                        <a:pt x="63" y="96"/>
                      </a:lnTo>
                      <a:lnTo>
                        <a:pt x="77" y="98"/>
                      </a:lnTo>
                      <a:lnTo>
                        <a:pt x="91" y="96"/>
                      </a:lnTo>
                      <a:lnTo>
                        <a:pt x="101" y="90"/>
                      </a:lnTo>
                      <a:lnTo>
                        <a:pt x="107" y="76"/>
                      </a:lnTo>
                      <a:lnTo>
                        <a:pt x="111" y="64"/>
                      </a:lnTo>
                      <a:lnTo>
                        <a:pt x="107" y="50"/>
                      </a:lnTo>
                      <a:lnTo>
                        <a:pt x="101" y="36"/>
                      </a:lnTo>
                      <a:lnTo>
                        <a:pt x="83" y="30"/>
                      </a:lnTo>
                      <a:lnTo>
                        <a:pt x="67" y="30"/>
                      </a:lnTo>
                      <a:lnTo>
                        <a:pt x="53" y="36"/>
                      </a:lnTo>
                      <a:lnTo>
                        <a:pt x="47" y="40"/>
                      </a:lnTo>
                      <a:lnTo>
                        <a:pt x="41" y="48"/>
                      </a:lnTo>
                      <a:lnTo>
                        <a:pt x="35" y="58"/>
                      </a:lnTo>
                      <a:lnTo>
                        <a:pt x="33" y="70"/>
                      </a:lnTo>
                      <a:lnTo>
                        <a:pt x="39" y="80"/>
                      </a:lnTo>
                      <a:lnTo>
                        <a:pt x="45" y="86"/>
                      </a:lnTo>
                      <a:lnTo>
                        <a:pt x="53" y="90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28" name="Freeform 39"/>
                <p:cNvSpPr>
                  <a:spLocks/>
                </p:cNvSpPr>
                <p:nvPr/>
              </p:nvSpPr>
              <p:spPr bwMode="auto">
                <a:xfrm>
                  <a:off x="4552" y="2800"/>
                  <a:ext cx="143" cy="128"/>
                </a:xfrm>
                <a:custGeom>
                  <a:avLst/>
                  <a:gdLst>
                    <a:gd name="T0" fmla="*/ 16 w 143"/>
                    <a:gd name="T1" fmla="*/ 26 h 128"/>
                    <a:gd name="T2" fmla="*/ 8 w 143"/>
                    <a:gd name="T3" fmla="*/ 34 h 128"/>
                    <a:gd name="T4" fmla="*/ 2 w 143"/>
                    <a:gd name="T5" fmla="*/ 44 h 128"/>
                    <a:gd name="T6" fmla="*/ 0 w 143"/>
                    <a:gd name="T7" fmla="*/ 56 h 128"/>
                    <a:gd name="T8" fmla="*/ 0 w 143"/>
                    <a:gd name="T9" fmla="*/ 68 h 128"/>
                    <a:gd name="T10" fmla="*/ 2 w 143"/>
                    <a:gd name="T11" fmla="*/ 80 h 128"/>
                    <a:gd name="T12" fmla="*/ 8 w 143"/>
                    <a:gd name="T13" fmla="*/ 92 h 128"/>
                    <a:gd name="T14" fmla="*/ 16 w 143"/>
                    <a:gd name="T15" fmla="*/ 102 h 128"/>
                    <a:gd name="T16" fmla="*/ 28 w 143"/>
                    <a:gd name="T17" fmla="*/ 112 h 128"/>
                    <a:gd name="T18" fmla="*/ 38 w 143"/>
                    <a:gd name="T19" fmla="*/ 118 h 128"/>
                    <a:gd name="T20" fmla="*/ 50 w 143"/>
                    <a:gd name="T21" fmla="*/ 124 h 128"/>
                    <a:gd name="T22" fmla="*/ 76 w 143"/>
                    <a:gd name="T23" fmla="*/ 128 h 128"/>
                    <a:gd name="T24" fmla="*/ 102 w 143"/>
                    <a:gd name="T25" fmla="*/ 124 h 128"/>
                    <a:gd name="T26" fmla="*/ 114 w 143"/>
                    <a:gd name="T27" fmla="*/ 118 h 128"/>
                    <a:gd name="T28" fmla="*/ 124 w 143"/>
                    <a:gd name="T29" fmla="*/ 112 h 128"/>
                    <a:gd name="T30" fmla="*/ 132 w 143"/>
                    <a:gd name="T31" fmla="*/ 100 h 128"/>
                    <a:gd name="T32" fmla="*/ 139 w 143"/>
                    <a:gd name="T33" fmla="*/ 86 h 128"/>
                    <a:gd name="T34" fmla="*/ 141 w 143"/>
                    <a:gd name="T35" fmla="*/ 72 h 128"/>
                    <a:gd name="T36" fmla="*/ 143 w 143"/>
                    <a:gd name="T37" fmla="*/ 60 h 128"/>
                    <a:gd name="T38" fmla="*/ 141 w 143"/>
                    <a:gd name="T39" fmla="*/ 46 h 128"/>
                    <a:gd name="T40" fmla="*/ 139 w 143"/>
                    <a:gd name="T41" fmla="*/ 34 h 128"/>
                    <a:gd name="T42" fmla="*/ 132 w 143"/>
                    <a:gd name="T43" fmla="*/ 24 h 128"/>
                    <a:gd name="T44" fmla="*/ 124 w 143"/>
                    <a:gd name="T45" fmla="*/ 14 h 128"/>
                    <a:gd name="T46" fmla="*/ 110 w 143"/>
                    <a:gd name="T47" fmla="*/ 8 h 128"/>
                    <a:gd name="T48" fmla="*/ 96 w 143"/>
                    <a:gd name="T49" fmla="*/ 4 h 128"/>
                    <a:gd name="T50" fmla="*/ 80 w 143"/>
                    <a:gd name="T51" fmla="*/ 0 h 128"/>
                    <a:gd name="T52" fmla="*/ 66 w 143"/>
                    <a:gd name="T53" fmla="*/ 0 h 128"/>
                    <a:gd name="T54" fmla="*/ 52 w 143"/>
                    <a:gd name="T55" fmla="*/ 2 h 128"/>
                    <a:gd name="T56" fmla="*/ 38 w 143"/>
                    <a:gd name="T57" fmla="*/ 8 h 128"/>
                    <a:gd name="T58" fmla="*/ 26 w 143"/>
                    <a:gd name="T59" fmla="*/ 16 h 128"/>
                    <a:gd name="T60" fmla="*/ 16 w 143"/>
                    <a:gd name="T61" fmla="*/ 26 h 128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143"/>
                    <a:gd name="T94" fmla="*/ 0 h 128"/>
                    <a:gd name="T95" fmla="*/ 143 w 143"/>
                    <a:gd name="T96" fmla="*/ 128 h 128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143" h="128">
                      <a:moveTo>
                        <a:pt x="16" y="26"/>
                      </a:moveTo>
                      <a:lnTo>
                        <a:pt x="8" y="34"/>
                      </a:lnTo>
                      <a:lnTo>
                        <a:pt x="2" y="44"/>
                      </a:lnTo>
                      <a:lnTo>
                        <a:pt x="0" y="56"/>
                      </a:lnTo>
                      <a:lnTo>
                        <a:pt x="0" y="68"/>
                      </a:lnTo>
                      <a:lnTo>
                        <a:pt x="2" y="80"/>
                      </a:lnTo>
                      <a:lnTo>
                        <a:pt x="8" y="92"/>
                      </a:lnTo>
                      <a:lnTo>
                        <a:pt x="16" y="102"/>
                      </a:lnTo>
                      <a:lnTo>
                        <a:pt x="28" y="112"/>
                      </a:lnTo>
                      <a:lnTo>
                        <a:pt x="38" y="118"/>
                      </a:lnTo>
                      <a:lnTo>
                        <a:pt x="50" y="124"/>
                      </a:lnTo>
                      <a:lnTo>
                        <a:pt x="76" y="128"/>
                      </a:lnTo>
                      <a:lnTo>
                        <a:pt x="102" y="124"/>
                      </a:lnTo>
                      <a:lnTo>
                        <a:pt x="114" y="118"/>
                      </a:lnTo>
                      <a:lnTo>
                        <a:pt x="124" y="112"/>
                      </a:lnTo>
                      <a:lnTo>
                        <a:pt x="132" y="100"/>
                      </a:lnTo>
                      <a:lnTo>
                        <a:pt x="139" y="86"/>
                      </a:lnTo>
                      <a:lnTo>
                        <a:pt x="141" y="72"/>
                      </a:lnTo>
                      <a:lnTo>
                        <a:pt x="143" y="60"/>
                      </a:lnTo>
                      <a:lnTo>
                        <a:pt x="141" y="46"/>
                      </a:lnTo>
                      <a:lnTo>
                        <a:pt x="139" y="34"/>
                      </a:lnTo>
                      <a:lnTo>
                        <a:pt x="132" y="24"/>
                      </a:lnTo>
                      <a:lnTo>
                        <a:pt x="124" y="14"/>
                      </a:lnTo>
                      <a:lnTo>
                        <a:pt x="110" y="8"/>
                      </a:lnTo>
                      <a:lnTo>
                        <a:pt x="96" y="4"/>
                      </a:lnTo>
                      <a:lnTo>
                        <a:pt x="80" y="0"/>
                      </a:lnTo>
                      <a:lnTo>
                        <a:pt x="66" y="0"/>
                      </a:lnTo>
                      <a:lnTo>
                        <a:pt x="52" y="2"/>
                      </a:lnTo>
                      <a:lnTo>
                        <a:pt x="38" y="8"/>
                      </a:lnTo>
                      <a:lnTo>
                        <a:pt x="26" y="16"/>
                      </a:lnTo>
                      <a:lnTo>
                        <a:pt x="16" y="26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29" name="Freeform 40"/>
                <p:cNvSpPr>
                  <a:spLocks noEditPoints="1"/>
                </p:cNvSpPr>
                <p:nvPr/>
              </p:nvSpPr>
              <p:spPr bwMode="auto">
                <a:xfrm>
                  <a:off x="4614" y="3026"/>
                  <a:ext cx="151" cy="128"/>
                </a:xfrm>
                <a:custGeom>
                  <a:avLst/>
                  <a:gdLst>
                    <a:gd name="T0" fmla="*/ 26 w 151"/>
                    <a:gd name="T1" fmla="*/ 112 h 128"/>
                    <a:gd name="T2" fmla="*/ 14 w 151"/>
                    <a:gd name="T3" fmla="*/ 102 h 128"/>
                    <a:gd name="T4" fmla="*/ 6 w 151"/>
                    <a:gd name="T5" fmla="*/ 92 h 128"/>
                    <a:gd name="T6" fmla="*/ 0 w 151"/>
                    <a:gd name="T7" fmla="*/ 80 h 128"/>
                    <a:gd name="T8" fmla="*/ 0 w 151"/>
                    <a:gd name="T9" fmla="*/ 68 h 128"/>
                    <a:gd name="T10" fmla="*/ 0 w 151"/>
                    <a:gd name="T11" fmla="*/ 56 h 128"/>
                    <a:gd name="T12" fmla="*/ 6 w 151"/>
                    <a:gd name="T13" fmla="*/ 44 h 128"/>
                    <a:gd name="T14" fmla="*/ 14 w 151"/>
                    <a:gd name="T15" fmla="*/ 34 h 128"/>
                    <a:gd name="T16" fmla="*/ 26 w 151"/>
                    <a:gd name="T17" fmla="*/ 26 h 128"/>
                    <a:gd name="T18" fmla="*/ 36 w 151"/>
                    <a:gd name="T19" fmla="*/ 16 h 128"/>
                    <a:gd name="T20" fmla="*/ 48 w 151"/>
                    <a:gd name="T21" fmla="*/ 8 h 128"/>
                    <a:gd name="T22" fmla="*/ 60 w 151"/>
                    <a:gd name="T23" fmla="*/ 2 h 128"/>
                    <a:gd name="T24" fmla="*/ 75 w 151"/>
                    <a:gd name="T25" fmla="*/ 0 h 128"/>
                    <a:gd name="T26" fmla="*/ 89 w 151"/>
                    <a:gd name="T27" fmla="*/ 0 h 128"/>
                    <a:gd name="T28" fmla="*/ 101 w 151"/>
                    <a:gd name="T29" fmla="*/ 4 h 128"/>
                    <a:gd name="T30" fmla="*/ 113 w 151"/>
                    <a:gd name="T31" fmla="*/ 8 h 128"/>
                    <a:gd name="T32" fmla="*/ 123 w 151"/>
                    <a:gd name="T33" fmla="*/ 14 h 128"/>
                    <a:gd name="T34" fmla="*/ 135 w 151"/>
                    <a:gd name="T35" fmla="*/ 24 h 128"/>
                    <a:gd name="T36" fmla="*/ 143 w 151"/>
                    <a:gd name="T37" fmla="*/ 34 h 128"/>
                    <a:gd name="T38" fmla="*/ 149 w 151"/>
                    <a:gd name="T39" fmla="*/ 46 h 128"/>
                    <a:gd name="T40" fmla="*/ 151 w 151"/>
                    <a:gd name="T41" fmla="*/ 60 h 128"/>
                    <a:gd name="T42" fmla="*/ 149 w 151"/>
                    <a:gd name="T43" fmla="*/ 72 h 128"/>
                    <a:gd name="T44" fmla="*/ 143 w 151"/>
                    <a:gd name="T45" fmla="*/ 86 h 128"/>
                    <a:gd name="T46" fmla="*/ 135 w 151"/>
                    <a:gd name="T47" fmla="*/ 100 h 128"/>
                    <a:gd name="T48" fmla="*/ 123 w 151"/>
                    <a:gd name="T49" fmla="*/ 112 h 128"/>
                    <a:gd name="T50" fmla="*/ 113 w 151"/>
                    <a:gd name="T51" fmla="*/ 118 h 128"/>
                    <a:gd name="T52" fmla="*/ 101 w 151"/>
                    <a:gd name="T53" fmla="*/ 124 h 128"/>
                    <a:gd name="T54" fmla="*/ 75 w 151"/>
                    <a:gd name="T55" fmla="*/ 128 h 128"/>
                    <a:gd name="T56" fmla="*/ 48 w 151"/>
                    <a:gd name="T57" fmla="*/ 124 h 128"/>
                    <a:gd name="T58" fmla="*/ 36 w 151"/>
                    <a:gd name="T59" fmla="*/ 118 h 128"/>
                    <a:gd name="T60" fmla="*/ 26 w 151"/>
                    <a:gd name="T61" fmla="*/ 112 h 128"/>
                    <a:gd name="T62" fmla="*/ 50 w 151"/>
                    <a:gd name="T63" fmla="*/ 90 h 128"/>
                    <a:gd name="T64" fmla="*/ 60 w 151"/>
                    <a:gd name="T65" fmla="*/ 96 h 128"/>
                    <a:gd name="T66" fmla="*/ 75 w 151"/>
                    <a:gd name="T67" fmla="*/ 98 h 128"/>
                    <a:gd name="T68" fmla="*/ 89 w 151"/>
                    <a:gd name="T69" fmla="*/ 96 h 128"/>
                    <a:gd name="T70" fmla="*/ 99 w 151"/>
                    <a:gd name="T71" fmla="*/ 90 h 128"/>
                    <a:gd name="T72" fmla="*/ 105 w 151"/>
                    <a:gd name="T73" fmla="*/ 74 h 128"/>
                    <a:gd name="T74" fmla="*/ 109 w 151"/>
                    <a:gd name="T75" fmla="*/ 58 h 128"/>
                    <a:gd name="T76" fmla="*/ 105 w 151"/>
                    <a:gd name="T77" fmla="*/ 46 h 128"/>
                    <a:gd name="T78" fmla="*/ 99 w 151"/>
                    <a:gd name="T79" fmla="*/ 36 h 128"/>
                    <a:gd name="T80" fmla="*/ 89 w 151"/>
                    <a:gd name="T81" fmla="*/ 30 h 128"/>
                    <a:gd name="T82" fmla="*/ 75 w 151"/>
                    <a:gd name="T83" fmla="*/ 30 h 128"/>
                    <a:gd name="T84" fmla="*/ 60 w 151"/>
                    <a:gd name="T85" fmla="*/ 34 h 128"/>
                    <a:gd name="T86" fmla="*/ 50 w 151"/>
                    <a:gd name="T87" fmla="*/ 46 h 128"/>
                    <a:gd name="T88" fmla="*/ 44 w 151"/>
                    <a:gd name="T89" fmla="*/ 56 h 128"/>
                    <a:gd name="T90" fmla="*/ 42 w 151"/>
                    <a:gd name="T91" fmla="*/ 68 h 128"/>
                    <a:gd name="T92" fmla="*/ 44 w 151"/>
                    <a:gd name="T93" fmla="*/ 80 h 128"/>
                    <a:gd name="T94" fmla="*/ 50 w 151"/>
                    <a:gd name="T95" fmla="*/ 90 h 128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151"/>
                    <a:gd name="T145" fmla="*/ 0 h 128"/>
                    <a:gd name="T146" fmla="*/ 151 w 151"/>
                    <a:gd name="T147" fmla="*/ 128 h 128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151" h="128">
                      <a:moveTo>
                        <a:pt x="26" y="112"/>
                      </a:moveTo>
                      <a:lnTo>
                        <a:pt x="14" y="102"/>
                      </a:lnTo>
                      <a:lnTo>
                        <a:pt x="6" y="92"/>
                      </a:lnTo>
                      <a:lnTo>
                        <a:pt x="0" y="80"/>
                      </a:lnTo>
                      <a:lnTo>
                        <a:pt x="0" y="68"/>
                      </a:lnTo>
                      <a:lnTo>
                        <a:pt x="0" y="56"/>
                      </a:lnTo>
                      <a:lnTo>
                        <a:pt x="6" y="44"/>
                      </a:lnTo>
                      <a:lnTo>
                        <a:pt x="14" y="34"/>
                      </a:lnTo>
                      <a:lnTo>
                        <a:pt x="26" y="26"/>
                      </a:lnTo>
                      <a:lnTo>
                        <a:pt x="36" y="16"/>
                      </a:lnTo>
                      <a:lnTo>
                        <a:pt x="48" y="8"/>
                      </a:lnTo>
                      <a:lnTo>
                        <a:pt x="60" y="2"/>
                      </a:lnTo>
                      <a:lnTo>
                        <a:pt x="75" y="0"/>
                      </a:lnTo>
                      <a:lnTo>
                        <a:pt x="89" y="0"/>
                      </a:lnTo>
                      <a:lnTo>
                        <a:pt x="101" y="4"/>
                      </a:lnTo>
                      <a:lnTo>
                        <a:pt x="113" y="8"/>
                      </a:lnTo>
                      <a:lnTo>
                        <a:pt x="123" y="14"/>
                      </a:lnTo>
                      <a:lnTo>
                        <a:pt x="135" y="24"/>
                      </a:lnTo>
                      <a:lnTo>
                        <a:pt x="143" y="34"/>
                      </a:lnTo>
                      <a:lnTo>
                        <a:pt x="149" y="46"/>
                      </a:lnTo>
                      <a:lnTo>
                        <a:pt x="151" y="60"/>
                      </a:lnTo>
                      <a:lnTo>
                        <a:pt x="149" y="72"/>
                      </a:lnTo>
                      <a:lnTo>
                        <a:pt x="143" y="86"/>
                      </a:lnTo>
                      <a:lnTo>
                        <a:pt x="135" y="100"/>
                      </a:lnTo>
                      <a:lnTo>
                        <a:pt x="123" y="112"/>
                      </a:lnTo>
                      <a:lnTo>
                        <a:pt x="113" y="118"/>
                      </a:lnTo>
                      <a:lnTo>
                        <a:pt x="101" y="124"/>
                      </a:lnTo>
                      <a:lnTo>
                        <a:pt x="75" y="128"/>
                      </a:lnTo>
                      <a:lnTo>
                        <a:pt x="48" y="124"/>
                      </a:lnTo>
                      <a:lnTo>
                        <a:pt x="36" y="118"/>
                      </a:lnTo>
                      <a:lnTo>
                        <a:pt x="26" y="112"/>
                      </a:lnTo>
                      <a:close/>
                      <a:moveTo>
                        <a:pt x="50" y="90"/>
                      </a:moveTo>
                      <a:lnTo>
                        <a:pt x="60" y="96"/>
                      </a:lnTo>
                      <a:lnTo>
                        <a:pt x="75" y="98"/>
                      </a:lnTo>
                      <a:lnTo>
                        <a:pt x="89" y="96"/>
                      </a:lnTo>
                      <a:lnTo>
                        <a:pt x="99" y="90"/>
                      </a:lnTo>
                      <a:lnTo>
                        <a:pt x="105" y="74"/>
                      </a:lnTo>
                      <a:lnTo>
                        <a:pt x="109" y="58"/>
                      </a:lnTo>
                      <a:lnTo>
                        <a:pt x="105" y="46"/>
                      </a:lnTo>
                      <a:lnTo>
                        <a:pt x="99" y="36"/>
                      </a:lnTo>
                      <a:lnTo>
                        <a:pt x="89" y="30"/>
                      </a:lnTo>
                      <a:lnTo>
                        <a:pt x="75" y="30"/>
                      </a:lnTo>
                      <a:lnTo>
                        <a:pt x="60" y="34"/>
                      </a:lnTo>
                      <a:lnTo>
                        <a:pt x="50" y="46"/>
                      </a:lnTo>
                      <a:lnTo>
                        <a:pt x="44" y="56"/>
                      </a:lnTo>
                      <a:lnTo>
                        <a:pt x="42" y="68"/>
                      </a:lnTo>
                      <a:lnTo>
                        <a:pt x="44" y="80"/>
                      </a:lnTo>
                      <a:lnTo>
                        <a:pt x="50" y="90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30" name="Freeform 41"/>
                <p:cNvSpPr>
                  <a:spLocks noEditPoints="1"/>
                </p:cNvSpPr>
                <p:nvPr/>
              </p:nvSpPr>
              <p:spPr bwMode="auto">
                <a:xfrm>
                  <a:off x="4516" y="3122"/>
                  <a:ext cx="146" cy="129"/>
                </a:xfrm>
                <a:custGeom>
                  <a:avLst/>
                  <a:gdLst>
                    <a:gd name="T0" fmla="*/ 28 w 146"/>
                    <a:gd name="T1" fmla="*/ 112 h 129"/>
                    <a:gd name="T2" fmla="*/ 16 w 146"/>
                    <a:gd name="T3" fmla="*/ 102 h 129"/>
                    <a:gd name="T4" fmla="*/ 8 w 146"/>
                    <a:gd name="T5" fmla="*/ 92 h 129"/>
                    <a:gd name="T6" fmla="*/ 2 w 146"/>
                    <a:gd name="T7" fmla="*/ 80 h 129"/>
                    <a:gd name="T8" fmla="*/ 0 w 146"/>
                    <a:gd name="T9" fmla="*/ 68 h 129"/>
                    <a:gd name="T10" fmla="*/ 0 w 146"/>
                    <a:gd name="T11" fmla="*/ 54 h 129"/>
                    <a:gd name="T12" fmla="*/ 2 w 146"/>
                    <a:gd name="T13" fmla="*/ 42 h 129"/>
                    <a:gd name="T14" fmla="*/ 8 w 146"/>
                    <a:gd name="T15" fmla="*/ 28 h 129"/>
                    <a:gd name="T16" fmla="*/ 16 w 146"/>
                    <a:gd name="T17" fmla="*/ 16 h 129"/>
                    <a:gd name="T18" fmla="*/ 30 w 146"/>
                    <a:gd name="T19" fmla="*/ 8 h 129"/>
                    <a:gd name="T20" fmla="*/ 44 w 146"/>
                    <a:gd name="T21" fmla="*/ 4 h 129"/>
                    <a:gd name="T22" fmla="*/ 56 w 146"/>
                    <a:gd name="T23" fmla="*/ 0 h 129"/>
                    <a:gd name="T24" fmla="*/ 70 w 146"/>
                    <a:gd name="T25" fmla="*/ 0 h 129"/>
                    <a:gd name="T26" fmla="*/ 84 w 146"/>
                    <a:gd name="T27" fmla="*/ 0 h 129"/>
                    <a:gd name="T28" fmla="*/ 98 w 146"/>
                    <a:gd name="T29" fmla="*/ 4 h 129"/>
                    <a:gd name="T30" fmla="*/ 110 w 146"/>
                    <a:gd name="T31" fmla="*/ 8 h 129"/>
                    <a:gd name="T32" fmla="*/ 124 w 146"/>
                    <a:gd name="T33" fmla="*/ 16 h 129"/>
                    <a:gd name="T34" fmla="*/ 140 w 146"/>
                    <a:gd name="T35" fmla="*/ 36 h 129"/>
                    <a:gd name="T36" fmla="*/ 144 w 146"/>
                    <a:gd name="T37" fmla="*/ 48 h 129"/>
                    <a:gd name="T38" fmla="*/ 146 w 146"/>
                    <a:gd name="T39" fmla="*/ 60 h 129"/>
                    <a:gd name="T40" fmla="*/ 146 w 146"/>
                    <a:gd name="T41" fmla="*/ 74 h 129"/>
                    <a:gd name="T42" fmla="*/ 142 w 146"/>
                    <a:gd name="T43" fmla="*/ 86 h 129"/>
                    <a:gd name="T44" fmla="*/ 136 w 146"/>
                    <a:gd name="T45" fmla="*/ 100 h 129"/>
                    <a:gd name="T46" fmla="*/ 124 w 146"/>
                    <a:gd name="T47" fmla="*/ 112 h 129"/>
                    <a:gd name="T48" fmla="*/ 114 w 146"/>
                    <a:gd name="T49" fmla="*/ 120 h 129"/>
                    <a:gd name="T50" fmla="*/ 102 w 146"/>
                    <a:gd name="T51" fmla="*/ 125 h 129"/>
                    <a:gd name="T52" fmla="*/ 90 w 146"/>
                    <a:gd name="T53" fmla="*/ 129 h 129"/>
                    <a:gd name="T54" fmla="*/ 76 w 146"/>
                    <a:gd name="T55" fmla="*/ 129 h 129"/>
                    <a:gd name="T56" fmla="*/ 62 w 146"/>
                    <a:gd name="T57" fmla="*/ 129 h 129"/>
                    <a:gd name="T58" fmla="*/ 50 w 146"/>
                    <a:gd name="T59" fmla="*/ 125 h 129"/>
                    <a:gd name="T60" fmla="*/ 38 w 146"/>
                    <a:gd name="T61" fmla="*/ 120 h 129"/>
                    <a:gd name="T62" fmla="*/ 28 w 146"/>
                    <a:gd name="T63" fmla="*/ 112 h 129"/>
                    <a:gd name="T64" fmla="*/ 52 w 146"/>
                    <a:gd name="T65" fmla="*/ 90 h 129"/>
                    <a:gd name="T66" fmla="*/ 62 w 146"/>
                    <a:gd name="T67" fmla="*/ 96 h 129"/>
                    <a:gd name="T68" fmla="*/ 76 w 146"/>
                    <a:gd name="T69" fmla="*/ 100 h 129"/>
                    <a:gd name="T70" fmla="*/ 90 w 146"/>
                    <a:gd name="T71" fmla="*/ 96 h 129"/>
                    <a:gd name="T72" fmla="*/ 100 w 146"/>
                    <a:gd name="T73" fmla="*/ 90 h 129"/>
                    <a:gd name="T74" fmla="*/ 106 w 146"/>
                    <a:gd name="T75" fmla="*/ 74 h 129"/>
                    <a:gd name="T76" fmla="*/ 110 w 146"/>
                    <a:gd name="T77" fmla="*/ 60 h 129"/>
                    <a:gd name="T78" fmla="*/ 106 w 146"/>
                    <a:gd name="T79" fmla="*/ 48 h 129"/>
                    <a:gd name="T80" fmla="*/ 100 w 146"/>
                    <a:gd name="T81" fmla="*/ 38 h 129"/>
                    <a:gd name="T82" fmla="*/ 90 w 146"/>
                    <a:gd name="T83" fmla="*/ 32 h 129"/>
                    <a:gd name="T84" fmla="*/ 76 w 146"/>
                    <a:gd name="T85" fmla="*/ 30 h 129"/>
                    <a:gd name="T86" fmla="*/ 62 w 146"/>
                    <a:gd name="T87" fmla="*/ 32 h 129"/>
                    <a:gd name="T88" fmla="*/ 52 w 146"/>
                    <a:gd name="T89" fmla="*/ 38 h 129"/>
                    <a:gd name="T90" fmla="*/ 44 w 146"/>
                    <a:gd name="T91" fmla="*/ 46 h 129"/>
                    <a:gd name="T92" fmla="*/ 40 w 146"/>
                    <a:gd name="T93" fmla="*/ 54 h 129"/>
                    <a:gd name="T94" fmla="*/ 38 w 146"/>
                    <a:gd name="T95" fmla="*/ 60 h 129"/>
                    <a:gd name="T96" fmla="*/ 38 w 146"/>
                    <a:gd name="T97" fmla="*/ 68 h 129"/>
                    <a:gd name="T98" fmla="*/ 44 w 146"/>
                    <a:gd name="T99" fmla="*/ 80 h 129"/>
                    <a:gd name="T100" fmla="*/ 52 w 146"/>
                    <a:gd name="T101" fmla="*/ 90 h 129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146"/>
                    <a:gd name="T154" fmla="*/ 0 h 129"/>
                    <a:gd name="T155" fmla="*/ 146 w 146"/>
                    <a:gd name="T156" fmla="*/ 129 h 129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146" h="129">
                      <a:moveTo>
                        <a:pt x="28" y="112"/>
                      </a:moveTo>
                      <a:lnTo>
                        <a:pt x="16" y="102"/>
                      </a:lnTo>
                      <a:lnTo>
                        <a:pt x="8" y="92"/>
                      </a:lnTo>
                      <a:lnTo>
                        <a:pt x="2" y="80"/>
                      </a:lnTo>
                      <a:lnTo>
                        <a:pt x="0" y="68"/>
                      </a:lnTo>
                      <a:lnTo>
                        <a:pt x="0" y="54"/>
                      </a:lnTo>
                      <a:lnTo>
                        <a:pt x="2" y="42"/>
                      </a:lnTo>
                      <a:lnTo>
                        <a:pt x="8" y="28"/>
                      </a:lnTo>
                      <a:lnTo>
                        <a:pt x="16" y="16"/>
                      </a:lnTo>
                      <a:lnTo>
                        <a:pt x="30" y="8"/>
                      </a:lnTo>
                      <a:lnTo>
                        <a:pt x="44" y="4"/>
                      </a:lnTo>
                      <a:lnTo>
                        <a:pt x="56" y="0"/>
                      </a:lnTo>
                      <a:lnTo>
                        <a:pt x="70" y="0"/>
                      </a:lnTo>
                      <a:lnTo>
                        <a:pt x="84" y="0"/>
                      </a:lnTo>
                      <a:lnTo>
                        <a:pt x="98" y="4"/>
                      </a:lnTo>
                      <a:lnTo>
                        <a:pt x="110" y="8"/>
                      </a:lnTo>
                      <a:lnTo>
                        <a:pt x="124" y="16"/>
                      </a:lnTo>
                      <a:lnTo>
                        <a:pt x="140" y="36"/>
                      </a:lnTo>
                      <a:lnTo>
                        <a:pt x="144" y="48"/>
                      </a:lnTo>
                      <a:lnTo>
                        <a:pt x="146" y="60"/>
                      </a:lnTo>
                      <a:lnTo>
                        <a:pt x="146" y="74"/>
                      </a:lnTo>
                      <a:lnTo>
                        <a:pt x="142" y="86"/>
                      </a:lnTo>
                      <a:lnTo>
                        <a:pt x="136" y="100"/>
                      </a:lnTo>
                      <a:lnTo>
                        <a:pt x="124" y="112"/>
                      </a:lnTo>
                      <a:lnTo>
                        <a:pt x="114" y="120"/>
                      </a:lnTo>
                      <a:lnTo>
                        <a:pt x="102" y="125"/>
                      </a:lnTo>
                      <a:lnTo>
                        <a:pt x="90" y="129"/>
                      </a:lnTo>
                      <a:lnTo>
                        <a:pt x="76" y="129"/>
                      </a:lnTo>
                      <a:lnTo>
                        <a:pt x="62" y="129"/>
                      </a:lnTo>
                      <a:lnTo>
                        <a:pt x="50" y="125"/>
                      </a:lnTo>
                      <a:lnTo>
                        <a:pt x="38" y="120"/>
                      </a:lnTo>
                      <a:lnTo>
                        <a:pt x="28" y="112"/>
                      </a:lnTo>
                      <a:close/>
                      <a:moveTo>
                        <a:pt x="52" y="90"/>
                      </a:moveTo>
                      <a:lnTo>
                        <a:pt x="62" y="96"/>
                      </a:lnTo>
                      <a:lnTo>
                        <a:pt x="76" y="100"/>
                      </a:lnTo>
                      <a:lnTo>
                        <a:pt x="90" y="96"/>
                      </a:lnTo>
                      <a:lnTo>
                        <a:pt x="100" y="90"/>
                      </a:lnTo>
                      <a:lnTo>
                        <a:pt x="106" y="74"/>
                      </a:lnTo>
                      <a:lnTo>
                        <a:pt x="110" y="60"/>
                      </a:lnTo>
                      <a:lnTo>
                        <a:pt x="106" y="48"/>
                      </a:lnTo>
                      <a:lnTo>
                        <a:pt x="100" y="38"/>
                      </a:lnTo>
                      <a:lnTo>
                        <a:pt x="90" y="32"/>
                      </a:lnTo>
                      <a:lnTo>
                        <a:pt x="76" y="30"/>
                      </a:lnTo>
                      <a:lnTo>
                        <a:pt x="62" y="32"/>
                      </a:lnTo>
                      <a:lnTo>
                        <a:pt x="52" y="38"/>
                      </a:lnTo>
                      <a:lnTo>
                        <a:pt x="44" y="46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8" y="68"/>
                      </a:lnTo>
                      <a:lnTo>
                        <a:pt x="44" y="80"/>
                      </a:lnTo>
                      <a:lnTo>
                        <a:pt x="52" y="90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31" name="Freeform 42"/>
                <p:cNvSpPr>
                  <a:spLocks noEditPoints="1"/>
                </p:cNvSpPr>
                <p:nvPr/>
              </p:nvSpPr>
              <p:spPr bwMode="auto">
                <a:xfrm>
                  <a:off x="4322" y="3317"/>
                  <a:ext cx="142" cy="126"/>
                </a:xfrm>
                <a:custGeom>
                  <a:avLst/>
                  <a:gdLst>
                    <a:gd name="T0" fmla="*/ 28 w 142"/>
                    <a:gd name="T1" fmla="*/ 112 h 126"/>
                    <a:gd name="T2" fmla="*/ 16 w 142"/>
                    <a:gd name="T3" fmla="*/ 102 h 126"/>
                    <a:gd name="T4" fmla="*/ 8 w 142"/>
                    <a:gd name="T5" fmla="*/ 92 h 126"/>
                    <a:gd name="T6" fmla="*/ 2 w 142"/>
                    <a:gd name="T7" fmla="*/ 80 h 126"/>
                    <a:gd name="T8" fmla="*/ 0 w 142"/>
                    <a:gd name="T9" fmla="*/ 68 h 126"/>
                    <a:gd name="T10" fmla="*/ 0 w 142"/>
                    <a:gd name="T11" fmla="*/ 54 h 126"/>
                    <a:gd name="T12" fmla="*/ 2 w 142"/>
                    <a:gd name="T13" fmla="*/ 42 h 126"/>
                    <a:gd name="T14" fmla="*/ 8 w 142"/>
                    <a:gd name="T15" fmla="*/ 28 h 126"/>
                    <a:gd name="T16" fmla="*/ 16 w 142"/>
                    <a:gd name="T17" fmla="*/ 16 h 126"/>
                    <a:gd name="T18" fmla="*/ 26 w 142"/>
                    <a:gd name="T19" fmla="*/ 8 h 126"/>
                    <a:gd name="T20" fmla="*/ 38 w 142"/>
                    <a:gd name="T21" fmla="*/ 4 h 126"/>
                    <a:gd name="T22" fmla="*/ 52 w 142"/>
                    <a:gd name="T23" fmla="*/ 0 h 126"/>
                    <a:gd name="T24" fmla="*/ 66 w 142"/>
                    <a:gd name="T25" fmla="*/ 0 h 126"/>
                    <a:gd name="T26" fmla="*/ 80 w 142"/>
                    <a:gd name="T27" fmla="*/ 0 h 126"/>
                    <a:gd name="T28" fmla="*/ 96 w 142"/>
                    <a:gd name="T29" fmla="*/ 4 h 126"/>
                    <a:gd name="T30" fmla="*/ 110 w 142"/>
                    <a:gd name="T31" fmla="*/ 8 h 126"/>
                    <a:gd name="T32" fmla="*/ 124 w 142"/>
                    <a:gd name="T33" fmla="*/ 16 h 126"/>
                    <a:gd name="T34" fmla="*/ 132 w 142"/>
                    <a:gd name="T35" fmla="*/ 24 h 126"/>
                    <a:gd name="T36" fmla="*/ 138 w 142"/>
                    <a:gd name="T37" fmla="*/ 34 h 126"/>
                    <a:gd name="T38" fmla="*/ 140 w 142"/>
                    <a:gd name="T39" fmla="*/ 46 h 126"/>
                    <a:gd name="T40" fmla="*/ 142 w 142"/>
                    <a:gd name="T41" fmla="*/ 58 h 126"/>
                    <a:gd name="T42" fmla="*/ 140 w 142"/>
                    <a:gd name="T43" fmla="*/ 70 h 126"/>
                    <a:gd name="T44" fmla="*/ 138 w 142"/>
                    <a:gd name="T45" fmla="*/ 82 h 126"/>
                    <a:gd name="T46" fmla="*/ 132 w 142"/>
                    <a:gd name="T47" fmla="*/ 92 h 126"/>
                    <a:gd name="T48" fmla="*/ 124 w 142"/>
                    <a:gd name="T49" fmla="*/ 100 h 126"/>
                    <a:gd name="T50" fmla="*/ 114 w 142"/>
                    <a:gd name="T51" fmla="*/ 110 h 126"/>
                    <a:gd name="T52" fmla="*/ 102 w 142"/>
                    <a:gd name="T53" fmla="*/ 118 h 126"/>
                    <a:gd name="T54" fmla="*/ 90 w 142"/>
                    <a:gd name="T55" fmla="*/ 124 h 126"/>
                    <a:gd name="T56" fmla="*/ 76 w 142"/>
                    <a:gd name="T57" fmla="*/ 126 h 126"/>
                    <a:gd name="T58" fmla="*/ 62 w 142"/>
                    <a:gd name="T59" fmla="*/ 126 h 126"/>
                    <a:gd name="T60" fmla="*/ 50 w 142"/>
                    <a:gd name="T61" fmla="*/ 124 h 126"/>
                    <a:gd name="T62" fmla="*/ 38 w 142"/>
                    <a:gd name="T63" fmla="*/ 118 h 126"/>
                    <a:gd name="T64" fmla="*/ 28 w 142"/>
                    <a:gd name="T65" fmla="*/ 112 h 126"/>
                    <a:gd name="T66" fmla="*/ 52 w 142"/>
                    <a:gd name="T67" fmla="*/ 90 h 126"/>
                    <a:gd name="T68" fmla="*/ 62 w 142"/>
                    <a:gd name="T69" fmla="*/ 96 h 126"/>
                    <a:gd name="T70" fmla="*/ 76 w 142"/>
                    <a:gd name="T71" fmla="*/ 96 h 126"/>
                    <a:gd name="T72" fmla="*/ 90 w 142"/>
                    <a:gd name="T73" fmla="*/ 92 h 126"/>
                    <a:gd name="T74" fmla="*/ 100 w 142"/>
                    <a:gd name="T75" fmla="*/ 80 h 126"/>
                    <a:gd name="T76" fmla="*/ 106 w 142"/>
                    <a:gd name="T77" fmla="*/ 70 h 126"/>
                    <a:gd name="T78" fmla="*/ 110 w 142"/>
                    <a:gd name="T79" fmla="*/ 58 h 126"/>
                    <a:gd name="T80" fmla="*/ 106 w 142"/>
                    <a:gd name="T81" fmla="*/ 46 h 126"/>
                    <a:gd name="T82" fmla="*/ 100 w 142"/>
                    <a:gd name="T83" fmla="*/ 36 h 126"/>
                    <a:gd name="T84" fmla="*/ 84 w 142"/>
                    <a:gd name="T85" fmla="*/ 30 h 126"/>
                    <a:gd name="T86" fmla="*/ 70 w 142"/>
                    <a:gd name="T87" fmla="*/ 28 h 126"/>
                    <a:gd name="T88" fmla="*/ 56 w 142"/>
                    <a:gd name="T89" fmla="*/ 30 h 126"/>
                    <a:gd name="T90" fmla="*/ 40 w 142"/>
                    <a:gd name="T91" fmla="*/ 36 h 126"/>
                    <a:gd name="T92" fmla="*/ 34 w 142"/>
                    <a:gd name="T93" fmla="*/ 50 h 126"/>
                    <a:gd name="T94" fmla="*/ 32 w 142"/>
                    <a:gd name="T95" fmla="*/ 64 h 126"/>
                    <a:gd name="T96" fmla="*/ 38 w 142"/>
                    <a:gd name="T97" fmla="*/ 76 h 126"/>
                    <a:gd name="T98" fmla="*/ 44 w 142"/>
                    <a:gd name="T99" fmla="*/ 82 h 126"/>
                    <a:gd name="T100" fmla="*/ 52 w 142"/>
                    <a:gd name="T101" fmla="*/ 90 h 12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142"/>
                    <a:gd name="T154" fmla="*/ 0 h 126"/>
                    <a:gd name="T155" fmla="*/ 142 w 142"/>
                    <a:gd name="T156" fmla="*/ 126 h 12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142" h="126">
                      <a:moveTo>
                        <a:pt x="28" y="112"/>
                      </a:moveTo>
                      <a:lnTo>
                        <a:pt x="16" y="102"/>
                      </a:lnTo>
                      <a:lnTo>
                        <a:pt x="8" y="92"/>
                      </a:lnTo>
                      <a:lnTo>
                        <a:pt x="2" y="80"/>
                      </a:lnTo>
                      <a:lnTo>
                        <a:pt x="0" y="68"/>
                      </a:lnTo>
                      <a:lnTo>
                        <a:pt x="0" y="54"/>
                      </a:lnTo>
                      <a:lnTo>
                        <a:pt x="2" y="42"/>
                      </a:lnTo>
                      <a:lnTo>
                        <a:pt x="8" y="28"/>
                      </a:lnTo>
                      <a:lnTo>
                        <a:pt x="16" y="16"/>
                      </a:lnTo>
                      <a:lnTo>
                        <a:pt x="26" y="8"/>
                      </a:lnTo>
                      <a:lnTo>
                        <a:pt x="38" y="4"/>
                      </a:lnTo>
                      <a:lnTo>
                        <a:pt x="52" y="0"/>
                      </a:lnTo>
                      <a:lnTo>
                        <a:pt x="66" y="0"/>
                      </a:lnTo>
                      <a:lnTo>
                        <a:pt x="80" y="0"/>
                      </a:lnTo>
                      <a:lnTo>
                        <a:pt x="96" y="4"/>
                      </a:lnTo>
                      <a:lnTo>
                        <a:pt x="110" y="8"/>
                      </a:lnTo>
                      <a:lnTo>
                        <a:pt x="124" y="16"/>
                      </a:lnTo>
                      <a:lnTo>
                        <a:pt x="132" y="24"/>
                      </a:lnTo>
                      <a:lnTo>
                        <a:pt x="138" y="34"/>
                      </a:lnTo>
                      <a:lnTo>
                        <a:pt x="140" y="46"/>
                      </a:lnTo>
                      <a:lnTo>
                        <a:pt x="142" y="58"/>
                      </a:lnTo>
                      <a:lnTo>
                        <a:pt x="140" y="70"/>
                      </a:lnTo>
                      <a:lnTo>
                        <a:pt x="138" y="82"/>
                      </a:lnTo>
                      <a:lnTo>
                        <a:pt x="132" y="92"/>
                      </a:lnTo>
                      <a:lnTo>
                        <a:pt x="124" y="100"/>
                      </a:lnTo>
                      <a:lnTo>
                        <a:pt x="114" y="110"/>
                      </a:lnTo>
                      <a:lnTo>
                        <a:pt x="102" y="118"/>
                      </a:lnTo>
                      <a:lnTo>
                        <a:pt x="90" y="124"/>
                      </a:lnTo>
                      <a:lnTo>
                        <a:pt x="76" y="126"/>
                      </a:lnTo>
                      <a:lnTo>
                        <a:pt x="62" y="126"/>
                      </a:lnTo>
                      <a:lnTo>
                        <a:pt x="50" y="124"/>
                      </a:lnTo>
                      <a:lnTo>
                        <a:pt x="38" y="118"/>
                      </a:lnTo>
                      <a:lnTo>
                        <a:pt x="28" y="112"/>
                      </a:lnTo>
                      <a:close/>
                      <a:moveTo>
                        <a:pt x="52" y="90"/>
                      </a:moveTo>
                      <a:lnTo>
                        <a:pt x="62" y="96"/>
                      </a:lnTo>
                      <a:lnTo>
                        <a:pt x="76" y="96"/>
                      </a:lnTo>
                      <a:lnTo>
                        <a:pt x="90" y="92"/>
                      </a:lnTo>
                      <a:lnTo>
                        <a:pt x="100" y="80"/>
                      </a:lnTo>
                      <a:lnTo>
                        <a:pt x="106" y="70"/>
                      </a:lnTo>
                      <a:lnTo>
                        <a:pt x="110" y="58"/>
                      </a:lnTo>
                      <a:lnTo>
                        <a:pt x="106" y="46"/>
                      </a:lnTo>
                      <a:lnTo>
                        <a:pt x="100" y="36"/>
                      </a:lnTo>
                      <a:lnTo>
                        <a:pt x="84" y="30"/>
                      </a:lnTo>
                      <a:lnTo>
                        <a:pt x="70" y="28"/>
                      </a:lnTo>
                      <a:lnTo>
                        <a:pt x="56" y="30"/>
                      </a:lnTo>
                      <a:lnTo>
                        <a:pt x="40" y="36"/>
                      </a:lnTo>
                      <a:lnTo>
                        <a:pt x="34" y="50"/>
                      </a:lnTo>
                      <a:lnTo>
                        <a:pt x="32" y="64"/>
                      </a:lnTo>
                      <a:lnTo>
                        <a:pt x="38" y="76"/>
                      </a:lnTo>
                      <a:lnTo>
                        <a:pt x="44" y="82"/>
                      </a:lnTo>
                      <a:lnTo>
                        <a:pt x="52" y="90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32" name="Freeform 43"/>
                <p:cNvSpPr>
                  <a:spLocks/>
                </p:cNvSpPr>
                <p:nvPr/>
              </p:nvSpPr>
              <p:spPr bwMode="auto">
                <a:xfrm>
                  <a:off x="4226" y="3413"/>
                  <a:ext cx="142" cy="128"/>
                </a:xfrm>
                <a:custGeom>
                  <a:avLst/>
                  <a:gdLst>
                    <a:gd name="T0" fmla="*/ 16 w 142"/>
                    <a:gd name="T1" fmla="*/ 16 h 128"/>
                    <a:gd name="T2" fmla="*/ 8 w 142"/>
                    <a:gd name="T3" fmla="*/ 28 h 128"/>
                    <a:gd name="T4" fmla="*/ 2 w 142"/>
                    <a:gd name="T5" fmla="*/ 40 h 128"/>
                    <a:gd name="T6" fmla="*/ 0 w 142"/>
                    <a:gd name="T7" fmla="*/ 52 h 128"/>
                    <a:gd name="T8" fmla="*/ 0 w 142"/>
                    <a:gd name="T9" fmla="*/ 64 h 128"/>
                    <a:gd name="T10" fmla="*/ 2 w 142"/>
                    <a:gd name="T11" fmla="*/ 76 h 128"/>
                    <a:gd name="T12" fmla="*/ 8 w 142"/>
                    <a:gd name="T13" fmla="*/ 88 h 128"/>
                    <a:gd name="T14" fmla="*/ 16 w 142"/>
                    <a:gd name="T15" fmla="*/ 100 h 128"/>
                    <a:gd name="T16" fmla="*/ 28 w 142"/>
                    <a:gd name="T17" fmla="*/ 112 h 128"/>
                    <a:gd name="T18" fmla="*/ 38 w 142"/>
                    <a:gd name="T19" fmla="*/ 120 h 128"/>
                    <a:gd name="T20" fmla="*/ 50 w 142"/>
                    <a:gd name="T21" fmla="*/ 124 h 128"/>
                    <a:gd name="T22" fmla="*/ 62 w 142"/>
                    <a:gd name="T23" fmla="*/ 128 h 128"/>
                    <a:gd name="T24" fmla="*/ 76 w 142"/>
                    <a:gd name="T25" fmla="*/ 128 h 128"/>
                    <a:gd name="T26" fmla="*/ 90 w 142"/>
                    <a:gd name="T27" fmla="*/ 126 h 128"/>
                    <a:gd name="T28" fmla="*/ 102 w 142"/>
                    <a:gd name="T29" fmla="*/ 120 h 128"/>
                    <a:gd name="T30" fmla="*/ 114 w 142"/>
                    <a:gd name="T31" fmla="*/ 112 h 128"/>
                    <a:gd name="T32" fmla="*/ 124 w 142"/>
                    <a:gd name="T33" fmla="*/ 102 h 128"/>
                    <a:gd name="T34" fmla="*/ 132 w 142"/>
                    <a:gd name="T35" fmla="*/ 92 h 128"/>
                    <a:gd name="T36" fmla="*/ 138 w 142"/>
                    <a:gd name="T37" fmla="*/ 82 h 128"/>
                    <a:gd name="T38" fmla="*/ 140 w 142"/>
                    <a:gd name="T39" fmla="*/ 70 h 128"/>
                    <a:gd name="T40" fmla="*/ 142 w 142"/>
                    <a:gd name="T41" fmla="*/ 60 h 128"/>
                    <a:gd name="T42" fmla="*/ 140 w 142"/>
                    <a:gd name="T43" fmla="*/ 48 h 128"/>
                    <a:gd name="T44" fmla="*/ 138 w 142"/>
                    <a:gd name="T45" fmla="*/ 36 h 128"/>
                    <a:gd name="T46" fmla="*/ 132 w 142"/>
                    <a:gd name="T47" fmla="*/ 26 h 128"/>
                    <a:gd name="T48" fmla="*/ 124 w 142"/>
                    <a:gd name="T49" fmla="*/ 16 h 128"/>
                    <a:gd name="T50" fmla="*/ 110 w 142"/>
                    <a:gd name="T51" fmla="*/ 8 h 128"/>
                    <a:gd name="T52" fmla="*/ 96 w 142"/>
                    <a:gd name="T53" fmla="*/ 4 h 128"/>
                    <a:gd name="T54" fmla="*/ 80 w 142"/>
                    <a:gd name="T55" fmla="*/ 0 h 128"/>
                    <a:gd name="T56" fmla="*/ 66 w 142"/>
                    <a:gd name="T57" fmla="*/ 0 h 128"/>
                    <a:gd name="T58" fmla="*/ 52 w 142"/>
                    <a:gd name="T59" fmla="*/ 0 h 128"/>
                    <a:gd name="T60" fmla="*/ 38 w 142"/>
                    <a:gd name="T61" fmla="*/ 4 h 128"/>
                    <a:gd name="T62" fmla="*/ 26 w 142"/>
                    <a:gd name="T63" fmla="*/ 8 h 128"/>
                    <a:gd name="T64" fmla="*/ 16 w 142"/>
                    <a:gd name="T65" fmla="*/ 16 h 12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42"/>
                    <a:gd name="T100" fmla="*/ 0 h 128"/>
                    <a:gd name="T101" fmla="*/ 142 w 142"/>
                    <a:gd name="T102" fmla="*/ 128 h 12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42" h="128">
                      <a:moveTo>
                        <a:pt x="16" y="16"/>
                      </a:moveTo>
                      <a:lnTo>
                        <a:pt x="8" y="28"/>
                      </a:lnTo>
                      <a:lnTo>
                        <a:pt x="2" y="40"/>
                      </a:lnTo>
                      <a:lnTo>
                        <a:pt x="0" y="52"/>
                      </a:lnTo>
                      <a:lnTo>
                        <a:pt x="0" y="64"/>
                      </a:lnTo>
                      <a:lnTo>
                        <a:pt x="2" y="76"/>
                      </a:lnTo>
                      <a:lnTo>
                        <a:pt x="8" y="88"/>
                      </a:lnTo>
                      <a:lnTo>
                        <a:pt x="16" y="100"/>
                      </a:lnTo>
                      <a:lnTo>
                        <a:pt x="28" y="112"/>
                      </a:lnTo>
                      <a:lnTo>
                        <a:pt x="38" y="120"/>
                      </a:lnTo>
                      <a:lnTo>
                        <a:pt x="50" y="124"/>
                      </a:lnTo>
                      <a:lnTo>
                        <a:pt x="62" y="128"/>
                      </a:lnTo>
                      <a:lnTo>
                        <a:pt x="76" y="128"/>
                      </a:lnTo>
                      <a:lnTo>
                        <a:pt x="90" y="126"/>
                      </a:lnTo>
                      <a:lnTo>
                        <a:pt x="102" y="120"/>
                      </a:lnTo>
                      <a:lnTo>
                        <a:pt x="114" y="112"/>
                      </a:lnTo>
                      <a:lnTo>
                        <a:pt x="124" y="102"/>
                      </a:lnTo>
                      <a:lnTo>
                        <a:pt x="132" y="92"/>
                      </a:lnTo>
                      <a:lnTo>
                        <a:pt x="138" y="82"/>
                      </a:lnTo>
                      <a:lnTo>
                        <a:pt x="140" y="70"/>
                      </a:lnTo>
                      <a:lnTo>
                        <a:pt x="142" y="60"/>
                      </a:lnTo>
                      <a:lnTo>
                        <a:pt x="140" y="48"/>
                      </a:lnTo>
                      <a:lnTo>
                        <a:pt x="138" y="36"/>
                      </a:lnTo>
                      <a:lnTo>
                        <a:pt x="132" y="26"/>
                      </a:lnTo>
                      <a:lnTo>
                        <a:pt x="124" y="16"/>
                      </a:lnTo>
                      <a:lnTo>
                        <a:pt x="110" y="8"/>
                      </a:lnTo>
                      <a:lnTo>
                        <a:pt x="96" y="4"/>
                      </a:lnTo>
                      <a:lnTo>
                        <a:pt x="80" y="0"/>
                      </a:lnTo>
                      <a:lnTo>
                        <a:pt x="66" y="0"/>
                      </a:lnTo>
                      <a:lnTo>
                        <a:pt x="52" y="0"/>
                      </a:lnTo>
                      <a:lnTo>
                        <a:pt x="38" y="4"/>
                      </a:lnTo>
                      <a:lnTo>
                        <a:pt x="26" y="8"/>
                      </a:lnTo>
                      <a:lnTo>
                        <a:pt x="16" y="16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33" name="Freeform 44"/>
                <p:cNvSpPr>
                  <a:spLocks noEditPoints="1"/>
                </p:cNvSpPr>
                <p:nvPr/>
              </p:nvSpPr>
              <p:spPr bwMode="auto">
                <a:xfrm>
                  <a:off x="4128" y="3511"/>
                  <a:ext cx="142" cy="126"/>
                </a:xfrm>
                <a:custGeom>
                  <a:avLst/>
                  <a:gdLst>
                    <a:gd name="T0" fmla="*/ 16 w 142"/>
                    <a:gd name="T1" fmla="*/ 112 h 126"/>
                    <a:gd name="T2" fmla="*/ 8 w 142"/>
                    <a:gd name="T3" fmla="*/ 100 h 126"/>
                    <a:gd name="T4" fmla="*/ 4 w 142"/>
                    <a:gd name="T5" fmla="*/ 88 h 126"/>
                    <a:gd name="T6" fmla="*/ 0 w 142"/>
                    <a:gd name="T7" fmla="*/ 76 h 126"/>
                    <a:gd name="T8" fmla="*/ 0 w 142"/>
                    <a:gd name="T9" fmla="*/ 64 h 126"/>
                    <a:gd name="T10" fmla="*/ 0 w 142"/>
                    <a:gd name="T11" fmla="*/ 50 h 126"/>
                    <a:gd name="T12" fmla="*/ 4 w 142"/>
                    <a:gd name="T13" fmla="*/ 38 h 126"/>
                    <a:gd name="T14" fmla="*/ 8 w 142"/>
                    <a:gd name="T15" fmla="*/ 26 h 126"/>
                    <a:gd name="T16" fmla="*/ 16 w 142"/>
                    <a:gd name="T17" fmla="*/ 14 h 126"/>
                    <a:gd name="T18" fmla="*/ 26 w 142"/>
                    <a:gd name="T19" fmla="*/ 8 h 126"/>
                    <a:gd name="T20" fmla="*/ 38 w 142"/>
                    <a:gd name="T21" fmla="*/ 2 h 126"/>
                    <a:gd name="T22" fmla="*/ 66 w 142"/>
                    <a:gd name="T23" fmla="*/ 0 h 126"/>
                    <a:gd name="T24" fmla="*/ 96 w 142"/>
                    <a:gd name="T25" fmla="*/ 2 h 126"/>
                    <a:gd name="T26" fmla="*/ 124 w 142"/>
                    <a:gd name="T27" fmla="*/ 14 h 126"/>
                    <a:gd name="T28" fmla="*/ 132 w 142"/>
                    <a:gd name="T29" fmla="*/ 24 h 126"/>
                    <a:gd name="T30" fmla="*/ 138 w 142"/>
                    <a:gd name="T31" fmla="*/ 34 h 126"/>
                    <a:gd name="T32" fmla="*/ 140 w 142"/>
                    <a:gd name="T33" fmla="*/ 46 h 126"/>
                    <a:gd name="T34" fmla="*/ 142 w 142"/>
                    <a:gd name="T35" fmla="*/ 58 h 126"/>
                    <a:gd name="T36" fmla="*/ 140 w 142"/>
                    <a:gd name="T37" fmla="*/ 70 h 126"/>
                    <a:gd name="T38" fmla="*/ 138 w 142"/>
                    <a:gd name="T39" fmla="*/ 82 h 126"/>
                    <a:gd name="T40" fmla="*/ 132 w 142"/>
                    <a:gd name="T41" fmla="*/ 92 h 126"/>
                    <a:gd name="T42" fmla="*/ 124 w 142"/>
                    <a:gd name="T43" fmla="*/ 100 h 126"/>
                    <a:gd name="T44" fmla="*/ 114 w 142"/>
                    <a:gd name="T45" fmla="*/ 110 h 126"/>
                    <a:gd name="T46" fmla="*/ 102 w 142"/>
                    <a:gd name="T47" fmla="*/ 118 h 126"/>
                    <a:gd name="T48" fmla="*/ 88 w 142"/>
                    <a:gd name="T49" fmla="*/ 124 h 126"/>
                    <a:gd name="T50" fmla="*/ 74 w 142"/>
                    <a:gd name="T51" fmla="*/ 126 h 126"/>
                    <a:gd name="T52" fmla="*/ 60 w 142"/>
                    <a:gd name="T53" fmla="*/ 126 h 126"/>
                    <a:gd name="T54" fmla="*/ 44 w 142"/>
                    <a:gd name="T55" fmla="*/ 124 h 126"/>
                    <a:gd name="T56" fmla="*/ 30 w 142"/>
                    <a:gd name="T57" fmla="*/ 118 h 126"/>
                    <a:gd name="T58" fmla="*/ 16 w 142"/>
                    <a:gd name="T59" fmla="*/ 112 h 126"/>
                    <a:gd name="T60" fmla="*/ 40 w 142"/>
                    <a:gd name="T61" fmla="*/ 80 h 126"/>
                    <a:gd name="T62" fmla="*/ 50 w 142"/>
                    <a:gd name="T63" fmla="*/ 86 h 126"/>
                    <a:gd name="T64" fmla="*/ 58 w 142"/>
                    <a:gd name="T65" fmla="*/ 90 h 126"/>
                    <a:gd name="T66" fmla="*/ 66 w 142"/>
                    <a:gd name="T67" fmla="*/ 92 h 126"/>
                    <a:gd name="T68" fmla="*/ 74 w 142"/>
                    <a:gd name="T69" fmla="*/ 92 h 126"/>
                    <a:gd name="T70" fmla="*/ 90 w 142"/>
                    <a:gd name="T71" fmla="*/ 88 h 126"/>
                    <a:gd name="T72" fmla="*/ 100 w 142"/>
                    <a:gd name="T73" fmla="*/ 80 h 126"/>
                    <a:gd name="T74" fmla="*/ 106 w 142"/>
                    <a:gd name="T75" fmla="*/ 70 h 126"/>
                    <a:gd name="T76" fmla="*/ 110 w 142"/>
                    <a:gd name="T77" fmla="*/ 58 h 126"/>
                    <a:gd name="T78" fmla="*/ 106 w 142"/>
                    <a:gd name="T79" fmla="*/ 46 h 126"/>
                    <a:gd name="T80" fmla="*/ 100 w 142"/>
                    <a:gd name="T81" fmla="*/ 36 h 126"/>
                    <a:gd name="T82" fmla="*/ 82 w 142"/>
                    <a:gd name="T83" fmla="*/ 30 h 126"/>
                    <a:gd name="T84" fmla="*/ 66 w 142"/>
                    <a:gd name="T85" fmla="*/ 28 h 126"/>
                    <a:gd name="T86" fmla="*/ 52 w 142"/>
                    <a:gd name="T87" fmla="*/ 30 h 126"/>
                    <a:gd name="T88" fmla="*/ 40 w 142"/>
                    <a:gd name="T89" fmla="*/ 36 h 126"/>
                    <a:gd name="T90" fmla="*/ 34 w 142"/>
                    <a:gd name="T91" fmla="*/ 46 h 126"/>
                    <a:gd name="T92" fmla="*/ 32 w 142"/>
                    <a:gd name="T93" fmla="*/ 58 h 126"/>
                    <a:gd name="T94" fmla="*/ 34 w 142"/>
                    <a:gd name="T95" fmla="*/ 70 h 126"/>
                    <a:gd name="T96" fmla="*/ 40 w 142"/>
                    <a:gd name="T97" fmla="*/ 80 h 12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42"/>
                    <a:gd name="T148" fmla="*/ 0 h 126"/>
                    <a:gd name="T149" fmla="*/ 142 w 142"/>
                    <a:gd name="T150" fmla="*/ 126 h 12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42" h="126">
                      <a:moveTo>
                        <a:pt x="16" y="112"/>
                      </a:moveTo>
                      <a:lnTo>
                        <a:pt x="8" y="100"/>
                      </a:lnTo>
                      <a:lnTo>
                        <a:pt x="4" y="88"/>
                      </a:lnTo>
                      <a:lnTo>
                        <a:pt x="0" y="76"/>
                      </a:lnTo>
                      <a:lnTo>
                        <a:pt x="0" y="64"/>
                      </a:lnTo>
                      <a:lnTo>
                        <a:pt x="0" y="50"/>
                      </a:lnTo>
                      <a:lnTo>
                        <a:pt x="4" y="38"/>
                      </a:lnTo>
                      <a:lnTo>
                        <a:pt x="8" y="26"/>
                      </a:lnTo>
                      <a:lnTo>
                        <a:pt x="16" y="14"/>
                      </a:lnTo>
                      <a:lnTo>
                        <a:pt x="26" y="8"/>
                      </a:lnTo>
                      <a:lnTo>
                        <a:pt x="38" y="2"/>
                      </a:lnTo>
                      <a:lnTo>
                        <a:pt x="66" y="0"/>
                      </a:lnTo>
                      <a:lnTo>
                        <a:pt x="96" y="2"/>
                      </a:lnTo>
                      <a:lnTo>
                        <a:pt x="124" y="14"/>
                      </a:lnTo>
                      <a:lnTo>
                        <a:pt x="132" y="24"/>
                      </a:lnTo>
                      <a:lnTo>
                        <a:pt x="138" y="34"/>
                      </a:lnTo>
                      <a:lnTo>
                        <a:pt x="140" y="46"/>
                      </a:lnTo>
                      <a:lnTo>
                        <a:pt x="142" y="58"/>
                      </a:lnTo>
                      <a:lnTo>
                        <a:pt x="140" y="70"/>
                      </a:lnTo>
                      <a:lnTo>
                        <a:pt x="138" y="82"/>
                      </a:lnTo>
                      <a:lnTo>
                        <a:pt x="132" y="92"/>
                      </a:lnTo>
                      <a:lnTo>
                        <a:pt x="124" y="100"/>
                      </a:lnTo>
                      <a:lnTo>
                        <a:pt x="114" y="110"/>
                      </a:lnTo>
                      <a:lnTo>
                        <a:pt x="102" y="118"/>
                      </a:lnTo>
                      <a:lnTo>
                        <a:pt x="88" y="124"/>
                      </a:lnTo>
                      <a:lnTo>
                        <a:pt x="74" y="126"/>
                      </a:lnTo>
                      <a:lnTo>
                        <a:pt x="60" y="126"/>
                      </a:lnTo>
                      <a:lnTo>
                        <a:pt x="44" y="124"/>
                      </a:lnTo>
                      <a:lnTo>
                        <a:pt x="30" y="118"/>
                      </a:lnTo>
                      <a:lnTo>
                        <a:pt x="16" y="112"/>
                      </a:lnTo>
                      <a:close/>
                      <a:moveTo>
                        <a:pt x="40" y="80"/>
                      </a:moveTo>
                      <a:lnTo>
                        <a:pt x="50" y="86"/>
                      </a:lnTo>
                      <a:lnTo>
                        <a:pt x="58" y="90"/>
                      </a:lnTo>
                      <a:lnTo>
                        <a:pt x="66" y="92"/>
                      </a:lnTo>
                      <a:lnTo>
                        <a:pt x="74" y="92"/>
                      </a:lnTo>
                      <a:lnTo>
                        <a:pt x="90" y="88"/>
                      </a:lnTo>
                      <a:lnTo>
                        <a:pt x="100" y="80"/>
                      </a:lnTo>
                      <a:lnTo>
                        <a:pt x="106" y="70"/>
                      </a:lnTo>
                      <a:lnTo>
                        <a:pt x="110" y="58"/>
                      </a:lnTo>
                      <a:lnTo>
                        <a:pt x="106" y="46"/>
                      </a:lnTo>
                      <a:lnTo>
                        <a:pt x="100" y="36"/>
                      </a:lnTo>
                      <a:lnTo>
                        <a:pt x="82" y="30"/>
                      </a:lnTo>
                      <a:lnTo>
                        <a:pt x="66" y="28"/>
                      </a:lnTo>
                      <a:lnTo>
                        <a:pt x="52" y="30"/>
                      </a:lnTo>
                      <a:lnTo>
                        <a:pt x="40" y="36"/>
                      </a:lnTo>
                      <a:lnTo>
                        <a:pt x="34" y="46"/>
                      </a:lnTo>
                      <a:lnTo>
                        <a:pt x="32" y="58"/>
                      </a:lnTo>
                      <a:lnTo>
                        <a:pt x="34" y="70"/>
                      </a:lnTo>
                      <a:lnTo>
                        <a:pt x="40" y="80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34" name="Freeform 45"/>
                <p:cNvSpPr>
                  <a:spLocks noEditPoints="1"/>
                </p:cNvSpPr>
                <p:nvPr/>
              </p:nvSpPr>
              <p:spPr bwMode="auto">
                <a:xfrm>
                  <a:off x="3966" y="3377"/>
                  <a:ext cx="146" cy="132"/>
                </a:xfrm>
                <a:custGeom>
                  <a:avLst/>
                  <a:gdLst>
                    <a:gd name="T0" fmla="*/ 22 w 146"/>
                    <a:gd name="T1" fmla="*/ 116 h 132"/>
                    <a:gd name="T2" fmla="*/ 6 w 146"/>
                    <a:gd name="T3" fmla="*/ 92 h 132"/>
                    <a:gd name="T4" fmla="*/ 2 w 146"/>
                    <a:gd name="T5" fmla="*/ 80 h 132"/>
                    <a:gd name="T6" fmla="*/ 0 w 146"/>
                    <a:gd name="T7" fmla="*/ 68 h 132"/>
                    <a:gd name="T8" fmla="*/ 0 w 146"/>
                    <a:gd name="T9" fmla="*/ 56 h 132"/>
                    <a:gd name="T10" fmla="*/ 4 w 146"/>
                    <a:gd name="T11" fmla="*/ 44 h 132"/>
                    <a:gd name="T12" fmla="*/ 10 w 146"/>
                    <a:gd name="T13" fmla="*/ 32 h 132"/>
                    <a:gd name="T14" fmla="*/ 22 w 146"/>
                    <a:gd name="T15" fmla="*/ 20 h 132"/>
                    <a:gd name="T16" fmla="*/ 32 w 146"/>
                    <a:gd name="T17" fmla="*/ 12 h 132"/>
                    <a:gd name="T18" fmla="*/ 44 w 146"/>
                    <a:gd name="T19" fmla="*/ 6 h 132"/>
                    <a:gd name="T20" fmla="*/ 56 w 146"/>
                    <a:gd name="T21" fmla="*/ 2 h 132"/>
                    <a:gd name="T22" fmla="*/ 70 w 146"/>
                    <a:gd name="T23" fmla="*/ 0 h 132"/>
                    <a:gd name="T24" fmla="*/ 84 w 146"/>
                    <a:gd name="T25" fmla="*/ 0 h 132"/>
                    <a:gd name="T26" fmla="*/ 96 w 146"/>
                    <a:gd name="T27" fmla="*/ 4 h 132"/>
                    <a:gd name="T28" fmla="*/ 108 w 146"/>
                    <a:gd name="T29" fmla="*/ 10 h 132"/>
                    <a:gd name="T30" fmla="*/ 118 w 146"/>
                    <a:gd name="T31" fmla="*/ 20 h 132"/>
                    <a:gd name="T32" fmla="*/ 130 w 146"/>
                    <a:gd name="T33" fmla="*/ 28 h 132"/>
                    <a:gd name="T34" fmla="*/ 138 w 146"/>
                    <a:gd name="T35" fmla="*/ 38 h 132"/>
                    <a:gd name="T36" fmla="*/ 144 w 146"/>
                    <a:gd name="T37" fmla="*/ 50 h 132"/>
                    <a:gd name="T38" fmla="*/ 146 w 146"/>
                    <a:gd name="T39" fmla="*/ 62 h 132"/>
                    <a:gd name="T40" fmla="*/ 146 w 146"/>
                    <a:gd name="T41" fmla="*/ 74 h 132"/>
                    <a:gd name="T42" fmla="*/ 144 w 146"/>
                    <a:gd name="T43" fmla="*/ 86 h 132"/>
                    <a:gd name="T44" fmla="*/ 138 w 146"/>
                    <a:gd name="T45" fmla="*/ 96 h 132"/>
                    <a:gd name="T46" fmla="*/ 130 w 146"/>
                    <a:gd name="T47" fmla="*/ 106 h 132"/>
                    <a:gd name="T48" fmla="*/ 116 w 146"/>
                    <a:gd name="T49" fmla="*/ 116 h 132"/>
                    <a:gd name="T50" fmla="*/ 104 w 146"/>
                    <a:gd name="T51" fmla="*/ 124 h 132"/>
                    <a:gd name="T52" fmla="*/ 90 w 146"/>
                    <a:gd name="T53" fmla="*/ 130 h 132"/>
                    <a:gd name="T54" fmla="*/ 76 w 146"/>
                    <a:gd name="T55" fmla="*/ 132 h 132"/>
                    <a:gd name="T56" fmla="*/ 62 w 146"/>
                    <a:gd name="T57" fmla="*/ 132 h 132"/>
                    <a:gd name="T58" fmla="*/ 50 w 146"/>
                    <a:gd name="T59" fmla="*/ 128 h 132"/>
                    <a:gd name="T60" fmla="*/ 36 w 146"/>
                    <a:gd name="T61" fmla="*/ 124 h 132"/>
                    <a:gd name="T62" fmla="*/ 22 w 146"/>
                    <a:gd name="T63" fmla="*/ 116 h 132"/>
                    <a:gd name="T64" fmla="*/ 46 w 146"/>
                    <a:gd name="T65" fmla="*/ 84 h 132"/>
                    <a:gd name="T66" fmla="*/ 56 w 146"/>
                    <a:gd name="T67" fmla="*/ 90 h 132"/>
                    <a:gd name="T68" fmla="*/ 70 w 146"/>
                    <a:gd name="T69" fmla="*/ 92 h 132"/>
                    <a:gd name="T70" fmla="*/ 84 w 146"/>
                    <a:gd name="T71" fmla="*/ 90 h 132"/>
                    <a:gd name="T72" fmla="*/ 94 w 146"/>
                    <a:gd name="T73" fmla="*/ 84 h 132"/>
                    <a:gd name="T74" fmla="*/ 100 w 146"/>
                    <a:gd name="T75" fmla="*/ 74 h 132"/>
                    <a:gd name="T76" fmla="*/ 104 w 146"/>
                    <a:gd name="T77" fmla="*/ 62 h 132"/>
                    <a:gd name="T78" fmla="*/ 100 w 146"/>
                    <a:gd name="T79" fmla="*/ 50 h 132"/>
                    <a:gd name="T80" fmla="*/ 94 w 146"/>
                    <a:gd name="T81" fmla="*/ 40 h 132"/>
                    <a:gd name="T82" fmla="*/ 84 w 146"/>
                    <a:gd name="T83" fmla="*/ 34 h 132"/>
                    <a:gd name="T84" fmla="*/ 70 w 146"/>
                    <a:gd name="T85" fmla="*/ 32 h 132"/>
                    <a:gd name="T86" fmla="*/ 56 w 146"/>
                    <a:gd name="T87" fmla="*/ 34 h 132"/>
                    <a:gd name="T88" fmla="*/ 46 w 146"/>
                    <a:gd name="T89" fmla="*/ 40 h 132"/>
                    <a:gd name="T90" fmla="*/ 40 w 146"/>
                    <a:gd name="T91" fmla="*/ 50 h 132"/>
                    <a:gd name="T92" fmla="*/ 38 w 146"/>
                    <a:gd name="T93" fmla="*/ 62 h 132"/>
                    <a:gd name="T94" fmla="*/ 40 w 146"/>
                    <a:gd name="T95" fmla="*/ 74 h 132"/>
                    <a:gd name="T96" fmla="*/ 46 w 146"/>
                    <a:gd name="T97" fmla="*/ 84 h 132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46"/>
                    <a:gd name="T148" fmla="*/ 0 h 132"/>
                    <a:gd name="T149" fmla="*/ 146 w 146"/>
                    <a:gd name="T150" fmla="*/ 132 h 132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46" h="132">
                      <a:moveTo>
                        <a:pt x="22" y="116"/>
                      </a:moveTo>
                      <a:lnTo>
                        <a:pt x="6" y="92"/>
                      </a:lnTo>
                      <a:lnTo>
                        <a:pt x="2" y="80"/>
                      </a:lnTo>
                      <a:lnTo>
                        <a:pt x="0" y="68"/>
                      </a:lnTo>
                      <a:lnTo>
                        <a:pt x="0" y="56"/>
                      </a:lnTo>
                      <a:lnTo>
                        <a:pt x="4" y="44"/>
                      </a:lnTo>
                      <a:lnTo>
                        <a:pt x="10" y="32"/>
                      </a:lnTo>
                      <a:lnTo>
                        <a:pt x="22" y="20"/>
                      </a:lnTo>
                      <a:lnTo>
                        <a:pt x="32" y="12"/>
                      </a:lnTo>
                      <a:lnTo>
                        <a:pt x="44" y="6"/>
                      </a:lnTo>
                      <a:lnTo>
                        <a:pt x="56" y="2"/>
                      </a:lnTo>
                      <a:lnTo>
                        <a:pt x="70" y="0"/>
                      </a:lnTo>
                      <a:lnTo>
                        <a:pt x="84" y="0"/>
                      </a:lnTo>
                      <a:lnTo>
                        <a:pt x="96" y="4"/>
                      </a:lnTo>
                      <a:lnTo>
                        <a:pt x="108" y="10"/>
                      </a:lnTo>
                      <a:lnTo>
                        <a:pt x="118" y="20"/>
                      </a:lnTo>
                      <a:lnTo>
                        <a:pt x="130" y="28"/>
                      </a:lnTo>
                      <a:lnTo>
                        <a:pt x="138" y="38"/>
                      </a:lnTo>
                      <a:lnTo>
                        <a:pt x="144" y="50"/>
                      </a:lnTo>
                      <a:lnTo>
                        <a:pt x="146" y="62"/>
                      </a:lnTo>
                      <a:lnTo>
                        <a:pt x="146" y="74"/>
                      </a:lnTo>
                      <a:lnTo>
                        <a:pt x="144" y="86"/>
                      </a:lnTo>
                      <a:lnTo>
                        <a:pt x="138" y="96"/>
                      </a:lnTo>
                      <a:lnTo>
                        <a:pt x="130" y="106"/>
                      </a:lnTo>
                      <a:lnTo>
                        <a:pt x="116" y="116"/>
                      </a:lnTo>
                      <a:lnTo>
                        <a:pt x="104" y="124"/>
                      </a:lnTo>
                      <a:lnTo>
                        <a:pt x="90" y="130"/>
                      </a:lnTo>
                      <a:lnTo>
                        <a:pt x="76" y="132"/>
                      </a:lnTo>
                      <a:lnTo>
                        <a:pt x="62" y="132"/>
                      </a:lnTo>
                      <a:lnTo>
                        <a:pt x="50" y="128"/>
                      </a:lnTo>
                      <a:lnTo>
                        <a:pt x="36" y="124"/>
                      </a:lnTo>
                      <a:lnTo>
                        <a:pt x="22" y="116"/>
                      </a:lnTo>
                      <a:close/>
                      <a:moveTo>
                        <a:pt x="46" y="84"/>
                      </a:moveTo>
                      <a:lnTo>
                        <a:pt x="56" y="90"/>
                      </a:lnTo>
                      <a:lnTo>
                        <a:pt x="70" y="92"/>
                      </a:lnTo>
                      <a:lnTo>
                        <a:pt x="84" y="90"/>
                      </a:lnTo>
                      <a:lnTo>
                        <a:pt x="94" y="84"/>
                      </a:lnTo>
                      <a:lnTo>
                        <a:pt x="100" y="74"/>
                      </a:lnTo>
                      <a:lnTo>
                        <a:pt x="104" y="62"/>
                      </a:lnTo>
                      <a:lnTo>
                        <a:pt x="100" y="50"/>
                      </a:lnTo>
                      <a:lnTo>
                        <a:pt x="94" y="40"/>
                      </a:lnTo>
                      <a:lnTo>
                        <a:pt x="84" y="34"/>
                      </a:lnTo>
                      <a:lnTo>
                        <a:pt x="70" y="32"/>
                      </a:lnTo>
                      <a:lnTo>
                        <a:pt x="56" y="34"/>
                      </a:lnTo>
                      <a:lnTo>
                        <a:pt x="46" y="40"/>
                      </a:lnTo>
                      <a:lnTo>
                        <a:pt x="40" y="50"/>
                      </a:lnTo>
                      <a:lnTo>
                        <a:pt x="38" y="62"/>
                      </a:lnTo>
                      <a:lnTo>
                        <a:pt x="40" y="74"/>
                      </a:lnTo>
                      <a:lnTo>
                        <a:pt x="46" y="8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35" name="Freeform 46"/>
                <p:cNvSpPr>
                  <a:spLocks noEditPoints="1"/>
                </p:cNvSpPr>
                <p:nvPr/>
              </p:nvSpPr>
              <p:spPr bwMode="auto">
                <a:xfrm>
                  <a:off x="4066" y="3281"/>
                  <a:ext cx="142" cy="130"/>
                </a:xfrm>
                <a:custGeom>
                  <a:avLst/>
                  <a:gdLst>
                    <a:gd name="T0" fmla="*/ 18 w 142"/>
                    <a:gd name="T1" fmla="*/ 116 h 130"/>
                    <a:gd name="T2" fmla="*/ 10 w 142"/>
                    <a:gd name="T3" fmla="*/ 104 h 130"/>
                    <a:gd name="T4" fmla="*/ 4 w 142"/>
                    <a:gd name="T5" fmla="*/ 90 h 130"/>
                    <a:gd name="T6" fmla="*/ 2 w 142"/>
                    <a:gd name="T7" fmla="*/ 76 h 130"/>
                    <a:gd name="T8" fmla="*/ 0 w 142"/>
                    <a:gd name="T9" fmla="*/ 64 h 130"/>
                    <a:gd name="T10" fmla="*/ 2 w 142"/>
                    <a:gd name="T11" fmla="*/ 50 h 130"/>
                    <a:gd name="T12" fmla="*/ 4 w 142"/>
                    <a:gd name="T13" fmla="*/ 40 h 130"/>
                    <a:gd name="T14" fmla="*/ 10 w 142"/>
                    <a:gd name="T15" fmla="*/ 28 h 130"/>
                    <a:gd name="T16" fmla="*/ 18 w 142"/>
                    <a:gd name="T17" fmla="*/ 20 h 130"/>
                    <a:gd name="T18" fmla="*/ 28 w 142"/>
                    <a:gd name="T19" fmla="*/ 12 h 130"/>
                    <a:gd name="T20" fmla="*/ 40 w 142"/>
                    <a:gd name="T21" fmla="*/ 6 h 130"/>
                    <a:gd name="T22" fmla="*/ 52 w 142"/>
                    <a:gd name="T23" fmla="*/ 2 h 130"/>
                    <a:gd name="T24" fmla="*/ 66 w 142"/>
                    <a:gd name="T25" fmla="*/ 0 h 130"/>
                    <a:gd name="T26" fmla="*/ 80 w 142"/>
                    <a:gd name="T27" fmla="*/ 0 h 130"/>
                    <a:gd name="T28" fmla="*/ 92 w 142"/>
                    <a:gd name="T29" fmla="*/ 4 h 130"/>
                    <a:gd name="T30" fmla="*/ 104 w 142"/>
                    <a:gd name="T31" fmla="*/ 10 h 130"/>
                    <a:gd name="T32" fmla="*/ 114 w 142"/>
                    <a:gd name="T33" fmla="*/ 20 h 130"/>
                    <a:gd name="T34" fmla="*/ 126 w 142"/>
                    <a:gd name="T35" fmla="*/ 28 h 130"/>
                    <a:gd name="T36" fmla="*/ 134 w 142"/>
                    <a:gd name="T37" fmla="*/ 38 h 130"/>
                    <a:gd name="T38" fmla="*/ 140 w 142"/>
                    <a:gd name="T39" fmla="*/ 50 h 130"/>
                    <a:gd name="T40" fmla="*/ 142 w 142"/>
                    <a:gd name="T41" fmla="*/ 62 h 130"/>
                    <a:gd name="T42" fmla="*/ 142 w 142"/>
                    <a:gd name="T43" fmla="*/ 74 h 130"/>
                    <a:gd name="T44" fmla="*/ 140 w 142"/>
                    <a:gd name="T45" fmla="*/ 86 h 130"/>
                    <a:gd name="T46" fmla="*/ 134 w 142"/>
                    <a:gd name="T47" fmla="*/ 96 h 130"/>
                    <a:gd name="T48" fmla="*/ 126 w 142"/>
                    <a:gd name="T49" fmla="*/ 104 h 130"/>
                    <a:gd name="T50" fmla="*/ 112 w 142"/>
                    <a:gd name="T51" fmla="*/ 114 h 130"/>
                    <a:gd name="T52" fmla="*/ 100 w 142"/>
                    <a:gd name="T53" fmla="*/ 122 h 130"/>
                    <a:gd name="T54" fmla="*/ 86 w 142"/>
                    <a:gd name="T55" fmla="*/ 128 h 130"/>
                    <a:gd name="T56" fmla="*/ 72 w 142"/>
                    <a:gd name="T57" fmla="*/ 130 h 130"/>
                    <a:gd name="T58" fmla="*/ 58 w 142"/>
                    <a:gd name="T59" fmla="*/ 130 h 130"/>
                    <a:gd name="T60" fmla="*/ 46 w 142"/>
                    <a:gd name="T61" fmla="*/ 128 h 130"/>
                    <a:gd name="T62" fmla="*/ 32 w 142"/>
                    <a:gd name="T63" fmla="*/ 122 h 130"/>
                    <a:gd name="T64" fmla="*/ 18 w 142"/>
                    <a:gd name="T65" fmla="*/ 116 h 130"/>
                    <a:gd name="T66" fmla="*/ 42 w 142"/>
                    <a:gd name="T67" fmla="*/ 84 h 130"/>
                    <a:gd name="T68" fmla="*/ 52 w 142"/>
                    <a:gd name="T69" fmla="*/ 90 h 130"/>
                    <a:gd name="T70" fmla="*/ 66 w 142"/>
                    <a:gd name="T71" fmla="*/ 92 h 130"/>
                    <a:gd name="T72" fmla="*/ 80 w 142"/>
                    <a:gd name="T73" fmla="*/ 90 h 130"/>
                    <a:gd name="T74" fmla="*/ 90 w 142"/>
                    <a:gd name="T75" fmla="*/ 84 h 130"/>
                    <a:gd name="T76" fmla="*/ 98 w 142"/>
                    <a:gd name="T77" fmla="*/ 80 h 130"/>
                    <a:gd name="T78" fmla="*/ 104 w 142"/>
                    <a:gd name="T79" fmla="*/ 74 h 130"/>
                    <a:gd name="T80" fmla="*/ 106 w 142"/>
                    <a:gd name="T81" fmla="*/ 68 h 130"/>
                    <a:gd name="T82" fmla="*/ 108 w 142"/>
                    <a:gd name="T83" fmla="*/ 62 h 130"/>
                    <a:gd name="T84" fmla="*/ 106 w 142"/>
                    <a:gd name="T85" fmla="*/ 56 h 130"/>
                    <a:gd name="T86" fmla="*/ 104 w 142"/>
                    <a:gd name="T87" fmla="*/ 50 h 130"/>
                    <a:gd name="T88" fmla="*/ 98 w 142"/>
                    <a:gd name="T89" fmla="*/ 44 h 130"/>
                    <a:gd name="T90" fmla="*/ 90 w 142"/>
                    <a:gd name="T91" fmla="*/ 40 h 130"/>
                    <a:gd name="T92" fmla="*/ 80 w 142"/>
                    <a:gd name="T93" fmla="*/ 34 h 130"/>
                    <a:gd name="T94" fmla="*/ 66 w 142"/>
                    <a:gd name="T95" fmla="*/ 32 h 130"/>
                    <a:gd name="T96" fmla="*/ 52 w 142"/>
                    <a:gd name="T97" fmla="*/ 34 h 130"/>
                    <a:gd name="T98" fmla="*/ 42 w 142"/>
                    <a:gd name="T99" fmla="*/ 40 h 130"/>
                    <a:gd name="T100" fmla="*/ 36 w 142"/>
                    <a:gd name="T101" fmla="*/ 50 h 130"/>
                    <a:gd name="T102" fmla="*/ 34 w 142"/>
                    <a:gd name="T103" fmla="*/ 62 h 130"/>
                    <a:gd name="T104" fmla="*/ 36 w 142"/>
                    <a:gd name="T105" fmla="*/ 74 h 130"/>
                    <a:gd name="T106" fmla="*/ 42 w 142"/>
                    <a:gd name="T107" fmla="*/ 84 h 130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142"/>
                    <a:gd name="T163" fmla="*/ 0 h 130"/>
                    <a:gd name="T164" fmla="*/ 142 w 142"/>
                    <a:gd name="T165" fmla="*/ 130 h 130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142" h="130">
                      <a:moveTo>
                        <a:pt x="18" y="116"/>
                      </a:moveTo>
                      <a:lnTo>
                        <a:pt x="10" y="104"/>
                      </a:lnTo>
                      <a:lnTo>
                        <a:pt x="4" y="90"/>
                      </a:lnTo>
                      <a:lnTo>
                        <a:pt x="2" y="76"/>
                      </a:lnTo>
                      <a:lnTo>
                        <a:pt x="0" y="64"/>
                      </a:lnTo>
                      <a:lnTo>
                        <a:pt x="2" y="50"/>
                      </a:lnTo>
                      <a:lnTo>
                        <a:pt x="4" y="40"/>
                      </a:lnTo>
                      <a:lnTo>
                        <a:pt x="10" y="28"/>
                      </a:lnTo>
                      <a:lnTo>
                        <a:pt x="18" y="20"/>
                      </a:lnTo>
                      <a:lnTo>
                        <a:pt x="28" y="12"/>
                      </a:lnTo>
                      <a:lnTo>
                        <a:pt x="40" y="6"/>
                      </a:lnTo>
                      <a:lnTo>
                        <a:pt x="52" y="2"/>
                      </a:lnTo>
                      <a:lnTo>
                        <a:pt x="66" y="0"/>
                      </a:lnTo>
                      <a:lnTo>
                        <a:pt x="80" y="0"/>
                      </a:lnTo>
                      <a:lnTo>
                        <a:pt x="92" y="4"/>
                      </a:lnTo>
                      <a:lnTo>
                        <a:pt x="104" y="10"/>
                      </a:lnTo>
                      <a:lnTo>
                        <a:pt x="114" y="20"/>
                      </a:lnTo>
                      <a:lnTo>
                        <a:pt x="126" y="28"/>
                      </a:lnTo>
                      <a:lnTo>
                        <a:pt x="134" y="38"/>
                      </a:lnTo>
                      <a:lnTo>
                        <a:pt x="140" y="50"/>
                      </a:lnTo>
                      <a:lnTo>
                        <a:pt x="142" y="62"/>
                      </a:lnTo>
                      <a:lnTo>
                        <a:pt x="142" y="74"/>
                      </a:lnTo>
                      <a:lnTo>
                        <a:pt x="140" y="86"/>
                      </a:lnTo>
                      <a:lnTo>
                        <a:pt x="134" y="96"/>
                      </a:lnTo>
                      <a:lnTo>
                        <a:pt x="126" y="104"/>
                      </a:lnTo>
                      <a:lnTo>
                        <a:pt x="112" y="114"/>
                      </a:lnTo>
                      <a:lnTo>
                        <a:pt x="100" y="122"/>
                      </a:lnTo>
                      <a:lnTo>
                        <a:pt x="86" y="128"/>
                      </a:lnTo>
                      <a:lnTo>
                        <a:pt x="72" y="130"/>
                      </a:lnTo>
                      <a:lnTo>
                        <a:pt x="58" y="130"/>
                      </a:lnTo>
                      <a:lnTo>
                        <a:pt x="46" y="128"/>
                      </a:lnTo>
                      <a:lnTo>
                        <a:pt x="32" y="122"/>
                      </a:lnTo>
                      <a:lnTo>
                        <a:pt x="18" y="116"/>
                      </a:lnTo>
                      <a:close/>
                      <a:moveTo>
                        <a:pt x="42" y="84"/>
                      </a:moveTo>
                      <a:lnTo>
                        <a:pt x="52" y="90"/>
                      </a:lnTo>
                      <a:lnTo>
                        <a:pt x="66" y="92"/>
                      </a:lnTo>
                      <a:lnTo>
                        <a:pt x="80" y="90"/>
                      </a:lnTo>
                      <a:lnTo>
                        <a:pt x="90" y="84"/>
                      </a:lnTo>
                      <a:lnTo>
                        <a:pt x="98" y="80"/>
                      </a:lnTo>
                      <a:lnTo>
                        <a:pt x="104" y="74"/>
                      </a:lnTo>
                      <a:lnTo>
                        <a:pt x="106" y="68"/>
                      </a:lnTo>
                      <a:lnTo>
                        <a:pt x="108" y="62"/>
                      </a:lnTo>
                      <a:lnTo>
                        <a:pt x="106" y="56"/>
                      </a:lnTo>
                      <a:lnTo>
                        <a:pt x="104" y="50"/>
                      </a:lnTo>
                      <a:lnTo>
                        <a:pt x="98" y="44"/>
                      </a:lnTo>
                      <a:lnTo>
                        <a:pt x="90" y="40"/>
                      </a:lnTo>
                      <a:lnTo>
                        <a:pt x="80" y="34"/>
                      </a:lnTo>
                      <a:lnTo>
                        <a:pt x="66" y="32"/>
                      </a:lnTo>
                      <a:lnTo>
                        <a:pt x="52" y="34"/>
                      </a:lnTo>
                      <a:lnTo>
                        <a:pt x="42" y="40"/>
                      </a:lnTo>
                      <a:lnTo>
                        <a:pt x="36" y="50"/>
                      </a:lnTo>
                      <a:lnTo>
                        <a:pt x="34" y="62"/>
                      </a:lnTo>
                      <a:lnTo>
                        <a:pt x="36" y="74"/>
                      </a:lnTo>
                      <a:lnTo>
                        <a:pt x="42" y="8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36" name="Freeform 47"/>
                <p:cNvSpPr>
                  <a:spLocks noEditPoints="1"/>
                </p:cNvSpPr>
                <p:nvPr/>
              </p:nvSpPr>
              <p:spPr bwMode="auto">
                <a:xfrm>
                  <a:off x="4418" y="3220"/>
                  <a:ext cx="146" cy="127"/>
                </a:xfrm>
                <a:custGeom>
                  <a:avLst/>
                  <a:gdLst>
                    <a:gd name="T0" fmla="*/ 28 w 146"/>
                    <a:gd name="T1" fmla="*/ 113 h 127"/>
                    <a:gd name="T2" fmla="*/ 16 w 146"/>
                    <a:gd name="T3" fmla="*/ 103 h 127"/>
                    <a:gd name="T4" fmla="*/ 8 w 146"/>
                    <a:gd name="T5" fmla="*/ 93 h 127"/>
                    <a:gd name="T6" fmla="*/ 2 w 146"/>
                    <a:gd name="T7" fmla="*/ 81 h 127"/>
                    <a:gd name="T8" fmla="*/ 0 w 146"/>
                    <a:gd name="T9" fmla="*/ 67 h 127"/>
                    <a:gd name="T10" fmla="*/ 0 w 146"/>
                    <a:gd name="T11" fmla="*/ 55 h 127"/>
                    <a:gd name="T12" fmla="*/ 2 w 146"/>
                    <a:gd name="T13" fmla="*/ 41 h 127"/>
                    <a:gd name="T14" fmla="*/ 8 w 146"/>
                    <a:gd name="T15" fmla="*/ 27 h 127"/>
                    <a:gd name="T16" fmla="*/ 16 w 146"/>
                    <a:gd name="T17" fmla="*/ 14 h 127"/>
                    <a:gd name="T18" fmla="*/ 44 w 146"/>
                    <a:gd name="T19" fmla="*/ 2 h 127"/>
                    <a:gd name="T20" fmla="*/ 70 w 146"/>
                    <a:gd name="T21" fmla="*/ 0 h 127"/>
                    <a:gd name="T22" fmla="*/ 98 w 146"/>
                    <a:gd name="T23" fmla="*/ 2 h 127"/>
                    <a:gd name="T24" fmla="*/ 124 w 146"/>
                    <a:gd name="T25" fmla="*/ 14 h 127"/>
                    <a:gd name="T26" fmla="*/ 132 w 146"/>
                    <a:gd name="T27" fmla="*/ 25 h 127"/>
                    <a:gd name="T28" fmla="*/ 140 w 146"/>
                    <a:gd name="T29" fmla="*/ 35 h 127"/>
                    <a:gd name="T30" fmla="*/ 144 w 146"/>
                    <a:gd name="T31" fmla="*/ 47 h 127"/>
                    <a:gd name="T32" fmla="*/ 146 w 146"/>
                    <a:gd name="T33" fmla="*/ 59 h 127"/>
                    <a:gd name="T34" fmla="*/ 146 w 146"/>
                    <a:gd name="T35" fmla="*/ 71 h 127"/>
                    <a:gd name="T36" fmla="*/ 142 w 146"/>
                    <a:gd name="T37" fmla="*/ 83 h 127"/>
                    <a:gd name="T38" fmla="*/ 136 w 146"/>
                    <a:gd name="T39" fmla="*/ 93 h 127"/>
                    <a:gd name="T40" fmla="*/ 124 w 146"/>
                    <a:gd name="T41" fmla="*/ 101 h 127"/>
                    <a:gd name="T42" fmla="*/ 114 w 146"/>
                    <a:gd name="T43" fmla="*/ 111 h 127"/>
                    <a:gd name="T44" fmla="*/ 102 w 146"/>
                    <a:gd name="T45" fmla="*/ 119 h 127"/>
                    <a:gd name="T46" fmla="*/ 90 w 146"/>
                    <a:gd name="T47" fmla="*/ 125 h 127"/>
                    <a:gd name="T48" fmla="*/ 76 w 146"/>
                    <a:gd name="T49" fmla="*/ 127 h 127"/>
                    <a:gd name="T50" fmla="*/ 62 w 146"/>
                    <a:gd name="T51" fmla="*/ 127 h 127"/>
                    <a:gd name="T52" fmla="*/ 50 w 146"/>
                    <a:gd name="T53" fmla="*/ 125 h 127"/>
                    <a:gd name="T54" fmla="*/ 38 w 146"/>
                    <a:gd name="T55" fmla="*/ 119 h 127"/>
                    <a:gd name="T56" fmla="*/ 28 w 146"/>
                    <a:gd name="T57" fmla="*/ 113 h 127"/>
                    <a:gd name="T58" fmla="*/ 52 w 146"/>
                    <a:gd name="T59" fmla="*/ 91 h 127"/>
                    <a:gd name="T60" fmla="*/ 62 w 146"/>
                    <a:gd name="T61" fmla="*/ 97 h 127"/>
                    <a:gd name="T62" fmla="*/ 76 w 146"/>
                    <a:gd name="T63" fmla="*/ 97 h 127"/>
                    <a:gd name="T64" fmla="*/ 90 w 146"/>
                    <a:gd name="T65" fmla="*/ 93 h 127"/>
                    <a:gd name="T66" fmla="*/ 100 w 146"/>
                    <a:gd name="T67" fmla="*/ 81 h 127"/>
                    <a:gd name="T68" fmla="*/ 106 w 146"/>
                    <a:gd name="T69" fmla="*/ 71 h 127"/>
                    <a:gd name="T70" fmla="*/ 110 w 146"/>
                    <a:gd name="T71" fmla="*/ 59 h 127"/>
                    <a:gd name="T72" fmla="*/ 106 w 146"/>
                    <a:gd name="T73" fmla="*/ 47 h 127"/>
                    <a:gd name="T74" fmla="*/ 100 w 146"/>
                    <a:gd name="T75" fmla="*/ 37 h 127"/>
                    <a:gd name="T76" fmla="*/ 90 w 146"/>
                    <a:gd name="T77" fmla="*/ 31 h 127"/>
                    <a:gd name="T78" fmla="*/ 76 w 146"/>
                    <a:gd name="T79" fmla="*/ 29 h 127"/>
                    <a:gd name="T80" fmla="*/ 62 w 146"/>
                    <a:gd name="T81" fmla="*/ 31 h 127"/>
                    <a:gd name="T82" fmla="*/ 52 w 146"/>
                    <a:gd name="T83" fmla="*/ 37 h 127"/>
                    <a:gd name="T84" fmla="*/ 44 w 146"/>
                    <a:gd name="T85" fmla="*/ 45 h 127"/>
                    <a:gd name="T86" fmla="*/ 40 w 146"/>
                    <a:gd name="T87" fmla="*/ 53 h 127"/>
                    <a:gd name="T88" fmla="*/ 38 w 146"/>
                    <a:gd name="T89" fmla="*/ 61 h 127"/>
                    <a:gd name="T90" fmla="*/ 38 w 146"/>
                    <a:gd name="T91" fmla="*/ 69 h 127"/>
                    <a:gd name="T92" fmla="*/ 44 w 146"/>
                    <a:gd name="T93" fmla="*/ 81 h 127"/>
                    <a:gd name="T94" fmla="*/ 52 w 146"/>
                    <a:gd name="T95" fmla="*/ 91 h 127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146"/>
                    <a:gd name="T145" fmla="*/ 0 h 127"/>
                    <a:gd name="T146" fmla="*/ 146 w 146"/>
                    <a:gd name="T147" fmla="*/ 127 h 127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146" h="127">
                      <a:moveTo>
                        <a:pt x="28" y="113"/>
                      </a:moveTo>
                      <a:lnTo>
                        <a:pt x="16" y="103"/>
                      </a:lnTo>
                      <a:lnTo>
                        <a:pt x="8" y="93"/>
                      </a:lnTo>
                      <a:lnTo>
                        <a:pt x="2" y="81"/>
                      </a:lnTo>
                      <a:lnTo>
                        <a:pt x="0" y="67"/>
                      </a:lnTo>
                      <a:lnTo>
                        <a:pt x="0" y="55"/>
                      </a:lnTo>
                      <a:lnTo>
                        <a:pt x="2" y="41"/>
                      </a:lnTo>
                      <a:lnTo>
                        <a:pt x="8" y="27"/>
                      </a:lnTo>
                      <a:lnTo>
                        <a:pt x="16" y="14"/>
                      </a:lnTo>
                      <a:lnTo>
                        <a:pt x="44" y="2"/>
                      </a:lnTo>
                      <a:lnTo>
                        <a:pt x="70" y="0"/>
                      </a:lnTo>
                      <a:lnTo>
                        <a:pt x="98" y="2"/>
                      </a:lnTo>
                      <a:lnTo>
                        <a:pt x="124" y="14"/>
                      </a:lnTo>
                      <a:lnTo>
                        <a:pt x="132" y="25"/>
                      </a:lnTo>
                      <a:lnTo>
                        <a:pt x="140" y="35"/>
                      </a:lnTo>
                      <a:lnTo>
                        <a:pt x="144" y="47"/>
                      </a:lnTo>
                      <a:lnTo>
                        <a:pt x="146" y="59"/>
                      </a:lnTo>
                      <a:lnTo>
                        <a:pt x="146" y="71"/>
                      </a:lnTo>
                      <a:lnTo>
                        <a:pt x="142" y="83"/>
                      </a:lnTo>
                      <a:lnTo>
                        <a:pt x="136" y="93"/>
                      </a:lnTo>
                      <a:lnTo>
                        <a:pt x="124" y="101"/>
                      </a:lnTo>
                      <a:lnTo>
                        <a:pt x="114" y="111"/>
                      </a:lnTo>
                      <a:lnTo>
                        <a:pt x="102" y="119"/>
                      </a:lnTo>
                      <a:lnTo>
                        <a:pt x="90" y="125"/>
                      </a:lnTo>
                      <a:lnTo>
                        <a:pt x="76" y="127"/>
                      </a:lnTo>
                      <a:lnTo>
                        <a:pt x="62" y="127"/>
                      </a:lnTo>
                      <a:lnTo>
                        <a:pt x="50" y="125"/>
                      </a:lnTo>
                      <a:lnTo>
                        <a:pt x="38" y="119"/>
                      </a:lnTo>
                      <a:lnTo>
                        <a:pt x="28" y="113"/>
                      </a:lnTo>
                      <a:close/>
                      <a:moveTo>
                        <a:pt x="52" y="91"/>
                      </a:moveTo>
                      <a:lnTo>
                        <a:pt x="62" y="97"/>
                      </a:lnTo>
                      <a:lnTo>
                        <a:pt x="76" y="97"/>
                      </a:lnTo>
                      <a:lnTo>
                        <a:pt x="90" y="93"/>
                      </a:lnTo>
                      <a:lnTo>
                        <a:pt x="100" y="81"/>
                      </a:lnTo>
                      <a:lnTo>
                        <a:pt x="106" y="71"/>
                      </a:lnTo>
                      <a:lnTo>
                        <a:pt x="110" y="59"/>
                      </a:lnTo>
                      <a:lnTo>
                        <a:pt x="106" y="47"/>
                      </a:lnTo>
                      <a:lnTo>
                        <a:pt x="100" y="37"/>
                      </a:lnTo>
                      <a:lnTo>
                        <a:pt x="90" y="31"/>
                      </a:lnTo>
                      <a:lnTo>
                        <a:pt x="76" y="29"/>
                      </a:lnTo>
                      <a:lnTo>
                        <a:pt x="62" y="31"/>
                      </a:lnTo>
                      <a:lnTo>
                        <a:pt x="52" y="37"/>
                      </a:lnTo>
                      <a:lnTo>
                        <a:pt x="44" y="45"/>
                      </a:lnTo>
                      <a:lnTo>
                        <a:pt x="40" y="53"/>
                      </a:lnTo>
                      <a:lnTo>
                        <a:pt x="38" y="61"/>
                      </a:lnTo>
                      <a:lnTo>
                        <a:pt x="38" y="69"/>
                      </a:lnTo>
                      <a:lnTo>
                        <a:pt x="44" y="81"/>
                      </a:lnTo>
                      <a:lnTo>
                        <a:pt x="52" y="91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grpSp>
            <p:nvGrpSpPr>
              <p:cNvPr id="110653" name="Group 48"/>
              <p:cNvGrpSpPr>
                <a:grpSpLocks/>
              </p:cNvGrpSpPr>
              <p:nvPr/>
            </p:nvGrpSpPr>
            <p:grpSpPr bwMode="auto">
              <a:xfrm>
                <a:off x="4368" y="868"/>
                <a:ext cx="369" cy="312"/>
                <a:chOff x="3867" y="2762"/>
                <a:chExt cx="437" cy="388"/>
              </a:xfrm>
            </p:grpSpPr>
            <p:sp>
              <p:nvSpPr>
                <p:cNvPr id="110713" name="Oval 49"/>
                <p:cNvSpPr>
                  <a:spLocks noChangeArrowheads="1"/>
                </p:cNvSpPr>
                <p:nvPr/>
              </p:nvSpPr>
              <p:spPr bwMode="auto">
                <a:xfrm>
                  <a:off x="3867" y="2826"/>
                  <a:ext cx="147" cy="132"/>
                </a:xfrm>
                <a:prstGeom prst="ellipse">
                  <a:avLst/>
                </a:prstGeom>
                <a:solidFill>
                  <a:srgbClr val="FF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14" name="Freeform 50"/>
                <p:cNvSpPr>
                  <a:spLocks noEditPoints="1"/>
                </p:cNvSpPr>
                <p:nvPr/>
              </p:nvSpPr>
              <p:spPr bwMode="auto">
                <a:xfrm>
                  <a:off x="4012" y="2762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6 w 144"/>
                    <a:gd name="T19" fmla="*/ 2 h 128"/>
                    <a:gd name="T20" fmla="*/ 98 w 144"/>
                    <a:gd name="T21" fmla="*/ 6 h 128"/>
                    <a:gd name="T22" fmla="*/ 110 w 144"/>
                    <a:gd name="T23" fmla="*/ 12 h 128"/>
                    <a:gd name="T24" fmla="*/ 122 w 144"/>
                    <a:gd name="T25" fmla="*/ 20 h 128"/>
                    <a:gd name="T26" fmla="*/ 130 w 144"/>
                    <a:gd name="T27" fmla="*/ 30 h 128"/>
                    <a:gd name="T28" fmla="*/ 138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78 h 128"/>
                    <a:gd name="T36" fmla="*/ 138 w 144"/>
                    <a:gd name="T37" fmla="*/ 92 h 128"/>
                    <a:gd name="T38" fmla="*/ 130 w 144"/>
                    <a:gd name="T39" fmla="*/ 102 h 128"/>
                    <a:gd name="T40" fmla="*/ 122 w 144"/>
                    <a:gd name="T41" fmla="*/ 112 h 128"/>
                    <a:gd name="T42" fmla="*/ 110 w 144"/>
                    <a:gd name="T43" fmla="*/ 118 h 128"/>
                    <a:gd name="T44" fmla="*/ 98 w 144"/>
                    <a:gd name="T45" fmla="*/ 124 h 128"/>
                    <a:gd name="T46" fmla="*/ 86 w 144"/>
                    <a:gd name="T47" fmla="*/ 128 h 128"/>
                    <a:gd name="T48" fmla="*/ 72 w 144"/>
                    <a:gd name="T49" fmla="*/ 128 h 128"/>
                    <a:gd name="T50" fmla="*/ 58 w 144"/>
                    <a:gd name="T51" fmla="*/ 128 h 128"/>
                    <a:gd name="T52" fmla="*/ 46 w 144"/>
                    <a:gd name="T53" fmla="*/ 124 h 128"/>
                    <a:gd name="T54" fmla="*/ 34 w 144"/>
                    <a:gd name="T55" fmla="*/ 118 h 128"/>
                    <a:gd name="T56" fmla="*/ 22 w 144"/>
                    <a:gd name="T57" fmla="*/ 112 h 128"/>
                    <a:gd name="T58" fmla="*/ 14 w 144"/>
                    <a:gd name="T59" fmla="*/ 102 h 128"/>
                    <a:gd name="T60" fmla="*/ 6 w 144"/>
                    <a:gd name="T61" fmla="*/ 92 h 128"/>
                    <a:gd name="T62" fmla="*/ 2 w 144"/>
                    <a:gd name="T63" fmla="*/ 78 h 128"/>
                    <a:gd name="T64" fmla="*/ 0 w 144"/>
                    <a:gd name="T65" fmla="*/ 64 h 128"/>
                    <a:gd name="T66" fmla="*/ 36 w 144"/>
                    <a:gd name="T67" fmla="*/ 64 h 128"/>
                    <a:gd name="T68" fmla="*/ 38 w 144"/>
                    <a:gd name="T69" fmla="*/ 78 h 128"/>
                    <a:gd name="T70" fmla="*/ 46 w 144"/>
                    <a:gd name="T71" fmla="*/ 88 h 128"/>
                    <a:gd name="T72" fmla="*/ 56 w 144"/>
                    <a:gd name="T73" fmla="*/ 94 h 128"/>
                    <a:gd name="T74" fmla="*/ 72 w 144"/>
                    <a:gd name="T75" fmla="*/ 96 h 128"/>
                    <a:gd name="T76" fmla="*/ 88 w 144"/>
                    <a:gd name="T77" fmla="*/ 94 h 128"/>
                    <a:gd name="T78" fmla="*/ 100 w 144"/>
                    <a:gd name="T79" fmla="*/ 88 h 128"/>
                    <a:gd name="T80" fmla="*/ 106 w 144"/>
                    <a:gd name="T81" fmla="*/ 78 h 128"/>
                    <a:gd name="T82" fmla="*/ 108 w 144"/>
                    <a:gd name="T83" fmla="*/ 64 h 128"/>
                    <a:gd name="T84" fmla="*/ 106 w 144"/>
                    <a:gd name="T85" fmla="*/ 54 h 128"/>
                    <a:gd name="T86" fmla="*/ 100 w 144"/>
                    <a:gd name="T87" fmla="*/ 44 h 128"/>
                    <a:gd name="T88" fmla="*/ 88 w 144"/>
                    <a:gd name="T89" fmla="*/ 36 h 128"/>
                    <a:gd name="T90" fmla="*/ 72 w 144"/>
                    <a:gd name="T91" fmla="*/ 32 h 128"/>
                    <a:gd name="T92" fmla="*/ 56 w 144"/>
                    <a:gd name="T93" fmla="*/ 36 h 128"/>
                    <a:gd name="T94" fmla="*/ 46 w 144"/>
                    <a:gd name="T95" fmla="*/ 44 h 128"/>
                    <a:gd name="T96" fmla="*/ 38 w 144"/>
                    <a:gd name="T97" fmla="*/ 54 h 128"/>
                    <a:gd name="T98" fmla="*/ 36 w 144"/>
                    <a:gd name="T99" fmla="*/ 64 h 128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44"/>
                    <a:gd name="T151" fmla="*/ 0 h 128"/>
                    <a:gd name="T152" fmla="*/ 144 w 144"/>
                    <a:gd name="T153" fmla="*/ 128 h 128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6" y="2"/>
                      </a:lnTo>
                      <a:lnTo>
                        <a:pt x="98" y="6"/>
                      </a:lnTo>
                      <a:lnTo>
                        <a:pt x="110" y="12"/>
                      </a:lnTo>
                      <a:lnTo>
                        <a:pt x="122" y="20"/>
                      </a:lnTo>
                      <a:lnTo>
                        <a:pt x="130" y="30"/>
                      </a:lnTo>
                      <a:lnTo>
                        <a:pt x="138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78"/>
                      </a:lnTo>
                      <a:lnTo>
                        <a:pt x="138" y="92"/>
                      </a:lnTo>
                      <a:lnTo>
                        <a:pt x="130" y="102"/>
                      </a:lnTo>
                      <a:lnTo>
                        <a:pt x="122" y="112"/>
                      </a:lnTo>
                      <a:lnTo>
                        <a:pt x="110" y="118"/>
                      </a:lnTo>
                      <a:lnTo>
                        <a:pt x="98" y="124"/>
                      </a:lnTo>
                      <a:lnTo>
                        <a:pt x="86" y="128"/>
                      </a:lnTo>
                      <a:lnTo>
                        <a:pt x="72" y="128"/>
                      </a:lnTo>
                      <a:lnTo>
                        <a:pt x="58" y="128"/>
                      </a:lnTo>
                      <a:lnTo>
                        <a:pt x="46" y="124"/>
                      </a:lnTo>
                      <a:lnTo>
                        <a:pt x="34" y="118"/>
                      </a:lnTo>
                      <a:lnTo>
                        <a:pt x="22" y="112"/>
                      </a:lnTo>
                      <a:lnTo>
                        <a:pt x="14" y="102"/>
                      </a:lnTo>
                      <a:lnTo>
                        <a:pt x="6" y="92"/>
                      </a:lnTo>
                      <a:lnTo>
                        <a:pt x="2" y="78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8"/>
                      </a:lnTo>
                      <a:lnTo>
                        <a:pt x="46" y="88"/>
                      </a:lnTo>
                      <a:lnTo>
                        <a:pt x="56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72" y="32"/>
                      </a:lnTo>
                      <a:lnTo>
                        <a:pt x="56" y="36"/>
                      </a:lnTo>
                      <a:lnTo>
                        <a:pt x="46" y="44"/>
                      </a:lnTo>
                      <a:lnTo>
                        <a:pt x="38" y="54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15" name="Freeform 51"/>
                <p:cNvSpPr>
                  <a:spLocks noEditPoints="1"/>
                </p:cNvSpPr>
                <p:nvPr/>
              </p:nvSpPr>
              <p:spPr bwMode="auto">
                <a:xfrm>
                  <a:off x="4158" y="2826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6 w 144"/>
                    <a:gd name="T19" fmla="*/ 2 h 128"/>
                    <a:gd name="T20" fmla="*/ 98 w 144"/>
                    <a:gd name="T21" fmla="*/ 6 h 128"/>
                    <a:gd name="T22" fmla="*/ 110 w 144"/>
                    <a:gd name="T23" fmla="*/ 12 h 128"/>
                    <a:gd name="T24" fmla="*/ 122 w 144"/>
                    <a:gd name="T25" fmla="*/ 20 h 128"/>
                    <a:gd name="T26" fmla="*/ 130 w 144"/>
                    <a:gd name="T27" fmla="*/ 30 h 128"/>
                    <a:gd name="T28" fmla="*/ 138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80 h 128"/>
                    <a:gd name="T36" fmla="*/ 138 w 144"/>
                    <a:gd name="T37" fmla="*/ 92 h 128"/>
                    <a:gd name="T38" fmla="*/ 130 w 144"/>
                    <a:gd name="T39" fmla="*/ 104 h 128"/>
                    <a:gd name="T40" fmla="*/ 122 w 144"/>
                    <a:gd name="T41" fmla="*/ 112 h 128"/>
                    <a:gd name="T42" fmla="*/ 110 w 144"/>
                    <a:gd name="T43" fmla="*/ 120 h 128"/>
                    <a:gd name="T44" fmla="*/ 98 w 144"/>
                    <a:gd name="T45" fmla="*/ 124 h 128"/>
                    <a:gd name="T46" fmla="*/ 72 w 144"/>
                    <a:gd name="T47" fmla="*/ 128 h 128"/>
                    <a:gd name="T48" fmla="*/ 46 w 144"/>
                    <a:gd name="T49" fmla="*/ 124 h 128"/>
                    <a:gd name="T50" fmla="*/ 34 w 144"/>
                    <a:gd name="T51" fmla="*/ 120 h 128"/>
                    <a:gd name="T52" fmla="*/ 22 w 144"/>
                    <a:gd name="T53" fmla="*/ 112 h 128"/>
                    <a:gd name="T54" fmla="*/ 14 w 144"/>
                    <a:gd name="T55" fmla="*/ 104 h 128"/>
                    <a:gd name="T56" fmla="*/ 6 w 144"/>
                    <a:gd name="T57" fmla="*/ 92 h 128"/>
                    <a:gd name="T58" fmla="*/ 2 w 144"/>
                    <a:gd name="T59" fmla="*/ 80 h 128"/>
                    <a:gd name="T60" fmla="*/ 0 w 144"/>
                    <a:gd name="T61" fmla="*/ 64 h 128"/>
                    <a:gd name="T62" fmla="*/ 36 w 144"/>
                    <a:gd name="T63" fmla="*/ 64 h 128"/>
                    <a:gd name="T64" fmla="*/ 38 w 144"/>
                    <a:gd name="T65" fmla="*/ 78 h 128"/>
                    <a:gd name="T66" fmla="*/ 46 w 144"/>
                    <a:gd name="T67" fmla="*/ 88 h 128"/>
                    <a:gd name="T68" fmla="*/ 56 w 144"/>
                    <a:gd name="T69" fmla="*/ 94 h 128"/>
                    <a:gd name="T70" fmla="*/ 72 w 144"/>
                    <a:gd name="T71" fmla="*/ 96 h 128"/>
                    <a:gd name="T72" fmla="*/ 88 w 144"/>
                    <a:gd name="T73" fmla="*/ 94 h 128"/>
                    <a:gd name="T74" fmla="*/ 100 w 144"/>
                    <a:gd name="T75" fmla="*/ 88 h 128"/>
                    <a:gd name="T76" fmla="*/ 106 w 144"/>
                    <a:gd name="T77" fmla="*/ 78 h 128"/>
                    <a:gd name="T78" fmla="*/ 108 w 144"/>
                    <a:gd name="T79" fmla="*/ 64 h 128"/>
                    <a:gd name="T80" fmla="*/ 106 w 144"/>
                    <a:gd name="T81" fmla="*/ 54 h 128"/>
                    <a:gd name="T82" fmla="*/ 100 w 144"/>
                    <a:gd name="T83" fmla="*/ 44 h 128"/>
                    <a:gd name="T84" fmla="*/ 88 w 144"/>
                    <a:gd name="T85" fmla="*/ 36 h 128"/>
                    <a:gd name="T86" fmla="*/ 80 w 144"/>
                    <a:gd name="T87" fmla="*/ 34 h 128"/>
                    <a:gd name="T88" fmla="*/ 72 w 144"/>
                    <a:gd name="T89" fmla="*/ 32 h 128"/>
                    <a:gd name="T90" fmla="*/ 64 w 144"/>
                    <a:gd name="T91" fmla="*/ 34 h 128"/>
                    <a:gd name="T92" fmla="*/ 56 w 144"/>
                    <a:gd name="T93" fmla="*/ 36 h 128"/>
                    <a:gd name="T94" fmla="*/ 46 w 144"/>
                    <a:gd name="T95" fmla="*/ 44 h 128"/>
                    <a:gd name="T96" fmla="*/ 38 w 144"/>
                    <a:gd name="T97" fmla="*/ 54 h 128"/>
                    <a:gd name="T98" fmla="*/ 36 w 144"/>
                    <a:gd name="T99" fmla="*/ 64 h 128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44"/>
                    <a:gd name="T151" fmla="*/ 0 h 128"/>
                    <a:gd name="T152" fmla="*/ 144 w 144"/>
                    <a:gd name="T153" fmla="*/ 128 h 128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6" y="2"/>
                      </a:lnTo>
                      <a:lnTo>
                        <a:pt x="98" y="6"/>
                      </a:lnTo>
                      <a:lnTo>
                        <a:pt x="110" y="12"/>
                      </a:lnTo>
                      <a:lnTo>
                        <a:pt x="122" y="20"/>
                      </a:lnTo>
                      <a:lnTo>
                        <a:pt x="130" y="30"/>
                      </a:lnTo>
                      <a:lnTo>
                        <a:pt x="138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80"/>
                      </a:lnTo>
                      <a:lnTo>
                        <a:pt x="138" y="92"/>
                      </a:lnTo>
                      <a:lnTo>
                        <a:pt x="130" y="104"/>
                      </a:lnTo>
                      <a:lnTo>
                        <a:pt x="122" y="112"/>
                      </a:lnTo>
                      <a:lnTo>
                        <a:pt x="110" y="120"/>
                      </a:lnTo>
                      <a:lnTo>
                        <a:pt x="98" y="124"/>
                      </a:lnTo>
                      <a:lnTo>
                        <a:pt x="72" y="128"/>
                      </a:lnTo>
                      <a:lnTo>
                        <a:pt x="46" y="124"/>
                      </a:lnTo>
                      <a:lnTo>
                        <a:pt x="34" y="120"/>
                      </a:lnTo>
                      <a:lnTo>
                        <a:pt x="22" y="112"/>
                      </a:lnTo>
                      <a:lnTo>
                        <a:pt x="14" y="104"/>
                      </a:lnTo>
                      <a:lnTo>
                        <a:pt x="6" y="92"/>
                      </a:lnTo>
                      <a:lnTo>
                        <a:pt x="2" y="80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8"/>
                      </a:lnTo>
                      <a:lnTo>
                        <a:pt x="46" y="88"/>
                      </a:lnTo>
                      <a:lnTo>
                        <a:pt x="56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80" y="34"/>
                      </a:lnTo>
                      <a:lnTo>
                        <a:pt x="72" y="32"/>
                      </a:lnTo>
                      <a:lnTo>
                        <a:pt x="64" y="34"/>
                      </a:lnTo>
                      <a:lnTo>
                        <a:pt x="56" y="36"/>
                      </a:lnTo>
                      <a:lnTo>
                        <a:pt x="46" y="44"/>
                      </a:lnTo>
                      <a:lnTo>
                        <a:pt x="38" y="54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16" name="Freeform 52"/>
                <p:cNvSpPr>
                  <a:spLocks noEditPoints="1"/>
                </p:cNvSpPr>
                <p:nvPr/>
              </p:nvSpPr>
              <p:spPr bwMode="auto">
                <a:xfrm>
                  <a:off x="3867" y="2956"/>
                  <a:ext cx="145" cy="128"/>
                </a:xfrm>
                <a:custGeom>
                  <a:avLst/>
                  <a:gdLst>
                    <a:gd name="T0" fmla="*/ 0 w 145"/>
                    <a:gd name="T1" fmla="*/ 64 h 128"/>
                    <a:gd name="T2" fmla="*/ 2 w 145"/>
                    <a:gd name="T3" fmla="*/ 52 h 128"/>
                    <a:gd name="T4" fmla="*/ 6 w 145"/>
                    <a:gd name="T5" fmla="*/ 40 h 128"/>
                    <a:gd name="T6" fmla="*/ 14 w 145"/>
                    <a:gd name="T7" fmla="*/ 30 h 128"/>
                    <a:gd name="T8" fmla="*/ 22 w 145"/>
                    <a:gd name="T9" fmla="*/ 20 h 128"/>
                    <a:gd name="T10" fmla="*/ 34 w 145"/>
                    <a:gd name="T11" fmla="*/ 12 h 128"/>
                    <a:gd name="T12" fmla="*/ 46 w 145"/>
                    <a:gd name="T13" fmla="*/ 6 h 128"/>
                    <a:gd name="T14" fmla="*/ 58 w 145"/>
                    <a:gd name="T15" fmla="*/ 2 h 128"/>
                    <a:gd name="T16" fmla="*/ 72 w 145"/>
                    <a:gd name="T17" fmla="*/ 0 h 128"/>
                    <a:gd name="T18" fmla="*/ 86 w 145"/>
                    <a:gd name="T19" fmla="*/ 2 h 128"/>
                    <a:gd name="T20" fmla="*/ 99 w 145"/>
                    <a:gd name="T21" fmla="*/ 6 h 128"/>
                    <a:gd name="T22" fmla="*/ 111 w 145"/>
                    <a:gd name="T23" fmla="*/ 12 h 128"/>
                    <a:gd name="T24" fmla="*/ 123 w 145"/>
                    <a:gd name="T25" fmla="*/ 20 h 128"/>
                    <a:gd name="T26" fmla="*/ 131 w 145"/>
                    <a:gd name="T27" fmla="*/ 30 h 128"/>
                    <a:gd name="T28" fmla="*/ 139 w 145"/>
                    <a:gd name="T29" fmla="*/ 40 h 128"/>
                    <a:gd name="T30" fmla="*/ 143 w 145"/>
                    <a:gd name="T31" fmla="*/ 52 h 128"/>
                    <a:gd name="T32" fmla="*/ 145 w 145"/>
                    <a:gd name="T33" fmla="*/ 64 h 128"/>
                    <a:gd name="T34" fmla="*/ 143 w 145"/>
                    <a:gd name="T35" fmla="*/ 78 h 128"/>
                    <a:gd name="T36" fmla="*/ 139 w 145"/>
                    <a:gd name="T37" fmla="*/ 92 h 128"/>
                    <a:gd name="T38" fmla="*/ 131 w 145"/>
                    <a:gd name="T39" fmla="*/ 102 h 128"/>
                    <a:gd name="T40" fmla="*/ 123 w 145"/>
                    <a:gd name="T41" fmla="*/ 112 h 128"/>
                    <a:gd name="T42" fmla="*/ 111 w 145"/>
                    <a:gd name="T43" fmla="*/ 118 h 128"/>
                    <a:gd name="T44" fmla="*/ 99 w 145"/>
                    <a:gd name="T45" fmla="*/ 124 h 128"/>
                    <a:gd name="T46" fmla="*/ 86 w 145"/>
                    <a:gd name="T47" fmla="*/ 128 h 128"/>
                    <a:gd name="T48" fmla="*/ 72 w 145"/>
                    <a:gd name="T49" fmla="*/ 128 h 128"/>
                    <a:gd name="T50" fmla="*/ 58 w 145"/>
                    <a:gd name="T51" fmla="*/ 128 h 128"/>
                    <a:gd name="T52" fmla="*/ 46 w 145"/>
                    <a:gd name="T53" fmla="*/ 124 h 128"/>
                    <a:gd name="T54" fmla="*/ 34 w 145"/>
                    <a:gd name="T55" fmla="*/ 118 h 128"/>
                    <a:gd name="T56" fmla="*/ 22 w 145"/>
                    <a:gd name="T57" fmla="*/ 112 h 128"/>
                    <a:gd name="T58" fmla="*/ 14 w 145"/>
                    <a:gd name="T59" fmla="*/ 102 h 128"/>
                    <a:gd name="T60" fmla="*/ 6 w 145"/>
                    <a:gd name="T61" fmla="*/ 92 h 128"/>
                    <a:gd name="T62" fmla="*/ 2 w 145"/>
                    <a:gd name="T63" fmla="*/ 78 h 128"/>
                    <a:gd name="T64" fmla="*/ 0 w 145"/>
                    <a:gd name="T65" fmla="*/ 64 h 128"/>
                    <a:gd name="T66" fmla="*/ 36 w 145"/>
                    <a:gd name="T67" fmla="*/ 64 h 128"/>
                    <a:gd name="T68" fmla="*/ 38 w 145"/>
                    <a:gd name="T69" fmla="*/ 78 h 128"/>
                    <a:gd name="T70" fmla="*/ 46 w 145"/>
                    <a:gd name="T71" fmla="*/ 88 h 128"/>
                    <a:gd name="T72" fmla="*/ 56 w 145"/>
                    <a:gd name="T73" fmla="*/ 94 h 128"/>
                    <a:gd name="T74" fmla="*/ 72 w 145"/>
                    <a:gd name="T75" fmla="*/ 96 h 128"/>
                    <a:gd name="T76" fmla="*/ 88 w 145"/>
                    <a:gd name="T77" fmla="*/ 94 h 128"/>
                    <a:gd name="T78" fmla="*/ 101 w 145"/>
                    <a:gd name="T79" fmla="*/ 88 h 128"/>
                    <a:gd name="T80" fmla="*/ 107 w 145"/>
                    <a:gd name="T81" fmla="*/ 78 h 128"/>
                    <a:gd name="T82" fmla="*/ 109 w 145"/>
                    <a:gd name="T83" fmla="*/ 64 h 128"/>
                    <a:gd name="T84" fmla="*/ 107 w 145"/>
                    <a:gd name="T85" fmla="*/ 54 h 128"/>
                    <a:gd name="T86" fmla="*/ 101 w 145"/>
                    <a:gd name="T87" fmla="*/ 44 h 128"/>
                    <a:gd name="T88" fmla="*/ 88 w 145"/>
                    <a:gd name="T89" fmla="*/ 36 h 128"/>
                    <a:gd name="T90" fmla="*/ 72 w 145"/>
                    <a:gd name="T91" fmla="*/ 32 h 128"/>
                    <a:gd name="T92" fmla="*/ 56 w 145"/>
                    <a:gd name="T93" fmla="*/ 36 h 128"/>
                    <a:gd name="T94" fmla="*/ 46 w 145"/>
                    <a:gd name="T95" fmla="*/ 44 h 128"/>
                    <a:gd name="T96" fmla="*/ 38 w 145"/>
                    <a:gd name="T97" fmla="*/ 54 h 128"/>
                    <a:gd name="T98" fmla="*/ 36 w 145"/>
                    <a:gd name="T99" fmla="*/ 64 h 128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45"/>
                    <a:gd name="T151" fmla="*/ 0 h 128"/>
                    <a:gd name="T152" fmla="*/ 145 w 145"/>
                    <a:gd name="T153" fmla="*/ 128 h 128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45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6" y="2"/>
                      </a:lnTo>
                      <a:lnTo>
                        <a:pt x="99" y="6"/>
                      </a:lnTo>
                      <a:lnTo>
                        <a:pt x="111" y="12"/>
                      </a:lnTo>
                      <a:lnTo>
                        <a:pt x="123" y="20"/>
                      </a:lnTo>
                      <a:lnTo>
                        <a:pt x="131" y="30"/>
                      </a:lnTo>
                      <a:lnTo>
                        <a:pt x="139" y="40"/>
                      </a:lnTo>
                      <a:lnTo>
                        <a:pt x="143" y="52"/>
                      </a:lnTo>
                      <a:lnTo>
                        <a:pt x="145" y="64"/>
                      </a:lnTo>
                      <a:lnTo>
                        <a:pt x="143" y="78"/>
                      </a:lnTo>
                      <a:lnTo>
                        <a:pt x="139" y="92"/>
                      </a:lnTo>
                      <a:lnTo>
                        <a:pt x="131" y="102"/>
                      </a:lnTo>
                      <a:lnTo>
                        <a:pt x="123" y="112"/>
                      </a:lnTo>
                      <a:lnTo>
                        <a:pt x="111" y="118"/>
                      </a:lnTo>
                      <a:lnTo>
                        <a:pt x="99" y="124"/>
                      </a:lnTo>
                      <a:lnTo>
                        <a:pt x="86" y="128"/>
                      </a:lnTo>
                      <a:lnTo>
                        <a:pt x="72" y="128"/>
                      </a:lnTo>
                      <a:lnTo>
                        <a:pt x="58" y="128"/>
                      </a:lnTo>
                      <a:lnTo>
                        <a:pt x="46" y="124"/>
                      </a:lnTo>
                      <a:lnTo>
                        <a:pt x="34" y="118"/>
                      </a:lnTo>
                      <a:lnTo>
                        <a:pt x="22" y="112"/>
                      </a:lnTo>
                      <a:lnTo>
                        <a:pt x="14" y="102"/>
                      </a:lnTo>
                      <a:lnTo>
                        <a:pt x="6" y="92"/>
                      </a:lnTo>
                      <a:lnTo>
                        <a:pt x="2" y="78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8"/>
                      </a:lnTo>
                      <a:lnTo>
                        <a:pt x="46" y="88"/>
                      </a:lnTo>
                      <a:lnTo>
                        <a:pt x="56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1" y="88"/>
                      </a:lnTo>
                      <a:lnTo>
                        <a:pt x="107" y="78"/>
                      </a:lnTo>
                      <a:lnTo>
                        <a:pt x="109" y="64"/>
                      </a:lnTo>
                      <a:lnTo>
                        <a:pt x="107" y="54"/>
                      </a:lnTo>
                      <a:lnTo>
                        <a:pt x="101" y="44"/>
                      </a:lnTo>
                      <a:lnTo>
                        <a:pt x="88" y="36"/>
                      </a:lnTo>
                      <a:lnTo>
                        <a:pt x="72" y="32"/>
                      </a:lnTo>
                      <a:lnTo>
                        <a:pt x="56" y="36"/>
                      </a:lnTo>
                      <a:lnTo>
                        <a:pt x="46" y="44"/>
                      </a:lnTo>
                      <a:lnTo>
                        <a:pt x="38" y="54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17" name="Oval 53"/>
                <p:cNvSpPr>
                  <a:spLocks noChangeArrowheads="1"/>
                </p:cNvSpPr>
                <p:nvPr/>
              </p:nvSpPr>
              <p:spPr bwMode="auto">
                <a:xfrm>
                  <a:off x="4158" y="2956"/>
                  <a:ext cx="146" cy="130"/>
                </a:xfrm>
                <a:prstGeom prst="ellipse">
                  <a:avLst/>
                </a:prstGeom>
                <a:solidFill>
                  <a:srgbClr val="FF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18" name="Freeform 54"/>
                <p:cNvSpPr>
                  <a:spLocks noEditPoints="1"/>
                </p:cNvSpPr>
                <p:nvPr/>
              </p:nvSpPr>
              <p:spPr bwMode="auto">
                <a:xfrm>
                  <a:off x="4012" y="3020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6 w 144"/>
                    <a:gd name="T19" fmla="*/ 2 h 128"/>
                    <a:gd name="T20" fmla="*/ 98 w 144"/>
                    <a:gd name="T21" fmla="*/ 6 h 128"/>
                    <a:gd name="T22" fmla="*/ 110 w 144"/>
                    <a:gd name="T23" fmla="*/ 12 h 128"/>
                    <a:gd name="T24" fmla="*/ 122 w 144"/>
                    <a:gd name="T25" fmla="*/ 20 h 128"/>
                    <a:gd name="T26" fmla="*/ 130 w 144"/>
                    <a:gd name="T27" fmla="*/ 30 h 128"/>
                    <a:gd name="T28" fmla="*/ 138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78 h 128"/>
                    <a:gd name="T36" fmla="*/ 138 w 144"/>
                    <a:gd name="T37" fmla="*/ 92 h 128"/>
                    <a:gd name="T38" fmla="*/ 130 w 144"/>
                    <a:gd name="T39" fmla="*/ 102 h 128"/>
                    <a:gd name="T40" fmla="*/ 122 w 144"/>
                    <a:gd name="T41" fmla="*/ 112 h 128"/>
                    <a:gd name="T42" fmla="*/ 110 w 144"/>
                    <a:gd name="T43" fmla="*/ 118 h 128"/>
                    <a:gd name="T44" fmla="*/ 98 w 144"/>
                    <a:gd name="T45" fmla="*/ 124 h 128"/>
                    <a:gd name="T46" fmla="*/ 86 w 144"/>
                    <a:gd name="T47" fmla="*/ 128 h 128"/>
                    <a:gd name="T48" fmla="*/ 72 w 144"/>
                    <a:gd name="T49" fmla="*/ 128 h 128"/>
                    <a:gd name="T50" fmla="*/ 58 w 144"/>
                    <a:gd name="T51" fmla="*/ 128 h 128"/>
                    <a:gd name="T52" fmla="*/ 46 w 144"/>
                    <a:gd name="T53" fmla="*/ 124 h 128"/>
                    <a:gd name="T54" fmla="*/ 34 w 144"/>
                    <a:gd name="T55" fmla="*/ 118 h 128"/>
                    <a:gd name="T56" fmla="*/ 22 w 144"/>
                    <a:gd name="T57" fmla="*/ 112 h 128"/>
                    <a:gd name="T58" fmla="*/ 14 w 144"/>
                    <a:gd name="T59" fmla="*/ 102 h 128"/>
                    <a:gd name="T60" fmla="*/ 6 w 144"/>
                    <a:gd name="T61" fmla="*/ 92 h 128"/>
                    <a:gd name="T62" fmla="*/ 2 w 144"/>
                    <a:gd name="T63" fmla="*/ 78 h 128"/>
                    <a:gd name="T64" fmla="*/ 0 w 144"/>
                    <a:gd name="T65" fmla="*/ 64 h 128"/>
                    <a:gd name="T66" fmla="*/ 36 w 144"/>
                    <a:gd name="T67" fmla="*/ 64 h 128"/>
                    <a:gd name="T68" fmla="*/ 38 w 144"/>
                    <a:gd name="T69" fmla="*/ 78 h 128"/>
                    <a:gd name="T70" fmla="*/ 46 w 144"/>
                    <a:gd name="T71" fmla="*/ 88 h 128"/>
                    <a:gd name="T72" fmla="*/ 56 w 144"/>
                    <a:gd name="T73" fmla="*/ 94 h 128"/>
                    <a:gd name="T74" fmla="*/ 72 w 144"/>
                    <a:gd name="T75" fmla="*/ 96 h 128"/>
                    <a:gd name="T76" fmla="*/ 88 w 144"/>
                    <a:gd name="T77" fmla="*/ 94 h 128"/>
                    <a:gd name="T78" fmla="*/ 100 w 144"/>
                    <a:gd name="T79" fmla="*/ 88 h 128"/>
                    <a:gd name="T80" fmla="*/ 106 w 144"/>
                    <a:gd name="T81" fmla="*/ 78 h 128"/>
                    <a:gd name="T82" fmla="*/ 108 w 144"/>
                    <a:gd name="T83" fmla="*/ 64 h 128"/>
                    <a:gd name="T84" fmla="*/ 106 w 144"/>
                    <a:gd name="T85" fmla="*/ 54 h 128"/>
                    <a:gd name="T86" fmla="*/ 100 w 144"/>
                    <a:gd name="T87" fmla="*/ 44 h 128"/>
                    <a:gd name="T88" fmla="*/ 88 w 144"/>
                    <a:gd name="T89" fmla="*/ 36 h 128"/>
                    <a:gd name="T90" fmla="*/ 72 w 144"/>
                    <a:gd name="T91" fmla="*/ 32 h 128"/>
                    <a:gd name="T92" fmla="*/ 56 w 144"/>
                    <a:gd name="T93" fmla="*/ 36 h 128"/>
                    <a:gd name="T94" fmla="*/ 46 w 144"/>
                    <a:gd name="T95" fmla="*/ 44 h 128"/>
                    <a:gd name="T96" fmla="*/ 38 w 144"/>
                    <a:gd name="T97" fmla="*/ 54 h 128"/>
                    <a:gd name="T98" fmla="*/ 36 w 144"/>
                    <a:gd name="T99" fmla="*/ 64 h 128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44"/>
                    <a:gd name="T151" fmla="*/ 0 h 128"/>
                    <a:gd name="T152" fmla="*/ 144 w 144"/>
                    <a:gd name="T153" fmla="*/ 128 h 128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6" y="2"/>
                      </a:lnTo>
                      <a:lnTo>
                        <a:pt x="98" y="6"/>
                      </a:lnTo>
                      <a:lnTo>
                        <a:pt x="110" y="12"/>
                      </a:lnTo>
                      <a:lnTo>
                        <a:pt x="122" y="20"/>
                      </a:lnTo>
                      <a:lnTo>
                        <a:pt x="130" y="30"/>
                      </a:lnTo>
                      <a:lnTo>
                        <a:pt x="138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78"/>
                      </a:lnTo>
                      <a:lnTo>
                        <a:pt x="138" y="92"/>
                      </a:lnTo>
                      <a:lnTo>
                        <a:pt x="130" y="102"/>
                      </a:lnTo>
                      <a:lnTo>
                        <a:pt x="122" y="112"/>
                      </a:lnTo>
                      <a:lnTo>
                        <a:pt x="110" y="118"/>
                      </a:lnTo>
                      <a:lnTo>
                        <a:pt x="98" y="124"/>
                      </a:lnTo>
                      <a:lnTo>
                        <a:pt x="86" y="128"/>
                      </a:lnTo>
                      <a:lnTo>
                        <a:pt x="72" y="128"/>
                      </a:lnTo>
                      <a:lnTo>
                        <a:pt x="58" y="128"/>
                      </a:lnTo>
                      <a:lnTo>
                        <a:pt x="46" y="124"/>
                      </a:lnTo>
                      <a:lnTo>
                        <a:pt x="34" y="118"/>
                      </a:lnTo>
                      <a:lnTo>
                        <a:pt x="22" y="112"/>
                      </a:lnTo>
                      <a:lnTo>
                        <a:pt x="14" y="102"/>
                      </a:lnTo>
                      <a:lnTo>
                        <a:pt x="6" y="92"/>
                      </a:lnTo>
                      <a:lnTo>
                        <a:pt x="2" y="78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8"/>
                      </a:lnTo>
                      <a:lnTo>
                        <a:pt x="46" y="88"/>
                      </a:lnTo>
                      <a:lnTo>
                        <a:pt x="56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72" y="32"/>
                      </a:lnTo>
                      <a:lnTo>
                        <a:pt x="56" y="36"/>
                      </a:lnTo>
                      <a:lnTo>
                        <a:pt x="46" y="44"/>
                      </a:lnTo>
                      <a:lnTo>
                        <a:pt x="38" y="54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19" name="Oval 55"/>
                <p:cNvSpPr>
                  <a:spLocks noChangeArrowheads="1"/>
                </p:cNvSpPr>
                <p:nvPr/>
              </p:nvSpPr>
              <p:spPr bwMode="auto">
                <a:xfrm>
                  <a:off x="4012" y="2890"/>
                  <a:ext cx="148" cy="132"/>
                </a:xfrm>
                <a:prstGeom prst="ellipse">
                  <a:avLst/>
                </a:prstGeom>
                <a:solidFill>
                  <a:srgbClr val="FF9933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20" name="Oval 56"/>
                <p:cNvSpPr>
                  <a:spLocks noChangeArrowheads="1"/>
                </p:cNvSpPr>
                <p:nvPr/>
              </p:nvSpPr>
              <p:spPr bwMode="auto">
                <a:xfrm>
                  <a:off x="3867" y="2762"/>
                  <a:ext cx="437" cy="388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grpSp>
            <p:nvGrpSpPr>
              <p:cNvPr id="110654" name="Group 57"/>
              <p:cNvGrpSpPr>
                <a:grpSpLocks/>
              </p:cNvGrpSpPr>
              <p:nvPr/>
            </p:nvGrpSpPr>
            <p:grpSpPr bwMode="auto">
              <a:xfrm>
                <a:off x="5227" y="1024"/>
                <a:ext cx="368" cy="313"/>
                <a:chOff x="4883" y="2956"/>
                <a:chExt cx="436" cy="389"/>
              </a:xfrm>
            </p:grpSpPr>
            <p:sp>
              <p:nvSpPr>
                <p:cNvPr id="110705" name="Oval 58"/>
                <p:cNvSpPr>
                  <a:spLocks noChangeArrowheads="1"/>
                </p:cNvSpPr>
                <p:nvPr/>
              </p:nvSpPr>
              <p:spPr bwMode="auto">
                <a:xfrm>
                  <a:off x="4883" y="3020"/>
                  <a:ext cx="146" cy="130"/>
                </a:xfrm>
                <a:prstGeom prst="ellipse">
                  <a:avLst/>
                </a:prstGeom>
                <a:solidFill>
                  <a:srgbClr val="FF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06" name="Freeform 59"/>
                <p:cNvSpPr>
                  <a:spLocks noEditPoints="1"/>
                </p:cNvSpPr>
                <p:nvPr/>
              </p:nvSpPr>
              <p:spPr bwMode="auto">
                <a:xfrm>
                  <a:off x="5027" y="2956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8 w 144"/>
                    <a:gd name="T19" fmla="*/ 2 h 128"/>
                    <a:gd name="T20" fmla="*/ 104 w 144"/>
                    <a:gd name="T21" fmla="*/ 6 h 128"/>
                    <a:gd name="T22" fmla="*/ 116 w 144"/>
                    <a:gd name="T23" fmla="*/ 12 h 128"/>
                    <a:gd name="T24" fmla="*/ 126 w 144"/>
                    <a:gd name="T25" fmla="*/ 20 h 128"/>
                    <a:gd name="T26" fmla="*/ 134 w 144"/>
                    <a:gd name="T27" fmla="*/ 30 h 128"/>
                    <a:gd name="T28" fmla="*/ 140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78 h 128"/>
                    <a:gd name="T36" fmla="*/ 140 w 144"/>
                    <a:gd name="T37" fmla="*/ 92 h 128"/>
                    <a:gd name="T38" fmla="*/ 134 w 144"/>
                    <a:gd name="T39" fmla="*/ 102 h 128"/>
                    <a:gd name="T40" fmla="*/ 126 w 144"/>
                    <a:gd name="T41" fmla="*/ 112 h 128"/>
                    <a:gd name="T42" fmla="*/ 116 w 144"/>
                    <a:gd name="T43" fmla="*/ 118 h 128"/>
                    <a:gd name="T44" fmla="*/ 104 w 144"/>
                    <a:gd name="T45" fmla="*/ 124 h 128"/>
                    <a:gd name="T46" fmla="*/ 88 w 144"/>
                    <a:gd name="T47" fmla="*/ 128 h 128"/>
                    <a:gd name="T48" fmla="*/ 72 w 144"/>
                    <a:gd name="T49" fmla="*/ 128 h 128"/>
                    <a:gd name="T50" fmla="*/ 58 w 144"/>
                    <a:gd name="T51" fmla="*/ 128 h 128"/>
                    <a:gd name="T52" fmla="*/ 46 w 144"/>
                    <a:gd name="T53" fmla="*/ 124 h 128"/>
                    <a:gd name="T54" fmla="*/ 34 w 144"/>
                    <a:gd name="T55" fmla="*/ 118 h 128"/>
                    <a:gd name="T56" fmla="*/ 22 w 144"/>
                    <a:gd name="T57" fmla="*/ 112 h 128"/>
                    <a:gd name="T58" fmla="*/ 14 w 144"/>
                    <a:gd name="T59" fmla="*/ 102 h 128"/>
                    <a:gd name="T60" fmla="*/ 6 w 144"/>
                    <a:gd name="T61" fmla="*/ 92 h 128"/>
                    <a:gd name="T62" fmla="*/ 2 w 144"/>
                    <a:gd name="T63" fmla="*/ 78 h 128"/>
                    <a:gd name="T64" fmla="*/ 0 w 144"/>
                    <a:gd name="T65" fmla="*/ 64 h 128"/>
                    <a:gd name="T66" fmla="*/ 36 w 144"/>
                    <a:gd name="T67" fmla="*/ 64 h 128"/>
                    <a:gd name="T68" fmla="*/ 38 w 144"/>
                    <a:gd name="T69" fmla="*/ 72 h 128"/>
                    <a:gd name="T70" fmla="*/ 40 w 144"/>
                    <a:gd name="T71" fmla="*/ 78 h 128"/>
                    <a:gd name="T72" fmla="*/ 50 w 144"/>
                    <a:gd name="T73" fmla="*/ 88 h 128"/>
                    <a:gd name="T74" fmla="*/ 62 w 144"/>
                    <a:gd name="T75" fmla="*/ 94 h 128"/>
                    <a:gd name="T76" fmla="*/ 72 w 144"/>
                    <a:gd name="T77" fmla="*/ 96 h 128"/>
                    <a:gd name="T78" fmla="*/ 88 w 144"/>
                    <a:gd name="T79" fmla="*/ 94 h 128"/>
                    <a:gd name="T80" fmla="*/ 100 w 144"/>
                    <a:gd name="T81" fmla="*/ 88 h 128"/>
                    <a:gd name="T82" fmla="*/ 106 w 144"/>
                    <a:gd name="T83" fmla="*/ 78 h 128"/>
                    <a:gd name="T84" fmla="*/ 108 w 144"/>
                    <a:gd name="T85" fmla="*/ 64 h 128"/>
                    <a:gd name="T86" fmla="*/ 106 w 144"/>
                    <a:gd name="T87" fmla="*/ 54 h 128"/>
                    <a:gd name="T88" fmla="*/ 100 w 144"/>
                    <a:gd name="T89" fmla="*/ 44 h 128"/>
                    <a:gd name="T90" fmla="*/ 88 w 144"/>
                    <a:gd name="T91" fmla="*/ 36 h 128"/>
                    <a:gd name="T92" fmla="*/ 72 w 144"/>
                    <a:gd name="T93" fmla="*/ 32 h 128"/>
                    <a:gd name="T94" fmla="*/ 62 w 144"/>
                    <a:gd name="T95" fmla="*/ 36 h 128"/>
                    <a:gd name="T96" fmla="*/ 50 w 144"/>
                    <a:gd name="T97" fmla="*/ 44 h 128"/>
                    <a:gd name="T98" fmla="*/ 40 w 144"/>
                    <a:gd name="T99" fmla="*/ 54 h 128"/>
                    <a:gd name="T100" fmla="*/ 38 w 144"/>
                    <a:gd name="T101" fmla="*/ 60 h 128"/>
                    <a:gd name="T102" fmla="*/ 36 w 144"/>
                    <a:gd name="T103" fmla="*/ 64 h 128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44"/>
                    <a:gd name="T157" fmla="*/ 0 h 128"/>
                    <a:gd name="T158" fmla="*/ 144 w 144"/>
                    <a:gd name="T159" fmla="*/ 128 h 128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78"/>
                      </a:lnTo>
                      <a:lnTo>
                        <a:pt x="140" y="92"/>
                      </a:lnTo>
                      <a:lnTo>
                        <a:pt x="134" y="102"/>
                      </a:lnTo>
                      <a:lnTo>
                        <a:pt x="126" y="112"/>
                      </a:lnTo>
                      <a:lnTo>
                        <a:pt x="116" y="118"/>
                      </a:lnTo>
                      <a:lnTo>
                        <a:pt x="104" y="124"/>
                      </a:lnTo>
                      <a:lnTo>
                        <a:pt x="88" y="128"/>
                      </a:lnTo>
                      <a:lnTo>
                        <a:pt x="72" y="128"/>
                      </a:lnTo>
                      <a:lnTo>
                        <a:pt x="58" y="128"/>
                      </a:lnTo>
                      <a:lnTo>
                        <a:pt x="46" y="124"/>
                      </a:lnTo>
                      <a:lnTo>
                        <a:pt x="34" y="118"/>
                      </a:lnTo>
                      <a:lnTo>
                        <a:pt x="22" y="112"/>
                      </a:lnTo>
                      <a:lnTo>
                        <a:pt x="14" y="102"/>
                      </a:lnTo>
                      <a:lnTo>
                        <a:pt x="6" y="92"/>
                      </a:lnTo>
                      <a:lnTo>
                        <a:pt x="2" y="78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72" y="32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07" name="Freeform 60"/>
                <p:cNvSpPr>
                  <a:spLocks noEditPoints="1"/>
                </p:cNvSpPr>
                <p:nvPr/>
              </p:nvSpPr>
              <p:spPr bwMode="auto">
                <a:xfrm>
                  <a:off x="5173" y="3020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8 w 144"/>
                    <a:gd name="T19" fmla="*/ 2 h 128"/>
                    <a:gd name="T20" fmla="*/ 104 w 144"/>
                    <a:gd name="T21" fmla="*/ 6 h 128"/>
                    <a:gd name="T22" fmla="*/ 116 w 144"/>
                    <a:gd name="T23" fmla="*/ 12 h 128"/>
                    <a:gd name="T24" fmla="*/ 126 w 144"/>
                    <a:gd name="T25" fmla="*/ 20 h 128"/>
                    <a:gd name="T26" fmla="*/ 134 w 144"/>
                    <a:gd name="T27" fmla="*/ 30 h 128"/>
                    <a:gd name="T28" fmla="*/ 140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78 h 128"/>
                    <a:gd name="T36" fmla="*/ 140 w 144"/>
                    <a:gd name="T37" fmla="*/ 92 h 128"/>
                    <a:gd name="T38" fmla="*/ 134 w 144"/>
                    <a:gd name="T39" fmla="*/ 102 h 128"/>
                    <a:gd name="T40" fmla="*/ 126 w 144"/>
                    <a:gd name="T41" fmla="*/ 112 h 128"/>
                    <a:gd name="T42" fmla="*/ 116 w 144"/>
                    <a:gd name="T43" fmla="*/ 118 h 128"/>
                    <a:gd name="T44" fmla="*/ 104 w 144"/>
                    <a:gd name="T45" fmla="*/ 124 h 128"/>
                    <a:gd name="T46" fmla="*/ 88 w 144"/>
                    <a:gd name="T47" fmla="*/ 128 h 128"/>
                    <a:gd name="T48" fmla="*/ 72 w 144"/>
                    <a:gd name="T49" fmla="*/ 128 h 128"/>
                    <a:gd name="T50" fmla="*/ 58 w 144"/>
                    <a:gd name="T51" fmla="*/ 128 h 128"/>
                    <a:gd name="T52" fmla="*/ 46 w 144"/>
                    <a:gd name="T53" fmla="*/ 124 h 128"/>
                    <a:gd name="T54" fmla="*/ 34 w 144"/>
                    <a:gd name="T55" fmla="*/ 118 h 128"/>
                    <a:gd name="T56" fmla="*/ 22 w 144"/>
                    <a:gd name="T57" fmla="*/ 112 h 128"/>
                    <a:gd name="T58" fmla="*/ 14 w 144"/>
                    <a:gd name="T59" fmla="*/ 102 h 128"/>
                    <a:gd name="T60" fmla="*/ 6 w 144"/>
                    <a:gd name="T61" fmla="*/ 92 h 128"/>
                    <a:gd name="T62" fmla="*/ 2 w 144"/>
                    <a:gd name="T63" fmla="*/ 78 h 128"/>
                    <a:gd name="T64" fmla="*/ 0 w 144"/>
                    <a:gd name="T65" fmla="*/ 64 h 128"/>
                    <a:gd name="T66" fmla="*/ 36 w 144"/>
                    <a:gd name="T67" fmla="*/ 64 h 128"/>
                    <a:gd name="T68" fmla="*/ 38 w 144"/>
                    <a:gd name="T69" fmla="*/ 72 h 128"/>
                    <a:gd name="T70" fmla="*/ 40 w 144"/>
                    <a:gd name="T71" fmla="*/ 78 h 128"/>
                    <a:gd name="T72" fmla="*/ 50 w 144"/>
                    <a:gd name="T73" fmla="*/ 88 h 128"/>
                    <a:gd name="T74" fmla="*/ 62 w 144"/>
                    <a:gd name="T75" fmla="*/ 94 h 128"/>
                    <a:gd name="T76" fmla="*/ 72 w 144"/>
                    <a:gd name="T77" fmla="*/ 96 h 128"/>
                    <a:gd name="T78" fmla="*/ 88 w 144"/>
                    <a:gd name="T79" fmla="*/ 94 h 128"/>
                    <a:gd name="T80" fmla="*/ 100 w 144"/>
                    <a:gd name="T81" fmla="*/ 88 h 128"/>
                    <a:gd name="T82" fmla="*/ 106 w 144"/>
                    <a:gd name="T83" fmla="*/ 78 h 128"/>
                    <a:gd name="T84" fmla="*/ 108 w 144"/>
                    <a:gd name="T85" fmla="*/ 64 h 128"/>
                    <a:gd name="T86" fmla="*/ 106 w 144"/>
                    <a:gd name="T87" fmla="*/ 54 h 128"/>
                    <a:gd name="T88" fmla="*/ 100 w 144"/>
                    <a:gd name="T89" fmla="*/ 44 h 128"/>
                    <a:gd name="T90" fmla="*/ 88 w 144"/>
                    <a:gd name="T91" fmla="*/ 36 h 128"/>
                    <a:gd name="T92" fmla="*/ 72 w 144"/>
                    <a:gd name="T93" fmla="*/ 32 h 128"/>
                    <a:gd name="T94" fmla="*/ 62 w 144"/>
                    <a:gd name="T95" fmla="*/ 36 h 128"/>
                    <a:gd name="T96" fmla="*/ 50 w 144"/>
                    <a:gd name="T97" fmla="*/ 44 h 128"/>
                    <a:gd name="T98" fmla="*/ 40 w 144"/>
                    <a:gd name="T99" fmla="*/ 54 h 128"/>
                    <a:gd name="T100" fmla="*/ 38 w 144"/>
                    <a:gd name="T101" fmla="*/ 60 h 128"/>
                    <a:gd name="T102" fmla="*/ 36 w 144"/>
                    <a:gd name="T103" fmla="*/ 64 h 128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44"/>
                    <a:gd name="T157" fmla="*/ 0 h 128"/>
                    <a:gd name="T158" fmla="*/ 144 w 144"/>
                    <a:gd name="T159" fmla="*/ 128 h 128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78"/>
                      </a:lnTo>
                      <a:lnTo>
                        <a:pt x="140" y="92"/>
                      </a:lnTo>
                      <a:lnTo>
                        <a:pt x="134" y="102"/>
                      </a:lnTo>
                      <a:lnTo>
                        <a:pt x="126" y="112"/>
                      </a:lnTo>
                      <a:lnTo>
                        <a:pt x="116" y="118"/>
                      </a:lnTo>
                      <a:lnTo>
                        <a:pt x="104" y="124"/>
                      </a:lnTo>
                      <a:lnTo>
                        <a:pt x="88" y="128"/>
                      </a:lnTo>
                      <a:lnTo>
                        <a:pt x="72" y="128"/>
                      </a:lnTo>
                      <a:lnTo>
                        <a:pt x="58" y="128"/>
                      </a:lnTo>
                      <a:lnTo>
                        <a:pt x="46" y="124"/>
                      </a:lnTo>
                      <a:lnTo>
                        <a:pt x="34" y="118"/>
                      </a:lnTo>
                      <a:lnTo>
                        <a:pt x="22" y="112"/>
                      </a:lnTo>
                      <a:lnTo>
                        <a:pt x="14" y="102"/>
                      </a:lnTo>
                      <a:lnTo>
                        <a:pt x="6" y="92"/>
                      </a:lnTo>
                      <a:lnTo>
                        <a:pt x="2" y="78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72" y="32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08" name="Freeform 61"/>
                <p:cNvSpPr>
                  <a:spLocks noEditPoints="1"/>
                </p:cNvSpPr>
                <p:nvPr/>
              </p:nvSpPr>
              <p:spPr bwMode="auto">
                <a:xfrm>
                  <a:off x="4883" y="3148"/>
                  <a:ext cx="144" cy="129"/>
                </a:xfrm>
                <a:custGeom>
                  <a:avLst/>
                  <a:gdLst>
                    <a:gd name="T0" fmla="*/ 0 w 144"/>
                    <a:gd name="T1" fmla="*/ 64 h 129"/>
                    <a:gd name="T2" fmla="*/ 2 w 144"/>
                    <a:gd name="T3" fmla="*/ 52 h 129"/>
                    <a:gd name="T4" fmla="*/ 6 w 144"/>
                    <a:gd name="T5" fmla="*/ 40 h 129"/>
                    <a:gd name="T6" fmla="*/ 14 w 144"/>
                    <a:gd name="T7" fmla="*/ 30 h 129"/>
                    <a:gd name="T8" fmla="*/ 22 w 144"/>
                    <a:gd name="T9" fmla="*/ 20 h 129"/>
                    <a:gd name="T10" fmla="*/ 34 w 144"/>
                    <a:gd name="T11" fmla="*/ 12 h 129"/>
                    <a:gd name="T12" fmla="*/ 46 w 144"/>
                    <a:gd name="T13" fmla="*/ 6 h 129"/>
                    <a:gd name="T14" fmla="*/ 58 w 144"/>
                    <a:gd name="T15" fmla="*/ 2 h 129"/>
                    <a:gd name="T16" fmla="*/ 72 w 144"/>
                    <a:gd name="T17" fmla="*/ 0 h 129"/>
                    <a:gd name="T18" fmla="*/ 88 w 144"/>
                    <a:gd name="T19" fmla="*/ 2 h 129"/>
                    <a:gd name="T20" fmla="*/ 104 w 144"/>
                    <a:gd name="T21" fmla="*/ 6 h 129"/>
                    <a:gd name="T22" fmla="*/ 116 w 144"/>
                    <a:gd name="T23" fmla="*/ 12 h 129"/>
                    <a:gd name="T24" fmla="*/ 126 w 144"/>
                    <a:gd name="T25" fmla="*/ 20 h 129"/>
                    <a:gd name="T26" fmla="*/ 134 w 144"/>
                    <a:gd name="T27" fmla="*/ 30 h 129"/>
                    <a:gd name="T28" fmla="*/ 140 w 144"/>
                    <a:gd name="T29" fmla="*/ 40 h 129"/>
                    <a:gd name="T30" fmla="*/ 142 w 144"/>
                    <a:gd name="T31" fmla="*/ 52 h 129"/>
                    <a:gd name="T32" fmla="*/ 144 w 144"/>
                    <a:gd name="T33" fmla="*/ 64 h 129"/>
                    <a:gd name="T34" fmla="*/ 142 w 144"/>
                    <a:gd name="T35" fmla="*/ 80 h 129"/>
                    <a:gd name="T36" fmla="*/ 140 w 144"/>
                    <a:gd name="T37" fmla="*/ 92 h 129"/>
                    <a:gd name="T38" fmla="*/ 134 w 144"/>
                    <a:gd name="T39" fmla="*/ 105 h 129"/>
                    <a:gd name="T40" fmla="*/ 126 w 144"/>
                    <a:gd name="T41" fmla="*/ 113 h 129"/>
                    <a:gd name="T42" fmla="*/ 116 w 144"/>
                    <a:gd name="T43" fmla="*/ 121 h 129"/>
                    <a:gd name="T44" fmla="*/ 104 w 144"/>
                    <a:gd name="T45" fmla="*/ 125 h 129"/>
                    <a:gd name="T46" fmla="*/ 88 w 144"/>
                    <a:gd name="T47" fmla="*/ 129 h 129"/>
                    <a:gd name="T48" fmla="*/ 72 w 144"/>
                    <a:gd name="T49" fmla="*/ 129 h 129"/>
                    <a:gd name="T50" fmla="*/ 46 w 144"/>
                    <a:gd name="T51" fmla="*/ 125 h 129"/>
                    <a:gd name="T52" fmla="*/ 34 w 144"/>
                    <a:gd name="T53" fmla="*/ 121 h 129"/>
                    <a:gd name="T54" fmla="*/ 22 w 144"/>
                    <a:gd name="T55" fmla="*/ 113 h 129"/>
                    <a:gd name="T56" fmla="*/ 14 w 144"/>
                    <a:gd name="T57" fmla="*/ 105 h 129"/>
                    <a:gd name="T58" fmla="*/ 6 w 144"/>
                    <a:gd name="T59" fmla="*/ 92 h 129"/>
                    <a:gd name="T60" fmla="*/ 2 w 144"/>
                    <a:gd name="T61" fmla="*/ 80 h 129"/>
                    <a:gd name="T62" fmla="*/ 0 w 144"/>
                    <a:gd name="T63" fmla="*/ 64 h 129"/>
                    <a:gd name="T64" fmla="*/ 36 w 144"/>
                    <a:gd name="T65" fmla="*/ 64 h 129"/>
                    <a:gd name="T66" fmla="*/ 38 w 144"/>
                    <a:gd name="T67" fmla="*/ 72 h 129"/>
                    <a:gd name="T68" fmla="*/ 40 w 144"/>
                    <a:gd name="T69" fmla="*/ 78 h 129"/>
                    <a:gd name="T70" fmla="*/ 50 w 144"/>
                    <a:gd name="T71" fmla="*/ 88 h 129"/>
                    <a:gd name="T72" fmla="*/ 62 w 144"/>
                    <a:gd name="T73" fmla="*/ 94 h 129"/>
                    <a:gd name="T74" fmla="*/ 72 w 144"/>
                    <a:gd name="T75" fmla="*/ 97 h 129"/>
                    <a:gd name="T76" fmla="*/ 88 w 144"/>
                    <a:gd name="T77" fmla="*/ 94 h 129"/>
                    <a:gd name="T78" fmla="*/ 100 w 144"/>
                    <a:gd name="T79" fmla="*/ 88 h 129"/>
                    <a:gd name="T80" fmla="*/ 106 w 144"/>
                    <a:gd name="T81" fmla="*/ 78 h 129"/>
                    <a:gd name="T82" fmla="*/ 108 w 144"/>
                    <a:gd name="T83" fmla="*/ 64 h 129"/>
                    <a:gd name="T84" fmla="*/ 106 w 144"/>
                    <a:gd name="T85" fmla="*/ 54 h 129"/>
                    <a:gd name="T86" fmla="*/ 100 w 144"/>
                    <a:gd name="T87" fmla="*/ 44 h 129"/>
                    <a:gd name="T88" fmla="*/ 88 w 144"/>
                    <a:gd name="T89" fmla="*/ 36 h 129"/>
                    <a:gd name="T90" fmla="*/ 80 w 144"/>
                    <a:gd name="T91" fmla="*/ 34 h 129"/>
                    <a:gd name="T92" fmla="*/ 72 w 144"/>
                    <a:gd name="T93" fmla="*/ 32 h 129"/>
                    <a:gd name="T94" fmla="*/ 68 w 144"/>
                    <a:gd name="T95" fmla="*/ 34 h 129"/>
                    <a:gd name="T96" fmla="*/ 62 w 144"/>
                    <a:gd name="T97" fmla="*/ 36 h 129"/>
                    <a:gd name="T98" fmla="*/ 50 w 144"/>
                    <a:gd name="T99" fmla="*/ 44 h 129"/>
                    <a:gd name="T100" fmla="*/ 40 w 144"/>
                    <a:gd name="T101" fmla="*/ 54 h 129"/>
                    <a:gd name="T102" fmla="*/ 38 w 144"/>
                    <a:gd name="T103" fmla="*/ 60 h 129"/>
                    <a:gd name="T104" fmla="*/ 36 w 144"/>
                    <a:gd name="T105" fmla="*/ 64 h 129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44"/>
                    <a:gd name="T160" fmla="*/ 0 h 129"/>
                    <a:gd name="T161" fmla="*/ 144 w 144"/>
                    <a:gd name="T162" fmla="*/ 129 h 129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44" h="129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80"/>
                      </a:lnTo>
                      <a:lnTo>
                        <a:pt x="140" y="92"/>
                      </a:lnTo>
                      <a:lnTo>
                        <a:pt x="134" y="105"/>
                      </a:lnTo>
                      <a:lnTo>
                        <a:pt x="126" y="113"/>
                      </a:lnTo>
                      <a:lnTo>
                        <a:pt x="116" y="121"/>
                      </a:lnTo>
                      <a:lnTo>
                        <a:pt x="104" y="125"/>
                      </a:lnTo>
                      <a:lnTo>
                        <a:pt x="88" y="129"/>
                      </a:lnTo>
                      <a:lnTo>
                        <a:pt x="72" y="129"/>
                      </a:lnTo>
                      <a:lnTo>
                        <a:pt x="46" y="125"/>
                      </a:lnTo>
                      <a:lnTo>
                        <a:pt x="34" y="121"/>
                      </a:lnTo>
                      <a:lnTo>
                        <a:pt x="22" y="113"/>
                      </a:lnTo>
                      <a:lnTo>
                        <a:pt x="14" y="105"/>
                      </a:lnTo>
                      <a:lnTo>
                        <a:pt x="6" y="92"/>
                      </a:lnTo>
                      <a:lnTo>
                        <a:pt x="2" y="80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7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80" y="34"/>
                      </a:lnTo>
                      <a:lnTo>
                        <a:pt x="72" y="32"/>
                      </a:lnTo>
                      <a:lnTo>
                        <a:pt x="68" y="34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09" name="Oval 62"/>
                <p:cNvSpPr>
                  <a:spLocks noChangeArrowheads="1"/>
                </p:cNvSpPr>
                <p:nvPr/>
              </p:nvSpPr>
              <p:spPr bwMode="auto">
                <a:xfrm>
                  <a:off x="5173" y="3148"/>
                  <a:ext cx="146" cy="133"/>
                </a:xfrm>
                <a:prstGeom prst="ellipse">
                  <a:avLst/>
                </a:prstGeom>
                <a:solidFill>
                  <a:srgbClr val="FF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10" name="Freeform 63"/>
                <p:cNvSpPr>
                  <a:spLocks noEditPoints="1"/>
                </p:cNvSpPr>
                <p:nvPr/>
              </p:nvSpPr>
              <p:spPr bwMode="auto">
                <a:xfrm>
                  <a:off x="5027" y="3214"/>
                  <a:ext cx="144" cy="129"/>
                </a:xfrm>
                <a:custGeom>
                  <a:avLst/>
                  <a:gdLst>
                    <a:gd name="T0" fmla="*/ 0 w 144"/>
                    <a:gd name="T1" fmla="*/ 65 h 129"/>
                    <a:gd name="T2" fmla="*/ 2 w 144"/>
                    <a:gd name="T3" fmla="*/ 53 h 129"/>
                    <a:gd name="T4" fmla="*/ 6 w 144"/>
                    <a:gd name="T5" fmla="*/ 41 h 129"/>
                    <a:gd name="T6" fmla="*/ 14 w 144"/>
                    <a:gd name="T7" fmla="*/ 31 h 129"/>
                    <a:gd name="T8" fmla="*/ 22 w 144"/>
                    <a:gd name="T9" fmla="*/ 20 h 129"/>
                    <a:gd name="T10" fmla="*/ 34 w 144"/>
                    <a:gd name="T11" fmla="*/ 12 h 129"/>
                    <a:gd name="T12" fmla="*/ 46 w 144"/>
                    <a:gd name="T13" fmla="*/ 6 h 129"/>
                    <a:gd name="T14" fmla="*/ 58 w 144"/>
                    <a:gd name="T15" fmla="*/ 2 h 129"/>
                    <a:gd name="T16" fmla="*/ 72 w 144"/>
                    <a:gd name="T17" fmla="*/ 0 h 129"/>
                    <a:gd name="T18" fmla="*/ 88 w 144"/>
                    <a:gd name="T19" fmla="*/ 2 h 129"/>
                    <a:gd name="T20" fmla="*/ 104 w 144"/>
                    <a:gd name="T21" fmla="*/ 6 h 129"/>
                    <a:gd name="T22" fmla="*/ 116 w 144"/>
                    <a:gd name="T23" fmla="*/ 12 h 129"/>
                    <a:gd name="T24" fmla="*/ 126 w 144"/>
                    <a:gd name="T25" fmla="*/ 20 h 129"/>
                    <a:gd name="T26" fmla="*/ 134 w 144"/>
                    <a:gd name="T27" fmla="*/ 31 h 129"/>
                    <a:gd name="T28" fmla="*/ 140 w 144"/>
                    <a:gd name="T29" fmla="*/ 41 h 129"/>
                    <a:gd name="T30" fmla="*/ 142 w 144"/>
                    <a:gd name="T31" fmla="*/ 53 h 129"/>
                    <a:gd name="T32" fmla="*/ 144 w 144"/>
                    <a:gd name="T33" fmla="*/ 65 h 129"/>
                    <a:gd name="T34" fmla="*/ 142 w 144"/>
                    <a:gd name="T35" fmla="*/ 79 h 129"/>
                    <a:gd name="T36" fmla="*/ 140 w 144"/>
                    <a:gd name="T37" fmla="*/ 93 h 129"/>
                    <a:gd name="T38" fmla="*/ 134 w 144"/>
                    <a:gd name="T39" fmla="*/ 103 h 129"/>
                    <a:gd name="T40" fmla="*/ 126 w 144"/>
                    <a:gd name="T41" fmla="*/ 113 h 129"/>
                    <a:gd name="T42" fmla="*/ 116 w 144"/>
                    <a:gd name="T43" fmla="*/ 119 h 129"/>
                    <a:gd name="T44" fmla="*/ 104 w 144"/>
                    <a:gd name="T45" fmla="*/ 125 h 129"/>
                    <a:gd name="T46" fmla="*/ 88 w 144"/>
                    <a:gd name="T47" fmla="*/ 129 h 129"/>
                    <a:gd name="T48" fmla="*/ 72 w 144"/>
                    <a:gd name="T49" fmla="*/ 129 h 129"/>
                    <a:gd name="T50" fmla="*/ 58 w 144"/>
                    <a:gd name="T51" fmla="*/ 129 h 129"/>
                    <a:gd name="T52" fmla="*/ 46 w 144"/>
                    <a:gd name="T53" fmla="*/ 125 h 129"/>
                    <a:gd name="T54" fmla="*/ 34 w 144"/>
                    <a:gd name="T55" fmla="*/ 119 h 129"/>
                    <a:gd name="T56" fmla="*/ 22 w 144"/>
                    <a:gd name="T57" fmla="*/ 113 h 129"/>
                    <a:gd name="T58" fmla="*/ 14 w 144"/>
                    <a:gd name="T59" fmla="*/ 103 h 129"/>
                    <a:gd name="T60" fmla="*/ 6 w 144"/>
                    <a:gd name="T61" fmla="*/ 93 h 129"/>
                    <a:gd name="T62" fmla="*/ 2 w 144"/>
                    <a:gd name="T63" fmla="*/ 79 h 129"/>
                    <a:gd name="T64" fmla="*/ 0 w 144"/>
                    <a:gd name="T65" fmla="*/ 65 h 129"/>
                    <a:gd name="T66" fmla="*/ 36 w 144"/>
                    <a:gd name="T67" fmla="*/ 65 h 129"/>
                    <a:gd name="T68" fmla="*/ 38 w 144"/>
                    <a:gd name="T69" fmla="*/ 73 h 129"/>
                    <a:gd name="T70" fmla="*/ 40 w 144"/>
                    <a:gd name="T71" fmla="*/ 79 h 129"/>
                    <a:gd name="T72" fmla="*/ 50 w 144"/>
                    <a:gd name="T73" fmla="*/ 89 h 129"/>
                    <a:gd name="T74" fmla="*/ 62 w 144"/>
                    <a:gd name="T75" fmla="*/ 95 h 129"/>
                    <a:gd name="T76" fmla="*/ 72 w 144"/>
                    <a:gd name="T77" fmla="*/ 97 h 129"/>
                    <a:gd name="T78" fmla="*/ 88 w 144"/>
                    <a:gd name="T79" fmla="*/ 95 h 129"/>
                    <a:gd name="T80" fmla="*/ 100 w 144"/>
                    <a:gd name="T81" fmla="*/ 89 h 129"/>
                    <a:gd name="T82" fmla="*/ 106 w 144"/>
                    <a:gd name="T83" fmla="*/ 79 h 129"/>
                    <a:gd name="T84" fmla="*/ 108 w 144"/>
                    <a:gd name="T85" fmla="*/ 65 h 129"/>
                    <a:gd name="T86" fmla="*/ 106 w 144"/>
                    <a:gd name="T87" fmla="*/ 55 h 129"/>
                    <a:gd name="T88" fmla="*/ 100 w 144"/>
                    <a:gd name="T89" fmla="*/ 45 h 129"/>
                    <a:gd name="T90" fmla="*/ 88 w 144"/>
                    <a:gd name="T91" fmla="*/ 37 h 129"/>
                    <a:gd name="T92" fmla="*/ 72 w 144"/>
                    <a:gd name="T93" fmla="*/ 33 h 129"/>
                    <a:gd name="T94" fmla="*/ 62 w 144"/>
                    <a:gd name="T95" fmla="*/ 37 h 129"/>
                    <a:gd name="T96" fmla="*/ 50 w 144"/>
                    <a:gd name="T97" fmla="*/ 45 h 129"/>
                    <a:gd name="T98" fmla="*/ 40 w 144"/>
                    <a:gd name="T99" fmla="*/ 55 h 129"/>
                    <a:gd name="T100" fmla="*/ 38 w 144"/>
                    <a:gd name="T101" fmla="*/ 61 h 129"/>
                    <a:gd name="T102" fmla="*/ 36 w 144"/>
                    <a:gd name="T103" fmla="*/ 65 h 129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44"/>
                    <a:gd name="T157" fmla="*/ 0 h 129"/>
                    <a:gd name="T158" fmla="*/ 144 w 144"/>
                    <a:gd name="T159" fmla="*/ 129 h 129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44" h="129">
                      <a:moveTo>
                        <a:pt x="0" y="65"/>
                      </a:moveTo>
                      <a:lnTo>
                        <a:pt x="2" y="53"/>
                      </a:lnTo>
                      <a:lnTo>
                        <a:pt x="6" y="41"/>
                      </a:lnTo>
                      <a:lnTo>
                        <a:pt x="14" y="31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1"/>
                      </a:lnTo>
                      <a:lnTo>
                        <a:pt x="140" y="41"/>
                      </a:lnTo>
                      <a:lnTo>
                        <a:pt x="142" y="53"/>
                      </a:lnTo>
                      <a:lnTo>
                        <a:pt x="144" y="65"/>
                      </a:lnTo>
                      <a:lnTo>
                        <a:pt x="142" y="79"/>
                      </a:lnTo>
                      <a:lnTo>
                        <a:pt x="140" y="93"/>
                      </a:lnTo>
                      <a:lnTo>
                        <a:pt x="134" y="103"/>
                      </a:lnTo>
                      <a:lnTo>
                        <a:pt x="126" y="113"/>
                      </a:lnTo>
                      <a:lnTo>
                        <a:pt x="116" y="119"/>
                      </a:lnTo>
                      <a:lnTo>
                        <a:pt x="104" y="125"/>
                      </a:lnTo>
                      <a:lnTo>
                        <a:pt x="88" y="129"/>
                      </a:lnTo>
                      <a:lnTo>
                        <a:pt x="72" y="129"/>
                      </a:lnTo>
                      <a:lnTo>
                        <a:pt x="58" y="129"/>
                      </a:lnTo>
                      <a:lnTo>
                        <a:pt x="46" y="125"/>
                      </a:lnTo>
                      <a:lnTo>
                        <a:pt x="34" y="119"/>
                      </a:lnTo>
                      <a:lnTo>
                        <a:pt x="22" y="113"/>
                      </a:lnTo>
                      <a:lnTo>
                        <a:pt x="14" y="103"/>
                      </a:lnTo>
                      <a:lnTo>
                        <a:pt x="6" y="93"/>
                      </a:lnTo>
                      <a:lnTo>
                        <a:pt x="2" y="79"/>
                      </a:lnTo>
                      <a:lnTo>
                        <a:pt x="0" y="65"/>
                      </a:lnTo>
                      <a:close/>
                      <a:moveTo>
                        <a:pt x="36" y="65"/>
                      </a:moveTo>
                      <a:lnTo>
                        <a:pt x="38" y="73"/>
                      </a:lnTo>
                      <a:lnTo>
                        <a:pt x="40" y="79"/>
                      </a:lnTo>
                      <a:lnTo>
                        <a:pt x="50" y="89"/>
                      </a:lnTo>
                      <a:lnTo>
                        <a:pt x="62" y="95"/>
                      </a:lnTo>
                      <a:lnTo>
                        <a:pt x="72" y="97"/>
                      </a:lnTo>
                      <a:lnTo>
                        <a:pt x="88" y="95"/>
                      </a:lnTo>
                      <a:lnTo>
                        <a:pt x="100" y="89"/>
                      </a:lnTo>
                      <a:lnTo>
                        <a:pt x="106" y="79"/>
                      </a:lnTo>
                      <a:lnTo>
                        <a:pt x="108" y="65"/>
                      </a:lnTo>
                      <a:lnTo>
                        <a:pt x="106" y="55"/>
                      </a:lnTo>
                      <a:lnTo>
                        <a:pt x="100" y="45"/>
                      </a:lnTo>
                      <a:lnTo>
                        <a:pt x="88" y="37"/>
                      </a:lnTo>
                      <a:lnTo>
                        <a:pt x="72" y="33"/>
                      </a:lnTo>
                      <a:lnTo>
                        <a:pt x="62" y="37"/>
                      </a:lnTo>
                      <a:lnTo>
                        <a:pt x="50" y="45"/>
                      </a:lnTo>
                      <a:lnTo>
                        <a:pt x="40" y="55"/>
                      </a:lnTo>
                      <a:lnTo>
                        <a:pt x="38" y="61"/>
                      </a:lnTo>
                      <a:lnTo>
                        <a:pt x="36" y="65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11" name="Oval 64"/>
                <p:cNvSpPr>
                  <a:spLocks noChangeArrowheads="1"/>
                </p:cNvSpPr>
                <p:nvPr/>
              </p:nvSpPr>
              <p:spPr bwMode="auto">
                <a:xfrm>
                  <a:off x="5027" y="3084"/>
                  <a:ext cx="148" cy="132"/>
                </a:xfrm>
                <a:prstGeom prst="ellipse">
                  <a:avLst/>
                </a:prstGeom>
                <a:solidFill>
                  <a:srgbClr val="FF9933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12" name="Oval 65"/>
                <p:cNvSpPr>
                  <a:spLocks noChangeArrowheads="1"/>
                </p:cNvSpPr>
                <p:nvPr/>
              </p:nvSpPr>
              <p:spPr bwMode="auto">
                <a:xfrm>
                  <a:off x="4883" y="2956"/>
                  <a:ext cx="436" cy="389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grpSp>
            <p:nvGrpSpPr>
              <p:cNvPr id="110655" name="Group 66"/>
              <p:cNvGrpSpPr>
                <a:grpSpLocks/>
              </p:cNvGrpSpPr>
              <p:nvPr/>
            </p:nvGrpSpPr>
            <p:grpSpPr bwMode="auto">
              <a:xfrm>
                <a:off x="5166" y="1335"/>
                <a:ext cx="368" cy="322"/>
                <a:chOff x="4811" y="3343"/>
                <a:chExt cx="436" cy="400"/>
              </a:xfrm>
            </p:grpSpPr>
            <p:sp>
              <p:nvSpPr>
                <p:cNvPr id="110697" name="Oval 67"/>
                <p:cNvSpPr>
                  <a:spLocks noChangeArrowheads="1"/>
                </p:cNvSpPr>
                <p:nvPr/>
              </p:nvSpPr>
              <p:spPr bwMode="auto">
                <a:xfrm>
                  <a:off x="4811" y="3407"/>
                  <a:ext cx="146" cy="132"/>
                </a:xfrm>
                <a:prstGeom prst="ellipse">
                  <a:avLst/>
                </a:prstGeom>
                <a:solidFill>
                  <a:srgbClr val="FF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698" name="Freeform 68"/>
                <p:cNvSpPr>
                  <a:spLocks noEditPoints="1"/>
                </p:cNvSpPr>
                <p:nvPr/>
              </p:nvSpPr>
              <p:spPr bwMode="auto">
                <a:xfrm>
                  <a:off x="4955" y="3343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8 w 144"/>
                    <a:gd name="T19" fmla="*/ 2 h 128"/>
                    <a:gd name="T20" fmla="*/ 104 w 144"/>
                    <a:gd name="T21" fmla="*/ 6 h 128"/>
                    <a:gd name="T22" fmla="*/ 116 w 144"/>
                    <a:gd name="T23" fmla="*/ 12 h 128"/>
                    <a:gd name="T24" fmla="*/ 126 w 144"/>
                    <a:gd name="T25" fmla="*/ 20 h 128"/>
                    <a:gd name="T26" fmla="*/ 134 w 144"/>
                    <a:gd name="T27" fmla="*/ 30 h 128"/>
                    <a:gd name="T28" fmla="*/ 140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80 h 128"/>
                    <a:gd name="T36" fmla="*/ 140 w 144"/>
                    <a:gd name="T37" fmla="*/ 92 h 128"/>
                    <a:gd name="T38" fmla="*/ 134 w 144"/>
                    <a:gd name="T39" fmla="*/ 104 h 128"/>
                    <a:gd name="T40" fmla="*/ 126 w 144"/>
                    <a:gd name="T41" fmla="*/ 112 h 128"/>
                    <a:gd name="T42" fmla="*/ 116 w 144"/>
                    <a:gd name="T43" fmla="*/ 120 h 128"/>
                    <a:gd name="T44" fmla="*/ 104 w 144"/>
                    <a:gd name="T45" fmla="*/ 124 h 128"/>
                    <a:gd name="T46" fmla="*/ 88 w 144"/>
                    <a:gd name="T47" fmla="*/ 128 h 128"/>
                    <a:gd name="T48" fmla="*/ 72 w 144"/>
                    <a:gd name="T49" fmla="*/ 128 h 128"/>
                    <a:gd name="T50" fmla="*/ 46 w 144"/>
                    <a:gd name="T51" fmla="*/ 124 h 128"/>
                    <a:gd name="T52" fmla="*/ 34 w 144"/>
                    <a:gd name="T53" fmla="*/ 120 h 128"/>
                    <a:gd name="T54" fmla="*/ 22 w 144"/>
                    <a:gd name="T55" fmla="*/ 112 h 128"/>
                    <a:gd name="T56" fmla="*/ 14 w 144"/>
                    <a:gd name="T57" fmla="*/ 104 h 128"/>
                    <a:gd name="T58" fmla="*/ 6 w 144"/>
                    <a:gd name="T59" fmla="*/ 92 h 128"/>
                    <a:gd name="T60" fmla="*/ 2 w 144"/>
                    <a:gd name="T61" fmla="*/ 80 h 128"/>
                    <a:gd name="T62" fmla="*/ 0 w 144"/>
                    <a:gd name="T63" fmla="*/ 64 h 128"/>
                    <a:gd name="T64" fmla="*/ 36 w 144"/>
                    <a:gd name="T65" fmla="*/ 64 h 128"/>
                    <a:gd name="T66" fmla="*/ 38 w 144"/>
                    <a:gd name="T67" fmla="*/ 72 h 128"/>
                    <a:gd name="T68" fmla="*/ 40 w 144"/>
                    <a:gd name="T69" fmla="*/ 78 h 128"/>
                    <a:gd name="T70" fmla="*/ 50 w 144"/>
                    <a:gd name="T71" fmla="*/ 88 h 128"/>
                    <a:gd name="T72" fmla="*/ 62 w 144"/>
                    <a:gd name="T73" fmla="*/ 94 h 128"/>
                    <a:gd name="T74" fmla="*/ 72 w 144"/>
                    <a:gd name="T75" fmla="*/ 96 h 128"/>
                    <a:gd name="T76" fmla="*/ 88 w 144"/>
                    <a:gd name="T77" fmla="*/ 94 h 128"/>
                    <a:gd name="T78" fmla="*/ 100 w 144"/>
                    <a:gd name="T79" fmla="*/ 88 h 128"/>
                    <a:gd name="T80" fmla="*/ 106 w 144"/>
                    <a:gd name="T81" fmla="*/ 78 h 128"/>
                    <a:gd name="T82" fmla="*/ 108 w 144"/>
                    <a:gd name="T83" fmla="*/ 64 h 128"/>
                    <a:gd name="T84" fmla="*/ 106 w 144"/>
                    <a:gd name="T85" fmla="*/ 54 h 128"/>
                    <a:gd name="T86" fmla="*/ 100 w 144"/>
                    <a:gd name="T87" fmla="*/ 44 h 128"/>
                    <a:gd name="T88" fmla="*/ 88 w 144"/>
                    <a:gd name="T89" fmla="*/ 36 h 128"/>
                    <a:gd name="T90" fmla="*/ 80 w 144"/>
                    <a:gd name="T91" fmla="*/ 34 h 128"/>
                    <a:gd name="T92" fmla="*/ 72 w 144"/>
                    <a:gd name="T93" fmla="*/ 32 h 128"/>
                    <a:gd name="T94" fmla="*/ 68 w 144"/>
                    <a:gd name="T95" fmla="*/ 34 h 128"/>
                    <a:gd name="T96" fmla="*/ 62 w 144"/>
                    <a:gd name="T97" fmla="*/ 36 h 128"/>
                    <a:gd name="T98" fmla="*/ 50 w 144"/>
                    <a:gd name="T99" fmla="*/ 44 h 128"/>
                    <a:gd name="T100" fmla="*/ 40 w 144"/>
                    <a:gd name="T101" fmla="*/ 54 h 128"/>
                    <a:gd name="T102" fmla="*/ 38 w 144"/>
                    <a:gd name="T103" fmla="*/ 60 h 128"/>
                    <a:gd name="T104" fmla="*/ 36 w 144"/>
                    <a:gd name="T105" fmla="*/ 64 h 128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44"/>
                    <a:gd name="T160" fmla="*/ 0 h 128"/>
                    <a:gd name="T161" fmla="*/ 144 w 144"/>
                    <a:gd name="T162" fmla="*/ 128 h 128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80"/>
                      </a:lnTo>
                      <a:lnTo>
                        <a:pt x="140" y="92"/>
                      </a:lnTo>
                      <a:lnTo>
                        <a:pt x="134" y="104"/>
                      </a:lnTo>
                      <a:lnTo>
                        <a:pt x="126" y="112"/>
                      </a:lnTo>
                      <a:lnTo>
                        <a:pt x="116" y="120"/>
                      </a:lnTo>
                      <a:lnTo>
                        <a:pt x="104" y="124"/>
                      </a:lnTo>
                      <a:lnTo>
                        <a:pt x="88" y="128"/>
                      </a:lnTo>
                      <a:lnTo>
                        <a:pt x="72" y="128"/>
                      </a:lnTo>
                      <a:lnTo>
                        <a:pt x="46" y="124"/>
                      </a:lnTo>
                      <a:lnTo>
                        <a:pt x="34" y="120"/>
                      </a:lnTo>
                      <a:lnTo>
                        <a:pt x="22" y="112"/>
                      </a:lnTo>
                      <a:lnTo>
                        <a:pt x="14" y="104"/>
                      </a:lnTo>
                      <a:lnTo>
                        <a:pt x="6" y="92"/>
                      </a:lnTo>
                      <a:lnTo>
                        <a:pt x="2" y="80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80" y="34"/>
                      </a:lnTo>
                      <a:lnTo>
                        <a:pt x="72" y="32"/>
                      </a:lnTo>
                      <a:lnTo>
                        <a:pt x="68" y="34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699" name="Freeform 69"/>
                <p:cNvSpPr>
                  <a:spLocks noEditPoints="1"/>
                </p:cNvSpPr>
                <p:nvPr/>
              </p:nvSpPr>
              <p:spPr bwMode="auto">
                <a:xfrm>
                  <a:off x="5099" y="3407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8 w 144"/>
                    <a:gd name="T19" fmla="*/ 2 h 128"/>
                    <a:gd name="T20" fmla="*/ 104 w 144"/>
                    <a:gd name="T21" fmla="*/ 6 h 128"/>
                    <a:gd name="T22" fmla="*/ 116 w 144"/>
                    <a:gd name="T23" fmla="*/ 12 h 128"/>
                    <a:gd name="T24" fmla="*/ 126 w 144"/>
                    <a:gd name="T25" fmla="*/ 20 h 128"/>
                    <a:gd name="T26" fmla="*/ 134 w 144"/>
                    <a:gd name="T27" fmla="*/ 30 h 128"/>
                    <a:gd name="T28" fmla="*/ 140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80 h 128"/>
                    <a:gd name="T36" fmla="*/ 140 w 144"/>
                    <a:gd name="T37" fmla="*/ 92 h 128"/>
                    <a:gd name="T38" fmla="*/ 134 w 144"/>
                    <a:gd name="T39" fmla="*/ 104 h 128"/>
                    <a:gd name="T40" fmla="*/ 126 w 144"/>
                    <a:gd name="T41" fmla="*/ 112 h 128"/>
                    <a:gd name="T42" fmla="*/ 116 w 144"/>
                    <a:gd name="T43" fmla="*/ 120 h 128"/>
                    <a:gd name="T44" fmla="*/ 104 w 144"/>
                    <a:gd name="T45" fmla="*/ 124 h 128"/>
                    <a:gd name="T46" fmla="*/ 88 w 144"/>
                    <a:gd name="T47" fmla="*/ 128 h 128"/>
                    <a:gd name="T48" fmla="*/ 72 w 144"/>
                    <a:gd name="T49" fmla="*/ 128 h 128"/>
                    <a:gd name="T50" fmla="*/ 46 w 144"/>
                    <a:gd name="T51" fmla="*/ 124 h 128"/>
                    <a:gd name="T52" fmla="*/ 34 w 144"/>
                    <a:gd name="T53" fmla="*/ 120 h 128"/>
                    <a:gd name="T54" fmla="*/ 22 w 144"/>
                    <a:gd name="T55" fmla="*/ 112 h 128"/>
                    <a:gd name="T56" fmla="*/ 14 w 144"/>
                    <a:gd name="T57" fmla="*/ 104 h 128"/>
                    <a:gd name="T58" fmla="*/ 6 w 144"/>
                    <a:gd name="T59" fmla="*/ 92 h 128"/>
                    <a:gd name="T60" fmla="*/ 2 w 144"/>
                    <a:gd name="T61" fmla="*/ 80 h 128"/>
                    <a:gd name="T62" fmla="*/ 0 w 144"/>
                    <a:gd name="T63" fmla="*/ 64 h 128"/>
                    <a:gd name="T64" fmla="*/ 36 w 144"/>
                    <a:gd name="T65" fmla="*/ 64 h 128"/>
                    <a:gd name="T66" fmla="*/ 38 w 144"/>
                    <a:gd name="T67" fmla="*/ 72 h 128"/>
                    <a:gd name="T68" fmla="*/ 40 w 144"/>
                    <a:gd name="T69" fmla="*/ 78 h 128"/>
                    <a:gd name="T70" fmla="*/ 50 w 144"/>
                    <a:gd name="T71" fmla="*/ 88 h 128"/>
                    <a:gd name="T72" fmla="*/ 62 w 144"/>
                    <a:gd name="T73" fmla="*/ 94 h 128"/>
                    <a:gd name="T74" fmla="*/ 72 w 144"/>
                    <a:gd name="T75" fmla="*/ 96 h 128"/>
                    <a:gd name="T76" fmla="*/ 88 w 144"/>
                    <a:gd name="T77" fmla="*/ 94 h 128"/>
                    <a:gd name="T78" fmla="*/ 100 w 144"/>
                    <a:gd name="T79" fmla="*/ 88 h 128"/>
                    <a:gd name="T80" fmla="*/ 106 w 144"/>
                    <a:gd name="T81" fmla="*/ 78 h 128"/>
                    <a:gd name="T82" fmla="*/ 108 w 144"/>
                    <a:gd name="T83" fmla="*/ 64 h 128"/>
                    <a:gd name="T84" fmla="*/ 106 w 144"/>
                    <a:gd name="T85" fmla="*/ 54 h 128"/>
                    <a:gd name="T86" fmla="*/ 100 w 144"/>
                    <a:gd name="T87" fmla="*/ 44 h 128"/>
                    <a:gd name="T88" fmla="*/ 88 w 144"/>
                    <a:gd name="T89" fmla="*/ 36 h 128"/>
                    <a:gd name="T90" fmla="*/ 80 w 144"/>
                    <a:gd name="T91" fmla="*/ 34 h 128"/>
                    <a:gd name="T92" fmla="*/ 72 w 144"/>
                    <a:gd name="T93" fmla="*/ 32 h 128"/>
                    <a:gd name="T94" fmla="*/ 68 w 144"/>
                    <a:gd name="T95" fmla="*/ 34 h 128"/>
                    <a:gd name="T96" fmla="*/ 62 w 144"/>
                    <a:gd name="T97" fmla="*/ 36 h 128"/>
                    <a:gd name="T98" fmla="*/ 50 w 144"/>
                    <a:gd name="T99" fmla="*/ 44 h 128"/>
                    <a:gd name="T100" fmla="*/ 40 w 144"/>
                    <a:gd name="T101" fmla="*/ 54 h 128"/>
                    <a:gd name="T102" fmla="*/ 38 w 144"/>
                    <a:gd name="T103" fmla="*/ 60 h 128"/>
                    <a:gd name="T104" fmla="*/ 36 w 144"/>
                    <a:gd name="T105" fmla="*/ 64 h 128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44"/>
                    <a:gd name="T160" fmla="*/ 0 h 128"/>
                    <a:gd name="T161" fmla="*/ 144 w 144"/>
                    <a:gd name="T162" fmla="*/ 128 h 128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80"/>
                      </a:lnTo>
                      <a:lnTo>
                        <a:pt x="140" y="92"/>
                      </a:lnTo>
                      <a:lnTo>
                        <a:pt x="134" y="104"/>
                      </a:lnTo>
                      <a:lnTo>
                        <a:pt x="126" y="112"/>
                      </a:lnTo>
                      <a:lnTo>
                        <a:pt x="116" y="120"/>
                      </a:lnTo>
                      <a:lnTo>
                        <a:pt x="104" y="124"/>
                      </a:lnTo>
                      <a:lnTo>
                        <a:pt x="88" y="128"/>
                      </a:lnTo>
                      <a:lnTo>
                        <a:pt x="72" y="128"/>
                      </a:lnTo>
                      <a:lnTo>
                        <a:pt x="46" y="124"/>
                      </a:lnTo>
                      <a:lnTo>
                        <a:pt x="34" y="120"/>
                      </a:lnTo>
                      <a:lnTo>
                        <a:pt x="22" y="112"/>
                      </a:lnTo>
                      <a:lnTo>
                        <a:pt x="14" y="104"/>
                      </a:lnTo>
                      <a:lnTo>
                        <a:pt x="6" y="92"/>
                      </a:lnTo>
                      <a:lnTo>
                        <a:pt x="2" y="80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80" y="34"/>
                      </a:lnTo>
                      <a:lnTo>
                        <a:pt x="72" y="32"/>
                      </a:lnTo>
                      <a:lnTo>
                        <a:pt x="68" y="34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00" name="Freeform 70"/>
                <p:cNvSpPr>
                  <a:spLocks noEditPoints="1"/>
                </p:cNvSpPr>
                <p:nvPr/>
              </p:nvSpPr>
              <p:spPr bwMode="auto">
                <a:xfrm>
                  <a:off x="4811" y="3537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8 w 144"/>
                    <a:gd name="T19" fmla="*/ 2 h 128"/>
                    <a:gd name="T20" fmla="*/ 104 w 144"/>
                    <a:gd name="T21" fmla="*/ 6 h 128"/>
                    <a:gd name="T22" fmla="*/ 116 w 144"/>
                    <a:gd name="T23" fmla="*/ 12 h 128"/>
                    <a:gd name="T24" fmla="*/ 126 w 144"/>
                    <a:gd name="T25" fmla="*/ 20 h 128"/>
                    <a:gd name="T26" fmla="*/ 134 w 144"/>
                    <a:gd name="T27" fmla="*/ 30 h 128"/>
                    <a:gd name="T28" fmla="*/ 140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78 h 128"/>
                    <a:gd name="T36" fmla="*/ 140 w 144"/>
                    <a:gd name="T37" fmla="*/ 92 h 128"/>
                    <a:gd name="T38" fmla="*/ 134 w 144"/>
                    <a:gd name="T39" fmla="*/ 102 h 128"/>
                    <a:gd name="T40" fmla="*/ 126 w 144"/>
                    <a:gd name="T41" fmla="*/ 112 h 128"/>
                    <a:gd name="T42" fmla="*/ 116 w 144"/>
                    <a:gd name="T43" fmla="*/ 118 h 128"/>
                    <a:gd name="T44" fmla="*/ 104 w 144"/>
                    <a:gd name="T45" fmla="*/ 124 h 128"/>
                    <a:gd name="T46" fmla="*/ 88 w 144"/>
                    <a:gd name="T47" fmla="*/ 128 h 128"/>
                    <a:gd name="T48" fmla="*/ 72 w 144"/>
                    <a:gd name="T49" fmla="*/ 128 h 128"/>
                    <a:gd name="T50" fmla="*/ 58 w 144"/>
                    <a:gd name="T51" fmla="*/ 128 h 128"/>
                    <a:gd name="T52" fmla="*/ 46 w 144"/>
                    <a:gd name="T53" fmla="*/ 124 h 128"/>
                    <a:gd name="T54" fmla="*/ 34 w 144"/>
                    <a:gd name="T55" fmla="*/ 118 h 128"/>
                    <a:gd name="T56" fmla="*/ 22 w 144"/>
                    <a:gd name="T57" fmla="*/ 112 h 128"/>
                    <a:gd name="T58" fmla="*/ 14 w 144"/>
                    <a:gd name="T59" fmla="*/ 102 h 128"/>
                    <a:gd name="T60" fmla="*/ 6 w 144"/>
                    <a:gd name="T61" fmla="*/ 92 h 128"/>
                    <a:gd name="T62" fmla="*/ 2 w 144"/>
                    <a:gd name="T63" fmla="*/ 78 h 128"/>
                    <a:gd name="T64" fmla="*/ 0 w 144"/>
                    <a:gd name="T65" fmla="*/ 64 h 128"/>
                    <a:gd name="T66" fmla="*/ 36 w 144"/>
                    <a:gd name="T67" fmla="*/ 64 h 128"/>
                    <a:gd name="T68" fmla="*/ 38 w 144"/>
                    <a:gd name="T69" fmla="*/ 72 h 128"/>
                    <a:gd name="T70" fmla="*/ 40 w 144"/>
                    <a:gd name="T71" fmla="*/ 78 h 128"/>
                    <a:gd name="T72" fmla="*/ 50 w 144"/>
                    <a:gd name="T73" fmla="*/ 88 h 128"/>
                    <a:gd name="T74" fmla="*/ 62 w 144"/>
                    <a:gd name="T75" fmla="*/ 94 h 128"/>
                    <a:gd name="T76" fmla="*/ 72 w 144"/>
                    <a:gd name="T77" fmla="*/ 96 h 128"/>
                    <a:gd name="T78" fmla="*/ 88 w 144"/>
                    <a:gd name="T79" fmla="*/ 94 h 128"/>
                    <a:gd name="T80" fmla="*/ 100 w 144"/>
                    <a:gd name="T81" fmla="*/ 88 h 128"/>
                    <a:gd name="T82" fmla="*/ 106 w 144"/>
                    <a:gd name="T83" fmla="*/ 78 h 128"/>
                    <a:gd name="T84" fmla="*/ 108 w 144"/>
                    <a:gd name="T85" fmla="*/ 64 h 128"/>
                    <a:gd name="T86" fmla="*/ 106 w 144"/>
                    <a:gd name="T87" fmla="*/ 54 h 128"/>
                    <a:gd name="T88" fmla="*/ 100 w 144"/>
                    <a:gd name="T89" fmla="*/ 44 h 128"/>
                    <a:gd name="T90" fmla="*/ 88 w 144"/>
                    <a:gd name="T91" fmla="*/ 36 h 128"/>
                    <a:gd name="T92" fmla="*/ 72 w 144"/>
                    <a:gd name="T93" fmla="*/ 32 h 128"/>
                    <a:gd name="T94" fmla="*/ 62 w 144"/>
                    <a:gd name="T95" fmla="*/ 36 h 128"/>
                    <a:gd name="T96" fmla="*/ 50 w 144"/>
                    <a:gd name="T97" fmla="*/ 44 h 128"/>
                    <a:gd name="T98" fmla="*/ 40 w 144"/>
                    <a:gd name="T99" fmla="*/ 54 h 128"/>
                    <a:gd name="T100" fmla="*/ 38 w 144"/>
                    <a:gd name="T101" fmla="*/ 60 h 128"/>
                    <a:gd name="T102" fmla="*/ 36 w 144"/>
                    <a:gd name="T103" fmla="*/ 64 h 128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44"/>
                    <a:gd name="T157" fmla="*/ 0 h 128"/>
                    <a:gd name="T158" fmla="*/ 144 w 144"/>
                    <a:gd name="T159" fmla="*/ 128 h 128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78"/>
                      </a:lnTo>
                      <a:lnTo>
                        <a:pt x="140" y="92"/>
                      </a:lnTo>
                      <a:lnTo>
                        <a:pt x="134" y="102"/>
                      </a:lnTo>
                      <a:lnTo>
                        <a:pt x="126" y="112"/>
                      </a:lnTo>
                      <a:lnTo>
                        <a:pt x="116" y="118"/>
                      </a:lnTo>
                      <a:lnTo>
                        <a:pt x="104" y="124"/>
                      </a:lnTo>
                      <a:lnTo>
                        <a:pt x="88" y="128"/>
                      </a:lnTo>
                      <a:lnTo>
                        <a:pt x="72" y="128"/>
                      </a:lnTo>
                      <a:lnTo>
                        <a:pt x="58" y="128"/>
                      </a:lnTo>
                      <a:lnTo>
                        <a:pt x="46" y="124"/>
                      </a:lnTo>
                      <a:lnTo>
                        <a:pt x="34" y="118"/>
                      </a:lnTo>
                      <a:lnTo>
                        <a:pt x="22" y="112"/>
                      </a:lnTo>
                      <a:lnTo>
                        <a:pt x="14" y="102"/>
                      </a:lnTo>
                      <a:lnTo>
                        <a:pt x="6" y="92"/>
                      </a:lnTo>
                      <a:lnTo>
                        <a:pt x="2" y="78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72" y="32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01" name="Oval 71"/>
                <p:cNvSpPr>
                  <a:spLocks noChangeArrowheads="1"/>
                </p:cNvSpPr>
                <p:nvPr/>
              </p:nvSpPr>
              <p:spPr bwMode="auto">
                <a:xfrm>
                  <a:off x="5099" y="3537"/>
                  <a:ext cx="148" cy="142"/>
                </a:xfrm>
                <a:prstGeom prst="ellipse">
                  <a:avLst/>
                </a:prstGeom>
                <a:solidFill>
                  <a:srgbClr val="FF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02" name="Freeform 72"/>
                <p:cNvSpPr>
                  <a:spLocks noEditPoints="1"/>
                </p:cNvSpPr>
                <p:nvPr/>
              </p:nvSpPr>
              <p:spPr bwMode="auto">
                <a:xfrm>
                  <a:off x="4955" y="3601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8 w 144"/>
                    <a:gd name="T19" fmla="*/ 2 h 128"/>
                    <a:gd name="T20" fmla="*/ 104 w 144"/>
                    <a:gd name="T21" fmla="*/ 6 h 128"/>
                    <a:gd name="T22" fmla="*/ 116 w 144"/>
                    <a:gd name="T23" fmla="*/ 12 h 128"/>
                    <a:gd name="T24" fmla="*/ 126 w 144"/>
                    <a:gd name="T25" fmla="*/ 20 h 128"/>
                    <a:gd name="T26" fmla="*/ 134 w 144"/>
                    <a:gd name="T27" fmla="*/ 30 h 128"/>
                    <a:gd name="T28" fmla="*/ 140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80 h 128"/>
                    <a:gd name="T36" fmla="*/ 140 w 144"/>
                    <a:gd name="T37" fmla="*/ 92 h 128"/>
                    <a:gd name="T38" fmla="*/ 134 w 144"/>
                    <a:gd name="T39" fmla="*/ 104 h 128"/>
                    <a:gd name="T40" fmla="*/ 126 w 144"/>
                    <a:gd name="T41" fmla="*/ 112 h 128"/>
                    <a:gd name="T42" fmla="*/ 116 w 144"/>
                    <a:gd name="T43" fmla="*/ 120 h 128"/>
                    <a:gd name="T44" fmla="*/ 104 w 144"/>
                    <a:gd name="T45" fmla="*/ 124 h 128"/>
                    <a:gd name="T46" fmla="*/ 88 w 144"/>
                    <a:gd name="T47" fmla="*/ 128 h 128"/>
                    <a:gd name="T48" fmla="*/ 72 w 144"/>
                    <a:gd name="T49" fmla="*/ 128 h 128"/>
                    <a:gd name="T50" fmla="*/ 46 w 144"/>
                    <a:gd name="T51" fmla="*/ 124 h 128"/>
                    <a:gd name="T52" fmla="*/ 34 w 144"/>
                    <a:gd name="T53" fmla="*/ 120 h 128"/>
                    <a:gd name="T54" fmla="*/ 22 w 144"/>
                    <a:gd name="T55" fmla="*/ 112 h 128"/>
                    <a:gd name="T56" fmla="*/ 14 w 144"/>
                    <a:gd name="T57" fmla="*/ 104 h 128"/>
                    <a:gd name="T58" fmla="*/ 6 w 144"/>
                    <a:gd name="T59" fmla="*/ 92 h 128"/>
                    <a:gd name="T60" fmla="*/ 2 w 144"/>
                    <a:gd name="T61" fmla="*/ 80 h 128"/>
                    <a:gd name="T62" fmla="*/ 0 w 144"/>
                    <a:gd name="T63" fmla="*/ 64 h 128"/>
                    <a:gd name="T64" fmla="*/ 36 w 144"/>
                    <a:gd name="T65" fmla="*/ 64 h 128"/>
                    <a:gd name="T66" fmla="*/ 38 w 144"/>
                    <a:gd name="T67" fmla="*/ 72 h 128"/>
                    <a:gd name="T68" fmla="*/ 40 w 144"/>
                    <a:gd name="T69" fmla="*/ 78 h 128"/>
                    <a:gd name="T70" fmla="*/ 50 w 144"/>
                    <a:gd name="T71" fmla="*/ 88 h 128"/>
                    <a:gd name="T72" fmla="*/ 62 w 144"/>
                    <a:gd name="T73" fmla="*/ 94 h 128"/>
                    <a:gd name="T74" fmla="*/ 72 w 144"/>
                    <a:gd name="T75" fmla="*/ 96 h 128"/>
                    <a:gd name="T76" fmla="*/ 88 w 144"/>
                    <a:gd name="T77" fmla="*/ 94 h 128"/>
                    <a:gd name="T78" fmla="*/ 100 w 144"/>
                    <a:gd name="T79" fmla="*/ 88 h 128"/>
                    <a:gd name="T80" fmla="*/ 106 w 144"/>
                    <a:gd name="T81" fmla="*/ 78 h 128"/>
                    <a:gd name="T82" fmla="*/ 108 w 144"/>
                    <a:gd name="T83" fmla="*/ 64 h 128"/>
                    <a:gd name="T84" fmla="*/ 106 w 144"/>
                    <a:gd name="T85" fmla="*/ 54 h 128"/>
                    <a:gd name="T86" fmla="*/ 100 w 144"/>
                    <a:gd name="T87" fmla="*/ 44 h 128"/>
                    <a:gd name="T88" fmla="*/ 88 w 144"/>
                    <a:gd name="T89" fmla="*/ 36 h 128"/>
                    <a:gd name="T90" fmla="*/ 80 w 144"/>
                    <a:gd name="T91" fmla="*/ 34 h 128"/>
                    <a:gd name="T92" fmla="*/ 72 w 144"/>
                    <a:gd name="T93" fmla="*/ 32 h 128"/>
                    <a:gd name="T94" fmla="*/ 68 w 144"/>
                    <a:gd name="T95" fmla="*/ 34 h 128"/>
                    <a:gd name="T96" fmla="*/ 62 w 144"/>
                    <a:gd name="T97" fmla="*/ 36 h 128"/>
                    <a:gd name="T98" fmla="*/ 50 w 144"/>
                    <a:gd name="T99" fmla="*/ 44 h 128"/>
                    <a:gd name="T100" fmla="*/ 40 w 144"/>
                    <a:gd name="T101" fmla="*/ 54 h 128"/>
                    <a:gd name="T102" fmla="*/ 38 w 144"/>
                    <a:gd name="T103" fmla="*/ 60 h 128"/>
                    <a:gd name="T104" fmla="*/ 36 w 144"/>
                    <a:gd name="T105" fmla="*/ 64 h 128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44"/>
                    <a:gd name="T160" fmla="*/ 0 h 128"/>
                    <a:gd name="T161" fmla="*/ 144 w 144"/>
                    <a:gd name="T162" fmla="*/ 128 h 128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80"/>
                      </a:lnTo>
                      <a:lnTo>
                        <a:pt x="140" y="92"/>
                      </a:lnTo>
                      <a:lnTo>
                        <a:pt x="134" y="104"/>
                      </a:lnTo>
                      <a:lnTo>
                        <a:pt x="126" y="112"/>
                      </a:lnTo>
                      <a:lnTo>
                        <a:pt x="116" y="120"/>
                      </a:lnTo>
                      <a:lnTo>
                        <a:pt x="104" y="124"/>
                      </a:lnTo>
                      <a:lnTo>
                        <a:pt x="88" y="128"/>
                      </a:lnTo>
                      <a:lnTo>
                        <a:pt x="72" y="128"/>
                      </a:lnTo>
                      <a:lnTo>
                        <a:pt x="46" y="124"/>
                      </a:lnTo>
                      <a:lnTo>
                        <a:pt x="34" y="120"/>
                      </a:lnTo>
                      <a:lnTo>
                        <a:pt x="22" y="112"/>
                      </a:lnTo>
                      <a:lnTo>
                        <a:pt x="14" y="104"/>
                      </a:lnTo>
                      <a:lnTo>
                        <a:pt x="6" y="92"/>
                      </a:lnTo>
                      <a:lnTo>
                        <a:pt x="2" y="80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80" y="34"/>
                      </a:lnTo>
                      <a:lnTo>
                        <a:pt x="72" y="32"/>
                      </a:lnTo>
                      <a:lnTo>
                        <a:pt x="68" y="34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03" name="Oval 73"/>
                <p:cNvSpPr>
                  <a:spLocks noChangeArrowheads="1"/>
                </p:cNvSpPr>
                <p:nvPr/>
              </p:nvSpPr>
              <p:spPr bwMode="auto">
                <a:xfrm>
                  <a:off x="4955" y="3473"/>
                  <a:ext cx="146" cy="130"/>
                </a:xfrm>
                <a:prstGeom prst="ellipse">
                  <a:avLst/>
                </a:prstGeom>
                <a:solidFill>
                  <a:srgbClr val="FF9933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04" name="Oval 74"/>
                <p:cNvSpPr>
                  <a:spLocks noChangeArrowheads="1"/>
                </p:cNvSpPr>
                <p:nvPr/>
              </p:nvSpPr>
              <p:spPr bwMode="auto">
                <a:xfrm>
                  <a:off x="4811" y="3343"/>
                  <a:ext cx="436" cy="400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grpSp>
            <p:nvGrpSpPr>
              <p:cNvPr id="110656" name="Group 75"/>
              <p:cNvGrpSpPr>
                <a:grpSpLocks/>
              </p:cNvGrpSpPr>
              <p:nvPr/>
            </p:nvGrpSpPr>
            <p:grpSpPr bwMode="auto">
              <a:xfrm>
                <a:off x="5716" y="1335"/>
                <a:ext cx="380" cy="322"/>
                <a:chOff x="5462" y="3343"/>
                <a:chExt cx="450" cy="400"/>
              </a:xfrm>
            </p:grpSpPr>
            <p:sp>
              <p:nvSpPr>
                <p:cNvPr id="110689" name="Oval 76"/>
                <p:cNvSpPr>
                  <a:spLocks noChangeArrowheads="1"/>
                </p:cNvSpPr>
                <p:nvPr/>
              </p:nvSpPr>
              <p:spPr bwMode="auto">
                <a:xfrm>
                  <a:off x="5462" y="3407"/>
                  <a:ext cx="148" cy="132"/>
                </a:xfrm>
                <a:prstGeom prst="ellipse">
                  <a:avLst/>
                </a:prstGeom>
                <a:solidFill>
                  <a:srgbClr val="FF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690" name="Freeform 77"/>
                <p:cNvSpPr>
                  <a:spLocks noEditPoints="1"/>
                </p:cNvSpPr>
                <p:nvPr/>
              </p:nvSpPr>
              <p:spPr bwMode="auto">
                <a:xfrm>
                  <a:off x="5608" y="3343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8 w 144"/>
                    <a:gd name="T19" fmla="*/ 2 h 128"/>
                    <a:gd name="T20" fmla="*/ 104 w 144"/>
                    <a:gd name="T21" fmla="*/ 6 h 128"/>
                    <a:gd name="T22" fmla="*/ 116 w 144"/>
                    <a:gd name="T23" fmla="*/ 12 h 128"/>
                    <a:gd name="T24" fmla="*/ 126 w 144"/>
                    <a:gd name="T25" fmla="*/ 20 h 128"/>
                    <a:gd name="T26" fmla="*/ 134 w 144"/>
                    <a:gd name="T27" fmla="*/ 30 h 128"/>
                    <a:gd name="T28" fmla="*/ 140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80 h 128"/>
                    <a:gd name="T36" fmla="*/ 140 w 144"/>
                    <a:gd name="T37" fmla="*/ 92 h 128"/>
                    <a:gd name="T38" fmla="*/ 134 w 144"/>
                    <a:gd name="T39" fmla="*/ 104 h 128"/>
                    <a:gd name="T40" fmla="*/ 126 w 144"/>
                    <a:gd name="T41" fmla="*/ 112 h 128"/>
                    <a:gd name="T42" fmla="*/ 116 w 144"/>
                    <a:gd name="T43" fmla="*/ 120 h 128"/>
                    <a:gd name="T44" fmla="*/ 104 w 144"/>
                    <a:gd name="T45" fmla="*/ 124 h 128"/>
                    <a:gd name="T46" fmla="*/ 88 w 144"/>
                    <a:gd name="T47" fmla="*/ 128 h 128"/>
                    <a:gd name="T48" fmla="*/ 72 w 144"/>
                    <a:gd name="T49" fmla="*/ 128 h 128"/>
                    <a:gd name="T50" fmla="*/ 46 w 144"/>
                    <a:gd name="T51" fmla="*/ 124 h 128"/>
                    <a:gd name="T52" fmla="*/ 34 w 144"/>
                    <a:gd name="T53" fmla="*/ 120 h 128"/>
                    <a:gd name="T54" fmla="*/ 22 w 144"/>
                    <a:gd name="T55" fmla="*/ 112 h 128"/>
                    <a:gd name="T56" fmla="*/ 14 w 144"/>
                    <a:gd name="T57" fmla="*/ 104 h 128"/>
                    <a:gd name="T58" fmla="*/ 6 w 144"/>
                    <a:gd name="T59" fmla="*/ 92 h 128"/>
                    <a:gd name="T60" fmla="*/ 2 w 144"/>
                    <a:gd name="T61" fmla="*/ 80 h 128"/>
                    <a:gd name="T62" fmla="*/ 0 w 144"/>
                    <a:gd name="T63" fmla="*/ 64 h 128"/>
                    <a:gd name="T64" fmla="*/ 36 w 144"/>
                    <a:gd name="T65" fmla="*/ 64 h 128"/>
                    <a:gd name="T66" fmla="*/ 38 w 144"/>
                    <a:gd name="T67" fmla="*/ 72 h 128"/>
                    <a:gd name="T68" fmla="*/ 40 w 144"/>
                    <a:gd name="T69" fmla="*/ 78 h 128"/>
                    <a:gd name="T70" fmla="*/ 50 w 144"/>
                    <a:gd name="T71" fmla="*/ 88 h 128"/>
                    <a:gd name="T72" fmla="*/ 62 w 144"/>
                    <a:gd name="T73" fmla="*/ 94 h 128"/>
                    <a:gd name="T74" fmla="*/ 72 w 144"/>
                    <a:gd name="T75" fmla="*/ 96 h 128"/>
                    <a:gd name="T76" fmla="*/ 88 w 144"/>
                    <a:gd name="T77" fmla="*/ 94 h 128"/>
                    <a:gd name="T78" fmla="*/ 100 w 144"/>
                    <a:gd name="T79" fmla="*/ 88 h 128"/>
                    <a:gd name="T80" fmla="*/ 106 w 144"/>
                    <a:gd name="T81" fmla="*/ 78 h 128"/>
                    <a:gd name="T82" fmla="*/ 108 w 144"/>
                    <a:gd name="T83" fmla="*/ 64 h 128"/>
                    <a:gd name="T84" fmla="*/ 106 w 144"/>
                    <a:gd name="T85" fmla="*/ 54 h 128"/>
                    <a:gd name="T86" fmla="*/ 100 w 144"/>
                    <a:gd name="T87" fmla="*/ 44 h 128"/>
                    <a:gd name="T88" fmla="*/ 88 w 144"/>
                    <a:gd name="T89" fmla="*/ 36 h 128"/>
                    <a:gd name="T90" fmla="*/ 80 w 144"/>
                    <a:gd name="T91" fmla="*/ 34 h 128"/>
                    <a:gd name="T92" fmla="*/ 72 w 144"/>
                    <a:gd name="T93" fmla="*/ 32 h 128"/>
                    <a:gd name="T94" fmla="*/ 68 w 144"/>
                    <a:gd name="T95" fmla="*/ 34 h 128"/>
                    <a:gd name="T96" fmla="*/ 62 w 144"/>
                    <a:gd name="T97" fmla="*/ 36 h 128"/>
                    <a:gd name="T98" fmla="*/ 50 w 144"/>
                    <a:gd name="T99" fmla="*/ 44 h 128"/>
                    <a:gd name="T100" fmla="*/ 40 w 144"/>
                    <a:gd name="T101" fmla="*/ 54 h 128"/>
                    <a:gd name="T102" fmla="*/ 38 w 144"/>
                    <a:gd name="T103" fmla="*/ 60 h 128"/>
                    <a:gd name="T104" fmla="*/ 36 w 144"/>
                    <a:gd name="T105" fmla="*/ 64 h 128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44"/>
                    <a:gd name="T160" fmla="*/ 0 h 128"/>
                    <a:gd name="T161" fmla="*/ 144 w 144"/>
                    <a:gd name="T162" fmla="*/ 128 h 128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80"/>
                      </a:lnTo>
                      <a:lnTo>
                        <a:pt x="140" y="92"/>
                      </a:lnTo>
                      <a:lnTo>
                        <a:pt x="134" y="104"/>
                      </a:lnTo>
                      <a:lnTo>
                        <a:pt x="126" y="112"/>
                      </a:lnTo>
                      <a:lnTo>
                        <a:pt x="116" y="120"/>
                      </a:lnTo>
                      <a:lnTo>
                        <a:pt x="104" y="124"/>
                      </a:lnTo>
                      <a:lnTo>
                        <a:pt x="88" y="128"/>
                      </a:lnTo>
                      <a:lnTo>
                        <a:pt x="72" y="128"/>
                      </a:lnTo>
                      <a:lnTo>
                        <a:pt x="46" y="124"/>
                      </a:lnTo>
                      <a:lnTo>
                        <a:pt x="34" y="120"/>
                      </a:lnTo>
                      <a:lnTo>
                        <a:pt x="22" y="112"/>
                      </a:lnTo>
                      <a:lnTo>
                        <a:pt x="14" y="104"/>
                      </a:lnTo>
                      <a:lnTo>
                        <a:pt x="6" y="92"/>
                      </a:lnTo>
                      <a:lnTo>
                        <a:pt x="2" y="80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80" y="34"/>
                      </a:lnTo>
                      <a:lnTo>
                        <a:pt x="72" y="32"/>
                      </a:lnTo>
                      <a:lnTo>
                        <a:pt x="68" y="34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691" name="Freeform 78"/>
                <p:cNvSpPr>
                  <a:spLocks noEditPoints="1"/>
                </p:cNvSpPr>
                <p:nvPr/>
              </p:nvSpPr>
              <p:spPr bwMode="auto">
                <a:xfrm>
                  <a:off x="5752" y="3407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8 w 144"/>
                    <a:gd name="T19" fmla="*/ 2 h 128"/>
                    <a:gd name="T20" fmla="*/ 104 w 144"/>
                    <a:gd name="T21" fmla="*/ 6 h 128"/>
                    <a:gd name="T22" fmla="*/ 116 w 144"/>
                    <a:gd name="T23" fmla="*/ 12 h 128"/>
                    <a:gd name="T24" fmla="*/ 126 w 144"/>
                    <a:gd name="T25" fmla="*/ 20 h 128"/>
                    <a:gd name="T26" fmla="*/ 134 w 144"/>
                    <a:gd name="T27" fmla="*/ 30 h 128"/>
                    <a:gd name="T28" fmla="*/ 140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80 h 128"/>
                    <a:gd name="T36" fmla="*/ 140 w 144"/>
                    <a:gd name="T37" fmla="*/ 92 h 128"/>
                    <a:gd name="T38" fmla="*/ 134 w 144"/>
                    <a:gd name="T39" fmla="*/ 104 h 128"/>
                    <a:gd name="T40" fmla="*/ 126 w 144"/>
                    <a:gd name="T41" fmla="*/ 112 h 128"/>
                    <a:gd name="T42" fmla="*/ 116 w 144"/>
                    <a:gd name="T43" fmla="*/ 120 h 128"/>
                    <a:gd name="T44" fmla="*/ 104 w 144"/>
                    <a:gd name="T45" fmla="*/ 124 h 128"/>
                    <a:gd name="T46" fmla="*/ 88 w 144"/>
                    <a:gd name="T47" fmla="*/ 128 h 128"/>
                    <a:gd name="T48" fmla="*/ 72 w 144"/>
                    <a:gd name="T49" fmla="*/ 128 h 128"/>
                    <a:gd name="T50" fmla="*/ 46 w 144"/>
                    <a:gd name="T51" fmla="*/ 124 h 128"/>
                    <a:gd name="T52" fmla="*/ 34 w 144"/>
                    <a:gd name="T53" fmla="*/ 120 h 128"/>
                    <a:gd name="T54" fmla="*/ 22 w 144"/>
                    <a:gd name="T55" fmla="*/ 112 h 128"/>
                    <a:gd name="T56" fmla="*/ 14 w 144"/>
                    <a:gd name="T57" fmla="*/ 104 h 128"/>
                    <a:gd name="T58" fmla="*/ 6 w 144"/>
                    <a:gd name="T59" fmla="*/ 92 h 128"/>
                    <a:gd name="T60" fmla="*/ 2 w 144"/>
                    <a:gd name="T61" fmla="*/ 80 h 128"/>
                    <a:gd name="T62" fmla="*/ 0 w 144"/>
                    <a:gd name="T63" fmla="*/ 64 h 128"/>
                    <a:gd name="T64" fmla="*/ 36 w 144"/>
                    <a:gd name="T65" fmla="*/ 64 h 128"/>
                    <a:gd name="T66" fmla="*/ 38 w 144"/>
                    <a:gd name="T67" fmla="*/ 72 h 128"/>
                    <a:gd name="T68" fmla="*/ 40 w 144"/>
                    <a:gd name="T69" fmla="*/ 78 h 128"/>
                    <a:gd name="T70" fmla="*/ 50 w 144"/>
                    <a:gd name="T71" fmla="*/ 88 h 128"/>
                    <a:gd name="T72" fmla="*/ 62 w 144"/>
                    <a:gd name="T73" fmla="*/ 94 h 128"/>
                    <a:gd name="T74" fmla="*/ 72 w 144"/>
                    <a:gd name="T75" fmla="*/ 96 h 128"/>
                    <a:gd name="T76" fmla="*/ 88 w 144"/>
                    <a:gd name="T77" fmla="*/ 94 h 128"/>
                    <a:gd name="T78" fmla="*/ 100 w 144"/>
                    <a:gd name="T79" fmla="*/ 88 h 128"/>
                    <a:gd name="T80" fmla="*/ 106 w 144"/>
                    <a:gd name="T81" fmla="*/ 78 h 128"/>
                    <a:gd name="T82" fmla="*/ 108 w 144"/>
                    <a:gd name="T83" fmla="*/ 64 h 128"/>
                    <a:gd name="T84" fmla="*/ 106 w 144"/>
                    <a:gd name="T85" fmla="*/ 54 h 128"/>
                    <a:gd name="T86" fmla="*/ 100 w 144"/>
                    <a:gd name="T87" fmla="*/ 44 h 128"/>
                    <a:gd name="T88" fmla="*/ 88 w 144"/>
                    <a:gd name="T89" fmla="*/ 36 h 128"/>
                    <a:gd name="T90" fmla="*/ 80 w 144"/>
                    <a:gd name="T91" fmla="*/ 34 h 128"/>
                    <a:gd name="T92" fmla="*/ 72 w 144"/>
                    <a:gd name="T93" fmla="*/ 32 h 128"/>
                    <a:gd name="T94" fmla="*/ 68 w 144"/>
                    <a:gd name="T95" fmla="*/ 34 h 128"/>
                    <a:gd name="T96" fmla="*/ 62 w 144"/>
                    <a:gd name="T97" fmla="*/ 36 h 128"/>
                    <a:gd name="T98" fmla="*/ 50 w 144"/>
                    <a:gd name="T99" fmla="*/ 44 h 128"/>
                    <a:gd name="T100" fmla="*/ 40 w 144"/>
                    <a:gd name="T101" fmla="*/ 54 h 128"/>
                    <a:gd name="T102" fmla="*/ 38 w 144"/>
                    <a:gd name="T103" fmla="*/ 60 h 128"/>
                    <a:gd name="T104" fmla="*/ 36 w 144"/>
                    <a:gd name="T105" fmla="*/ 64 h 128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44"/>
                    <a:gd name="T160" fmla="*/ 0 h 128"/>
                    <a:gd name="T161" fmla="*/ 144 w 144"/>
                    <a:gd name="T162" fmla="*/ 128 h 128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80"/>
                      </a:lnTo>
                      <a:lnTo>
                        <a:pt x="140" y="92"/>
                      </a:lnTo>
                      <a:lnTo>
                        <a:pt x="134" y="104"/>
                      </a:lnTo>
                      <a:lnTo>
                        <a:pt x="126" y="112"/>
                      </a:lnTo>
                      <a:lnTo>
                        <a:pt x="116" y="120"/>
                      </a:lnTo>
                      <a:lnTo>
                        <a:pt x="104" y="124"/>
                      </a:lnTo>
                      <a:lnTo>
                        <a:pt x="88" y="128"/>
                      </a:lnTo>
                      <a:lnTo>
                        <a:pt x="72" y="128"/>
                      </a:lnTo>
                      <a:lnTo>
                        <a:pt x="46" y="124"/>
                      </a:lnTo>
                      <a:lnTo>
                        <a:pt x="34" y="120"/>
                      </a:lnTo>
                      <a:lnTo>
                        <a:pt x="22" y="112"/>
                      </a:lnTo>
                      <a:lnTo>
                        <a:pt x="14" y="104"/>
                      </a:lnTo>
                      <a:lnTo>
                        <a:pt x="6" y="92"/>
                      </a:lnTo>
                      <a:lnTo>
                        <a:pt x="2" y="80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80" y="34"/>
                      </a:lnTo>
                      <a:lnTo>
                        <a:pt x="72" y="32"/>
                      </a:lnTo>
                      <a:lnTo>
                        <a:pt x="68" y="34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692" name="Freeform 79"/>
                <p:cNvSpPr>
                  <a:spLocks noEditPoints="1"/>
                </p:cNvSpPr>
                <p:nvPr/>
              </p:nvSpPr>
              <p:spPr bwMode="auto">
                <a:xfrm>
                  <a:off x="5462" y="3537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8 w 144"/>
                    <a:gd name="T19" fmla="*/ 2 h 128"/>
                    <a:gd name="T20" fmla="*/ 104 w 144"/>
                    <a:gd name="T21" fmla="*/ 6 h 128"/>
                    <a:gd name="T22" fmla="*/ 116 w 144"/>
                    <a:gd name="T23" fmla="*/ 12 h 128"/>
                    <a:gd name="T24" fmla="*/ 126 w 144"/>
                    <a:gd name="T25" fmla="*/ 20 h 128"/>
                    <a:gd name="T26" fmla="*/ 134 w 144"/>
                    <a:gd name="T27" fmla="*/ 30 h 128"/>
                    <a:gd name="T28" fmla="*/ 140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78 h 128"/>
                    <a:gd name="T36" fmla="*/ 140 w 144"/>
                    <a:gd name="T37" fmla="*/ 92 h 128"/>
                    <a:gd name="T38" fmla="*/ 134 w 144"/>
                    <a:gd name="T39" fmla="*/ 102 h 128"/>
                    <a:gd name="T40" fmla="*/ 126 w 144"/>
                    <a:gd name="T41" fmla="*/ 112 h 128"/>
                    <a:gd name="T42" fmla="*/ 116 w 144"/>
                    <a:gd name="T43" fmla="*/ 118 h 128"/>
                    <a:gd name="T44" fmla="*/ 104 w 144"/>
                    <a:gd name="T45" fmla="*/ 124 h 128"/>
                    <a:gd name="T46" fmla="*/ 88 w 144"/>
                    <a:gd name="T47" fmla="*/ 128 h 128"/>
                    <a:gd name="T48" fmla="*/ 72 w 144"/>
                    <a:gd name="T49" fmla="*/ 128 h 128"/>
                    <a:gd name="T50" fmla="*/ 58 w 144"/>
                    <a:gd name="T51" fmla="*/ 128 h 128"/>
                    <a:gd name="T52" fmla="*/ 46 w 144"/>
                    <a:gd name="T53" fmla="*/ 124 h 128"/>
                    <a:gd name="T54" fmla="*/ 34 w 144"/>
                    <a:gd name="T55" fmla="*/ 118 h 128"/>
                    <a:gd name="T56" fmla="*/ 22 w 144"/>
                    <a:gd name="T57" fmla="*/ 112 h 128"/>
                    <a:gd name="T58" fmla="*/ 14 w 144"/>
                    <a:gd name="T59" fmla="*/ 102 h 128"/>
                    <a:gd name="T60" fmla="*/ 6 w 144"/>
                    <a:gd name="T61" fmla="*/ 92 h 128"/>
                    <a:gd name="T62" fmla="*/ 2 w 144"/>
                    <a:gd name="T63" fmla="*/ 78 h 128"/>
                    <a:gd name="T64" fmla="*/ 0 w 144"/>
                    <a:gd name="T65" fmla="*/ 64 h 128"/>
                    <a:gd name="T66" fmla="*/ 36 w 144"/>
                    <a:gd name="T67" fmla="*/ 64 h 128"/>
                    <a:gd name="T68" fmla="*/ 38 w 144"/>
                    <a:gd name="T69" fmla="*/ 72 h 128"/>
                    <a:gd name="T70" fmla="*/ 40 w 144"/>
                    <a:gd name="T71" fmla="*/ 78 h 128"/>
                    <a:gd name="T72" fmla="*/ 50 w 144"/>
                    <a:gd name="T73" fmla="*/ 88 h 128"/>
                    <a:gd name="T74" fmla="*/ 62 w 144"/>
                    <a:gd name="T75" fmla="*/ 94 h 128"/>
                    <a:gd name="T76" fmla="*/ 72 w 144"/>
                    <a:gd name="T77" fmla="*/ 96 h 128"/>
                    <a:gd name="T78" fmla="*/ 88 w 144"/>
                    <a:gd name="T79" fmla="*/ 94 h 128"/>
                    <a:gd name="T80" fmla="*/ 100 w 144"/>
                    <a:gd name="T81" fmla="*/ 88 h 128"/>
                    <a:gd name="T82" fmla="*/ 106 w 144"/>
                    <a:gd name="T83" fmla="*/ 78 h 128"/>
                    <a:gd name="T84" fmla="*/ 108 w 144"/>
                    <a:gd name="T85" fmla="*/ 64 h 128"/>
                    <a:gd name="T86" fmla="*/ 106 w 144"/>
                    <a:gd name="T87" fmla="*/ 54 h 128"/>
                    <a:gd name="T88" fmla="*/ 100 w 144"/>
                    <a:gd name="T89" fmla="*/ 44 h 128"/>
                    <a:gd name="T90" fmla="*/ 88 w 144"/>
                    <a:gd name="T91" fmla="*/ 36 h 128"/>
                    <a:gd name="T92" fmla="*/ 72 w 144"/>
                    <a:gd name="T93" fmla="*/ 32 h 128"/>
                    <a:gd name="T94" fmla="*/ 62 w 144"/>
                    <a:gd name="T95" fmla="*/ 36 h 128"/>
                    <a:gd name="T96" fmla="*/ 50 w 144"/>
                    <a:gd name="T97" fmla="*/ 44 h 128"/>
                    <a:gd name="T98" fmla="*/ 40 w 144"/>
                    <a:gd name="T99" fmla="*/ 54 h 128"/>
                    <a:gd name="T100" fmla="*/ 38 w 144"/>
                    <a:gd name="T101" fmla="*/ 60 h 128"/>
                    <a:gd name="T102" fmla="*/ 36 w 144"/>
                    <a:gd name="T103" fmla="*/ 64 h 128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44"/>
                    <a:gd name="T157" fmla="*/ 0 h 128"/>
                    <a:gd name="T158" fmla="*/ 144 w 144"/>
                    <a:gd name="T159" fmla="*/ 128 h 128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78"/>
                      </a:lnTo>
                      <a:lnTo>
                        <a:pt x="140" y="92"/>
                      </a:lnTo>
                      <a:lnTo>
                        <a:pt x="134" y="102"/>
                      </a:lnTo>
                      <a:lnTo>
                        <a:pt x="126" y="112"/>
                      </a:lnTo>
                      <a:lnTo>
                        <a:pt x="116" y="118"/>
                      </a:lnTo>
                      <a:lnTo>
                        <a:pt x="104" y="124"/>
                      </a:lnTo>
                      <a:lnTo>
                        <a:pt x="88" y="128"/>
                      </a:lnTo>
                      <a:lnTo>
                        <a:pt x="72" y="128"/>
                      </a:lnTo>
                      <a:lnTo>
                        <a:pt x="58" y="128"/>
                      </a:lnTo>
                      <a:lnTo>
                        <a:pt x="46" y="124"/>
                      </a:lnTo>
                      <a:lnTo>
                        <a:pt x="34" y="118"/>
                      </a:lnTo>
                      <a:lnTo>
                        <a:pt x="22" y="112"/>
                      </a:lnTo>
                      <a:lnTo>
                        <a:pt x="14" y="102"/>
                      </a:lnTo>
                      <a:lnTo>
                        <a:pt x="6" y="92"/>
                      </a:lnTo>
                      <a:lnTo>
                        <a:pt x="2" y="78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72" y="32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693" name="Oval 80"/>
                <p:cNvSpPr>
                  <a:spLocks noChangeArrowheads="1"/>
                </p:cNvSpPr>
                <p:nvPr/>
              </p:nvSpPr>
              <p:spPr bwMode="auto">
                <a:xfrm>
                  <a:off x="5764" y="3537"/>
                  <a:ext cx="148" cy="142"/>
                </a:xfrm>
                <a:prstGeom prst="ellipse">
                  <a:avLst/>
                </a:prstGeom>
                <a:solidFill>
                  <a:srgbClr val="FF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694" name="Freeform 81"/>
                <p:cNvSpPr>
                  <a:spLocks noEditPoints="1"/>
                </p:cNvSpPr>
                <p:nvPr/>
              </p:nvSpPr>
              <p:spPr bwMode="auto">
                <a:xfrm>
                  <a:off x="5608" y="3601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8 w 144"/>
                    <a:gd name="T19" fmla="*/ 2 h 128"/>
                    <a:gd name="T20" fmla="*/ 104 w 144"/>
                    <a:gd name="T21" fmla="*/ 6 h 128"/>
                    <a:gd name="T22" fmla="*/ 116 w 144"/>
                    <a:gd name="T23" fmla="*/ 12 h 128"/>
                    <a:gd name="T24" fmla="*/ 126 w 144"/>
                    <a:gd name="T25" fmla="*/ 20 h 128"/>
                    <a:gd name="T26" fmla="*/ 134 w 144"/>
                    <a:gd name="T27" fmla="*/ 30 h 128"/>
                    <a:gd name="T28" fmla="*/ 140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80 h 128"/>
                    <a:gd name="T36" fmla="*/ 140 w 144"/>
                    <a:gd name="T37" fmla="*/ 92 h 128"/>
                    <a:gd name="T38" fmla="*/ 134 w 144"/>
                    <a:gd name="T39" fmla="*/ 104 h 128"/>
                    <a:gd name="T40" fmla="*/ 126 w 144"/>
                    <a:gd name="T41" fmla="*/ 112 h 128"/>
                    <a:gd name="T42" fmla="*/ 116 w 144"/>
                    <a:gd name="T43" fmla="*/ 120 h 128"/>
                    <a:gd name="T44" fmla="*/ 104 w 144"/>
                    <a:gd name="T45" fmla="*/ 124 h 128"/>
                    <a:gd name="T46" fmla="*/ 88 w 144"/>
                    <a:gd name="T47" fmla="*/ 128 h 128"/>
                    <a:gd name="T48" fmla="*/ 72 w 144"/>
                    <a:gd name="T49" fmla="*/ 128 h 128"/>
                    <a:gd name="T50" fmla="*/ 46 w 144"/>
                    <a:gd name="T51" fmla="*/ 124 h 128"/>
                    <a:gd name="T52" fmla="*/ 34 w 144"/>
                    <a:gd name="T53" fmla="*/ 120 h 128"/>
                    <a:gd name="T54" fmla="*/ 22 w 144"/>
                    <a:gd name="T55" fmla="*/ 112 h 128"/>
                    <a:gd name="T56" fmla="*/ 14 w 144"/>
                    <a:gd name="T57" fmla="*/ 104 h 128"/>
                    <a:gd name="T58" fmla="*/ 6 w 144"/>
                    <a:gd name="T59" fmla="*/ 92 h 128"/>
                    <a:gd name="T60" fmla="*/ 2 w 144"/>
                    <a:gd name="T61" fmla="*/ 80 h 128"/>
                    <a:gd name="T62" fmla="*/ 0 w 144"/>
                    <a:gd name="T63" fmla="*/ 64 h 128"/>
                    <a:gd name="T64" fmla="*/ 36 w 144"/>
                    <a:gd name="T65" fmla="*/ 64 h 128"/>
                    <a:gd name="T66" fmla="*/ 38 w 144"/>
                    <a:gd name="T67" fmla="*/ 72 h 128"/>
                    <a:gd name="T68" fmla="*/ 40 w 144"/>
                    <a:gd name="T69" fmla="*/ 78 h 128"/>
                    <a:gd name="T70" fmla="*/ 50 w 144"/>
                    <a:gd name="T71" fmla="*/ 88 h 128"/>
                    <a:gd name="T72" fmla="*/ 62 w 144"/>
                    <a:gd name="T73" fmla="*/ 94 h 128"/>
                    <a:gd name="T74" fmla="*/ 72 w 144"/>
                    <a:gd name="T75" fmla="*/ 96 h 128"/>
                    <a:gd name="T76" fmla="*/ 88 w 144"/>
                    <a:gd name="T77" fmla="*/ 94 h 128"/>
                    <a:gd name="T78" fmla="*/ 100 w 144"/>
                    <a:gd name="T79" fmla="*/ 88 h 128"/>
                    <a:gd name="T80" fmla="*/ 106 w 144"/>
                    <a:gd name="T81" fmla="*/ 78 h 128"/>
                    <a:gd name="T82" fmla="*/ 108 w 144"/>
                    <a:gd name="T83" fmla="*/ 64 h 128"/>
                    <a:gd name="T84" fmla="*/ 106 w 144"/>
                    <a:gd name="T85" fmla="*/ 54 h 128"/>
                    <a:gd name="T86" fmla="*/ 100 w 144"/>
                    <a:gd name="T87" fmla="*/ 44 h 128"/>
                    <a:gd name="T88" fmla="*/ 88 w 144"/>
                    <a:gd name="T89" fmla="*/ 36 h 128"/>
                    <a:gd name="T90" fmla="*/ 80 w 144"/>
                    <a:gd name="T91" fmla="*/ 34 h 128"/>
                    <a:gd name="T92" fmla="*/ 72 w 144"/>
                    <a:gd name="T93" fmla="*/ 32 h 128"/>
                    <a:gd name="T94" fmla="*/ 68 w 144"/>
                    <a:gd name="T95" fmla="*/ 34 h 128"/>
                    <a:gd name="T96" fmla="*/ 62 w 144"/>
                    <a:gd name="T97" fmla="*/ 36 h 128"/>
                    <a:gd name="T98" fmla="*/ 50 w 144"/>
                    <a:gd name="T99" fmla="*/ 44 h 128"/>
                    <a:gd name="T100" fmla="*/ 40 w 144"/>
                    <a:gd name="T101" fmla="*/ 54 h 128"/>
                    <a:gd name="T102" fmla="*/ 38 w 144"/>
                    <a:gd name="T103" fmla="*/ 60 h 128"/>
                    <a:gd name="T104" fmla="*/ 36 w 144"/>
                    <a:gd name="T105" fmla="*/ 64 h 128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44"/>
                    <a:gd name="T160" fmla="*/ 0 h 128"/>
                    <a:gd name="T161" fmla="*/ 144 w 144"/>
                    <a:gd name="T162" fmla="*/ 128 h 128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80"/>
                      </a:lnTo>
                      <a:lnTo>
                        <a:pt x="140" y="92"/>
                      </a:lnTo>
                      <a:lnTo>
                        <a:pt x="134" y="104"/>
                      </a:lnTo>
                      <a:lnTo>
                        <a:pt x="126" y="112"/>
                      </a:lnTo>
                      <a:lnTo>
                        <a:pt x="116" y="120"/>
                      </a:lnTo>
                      <a:lnTo>
                        <a:pt x="104" y="124"/>
                      </a:lnTo>
                      <a:lnTo>
                        <a:pt x="88" y="128"/>
                      </a:lnTo>
                      <a:lnTo>
                        <a:pt x="72" y="128"/>
                      </a:lnTo>
                      <a:lnTo>
                        <a:pt x="46" y="124"/>
                      </a:lnTo>
                      <a:lnTo>
                        <a:pt x="34" y="120"/>
                      </a:lnTo>
                      <a:lnTo>
                        <a:pt x="22" y="112"/>
                      </a:lnTo>
                      <a:lnTo>
                        <a:pt x="14" y="104"/>
                      </a:lnTo>
                      <a:lnTo>
                        <a:pt x="6" y="92"/>
                      </a:lnTo>
                      <a:lnTo>
                        <a:pt x="2" y="80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80" y="34"/>
                      </a:lnTo>
                      <a:lnTo>
                        <a:pt x="72" y="32"/>
                      </a:lnTo>
                      <a:lnTo>
                        <a:pt x="68" y="34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695" name="Oval 82"/>
                <p:cNvSpPr>
                  <a:spLocks noChangeArrowheads="1"/>
                </p:cNvSpPr>
                <p:nvPr/>
              </p:nvSpPr>
              <p:spPr bwMode="auto">
                <a:xfrm>
                  <a:off x="5608" y="3473"/>
                  <a:ext cx="158" cy="130"/>
                </a:xfrm>
                <a:prstGeom prst="ellipse">
                  <a:avLst/>
                </a:prstGeom>
                <a:solidFill>
                  <a:srgbClr val="FF9933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696" name="Oval 83"/>
                <p:cNvSpPr>
                  <a:spLocks noChangeArrowheads="1"/>
                </p:cNvSpPr>
                <p:nvPr/>
              </p:nvSpPr>
              <p:spPr bwMode="auto">
                <a:xfrm>
                  <a:off x="5462" y="3343"/>
                  <a:ext cx="450" cy="400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sp>
            <p:nvSpPr>
              <p:cNvPr id="110657" name="Freeform 84"/>
              <p:cNvSpPr>
                <a:spLocks/>
              </p:cNvSpPr>
              <p:nvPr/>
            </p:nvSpPr>
            <p:spPr bwMode="auto">
              <a:xfrm>
                <a:off x="5603" y="1211"/>
                <a:ext cx="204" cy="255"/>
              </a:xfrm>
              <a:custGeom>
                <a:avLst/>
                <a:gdLst>
                  <a:gd name="T0" fmla="*/ 13 w 241"/>
                  <a:gd name="T1" fmla="*/ 20 h 317"/>
                  <a:gd name="T2" fmla="*/ 15 w 241"/>
                  <a:gd name="T3" fmla="*/ 20 h 317"/>
                  <a:gd name="T4" fmla="*/ 17 w 241"/>
                  <a:gd name="T5" fmla="*/ 19 h 317"/>
                  <a:gd name="T6" fmla="*/ 18 w 241"/>
                  <a:gd name="T7" fmla="*/ 18 h 317"/>
                  <a:gd name="T8" fmla="*/ 18 w 241"/>
                  <a:gd name="T9" fmla="*/ 16 h 317"/>
                  <a:gd name="T10" fmla="*/ 19 w 241"/>
                  <a:gd name="T11" fmla="*/ 13 h 317"/>
                  <a:gd name="T12" fmla="*/ 22 w 241"/>
                  <a:gd name="T13" fmla="*/ 10 h 317"/>
                  <a:gd name="T14" fmla="*/ 30 w 241"/>
                  <a:gd name="T15" fmla="*/ 6 h 317"/>
                  <a:gd name="T16" fmla="*/ 31 w 241"/>
                  <a:gd name="T17" fmla="*/ 2 h 317"/>
                  <a:gd name="T18" fmla="*/ 27 w 241"/>
                  <a:gd name="T19" fmla="*/ 2 h 317"/>
                  <a:gd name="T20" fmla="*/ 25 w 241"/>
                  <a:gd name="T21" fmla="*/ 2 h 317"/>
                  <a:gd name="T22" fmla="*/ 24 w 241"/>
                  <a:gd name="T23" fmla="*/ 0 h 317"/>
                  <a:gd name="T24" fmla="*/ 21 w 241"/>
                  <a:gd name="T25" fmla="*/ 2 h 317"/>
                  <a:gd name="T26" fmla="*/ 18 w 241"/>
                  <a:gd name="T27" fmla="*/ 2 h 317"/>
                  <a:gd name="T28" fmla="*/ 14 w 241"/>
                  <a:gd name="T29" fmla="*/ 2 h 317"/>
                  <a:gd name="T30" fmla="*/ 12 w 241"/>
                  <a:gd name="T31" fmla="*/ 3 h 317"/>
                  <a:gd name="T32" fmla="*/ 11 w 241"/>
                  <a:gd name="T33" fmla="*/ 5 h 317"/>
                  <a:gd name="T34" fmla="*/ 10 w 241"/>
                  <a:gd name="T35" fmla="*/ 8 h 317"/>
                  <a:gd name="T36" fmla="*/ 8 w 241"/>
                  <a:gd name="T37" fmla="*/ 10 h 317"/>
                  <a:gd name="T38" fmla="*/ 6 w 241"/>
                  <a:gd name="T39" fmla="*/ 11 h 317"/>
                  <a:gd name="T40" fmla="*/ 5 w 241"/>
                  <a:gd name="T41" fmla="*/ 12 h 317"/>
                  <a:gd name="T42" fmla="*/ 3 w 241"/>
                  <a:gd name="T43" fmla="*/ 14 h 317"/>
                  <a:gd name="T44" fmla="*/ 3 w 241"/>
                  <a:gd name="T45" fmla="*/ 15 h 317"/>
                  <a:gd name="T46" fmla="*/ 3 w 241"/>
                  <a:gd name="T47" fmla="*/ 15 h 317"/>
                  <a:gd name="T48" fmla="*/ 2 w 241"/>
                  <a:gd name="T49" fmla="*/ 16 h 317"/>
                  <a:gd name="T50" fmla="*/ 0 w 241"/>
                  <a:gd name="T51" fmla="*/ 18 h 317"/>
                  <a:gd name="T52" fmla="*/ 3 w 241"/>
                  <a:gd name="T53" fmla="*/ 20 h 317"/>
                  <a:gd name="T54" fmla="*/ 3 w 241"/>
                  <a:gd name="T55" fmla="*/ 22 h 317"/>
                  <a:gd name="T56" fmla="*/ 3 w 241"/>
                  <a:gd name="T57" fmla="*/ 22 h 317"/>
                  <a:gd name="T58" fmla="*/ 5 w 241"/>
                  <a:gd name="T59" fmla="*/ 23 h 317"/>
                  <a:gd name="T60" fmla="*/ 7 w 241"/>
                  <a:gd name="T61" fmla="*/ 23 h 317"/>
                  <a:gd name="T62" fmla="*/ 8 w 241"/>
                  <a:gd name="T63" fmla="*/ 23 h 317"/>
                  <a:gd name="T64" fmla="*/ 12 w 241"/>
                  <a:gd name="T65" fmla="*/ 21 h 31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41"/>
                  <a:gd name="T100" fmla="*/ 0 h 317"/>
                  <a:gd name="T101" fmla="*/ 241 w 241"/>
                  <a:gd name="T102" fmla="*/ 317 h 31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41" h="317">
                    <a:moveTo>
                      <a:pt x="85" y="285"/>
                    </a:moveTo>
                    <a:lnTo>
                      <a:pt x="95" y="277"/>
                    </a:lnTo>
                    <a:lnTo>
                      <a:pt x="103" y="271"/>
                    </a:lnTo>
                    <a:lnTo>
                      <a:pt x="115" y="263"/>
                    </a:lnTo>
                    <a:lnTo>
                      <a:pt x="121" y="257"/>
                    </a:lnTo>
                    <a:lnTo>
                      <a:pt x="125" y="249"/>
                    </a:lnTo>
                    <a:lnTo>
                      <a:pt x="127" y="239"/>
                    </a:lnTo>
                    <a:lnTo>
                      <a:pt x="127" y="231"/>
                    </a:lnTo>
                    <a:lnTo>
                      <a:pt x="129" y="223"/>
                    </a:lnTo>
                    <a:lnTo>
                      <a:pt x="131" y="213"/>
                    </a:lnTo>
                    <a:lnTo>
                      <a:pt x="135" y="199"/>
                    </a:lnTo>
                    <a:lnTo>
                      <a:pt x="139" y="183"/>
                    </a:lnTo>
                    <a:lnTo>
                      <a:pt x="145" y="165"/>
                    </a:lnTo>
                    <a:lnTo>
                      <a:pt x="165" y="135"/>
                    </a:lnTo>
                    <a:lnTo>
                      <a:pt x="189" y="107"/>
                    </a:lnTo>
                    <a:lnTo>
                      <a:pt x="215" y="79"/>
                    </a:lnTo>
                    <a:lnTo>
                      <a:pt x="241" y="46"/>
                    </a:lnTo>
                    <a:lnTo>
                      <a:pt x="229" y="36"/>
                    </a:lnTo>
                    <a:lnTo>
                      <a:pt x="219" y="28"/>
                    </a:lnTo>
                    <a:lnTo>
                      <a:pt x="205" y="16"/>
                    </a:lnTo>
                    <a:lnTo>
                      <a:pt x="195" y="8"/>
                    </a:lnTo>
                    <a:lnTo>
                      <a:pt x="189" y="2"/>
                    </a:lnTo>
                    <a:lnTo>
                      <a:pt x="183" y="0"/>
                    </a:lnTo>
                    <a:lnTo>
                      <a:pt x="175" y="0"/>
                    </a:lnTo>
                    <a:lnTo>
                      <a:pt x="163" y="0"/>
                    </a:lnTo>
                    <a:lnTo>
                      <a:pt x="155" y="2"/>
                    </a:lnTo>
                    <a:lnTo>
                      <a:pt x="145" y="4"/>
                    </a:lnTo>
                    <a:lnTo>
                      <a:pt x="129" y="14"/>
                    </a:lnTo>
                    <a:lnTo>
                      <a:pt x="113" y="24"/>
                    </a:lnTo>
                    <a:lnTo>
                      <a:pt x="101" y="32"/>
                    </a:lnTo>
                    <a:lnTo>
                      <a:pt x="93" y="38"/>
                    </a:lnTo>
                    <a:lnTo>
                      <a:pt x="87" y="48"/>
                    </a:lnTo>
                    <a:lnTo>
                      <a:pt x="83" y="59"/>
                    </a:lnTo>
                    <a:lnTo>
                      <a:pt x="83" y="73"/>
                    </a:lnTo>
                    <a:lnTo>
                      <a:pt x="85" y="91"/>
                    </a:lnTo>
                    <a:lnTo>
                      <a:pt x="76" y="103"/>
                    </a:lnTo>
                    <a:lnTo>
                      <a:pt x="68" y="115"/>
                    </a:lnTo>
                    <a:lnTo>
                      <a:pt x="58" y="129"/>
                    </a:lnTo>
                    <a:lnTo>
                      <a:pt x="50" y="141"/>
                    </a:lnTo>
                    <a:lnTo>
                      <a:pt x="46" y="149"/>
                    </a:lnTo>
                    <a:lnTo>
                      <a:pt x="40" y="155"/>
                    </a:lnTo>
                    <a:lnTo>
                      <a:pt x="36" y="165"/>
                    </a:lnTo>
                    <a:lnTo>
                      <a:pt x="32" y="179"/>
                    </a:lnTo>
                    <a:lnTo>
                      <a:pt x="28" y="187"/>
                    </a:lnTo>
                    <a:lnTo>
                      <a:pt x="24" y="199"/>
                    </a:lnTo>
                    <a:lnTo>
                      <a:pt x="24" y="203"/>
                    </a:lnTo>
                    <a:lnTo>
                      <a:pt x="20" y="205"/>
                    </a:lnTo>
                    <a:lnTo>
                      <a:pt x="12" y="211"/>
                    </a:lnTo>
                    <a:lnTo>
                      <a:pt x="4" y="219"/>
                    </a:lnTo>
                    <a:lnTo>
                      <a:pt x="2" y="223"/>
                    </a:lnTo>
                    <a:lnTo>
                      <a:pt x="0" y="231"/>
                    </a:lnTo>
                    <a:lnTo>
                      <a:pt x="0" y="239"/>
                    </a:lnTo>
                    <a:lnTo>
                      <a:pt x="2" y="249"/>
                    </a:lnTo>
                    <a:lnTo>
                      <a:pt x="6" y="271"/>
                    </a:lnTo>
                    <a:lnTo>
                      <a:pt x="8" y="281"/>
                    </a:lnTo>
                    <a:lnTo>
                      <a:pt x="10" y="287"/>
                    </a:lnTo>
                    <a:lnTo>
                      <a:pt x="12" y="293"/>
                    </a:lnTo>
                    <a:lnTo>
                      <a:pt x="12" y="295"/>
                    </a:lnTo>
                    <a:lnTo>
                      <a:pt x="26" y="305"/>
                    </a:lnTo>
                    <a:lnTo>
                      <a:pt x="36" y="313"/>
                    </a:lnTo>
                    <a:lnTo>
                      <a:pt x="44" y="317"/>
                    </a:lnTo>
                    <a:lnTo>
                      <a:pt x="48" y="317"/>
                    </a:lnTo>
                    <a:lnTo>
                      <a:pt x="52" y="315"/>
                    </a:lnTo>
                    <a:lnTo>
                      <a:pt x="60" y="309"/>
                    </a:lnTo>
                    <a:lnTo>
                      <a:pt x="70" y="299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993300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58" name="Freeform 85"/>
              <p:cNvSpPr>
                <a:spLocks noEditPoints="1"/>
              </p:cNvSpPr>
              <p:nvPr/>
            </p:nvSpPr>
            <p:spPr bwMode="auto">
              <a:xfrm>
                <a:off x="5593" y="1491"/>
                <a:ext cx="123" cy="103"/>
              </a:xfrm>
              <a:custGeom>
                <a:avLst/>
                <a:gdLst>
                  <a:gd name="T0" fmla="*/ 0 w 145"/>
                  <a:gd name="T1" fmla="*/ 5 h 128"/>
                  <a:gd name="T2" fmla="*/ 2 w 145"/>
                  <a:gd name="T3" fmla="*/ 4 h 128"/>
                  <a:gd name="T4" fmla="*/ 3 w 145"/>
                  <a:gd name="T5" fmla="*/ 3 h 128"/>
                  <a:gd name="T6" fmla="*/ 3 w 145"/>
                  <a:gd name="T7" fmla="*/ 2 h 128"/>
                  <a:gd name="T8" fmla="*/ 3 w 145"/>
                  <a:gd name="T9" fmla="*/ 2 h 128"/>
                  <a:gd name="T10" fmla="*/ 5 w 145"/>
                  <a:gd name="T11" fmla="*/ 2 h 128"/>
                  <a:gd name="T12" fmla="*/ 6 w 145"/>
                  <a:gd name="T13" fmla="*/ 2 h 128"/>
                  <a:gd name="T14" fmla="*/ 8 w 145"/>
                  <a:gd name="T15" fmla="*/ 2 h 128"/>
                  <a:gd name="T16" fmla="*/ 10 w 145"/>
                  <a:gd name="T17" fmla="*/ 0 h 128"/>
                  <a:gd name="T18" fmla="*/ 12 w 145"/>
                  <a:gd name="T19" fmla="*/ 2 h 128"/>
                  <a:gd name="T20" fmla="*/ 14 w 145"/>
                  <a:gd name="T21" fmla="*/ 2 h 128"/>
                  <a:gd name="T22" fmla="*/ 16 w 145"/>
                  <a:gd name="T23" fmla="*/ 2 h 128"/>
                  <a:gd name="T24" fmla="*/ 18 w 145"/>
                  <a:gd name="T25" fmla="*/ 2 h 128"/>
                  <a:gd name="T26" fmla="*/ 19 w 145"/>
                  <a:gd name="T27" fmla="*/ 2 h 128"/>
                  <a:gd name="T28" fmla="*/ 20 w 145"/>
                  <a:gd name="T29" fmla="*/ 3 h 128"/>
                  <a:gd name="T30" fmla="*/ 20 w 145"/>
                  <a:gd name="T31" fmla="*/ 4 h 128"/>
                  <a:gd name="T32" fmla="*/ 20 w 145"/>
                  <a:gd name="T33" fmla="*/ 5 h 128"/>
                  <a:gd name="T34" fmla="*/ 20 w 145"/>
                  <a:gd name="T35" fmla="*/ 6 h 128"/>
                  <a:gd name="T36" fmla="*/ 20 w 145"/>
                  <a:gd name="T37" fmla="*/ 6 h 128"/>
                  <a:gd name="T38" fmla="*/ 19 w 145"/>
                  <a:gd name="T39" fmla="*/ 8 h 128"/>
                  <a:gd name="T40" fmla="*/ 18 w 145"/>
                  <a:gd name="T41" fmla="*/ 8 h 128"/>
                  <a:gd name="T42" fmla="*/ 16 w 145"/>
                  <a:gd name="T43" fmla="*/ 8 h 128"/>
                  <a:gd name="T44" fmla="*/ 14 w 145"/>
                  <a:gd name="T45" fmla="*/ 9 h 128"/>
                  <a:gd name="T46" fmla="*/ 12 w 145"/>
                  <a:gd name="T47" fmla="*/ 10 h 128"/>
                  <a:gd name="T48" fmla="*/ 10 w 145"/>
                  <a:gd name="T49" fmla="*/ 10 h 128"/>
                  <a:gd name="T50" fmla="*/ 8 w 145"/>
                  <a:gd name="T51" fmla="*/ 10 h 128"/>
                  <a:gd name="T52" fmla="*/ 6 w 145"/>
                  <a:gd name="T53" fmla="*/ 9 h 128"/>
                  <a:gd name="T54" fmla="*/ 5 w 145"/>
                  <a:gd name="T55" fmla="*/ 8 h 128"/>
                  <a:gd name="T56" fmla="*/ 3 w 145"/>
                  <a:gd name="T57" fmla="*/ 8 h 128"/>
                  <a:gd name="T58" fmla="*/ 3 w 145"/>
                  <a:gd name="T59" fmla="*/ 8 h 128"/>
                  <a:gd name="T60" fmla="*/ 3 w 145"/>
                  <a:gd name="T61" fmla="*/ 6 h 128"/>
                  <a:gd name="T62" fmla="*/ 2 w 145"/>
                  <a:gd name="T63" fmla="*/ 6 h 128"/>
                  <a:gd name="T64" fmla="*/ 0 w 145"/>
                  <a:gd name="T65" fmla="*/ 5 h 128"/>
                  <a:gd name="T66" fmla="*/ 5 w 145"/>
                  <a:gd name="T67" fmla="*/ 5 h 128"/>
                  <a:gd name="T68" fmla="*/ 5 w 145"/>
                  <a:gd name="T69" fmla="*/ 5 h 128"/>
                  <a:gd name="T70" fmla="*/ 6 w 145"/>
                  <a:gd name="T71" fmla="*/ 6 h 128"/>
                  <a:gd name="T72" fmla="*/ 7 w 145"/>
                  <a:gd name="T73" fmla="*/ 6 h 128"/>
                  <a:gd name="T74" fmla="*/ 8 w 145"/>
                  <a:gd name="T75" fmla="*/ 6 h 128"/>
                  <a:gd name="T76" fmla="*/ 10 w 145"/>
                  <a:gd name="T77" fmla="*/ 7 h 128"/>
                  <a:gd name="T78" fmla="*/ 12 w 145"/>
                  <a:gd name="T79" fmla="*/ 6 h 128"/>
                  <a:gd name="T80" fmla="*/ 14 w 145"/>
                  <a:gd name="T81" fmla="*/ 6 h 128"/>
                  <a:gd name="T82" fmla="*/ 15 w 145"/>
                  <a:gd name="T83" fmla="*/ 6 h 128"/>
                  <a:gd name="T84" fmla="*/ 15 w 145"/>
                  <a:gd name="T85" fmla="*/ 5 h 128"/>
                  <a:gd name="T86" fmla="*/ 15 w 145"/>
                  <a:gd name="T87" fmla="*/ 4 h 128"/>
                  <a:gd name="T88" fmla="*/ 14 w 145"/>
                  <a:gd name="T89" fmla="*/ 3 h 128"/>
                  <a:gd name="T90" fmla="*/ 12 w 145"/>
                  <a:gd name="T91" fmla="*/ 2 h 128"/>
                  <a:gd name="T92" fmla="*/ 10 w 145"/>
                  <a:gd name="T93" fmla="*/ 2 h 128"/>
                  <a:gd name="T94" fmla="*/ 8 w 145"/>
                  <a:gd name="T95" fmla="*/ 2 h 128"/>
                  <a:gd name="T96" fmla="*/ 7 w 145"/>
                  <a:gd name="T97" fmla="*/ 3 h 128"/>
                  <a:gd name="T98" fmla="*/ 6 w 145"/>
                  <a:gd name="T99" fmla="*/ 4 h 128"/>
                  <a:gd name="T100" fmla="*/ 5 w 145"/>
                  <a:gd name="T101" fmla="*/ 4 h 128"/>
                  <a:gd name="T102" fmla="*/ 5 w 145"/>
                  <a:gd name="T103" fmla="*/ 5 h 12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5"/>
                  <a:gd name="T157" fmla="*/ 0 h 128"/>
                  <a:gd name="T158" fmla="*/ 145 w 145"/>
                  <a:gd name="T159" fmla="*/ 128 h 12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5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5" y="6"/>
                    </a:lnTo>
                    <a:lnTo>
                      <a:pt x="117" y="12"/>
                    </a:lnTo>
                    <a:lnTo>
                      <a:pt x="127" y="20"/>
                    </a:lnTo>
                    <a:lnTo>
                      <a:pt x="135" y="30"/>
                    </a:lnTo>
                    <a:lnTo>
                      <a:pt x="141" y="40"/>
                    </a:lnTo>
                    <a:lnTo>
                      <a:pt x="143" y="52"/>
                    </a:lnTo>
                    <a:lnTo>
                      <a:pt x="145" y="64"/>
                    </a:lnTo>
                    <a:lnTo>
                      <a:pt x="143" y="78"/>
                    </a:lnTo>
                    <a:lnTo>
                      <a:pt x="141" y="92"/>
                    </a:lnTo>
                    <a:lnTo>
                      <a:pt x="135" y="102"/>
                    </a:lnTo>
                    <a:lnTo>
                      <a:pt x="127" y="112"/>
                    </a:lnTo>
                    <a:lnTo>
                      <a:pt x="117" y="118"/>
                    </a:lnTo>
                    <a:lnTo>
                      <a:pt x="105" y="124"/>
                    </a:lnTo>
                    <a:lnTo>
                      <a:pt x="88" y="128"/>
                    </a:lnTo>
                    <a:lnTo>
                      <a:pt x="72" y="128"/>
                    </a:lnTo>
                    <a:lnTo>
                      <a:pt x="58" y="128"/>
                    </a:lnTo>
                    <a:lnTo>
                      <a:pt x="46" y="124"/>
                    </a:lnTo>
                    <a:lnTo>
                      <a:pt x="34" y="118"/>
                    </a:lnTo>
                    <a:lnTo>
                      <a:pt x="22" y="112"/>
                    </a:lnTo>
                    <a:lnTo>
                      <a:pt x="14" y="102"/>
                    </a:lnTo>
                    <a:lnTo>
                      <a:pt x="6" y="92"/>
                    </a:lnTo>
                    <a:lnTo>
                      <a:pt x="2" y="78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1" y="88"/>
                    </a:lnTo>
                    <a:lnTo>
                      <a:pt x="107" y="78"/>
                    </a:lnTo>
                    <a:lnTo>
                      <a:pt x="109" y="64"/>
                    </a:lnTo>
                    <a:lnTo>
                      <a:pt x="107" y="54"/>
                    </a:lnTo>
                    <a:lnTo>
                      <a:pt x="101" y="44"/>
                    </a:lnTo>
                    <a:lnTo>
                      <a:pt x="88" y="36"/>
                    </a:lnTo>
                    <a:lnTo>
                      <a:pt x="72" y="32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59" name="Freeform 86"/>
              <p:cNvSpPr>
                <a:spLocks noEditPoints="1"/>
              </p:cNvSpPr>
              <p:nvPr/>
            </p:nvSpPr>
            <p:spPr bwMode="auto">
              <a:xfrm>
                <a:off x="4857" y="1387"/>
                <a:ext cx="122" cy="103"/>
              </a:xfrm>
              <a:custGeom>
                <a:avLst/>
                <a:gdLst>
                  <a:gd name="T0" fmla="*/ 0 w 144"/>
                  <a:gd name="T1" fmla="*/ 5 h 128"/>
                  <a:gd name="T2" fmla="*/ 2 w 144"/>
                  <a:gd name="T3" fmla="*/ 4 h 128"/>
                  <a:gd name="T4" fmla="*/ 3 w 144"/>
                  <a:gd name="T5" fmla="*/ 3 h 128"/>
                  <a:gd name="T6" fmla="*/ 3 w 144"/>
                  <a:gd name="T7" fmla="*/ 2 h 128"/>
                  <a:gd name="T8" fmla="*/ 3 w 144"/>
                  <a:gd name="T9" fmla="*/ 2 h 128"/>
                  <a:gd name="T10" fmla="*/ 5 w 144"/>
                  <a:gd name="T11" fmla="*/ 2 h 128"/>
                  <a:gd name="T12" fmla="*/ 6 w 144"/>
                  <a:gd name="T13" fmla="*/ 2 h 128"/>
                  <a:gd name="T14" fmla="*/ 8 w 144"/>
                  <a:gd name="T15" fmla="*/ 2 h 128"/>
                  <a:gd name="T16" fmla="*/ 10 w 144"/>
                  <a:gd name="T17" fmla="*/ 0 h 128"/>
                  <a:gd name="T18" fmla="*/ 12 w 144"/>
                  <a:gd name="T19" fmla="*/ 2 h 128"/>
                  <a:gd name="T20" fmla="*/ 14 w 144"/>
                  <a:gd name="T21" fmla="*/ 2 h 128"/>
                  <a:gd name="T22" fmla="*/ 15 w 144"/>
                  <a:gd name="T23" fmla="*/ 2 h 128"/>
                  <a:gd name="T24" fmla="*/ 16 w 144"/>
                  <a:gd name="T25" fmla="*/ 2 h 128"/>
                  <a:gd name="T26" fmla="*/ 18 w 144"/>
                  <a:gd name="T27" fmla="*/ 2 h 128"/>
                  <a:gd name="T28" fmla="*/ 19 w 144"/>
                  <a:gd name="T29" fmla="*/ 3 h 128"/>
                  <a:gd name="T30" fmla="*/ 19 w 144"/>
                  <a:gd name="T31" fmla="*/ 4 h 128"/>
                  <a:gd name="T32" fmla="*/ 19 w 144"/>
                  <a:gd name="T33" fmla="*/ 5 h 128"/>
                  <a:gd name="T34" fmla="*/ 19 w 144"/>
                  <a:gd name="T35" fmla="*/ 6 h 128"/>
                  <a:gd name="T36" fmla="*/ 19 w 144"/>
                  <a:gd name="T37" fmla="*/ 6 h 128"/>
                  <a:gd name="T38" fmla="*/ 18 w 144"/>
                  <a:gd name="T39" fmla="*/ 8 h 128"/>
                  <a:gd name="T40" fmla="*/ 16 w 144"/>
                  <a:gd name="T41" fmla="*/ 8 h 128"/>
                  <a:gd name="T42" fmla="*/ 15 w 144"/>
                  <a:gd name="T43" fmla="*/ 9 h 128"/>
                  <a:gd name="T44" fmla="*/ 14 w 144"/>
                  <a:gd name="T45" fmla="*/ 9 h 128"/>
                  <a:gd name="T46" fmla="*/ 10 w 144"/>
                  <a:gd name="T47" fmla="*/ 10 h 128"/>
                  <a:gd name="T48" fmla="*/ 6 w 144"/>
                  <a:gd name="T49" fmla="*/ 9 h 128"/>
                  <a:gd name="T50" fmla="*/ 5 w 144"/>
                  <a:gd name="T51" fmla="*/ 9 h 128"/>
                  <a:gd name="T52" fmla="*/ 3 w 144"/>
                  <a:gd name="T53" fmla="*/ 8 h 128"/>
                  <a:gd name="T54" fmla="*/ 3 w 144"/>
                  <a:gd name="T55" fmla="*/ 8 h 128"/>
                  <a:gd name="T56" fmla="*/ 3 w 144"/>
                  <a:gd name="T57" fmla="*/ 6 h 128"/>
                  <a:gd name="T58" fmla="*/ 2 w 144"/>
                  <a:gd name="T59" fmla="*/ 6 h 128"/>
                  <a:gd name="T60" fmla="*/ 0 w 144"/>
                  <a:gd name="T61" fmla="*/ 5 h 128"/>
                  <a:gd name="T62" fmla="*/ 5 w 144"/>
                  <a:gd name="T63" fmla="*/ 5 h 128"/>
                  <a:gd name="T64" fmla="*/ 5 w 144"/>
                  <a:gd name="T65" fmla="*/ 5 h 128"/>
                  <a:gd name="T66" fmla="*/ 6 w 144"/>
                  <a:gd name="T67" fmla="*/ 6 h 128"/>
                  <a:gd name="T68" fmla="*/ 7 w 144"/>
                  <a:gd name="T69" fmla="*/ 6 h 128"/>
                  <a:gd name="T70" fmla="*/ 8 w 144"/>
                  <a:gd name="T71" fmla="*/ 6 h 128"/>
                  <a:gd name="T72" fmla="*/ 10 w 144"/>
                  <a:gd name="T73" fmla="*/ 7 h 128"/>
                  <a:gd name="T74" fmla="*/ 12 w 144"/>
                  <a:gd name="T75" fmla="*/ 6 h 128"/>
                  <a:gd name="T76" fmla="*/ 14 w 144"/>
                  <a:gd name="T77" fmla="*/ 6 h 128"/>
                  <a:gd name="T78" fmla="*/ 14 w 144"/>
                  <a:gd name="T79" fmla="*/ 6 h 128"/>
                  <a:gd name="T80" fmla="*/ 15 w 144"/>
                  <a:gd name="T81" fmla="*/ 5 h 128"/>
                  <a:gd name="T82" fmla="*/ 14 w 144"/>
                  <a:gd name="T83" fmla="*/ 4 h 128"/>
                  <a:gd name="T84" fmla="*/ 14 w 144"/>
                  <a:gd name="T85" fmla="*/ 3 h 128"/>
                  <a:gd name="T86" fmla="*/ 12 w 144"/>
                  <a:gd name="T87" fmla="*/ 2 h 128"/>
                  <a:gd name="T88" fmla="*/ 12 w 144"/>
                  <a:gd name="T89" fmla="*/ 2 h 128"/>
                  <a:gd name="T90" fmla="*/ 10 w 144"/>
                  <a:gd name="T91" fmla="*/ 2 h 128"/>
                  <a:gd name="T92" fmla="*/ 10 w 144"/>
                  <a:gd name="T93" fmla="*/ 2 h 128"/>
                  <a:gd name="T94" fmla="*/ 8 w 144"/>
                  <a:gd name="T95" fmla="*/ 2 h 128"/>
                  <a:gd name="T96" fmla="*/ 7 w 144"/>
                  <a:gd name="T97" fmla="*/ 3 h 128"/>
                  <a:gd name="T98" fmla="*/ 6 w 144"/>
                  <a:gd name="T99" fmla="*/ 4 h 128"/>
                  <a:gd name="T100" fmla="*/ 5 w 144"/>
                  <a:gd name="T101" fmla="*/ 4 h 128"/>
                  <a:gd name="T102" fmla="*/ 5 w 144"/>
                  <a:gd name="T103" fmla="*/ 5 h 12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4"/>
                  <a:gd name="T157" fmla="*/ 0 h 128"/>
                  <a:gd name="T158" fmla="*/ 144 w 144"/>
                  <a:gd name="T159" fmla="*/ 128 h 12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4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6" y="2"/>
                    </a:lnTo>
                    <a:lnTo>
                      <a:pt x="98" y="6"/>
                    </a:lnTo>
                    <a:lnTo>
                      <a:pt x="110" y="12"/>
                    </a:lnTo>
                    <a:lnTo>
                      <a:pt x="122" y="20"/>
                    </a:lnTo>
                    <a:lnTo>
                      <a:pt x="130" y="30"/>
                    </a:lnTo>
                    <a:lnTo>
                      <a:pt x="138" y="40"/>
                    </a:lnTo>
                    <a:lnTo>
                      <a:pt x="142" y="52"/>
                    </a:lnTo>
                    <a:lnTo>
                      <a:pt x="144" y="64"/>
                    </a:lnTo>
                    <a:lnTo>
                      <a:pt x="142" y="80"/>
                    </a:lnTo>
                    <a:lnTo>
                      <a:pt x="138" y="92"/>
                    </a:lnTo>
                    <a:lnTo>
                      <a:pt x="130" y="104"/>
                    </a:lnTo>
                    <a:lnTo>
                      <a:pt x="122" y="112"/>
                    </a:lnTo>
                    <a:lnTo>
                      <a:pt x="110" y="120"/>
                    </a:lnTo>
                    <a:lnTo>
                      <a:pt x="98" y="124"/>
                    </a:lnTo>
                    <a:lnTo>
                      <a:pt x="72" y="128"/>
                    </a:lnTo>
                    <a:lnTo>
                      <a:pt x="46" y="124"/>
                    </a:lnTo>
                    <a:lnTo>
                      <a:pt x="34" y="120"/>
                    </a:lnTo>
                    <a:lnTo>
                      <a:pt x="22" y="112"/>
                    </a:lnTo>
                    <a:lnTo>
                      <a:pt x="14" y="104"/>
                    </a:lnTo>
                    <a:lnTo>
                      <a:pt x="6" y="92"/>
                    </a:lnTo>
                    <a:lnTo>
                      <a:pt x="2" y="80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0" y="88"/>
                    </a:lnTo>
                    <a:lnTo>
                      <a:pt x="106" y="78"/>
                    </a:lnTo>
                    <a:lnTo>
                      <a:pt x="108" y="64"/>
                    </a:lnTo>
                    <a:lnTo>
                      <a:pt x="106" y="54"/>
                    </a:lnTo>
                    <a:lnTo>
                      <a:pt x="100" y="44"/>
                    </a:lnTo>
                    <a:lnTo>
                      <a:pt x="88" y="36"/>
                    </a:lnTo>
                    <a:lnTo>
                      <a:pt x="80" y="34"/>
                    </a:lnTo>
                    <a:lnTo>
                      <a:pt x="72" y="32"/>
                    </a:lnTo>
                    <a:lnTo>
                      <a:pt x="68" y="34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60" name="Freeform 87"/>
              <p:cNvSpPr>
                <a:spLocks noEditPoints="1"/>
              </p:cNvSpPr>
              <p:nvPr/>
            </p:nvSpPr>
            <p:spPr bwMode="auto">
              <a:xfrm>
                <a:off x="5105" y="1232"/>
                <a:ext cx="120" cy="103"/>
              </a:xfrm>
              <a:custGeom>
                <a:avLst/>
                <a:gdLst>
                  <a:gd name="T0" fmla="*/ 0 w 142"/>
                  <a:gd name="T1" fmla="*/ 5 h 129"/>
                  <a:gd name="T2" fmla="*/ 2 w 142"/>
                  <a:gd name="T3" fmla="*/ 4 h 129"/>
                  <a:gd name="T4" fmla="*/ 3 w 142"/>
                  <a:gd name="T5" fmla="*/ 3 h 129"/>
                  <a:gd name="T6" fmla="*/ 3 w 142"/>
                  <a:gd name="T7" fmla="*/ 2 h 129"/>
                  <a:gd name="T8" fmla="*/ 3 w 142"/>
                  <a:gd name="T9" fmla="*/ 2 h 129"/>
                  <a:gd name="T10" fmla="*/ 4 w 142"/>
                  <a:gd name="T11" fmla="*/ 2 h 129"/>
                  <a:gd name="T12" fmla="*/ 6 w 142"/>
                  <a:gd name="T13" fmla="*/ 2 h 129"/>
                  <a:gd name="T14" fmla="*/ 8 w 142"/>
                  <a:gd name="T15" fmla="*/ 2 h 129"/>
                  <a:gd name="T16" fmla="*/ 9 w 142"/>
                  <a:gd name="T17" fmla="*/ 0 h 129"/>
                  <a:gd name="T18" fmla="*/ 12 w 142"/>
                  <a:gd name="T19" fmla="*/ 2 h 129"/>
                  <a:gd name="T20" fmla="*/ 14 w 142"/>
                  <a:gd name="T21" fmla="*/ 2 h 129"/>
                  <a:gd name="T22" fmla="*/ 15 w 142"/>
                  <a:gd name="T23" fmla="*/ 2 h 129"/>
                  <a:gd name="T24" fmla="*/ 16 w 142"/>
                  <a:gd name="T25" fmla="*/ 2 h 129"/>
                  <a:gd name="T26" fmla="*/ 18 w 142"/>
                  <a:gd name="T27" fmla="*/ 2 h 129"/>
                  <a:gd name="T28" fmla="*/ 18 w 142"/>
                  <a:gd name="T29" fmla="*/ 3 h 129"/>
                  <a:gd name="T30" fmla="*/ 19 w 142"/>
                  <a:gd name="T31" fmla="*/ 4 h 129"/>
                  <a:gd name="T32" fmla="*/ 19 w 142"/>
                  <a:gd name="T33" fmla="*/ 5 h 129"/>
                  <a:gd name="T34" fmla="*/ 19 w 142"/>
                  <a:gd name="T35" fmla="*/ 6 h 129"/>
                  <a:gd name="T36" fmla="*/ 18 w 142"/>
                  <a:gd name="T37" fmla="*/ 6 h 129"/>
                  <a:gd name="T38" fmla="*/ 18 w 142"/>
                  <a:gd name="T39" fmla="*/ 7 h 129"/>
                  <a:gd name="T40" fmla="*/ 16 w 142"/>
                  <a:gd name="T41" fmla="*/ 8 h 129"/>
                  <a:gd name="T42" fmla="*/ 15 w 142"/>
                  <a:gd name="T43" fmla="*/ 8 h 129"/>
                  <a:gd name="T44" fmla="*/ 14 w 142"/>
                  <a:gd name="T45" fmla="*/ 9 h 129"/>
                  <a:gd name="T46" fmla="*/ 12 w 142"/>
                  <a:gd name="T47" fmla="*/ 9 h 129"/>
                  <a:gd name="T48" fmla="*/ 9 w 142"/>
                  <a:gd name="T49" fmla="*/ 9 h 129"/>
                  <a:gd name="T50" fmla="*/ 8 w 142"/>
                  <a:gd name="T51" fmla="*/ 9 h 129"/>
                  <a:gd name="T52" fmla="*/ 6 w 142"/>
                  <a:gd name="T53" fmla="*/ 9 h 129"/>
                  <a:gd name="T54" fmla="*/ 4 w 142"/>
                  <a:gd name="T55" fmla="*/ 8 h 129"/>
                  <a:gd name="T56" fmla="*/ 3 w 142"/>
                  <a:gd name="T57" fmla="*/ 8 h 129"/>
                  <a:gd name="T58" fmla="*/ 3 w 142"/>
                  <a:gd name="T59" fmla="*/ 7 h 129"/>
                  <a:gd name="T60" fmla="*/ 3 w 142"/>
                  <a:gd name="T61" fmla="*/ 6 h 129"/>
                  <a:gd name="T62" fmla="*/ 2 w 142"/>
                  <a:gd name="T63" fmla="*/ 6 h 129"/>
                  <a:gd name="T64" fmla="*/ 0 w 142"/>
                  <a:gd name="T65" fmla="*/ 5 h 129"/>
                  <a:gd name="T66" fmla="*/ 5 w 142"/>
                  <a:gd name="T67" fmla="*/ 5 h 129"/>
                  <a:gd name="T68" fmla="*/ 5 w 142"/>
                  <a:gd name="T69" fmla="*/ 5 h 129"/>
                  <a:gd name="T70" fmla="*/ 5 w 142"/>
                  <a:gd name="T71" fmla="*/ 6 h 129"/>
                  <a:gd name="T72" fmla="*/ 7 w 142"/>
                  <a:gd name="T73" fmla="*/ 6 h 129"/>
                  <a:gd name="T74" fmla="*/ 8 w 142"/>
                  <a:gd name="T75" fmla="*/ 6 h 129"/>
                  <a:gd name="T76" fmla="*/ 9 w 142"/>
                  <a:gd name="T77" fmla="*/ 6 h 129"/>
                  <a:gd name="T78" fmla="*/ 12 w 142"/>
                  <a:gd name="T79" fmla="*/ 6 h 129"/>
                  <a:gd name="T80" fmla="*/ 13 w 142"/>
                  <a:gd name="T81" fmla="*/ 6 h 129"/>
                  <a:gd name="T82" fmla="*/ 14 w 142"/>
                  <a:gd name="T83" fmla="*/ 6 h 129"/>
                  <a:gd name="T84" fmla="*/ 14 w 142"/>
                  <a:gd name="T85" fmla="*/ 5 h 129"/>
                  <a:gd name="T86" fmla="*/ 14 w 142"/>
                  <a:gd name="T87" fmla="*/ 4 h 129"/>
                  <a:gd name="T88" fmla="*/ 13 w 142"/>
                  <a:gd name="T89" fmla="*/ 3 h 129"/>
                  <a:gd name="T90" fmla="*/ 12 w 142"/>
                  <a:gd name="T91" fmla="*/ 2 h 129"/>
                  <a:gd name="T92" fmla="*/ 9 w 142"/>
                  <a:gd name="T93" fmla="*/ 2 h 129"/>
                  <a:gd name="T94" fmla="*/ 8 w 142"/>
                  <a:gd name="T95" fmla="*/ 2 h 129"/>
                  <a:gd name="T96" fmla="*/ 7 w 142"/>
                  <a:gd name="T97" fmla="*/ 3 h 129"/>
                  <a:gd name="T98" fmla="*/ 5 w 142"/>
                  <a:gd name="T99" fmla="*/ 4 h 129"/>
                  <a:gd name="T100" fmla="*/ 5 w 142"/>
                  <a:gd name="T101" fmla="*/ 4 h 129"/>
                  <a:gd name="T102" fmla="*/ 5 w 142"/>
                  <a:gd name="T103" fmla="*/ 5 h 12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2"/>
                  <a:gd name="T157" fmla="*/ 0 h 129"/>
                  <a:gd name="T158" fmla="*/ 142 w 142"/>
                  <a:gd name="T159" fmla="*/ 129 h 12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2" h="129">
                    <a:moveTo>
                      <a:pt x="0" y="65"/>
                    </a:moveTo>
                    <a:lnTo>
                      <a:pt x="2" y="53"/>
                    </a:lnTo>
                    <a:lnTo>
                      <a:pt x="6" y="41"/>
                    </a:lnTo>
                    <a:lnTo>
                      <a:pt x="12" y="31"/>
                    </a:lnTo>
                    <a:lnTo>
                      <a:pt x="22" y="20"/>
                    </a:lnTo>
                    <a:lnTo>
                      <a:pt x="32" y="12"/>
                    </a:lnTo>
                    <a:lnTo>
                      <a:pt x="44" y="6"/>
                    </a:lnTo>
                    <a:lnTo>
                      <a:pt x="56" y="2"/>
                    </a:lnTo>
                    <a:lnTo>
                      <a:pt x="70" y="0"/>
                    </a:lnTo>
                    <a:lnTo>
                      <a:pt x="86" y="2"/>
                    </a:lnTo>
                    <a:lnTo>
                      <a:pt x="102" y="6"/>
                    </a:lnTo>
                    <a:lnTo>
                      <a:pt x="114" y="12"/>
                    </a:lnTo>
                    <a:lnTo>
                      <a:pt x="124" y="20"/>
                    </a:lnTo>
                    <a:lnTo>
                      <a:pt x="132" y="31"/>
                    </a:lnTo>
                    <a:lnTo>
                      <a:pt x="138" y="41"/>
                    </a:lnTo>
                    <a:lnTo>
                      <a:pt x="140" y="53"/>
                    </a:lnTo>
                    <a:lnTo>
                      <a:pt x="142" y="65"/>
                    </a:lnTo>
                    <a:lnTo>
                      <a:pt x="140" y="79"/>
                    </a:lnTo>
                    <a:lnTo>
                      <a:pt x="138" y="93"/>
                    </a:lnTo>
                    <a:lnTo>
                      <a:pt x="132" y="103"/>
                    </a:lnTo>
                    <a:lnTo>
                      <a:pt x="124" y="113"/>
                    </a:lnTo>
                    <a:lnTo>
                      <a:pt x="114" y="119"/>
                    </a:lnTo>
                    <a:lnTo>
                      <a:pt x="102" y="125"/>
                    </a:lnTo>
                    <a:lnTo>
                      <a:pt x="86" y="129"/>
                    </a:lnTo>
                    <a:lnTo>
                      <a:pt x="70" y="129"/>
                    </a:lnTo>
                    <a:lnTo>
                      <a:pt x="56" y="129"/>
                    </a:lnTo>
                    <a:lnTo>
                      <a:pt x="44" y="125"/>
                    </a:lnTo>
                    <a:lnTo>
                      <a:pt x="32" y="119"/>
                    </a:lnTo>
                    <a:lnTo>
                      <a:pt x="22" y="113"/>
                    </a:lnTo>
                    <a:lnTo>
                      <a:pt x="12" y="103"/>
                    </a:lnTo>
                    <a:lnTo>
                      <a:pt x="6" y="93"/>
                    </a:lnTo>
                    <a:lnTo>
                      <a:pt x="2" y="79"/>
                    </a:lnTo>
                    <a:lnTo>
                      <a:pt x="0" y="65"/>
                    </a:lnTo>
                    <a:close/>
                    <a:moveTo>
                      <a:pt x="34" y="65"/>
                    </a:moveTo>
                    <a:lnTo>
                      <a:pt x="36" y="73"/>
                    </a:lnTo>
                    <a:lnTo>
                      <a:pt x="38" y="79"/>
                    </a:lnTo>
                    <a:lnTo>
                      <a:pt x="48" y="89"/>
                    </a:lnTo>
                    <a:lnTo>
                      <a:pt x="60" y="95"/>
                    </a:lnTo>
                    <a:lnTo>
                      <a:pt x="70" y="97"/>
                    </a:lnTo>
                    <a:lnTo>
                      <a:pt x="86" y="95"/>
                    </a:lnTo>
                    <a:lnTo>
                      <a:pt x="98" y="89"/>
                    </a:lnTo>
                    <a:lnTo>
                      <a:pt x="104" y="79"/>
                    </a:lnTo>
                    <a:lnTo>
                      <a:pt x="106" y="65"/>
                    </a:lnTo>
                    <a:lnTo>
                      <a:pt x="104" y="55"/>
                    </a:lnTo>
                    <a:lnTo>
                      <a:pt x="98" y="45"/>
                    </a:lnTo>
                    <a:lnTo>
                      <a:pt x="86" y="37"/>
                    </a:lnTo>
                    <a:lnTo>
                      <a:pt x="70" y="33"/>
                    </a:lnTo>
                    <a:lnTo>
                      <a:pt x="60" y="37"/>
                    </a:lnTo>
                    <a:lnTo>
                      <a:pt x="48" y="45"/>
                    </a:lnTo>
                    <a:lnTo>
                      <a:pt x="38" y="55"/>
                    </a:lnTo>
                    <a:lnTo>
                      <a:pt x="36" y="61"/>
                    </a:lnTo>
                    <a:lnTo>
                      <a:pt x="34" y="65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61" name="Freeform 88"/>
              <p:cNvSpPr>
                <a:spLocks noEditPoints="1"/>
              </p:cNvSpPr>
              <p:nvPr/>
            </p:nvSpPr>
            <p:spPr bwMode="auto">
              <a:xfrm>
                <a:off x="5593" y="1127"/>
                <a:ext cx="123" cy="103"/>
              </a:xfrm>
              <a:custGeom>
                <a:avLst/>
                <a:gdLst>
                  <a:gd name="T0" fmla="*/ 0 w 145"/>
                  <a:gd name="T1" fmla="*/ 5 h 128"/>
                  <a:gd name="T2" fmla="*/ 2 w 145"/>
                  <a:gd name="T3" fmla="*/ 4 h 128"/>
                  <a:gd name="T4" fmla="*/ 3 w 145"/>
                  <a:gd name="T5" fmla="*/ 3 h 128"/>
                  <a:gd name="T6" fmla="*/ 3 w 145"/>
                  <a:gd name="T7" fmla="*/ 2 h 128"/>
                  <a:gd name="T8" fmla="*/ 3 w 145"/>
                  <a:gd name="T9" fmla="*/ 2 h 128"/>
                  <a:gd name="T10" fmla="*/ 5 w 145"/>
                  <a:gd name="T11" fmla="*/ 2 h 128"/>
                  <a:gd name="T12" fmla="*/ 6 w 145"/>
                  <a:gd name="T13" fmla="*/ 2 h 128"/>
                  <a:gd name="T14" fmla="*/ 8 w 145"/>
                  <a:gd name="T15" fmla="*/ 2 h 128"/>
                  <a:gd name="T16" fmla="*/ 10 w 145"/>
                  <a:gd name="T17" fmla="*/ 0 h 128"/>
                  <a:gd name="T18" fmla="*/ 12 w 145"/>
                  <a:gd name="T19" fmla="*/ 2 h 128"/>
                  <a:gd name="T20" fmla="*/ 14 w 145"/>
                  <a:gd name="T21" fmla="*/ 2 h 128"/>
                  <a:gd name="T22" fmla="*/ 16 w 145"/>
                  <a:gd name="T23" fmla="*/ 2 h 128"/>
                  <a:gd name="T24" fmla="*/ 18 w 145"/>
                  <a:gd name="T25" fmla="*/ 2 h 128"/>
                  <a:gd name="T26" fmla="*/ 19 w 145"/>
                  <a:gd name="T27" fmla="*/ 2 h 128"/>
                  <a:gd name="T28" fmla="*/ 20 w 145"/>
                  <a:gd name="T29" fmla="*/ 3 h 128"/>
                  <a:gd name="T30" fmla="*/ 20 w 145"/>
                  <a:gd name="T31" fmla="*/ 4 h 128"/>
                  <a:gd name="T32" fmla="*/ 20 w 145"/>
                  <a:gd name="T33" fmla="*/ 5 h 128"/>
                  <a:gd name="T34" fmla="*/ 20 w 145"/>
                  <a:gd name="T35" fmla="*/ 6 h 128"/>
                  <a:gd name="T36" fmla="*/ 20 w 145"/>
                  <a:gd name="T37" fmla="*/ 6 h 128"/>
                  <a:gd name="T38" fmla="*/ 19 w 145"/>
                  <a:gd name="T39" fmla="*/ 8 h 128"/>
                  <a:gd name="T40" fmla="*/ 18 w 145"/>
                  <a:gd name="T41" fmla="*/ 8 h 128"/>
                  <a:gd name="T42" fmla="*/ 16 w 145"/>
                  <a:gd name="T43" fmla="*/ 9 h 128"/>
                  <a:gd name="T44" fmla="*/ 14 w 145"/>
                  <a:gd name="T45" fmla="*/ 9 h 128"/>
                  <a:gd name="T46" fmla="*/ 12 w 145"/>
                  <a:gd name="T47" fmla="*/ 10 h 128"/>
                  <a:gd name="T48" fmla="*/ 10 w 145"/>
                  <a:gd name="T49" fmla="*/ 10 h 128"/>
                  <a:gd name="T50" fmla="*/ 6 w 145"/>
                  <a:gd name="T51" fmla="*/ 9 h 128"/>
                  <a:gd name="T52" fmla="*/ 5 w 145"/>
                  <a:gd name="T53" fmla="*/ 9 h 128"/>
                  <a:gd name="T54" fmla="*/ 3 w 145"/>
                  <a:gd name="T55" fmla="*/ 8 h 128"/>
                  <a:gd name="T56" fmla="*/ 3 w 145"/>
                  <a:gd name="T57" fmla="*/ 8 h 128"/>
                  <a:gd name="T58" fmla="*/ 3 w 145"/>
                  <a:gd name="T59" fmla="*/ 6 h 128"/>
                  <a:gd name="T60" fmla="*/ 2 w 145"/>
                  <a:gd name="T61" fmla="*/ 6 h 128"/>
                  <a:gd name="T62" fmla="*/ 0 w 145"/>
                  <a:gd name="T63" fmla="*/ 5 h 128"/>
                  <a:gd name="T64" fmla="*/ 5 w 145"/>
                  <a:gd name="T65" fmla="*/ 5 h 128"/>
                  <a:gd name="T66" fmla="*/ 5 w 145"/>
                  <a:gd name="T67" fmla="*/ 5 h 128"/>
                  <a:gd name="T68" fmla="*/ 6 w 145"/>
                  <a:gd name="T69" fmla="*/ 6 h 128"/>
                  <a:gd name="T70" fmla="*/ 7 w 145"/>
                  <a:gd name="T71" fmla="*/ 6 h 128"/>
                  <a:gd name="T72" fmla="*/ 8 w 145"/>
                  <a:gd name="T73" fmla="*/ 6 h 128"/>
                  <a:gd name="T74" fmla="*/ 10 w 145"/>
                  <a:gd name="T75" fmla="*/ 7 h 128"/>
                  <a:gd name="T76" fmla="*/ 12 w 145"/>
                  <a:gd name="T77" fmla="*/ 6 h 128"/>
                  <a:gd name="T78" fmla="*/ 14 w 145"/>
                  <a:gd name="T79" fmla="*/ 6 h 128"/>
                  <a:gd name="T80" fmla="*/ 15 w 145"/>
                  <a:gd name="T81" fmla="*/ 6 h 128"/>
                  <a:gd name="T82" fmla="*/ 15 w 145"/>
                  <a:gd name="T83" fmla="*/ 5 h 128"/>
                  <a:gd name="T84" fmla="*/ 15 w 145"/>
                  <a:gd name="T85" fmla="*/ 4 h 128"/>
                  <a:gd name="T86" fmla="*/ 14 w 145"/>
                  <a:gd name="T87" fmla="*/ 3 h 128"/>
                  <a:gd name="T88" fmla="*/ 12 w 145"/>
                  <a:gd name="T89" fmla="*/ 2 h 128"/>
                  <a:gd name="T90" fmla="*/ 12 w 145"/>
                  <a:gd name="T91" fmla="*/ 2 h 128"/>
                  <a:gd name="T92" fmla="*/ 10 w 145"/>
                  <a:gd name="T93" fmla="*/ 2 h 128"/>
                  <a:gd name="T94" fmla="*/ 10 w 145"/>
                  <a:gd name="T95" fmla="*/ 2 h 128"/>
                  <a:gd name="T96" fmla="*/ 8 w 145"/>
                  <a:gd name="T97" fmla="*/ 2 h 128"/>
                  <a:gd name="T98" fmla="*/ 7 w 145"/>
                  <a:gd name="T99" fmla="*/ 3 h 128"/>
                  <a:gd name="T100" fmla="*/ 6 w 145"/>
                  <a:gd name="T101" fmla="*/ 4 h 128"/>
                  <a:gd name="T102" fmla="*/ 5 w 145"/>
                  <a:gd name="T103" fmla="*/ 4 h 128"/>
                  <a:gd name="T104" fmla="*/ 5 w 145"/>
                  <a:gd name="T105" fmla="*/ 5 h 12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45"/>
                  <a:gd name="T160" fmla="*/ 0 h 128"/>
                  <a:gd name="T161" fmla="*/ 145 w 145"/>
                  <a:gd name="T162" fmla="*/ 128 h 12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45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5" y="6"/>
                    </a:lnTo>
                    <a:lnTo>
                      <a:pt x="117" y="12"/>
                    </a:lnTo>
                    <a:lnTo>
                      <a:pt x="127" y="20"/>
                    </a:lnTo>
                    <a:lnTo>
                      <a:pt x="135" y="30"/>
                    </a:lnTo>
                    <a:lnTo>
                      <a:pt x="141" y="40"/>
                    </a:lnTo>
                    <a:lnTo>
                      <a:pt x="143" y="52"/>
                    </a:lnTo>
                    <a:lnTo>
                      <a:pt x="145" y="64"/>
                    </a:lnTo>
                    <a:lnTo>
                      <a:pt x="143" y="80"/>
                    </a:lnTo>
                    <a:lnTo>
                      <a:pt x="141" y="92"/>
                    </a:lnTo>
                    <a:lnTo>
                      <a:pt x="135" y="104"/>
                    </a:lnTo>
                    <a:lnTo>
                      <a:pt x="127" y="112"/>
                    </a:lnTo>
                    <a:lnTo>
                      <a:pt x="117" y="120"/>
                    </a:lnTo>
                    <a:lnTo>
                      <a:pt x="105" y="124"/>
                    </a:lnTo>
                    <a:lnTo>
                      <a:pt x="88" y="128"/>
                    </a:lnTo>
                    <a:lnTo>
                      <a:pt x="72" y="128"/>
                    </a:lnTo>
                    <a:lnTo>
                      <a:pt x="46" y="124"/>
                    </a:lnTo>
                    <a:lnTo>
                      <a:pt x="34" y="120"/>
                    </a:lnTo>
                    <a:lnTo>
                      <a:pt x="22" y="112"/>
                    </a:lnTo>
                    <a:lnTo>
                      <a:pt x="14" y="104"/>
                    </a:lnTo>
                    <a:lnTo>
                      <a:pt x="6" y="92"/>
                    </a:lnTo>
                    <a:lnTo>
                      <a:pt x="2" y="80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1" y="88"/>
                    </a:lnTo>
                    <a:lnTo>
                      <a:pt x="107" y="78"/>
                    </a:lnTo>
                    <a:lnTo>
                      <a:pt x="109" y="64"/>
                    </a:lnTo>
                    <a:lnTo>
                      <a:pt x="107" y="54"/>
                    </a:lnTo>
                    <a:lnTo>
                      <a:pt x="101" y="44"/>
                    </a:lnTo>
                    <a:lnTo>
                      <a:pt x="88" y="36"/>
                    </a:lnTo>
                    <a:lnTo>
                      <a:pt x="80" y="34"/>
                    </a:lnTo>
                    <a:lnTo>
                      <a:pt x="72" y="32"/>
                    </a:lnTo>
                    <a:lnTo>
                      <a:pt x="68" y="34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62" name="Freeform 89"/>
              <p:cNvSpPr>
                <a:spLocks/>
              </p:cNvSpPr>
              <p:nvPr/>
            </p:nvSpPr>
            <p:spPr bwMode="auto">
              <a:xfrm>
                <a:off x="4900" y="1419"/>
                <a:ext cx="203" cy="254"/>
              </a:xfrm>
              <a:custGeom>
                <a:avLst/>
                <a:gdLst>
                  <a:gd name="T0" fmla="*/ 11 w 241"/>
                  <a:gd name="T1" fmla="*/ 20 h 316"/>
                  <a:gd name="T2" fmla="*/ 12 w 241"/>
                  <a:gd name="T3" fmla="*/ 20 h 316"/>
                  <a:gd name="T4" fmla="*/ 14 w 241"/>
                  <a:gd name="T5" fmla="*/ 19 h 316"/>
                  <a:gd name="T6" fmla="*/ 14 w 241"/>
                  <a:gd name="T7" fmla="*/ 18 h 316"/>
                  <a:gd name="T8" fmla="*/ 14 w 241"/>
                  <a:gd name="T9" fmla="*/ 18 h 316"/>
                  <a:gd name="T10" fmla="*/ 15 w 241"/>
                  <a:gd name="T11" fmla="*/ 18 h 316"/>
                  <a:gd name="T12" fmla="*/ 16 w 241"/>
                  <a:gd name="T13" fmla="*/ 16 h 316"/>
                  <a:gd name="T14" fmla="*/ 17 w 241"/>
                  <a:gd name="T15" fmla="*/ 16 h 316"/>
                  <a:gd name="T16" fmla="*/ 17 w 241"/>
                  <a:gd name="T17" fmla="*/ 14 h 316"/>
                  <a:gd name="T18" fmla="*/ 17 w 241"/>
                  <a:gd name="T19" fmla="*/ 14 h 316"/>
                  <a:gd name="T20" fmla="*/ 18 w 241"/>
                  <a:gd name="T21" fmla="*/ 13 h 316"/>
                  <a:gd name="T22" fmla="*/ 20 w 241"/>
                  <a:gd name="T23" fmla="*/ 11 h 316"/>
                  <a:gd name="T24" fmla="*/ 20 w 241"/>
                  <a:gd name="T25" fmla="*/ 10 h 316"/>
                  <a:gd name="T26" fmla="*/ 24 w 241"/>
                  <a:gd name="T27" fmla="*/ 7 h 316"/>
                  <a:gd name="T28" fmla="*/ 28 w 241"/>
                  <a:gd name="T29" fmla="*/ 6 h 316"/>
                  <a:gd name="T30" fmla="*/ 30 w 241"/>
                  <a:gd name="T31" fmla="*/ 3 h 316"/>
                  <a:gd name="T32" fmla="*/ 29 w 241"/>
                  <a:gd name="T33" fmla="*/ 2 h 316"/>
                  <a:gd name="T34" fmla="*/ 29 w 241"/>
                  <a:gd name="T35" fmla="*/ 2 h 316"/>
                  <a:gd name="T36" fmla="*/ 26 w 241"/>
                  <a:gd name="T37" fmla="*/ 2 h 316"/>
                  <a:gd name="T38" fmla="*/ 24 w 241"/>
                  <a:gd name="T39" fmla="*/ 2 h 316"/>
                  <a:gd name="T40" fmla="*/ 24 w 241"/>
                  <a:gd name="T41" fmla="*/ 2 h 316"/>
                  <a:gd name="T42" fmla="*/ 24 w 241"/>
                  <a:gd name="T43" fmla="*/ 0 h 316"/>
                  <a:gd name="T44" fmla="*/ 22 w 241"/>
                  <a:gd name="T45" fmla="*/ 0 h 316"/>
                  <a:gd name="T46" fmla="*/ 20 w 241"/>
                  <a:gd name="T47" fmla="*/ 0 h 316"/>
                  <a:gd name="T48" fmla="*/ 20 w 241"/>
                  <a:gd name="T49" fmla="*/ 2 h 316"/>
                  <a:gd name="T50" fmla="*/ 18 w 241"/>
                  <a:gd name="T51" fmla="*/ 2 h 316"/>
                  <a:gd name="T52" fmla="*/ 17 w 241"/>
                  <a:gd name="T53" fmla="*/ 2 h 316"/>
                  <a:gd name="T54" fmla="*/ 14 w 241"/>
                  <a:gd name="T55" fmla="*/ 2 h 316"/>
                  <a:gd name="T56" fmla="*/ 13 w 241"/>
                  <a:gd name="T57" fmla="*/ 2 h 316"/>
                  <a:gd name="T58" fmla="*/ 12 w 241"/>
                  <a:gd name="T59" fmla="*/ 2 h 316"/>
                  <a:gd name="T60" fmla="*/ 11 w 241"/>
                  <a:gd name="T61" fmla="*/ 3 h 316"/>
                  <a:gd name="T62" fmla="*/ 10 w 241"/>
                  <a:gd name="T63" fmla="*/ 4 h 316"/>
                  <a:gd name="T64" fmla="*/ 10 w 241"/>
                  <a:gd name="T65" fmla="*/ 5 h 316"/>
                  <a:gd name="T66" fmla="*/ 11 w 241"/>
                  <a:gd name="T67" fmla="*/ 6 h 316"/>
                  <a:gd name="T68" fmla="*/ 9 w 241"/>
                  <a:gd name="T69" fmla="*/ 7 h 316"/>
                  <a:gd name="T70" fmla="*/ 8 w 241"/>
                  <a:gd name="T71" fmla="*/ 8 h 316"/>
                  <a:gd name="T72" fmla="*/ 7 w 241"/>
                  <a:gd name="T73" fmla="*/ 9 h 316"/>
                  <a:gd name="T74" fmla="*/ 6 w 241"/>
                  <a:gd name="T75" fmla="*/ 10 h 316"/>
                  <a:gd name="T76" fmla="*/ 6 w 241"/>
                  <a:gd name="T77" fmla="*/ 11 h 316"/>
                  <a:gd name="T78" fmla="*/ 5 w 241"/>
                  <a:gd name="T79" fmla="*/ 11 h 316"/>
                  <a:gd name="T80" fmla="*/ 5 w 241"/>
                  <a:gd name="T81" fmla="*/ 11 h 316"/>
                  <a:gd name="T82" fmla="*/ 4 w 241"/>
                  <a:gd name="T83" fmla="*/ 13 h 316"/>
                  <a:gd name="T84" fmla="*/ 3 w 241"/>
                  <a:gd name="T85" fmla="*/ 14 h 316"/>
                  <a:gd name="T86" fmla="*/ 3 w 241"/>
                  <a:gd name="T87" fmla="*/ 14 h 316"/>
                  <a:gd name="T88" fmla="*/ 3 w 241"/>
                  <a:gd name="T89" fmla="*/ 14 h 316"/>
                  <a:gd name="T90" fmla="*/ 3 w 241"/>
                  <a:gd name="T91" fmla="*/ 16 h 316"/>
                  <a:gd name="T92" fmla="*/ 2 w 241"/>
                  <a:gd name="T93" fmla="*/ 16 h 316"/>
                  <a:gd name="T94" fmla="*/ 0 w 241"/>
                  <a:gd name="T95" fmla="*/ 17 h 316"/>
                  <a:gd name="T96" fmla="*/ 0 w 241"/>
                  <a:gd name="T97" fmla="*/ 18 h 316"/>
                  <a:gd name="T98" fmla="*/ 2 w 241"/>
                  <a:gd name="T99" fmla="*/ 18 h 316"/>
                  <a:gd name="T100" fmla="*/ 3 w 241"/>
                  <a:gd name="T101" fmla="*/ 20 h 316"/>
                  <a:gd name="T102" fmla="*/ 3 w 241"/>
                  <a:gd name="T103" fmla="*/ 20 h 316"/>
                  <a:gd name="T104" fmla="*/ 3 w 241"/>
                  <a:gd name="T105" fmla="*/ 21 h 316"/>
                  <a:gd name="T106" fmla="*/ 3 w 241"/>
                  <a:gd name="T107" fmla="*/ 22 h 316"/>
                  <a:gd name="T108" fmla="*/ 3 w 241"/>
                  <a:gd name="T109" fmla="*/ 22 h 316"/>
                  <a:gd name="T110" fmla="*/ 3 w 241"/>
                  <a:gd name="T111" fmla="*/ 23 h 316"/>
                  <a:gd name="T112" fmla="*/ 4 w 241"/>
                  <a:gd name="T113" fmla="*/ 23 h 316"/>
                  <a:gd name="T114" fmla="*/ 4 w 241"/>
                  <a:gd name="T115" fmla="*/ 23 h 316"/>
                  <a:gd name="T116" fmla="*/ 5 w 241"/>
                  <a:gd name="T117" fmla="*/ 23 h 316"/>
                  <a:gd name="T118" fmla="*/ 6 w 241"/>
                  <a:gd name="T119" fmla="*/ 23 h 316"/>
                  <a:gd name="T120" fmla="*/ 7 w 241"/>
                  <a:gd name="T121" fmla="*/ 23 h 316"/>
                  <a:gd name="T122" fmla="*/ 8 w 241"/>
                  <a:gd name="T123" fmla="*/ 22 h 316"/>
                  <a:gd name="T124" fmla="*/ 11 w 241"/>
                  <a:gd name="T125" fmla="*/ 20 h 31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41"/>
                  <a:gd name="T190" fmla="*/ 0 h 316"/>
                  <a:gd name="T191" fmla="*/ 241 w 241"/>
                  <a:gd name="T192" fmla="*/ 316 h 31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41" h="316">
                    <a:moveTo>
                      <a:pt x="84" y="284"/>
                    </a:moveTo>
                    <a:lnTo>
                      <a:pt x="98" y="270"/>
                    </a:lnTo>
                    <a:lnTo>
                      <a:pt x="108" y="262"/>
                    </a:lnTo>
                    <a:lnTo>
                      <a:pt x="114" y="256"/>
                    </a:lnTo>
                    <a:lnTo>
                      <a:pt x="118" y="250"/>
                    </a:lnTo>
                    <a:lnTo>
                      <a:pt x="122" y="240"/>
                    </a:lnTo>
                    <a:lnTo>
                      <a:pt x="126" y="228"/>
                    </a:lnTo>
                    <a:lnTo>
                      <a:pt x="130" y="218"/>
                    </a:lnTo>
                    <a:lnTo>
                      <a:pt x="134" y="206"/>
                    </a:lnTo>
                    <a:lnTo>
                      <a:pt x="138" y="192"/>
                    </a:lnTo>
                    <a:lnTo>
                      <a:pt x="144" y="176"/>
                    </a:lnTo>
                    <a:lnTo>
                      <a:pt x="154" y="156"/>
                    </a:lnTo>
                    <a:lnTo>
                      <a:pt x="164" y="140"/>
                    </a:lnTo>
                    <a:lnTo>
                      <a:pt x="188" y="108"/>
                    </a:lnTo>
                    <a:lnTo>
                      <a:pt x="215" y="78"/>
                    </a:lnTo>
                    <a:lnTo>
                      <a:pt x="241" y="46"/>
                    </a:lnTo>
                    <a:lnTo>
                      <a:pt x="229" y="36"/>
                    </a:lnTo>
                    <a:lnTo>
                      <a:pt x="219" y="28"/>
                    </a:lnTo>
                    <a:lnTo>
                      <a:pt x="205" y="16"/>
                    </a:lnTo>
                    <a:lnTo>
                      <a:pt x="195" y="8"/>
                    </a:lnTo>
                    <a:lnTo>
                      <a:pt x="188" y="2"/>
                    </a:lnTo>
                    <a:lnTo>
                      <a:pt x="182" y="0"/>
                    </a:lnTo>
                    <a:lnTo>
                      <a:pt x="174" y="0"/>
                    </a:lnTo>
                    <a:lnTo>
                      <a:pt x="162" y="0"/>
                    </a:lnTo>
                    <a:lnTo>
                      <a:pt x="154" y="2"/>
                    </a:lnTo>
                    <a:lnTo>
                      <a:pt x="144" y="4"/>
                    </a:lnTo>
                    <a:lnTo>
                      <a:pt x="128" y="14"/>
                    </a:lnTo>
                    <a:lnTo>
                      <a:pt x="112" y="24"/>
                    </a:lnTo>
                    <a:lnTo>
                      <a:pt x="100" y="32"/>
                    </a:lnTo>
                    <a:lnTo>
                      <a:pt x="92" y="38"/>
                    </a:lnTo>
                    <a:lnTo>
                      <a:pt x="86" y="48"/>
                    </a:lnTo>
                    <a:lnTo>
                      <a:pt x="82" y="58"/>
                    </a:lnTo>
                    <a:lnTo>
                      <a:pt x="82" y="72"/>
                    </a:lnTo>
                    <a:lnTo>
                      <a:pt x="84" y="90"/>
                    </a:lnTo>
                    <a:lnTo>
                      <a:pt x="76" y="102"/>
                    </a:lnTo>
                    <a:lnTo>
                      <a:pt x="68" y="114"/>
                    </a:lnTo>
                    <a:lnTo>
                      <a:pt x="58" y="128"/>
                    </a:lnTo>
                    <a:lnTo>
                      <a:pt x="50" y="140"/>
                    </a:lnTo>
                    <a:lnTo>
                      <a:pt x="46" y="148"/>
                    </a:lnTo>
                    <a:lnTo>
                      <a:pt x="40" y="154"/>
                    </a:lnTo>
                    <a:lnTo>
                      <a:pt x="36" y="164"/>
                    </a:lnTo>
                    <a:lnTo>
                      <a:pt x="32" y="178"/>
                    </a:lnTo>
                    <a:lnTo>
                      <a:pt x="28" y="186"/>
                    </a:lnTo>
                    <a:lnTo>
                      <a:pt x="24" y="198"/>
                    </a:lnTo>
                    <a:lnTo>
                      <a:pt x="16" y="206"/>
                    </a:lnTo>
                    <a:lnTo>
                      <a:pt x="8" y="214"/>
                    </a:lnTo>
                    <a:lnTo>
                      <a:pt x="2" y="222"/>
                    </a:lnTo>
                    <a:lnTo>
                      <a:pt x="0" y="230"/>
                    </a:lnTo>
                    <a:lnTo>
                      <a:pt x="0" y="238"/>
                    </a:lnTo>
                    <a:lnTo>
                      <a:pt x="2" y="248"/>
                    </a:lnTo>
                    <a:lnTo>
                      <a:pt x="6" y="270"/>
                    </a:lnTo>
                    <a:lnTo>
                      <a:pt x="8" y="280"/>
                    </a:lnTo>
                    <a:lnTo>
                      <a:pt x="10" y="286"/>
                    </a:lnTo>
                    <a:lnTo>
                      <a:pt x="12" y="292"/>
                    </a:lnTo>
                    <a:lnTo>
                      <a:pt x="12" y="294"/>
                    </a:lnTo>
                    <a:lnTo>
                      <a:pt x="24" y="304"/>
                    </a:lnTo>
                    <a:lnTo>
                      <a:pt x="30" y="312"/>
                    </a:lnTo>
                    <a:lnTo>
                      <a:pt x="34" y="316"/>
                    </a:lnTo>
                    <a:lnTo>
                      <a:pt x="40" y="316"/>
                    </a:lnTo>
                    <a:lnTo>
                      <a:pt x="44" y="314"/>
                    </a:lnTo>
                    <a:lnTo>
                      <a:pt x="52" y="308"/>
                    </a:lnTo>
                    <a:lnTo>
                      <a:pt x="66" y="298"/>
                    </a:lnTo>
                    <a:lnTo>
                      <a:pt x="84" y="284"/>
                    </a:lnTo>
                    <a:close/>
                  </a:path>
                </a:pathLst>
              </a:custGeom>
              <a:solidFill>
                <a:srgbClr val="993300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63" name="Freeform 90"/>
              <p:cNvSpPr>
                <a:spLocks/>
              </p:cNvSpPr>
              <p:nvPr/>
            </p:nvSpPr>
            <p:spPr bwMode="auto">
              <a:xfrm>
                <a:off x="4776" y="740"/>
                <a:ext cx="193" cy="257"/>
              </a:xfrm>
              <a:custGeom>
                <a:avLst/>
                <a:gdLst>
                  <a:gd name="T0" fmla="*/ 11 w 228"/>
                  <a:gd name="T1" fmla="*/ 21 h 320"/>
                  <a:gd name="T2" fmla="*/ 13 w 228"/>
                  <a:gd name="T3" fmla="*/ 20 h 320"/>
                  <a:gd name="T4" fmla="*/ 13 w 228"/>
                  <a:gd name="T5" fmla="*/ 20 h 320"/>
                  <a:gd name="T6" fmla="*/ 15 w 228"/>
                  <a:gd name="T7" fmla="*/ 18 h 320"/>
                  <a:gd name="T8" fmla="*/ 15 w 228"/>
                  <a:gd name="T9" fmla="*/ 18 h 320"/>
                  <a:gd name="T10" fmla="*/ 16 w 228"/>
                  <a:gd name="T11" fmla="*/ 18 h 320"/>
                  <a:gd name="T12" fmla="*/ 16 w 228"/>
                  <a:gd name="T13" fmla="*/ 18 h 320"/>
                  <a:gd name="T14" fmla="*/ 18 w 228"/>
                  <a:gd name="T15" fmla="*/ 16 h 320"/>
                  <a:gd name="T16" fmla="*/ 18 w 228"/>
                  <a:gd name="T17" fmla="*/ 15 h 320"/>
                  <a:gd name="T18" fmla="*/ 18 w 228"/>
                  <a:gd name="T19" fmla="*/ 14 h 320"/>
                  <a:gd name="T20" fmla="*/ 18 w 228"/>
                  <a:gd name="T21" fmla="*/ 14 h 320"/>
                  <a:gd name="T22" fmla="*/ 19 w 228"/>
                  <a:gd name="T23" fmla="*/ 12 h 320"/>
                  <a:gd name="T24" fmla="*/ 21 w 228"/>
                  <a:gd name="T25" fmla="*/ 11 h 320"/>
                  <a:gd name="T26" fmla="*/ 22 w 228"/>
                  <a:gd name="T27" fmla="*/ 9 h 320"/>
                  <a:gd name="T28" fmla="*/ 25 w 228"/>
                  <a:gd name="T29" fmla="*/ 7 h 320"/>
                  <a:gd name="T30" fmla="*/ 29 w 228"/>
                  <a:gd name="T31" fmla="*/ 6 h 320"/>
                  <a:gd name="T32" fmla="*/ 30 w 228"/>
                  <a:gd name="T33" fmla="*/ 4 h 320"/>
                  <a:gd name="T34" fmla="*/ 30 w 228"/>
                  <a:gd name="T35" fmla="*/ 3 h 320"/>
                  <a:gd name="T36" fmla="*/ 29 w 228"/>
                  <a:gd name="T37" fmla="*/ 2 h 320"/>
                  <a:gd name="T38" fmla="*/ 26 w 228"/>
                  <a:gd name="T39" fmla="*/ 2 h 320"/>
                  <a:gd name="T40" fmla="*/ 25 w 228"/>
                  <a:gd name="T41" fmla="*/ 2 h 320"/>
                  <a:gd name="T42" fmla="*/ 25 w 228"/>
                  <a:gd name="T43" fmla="*/ 2 h 320"/>
                  <a:gd name="T44" fmla="*/ 25 w 228"/>
                  <a:gd name="T45" fmla="*/ 0 h 320"/>
                  <a:gd name="T46" fmla="*/ 23 w 228"/>
                  <a:gd name="T47" fmla="*/ 2 h 320"/>
                  <a:gd name="T48" fmla="*/ 21 w 228"/>
                  <a:gd name="T49" fmla="*/ 2 h 320"/>
                  <a:gd name="T50" fmla="*/ 21 w 228"/>
                  <a:gd name="T51" fmla="*/ 2 h 320"/>
                  <a:gd name="T52" fmla="*/ 19 w 228"/>
                  <a:gd name="T53" fmla="*/ 2 h 320"/>
                  <a:gd name="T54" fmla="*/ 18 w 228"/>
                  <a:gd name="T55" fmla="*/ 2 h 320"/>
                  <a:gd name="T56" fmla="*/ 15 w 228"/>
                  <a:gd name="T57" fmla="*/ 2 h 320"/>
                  <a:gd name="T58" fmla="*/ 14 w 228"/>
                  <a:gd name="T59" fmla="*/ 2 h 320"/>
                  <a:gd name="T60" fmla="*/ 13 w 228"/>
                  <a:gd name="T61" fmla="*/ 3 h 320"/>
                  <a:gd name="T62" fmla="*/ 12 w 228"/>
                  <a:gd name="T63" fmla="*/ 4 h 320"/>
                  <a:gd name="T64" fmla="*/ 11 w 228"/>
                  <a:gd name="T65" fmla="*/ 5 h 320"/>
                  <a:gd name="T66" fmla="*/ 11 w 228"/>
                  <a:gd name="T67" fmla="*/ 5 h 320"/>
                  <a:gd name="T68" fmla="*/ 11 w 228"/>
                  <a:gd name="T69" fmla="*/ 6 h 320"/>
                  <a:gd name="T70" fmla="*/ 10 w 228"/>
                  <a:gd name="T71" fmla="*/ 7 h 320"/>
                  <a:gd name="T72" fmla="*/ 9 w 228"/>
                  <a:gd name="T73" fmla="*/ 8 h 320"/>
                  <a:gd name="T74" fmla="*/ 8 w 228"/>
                  <a:gd name="T75" fmla="*/ 9 h 320"/>
                  <a:gd name="T76" fmla="*/ 7 w 228"/>
                  <a:gd name="T77" fmla="*/ 10 h 320"/>
                  <a:gd name="T78" fmla="*/ 6 w 228"/>
                  <a:gd name="T79" fmla="*/ 11 h 320"/>
                  <a:gd name="T80" fmla="*/ 6 w 228"/>
                  <a:gd name="T81" fmla="*/ 11 h 320"/>
                  <a:gd name="T82" fmla="*/ 5 w 228"/>
                  <a:gd name="T83" fmla="*/ 11 h 320"/>
                  <a:gd name="T84" fmla="*/ 4 w 228"/>
                  <a:gd name="T85" fmla="*/ 13 h 320"/>
                  <a:gd name="T86" fmla="*/ 3 w 228"/>
                  <a:gd name="T87" fmla="*/ 14 h 320"/>
                  <a:gd name="T88" fmla="*/ 3 w 228"/>
                  <a:gd name="T89" fmla="*/ 14 h 320"/>
                  <a:gd name="T90" fmla="*/ 3 w 228"/>
                  <a:gd name="T91" fmla="*/ 14 h 320"/>
                  <a:gd name="T92" fmla="*/ 3 w 228"/>
                  <a:gd name="T93" fmla="*/ 15 h 320"/>
                  <a:gd name="T94" fmla="*/ 2 w 228"/>
                  <a:gd name="T95" fmla="*/ 16 h 320"/>
                  <a:gd name="T96" fmla="*/ 0 w 228"/>
                  <a:gd name="T97" fmla="*/ 16 h 320"/>
                  <a:gd name="T98" fmla="*/ 2 w 228"/>
                  <a:gd name="T99" fmla="*/ 18 h 320"/>
                  <a:gd name="T100" fmla="*/ 3 w 228"/>
                  <a:gd name="T101" fmla="*/ 20 h 320"/>
                  <a:gd name="T102" fmla="*/ 3 w 228"/>
                  <a:gd name="T103" fmla="*/ 20 h 320"/>
                  <a:gd name="T104" fmla="*/ 3 w 228"/>
                  <a:gd name="T105" fmla="*/ 22 h 320"/>
                  <a:gd name="T106" fmla="*/ 3 w 228"/>
                  <a:gd name="T107" fmla="*/ 22 h 320"/>
                  <a:gd name="T108" fmla="*/ 3 w 228"/>
                  <a:gd name="T109" fmla="*/ 22 h 320"/>
                  <a:gd name="T110" fmla="*/ 3 w 228"/>
                  <a:gd name="T111" fmla="*/ 22 h 320"/>
                  <a:gd name="T112" fmla="*/ 4 w 228"/>
                  <a:gd name="T113" fmla="*/ 22 h 320"/>
                  <a:gd name="T114" fmla="*/ 5 w 228"/>
                  <a:gd name="T115" fmla="*/ 22 h 320"/>
                  <a:gd name="T116" fmla="*/ 6 w 228"/>
                  <a:gd name="T117" fmla="*/ 22 h 320"/>
                  <a:gd name="T118" fmla="*/ 6 w 228"/>
                  <a:gd name="T119" fmla="*/ 22 h 320"/>
                  <a:gd name="T120" fmla="*/ 7 w 228"/>
                  <a:gd name="T121" fmla="*/ 22 h 320"/>
                  <a:gd name="T122" fmla="*/ 9 w 228"/>
                  <a:gd name="T123" fmla="*/ 22 h 320"/>
                  <a:gd name="T124" fmla="*/ 11 w 228"/>
                  <a:gd name="T125" fmla="*/ 21 h 32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28"/>
                  <a:gd name="T190" fmla="*/ 0 h 320"/>
                  <a:gd name="T191" fmla="*/ 228 w 228"/>
                  <a:gd name="T192" fmla="*/ 320 h 32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28" h="320">
                    <a:moveTo>
                      <a:pt x="84" y="288"/>
                    </a:moveTo>
                    <a:lnTo>
                      <a:pt x="92" y="278"/>
                    </a:lnTo>
                    <a:lnTo>
                      <a:pt x="98" y="272"/>
                    </a:lnTo>
                    <a:lnTo>
                      <a:pt x="108" y="260"/>
                    </a:lnTo>
                    <a:lnTo>
                      <a:pt x="114" y="252"/>
                    </a:lnTo>
                    <a:lnTo>
                      <a:pt x="118" y="244"/>
                    </a:lnTo>
                    <a:lnTo>
                      <a:pt x="122" y="236"/>
                    </a:lnTo>
                    <a:lnTo>
                      <a:pt x="126" y="222"/>
                    </a:lnTo>
                    <a:lnTo>
                      <a:pt x="130" y="212"/>
                    </a:lnTo>
                    <a:lnTo>
                      <a:pt x="134" y="200"/>
                    </a:lnTo>
                    <a:lnTo>
                      <a:pt x="138" y="186"/>
                    </a:lnTo>
                    <a:lnTo>
                      <a:pt x="144" y="170"/>
                    </a:lnTo>
                    <a:lnTo>
                      <a:pt x="154" y="152"/>
                    </a:lnTo>
                    <a:lnTo>
                      <a:pt x="164" y="134"/>
                    </a:lnTo>
                    <a:lnTo>
                      <a:pt x="186" y="106"/>
                    </a:lnTo>
                    <a:lnTo>
                      <a:pt x="208" y="80"/>
                    </a:lnTo>
                    <a:lnTo>
                      <a:pt x="228" y="52"/>
                    </a:lnTo>
                    <a:lnTo>
                      <a:pt x="218" y="40"/>
                    </a:lnTo>
                    <a:lnTo>
                      <a:pt x="210" y="32"/>
                    </a:lnTo>
                    <a:lnTo>
                      <a:pt x="198" y="16"/>
                    </a:lnTo>
                    <a:lnTo>
                      <a:pt x="190" y="8"/>
                    </a:lnTo>
                    <a:lnTo>
                      <a:pt x="186" y="2"/>
                    </a:lnTo>
                    <a:lnTo>
                      <a:pt x="182" y="0"/>
                    </a:lnTo>
                    <a:lnTo>
                      <a:pt x="174" y="2"/>
                    </a:lnTo>
                    <a:lnTo>
                      <a:pt x="162" y="4"/>
                    </a:lnTo>
                    <a:lnTo>
                      <a:pt x="154" y="6"/>
                    </a:lnTo>
                    <a:lnTo>
                      <a:pt x="144" y="8"/>
                    </a:lnTo>
                    <a:lnTo>
                      <a:pt x="128" y="18"/>
                    </a:lnTo>
                    <a:lnTo>
                      <a:pt x="112" y="28"/>
                    </a:lnTo>
                    <a:lnTo>
                      <a:pt x="100" y="36"/>
                    </a:lnTo>
                    <a:lnTo>
                      <a:pt x="92" y="42"/>
                    </a:lnTo>
                    <a:lnTo>
                      <a:pt x="86" y="52"/>
                    </a:lnTo>
                    <a:lnTo>
                      <a:pt x="82" y="62"/>
                    </a:lnTo>
                    <a:lnTo>
                      <a:pt x="82" y="76"/>
                    </a:lnTo>
                    <a:lnTo>
                      <a:pt x="84" y="94"/>
                    </a:lnTo>
                    <a:lnTo>
                      <a:pt x="76" y="108"/>
                    </a:lnTo>
                    <a:lnTo>
                      <a:pt x="68" y="118"/>
                    </a:lnTo>
                    <a:lnTo>
                      <a:pt x="58" y="134"/>
                    </a:lnTo>
                    <a:lnTo>
                      <a:pt x="50" y="144"/>
                    </a:lnTo>
                    <a:lnTo>
                      <a:pt x="46" y="152"/>
                    </a:lnTo>
                    <a:lnTo>
                      <a:pt x="40" y="160"/>
                    </a:lnTo>
                    <a:lnTo>
                      <a:pt x="36" y="168"/>
                    </a:lnTo>
                    <a:lnTo>
                      <a:pt x="32" y="182"/>
                    </a:lnTo>
                    <a:lnTo>
                      <a:pt x="28" y="192"/>
                    </a:lnTo>
                    <a:lnTo>
                      <a:pt x="24" y="202"/>
                    </a:lnTo>
                    <a:lnTo>
                      <a:pt x="16" y="208"/>
                    </a:lnTo>
                    <a:lnTo>
                      <a:pt x="8" y="212"/>
                    </a:lnTo>
                    <a:lnTo>
                      <a:pt x="2" y="216"/>
                    </a:lnTo>
                    <a:lnTo>
                      <a:pt x="0" y="224"/>
                    </a:lnTo>
                    <a:lnTo>
                      <a:pt x="2" y="250"/>
                    </a:lnTo>
                    <a:lnTo>
                      <a:pt x="6" y="274"/>
                    </a:lnTo>
                    <a:lnTo>
                      <a:pt x="8" y="284"/>
                    </a:lnTo>
                    <a:lnTo>
                      <a:pt x="10" y="292"/>
                    </a:lnTo>
                    <a:lnTo>
                      <a:pt x="12" y="296"/>
                    </a:lnTo>
                    <a:lnTo>
                      <a:pt x="12" y="298"/>
                    </a:lnTo>
                    <a:lnTo>
                      <a:pt x="24" y="308"/>
                    </a:lnTo>
                    <a:lnTo>
                      <a:pt x="30" y="316"/>
                    </a:lnTo>
                    <a:lnTo>
                      <a:pt x="34" y="320"/>
                    </a:lnTo>
                    <a:lnTo>
                      <a:pt x="40" y="320"/>
                    </a:lnTo>
                    <a:lnTo>
                      <a:pt x="44" y="318"/>
                    </a:lnTo>
                    <a:lnTo>
                      <a:pt x="52" y="312"/>
                    </a:lnTo>
                    <a:lnTo>
                      <a:pt x="66" y="302"/>
                    </a:lnTo>
                    <a:lnTo>
                      <a:pt x="84" y="288"/>
                    </a:lnTo>
                    <a:close/>
                  </a:path>
                </a:pathLst>
              </a:custGeom>
              <a:solidFill>
                <a:srgbClr val="993300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64" name="Freeform 91"/>
              <p:cNvSpPr>
                <a:spLocks/>
              </p:cNvSpPr>
              <p:nvPr/>
            </p:nvSpPr>
            <p:spPr bwMode="auto">
              <a:xfrm>
                <a:off x="5880" y="636"/>
                <a:ext cx="203" cy="256"/>
              </a:xfrm>
              <a:custGeom>
                <a:avLst/>
                <a:gdLst>
                  <a:gd name="T0" fmla="*/ 13 w 240"/>
                  <a:gd name="T1" fmla="*/ 20 h 319"/>
                  <a:gd name="T2" fmla="*/ 15 w 240"/>
                  <a:gd name="T3" fmla="*/ 18 h 319"/>
                  <a:gd name="T4" fmla="*/ 16 w 240"/>
                  <a:gd name="T5" fmla="*/ 18 h 319"/>
                  <a:gd name="T6" fmla="*/ 18 w 240"/>
                  <a:gd name="T7" fmla="*/ 15 h 319"/>
                  <a:gd name="T8" fmla="*/ 18 w 240"/>
                  <a:gd name="T9" fmla="*/ 14 h 319"/>
                  <a:gd name="T10" fmla="*/ 19 w 240"/>
                  <a:gd name="T11" fmla="*/ 11 h 319"/>
                  <a:gd name="T12" fmla="*/ 22 w 240"/>
                  <a:gd name="T13" fmla="*/ 9 h 319"/>
                  <a:gd name="T14" fmla="*/ 29 w 240"/>
                  <a:gd name="T15" fmla="*/ 6 h 319"/>
                  <a:gd name="T16" fmla="*/ 32 w 240"/>
                  <a:gd name="T17" fmla="*/ 4 h 319"/>
                  <a:gd name="T18" fmla="*/ 30 w 240"/>
                  <a:gd name="T19" fmla="*/ 2 h 319"/>
                  <a:gd name="T20" fmla="*/ 26 w 240"/>
                  <a:gd name="T21" fmla="*/ 2 h 319"/>
                  <a:gd name="T22" fmla="*/ 25 w 240"/>
                  <a:gd name="T23" fmla="*/ 0 h 319"/>
                  <a:gd name="T24" fmla="*/ 21 w 240"/>
                  <a:gd name="T25" fmla="*/ 2 h 319"/>
                  <a:gd name="T26" fmla="*/ 19 w 240"/>
                  <a:gd name="T27" fmla="*/ 2 h 319"/>
                  <a:gd name="T28" fmla="*/ 15 w 240"/>
                  <a:gd name="T29" fmla="*/ 2 h 319"/>
                  <a:gd name="T30" fmla="*/ 13 w 240"/>
                  <a:gd name="T31" fmla="*/ 3 h 319"/>
                  <a:gd name="T32" fmla="*/ 11 w 240"/>
                  <a:gd name="T33" fmla="*/ 5 h 319"/>
                  <a:gd name="T34" fmla="*/ 11 w 240"/>
                  <a:gd name="T35" fmla="*/ 6 h 319"/>
                  <a:gd name="T36" fmla="*/ 9 w 240"/>
                  <a:gd name="T37" fmla="*/ 8 h 319"/>
                  <a:gd name="T38" fmla="*/ 7 w 240"/>
                  <a:gd name="T39" fmla="*/ 10 h 319"/>
                  <a:gd name="T40" fmla="*/ 6 w 240"/>
                  <a:gd name="T41" fmla="*/ 11 h 319"/>
                  <a:gd name="T42" fmla="*/ 5 w 240"/>
                  <a:gd name="T43" fmla="*/ 13 h 319"/>
                  <a:gd name="T44" fmla="*/ 3 w 240"/>
                  <a:gd name="T45" fmla="*/ 14 h 319"/>
                  <a:gd name="T46" fmla="*/ 3 w 240"/>
                  <a:gd name="T47" fmla="*/ 14 h 319"/>
                  <a:gd name="T48" fmla="*/ 3 w 240"/>
                  <a:gd name="T49" fmla="*/ 15 h 319"/>
                  <a:gd name="T50" fmla="*/ 0 w 240"/>
                  <a:gd name="T51" fmla="*/ 16 h 319"/>
                  <a:gd name="T52" fmla="*/ 2 w 240"/>
                  <a:gd name="T53" fmla="*/ 18 h 319"/>
                  <a:gd name="T54" fmla="*/ 3 w 240"/>
                  <a:gd name="T55" fmla="*/ 20 h 319"/>
                  <a:gd name="T56" fmla="*/ 3 w 240"/>
                  <a:gd name="T57" fmla="*/ 21 h 319"/>
                  <a:gd name="T58" fmla="*/ 3 w 240"/>
                  <a:gd name="T59" fmla="*/ 22 h 319"/>
                  <a:gd name="T60" fmla="*/ 6 w 240"/>
                  <a:gd name="T61" fmla="*/ 22 h 319"/>
                  <a:gd name="T62" fmla="*/ 7 w 240"/>
                  <a:gd name="T63" fmla="*/ 22 h 319"/>
                  <a:gd name="T64" fmla="*/ 9 w 240"/>
                  <a:gd name="T65" fmla="*/ 21 h 31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40"/>
                  <a:gd name="T100" fmla="*/ 0 h 319"/>
                  <a:gd name="T101" fmla="*/ 240 w 240"/>
                  <a:gd name="T102" fmla="*/ 319 h 31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40" h="319">
                    <a:moveTo>
                      <a:pt x="84" y="287"/>
                    </a:moveTo>
                    <a:lnTo>
                      <a:pt x="94" y="279"/>
                    </a:lnTo>
                    <a:lnTo>
                      <a:pt x="102" y="271"/>
                    </a:lnTo>
                    <a:lnTo>
                      <a:pt x="114" y="261"/>
                    </a:lnTo>
                    <a:lnTo>
                      <a:pt x="120" y="253"/>
                    </a:lnTo>
                    <a:lnTo>
                      <a:pt x="124" y="245"/>
                    </a:lnTo>
                    <a:lnTo>
                      <a:pt x="126" y="235"/>
                    </a:lnTo>
                    <a:lnTo>
                      <a:pt x="128" y="221"/>
                    </a:lnTo>
                    <a:lnTo>
                      <a:pt x="130" y="211"/>
                    </a:lnTo>
                    <a:lnTo>
                      <a:pt x="134" y="201"/>
                    </a:lnTo>
                    <a:lnTo>
                      <a:pt x="138" y="185"/>
                    </a:lnTo>
                    <a:lnTo>
                      <a:pt x="144" y="169"/>
                    </a:lnTo>
                    <a:lnTo>
                      <a:pt x="154" y="151"/>
                    </a:lnTo>
                    <a:lnTo>
                      <a:pt x="164" y="135"/>
                    </a:lnTo>
                    <a:lnTo>
                      <a:pt x="188" y="107"/>
                    </a:lnTo>
                    <a:lnTo>
                      <a:pt x="214" y="81"/>
                    </a:lnTo>
                    <a:lnTo>
                      <a:pt x="226" y="67"/>
                    </a:lnTo>
                    <a:lnTo>
                      <a:pt x="240" y="51"/>
                    </a:lnTo>
                    <a:lnTo>
                      <a:pt x="228" y="38"/>
                    </a:lnTo>
                    <a:lnTo>
                      <a:pt x="218" y="30"/>
                    </a:lnTo>
                    <a:lnTo>
                      <a:pt x="204" y="14"/>
                    </a:lnTo>
                    <a:lnTo>
                      <a:pt x="194" y="6"/>
                    </a:lnTo>
                    <a:lnTo>
                      <a:pt x="188" y="0"/>
                    </a:lnTo>
                    <a:lnTo>
                      <a:pt x="182" y="0"/>
                    </a:lnTo>
                    <a:lnTo>
                      <a:pt x="174" y="0"/>
                    </a:lnTo>
                    <a:lnTo>
                      <a:pt x="162" y="4"/>
                    </a:lnTo>
                    <a:lnTo>
                      <a:pt x="154" y="6"/>
                    </a:lnTo>
                    <a:lnTo>
                      <a:pt x="144" y="8"/>
                    </a:lnTo>
                    <a:lnTo>
                      <a:pt x="128" y="18"/>
                    </a:lnTo>
                    <a:lnTo>
                      <a:pt x="112" y="28"/>
                    </a:lnTo>
                    <a:lnTo>
                      <a:pt x="100" y="36"/>
                    </a:lnTo>
                    <a:lnTo>
                      <a:pt x="92" y="42"/>
                    </a:lnTo>
                    <a:lnTo>
                      <a:pt x="86" y="53"/>
                    </a:lnTo>
                    <a:lnTo>
                      <a:pt x="82" y="63"/>
                    </a:lnTo>
                    <a:lnTo>
                      <a:pt x="82" y="77"/>
                    </a:lnTo>
                    <a:lnTo>
                      <a:pt x="84" y="95"/>
                    </a:lnTo>
                    <a:lnTo>
                      <a:pt x="76" y="107"/>
                    </a:lnTo>
                    <a:lnTo>
                      <a:pt x="70" y="119"/>
                    </a:lnTo>
                    <a:lnTo>
                      <a:pt x="60" y="133"/>
                    </a:lnTo>
                    <a:lnTo>
                      <a:pt x="54" y="145"/>
                    </a:lnTo>
                    <a:lnTo>
                      <a:pt x="50" y="151"/>
                    </a:lnTo>
                    <a:lnTo>
                      <a:pt x="46" y="159"/>
                    </a:lnTo>
                    <a:lnTo>
                      <a:pt x="42" y="167"/>
                    </a:lnTo>
                    <a:lnTo>
                      <a:pt x="36" y="181"/>
                    </a:lnTo>
                    <a:lnTo>
                      <a:pt x="30" y="191"/>
                    </a:lnTo>
                    <a:lnTo>
                      <a:pt x="24" y="201"/>
                    </a:lnTo>
                    <a:lnTo>
                      <a:pt x="24" y="205"/>
                    </a:lnTo>
                    <a:lnTo>
                      <a:pt x="20" y="209"/>
                    </a:lnTo>
                    <a:lnTo>
                      <a:pt x="12" y="213"/>
                    </a:lnTo>
                    <a:lnTo>
                      <a:pt x="4" y="217"/>
                    </a:lnTo>
                    <a:lnTo>
                      <a:pt x="2" y="219"/>
                    </a:lnTo>
                    <a:lnTo>
                      <a:pt x="0" y="223"/>
                    </a:lnTo>
                    <a:lnTo>
                      <a:pt x="0" y="233"/>
                    </a:lnTo>
                    <a:lnTo>
                      <a:pt x="2" y="245"/>
                    </a:lnTo>
                    <a:lnTo>
                      <a:pt x="6" y="269"/>
                    </a:lnTo>
                    <a:lnTo>
                      <a:pt x="8" y="281"/>
                    </a:lnTo>
                    <a:lnTo>
                      <a:pt x="10" y="291"/>
                    </a:lnTo>
                    <a:lnTo>
                      <a:pt x="12" y="297"/>
                    </a:lnTo>
                    <a:lnTo>
                      <a:pt x="12" y="299"/>
                    </a:lnTo>
                    <a:lnTo>
                      <a:pt x="26" y="309"/>
                    </a:lnTo>
                    <a:lnTo>
                      <a:pt x="36" y="315"/>
                    </a:lnTo>
                    <a:lnTo>
                      <a:pt x="44" y="319"/>
                    </a:lnTo>
                    <a:lnTo>
                      <a:pt x="48" y="317"/>
                    </a:lnTo>
                    <a:lnTo>
                      <a:pt x="52" y="315"/>
                    </a:lnTo>
                    <a:lnTo>
                      <a:pt x="60" y="307"/>
                    </a:lnTo>
                    <a:lnTo>
                      <a:pt x="70" y="299"/>
                    </a:lnTo>
                    <a:lnTo>
                      <a:pt x="84" y="287"/>
                    </a:lnTo>
                    <a:close/>
                  </a:path>
                </a:pathLst>
              </a:custGeom>
              <a:solidFill>
                <a:srgbClr val="993300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65" name="Freeform 92"/>
              <p:cNvSpPr>
                <a:spLocks noEditPoints="1"/>
              </p:cNvSpPr>
              <p:nvPr/>
            </p:nvSpPr>
            <p:spPr bwMode="auto">
              <a:xfrm>
                <a:off x="4981" y="1543"/>
                <a:ext cx="122" cy="103"/>
              </a:xfrm>
              <a:custGeom>
                <a:avLst/>
                <a:gdLst>
                  <a:gd name="T0" fmla="*/ 0 w 145"/>
                  <a:gd name="T1" fmla="*/ 5 h 128"/>
                  <a:gd name="T2" fmla="*/ 2 w 145"/>
                  <a:gd name="T3" fmla="*/ 4 h 128"/>
                  <a:gd name="T4" fmla="*/ 3 w 145"/>
                  <a:gd name="T5" fmla="*/ 3 h 128"/>
                  <a:gd name="T6" fmla="*/ 3 w 145"/>
                  <a:gd name="T7" fmla="*/ 2 h 128"/>
                  <a:gd name="T8" fmla="*/ 3 w 145"/>
                  <a:gd name="T9" fmla="*/ 2 h 128"/>
                  <a:gd name="T10" fmla="*/ 4 w 145"/>
                  <a:gd name="T11" fmla="*/ 2 h 128"/>
                  <a:gd name="T12" fmla="*/ 6 w 145"/>
                  <a:gd name="T13" fmla="*/ 2 h 128"/>
                  <a:gd name="T14" fmla="*/ 7 w 145"/>
                  <a:gd name="T15" fmla="*/ 2 h 128"/>
                  <a:gd name="T16" fmla="*/ 9 w 145"/>
                  <a:gd name="T17" fmla="*/ 0 h 128"/>
                  <a:gd name="T18" fmla="*/ 11 w 145"/>
                  <a:gd name="T19" fmla="*/ 2 h 128"/>
                  <a:gd name="T20" fmla="*/ 13 w 145"/>
                  <a:gd name="T21" fmla="*/ 2 h 128"/>
                  <a:gd name="T22" fmla="*/ 14 w 145"/>
                  <a:gd name="T23" fmla="*/ 2 h 128"/>
                  <a:gd name="T24" fmla="*/ 16 w 145"/>
                  <a:gd name="T25" fmla="*/ 2 h 128"/>
                  <a:gd name="T26" fmla="*/ 17 w 145"/>
                  <a:gd name="T27" fmla="*/ 2 h 128"/>
                  <a:gd name="T28" fmla="*/ 17 w 145"/>
                  <a:gd name="T29" fmla="*/ 3 h 128"/>
                  <a:gd name="T30" fmla="*/ 18 w 145"/>
                  <a:gd name="T31" fmla="*/ 4 h 128"/>
                  <a:gd name="T32" fmla="*/ 18 w 145"/>
                  <a:gd name="T33" fmla="*/ 5 h 128"/>
                  <a:gd name="T34" fmla="*/ 18 w 145"/>
                  <a:gd name="T35" fmla="*/ 6 h 128"/>
                  <a:gd name="T36" fmla="*/ 17 w 145"/>
                  <a:gd name="T37" fmla="*/ 6 h 128"/>
                  <a:gd name="T38" fmla="*/ 17 w 145"/>
                  <a:gd name="T39" fmla="*/ 8 h 128"/>
                  <a:gd name="T40" fmla="*/ 16 w 145"/>
                  <a:gd name="T41" fmla="*/ 8 h 128"/>
                  <a:gd name="T42" fmla="*/ 14 w 145"/>
                  <a:gd name="T43" fmla="*/ 9 h 128"/>
                  <a:gd name="T44" fmla="*/ 13 w 145"/>
                  <a:gd name="T45" fmla="*/ 9 h 128"/>
                  <a:gd name="T46" fmla="*/ 11 w 145"/>
                  <a:gd name="T47" fmla="*/ 10 h 128"/>
                  <a:gd name="T48" fmla="*/ 9 w 145"/>
                  <a:gd name="T49" fmla="*/ 10 h 128"/>
                  <a:gd name="T50" fmla="*/ 6 w 145"/>
                  <a:gd name="T51" fmla="*/ 9 h 128"/>
                  <a:gd name="T52" fmla="*/ 4 w 145"/>
                  <a:gd name="T53" fmla="*/ 9 h 128"/>
                  <a:gd name="T54" fmla="*/ 3 w 145"/>
                  <a:gd name="T55" fmla="*/ 8 h 128"/>
                  <a:gd name="T56" fmla="*/ 3 w 145"/>
                  <a:gd name="T57" fmla="*/ 8 h 128"/>
                  <a:gd name="T58" fmla="*/ 3 w 145"/>
                  <a:gd name="T59" fmla="*/ 6 h 128"/>
                  <a:gd name="T60" fmla="*/ 2 w 145"/>
                  <a:gd name="T61" fmla="*/ 6 h 128"/>
                  <a:gd name="T62" fmla="*/ 0 w 145"/>
                  <a:gd name="T63" fmla="*/ 5 h 128"/>
                  <a:gd name="T64" fmla="*/ 5 w 145"/>
                  <a:gd name="T65" fmla="*/ 5 h 128"/>
                  <a:gd name="T66" fmla="*/ 5 w 145"/>
                  <a:gd name="T67" fmla="*/ 5 h 128"/>
                  <a:gd name="T68" fmla="*/ 5 w 145"/>
                  <a:gd name="T69" fmla="*/ 6 h 128"/>
                  <a:gd name="T70" fmla="*/ 6 w 145"/>
                  <a:gd name="T71" fmla="*/ 6 h 128"/>
                  <a:gd name="T72" fmla="*/ 8 w 145"/>
                  <a:gd name="T73" fmla="*/ 6 h 128"/>
                  <a:gd name="T74" fmla="*/ 9 w 145"/>
                  <a:gd name="T75" fmla="*/ 7 h 128"/>
                  <a:gd name="T76" fmla="*/ 11 w 145"/>
                  <a:gd name="T77" fmla="*/ 6 h 128"/>
                  <a:gd name="T78" fmla="*/ 13 w 145"/>
                  <a:gd name="T79" fmla="*/ 6 h 128"/>
                  <a:gd name="T80" fmla="*/ 13 w 145"/>
                  <a:gd name="T81" fmla="*/ 6 h 128"/>
                  <a:gd name="T82" fmla="*/ 14 w 145"/>
                  <a:gd name="T83" fmla="*/ 5 h 128"/>
                  <a:gd name="T84" fmla="*/ 13 w 145"/>
                  <a:gd name="T85" fmla="*/ 4 h 128"/>
                  <a:gd name="T86" fmla="*/ 13 w 145"/>
                  <a:gd name="T87" fmla="*/ 3 h 128"/>
                  <a:gd name="T88" fmla="*/ 11 w 145"/>
                  <a:gd name="T89" fmla="*/ 2 h 128"/>
                  <a:gd name="T90" fmla="*/ 10 w 145"/>
                  <a:gd name="T91" fmla="*/ 2 h 128"/>
                  <a:gd name="T92" fmla="*/ 9 w 145"/>
                  <a:gd name="T93" fmla="*/ 2 h 128"/>
                  <a:gd name="T94" fmla="*/ 8 w 145"/>
                  <a:gd name="T95" fmla="*/ 2 h 128"/>
                  <a:gd name="T96" fmla="*/ 8 w 145"/>
                  <a:gd name="T97" fmla="*/ 2 h 128"/>
                  <a:gd name="T98" fmla="*/ 6 w 145"/>
                  <a:gd name="T99" fmla="*/ 3 h 128"/>
                  <a:gd name="T100" fmla="*/ 5 w 145"/>
                  <a:gd name="T101" fmla="*/ 4 h 128"/>
                  <a:gd name="T102" fmla="*/ 5 w 145"/>
                  <a:gd name="T103" fmla="*/ 4 h 128"/>
                  <a:gd name="T104" fmla="*/ 5 w 145"/>
                  <a:gd name="T105" fmla="*/ 5 h 12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45"/>
                  <a:gd name="T160" fmla="*/ 0 h 128"/>
                  <a:gd name="T161" fmla="*/ 145 w 145"/>
                  <a:gd name="T162" fmla="*/ 128 h 12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45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5" y="6"/>
                    </a:lnTo>
                    <a:lnTo>
                      <a:pt x="117" y="12"/>
                    </a:lnTo>
                    <a:lnTo>
                      <a:pt x="127" y="20"/>
                    </a:lnTo>
                    <a:lnTo>
                      <a:pt x="135" y="30"/>
                    </a:lnTo>
                    <a:lnTo>
                      <a:pt x="141" y="40"/>
                    </a:lnTo>
                    <a:lnTo>
                      <a:pt x="143" y="52"/>
                    </a:lnTo>
                    <a:lnTo>
                      <a:pt x="145" y="64"/>
                    </a:lnTo>
                    <a:lnTo>
                      <a:pt x="143" y="80"/>
                    </a:lnTo>
                    <a:lnTo>
                      <a:pt x="141" y="92"/>
                    </a:lnTo>
                    <a:lnTo>
                      <a:pt x="135" y="104"/>
                    </a:lnTo>
                    <a:lnTo>
                      <a:pt x="127" y="112"/>
                    </a:lnTo>
                    <a:lnTo>
                      <a:pt x="117" y="120"/>
                    </a:lnTo>
                    <a:lnTo>
                      <a:pt x="105" y="124"/>
                    </a:lnTo>
                    <a:lnTo>
                      <a:pt x="88" y="128"/>
                    </a:lnTo>
                    <a:lnTo>
                      <a:pt x="72" y="128"/>
                    </a:lnTo>
                    <a:lnTo>
                      <a:pt x="46" y="124"/>
                    </a:lnTo>
                    <a:lnTo>
                      <a:pt x="34" y="120"/>
                    </a:lnTo>
                    <a:lnTo>
                      <a:pt x="22" y="112"/>
                    </a:lnTo>
                    <a:lnTo>
                      <a:pt x="14" y="104"/>
                    </a:lnTo>
                    <a:lnTo>
                      <a:pt x="6" y="92"/>
                    </a:lnTo>
                    <a:lnTo>
                      <a:pt x="2" y="80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1" y="88"/>
                    </a:lnTo>
                    <a:lnTo>
                      <a:pt x="107" y="78"/>
                    </a:lnTo>
                    <a:lnTo>
                      <a:pt x="109" y="64"/>
                    </a:lnTo>
                    <a:lnTo>
                      <a:pt x="107" y="54"/>
                    </a:lnTo>
                    <a:lnTo>
                      <a:pt x="101" y="44"/>
                    </a:lnTo>
                    <a:lnTo>
                      <a:pt x="88" y="36"/>
                    </a:lnTo>
                    <a:lnTo>
                      <a:pt x="80" y="34"/>
                    </a:lnTo>
                    <a:lnTo>
                      <a:pt x="72" y="32"/>
                    </a:lnTo>
                    <a:lnTo>
                      <a:pt x="68" y="34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66" name="Freeform 93"/>
              <p:cNvSpPr>
                <a:spLocks noEditPoints="1"/>
              </p:cNvSpPr>
              <p:nvPr/>
            </p:nvSpPr>
            <p:spPr bwMode="auto">
              <a:xfrm>
                <a:off x="5105" y="1335"/>
                <a:ext cx="120" cy="103"/>
              </a:xfrm>
              <a:custGeom>
                <a:avLst/>
                <a:gdLst>
                  <a:gd name="T0" fmla="*/ 0 w 142"/>
                  <a:gd name="T1" fmla="*/ 5 h 128"/>
                  <a:gd name="T2" fmla="*/ 2 w 142"/>
                  <a:gd name="T3" fmla="*/ 4 h 128"/>
                  <a:gd name="T4" fmla="*/ 3 w 142"/>
                  <a:gd name="T5" fmla="*/ 3 h 128"/>
                  <a:gd name="T6" fmla="*/ 3 w 142"/>
                  <a:gd name="T7" fmla="*/ 2 h 128"/>
                  <a:gd name="T8" fmla="*/ 3 w 142"/>
                  <a:gd name="T9" fmla="*/ 2 h 128"/>
                  <a:gd name="T10" fmla="*/ 4 w 142"/>
                  <a:gd name="T11" fmla="*/ 2 h 128"/>
                  <a:gd name="T12" fmla="*/ 6 w 142"/>
                  <a:gd name="T13" fmla="*/ 2 h 128"/>
                  <a:gd name="T14" fmla="*/ 8 w 142"/>
                  <a:gd name="T15" fmla="*/ 2 h 128"/>
                  <a:gd name="T16" fmla="*/ 9 w 142"/>
                  <a:gd name="T17" fmla="*/ 0 h 128"/>
                  <a:gd name="T18" fmla="*/ 12 w 142"/>
                  <a:gd name="T19" fmla="*/ 2 h 128"/>
                  <a:gd name="T20" fmla="*/ 14 w 142"/>
                  <a:gd name="T21" fmla="*/ 2 h 128"/>
                  <a:gd name="T22" fmla="*/ 15 w 142"/>
                  <a:gd name="T23" fmla="*/ 2 h 128"/>
                  <a:gd name="T24" fmla="*/ 16 w 142"/>
                  <a:gd name="T25" fmla="*/ 2 h 128"/>
                  <a:gd name="T26" fmla="*/ 18 w 142"/>
                  <a:gd name="T27" fmla="*/ 2 h 128"/>
                  <a:gd name="T28" fmla="*/ 18 w 142"/>
                  <a:gd name="T29" fmla="*/ 3 h 128"/>
                  <a:gd name="T30" fmla="*/ 19 w 142"/>
                  <a:gd name="T31" fmla="*/ 4 h 128"/>
                  <a:gd name="T32" fmla="*/ 19 w 142"/>
                  <a:gd name="T33" fmla="*/ 5 h 128"/>
                  <a:gd name="T34" fmla="*/ 19 w 142"/>
                  <a:gd name="T35" fmla="*/ 6 h 128"/>
                  <a:gd name="T36" fmla="*/ 18 w 142"/>
                  <a:gd name="T37" fmla="*/ 6 h 128"/>
                  <a:gd name="T38" fmla="*/ 18 w 142"/>
                  <a:gd name="T39" fmla="*/ 8 h 128"/>
                  <a:gd name="T40" fmla="*/ 16 w 142"/>
                  <a:gd name="T41" fmla="*/ 8 h 128"/>
                  <a:gd name="T42" fmla="*/ 15 w 142"/>
                  <a:gd name="T43" fmla="*/ 9 h 128"/>
                  <a:gd name="T44" fmla="*/ 14 w 142"/>
                  <a:gd name="T45" fmla="*/ 9 h 128"/>
                  <a:gd name="T46" fmla="*/ 12 w 142"/>
                  <a:gd name="T47" fmla="*/ 10 h 128"/>
                  <a:gd name="T48" fmla="*/ 9 w 142"/>
                  <a:gd name="T49" fmla="*/ 10 h 128"/>
                  <a:gd name="T50" fmla="*/ 6 w 142"/>
                  <a:gd name="T51" fmla="*/ 9 h 128"/>
                  <a:gd name="T52" fmla="*/ 4 w 142"/>
                  <a:gd name="T53" fmla="*/ 9 h 128"/>
                  <a:gd name="T54" fmla="*/ 3 w 142"/>
                  <a:gd name="T55" fmla="*/ 8 h 128"/>
                  <a:gd name="T56" fmla="*/ 3 w 142"/>
                  <a:gd name="T57" fmla="*/ 8 h 128"/>
                  <a:gd name="T58" fmla="*/ 3 w 142"/>
                  <a:gd name="T59" fmla="*/ 6 h 128"/>
                  <a:gd name="T60" fmla="*/ 2 w 142"/>
                  <a:gd name="T61" fmla="*/ 6 h 128"/>
                  <a:gd name="T62" fmla="*/ 0 w 142"/>
                  <a:gd name="T63" fmla="*/ 5 h 128"/>
                  <a:gd name="T64" fmla="*/ 5 w 142"/>
                  <a:gd name="T65" fmla="*/ 5 h 128"/>
                  <a:gd name="T66" fmla="*/ 5 w 142"/>
                  <a:gd name="T67" fmla="*/ 5 h 128"/>
                  <a:gd name="T68" fmla="*/ 5 w 142"/>
                  <a:gd name="T69" fmla="*/ 6 h 128"/>
                  <a:gd name="T70" fmla="*/ 7 w 142"/>
                  <a:gd name="T71" fmla="*/ 6 h 128"/>
                  <a:gd name="T72" fmla="*/ 8 w 142"/>
                  <a:gd name="T73" fmla="*/ 6 h 128"/>
                  <a:gd name="T74" fmla="*/ 9 w 142"/>
                  <a:gd name="T75" fmla="*/ 7 h 128"/>
                  <a:gd name="T76" fmla="*/ 12 w 142"/>
                  <a:gd name="T77" fmla="*/ 6 h 128"/>
                  <a:gd name="T78" fmla="*/ 13 w 142"/>
                  <a:gd name="T79" fmla="*/ 6 h 128"/>
                  <a:gd name="T80" fmla="*/ 14 w 142"/>
                  <a:gd name="T81" fmla="*/ 6 h 128"/>
                  <a:gd name="T82" fmla="*/ 14 w 142"/>
                  <a:gd name="T83" fmla="*/ 5 h 128"/>
                  <a:gd name="T84" fmla="*/ 14 w 142"/>
                  <a:gd name="T85" fmla="*/ 4 h 128"/>
                  <a:gd name="T86" fmla="*/ 13 w 142"/>
                  <a:gd name="T87" fmla="*/ 3 h 128"/>
                  <a:gd name="T88" fmla="*/ 12 w 142"/>
                  <a:gd name="T89" fmla="*/ 2 h 128"/>
                  <a:gd name="T90" fmla="*/ 11 w 142"/>
                  <a:gd name="T91" fmla="*/ 2 h 128"/>
                  <a:gd name="T92" fmla="*/ 9 w 142"/>
                  <a:gd name="T93" fmla="*/ 2 h 128"/>
                  <a:gd name="T94" fmla="*/ 9 w 142"/>
                  <a:gd name="T95" fmla="*/ 2 h 128"/>
                  <a:gd name="T96" fmla="*/ 8 w 142"/>
                  <a:gd name="T97" fmla="*/ 2 h 128"/>
                  <a:gd name="T98" fmla="*/ 7 w 142"/>
                  <a:gd name="T99" fmla="*/ 3 h 128"/>
                  <a:gd name="T100" fmla="*/ 5 w 142"/>
                  <a:gd name="T101" fmla="*/ 4 h 128"/>
                  <a:gd name="T102" fmla="*/ 5 w 142"/>
                  <a:gd name="T103" fmla="*/ 4 h 128"/>
                  <a:gd name="T104" fmla="*/ 5 w 142"/>
                  <a:gd name="T105" fmla="*/ 5 h 12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42"/>
                  <a:gd name="T160" fmla="*/ 0 h 128"/>
                  <a:gd name="T161" fmla="*/ 142 w 142"/>
                  <a:gd name="T162" fmla="*/ 128 h 12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42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2" y="30"/>
                    </a:lnTo>
                    <a:lnTo>
                      <a:pt x="22" y="20"/>
                    </a:lnTo>
                    <a:lnTo>
                      <a:pt x="32" y="12"/>
                    </a:lnTo>
                    <a:lnTo>
                      <a:pt x="44" y="6"/>
                    </a:lnTo>
                    <a:lnTo>
                      <a:pt x="56" y="2"/>
                    </a:lnTo>
                    <a:lnTo>
                      <a:pt x="70" y="0"/>
                    </a:lnTo>
                    <a:lnTo>
                      <a:pt x="86" y="2"/>
                    </a:lnTo>
                    <a:lnTo>
                      <a:pt x="102" y="6"/>
                    </a:lnTo>
                    <a:lnTo>
                      <a:pt x="114" y="12"/>
                    </a:lnTo>
                    <a:lnTo>
                      <a:pt x="124" y="20"/>
                    </a:lnTo>
                    <a:lnTo>
                      <a:pt x="132" y="30"/>
                    </a:lnTo>
                    <a:lnTo>
                      <a:pt x="138" y="40"/>
                    </a:lnTo>
                    <a:lnTo>
                      <a:pt x="140" y="52"/>
                    </a:lnTo>
                    <a:lnTo>
                      <a:pt x="142" y="64"/>
                    </a:lnTo>
                    <a:lnTo>
                      <a:pt x="140" y="80"/>
                    </a:lnTo>
                    <a:lnTo>
                      <a:pt x="138" y="92"/>
                    </a:lnTo>
                    <a:lnTo>
                      <a:pt x="132" y="104"/>
                    </a:lnTo>
                    <a:lnTo>
                      <a:pt x="124" y="112"/>
                    </a:lnTo>
                    <a:lnTo>
                      <a:pt x="114" y="120"/>
                    </a:lnTo>
                    <a:lnTo>
                      <a:pt x="102" y="124"/>
                    </a:lnTo>
                    <a:lnTo>
                      <a:pt x="86" y="128"/>
                    </a:lnTo>
                    <a:lnTo>
                      <a:pt x="70" y="128"/>
                    </a:lnTo>
                    <a:lnTo>
                      <a:pt x="44" y="124"/>
                    </a:lnTo>
                    <a:lnTo>
                      <a:pt x="32" y="120"/>
                    </a:lnTo>
                    <a:lnTo>
                      <a:pt x="22" y="112"/>
                    </a:lnTo>
                    <a:lnTo>
                      <a:pt x="12" y="104"/>
                    </a:lnTo>
                    <a:lnTo>
                      <a:pt x="6" y="92"/>
                    </a:lnTo>
                    <a:lnTo>
                      <a:pt x="2" y="80"/>
                    </a:lnTo>
                    <a:lnTo>
                      <a:pt x="0" y="64"/>
                    </a:lnTo>
                    <a:close/>
                    <a:moveTo>
                      <a:pt x="34" y="64"/>
                    </a:moveTo>
                    <a:lnTo>
                      <a:pt x="36" y="72"/>
                    </a:lnTo>
                    <a:lnTo>
                      <a:pt x="38" y="78"/>
                    </a:lnTo>
                    <a:lnTo>
                      <a:pt x="48" y="88"/>
                    </a:lnTo>
                    <a:lnTo>
                      <a:pt x="60" y="94"/>
                    </a:lnTo>
                    <a:lnTo>
                      <a:pt x="70" y="96"/>
                    </a:lnTo>
                    <a:lnTo>
                      <a:pt x="86" y="94"/>
                    </a:lnTo>
                    <a:lnTo>
                      <a:pt x="98" y="88"/>
                    </a:lnTo>
                    <a:lnTo>
                      <a:pt x="104" y="78"/>
                    </a:lnTo>
                    <a:lnTo>
                      <a:pt x="106" y="64"/>
                    </a:lnTo>
                    <a:lnTo>
                      <a:pt x="104" y="54"/>
                    </a:lnTo>
                    <a:lnTo>
                      <a:pt x="98" y="44"/>
                    </a:lnTo>
                    <a:lnTo>
                      <a:pt x="86" y="36"/>
                    </a:lnTo>
                    <a:lnTo>
                      <a:pt x="78" y="34"/>
                    </a:lnTo>
                    <a:lnTo>
                      <a:pt x="70" y="32"/>
                    </a:lnTo>
                    <a:lnTo>
                      <a:pt x="66" y="34"/>
                    </a:lnTo>
                    <a:lnTo>
                      <a:pt x="60" y="36"/>
                    </a:lnTo>
                    <a:lnTo>
                      <a:pt x="48" y="44"/>
                    </a:lnTo>
                    <a:lnTo>
                      <a:pt x="38" y="54"/>
                    </a:lnTo>
                    <a:lnTo>
                      <a:pt x="36" y="60"/>
                    </a:lnTo>
                    <a:lnTo>
                      <a:pt x="34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67" name="Freeform 94"/>
              <p:cNvSpPr>
                <a:spLocks noEditPoints="1"/>
              </p:cNvSpPr>
              <p:nvPr/>
            </p:nvSpPr>
            <p:spPr bwMode="auto">
              <a:xfrm>
                <a:off x="4736" y="1543"/>
                <a:ext cx="121" cy="103"/>
              </a:xfrm>
              <a:custGeom>
                <a:avLst/>
                <a:gdLst>
                  <a:gd name="T0" fmla="*/ 0 w 144"/>
                  <a:gd name="T1" fmla="*/ 5 h 128"/>
                  <a:gd name="T2" fmla="*/ 2 w 144"/>
                  <a:gd name="T3" fmla="*/ 4 h 128"/>
                  <a:gd name="T4" fmla="*/ 3 w 144"/>
                  <a:gd name="T5" fmla="*/ 3 h 128"/>
                  <a:gd name="T6" fmla="*/ 3 w 144"/>
                  <a:gd name="T7" fmla="*/ 2 h 128"/>
                  <a:gd name="T8" fmla="*/ 3 w 144"/>
                  <a:gd name="T9" fmla="*/ 2 h 128"/>
                  <a:gd name="T10" fmla="*/ 4 w 144"/>
                  <a:gd name="T11" fmla="*/ 2 h 128"/>
                  <a:gd name="T12" fmla="*/ 6 w 144"/>
                  <a:gd name="T13" fmla="*/ 2 h 128"/>
                  <a:gd name="T14" fmla="*/ 7 w 144"/>
                  <a:gd name="T15" fmla="*/ 2 h 128"/>
                  <a:gd name="T16" fmla="*/ 9 w 144"/>
                  <a:gd name="T17" fmla="*/ 0 h 128"/>
                  <a:gd name="T18" fmla="*/ 11 w 144"/>
                  <a:gd name="T19" fmla="*/ 2 h 128"/>
                  <a:gd name="T20" fmla="*/ 12 w 144"/>
                  <a:gd name="T21" fmla="*/ 2 h 128"/>
                  <a:gd name="T22" fmla="*/ 14 w 144"/>
                  <a:gd name="T23" fmla="*/ 2 h 128"/>
                  <a:gd name="T24" fmla="*/ 15 w 144"/>
                  <a:gd name="T25" fmla="*/ 2 h 128"/>
                  <a:gd name="T26" fmla="*/ 17 w 144"/>
                  <a:gd name="T27" fmla="*/ 2 h 128"/>
                  <a:gd name="T28" fmla="*/ 17 w 144"/>
                  <a:gd name="T29" fmla="*/ 3 h 128"/>
                  <a:gd name="T30" fmla="*/ 17 w 144"/>
                  <a:gd name="T31" fmla="*/ 4 h 128"/>
                  <a:gd name="T32" fmla="*/ 18 w 144"/>
                  <a:gd name="T33" fmla="*/ 5 h 128"/>
                  <a:gd name="T34" fmla="*/ 17 w 144"/>
                  <a:gd name="T35" fmla="*/ 6 h 128"/>
                  <a:gd name="T36" fmla="*/ 17 w 144"/>
                  <a:gd name="T37" fmla="*/ 6 h 128"/>
                  <a:gd name="T38" fmla="*/ 17 w 144"/>
                  <a:gd name="T39" fmla="*/ 8 h 128"/>
                  <a:gd name="T40" fmla="*/ 15 w 144"/>
                  <a:gd name="T41" fmla="*/ 8 h 128"/>
                  <a:gd name="T42" fmla="*/ 14 w 144"/>
                  <a:gd name="T43" fmla="*/ 9 h 128"/>
                  <a:gd name="T44" fmla="*/ 12 w 144"/>
                  <a:gd name="T45" fmla="*/ 9 h 128"/>
                  <a:gd name="T46" fmla="*/ 9 w 144"/>
                  <a:gd name="T47" fmla="*/ 10 h 128"/>
                  <a:gd name="T48" fmla="*/ 6 w 144"/>
                  <a:gd name="T49" fmla="*/ 9 h 128"/>
                  <a:gd name="T50" fmla="*/ 4 w 144"/>
                  <a:gd name="T51" fmla="*/ 9 h 128"/>
                  <a:gd name="T52" fmla="*/ 3 w 144"/>
                  <a:gd name="T53" fmla="*/ 8 h 128"/>
                  <a:gd name="T54" fmla="*/ 3 w 144"/>
                  <a:gd name="T55" fmla="*/ 8 h 128"/>
                  <a:gd name="T56" fmla="*/ 3 w 144"/>
                  <a:gd name="T57" fmla="*/ 6 h 128"/>
                  <a:gd name="T58" fmla="*/ 2 w 144"/>
                  <a:gd name="T59" fmla="*/ 6 h 128"/>
                  <a:gd name="T60" fmla="*/ 0 w 144"/>
                  <a:gd name="T61" fmla="*/ 5 h 128"/>
                  <a:gd name="T62" fmla="*/ 5 w 144"/>
                  <a:gd name="T63" fmla="*/ 5 h 128"/>
                  <a:gd name="T64" fmla="*/ 5 w 144"/>
                  <a:gd name="T65" fmla="*/ 6 h 128"/>
                  <a:gd name="T66" fmla="*/ 6 w 144"/>
                  <a:gd name="T67" fmla="*/ 6 h 128"/>
                  <a:gd name="T68" fmla="*/ 7 w 144"/>
                  <a:gd name="T69" fmla="*/ 6 h 128"/>
                  <a:gd name="T70" fmla="*/ 9 w 144"/>
                  <a:gd name="T71" fmla="*/ 7 h 128"/>
                  <a:gd name="T72" fmla="*/ 11 w 144"/>
                  <a:gd name="T73" fmla="*/ 6 h 128"/>
                  <a:gd name="T74" fmla="*/ 12 w 144"/>
                  <a:gd name="T75" fmla="*/ 6 h 128"/>
                  <a:gd name="T76" fmla="*/ 13 w 144"/>
                  <a:gd name="T77" fmla="*/ 6 h 128"/>
                  <a:gd name="T78" fmla="*/ 13 w 144"/>
                  <a:gd name="T79" fmla="*/ 5 h 128"/>
                  <a:gd name="T80" fmla="*/ 13 w 144"/>
                  <a:gd name="T81" fmla="*/ 4 h 128"/>
                  <a:gd name="T82" fmla="*/ 12 w 144"/>
                  <a:gd name="T83" fmla="*/ 3 h 128"/>
                  <a:gd name="T84" fmla="*/ 11 w 144"/>
                  <a:gd name="T85" fmla="*/ 2 h 128"/>
                  <a:gd name="T86" fmla="*/ 10 w 144"/>
                  <a:gd name="T87" fmla="*/ 2 h 128"/>
                  <a:gd name="T88" fmla="*/ 9 w 144"/>
                  <a:gd name="T89" fmla="*/ 2 h 128"/>
                  <a:gd name="T90" fmla="*/ 8 w 144"/>
                  <a:gd name="T91" fmla="*/ 2 h 128"/>
                  <a:gd name="T92" fmla="*/ 7 w 144"/>
                  <a:gd name="T93" fmla="*/ 2 h 128"/>
                  <a:gd name="T94" fmla="*/ 6 w 144"/>
                  <a:gd name="T95" fmla="*/ 3 h 128"/>
                  <a:gd name="T96" fmla="*/ 5 w 144"/>
                  <a:gd name="T97" fmla="*/ 4 h 128"/>
                  <a:gd name="T98" fmla="*/ 5 w 144"/>
                  <a:gd name="T99" fmla="*/ 5 h 12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44"/>
                  <a:gd name="T151" fmla="*/ 0 h 128"/>
                  <a:gd name="T152" fmla="*/ 144 w 144"/>
                  <a:gd name="T153" fmla="*/ 128 h 12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44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6" y="2"/>
                    </a:lnTo>
                    <a:lnTo>
                      <a:pt x="98" y="6"/>
                    </a:lnTo>
                    <a:lnTo>
                      <a:pt x="110" y="12"/>
                    </a:lnTo>
                    <a:lnTo>
                      <a:pt x="122" y="20"/>
                    </a:lnTo>
                    <a:lnTo>
                      <a:pt x="130" y="30"/>
                    </a:lnTo>
                    <a:lnTo>
                      <a:pt x="138" y="40"/>
                    </a:lnTo>
                    <a:lnTo>
                      <a:pt x="142" y="52"/>
                    </a:lnTo>
                    <a:lnTo>
                      <a:pt x="144" y="64"/>
                    </a:lnTo>
                    <a:lnTo>
                      <a:pt x="142" y="80"/>
                    </a:lnTo>
                    <a:lnTo>
                      <a:pt x="138" y="92"/>
                    </a:lnTo>
                    <a:lnTo>
                      <a:pt x="130" y="104"/>
                    </a:lnTo>
                    <a:lnTo>
                      <a:pt x="122" y="112"/>
                    </a:lnTo>
                    <a:lnTo>
                      <a:pt x="110" y="120"/>
                    </a:lnTo>
                    <a:lnTo>
                      <a:pt x="98" y="124"/>
                    </a:lnTo>
                    <a:lnTo>
                      <a:pt x="72" y="128"/>
                    </a:lnTo>
                    <a:lnTo>
                      <a:pt x="46" y="124"/>
                    </a:lnTo>
                    <a:lnTo>
                      <a:pt x="34" y="120"/>
                    </a:lnTo>
                    <a:lnTo>
                      <a:pt x="22" y="112"/>
                    </a:lnTo>
                    <a:lnTo>
                      <a:pt x="14" y="104"/>
                    </a:lnTo>
                    <a:lnTo>
                      <a:pt x="6" y="92"/>
                    </a:lnTo>
                    <a:lnTo>
                      <a:pt x="2" y="80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8"/>
                    </a:lnTo>
                    <a:lnTo>
                      <a:pt x="46" y="88"/>
                    </a:lnTo>
                    <a:lnTo>
                      <a:pt x="56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0" y="88"/>
                    </a:lnTo>
                    <a:lnTo>
                      <a:pt x="106" y="78"/>
                    </a:lnTo>
                    <a:lnTo>
                      <a:pt x="108" y="64"/>
                    </a:lnTo>
                    <a:lnTo>
                      <a:pt x="106" y="54"/>
                    </a:lnTo>
                    <a:lnTo>
                      <a:pt x="100" y="44"/>
                    </a:lnTo>
                    <a:lnTo>
                      <a:pt x="88" y="36"/>
                    </a:lnTo>
                    <a:lnTo>
                      <a:pt x="80" y="34"/>
                    </a:lnTo>
                    <a:lnTo>
                      <a:pt x="72" y="32"/>
                    </a:lnTo>
                    <a:lnTo>
                      <a:pt x="64" y="34"/>
                    </a:lnTo>
                    <a:lnTo>
                      <a:pt x="56" y="36"/>
                    </a:lnTo>
                    <a:lnTo>
                      <a:pt x="46" y="44"/>
                    </a:lnTo>
                    <a:lnTo>
                      <a:pt x="38" y="54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68" name="Oval 95"/>
              <p:cNvSpPr>
                <a:spLocks noChangeArrowheads="1"/>
              </p:cNvSpPr>
              <p:nvPr/>
            </p:nvSpPr>
            <p:spPr bwMode="auto">
              <a:xfrm>
                <a:off x="4675" y="764"/>
                <a:ext cx="123" cy="106"/>
              </a:xfrm>
              <a:prstGeom prst="ellipse">
                <a:avLst/>
              </a:prstGeom>
              <a:solidFill>
                <a:srgbClr val="FF00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69" name="Oval 96"/>
              <p:cNvSpPr>
                <a:spLocks noChangeArrowheads="1"/>
              </p:cNvSpPr>
              <p:nvPr/>
            </p:nvSpPr>
            <p:spPr bwMode="auto">
              <a:xfrm>
                <a:off x="4981" y="1284"/>
                <a:ext cx="126" cy="104"/>
              </a:xfrm>
              <a:prstGeom prst="ellipse">
                <a:avLst/>
              </a:prstGeom>
              <a:solidFill>
                <a:srgbClr val="FF00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70" name="Oval 97"/>
              <p:cNvSpPr>
                <a:spLocks noChangeArrowheads="1"/>
              </p:cNvSpPr>
              <p:nvPr/>
            </p:nvSpPr>
            <p:spPr bwMode="auto">
              <a:xfrm>
                <a:off x="5105" y="817"/>
                <a:ext cx="123" cy="104"/>
              </a:xfrm>
              <a:prstGeom prst="ellipse">
                <a:avLst/>
              </a:prstGeom>
              <a:solidFill>
                <a:srgbClr val="FF00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71" name="Oval 98"/>
              <p:cNvSpPr>
                <a:spLocks noChangeArrowheads="1"/>
              </p:cNvSpPr>
              <p:nvPr/>
            </p:nvSpPr>
            <p:spPr bwMode="auto">
              <a:xfrm>
                <a:off x="4736" y="556"/>
                <a:ext cx="123" cy="106"/>
              </a:xfrm>
              <a:prstGeom prst="ellipse">
                <a:avLst/>
              </a:prstGeom>
              <a:solidFill>
                <a:srgbClr val="FF00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72" name="Freeform 99"/>
              <p:cNvSpPr>
                <a:spLocks noEditPoints="1"/>
              </p:cNvSpPr>
              <p:nvPr/>
            </p:nvSpPr>
            <p:spPr bwMode="auto">
              <a:xfrm>
                <a:off x="5227" y="920"/>
                <a:ext cx="121" cy="103"/>
              </a:xfrm>
              <a:custGeom>
                <a:avLst/>
                <a:gdLst>
                  <a:gd name="T0" fmla="*/ 0 w 144"/>
                  <a:gd name="T1" fmla="*/ 5 h 128"/>
                  <a:gd name="T2" fmla="*/ 2 w 144"/>
                  <a:gd name="T3" fmla="*/ 4 h 128"/>
                  <a:gd name="T4" fmla="*/ 3 w 144"/>
                  <a:gd name="T5" fmla="*/ 3 h 128"/>
                  <a:gd name="T6" fmla="*/ 3 w 144"/>
                  <a:gd name="T7" fmla="*/ 2 h 128"/>
                  <a:gd name="T8" fmla="*/ 3 w 144"/>
                  <a:gd name="T9" fmla="*/ 2 h 128"/>
                  <a:gd name="T10" fmla="*/ 4 w 144"/>
                  <a:gd name="T11" fmla="*/ 2 h 128"/>
                  <a:gd name="T12" fmla="*/ 6 w 144"/>
                  <a:gd name="T13" fmla="*/ 2 h 128"/>
                  <a:gd name="T14" fmla="*/ 7 w 144"/>
                  <a:gd name="T15" fmla="*/ 2 h 128"/>
                  <a:gd name="T16" fmla="*/ 9 w 144"/>
                  <a:gd name="T17" fmla="*/ 0 h 128"/>
                  <a:gd name="T18" fmla="*/ 11 w 144"/>
                  <a:gd name="T19" fmla="*/ 2 h 128"/>
                  <a:gd name="T20" fmla="*/ 13 w 144"/>
                  <a:gd name="T21" fmla="*/ 2 h 128"/>
                  <a:gd name="T22" fmla="*/ 14 w 144"/>
                  <a:gd name="T23" fmla="*/ 2 h 128"/>
                  <a:gd name="T24" fmla="*/ 16 w 144"/>
                  <a:gd name="T25" fmla="*/ 2 h 128"/>
                  <a:gd name="T26" fmla="*/ 17 w 144"/>
                  <a:gd name="T27" fmla="*/ 2 h 128"/>
                  <a:gd name="T28" fmla="*/ 17 w 144"/>
                  <a:gd name="T29" fmla="*/ 3 h 128"/>
                  <a:gd name="T30" fmla="*/ 17 w 144"/>
                  <a:gd name="T31" fmla="*/ 4 h 128"/>
                  <a:gd name="T32" fmla="*/ 18 w 144"/>
                  <a:gd name="T33" fmla="*/ 5 h 128"/>
                  <a:gd name="T34" fmla="*/ 17 w 144"/>
                  <a:gd name="T35" fmla="*/ 6 h 128"/>
                  <a:gd name="T36" fmla="*/ 17 w 144"/>
                  <a:gd name="T37" fmla="*/ 6 h 128"/>
                  <a:gd name="T38" fmla="*/ 17 w 144"/>
                  <a:gd name="T39" fmla="*/ 8 h 128"/>
                  <a:gd name="T40" fmla="*/ 16 w 144"/>
                  <a:gd name="T41" fmla="*/ 8 h 128"/>
                  <a:gd name="T42" fmla="*/ 14 w 144"/>
                  <a:gd name="T43" fmla="*/ 9 h 128"/>
                  <a:gd name="T44" fmla="*/ 13 w 144"/>
                  <a:gd name="T45" fmla="*/ 9 h 128"/>
                  <a:gd name="T46" fmla="*/ 11 w 144"/>
                  <a:gd name="T47" fmla="*/ 10 h 128"/>
                  <a:gd name="T48" fmla="*/ 9 w 144"/>
                  <a:gd name="T49" fmla="*/ 10 h 128"/>
                  <a:gd name="T50" fmla="*/ 6 w 144"/>
                  <a:gd name="T51" fmla="*/ 9 h 128"/>
                  <a:gd name="T52" fmla="*/ 4 w 144"/>
                  <a:gd name="T53" fmla="*/ 9 h 128"/>
                  <a:gd name="T54" fmla="*/ 3 w 144"/>
                  <a:gd name="T55" fmla="*/ 8 h 128"/>
                  <a:gd name="T56" fmla="*/ 3 w 144"/>
                  <a:gd name="T57" fmla="*/ 8 h 128"/>
                  <a:gd name="T58" fmla="*/ 3 w 144"/>
                  <a:gd name="T59" fmla="*/ 6 h 128"/>
                  <a:gd name="T60" fmla="*/ 2 w 144"/>
                  <a:gd name="T61" fmla="*/ 6 h 128"/>
                  <a:gd name="T62" fmla="*/ 0 w 144"/>
                  <a:gd name="T63" fmla="*/ 5 h 128"/>
                  <a:gd name="T64" fmla="*/ 5 w 144"/>
                  <a:gd name="T65" fmla="*/ 5 h 128"/>
                  <a:gd name="T66" fmla="*/ 5 w 144"/>
                  <a:gd name="T67" fmla="*/ 5 h 128"/>
                  <a:gd name="T68" fmla="*/ 5 w 144"/>
                  <a:gd name="T69" fmla="*/ 6 h 128"/>
                  <a:gd name="T70" fmla="*/ 6 w 144"/>
                  <a:gd name="T71" fmla="*/ 6 h 128"/>
                  <a:gd name="T72" fmla="*/ 8 w 144"/>
                  <a:gd name="T73" fmla="*/ 6 h 128"/>
                  <a:gd name="T74" fmla="*/ 9 w 144"/>
                  <a:gd name="T75" fmla="*/ 7 h 128"/>
                  <a:gd name="T76" fmla="*/ 11 w 144"/>
                  <a:gd name="T77" fmla="*/ 6 h 128"/>
                  <a:gd name="T78" fmla="*/ 12 w 144"/>
                  <a:gd name="T79" fmla="*/ 6 h 128"/>
                  <a:gd name="T80" fmla="*/ 13 w 144"/>
                  <a:gd name="T81" fmla="*/ 6 h 128"/>
                  <a:gd name="T82" fmla="*/ 13 w 144"/>
                  <a:gd name="T83" fmla="*/ 5 h 128"/>
                  <a:gd name="T84" fmla="*/ 13 w 144"/>
                  <a:gd name="T85" fmla="*/ 4 h 128"/>
                  <a:gd name="T86" fmla="*/ 12 w 144"/>
                  <a:gd name="T87" fmla="*/ 3 h 128"/>
                  <a:gd name="T88" fmla="*/ 11 w 144"/>
                  <a:gd name="T89" fmla="*/ 2 h 128"/>
                  <a:gd name="T90" fmla="*/ 10 w 144"/>
                  <a:gd name="T91" fmla="*/ 2 h 128"/>
                  <a:gd name="T92" fmla="*/ 9 w 144"/>
                  <a:gd name="T93" fmla="*/ 2 h 128"/>
                  <a:gd name="T94" fmla="*/ 8 w 144"/>
                  <a:gd name="T95" fmla="*/ 2 h 128"/>
                  <a:gd name="T96" fmla="*/ 8 w 144"/>
                  <a:gd name="T97" fmla="*/ 2 h 128"/>
                  <a:gd name="T98" fmla="*/ 6 w 144"/>
                  <a:gd name="T99" fmla="*/ 3 h 128"/>
                  <a:gd name="T100" fmla="*/ 5 w 144"/>
                  <a:gd name="T101" fmla="*/ 4 h 128"/>
                  <a:gd name="T102" fmla="*/ 5 w 144"/>
                  <a:gd name="T103" fmla="*/ 4 h 128"/>
                  <a:gd name="T104" fmla="*/ 5 w 144"/>
                  <a:gd name="T105" fmla="*/ 5 h 12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44"/>
                  <a:gd name="T160" fmla="*/ 0 h 128"/>
                  <a:gd name="T161" fmla="*/ 144 w 144"/>
                  <a:gd name="T162" fmla="*/ 128 h 12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44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4" y="6"/>
                    </a:lnTo>
                    <a:lnTo>
                      <a:pt x="116" y="12"/>
                    </a:lnTo>
                    <a:lnTo>
                      <a:pt x="126" y="20"/>
                    </a:lnTo>
                    <a:lnTo>
                      <a:pt x="134" y="30"/>
                    </a:lnTo>
                    <a:lnTo>
                      <a:pt x="140" y="40"/>
                    </a:lnTo>
                    <a:lnTo>
                      <a:pt x="142" y="52"/>
                    </a:lnTo>
                    <a:lnTo>
                      <a:pt x="144" y="64"/>
                    </a:lnTo>
                    <a:lnTo>
                      <a:pt x="142" y="80"/>
                    </a:lnTo>
                    <a:lnTo>
                      <a:pt x="140" y="92"/>
                    </a:lnTo>
                    <a:lnTo>
                      <a:pt x="134" y="104"/>
                    </a:lnTo>
                    <a:lnTo>
                      <a:pt x="126" y="112"/>
                    </a:lnTo>
                    <a:lnTo>
                      <a:pt x="116" y="120"/>
                    </a:lnTo>
                    <a:lnTo>
                      <a:pt x="104" y="124"/>
                    </a:lnTo>
                    <a:lnTo>
                      <a:pt x="88" y="128"/>
                    </a:lnTo>
                    <a:lnTo>
                      <a:pt x="72" y="128"/>
                    </a:lnTo>
                    <a:lnTo>
                      <a:pt x="46" y="124"/>
                    </a:lnTo>
                    <a:lnTo>
                      <a:pt x="34" y="120"/>
                    </a:lnTo>
                    <a:lnTo>
                      <a:pt x="22" y="112"/>
                    </a:lnTo>
                    <a:lnTo>
                      <a:pt x="14" y="104"/>
                    </a:lnTo>
                    <a:lnTo>
                      <a:pt x="6" y="92"/>
                    </a:lnTo>
                    <a:lnTo>
                      <a:pt x="2" y="80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0" y="88"/>
                    </a:lnTo>
                    <a:lnTo>
                      <a:pt x="106" y="78"/>
                    </a:lnTo>
                    <a:lnTo>
                      <a:pt x="108" y="64"/>
                    </a:lnTo>
                    <a:lnTo>
                      <a:pt x="106" y="54"/>
                    </a:lnTo>
                    <a:lnTo>
                      <a:pt x="100" y="44"/>
                    </a:lnTo>
                    <a:lnTo>
                      <a:pt x="88" y="36"/>
                    </a:lnTo>
                    <a:lnTo>
                      <a:pt x="80" y="34"/>
                    </a:lnTo>
                    <a:lnTo>
                      <a:pt x="72" y="32"/>
                    </a:lnTo>
                    <a:lnTo>
                      <a:pt x="68" y="34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73" name="Freeform 100"/>
              <p:cNvSpPr>
                <a:spLocks noEditPoints="1"/>
              </p:cNvSpPr>
              <p:nvPr/>
            </p:nvSpPr>
            <p:spPr bwMode="auto">
              <a:xfrm>
                <a:off x="4796" y="660"/>
                <a:ext cx="122" cy="104"/>
              </a:xfrm>
              <a:custGeom>
                <a:avLst/>
                <a:gdLst>
                  <a:gd name="T0" fmla="*/ 0 w 144"/>
                  <a:gd name="T1" fmla="*/ 5 h 129"/>
                  <a:gd name="T2" fmla="*/ 2 w 144"/>
                  <a:gd name="T3" fmla="*/ 4 h 129"/>
                  <a:gd name="T4" fmla="*/ 3 w 144"/>
                  <a:gd name="T5" fmla="*/ 3 h 129"/>
                  <a:gd name="T6" fmla="*/ 3 w 144"/>
                  <a:gd name="T7" fmla="*/ 2 h 129"/>
                  <a:gd name="T8" fmla="*/ 3 w 144"/>
                  <a:gd name="T9" fmla="*/ 2 h 129"/>
                  <a:gd name="T10" fmla="*/ 5 w 144"/>
                  <a:gd name="T11" fmla="*/ 2 h 129"/>
                  <a:gd name="T12" fmla="*/ 6 w 144"/>
                  <a:gd name="T13" fmla="*/ 2 h 129"/>
                  <a:gd name="T14" fmla="*/ 8 w 144"/>
                  <a:gd name="T15" fmla="*/ 2 h 129"/>
                  <a:gd name="T16" fmla="*/ 10 w 144"/>
                  <a:gd name="T17" fmla="*/ 0 h 129"/>
                  <a:gd name="T18" fmla="*/ 12 w 144"/>
                  <a:gd name="T19" fmla="*/ 2 h 129"/>
                  <a:gd name="T20" fmla="*/ 14 w 144"/>
                  <a:gd name="T21" fmla="*/ 2 h 129"/>
                  <a:gd name="T22" fmla="*/ 15 w 144"/>
                  <a:gd name="T23" fmla="*/ 2 h 129"/>
                  <a:gd name="T24" fmla="*/ 16 w 144"/>
                  <a:gd name="T25" fmla="*/ 2 h 129"/>
                  <a:gd name="T26" fmla="*/ 18 w 144"/>
                  <a:gd name="T27" fmla="*/ 2 h 129"/>
                  <a:gd name="T28" fmla="*/ 19 w 144"/>
                  <a:gd name="T29" fmla="*/ 3 h 129"/>
                  <a:gd name="T30" fmla="*/ 19 w 144"/>
                  <a:gd name="T31" fmla="*/ 4 h 129"/>
                  <a:gd name="T32" fmla="*/ 19 w 144"/>
                  <a:gd name="T33" fmla="*/ 5 h 129"/>
                  <a:gd name="T34" fmla="*/ 19 w 144"/>
                  <a:gd name="T35" fmla="*/ 6 h 129"/>
                  <a:gd name="T36" fmla="*/ 19 w 144"/>
                  <a:gd name="T37" fmla="*/ 6 h 129"/>
                  <a:gd name="T38" fmla="*/ 18 w 144"/>
                  <a:gd name="T39" fmla="*/ 8 h 129"/>
                  <a:gd name="T40" fmla="*/ 16 w 144"/>
                  <a:gd name="T41" fmla="*/ 8 h 129"/>
                  <a:gd name="T42" fmla="*/ 15 w 144"/>
                  <a:gd name="T43" fmla="*/ 9 h 129"/>
                  <a:gd name="T44" fmla="*/ 14 w 144"/>
                  <a:gd name="T45" fmla="*/ 10 h 129"/>
                  <a:gd name="T46" fmla="*/ 12 w 144"/>
                  <a:gd name="T47" fmla="*/ 10 h 129"/>
                  <a:gd name="T48" fmla="*/ 10 w 144"/>
                  <a:gd name="T49" fmla="*/ 10 h 129"/>
                  <a:gd name="T50" fmla="*/ 8 w 144"/>
                  <a:gd name="T51" fmla="*/ 10 h 129"/>
                  <a:gd name="T52" fmla="*/ 6 w 144"/>
                  <a:gd name="T53" fmla="*/ 10 h 129"/>
                  <a:gd name="T54" fmla="*/ 5 w 144"/>
                  <a:gd name="T55" fmla="*/ 9 h 129"/>
                  <a:gd name="T56" fmla="*/ 3 w 144"/>
                  <a:gd name="T57" fmla="*/ 8 h 129"/>
                  <a:gd name="T58" fmla="*/ 3 w 144"/>
                  <a:gd name="T59" fmla="*/ 8 h 129"/>
                  <a:gd name="T60" fmla="*/ 3 w 144"/>
                  <a:gd name="T61" fmla="*/ 6 h 129"/>
                  <a:gd name="T62" fmla="*/ 2 w 144"/>
                  <a:gd name="T63" fmla="*/ 6 h 129"/>
                  <a:gd name="T64" fmla="*/ 0 w 144"/>
                  <a:gd name="T65" fmla="*/ 5 h 129"/>
                  <a:gd name="T66" fmla="*/ 5 w 144"/>
                  <a:gd name="T67" fmla="*/ 5 h 129"/>
                  <a:gd name="T68" fmla="*/ 5 w 144"/>
                  <a:gd name="T69" fmla="*/ 5 h 129"/>
                  <a:gd name="T70" fmla="*/ 6 w 144"/>
                  <a:gd name="T71" fmla="*/ 6 h 129"/>
                  <a:gd name="T72" fmla="*/ 7 w 144"/>
                  <a:gd name="T73" fmla="*/ 6 h 129"/>
                  <a:gd name="T74" fmla="*/ 8 w 144"/>
                  <a:gd name="T75" fmla="*/ 7 h 129"/>
                  <a:gd name="T76" fmla="*/ 10 w 144"/>
                  <a:gd name="T77" fmla="*/ 8 h 129"/>
                  <a:gd name="T78" fmla="*/ 12 w 144"/>
                  <a:gd name="T79" fmla="*/ 7 h 129"/>
                  <a:gd name="T80" fmla="*/ 14 w 144"/>
                  <a:gd name="T81" fmla="*/ 6 h 129"/>
                  <a:gd name="T82" fmla="*/ 14 w 144"/>
                  <a:gd name="T83" fmla="*/ 6 h 129"/>
                  <a:gd name="T84" fmla="*/ 15 w 144"/>
                  <a:gd name="T85" fmla="*/ 5 h 129"/>
                  <a:gd name="T86" fmla="*/ 14 w 144"/>
                  <a:gd name="T87" fmla="*/ 4 h 129"/>
                  <a:gd name="T88" fmla="*/ 14 w 144"/>
                  <a:gd name="T89" fmla="*/ 3 h 129"/>
                  <a:gd name="T90" fmla="*/ 12 w 144"/>
                  <a:gd name="T91" fmla="*/ 2 h 129"/>
                  <a:gd name="T92" fmla="*/ 10 w 144"/>
                  <a:gd name="T93" fmla="*/ 2 h 129"/>
                  <a:gd name="T94" fmla="*/ 8 w 144"/>
                  <a:gd name="T95" fmla="*/ 2 h 129"/>
                  <a:gd name="T96" fmla="*/ 7 w 144"/>
                  <a:gd name="T97" fmla="*/ 3 h 129"/>
                  <a:gd name="T98" fmla="*/ 6 w 144"/>
                  <a:gd name="T99" fmla="*/ 4 h 129"/>
                  <a:gd name="T100" fmla="*/ 5 w 144"/>
                  <a:gd name="T101" fmla="*/ 5 h 129"/>
                  <a:gd name="T102" fmla="*/ 5 w 144"/>
                  <a:gd name="T103" fmla="*/ 5 h 12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4"/>
                  <a:gd name="T157" fmla="*/ 0 h 129"/>
                  <a:gd name="T158" fmla="*/ 144 w 144"/>
                  <a:gd name="T159" fmla="*/ 129 h 12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4" h="129">
                    <a:moveTo>
                      <a:pt x="0" y="65"/>
                    </a:moveTo>
                    <a:lnTo>
                      <a:pt x="2" y="53"/>
                    </a:lnTo>
                    <a:lnTo>
                      <a:pt x="6" y="41"/>
                    </a:lnTo>
                    <a:lnTo>
                      <a:pt x="14" y="31"/>
                    </a:lnTo>
                    <a:lnTo>
                      <a:pt x="22" y="21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6" y="2"/>
                    </a:lnTo>
                    <a:lnTo>
                      <a:pt x="98" y="6"/>
                    </a:lnTo>
                    <a:lnTo>
                      <a:pt x="110" y="12"/>
                    </a:lnTo>
                    <a:lnTo>
                      <a:pt x="122" y="21"/>
                    </a:lnTo>
                    <a:lnTo>
                      <a:pt x="130" y="31"/>
                    </a:lnTo>
                    <a:lnTo>
                      <a:pt x="138" y="41"/>
                    </a:lnTo>
                    <a:lnTo>
                      <a:pt x="142" y="53"/>
                    </a:lnTo>
                    <a:lnTo>
                      <a:pt x="144" y="65"/>
                    </a:lnTo>
                    <a:lnTo>
                      <a:pt x="142" y="77"/>
                    </a:lnTo>
                    <a:lnTo>
                      <a:pt x="138" y="89"/>
                    </a:lnTo>
                    <a:lnTo>
                      <a:pt x="130" y="99"/>
                    </a:lnTo>
                    <a:lnTo>
                      <a:pt x="122" y="109"/>
                    </a:lnTo>
                    <a:lnTo>
                      <a:pt x="110" y="117"/>
                    </a:lnTo>
                    <a:lnTo>
                      <a:pt x="98" y="123"/>
                    </a:lnTo>
                    <a:lnTo>
                      <a:pt x="86" y="127"/>
                    </a:lnTo>
                    <a:lnTo>
                      <a:pt x="72" y="129"/>
                    </a:lnTo>
                    <a:lnTo>
                      <a:pt x="58" y="127"/>
                    </a:lnTo>
                    <a:lnTo>
                      <a:pt x="46" y="123"/>
                    </a:lnTo>
                    <a:lnTo>
                      <a:pt x="34" y="117"/>
                    </a:lnTo>
                    <a:lnTo>
                      <a:pt x="22" y="109"/>
                    </a:lnTo>
                    <a:lnTo>
                      <a:pt x="14" y="99"/>
                    </a:lnTo>
                    <a:lnTo>
                      <a:pt x="6" y="89"/>
                    </a:lnTo>
                    <a:lnTo>
                      <a:pt x="2" y="77"/>
                    </a:lnTo>
                    <a:lnTo>
                      <a:pt x="0" y="65"/>
                    </a:lnTo>
                    <a:close/>
                    <a:moveTo>
                      <a:pt x="36" y="65"/>
                    </a:moveTo>
                    <a:lnTo>
                      <a:pt x="38" y="73"/>
                    </a:lnTo>
                    <a:lnTo>
                      <a:pt x="40" y="79"/>
                    </a:lnTo>
                    <a:lnTo>
                      <a:pt x="50" y="89"/>
                    </a:lnTo>
                    <a:lnTo>
                      <a:pt x="62" y="95"/>
                    </a:lnTo>
                    <a:lnTo>
                      <a:pt x="72" y="97"/>
                    </a:lnTo>
                    <a:lnTo>
                      <a:pt x="88" y="95"/>
                    </a:lnTo>
                    <a:lnTo>
                      <a:pt x="100" y="89"/>
                    </a:lnTo>
                    <a:lnTo>
                      <a:pt x="106" y="79"/>
                    </a:lnTo>
                    <a:lnTo>
                      <a:pt x="108" y="65"/>
                    </a:lnTo>
                    <a:lnTo>
                      <a:pt x="106" y="55"/>
                    </a:lnTo>
                    <a:lnTo>
                      <a:pt x="100" y="45"/>
                    </a:lnTo>
                    <a:lnTo>
                      <a:pt x="88" y="37"/>
                    </a:lnTo>
                    <a:lnTo>
                      <a:pt x="72" y="33"/>
                    </a:lnTo>
                    <a:lnTo>
                      <a:pt x="62" y="37"/>
                    </a:lnTo>
                    <a:lnTo>
                      <a:pt x="50" y="45"/>
                    </a:lnTo>
                    <a:lnTo>
                      <a:pt x="40" y="55"/>
                    </a:lnTo>
                    <a:lnTo>
                      <a:pt x="38" y="61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74" name="Freeform 101"/>
              <p:cNvSpPr>
                <a:spLocks noEditPoints="1"/>
              </p:cNvSpPr>
              <p:nvPr/>
            </p:nvSpPr>
            <p:spPr bwMode="auto">
              <a:xfrm>
                <a:off x="4981" y="764"/>
                <a:ext cx="122" cy="103"/>
              </a:xfrm>
              <a:custGeom>
                <a:avLst/>
                <a:gdLst>
                  <a:gd name="T0" fmla="*/ 0 w 145"/>
                  <a:gd name="T1" fmla="*/ 5 h 128"/>
                  <a:gd name="T2" fmla="*/ 2 w 145"/>
                  <a:gd name="T3" fmla="*/ 4 h 128"/>
                  <a:gd name="T4" fmla="*/ 3 w 145"/>
                  <a:gd name="T5" fmla="*/ 3 h 128"/>
                  <a:gd name="T6" fmla="*/ 3 w 145"/>
                  <a:gd name="T7" fmla="*/ 2 h 128"/>
                  <a:gd name="T8" fmla="*/ 3 w 145"/>
                  <a:gd name="T9" fmla="*/ 2 h 128"/>
                  <a:gd name="T10" fmla="*/ 4 w 145"/>
                  <a:gd name="T11" fmla="*/ 2 h 128"/>
                  <a:gd name="T12" fmla="*/ 6 w 145"/>
                  <a:gd name="T13" fmla="*/ 2 h 128"/>
                  <a:gd name="T14" fmla="*/ 7 w 145"/>
                  <a:gd name="T15" fmla="*/ 2 h 128"/>
                  <a:gd name="T16" fmla="*/ 9 w 145"/>
                  <a:gd name="T17" fmla="*/ 0 h 128"/>
                  <a:gd name="T18" fmla="*/ 11 w 145"/>
                  <a:gd name="T19" fmla="*/ 2 h 128"/>
                  <a:gd name="T20" fmla="*/ 13 w 145"/>
                  <a:gd name="T21" fmla="*/ 2 h 128"/>
                  <a:gd name="T22" fmla="*/ 14 w 145"/>
                  <a:gd name="T23" fmla="*/ 2 h 128"/>
                  <a:gd name="T24" fmla="*/ 16 w 145"/>
                  <a:gd name="T25" fmla="*/ 2 h 128"/>
                  <a:gd name="T26" fmla="*/ 17 w 145"/>
                  <a:gd name="T27" fmla="*/ 2 h 128"/>
                  <a:gd name="T28" fmla="*/ 17 w 145"/>
                  <a:gd name="T29" fmla="*/ 3 h 128"/>
                  <a:gd name="T30" fmla="*/ 18 w 145"/>
                  <a:gd name="T31" fmla="*/ 4 h 128"/>
                  <a:gd name="T32" fmla="*/ 18 w 145"/>
                  <a:gd name="T33" fmla="*/ 5 h 128"/>
                  <a:gd name="T34" fmla="*/ 18 w 145"/>
                  <a:gd name="T35" fmla="*/ 6 h 128"/>
                  <a:gd name="T36" fmla="*/ 17 w 145"/>
                  <a:gd name="T37" fmla="*/ 6 h 128"/>
                  <a:gd name="T38" fmla="*/ 17 w 145"/>
                  <a:gd name="T39" fmla="*/ 8 h 128"/>
                  <a:gd name="T40" fmla="*/ 16 w 145"/>
                  <a:gd name="T41" fmla="*/ 8 h 128"/>
                  <a:gd name="T42" fmla="*/ 14 w 145"/>
                  <a:gd name="T43" fmla="*/ 9 h 128"/>
                  <a:gd name="T44" fmla="*/ 13 w 145"/>
                  <a:gd name="T45" fmla="*/ 9 h 128"/>
                  <a:gd name="T46" fmla="*/ 11 w 145"/>
                  <a:gd name="T47" fmla="*/ 10 h 128"/>
                  <a:gd name="T48" fmla="*/ 9 w 145"/>
                  <a:gd name="T49" fmla="*/ 10 h 128"/>
                  <a:gd name="T50" fmla="*/ 6 w 145"/>
                  <a:gd name="T51" fmla="*/ 9 h 128"/>
                  <a:gd name="T52" fmla="*/ 4 w 145"/>
                  <a:gd name="T53" fmla="*/ 9 h 128"/>
                  <a:gd name="T54" fmla="*/ 3 w 145"/>
                  <a:gd name="T55" fmla="*/ 8 h 128"/>
                  <a:gd name="T56" fmla="*/ 3 w 145"/>
                  <a:gd name="T57" fmla="*/ 8 h 128"/>
                  <a:gd name="T58" fmla="*/ 3 w 145"/>
                  <a:gd name="T59" fmla="*/ 6 h 128"/>
                  <a:gd name="T60" fmla="*/ 2 w 145"/>
                  <a:gd name="T61" fmla="*/ 6 h 128"/>
                  <a:gd name="T62" fmla="*/ 0 w 145"/>
                  <a:gd name="T63" fmla="*/ 5 h 128"/>
                  <a:gd name="T64" fmla="*/ 5 w 145"/>
                  <a:gd name="T65" fmla="*/ 5 h 128"/>
                  <a:gd name="T66" fmla="*/ 5 w 145"/>
                  <a:gd name="T67" fmla="*/ 5 h 128"/>
                  <a:gd name="T68" fmla="*/ 5 w 145"/>
                  <a:gd name="T69" fmla="*/ 6 h 128"/>
                  <a:gd name="T70" fmla="*/ 6 w 145"/>
                  <a:gd name="T71" fmla="*/ 6 h 128"/>
                  <a:gd name="T72" fmla="*/ 8 w 145"/>
                  <a:gd name="T73" fmla="*/ 6 h 128"/>
                  <a:gd name="T74" fmla="*/ 9 w 145"/>
                  <a:gd name="T75" fmla="*/ 7 h 128"/>
                  <a:gd name="T76" fmla="*/ 11 w 145"/>
                  <a:gd name="T77" fmla="*/ 6 h 128"/>
                  <a:gd name="T78" fmla="*/ 13 w 145"/>
                  <a:gd name="T79" fmla="*/ 6 h 128"/>
                  <a:gd name="T80" fmla="*/ 13 w 145"/>
                  <a:gd name="T81" fmla="*/ 6 h 128"/>
                  <a:gd name="T82" fmla="*/ 14 w 145"/>
                  <a:gd name="T83" fmla="*/ 5 h 128"/>
                  <a:gd name="T84" fmla="*/ 13 w 145"/>
                  <a:gd name="T85" fmla="*/ 4 h 128"/>
                  <a:gd name="T86" fmla="*/ 13 w 145"/>
                  <a:gd name="T87" fmla="*/ 3 h 128"/>
                  <a:gd name="T88" fmla="*/ 11 w 145"/>
                  <a:gd name="T89" fmla="*/ 2 h 128"/>
                  <a:gd name="T90" fmla="*/ 10 w 145"/>
                  <a:gd name="T91" fmla="*/ 2 h 128"/>
                  <a:gd name="T92" fmla="*/ 9 w 145"/>
                  <a:gd name="T93" fmla="*/ 2 h 128"/>
                  <a:gd name="T94" fmla="*/ 8 w 145"/>
                  <a:gd name="T95" fmla="*/ 2 h 128"/>
                  <a:gd name="T96" fmla="*/ 8 w 145"/>
                  <a:gd name="T97" fmla="*/ 2 h 128"/>
                  <a:gd name="T98" fmla="*/ 6 w 145"/>
                  <a:gd name="T99" fmla="*/ 3 h 128"/>
                  <a:gd name="T100" fmla="*/ 5 w 145"/>
                  <a:gd name="T101" fmla="*/ 4 h 128"/>
                  <a:gd name="T102" fmla="*/ 5 w 145"/>
                  <a:gd name="T103" fmla="*/ 4 h 128"/>
                  <a:gd name="T104" fmla="*/ 5 w 145"/>
                  <a:gd name="T105" fmla="*/ 5 h 12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45"/>
                  <a:gd name="T160" fmla="*/ 0 h 128"/>
                  <a:gd name="T161" fmla="*/ 145 w 145"/>
                  <a:gd name="T162" fmla="*/ 128 h 12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45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5" y="6"/>
                    </a:lnTo>
                    <a:lnTo>
                      <a:pt x="117" y="12"/>
                    </a:lnTo>
                    <a:lnTo>
                      <a:pt x="127" y="20"/>
                    </a:lnTo>
                    <a:lnTo>
                      <a:pt x="135" y="30"/>
                    </a:lnTo>
                    <a:lnTo>
                      <a:pt x="141" y="40"/>
                    </a:lnTo>
                    <a:lnTo>
                      <a:pt x="143" y="52"/>
                    </a:lnTo>
                    <a:lnTo>
                      <a:pt x="145" y="64"/>
                    </a:lnTo>
                    <a:lnTo>
                      <a:pt x="143" y="80"/>
                    </a:lnTo>
                    <a:lnTo>
                      <a:pt x="141" y="92"/>
                    </a:lnTo>
                    <a:lnTo>
                      <a:pt x="135" y="104"/>
                    </a:lnTo>
                    <a:lnTo>
                      <a:pt x="127" y="112"/>
                    </a:lnTo>
                    <a:lnTo>
                      <a:pt x="117" y="120"/>
                    </a:lnTo>
                    <a:lnTo>
                      <a:pt x="105" y="124"/>
                    </a:lnTo>
                    <a:lnTo>
                      <a:pt x="88" y="128"/>
                    </a:lnTo>
                    <a:lnTo>
                      <a:pt x="72" y="128"/>
                    </a:lnTo>
                    <a:lnTo>
                      <a:pt x="46" y="124"/>
                    </a:lnTo>
                    <a:lnTo>
                      <a:pt x="34" y="120"/>
                    </a:lnTo>
                    <a:lnTo>
                      <a:pt x="22" y="112"/>
                    </a:lnTo>
                    <a:lnTo>
                      <a:pt x="14" y="104"/>
                    </a:lnTo>
                    <a:lnTo>
                      <a:pt x="6" y="92"/>
                    </a:lnTo>
                    <a:lnTo>
                      <a:pt x="2" y="80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1" y="88"/>
                    </a:lnTo>
                    <a:lnTo>
                      <a:pt x="107" y="78"/>
                    </a:lnTo>
                    <a:lnTo>
                      <a:pt x="109" y="64"/>
                    </a:lnTo>
                    <a:lnTo>
                      <a:pt x="107" y="54"/>
                    </a:lnTo>
                    <a:lnTo>
                      <a:pt x="101" y="44"/>
                    </a:lnTo>
                    <a:lnTo>
                      <a:pt x="88" y="36"/>
                    </a:lnTo>
                    <a:lnTo>
                      <a:pt x="80" y="34"/>
                    </a:lnTo>
                    <a:lnTo>
                      <a:pt x="72" y="32"/>
                    </a:lnTo>
                    <a:lnTo>
                      <a:pt x="68" y="34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75" name="Freeform 102"/>
              <p:cNvSpPr>
                <a:spLocks noEditPoints="1"/>
              </p:cNvSpPr>
              <p:nvPr/>
            </p:nvSpPr>
            <p:spPr bwMode="auto">
              <a:xfrm>
                <a:off x="4614" y="660"/>
                <a:ext cx="122" cy="104"/>
              </a:xfrm>
              <a:custGeom>
                <a:avLst/>
                <a:gdLst>
                  <a:gd name="T0" fmla="*/ 0 w 144"/>
                  <a:gd name="T1" fmla="*/ 5 h 129"/>
                  <a:gd name="T2" fmla="*/ 2 w 144"/>
                  <a:gd name="T3" fmla="*/ 4 h 129"/>
                  <a:gd name="T4" fmla="*/ 3 w 144"/>
                  <a:gd name="T5" fmla="*/ 3 h 129"/>
                  <a:gd name="T6" fmla="*/ 3 w 144"/>
                  <a:gd name="T7" fmla="*/ 2 h 129"/>
                  <a:gd name="T8" fmla="*/ 3 w 144"/>
                  <a:gd name="T9" fmla="*/ 2 h 129"/>
                  <a:gd name="T10" fmla="*/ 5 w 144"/>
                  <a:gd name="T11" fmla="*/ 2 h 129"/>
                  <a:gd name="T12" fmla="*/ 6 w 144"/>
                  <a:gd name="T13" fmla="*/ 2 h 129"/>
                  <a:gd name="T14" fmla="*/ 8 w 144"/>
                  <a:gd name="T15" fmla="*/ 2 h 129"/>
                  <a:gd name="T16" fmla="*/ 10 w 144"/>
                  <a:gd name="T17" fmla="*/ 0 h 129"/>
                  <a:gd name="T18" fmla="*/ 12 w 144"/>
                  <a:gd name="T19" fmla="*/ 2 h 129"/>
                  <a:gd name="T20" fmla="*/ 14 w 144"/>
                  <a:gd name="T21" fmla="*/ 2 h 129"/>
                  <a:gd name="T22" fmla="*/ 15 w 144"/>
                  <a:gd name="T23" fmla="*/ 2 h 129"/>
                  <a:gd name="T24" fmla="*/ 16 w 144"/>
                  <a:gd name="T25" fmla="*/ 2 h 129"/>
                  <a:gd name="T26" fmla="*/ 18 w 144"/>
                  <a:gd name="T27" fmla="*/ 2 h 129"/>
                  <a:gd name="T28" fmla="*/ 19 w 144"/>
                  <a:gd name="T29" fmla="*/ 3 h 129"/>
                  <a:gd name="T30" fmla="*/ 19 w 144"/>
                  <a:gd name="T31" fmla="*/ 4 h 129"/>
                  <a:gd name="T32" fmla="*/ 19 w 144"/>
                  <a:gd name="T33" fmla="*/ 5 h 129"/>
                  <a:gd name="T34" fmla="*/ 19 w 144"/>
                  <a:gd name="T35" fmla="*/ 6 h 129"/>
                  <a:gd name="T36" fmla="*/ 19 w 144"/>
                  <a:gd name="T37" fmla="*/ 6 h 129"/>
                  <a:gd name="T38" fmla="*/ 18 w 144"/>
                  <a:gd name="T39" fmla="*/ 8 h 129"/>
                  <a:gd name="T40" fmla="*/ 16 w 144"/>
                  <a:gd name="T41" fmla="*/ 8 h 129"/>
                  <a:gd name="T42" fmla="*/ 15 w 144"/>
                  <a:gd name="T43" fmla="*/ 9 h 129"/>
                  <a:gd name="T44" fmla="*/ 14 w 144"/>
                  <a:gd name="T45" fmla="*/ 10 h 129"/>
                  <a:gd name="T46" fmla="*/ 12 w 144"/>
                  <a:gd name="T47" fmla="*/ 10 h 129"/>
                  <a:gd name="T48" fmla="*/ 10 w 144"/>
                  <a:gd name="T49" fmla="*/ 10 h 129"/>
                  <a:gd name="T50" fmla="*/ 8 w 144"/>
                  <a:gd name="T51" fmla="*/ 10 h 129"/>
                  <a:gd name="T52" fmla="*/ 6 w 144"/>
                  <a:gd name="T53" fmla="*/ 10 h 129"/>
                  <a:gd name="T54" fmla="*/ 5 w 144"/>
                  <a:gd name="T55" fmla="*/ 9 h 129"/>
                  <a:gd name="T56" fmla="*/ 3 w 144"/>
                  <a:gd name="T57" fmla="*/ 8 h 129"/>
                  <a:gd name="T58" fmla="*/ 3 w 144"/>
                  <a:gd name="T59" fmla="*/ 8 h 129"/>
                  <a:gd name="T60" fmla="*/ 3 w 144"/>
                  <a:gd name="T61" fmla="*/ 6 h 129"/>
                  <a:gd name="T62" fmla="*/ 2 w 144"/>
                  <a:gd name="T63" fmla="*/ 6 h 129"/>
                  <a:gd name="T64" fmla="*/ 0 w 144"/>
                  <a:gd name="T65" fmla="*/ 5 h 129"/>
                  <a:gd name="T66" fmla="*/ 5 w 144"/>
                  <a:gd name="T67" fmla="*/ 5 h 129"/>
                  <a:gd name="T68" fmla="*/ 5 w 144"/>
                  <a:gd name="T69" fmla="*/ 6 h 129"/>
                  <a:gd name="T70" fmla="*/ 6 w 144"/>
                  <a:gd name="T71" fmla="*/ 6 h 129"/>
                  <a:gd name="T72" fmla="*/ 8 w 144"/>
                  <a:gd name="T73" fmla="*/ 7 h 129"/>
                  <a:gd name="T74" fmla="*/ 10 w 144"/>
                  <a:gd name="T75" fmla="*/ 8 h 129"/>
                  <a:gd name="T76" fmla="*/ 12 w 144"/>
                  <a:gd name="T77" fmla="*/ 7 h 129"/>
                  <a:gd name="T78" fmla="*/ 14 w 144"/>
                  <a:gd name="T79" fmla="*/ 6 h 129"/>
                  <a:gd name="T80" fmla="*/ 14 w 144"/>
                  <a:gd name="T81" fmla="*/ 6 h 129"/>
                  <a:gd name="T82" fmla="*/ 15 w 144"/>
                  <a:gd name="T83" fmla="*/ 5 h 129"/>
                  <a:gd name="T84" fmla="*/ 14 w 144"/>
                  <a:gd name="T85" fmla="*/ 4 h 129"/>
                  <a:gd name="T86" fmla="*/ 14 w 144"/>
                  <a:gd name="T87" fmla="*/ 3 h 129"/>
                  <a:gd name="T88" fmla="*/ 12 w 144"/>
                  <a:gd name="T89" fmla="*/ 2 h 129"/>
                  <a:gd name="T90" fmla="*/ 10 w 144"/>
                  <a:gd name="T91" fmla="*/ 2 h 129"/>
                  <a:gd name="T92" fmla="*/ 8 w 144"/>
                  <a:gd name="T93" fmla="*/ 2 h 129"/>
                  <a:gd name="T94" fmla="*/ 6 w 144"/>
                  <a:gd name="T95" fmla="*/ 3 h 129"/>
                  <a:gd name="T96" fmla="*/ 5 w 144"/>
                  <a:gd name="T97" fmla="*/ 4 h 129"/>
                  <a:gd name="T98" fmla="*/ 5 w 144"/>
                  <a:gd name="T99" fmla="*/ 5 h 12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44"/>
                  <a:gd name="T151" fmla="*/ 0 h 129"/>
                  <a:gd name="T152" fmla="*/ 144 w 144"/>
                  <a:gd name="T153" fmla="*/ 129 h 12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44" h="129">
                    <a:moveTo>
                      <a:pt x="0" y="65"/>
                    </a:moveTo>
                    <a:lnTo>
                      <a:pt x="2" y="53"/>
                    </a:lnTo>
                    <a:lnTo>
                      <a:pt x="6" y="41"/>
                    </a:lnTo>
                    <a:lnTo>
                      <a:pt x="14" y="31"/>
                    </a:lnTo>
                    <a:lnTo>
                      <a:pt x="22" y="21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6" y="2"/>
                    </a:lnTo>
                    <a:lnTo>
                      <a:pt x="98" y="6"/>
                    </a:lnTo>
                    <a:lnTo>
                      <a:pt x="110" y="12"/>
                    </a:lnTo>
                    <a:lnTo>
                      <a:pt x="122" y="21"/>
                    </a:lnTo>
                    <a:lnTo>
                      <a:pt x="130" y="31"/>
                    </a:lnTo>
                    <a:lnTo>
                      <a:pt x="138" y="41"/>
                    </a:lnTo>
                    <a:lnTo>
                      <a:pt x="142" y="53"/>
                    </a:lnTo>
                    <a:lnTo>
                      <a:pt x="144" y="65"/>
                    </a:lnTo>
                    <a:lnTo>
                      <a:pt x="142" y="77"/>
                    </a:lnTo>
                    <a:lnTo>
                      <a:pt x="138" y="89"/>
                    </a:lnTo>
                    <a:lnTo>
                      <a:pt x="130" y="99"/>
                    </a:lnTo>
                    <a:lnTo>
                      <a:pt x="122" y="109"/>
                    </a:lnTo>
                    <a:lnTo>
                      <a:pt x="110" y="117"/>
                    </a:lnTo>
                    <a:lnTo>
                      <a:pt x="98" y="123"/>
                    </a:lnTo>
                    <a:lnTo>
                      <a:pt x="86" y="127"/>
                    </a:lnTo>
                    <a:lnTo>
                      <a:pt x="72" y="129"/>
                    </a:lnTo>
                    <a:lnTo>
                      <a:pt x="58" y="127"/>
                    </a:lnTo>
                    <a:lnTo>
                      <a:pt x="46" y="123"/>
                    </a:lnTo>
                    <a:lnTo>
                      <a:pt x="34" y="117"/>
                    </a:lnTo>
                    <a:lnTo>
                      <a:pt x="22" y="109"/>
                    </a:lnTo>
                    <a:lnTo>
                      <a:pt x="14" y="99"/>
                    </a:lnTo>
                    <a:lnTo>
                      <a:pt x="6" y="89"/>
                    </a:lnTo>
                    <a:lnTo>
                      <a:pt x="2" y="77"/>
                    </a:lnTo>
                    <a:lnTo>
                      <a:pt x="0" y="65"/>
                    </a:lnTo>
                    <a:close/>
                    <a:moveTo>
                      <a:pt x="36" y="65"/>
                    </a:moveTo>
                    <a:lnTo>
                      <a:pt x="38" y="79"/>
                    </a:lnTo>
                    <a:lnTo>
                      <a:pt x="46" y="89"/>
                    </a:lnTo>
                    <a:lnTo>
                      <a:pt x="56" y="95"/>
                    </a:lnTo>
                    <a:lnTo>
                      <a:pt x="72" y="97"/>
                    </a:lnTo>
                    <a:lnTo>
                      <a:pt x="88" y="95"/>
                    </a:lnTo>
                    <a:lnTo>
                      <a:pt x="100" y="89"/>
                    </a:lnTo>
                    <a:lnTo>
                      <a:pt x="106" y="79"/>
                    </a:lnTo>
                    <a:lnTo>
                      <a:pt x="108" y="65"/>
                    </a:lnTo>
                    <a:lnTo>
                      <a:pt x="106" y="55"/>
                    </a:lnTo>
                    <a:lnTo>
                      <a:pt x="100" y="45"/>
                    </a:lnTo>
                    <a:lnTo>
                      <a:pt x="88" y="37"/>
                    </a:lnTo>
                    <a:lnTo>
                      <a:pt x="72" y="33"/>
                    </a:lnTo>
                    <a:lnTo>
                      <a:pt x="56" y="37"/>
                    </a:lnTo>
                    <a:lnTo>
                      <a:pt x="46" y="45"/>
                    </a:lnTo>
                    <a:lnTo>
                      <a:pt x="38" y="5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76" name="Freeform 103"/>
              <p:cNvSpPr>
                <a:spLocks noEditPoints="1"/>
              </p:cNvSpPr>
              <p:nvPr/>
            </p:nvSpPr>
            <p:spPr bwMode="auto">
              <a:xfrm>
                <a:off x="5778" y="764"/>
                <a:ext cx="120" cy="103"/>
              </a:xfrm>
              <a:custGeom>
                <a:avLst/>
                <a:gdLst>
                  <a:gd name="T0" fmla="*/ 0 w 142"/>
                  <a:gd name="T1" fmla="*/ 5 h 128"/>
                  <a:gd name="T2" fmla="*/ 2 w 142"/>
                  <a:gd name="T3" fmla="*/ 4 h 128"/>
                  <a:gd name="T4" fmla="*/ 3 w 142"/>
                  <a:gd name="T5" fmla="*/ 3 h 128"/>
                  <a:gd name="T6" fmla="*/ 3 w 142"/>
                  <a:gd name="T7" fmla="*/ 2 h 128"/>
                  <a:gd name="T8" fmla="*/ 3 w 142"/>
                  <a:gd name="T9" fmla="*/ 2 h 128"/>
                  <a:gd name="T10" fmla="*/ 4 w 142"/>
                  <a:gd name="T11" fmla="*/ 2 h 128"/>
                  <a:gd name="T12" fmla="*/ 6 w 142"/>
                  <a:gd name="T13" fmla="*/ 2 h 128"/>
                  <a:gd name="T14" fmla="*/ 8 w 142"/>
                  <a:gd name="T15" fmla="*/ 2 h 128"/>
                  <a:gd name="T16" fmla="*/ 9 w 142"/>
                  <a:gd name="T17" fmla="*/ 0 h 128"/>
                  <a:gd name="T18" fmla="*/ 12 w 142"/>
                  <a:gd name="T19" fmla="*/ 2 h 128"/>
                  <a:gd name="T20" fmla="*/ 14 w 142"/>
                  <a:gd name="T21" fmla="*/ 2 h 128"/>
                  <a:gd name="T22" fmla="*/ 15 w 142"/>
                  <a:gd name="T23" fmla="*/ 2 h 128"/>
                  <a:gd name="T24" fmla="*/ 16 w 142"/>
                  <a:gd name="T25" fmla="*/ 2 h 128"/>
                  <a:gd name="T26" fmla="*/ 18 w 142"/>
                  <a:gd name="T27" fmla="*/ 2 h 128"/>
                  <a:gd name="T28" fmla="*/ 18 w 142"/>
                  <a:gd name="T29" fmla="*/ 3 h 128"/>
                  <a:gd name="T30" fmla="*/ 19 w 142"/>
                  <a:gd name="T31" fmla="*/ 4 h 128"/>
                  <a:gd name="T32" fmla="*/ 19 w 142"/>
                  <a:gd name="T33" fmla="*/ 5 h 128"/>
                  <a:gd name="T34" fmla="*/ 19 w 142"/>
                  <a:gd name="T35" fmla="*/ 6 h 128"/>
                  <a:gd name="T36" fmla="*/ 18 w 142"/>
                  <a:gd name="T37" fmla="*/ 6 h 128"/>
                  <a:gd name="T38" fmla="*/ 18 w 142"/>
                  <a:gd name="T39" fmla="*/ 8 h 128"/>
                  <a:gd name="T40" fmla="*/ 16 w 142"/>
                  <a:gd name="T41" fmla="*/ 8 h 128"/>
                  <a:gd name="T42" fmla="*/ 15 w 142"/>
                  <a:gd name="T43" fmla="*/ 9 h 128"/>
                  <a:gd name="T44" fmla="*/ 14 w 142"/>
                  <a:gd name="T45" fmla="*/ 9 h 128"/>
                  <a:gd name="T46" fmla="*/ 12 w 142"/>
                  <a:gd name="T47" fmla="*/ 10 h 128"/>
                  <a:gd name="T48" fmla="*/ 9 w 142"/>
                  <a:gd name="T49" fmla="*/ 10 h 128"/>
                  <a:gd name="T50" fmla="*/ 6 w 142"/>
                  <a:gd name="T51" fmla="*/ 9 h 128"/>
                  <a:gd name="T52" fmla="*/ 4 w 142"/>
                  <a:gd name="T53" fmla="*/ 9 h 128"/>
                  <a:gd name="T54" fmla="*/ 3 w 142"/>
                  <a:gd name="T55" fmla="*/ 8 h 128"/>
                  <a:gd name="T56" fmla="*/ 3 w 142"/>
                  <a:gd name="T57" fmla="*/ 8 h 128"/>
                  <a:gd name="T58" fmla="*/ 3 w 142"/>
                  <a:gd name="T59" fmla="*/ 6 h 128"/>
                  <a:gd name="T60" fmla="*/ 2 w 142"/>
                  <a:gd name="T61" fmla="*/ 6 h 128"/>
                  <a:gd name="T62" fmla="*/ 0 w 142"/>
                  <a:gd name="T63" fmla="*/ 5 h 128"/>
                  <a:gd name="T64" fmla="*/ 5 w 142"/>
                  <a:gd name="T65" fmla="*/ 5 h 128"/>
                  <a:gd name="T66" fmla="*/ 5 w 142"/>
                  <a:gd name="T67" fmla="*/ 5 h 128"/>
                  <a:gd name="T68" fmla="*/ 5 w 142"/>
                  <a:gd name="T69" fmla="*/ 6 h 128"/>
                  <a:gd name="T70" fmla="*/ 7 w 142"/>
                  <a:gd name="T71" fmla="*/ 6 h 128"/>
                  <a:gd name="T72" fmla="*/ 8 w 142"/>
                  <a:gd name="T73" fmla="*/ 6 h 128"/>
                  <a:gd name="T74" fmla="*/ 9 w 142"/>
                  <a:gd name="T75" fmla="*/ 7 h 128"/>
                  <a:gd name="T76" fmla="*/ 12 w 142"/>
                  <a:gd name="T77" fmla="*/ 6 h 128"/>
                  <a:gd name="T78" fmla="*/ 13 w 142"/>
                  <a:gd name="T79" fmla="*/ 6 h 128"/>
                  <a:gd name="T80" fmla="*/ 14 w 142"/>
                  <a:gd name="T81" fmla="*/ 6 h 128"/>
                  <a:gd name="T82" fmla="*/ 14 w 142"/>
                  <a:gd name="T83" fmla="*/ 5 h 128"/>
                  <a:gd name="T84" fmla="*/ 14 w 142"/>
                  <a:gd name="T85" fmla="*/ 4 h 128"/>
                  <a:gd name="T86" fmla="*/ 13 w 142"/>
                  <a:gd name="T87" fmla="*/ 3 h 128"/>
                  <a:gd name="T88" fmla="*/ 12 w 142"/>
                  <a:gd name="T89" fmla="*/ 2 h 128"/>
                  <a:gd name="T90" fmla="*/ 11 w 142"/>
                  <a:gd name="T91" fmla="*/ 2 h 128"/>
                  <a:gd name="T92" fmla="*/ 9 w 142"/>
                  <a:gd name="T93" fmla="*/ 2 h 128"/>
                  <a:gd name="T94" fmla="*/ 9 w 142"/>
                  <a:gd name="T95" fmla="*/ 2 h 128"/>
                  <a:gd name="T96" fmla="*/ 8 w 142"/>
                  <a:gd name="T97" fmla="*/ 2 h 128"/>
                  <a:gd name="T98" fmla="*/ 7 w 142"/>
                  <a:gd name="T99" fmla="*/ 3 h 128"/>
                  <a:gd name="T100" fmla="*/ 5 w 142"/>
                  <a:gd name="T101" fmla="*/ 4 h 128"/>
                  <a:gd name="T102" fmla="*/ 5 w 142"/>
                  <a:gd name="T103" fmla="*/ 4 h 128"/>
                  <a:gd name="T104" fmla="*/ 5 w 142"/>
                  <a:gd name="T105" fmla="*/ 5 h 12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42"/>
                  <a:gd name="T160" fmla="*/ 0 h 128"/>
                  <a:gd name="T161" fmla="*/ 142 w 142"/>
                  <a:gd name="T162" fmla="*/ 128 h 12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42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2" y="30"/>
                    </a:lnTo>
                    <a:lnTo>
                      <a:pt x="22" y="20"/>
                    </a:lnTo>
                    <a:lnTo>
                      <a:pt x="32" y="12"/>
                    </a:lnTo>
                    <a:lnTo>
                      <a:pt x="44" y="6"/>
                    </a:lnTo>
                    <a:lnTo>
                      <a:pt x="56" y="2"/>
                    </a:lnTo>
                    <a:lnTo>
                      <a:pt x="70" y="0"/>
                    </a:lnTo>
                    <a:lnTo>
                      <a:pt x="86" y="2"/>
                    </a:lnTo>
                    <a:lnTo>
                      <a:pt x="102" y="6"/>
                    </a:lnTo>
                    <a:lnTo>
                      <a:pt x="114" y="12"/>
                    </a:lnTo>
                    <a:lnTo>
                      <a:pt x="124" y="20"/>
                    </a:lnTo>
                    <a:lnTo>
                      <a:pt x="132" y="30"/>
                    </a:lnTo>
                    <a:lnTo>
                      <a:pt x="138" y="40"/>
                    </a:lnTo>
                    <a:lnTo>
                      <a:pt x="140" y="52"/>
                    </a:lnTo>
                    <a:lnTo>
                      <a:pt x="142" y="64"/>
                    </a:lnTo>
                    <a:lnTo>
                      <a:pt x="140" y="80"/>
                    </a:lnTo>
                    <a:lnTo>
                      <a:pt x="138" y="92"/>
                    </a:lnTo>
                    <a:lnTo>
                      <a:pt x="132" y="104"/>
                    </a:lnTo>
                    <a:lnTo>
                      <a:pt x="124" y="112"/>
                    </a:lnTo>
                    <a:lnTo>
                      <a:pt x="114" y="120"/>
                    </a:lnTo>
                    <a:lnTo>
                      <a:pt x="102" y="124"/>
                    </a:lnTo>
                    <a:lnTo>
                      <a:pt x="86" y="128"/>
                    </a:lnTo>
                    <a:lnTo>
                      <a:pt x="70" y="128"/>
                    </a:lnTo>
                    <a:lnTo>
                      <a:pt x="44" y="124"/>
                    </a:lnTo>
                    <a:lnTo>
                      <a:pt x="32" y="120"/>
                    </a:lnTo>
                    <a:lnTo>
                      <a:pt x="22" y="112"/>
                    </a:lnTo>
                    <a:lnTo>
                      <a:pt x="12" y="104"/>
                    </a:lnTo>
                    <a:lnTo>
                      <a:pt x="6" y="92"/>
                    </a:lnTo>
                    <a:lnTo>
                      <a:pt x="2" y="80"/>
                    </a:lnTo>
                    <a:lnTo>
                      <a:pt x="0" y="64"/>
                    </a:lnTo>
                    <a:close/>
                    <a:moveTo>
                      <a:pt x="34" y="64"/>
                    </a:moveTo>
                    <a:lnTo>
                      <a:pt x="36" y="72"/>
                    </a:lnTo>
                    <a:lnTo>
                      <a:pt x="38" y="78"/>
                    </a:lnTo>
                    <a:lnTo>
                      <a:pt x="48" y="88"/>
                    </a:lnTo>
                    <a:lnTo>
                      <a:pt x="60" y="94"/>
                    </a:lnTo>
                    <a:lnTo>
                      <a:pt x="70" y="96"/>
                    </a:lnTo>
                    <a:lnTo>
                      <a:pt x="86" y="94"/>
                    </a:lnTo>
                    <a:lnTo>
                      <a:pt x="98" y="88"/>
                    </a:lnTo>
                    <a:lnTo>
                      <a:pt x="104" y="78"/>
                    </a:lnTo>
                    <a:lnTo>
                      <a:pt x="106" y="64"/>
                    </a:lnTo>
                    <a:lnTo>
                      <a:pt x="104" y="54"/>
                    </a:lnTo>
                    <a:lnTo>
                      <a:pt x="98" y="44"/>
                    </a:lnTo>
                    <a:lnTo>
                      <a:pt x="86" y="36"/>
                    </a:lnTo>
                    <a:lnTo>
                      <a:pt x="78" y="34"/>
                    </a:lnTo>
                    <a:lnTo>
                      <a:pt x="70" y="32"/>
                    </a:lnTo>
                    <a:lnTo>
                      <a:pt x="66" y="34"/>
                    </a:lnTo>
                    <a:lnTo>
                      <a:pt x="60" y="36"/>
                    </a:lnTo>
                    <a:lnTo>
                      <a:pt x="48" y="44"/>
                    </a:lnTo>
                    <a:lnTo>
                      <a:pt x="38" y="54"/>
                    </a:lnTo>
                    <a:lnTo>
                      <a:pt x="36" y="60"/>
                    </a:lnTo>
                    <a:lnTo>
                      <a:pt x="34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77" name="Freeform 104"/>
              <p:cNvSpPr>
                <a:spLocks noEditPoints="1"/>
              </p:cNvSpPr>
              <p:nvPr/>
            </p:nvSpPr>
            <p:spPr bwMode="auto">
              <a:xfrm>
                <a:off x="5900" y="868"/>
                <a:ext cx="122" cy="103"/>
              </a:xfrm>
              <a:custGeom>
                <a:avLst/>
                <a:gdLst>
                  <a:gd name="T0" fmla="*/ 0 w 144"/>
                  <a:gd name="T1" fmla="*/ 5 h 128"/>
                  <a:gd name="T2" fmla="*/ 2 w 144"/>
                  <a:gd name="T3" fmla="*/ 4 h 128"/>
                  <a:gd name="T4" fmla="*/ 3 w 144"/>
                  <a:gd name="T5" fmla="*/ 3 h 128"/>
                  <a:gd name="T6" fmla="*/ 3 w 144"/>
                  <a:gd name="T7" fmla="*/ 2 h 128"/>
                  <a:gd name="T8" fmla="*/ 3 w 144"/>
                  <a:gd name="T9" fmla="*/ 2 h 128"/>
                  <a:gd name="T10" fmla="*/ 5 w 144"/>
                  <a:gd name="T11" fmla="*/ 2 h 128"/>
                  <a:gd name="T12" fmla="*/ 6 w 144"/>
                  <a:gd name="T13" fmla="*/ 2 h 128"/>
                  <a:gd name="T14" fmla="*/ 8 w 144"/>
                  <a:gd name="T15" fmla="*/ 2 h 128"/>
                  <a:gd name="T16" fmla="*/ 10 w 144"/>
                  <a:gd name="T17" fmla="*/ 0 h 128"/>
                  <a:gd name="T18" fmla="*/ 12 w 144"/>
                  <a:gd name="T19" fmla="*/ 2 h 128"/>
                  <a:gd name="T20" fmla="*/ 14 w 144"/>
                  <a:gd name="T21" fmla="*/ 2 h 128"/>
                  <a:gd name="T22" fmla="*/ 16 w 144"/>
                  <a:gd name="T23" fmla="*/ 2 h 128"/>
                  <a:gd name="T24" fmla="*/ 18 w 144"/>
                  <a:gd name="T25" fmla="*/ 2 h 128"/>
                  <a:gd name="T26" fmla="*/ 19 w 144"/>
                  <a:gd name="T27" fmla="*/ 2 h 128"/>
                  <a:gd name="T28" fmla="*/ 19 w 144"/>
                  <a:gd name="T29" fmla="*/ 3 h 128"/>
                  <a:gd name="T30" fmla="*/ 19 w 144"/>
                  <a:gd name="T31" fmla="*/ 4 h 128"/>
                  <a:gd name="T32" fmla="*/ 19 w 144"/>
                  <a:gd name="T33" fmla="*/ 5 h 128"/>
                  <a:gd name="T34" fmla="*/ 19 w 144"/>
                  <a:gd name="T35" fmla="*/ 6 h 128"/>
                  <a:gd name="T36" fmla="*/ 19 w 144"/>
                  <a:gd name="T37" fmla="*/ 6 h 128"/>
                  <a:gd name="T38" fmla="*/ 19 w 144"/>
                  <a:gd name="T39" fmla="*/ 8 h 128"/>
                  <a:gd name="T40" fmla="*/ 18 w 144"/>
                  <a:gd name="T41" fmla="*/ 8 h 128"/>
                  <a:gd name="T42" fmla="*/ 16 w 144"/>
                  <a:gd name="T43" fmla="*/ 8 h 128"/>
                  <a:gd name="T44" fmla="*/ 14 w 144"/>
                  <a:gd name="T45" fmla="*/ 9 h 128"/>
                  <a:gd name="T46" fmla="*/ 12 w 144"/>
                  <a:gd name="T47" fmla="*/ 10 h 128"/>
                  <a:gd name="T48" fmla="*/ 10 w 144"/>
                  <a:gd name="T49" fmla="*/ 10 h 128"/>
                  <a:gd name="T50" fmla="*/ 8 w 144"/>
                  <a:gd name="T51" fmla="*/ 10 h 128"/>
                  <a:gd name="T52" fmla="*/ 6 w 144"/>
                  <a:gd name="T53" fmla="*/ 9 h 128"/>
                  <a:gd name="T54" fmla="*/ 5 w 144"/>
                  <a:gd name="T55" fmla="*/ 8 h 128"/>
                  <a:gd name="T56" fmla="*/ 3 w 144"/>
                  <a:gd name="T57" fmla="*/ 8 h 128"/>
                  <a:gd name="T58" fmla="*/ 3 w 144"/>
                  <a:gd name="T59" fmla="*/ 8 h 128"/>
                  <a:gd name="T60" fmla="*/ 3 w 144"/>
                  <a:gd name="T61" fmla="*/ 6 h 128"/>
                  <a:gd name="T62" fmla="*/ 2 w 144"/>
                  <a:gd name="T63" fmla="*/ 6 h 128"/>
                  <a:gd name="T64" fmla="*/ 0 w 144"/>
                  <a:gd name="T65" fmla="*/ 5 h 128"/>
                  <a:gd name="T66" fmla="*/ 5 w 144"/>
                  <a:gd name="T67" fmla="*/ 5 h 128"/>
                  <a:gd name="T68" fmla="*/ 5 w 144"/>
                  <a:gd name="T69" fmla="*/ 5 h 128"/>
                  <a:gd name="T70" fmla="*/ 6 w 144"/>
                  <a:gd name="T71" fmla="*/ 6 h 128"/>
                  <a:gd name="T72" fmla="*/ 7 w 144"/>
                  <a:gd name="T73" fmla="*/ 6 h 128"/>
                  <a:gd name="T74" fmla="*/ 8 w 144"/>
                  <a:gd name="T75" fmla="*/ 6 h 128"/>
                  <a:gd name="T76" fmla="*/ 10 w 144"/>
                  <a:gd name="T77" fmla="*/ 7 h 128"/>
                  <a:gd name="T78" fmla="*/ 12 w 144"/>
                  <a:gd name="T79" fmla="*/ 6 h 128"/>
                  <a:gd name="T80" fmla="*/ 14 w 144"/>
                  <a:gd name="T81" fmla="*/ 6 h 128"/>
                  <a:gd name="T82" fmla="*/ 14 w 144"/>
                  <a:gd name="T83" fmla="*/ 6 h 128"/>
                  <a:gd name="T84" fmla="*/ 15 w 144"/>
                  <a:gd name="T85" fmla="*/ 5 h 128"/>
                  <a:gd name="T86" fmla="*/ 14 w 144"/>
                  <a:gd name="T87" fmla="*/ 4 h 128"/>
                  <a:gd name="T88" fmla="*/ 14 w 144"/>
                  <a:gd name="T89" fmla="*/ 3 h 128"/>
                  <a:gd name="T90" fmla="*/ 12 w 144"/>
                  <a:gd name="T91" fmla="*/ 2 h 128"/>
                  <a:gd name="T92" fmla="*/ 10 w 144"/>
                  <a:gd name="T93" fmla="*/ 2 h 128"/>
                  <a:gd name="T94" fmla="*/ 8 w 144"/>
                  <a:gd name="T95" fmla="*/ 2 h 128"/>
                  <a:gd name="T96" fmla="*/ 7 w 144"/>
                  <a:gd name="T97" fmla="*/ 3 h 128"/>
                  <a:gd name="T98" fmla="*/ 6 w 144"/>
                  <a:gd name="T99" fmla="*/ 4 h 128"/>
                  <a:gd name="T100" fmla="*/ 5 w 144"/>
                  <a:gd name="T101" fmla="*/ 4 h 128"/>
                  <a:gd name="T102" fmla="*/ 5 w 144"/>
                  <a:gd name="T103" fmla="*/ 5 h 12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4"/>
                  <a:gd name="T157" fmla="*/ 0 h 128"/>
                  <a:gd name="T158" fmla="*/ 144 w 144"/>
                  <a:gd name="T159" fmla="*/ 128 h 12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4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4" y="6"/>
                    </a:lnTo>
                    <a:lnTo>
                      <a:pt x="116" y="12"/>
                    </a:lnTo>
                    <a:lnTo>
                      <a:pt x="126" y="20"/>
                    </a:lnTo>
                    <a:lnTo>
                      <a:pt x="134" y="30"/>
                    </a:lnTo>
                    <a:lnTo>
                      <a:pt x="140" y="40"/>
                    </a:lnTo>
                    <a:lnTo>
                      <a:pt x="142" y="52"/>
                    </a:lnTo>
                    <a:lnTo>
                      <a:pt x="144" y="64"/>
                    </a:lnTo>
                    <a:lnTo>
                      <a:pt x="142" y="78"/>
                    </a:lnTo>
                    <a:lnTo>
                      <a:pt x="140" y="92"/>
                    </a:lnTo>
                    <a:lnTo>
                      <a:pt x="134" y="102"/>
                    </a:lnTo>
                    <a:lnTo>
                      <a:pt x="126" y="112"/>
                    </a:lnTo>
                    <a:lnTo>
                      <a:pt x="116" y="118"/>
                    </a:lnTo>
                    <a:lnTo>
                      <a:pt x="104" y="124"/>
                    </a:lnTo>
                    <a:lnTo>
                      <a:pt x="88" y="128"/>
                    </a:lnTo>
                    <a:lnTo>
                      <a:pt x="72" y="128"/>
                    </a:lnTo>
                    <a:lnTo>
                      <a:pt x="58" y="128"/>
                    </a:lnTo>
                    <a:lnTo>
                      <a:pt x="46" y="124"/>
                    </a:lnTo>
                    <a:lnTo>
                      <a:pt x="34" y="118"/>
                    </a:lnTo>
                    <a:lnTo>
                      <a:pt x="22" y="112"/>
                    </a:lnTo>
                    <a:lnTo>
                      <a:pt x="14" y="102"/>
                    </a:lnTo>
                    <a:lnTo>
                      <a:pt x="6" y="92"/>
                    </a:lnTo>
                    <a:lnTo>
                      <a:pt x="2" y="78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0" y="88"/>
                    </a:lnTo>
                    <a:lnTo>
                      <a:pt x="106" y="78"/>
                    </a:lnTo>
                    <a:lnTo>
                      <a:pt x="108" y="64"/>
                    </a:lnTo>
                    <a:lnTo>
                      <a:pt x="106" y="54"/>
                    </a:lnTo>
                    <a:lnTo>
                      <a:pt x="100" y="44"/>
                    </a:lnTo>
                    <a:lnTo>
                      <a:pt x="88" y="36"/>
                    </a:lnTo>
                    <a:lnTo>
                      <a:pt x="72" y="32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78" name="Freeform 105"/>
              <p:cNvSpPr>
                <a:spLocks noEditPoints="1"/>
              </p:cNvSpPr>
              <p:nvPr/>
            </p:nvSpPr>
            <p:spPr bwMode="auto">
              <a:xfrm>
                <a:off x="6083" y="660"/>
                <a:ext cx="133" cy="104"/>
              </a:xfrm>
              <a:custGeom>
                <a:avLst/>
                <a:gdLst>
                  <a:gd name="T0" fmla="*/ 0 w 158"/>
                  <a:gd name="T1" fmla="*/ 5 h 129"/>
                  <a:gd name="T2" fmla="*/ 2 w 158"/>
                  <a:gd name="T3" fmla="*/ 4 h 129"/>
                  <a:gd name="T4" fmla="*/ 3 w 158"/>
                  <a:gd name="T5" fmla="*/ 3 h 129"/>
                  <a:gd name="T6" fmla="*/ 3 w 158"/>
                  <a:gd name="T7" fmla="*/ 2 h 129"/>
                  <a:gd name="T8" fmla="*/ 3 w 158"/>
                  <a:gd name="T9" fmla="*/ 2 h 129"/>
                  <a:gd name="T10" fmla="*/ 5 w 158"/>
                  <a:gd name="T11" fmla="*/ 2 h 129"/>
                  <a:gd name="T12" fmla="*/ 7 w 158"/>
                  <a:gd name="T13" fmla="*/ 2 h 129"/>
                  <a:gd name="T14" fmla="*/ 8 w 158"/>
                  <a:gd name="T15" fmla="*/ 2 h 129"/>
                  <a:gd name="T16" fmla="*/ 11 w 158"/>
                  <a:gd name="T17" fmla="*/ 0 h 129"/>
                  <a:gd name="T18" fmla="*/ 13 w 158"/>
                  <a:gd name="T19" fmla="*/ 2 h 129"/>
                  <a:gd name="T20" fmla="*/ 14 w 158"/>
                  <a:gd name="T21" fmla="*/ 2 h 129"/>
                  <a:gd name="T22" fmla="*/ 16 w 158"/>
                  <a:gd name="T23" fmla="*/ 2 h 129"/>
                  <a:gd name="T24" fmla="*/ 17 w 158"/>
                  <a:gd name="T25" fmla="*/ 2 h 129"/>
                  <a:gd name="T26" fmla="*/ 18 w 158"/>
                  <a:gd name="T27" fmla="*/ 2 h 129"/>
                  <a:gd name="T28" fmla="*/ 20 w 158"/>
                  <a:gd name="T29" fmla="*/ 3 h 129"/>
                  <a:gd name="T30" fmla="*/ 20 w 158"/>
                  <a:gd name="T31" fmla="*/ 4 h 129"/>
                  <a:gd name="T32" fmla="*/ 20 w 158"/>
                  <a:gd name="T33" fmla="*/ 5 h 129"/>
                  <a:gd name="T34" fmla="*/ 20 w 158"/>
                  <a:gd name="T35" fmla="*/ 6 h 129"/>
                  <a:gd name="T36" fmla="*/ 20 w 158"/>
                  <a:gd name="T37" fmla="*/ 6 h 129"/>
                  <a:gd name="T38" fmla="*/ 18 w 158"/>
                  <a:gd name="T39" fmla="*/ 8 h 129"/>
                  <a:gd name="T40" fmla="*/ 17 w 158"/>
                  <a:gd name="T41" fmla="*/ 8 h 129"/>
                  <a:gd name="T42" fmla="*/ 16 w 158"/>
                  <a:gd name="T43" fmla="*/ 9 h 129"/>
                  <a:gd name="T44" fmla="*/ 14 w 158"/>
                  <a:gd name="T45" fmla="*/ 10 h 129"/>
                  <a:gd name="T46" fmla="*/ 13 w 158"/>
                  <a:gd name="T47" fmla="*/ 10 h 129"/>
                  <a:gd name="T48" fmla="*/ 11 w 158"/>
                  <a:gd name="T49" fmla="*/ 10 h 129"/>
                  <a:gd name="T50" fmla="*/ 8 w 158"/>
                  <a:gd name="T51" fmla="*/ 10 h 129"/>
                  <a:gd name="T52" fmla="*/ 7 w 158"/>
                  <a:gd name="T53" fmla="*/ 10 h 129"/>
                  <a:gd name="T54" fmla="*/ 5 w 158"/>
                  <a:gd name="T55" fmla="*/ 9 h 129"/>
                  <a:gd name="T56" fmla="*/ 3 w 158"/>
                  <a:gd name="T57" fmla="*/ 8 h 129"/>
                  <a:gd name="T58" fmla="*/ 3 w 158"/>
                  <a:gd name="T59" fmla="*/ 8 h 129"/>
                  <a:gd name="T60" fmla="*/ 3 w 158"/>
                  <a:gd name="T61" fmla="*/ 6 h 129"/>
                  <a:gd name="T62" fmla="*/ 2 w 158"/>
                  <a:gd name="T63" fmla="*/ 6 h 129"/>
                  <a:gd name="T64" fmla="*/ 0 w 158"/>
                  <a:gd name="T65" fmla="*/ 5 h 129"/>
                  <a:gd name="T66" fmla="*/ 6 w 158"/>
                  <a:gd name="T67" fmla="*/ 5 h 129"/>
                  <a:gd name="T68" fmla="*/ 6 w 158"/>
                  <a:gd name="T69" fmla="*/ 6 h 129"/>
                  <a:gd name="T70" fmla="*/ 7 w 158"/>
                  <a:gd name="T71" fmla="*/ 6 h 129"/>
                  <a:gd name="T72" fmla="*/ 8 w 158"/>
                  <a:gd name="T73" fmla="*/ 7 h 129"/>
                  <a:gd name="T74" fmla="*/ 11 w 158"/>
                  <a:gd name="T75" fmla="*/ 8 h 129"/>
                  <a:gd name="T76" fmla="*/ 12 w 158"/>
                  <a:gd name="T77" fmla="*/ 7 h 129"/>
                  <a:gd name="T78" fmla="*/ 14 w 158"/>
                  <a:gd name="T79" fmla="*/ 6 h 129"/>
                  <a:gd name="T80" fmla="*/ 14 w 158"/>
                  <a:gd name="T81" fmla="*/ 6 h 129"/>
                  <a:gd name="T82" fmla="*/ 15 w 158"/>
                  <a:gd name="T83" fmla="*/ 5 h 129"/>
                  <a:gd name="T84" fmla="*/ 15 w 158"/>
                  <a:gd name="T85" fmla="*/ 5 h 129"/>
                  <a:gd name="T86" fmla="*/ 15 w 158"/>
                  <a:gd name="T87" fmla="*/ 5 h 129"/>
                  <a:gd name="T88" fmla="*/ 14 w 158"/>
                  <a:gd name="T89" fmla="*/ 4 h 129"/>
                  <a:gd name="T90" fmla="*/ 14 w 158"/>
                  <a:gd name="T91" fmla="*/ 3 h 129"/>
                  <a:gd name="T92" fmla="*/ 12 w 158"/>
                  <a:gd name="T93" fmla="*/ 2 h 129"/>
                  <a:gd name="T94" fmla="*/ 11 w 158"/>
                  <a:gd name="T95" fmla="*/ 2 h 129"/>
                  <a:gd name="T96" fmla="*/ 8 w 158"/>
                  <a:gd name="T97" fmla="*/ 2 h 129"/>
                  <a:gd name="T98" fmla="*/ 7 w 158"/>
                  <a:gd name="T99" fmla="*/ 3 h 129"/>
                  <a:gd name="T100" fmla="*/ 6 w 158"/>
                  <a:gd name="T101" fmla="*/ 4 h 129"/>
                  <a:gd name="T102" fmla="*/ 6 w 158"/>
                  <a:gd name="T103" fmla="*/ 5 h 12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58"/>
                  <a:gd name="T157" fmla="*/ 0 h 129"/>
                  <a:gd name="T158" fmla="*/ 158 w 158"/>
                  <a:gd name="T159" fmla="*/ 129 h 12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58" h="129">
                    <a:moveTo>
                      <a:pt x="0" y="65"/>
                    </a:moveTo>
                    <a:lnTo>
                      <a:pt x="2" y="53"/>
                    </a:lnTo>
                    <a:lnTo>
                      <a:pt x="6" y="41"/>
                    </a:lnTo>
                    <a:lnTo>
                      <a:pt x="14" y="31"/>
                    </a:lnTo>
                    <a:lnTo>
                      <a:pt x="24" y="21"/>
                    </a:lnTo>
                    <a:lnTo>
                      <a:pt x="36" y="12"/>
                    </a:lnTo>
                    <a:lnTo>
                      <a:pt x="52" y="6"/>
                    </a:lnTo>
                    <a:lnTo>
                      <a:pt x="68" y="2"/>
                    </a:lnTo>
                    <a:lnTo>
                      <a:pt x="86" y="0"/>
                    </a:lnTo>
                    <a:lnTo>
                      <a:pt x="100" y="2"/>
                    </a:lnTo>
                    <a:lnTo>
                      <a:pt x="112" y="6"/>
                    </a:lnTo>
                    <a:lnTo>
                      <a:pt x="124" y="12"/>
                    </a:lnTo>
                    <a:lnTo>
                      <a:pt x="136" y="21"/>
                    </a:lnTo>
                    <a:lnTo>
                      <a:pt x="144" y="31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58" y="65"/>
                    </a:lnTo>
                    <a:lnTo>
                      <a:pt x="156" y="77"/>
                    </a:lnTo>
                    <a:lnTo>
                      <a:pt x="152" y="89"/>
                    </a:lnTo>
                    <a:lnTo>
                      <a:pt x="144" y="99"/>
                    </a:lnTo>
                    <a:lnTo>
                      <a:pt x="136" y="109"/>
                    </a:lnTo>
                    <a:lnTo>
                      <a:pt x="124" y="117"/>
                    </a:lnTo>
                    <a:lnTo>
                      <a:pt x="112" y="123"/>
                    </a:lnTo>
                    <a:lnTo>
                      <a:pt x="100" y="127"/>
                    </a:lnTo>
                    <a:lnTo>
                      <a:pt x="86" y="129"/>
                    </a:lnTo>
                    <a:lnTo>
                      <a:pt x="68" y="127"/>
                    </a:lnTo>
                    <a:lnTo>
                      <a:pt x="52" y="123"/>
                    </a:lnTo>
                    <a:lnTo>
                      <a:pt x="36" y="117"/>
                    </a:lnTo>
                    <a:lnTo>
                      <a:pt x="24" y="109"/>
                    </a:lnTo>
                    <a:lnTo>
                      <a:pt x="14" y="99"/>
                    </a:lnTo>
                    <a:lnTo>
                      <a:pt x="6" y="89"/>
                    </a:lnTo>
                    <a:lnTo>
                      <a:pt x="2" y="77"/>
                    </a:lnTo>
                    <a:lnTo>
                      <a:pt x="0" y="65"/>
                    </a:lnTo>
                    <a:close/>
                    <a:moveTo>
                      <a:pt x="48" y="65"/>
                    </a:moveTo>
                    <a:lnTo>
                      <a:pt x="50" y="79"/>
                    </a:lnTo>
                    <a:lnTo>
                      <a:pt x="58" y="89"/>
                    </a:lnTo>
                    <a:lnTo>
                      <a:pt x="70" y="95"/>
                    </a:lnTo>
                    <a:lnTo>
                      <a:pt x="86" y="97"/>
                    </a:lnTo>
                    <a:lnTo>
                      <a:pt x="96" y="95"/>
                    </a:lnTo>
                    <a:lnTo>
                      <a:pt x="108" y="89"/>
                    </a:lnTo>
                    <a:lnTo>
                      <a:pt x="118" y="79"/>
                    </a:lnTo>
                    <a:lnTo>
                      <a:pt x="122" y="73"/>
                    </a:lnTo>
                    <a:lnTo>
                      <a:pt x="122" y="65"/>
                    </a:lnTo>
                    <a:lnTo>
                      <a:pt x="122" y="61"/>
                    </a:lnTo>
                    <a:lnTo>
                      <a:pt x="118" y="55"/>
                    </a:lnTo>
                    <a:lnTo>
                      <a:pt x="108" y="45"/>
                    </a:lnTo>
                    <a:lnTo>
                      <a:pt x="96" y="37"/>
                    </a:lnTo>
                    <a:lnTo>
                      <a:pt x="86" y="33"/>
                    </a:lnTo>
                    <a:lnTo>
                      <a:pt x="70" y="37"/>
                    </a:lnTo>
                    <a:lnTo>
                      <a:pt x="58" y="45"/>
                    </a:lnTo>
                    <a:lnTo>
                      <a:pt x="50" y="55"/>
                    </a:lnTo>
                    <a:lnTo>
                      <a:pt x="48" y="65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79" name="Freeform 106"/>
              <p:cNvSpPr>
                <a:spLocks noEditPoints="1"/>
              </p:cNvSpPr>
              <p:nvPr/>
            </p:nvSpPr>
            <p:spPr bwMode="auto">
              <a:xfrm>
                <a:off x="5839" y="504"/>
                <a:ext cx="122" cy="103"/>
              </a:xfrm>
              <a:custGeom>
                <a:avLst/>
                <a:gdLst>
                  <a:gd name="T0" fmla="*/ 0 w 144"/>
                  <a:gd name="T1" fmla="*/ 5 h 128"/>
                  <a:gd name="T2" fmla="*/ 2 w 144"/>
                  <a:gd name="T3" fmla="*/ 4 h 128"/>
                  <a:gd name="T4" fmla="*/ 3 w 144"/>
                  <a:gd name="T5" fmla="*/ 3 h 128"/>
                  <a:gd name="T6" fmla="*/ 3 w 144"/>
                  <a:gd name="T7" fmla="*/ 2 h 128"/>
                  <a:gd name="T8" fmla="*/ 3 w 144"/>
                  <a:gd name="T9" fmla="*/ 2 h 128"/>
                  <a:gd name="T10" fmla="*/ 5 w 144"/>
                  <a:gd name="T11" fmla="*/ 2 h 128"/>
                  <a:gd name="T12" fmla="*/ 6 w 144"/>
                  <a:gd name="T13" fmla="*/ 2 h 128"/>
                  <a:gd name="T14" fmla="*/ 8 w 144"/>
                  <a:gd name="T15" fmla="*/ 2 h 128"/>
                  <a:gd name="T16" fmla="*/ 10 w 144"/>
                  <a:gd name="T17" fmla="*/ 0 h 128"/>
                  <a:gd name="T18" fmla="*/ 12 w 144"/>
                  <a:gd name="T19" fmla="*/ 2 h 128"/>
                  <a:gd name="T20" fmla="*/ 14 w 144"/>
                  <a:gd name="T21" fmla="*/ 2 h 128"/>
                  <a:gd name="T22" fmla="*/ 16 w 144"/>
                  <a:gd name="T23" fmla="*/ 2 h 128"/>
                  <a:gd name="T24" fmla="*/ 18 w 144"/>
                  <a:gd name="T25" fmla="*/ 2 h 128"/>
                  <a:gd name="T26" fmla="*/ 19 w 144"/>
                  <a:gd name="T27" fmla="*/ 2 h 128"/>
                  <a:gd name="T28" fmla="*/ 19 w 144"/>
                  <a:gd name="T29" fmla="*/ 3 h 128"/>
                  <a:gd name="T30" fmla="*/ 19 w 144"/>
                  <a:gd name="T31" fmla="*/ 4 h 128"/>
                  <a:gd name="T32" fmla="*/ 19 w 144"/>
                  <a:gd name="T33" fmla="*/ 5 h 128"/>
                  <a:gd name="T34" fmla="*/ 19 w 144"/>
                  <a:gd name="T35" fmla="*/ 5 h 128"/>
                  <a:gd name="T36" fmla="*/ 19 w 144"/>
                  <a:gd name="T37" fmla="*/ 6 h 128"/>
                  <a:gd name="T38" fmla="*/ 19 w 144"/>
                  <a:gd name="T39" fmla="*/ 7 h 128"/>
                  <a:gd name="T40" fmla="*/ 18 w 144"/>
                  <a:gd name="T41" fmla="*/ 8 h 128"/>
                  <a:gd name="T42" fmla="*/ 16 w 144"/>
                  <a:gd name="T43" fmla="*/ 8 h 128"/>
                  <a:gd name="T44" fmla="*/ 14 w 144"/>
                  <a:gd name="T45" fmla="*/ 9 h 128"/>
                  <a:gd name="T46" fmla="*/ 12 w 144"/>
                  <a:gd name="T47" fmla="*/ 9 h 128"/>
                  <a:gd name="T48" fmla="*/ 10 w 144"/>
                  <a:gd name="T49" fmla="*/ 10 h 128"/>
                  <a:gd name="T50" fmla="*/ 8 w 144"/>
                  <a:gd name="T51" fmla="*/ 9 h 128"/>
                  <a:gd name="T52" fmla="*/ 6 w 144"/>
                  <a:gd name="T53" fmla="*/ 9 h 128"/>
                  <a:gd name="T54" fmla="*/ 5 w 144"/>
                  <a:gd name="T55" fmla="*/ 8 h 128"/>
                  <a:gd name="T56" fmla="*/ 3 w 144"/>
                  <a:gd name="T57" fmla="*/ 8 h 128"/>
                  <a:gd name="T58" fmla="*/ 3 w 144"/>
                  <a:gd name="T59" fmla="*/ 7 h 128"/>
                  <a:gd name="T60" fmla="*/ 3 w 144"/>
                  <a:gd name="T61" fmla="*/ 6 h 128"/>
                  <a:gd name="T62" fmla="*/ 2 w 144"/>
                  <a:gd name="T63" fmla="*/ 5 h 128"/>
                  <a:gd name="T64" fmla="*/ 0 w 144"/>
                  <a:gd name="T65" fmla="*/ 5 h 128"/>
                  <a:gd name="T66" fmla="*/ 5 w 144"/>
                  <a:gd name="T67" fmla="*/ 5 h 128"/>
                  <a:gd name="T68" fmla="*/ 5 w 144"/>
                  <a:gd name="T69" fmla="*/ 5 h 128"/>
                  <a:gd name="T70" fmla="*/ 6 w 144"/>
                  <a:gd name="T71" fmla="*/ 6 h 128"/>
                  <a:gd name="T72" fmla="*/ 7 w 144"/>
                  <a:gd name="T73" fmla="*/ 6 h 128"/>
                  <a:gd name="T74" fmla="*/ 8 w 144"/>
                  <a:gd name="T75" fmla="*/ 6 h 128"/>
                  <a:gd name="T76" fmla="*/ 10 w 144"/>
                  <a:gd name="T77" fmla="*/ 7 h 128"/>
                  <a:gd name="T78" fmla="*/ 12 w 144"/>
                  <a:gd name="T79" fmla="*/ 6 h 128"/>
                  <a:gd name="T80" fmla="*/ 14 w 144"/>
                  <a:gd name="T81" fmla="*/ 6 h 128"/>
                  <a:gd name="T82" fmla="*/ 14 w 144"/>
                  <a:gd name="T83" fmla="*/ 6 h 128"/>
                  <a:gd name="T84" fmla="*/ 15 w 144"/>
                  <a:gd name="T85" fmla="*/ 5 h 128"/>
                  <a:gd name="T86" fmla="*/ 14 w 144"/>
                  <a:gd name="T87" fmla="*/ 4 h 128"/>
                  <a:gd name="T88" fmla="*/ 14 w 144"/>
                  <a:gd name="T89" fmla="*/ 3 h 128"/>
                  <a:gd name="T90" fmla="*/ 12 w 144"/>
                  <a:gd name="T91" fmla="*/ 2 h 128"/>
                  <a:gd name="T92" fmla="*/ 10 w 144"/>
                  <a:gd name="T93" fmla="*/ 2 h 128"/>
                  <a:gd name="T94" fmla="*/ 8 w 144"/>
                  <a:gd name="T95" fmla="*/ 2 h 128"/>
                  <a:gd name="T96" fmla="*/ 7 w 144"/>
                  <a:gd name="T97" fmla="*/ 3 h 128"/>
                  <a:gd name="T98" fmla="*/ 6 w 144"/>
                  <a:gd name="T99" fmla="*/ 4 h 128"/>
                  <a:gd name="T100" fmla="*/ 5 w 144"/>
                  <a:gd name="T101" fmla="*/ 4 h 128"/>
                  <a:gd name="T102" fmla="*/ 5 w 144"/>
                  <a:gd name="T103" fmla="*/ 5 h 12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4"/>
                  <a:gd name="T157" fmla="*/ 0 h 128"/>
                  <a:gd name="T158" fmla="*/ 144 w 144"/>
                  <a:gd name="T159" fmla="*/ 128 h 12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4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4" y="6"/>
                    </a:lnTo>
                    <a:lnTo>
                      <a:pt x="116" y="12"/>
                    </a:lnTo>
                    <a:lnTo>
                      <a:pt x="126" y="20"/>
                    </a:lnTo>
                    <a:lnTo>
                      <a:pt x="134" y="30"/>
                    </a:lnTo>
                    <a:lnTo>
                      <a:pt x="140" y="40"/>
                    </a:lnTo>
                    <a:lnTo>
                      <a:pt x="142" y="52"/>
                    </a:lnTo>
                    <a:lnTo>
                      <a:pt x="144" y="64"/>
                    </a:lnTo>
                    <a:lnTo>
                      <a:pt x="142" y="76"/>
                    </a:lnTo>
                    <a:lnTo>
                      <a:pt x="140" y="88"/>
                    </a:lnTo>
                    <a:lnTo>
                      <a:pt x="134" y="98"/>
                    </a:lnTo>
                    <a:lnTo>
                      <a:pt x="126" y="108"/>
                    </a:lnTo>
                    <a:lnTo>
                      <a:pt x="116" y="116"/>
                    </a:lnTo>
                    <a:lnTo>
                      <a:pt x="104" y="122"/>
                    </a:lnTo>
                    <a:lnTo>
                      <a:pt x="88" y="126"/>
                    </a:lnTo>
                    <a:lnTo>
                      <a:pt x="72" y="128"/>
                    </a:lnTo>
                    <a:lnTo>
                      <a:pt x="58" y="126"/>
                    </a:lnTo>
                    <a:lnTo>
                      <a:pt x="46" y="122"/>
                    </a:lnTo>
                    <a:lnTo>
                      <a:pt x="34" y="116"/>
                    </a:lnTo>
                    <a:lnTo>
                      <a:pt x="22" y="108"/>
                    </a:lnTo>
                    <a:lnTo>
                      <a:pt x="14" y="98"/>
                    </a:lnTo>
                    <a:lnTo>
                      <a:pt x="6" y="88"/>
                    </a:lnTo>
                    <a:lnTo>
                      <a:pt x="2" y="76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0" y="88"/>
                    </a:lnTo>
                    <a:lnTo>
                      <a:pt x="106" y="78"/>
                    </a:lnTo>
                    <a:lnTo>
                      <a:pt x="108" y="64"/>
                    </a:lnTo>
                    <a:lnTo>
                      <a:pt x="106" y="50"/>
                    </a:lnTo>
                    <a:lnTo>
                      <a:pt x="100" y="40"/>
                    </a:lnTo>
                    <a:lnTo>
                      <a:pt x="88" y="34"/>
                    </a:lnTo>
                    <a:lnTo>
                      <a:pt x="72" y="32"/>
                    </a:lnTo>
                    <a:lnTo>
                      <a:pt x="62" y="34"/>
                    </a:lnTo>
                    <a:lnTo>
                      <a:pt x="50" y="40"/>
                    </a:lnTo>
                    <a:lnTo>
                      <a:pt x="40" y="50"/>
                    </a:lnTo>
                    <a:lnTo>
                      <a:pt x="38" y="56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80" name="Oval 107"/>
              <p:cNvSpPr>
                <a:spLocks noChangeArrowheads="1"/>
              </p:cNvSpPr>
              <p:nvPr/>
            </p:nvSpPr>
            <p:spPr bwMode="auto">
              <a:xfrm>
                <a:off x="6034" y="764"/>
                <a:ext cx="123" cy="106"/>
              </a:xfrm>
              <a:prstGeom prst="ellipse">
                <a:avLst/>
              </a:prstGeom>
              <a:solidFill>
                <a:srgbClr val="FF33CC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81" name="Oval 108"/>
              <p:cNvSpPr>
                <a:spLocks noChangeArrowheads="1"/>
              </p:cNvSpPr>
              <p:nvPr/>
            </p:nvSpPr>
            <p:spPr bwMode="auto">
              <a:xfrm>
                <a:off x="5839" y="660"/>
                <a:ext cx="134" cy="105"/>
              </a:xfrm>
              <a:prstGeom prst="ellipse">
                <a:avLst/>
              </a:prstGeom>
              <a:solidFill>
                <a:srgbClr val="FF33CC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82" name="Freeform 109"/>
              <p:cNvSpPr>
                <a:spLocks/>
              </p:cNvSpPr>
              <p:nvPr/>
            </p:nvSpPr>
            <p:spPr bwMode="auto">
              <a:xfrm>
                <a:off x="4499" y="796"/>
                <a:ext cx="924" cy="206"/>
              </a:xfrm>
              <a:custGeom>
                <a:avLst/>
                <a:gdLst>
                  <a:gd name="T0" fmla="*/ 10 w 1093"/>
                  <a:gd name="T1" fmla="*/ 2 h 256"/>
                  <a:gd name="T2" fmla="*/ 18 w 1093"/>
                  <a:gd name="T3" fmla="*/ 3 h 256"/>
                  <a:gd name="T4" fmla="*/ 25 w 1093"/>
                  <a:gd name="T5" fmla="*/ 4 h 256"/>
                  <a:gd name="T6" fmla="*/ 28 w 1093"/>
                  <a:gd name="T7" fmla="*/ 10 h 256"/>
                  <a:gd name="T8" fmla="*/ 33 w 1093"/>
                  <a:gd name="T9" fmla="*/ 13 h 256"/>
                  <a:gd name="T10" fmla="*/ 41 w 1093"/>
                  <a:gd name="T11" fmla="*/ 16 h 256"/>
                  <a:gd name="T12" fmla="*/ 48 w 1093"/>
                  <a:gd name="T13" fmla="*/ 19 h 256"/>
                  <a:gd name="T14" fmla="*/ 48 w 1093"/>
                  <a:gd name="T15" fmla="*/ 19 h 256"/>
                  <a:gd name="T16" fmla="*/ 57 w 1093"/>
                  <a:gd name="T17" fmla="*/ 19 h 256"/>
                  <a:gd name="T18" fmla="*/ 63 w 1093"/>
                  <a:gd name="T19" fmla="*/ 16 h 256"/>
                  <a:gd name="T20" fmla="*/ 67 w 1093"/>
                  <a:gd name="T21" fmla="*/ 14 h 256"/>
                  <a:gd name="T22" fmla="*/ 68 w 1093"/>
                  <a:gd name="T23" fmla="*/ 10 h 256"/>
                  <a:gd name="T24" fmla="*/ 71 w 1093"/>
                  <a:gd name="T25" fmla="*/ 8 h 256"/>
                  <a:gd name="T26" fmla="*/ 74 w 1093"/>
                  <a:gd name="T27" fmla="*/ 8 h 256"/>
                  <a:gd name="T28" fmla="*/ 83 w 1093"/>
                  <a:gd name="T29" fmla="*/ 8 h 256"/>
                  <a:gd name="T30" fmla="*/ 90 w 1093"/>
                  <a:gd name="T31" fmla="*/ 10 h 256"/>
                  <a:gd name="T32" fmla="*/ 100 w 1093"/>
                  <a:gd name="T33" fmla="*/ 13 h 256"/>
                  <a:gd name="T34" fmla="*/ 107 w 1093"/>
                  <a:gd name="T35" fmla="*/ 14 h 256"/>
                  <a:gd name="T36" fmla="*/ 111 w 1093"/>
                  <a:gd name="T37" fmla="*/ 14 h 256"/>
                  <a:gd name="T38" fmla="*/ 114 w 1093"/>
                  <a:gd name="T39" fmla="*/ 13 h 256"/>
                  <a:gd name="T40" fmla="*/ 116 w 1093"/>
                  <a:gd name="T41" fmla="*/ 11 h 256"/>
                  <a:gd name="T42" fmla="*/ 120 w 1093"/>
                  <a:gd name="T43" fmla="*/ 10 h 256"/>
                  <a:gd name="T44" fmla="*/ 133 w 1093"/>
                  <a:gd name="T45" fmla="*/ 10 h 256"/>
                  <a:gd name="T46" fmla="*/ 135 w 1093"/>
                  <a:gd name="T47" fmla="*/ 8 h 256"/>
                  <a:gd name="T48" fmla="*/ 139 w 1093"/>
                  <a:gd name="T49" fmla="*/ 3 h 256"/>
                  <a:gd name="T50" fmla="*/ 139 w 1093"/>
                  <a:gd name="T51" fmla="*/ 2 h 256"/>
                  <a:gd name="T52" fmla="*/ 145 w 1093"/>
                  <a:gd name="T53" fmla="*/ 2 h 256"/>
                  <a:gd name="T54" fmla="*/ 139 w 1093"/>
                  <a:gd name="T55" fmla="*/ 2 h 256"/>
                  <a:gd name="T56" fmla="*/ 138 w 1093"/>
                  <a:gd name="T57" fmla="*/ 3 h 256"/>
                  <a:gd name="T58" fmla="*/ 135 w 1093"/>
                  <a:gd name="T59" fmla="*/ 6 h 256"/>
                  <a:gd name="T60" fmla="*/ 132 w 1093"/>
                  <a:gd name="T61" fmla="*/ 9 h 256"/>
                  <a:gd name="T62" fmla="*/ 132 w 1093"/>
                  <a:gd name="T63" fmla="*/ 9 h 256"/>
                  <a:gd name="T64" fmla="*/ 118 w 1093"/>
                  <a:gd name="T65" fmla="*/ 10 h 256"/>
                  <a:gd name="T66" fmla="*/ 114 w 1093"/>
                  <a:gd name="T67" fmla="*/ 11 h 256"/>
                  <a:gd name="T68" fmla="*/ 112 w 1093"/>
                  <a:gd name="T69" fmla="*/ 13 h 256"/>
                  <a:gd name="T70" fmla="*/ 112 w 1093"/>
                  <a:gd name="T71" fmla="*/ 13 h 256"/>
                  <a:gd name="T72" fmla="*/ 107 w 1093"/>
                  <a:gd name="T73" fmla="*/ 14 h 256"/>
                  <a:gd name="T74" fmla="*/ 104 w 1093"/>
                  <a:gd name="T75" fmla="*/ 13 h 256"/>
                  <a:gd name="T76" fmla="*/ 100 w 1093"/>
                  <a:gd name="T77" fmla="*/ 12 h 256"/>
                  <a:gd name="T78" fmla="*/ 91 w 1093"/>
                  <a:gd name="T79" fmla="*/ 9 h 256"/>
                  <a:gd name="T80" fmla="*/ 85 w 1093"/>
                  <a:gd name="T81" fmla="*/ 8 h 256"/>
                  <a:gd name="T82" fmla="*/ 74 w 1093"/>
                  <a:gd name="T83" fmla="*/ 7 h 256"/>
                  <a:gd name="T84" fmla="*/ 68 w 1093"/>
                  <a:gd name="T85" fmla="*/ 8 h 256"/>
                  <a:gd name="T86" fmla="*/ 67 w 1093"/>
                  <a:gd name="T87" fmla="*/ 11 h 256"/>
                  <a:gd name="T88" fmla="*/ 63 w 1093"/>
                  <a:gd name="T89" fmla="*/ 15 h 256"/>
                  <a:gd name="T90" fmla="*/ 60 w 1093"/>
                  <a:gd name="T91" fmla="*/ 18 h 256"/>
                  <a:gd name="T92" fmla="*/ 53 w 1093"/>
                  <a:gd name="T93" fmla="*/ 18 h 256"/>
                  <a:gd name="T94" fmla="*/ 52 w 1093"/>
                  <a:gd name="T95" fmla="*/ 19 h 256"/>
                  <a:gd name="T96" fmla="*/ 48 w 1093"/>
                  <a:gd name="T97" fmla="*/ 18 h 256"/>
                  <a:gd name="T98" fmla="*/ 39 w 1093"/>
                  <a:gd name="T99" fmla="*/ 15 h 256"/>
                  <a:gd name="T100" fmla="*/ 35 w 1093"/>
                  <a:gd name="T101" fmla="*/ 13 h 256"/>
                  <a:gd name="T102" fmla="*/ 30 w 1093"/>
                  <a:gd name="T103" fmla="*/ 10 h 256"/>
                  <a:gd name="T104" fmla="*/ 25 w 1093"/>
                  <a:gd name="T105" fmla="*/ 4 h 256"/>
                  <a:gd name="T106" fmla="*/ 13 w 1093"/>
                  <a:gd name="T107" fmla="*/ 2 h 256"/>
                  <a:gd name="T108" fmla="*/ 0 w 1093"/>
                  <a:gd name="T109" fmla="*/ 3 h 25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093"/>
                  <a:gd name="T166" fmla="*/ 0 h 256"/>
                  <a:gd name="T167" fmla="*/ 1093 w 1093"/>
                  <a:gd name="T168" fmla="*/ 256 h 25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093" h="256">
                    <a:moveTo>
                      <a:pt x="0" y="40"/>
                    </a:moveTo>
                    <a:lnTo>
                      <a:pt x="4" y="52"/>
                    </a:lnTo>
                    <a:lnTo>
                      <a:pt x="30" y="42"/>
                    </a:lnTo>
                    <a:lnTo>
                      <a:pt x="54" y="36"/>
                    </a:lnTo>
                    <a:lnTo>
                      <a:pt x="76" y="32"/>
                    </a:lnTo>
                    <a:lnTo>
                      <a:pt x="74" y="26"/>
                    </a:lnTo>
                    <a:lnTo>
                      <a:pt x="74" y="32"/>
                    </a:lnTo>
                    <a:lnTo>
                      <a:pt x="96" y="34"/>
                    </a:lnTo>
                    <a:lnTo>
                      <a:pt x="116" y="36"/>
                    </a:lnTo>
                    <a:lnTo>
                      <a:pt x="138" y="42"/>
                    </a:lnTo>
                    <a:lnTo>
                      <a:pt x="160" y="52"/>
                    </a:lnTo>
                    <a:lnTo>
                      <a:pt x="160" y="46"/>
                    </a:lnTo>
                    <a:lnTo>
                      <a:pt x="158" y="50"/>
                    </a:lnTo>
                    <a:lnTo>
                      <a:pt x="180" y="62"/>
                    </a:lnTo>
                    <a:lnTo>
                      <a:pt x="182" y="56"/>
                    </a:lnTo>
                    <a:lnTo>
                      <a:pt x="178" y="58"/>
                    </a:lnTo>
                    <a:lnTo>
                      <a:pt x="180" y="60"/>
                    </a:lnTo>
                    <a:lnTo>
                      <a:pt x="178" y="58"/>
                    </a:lnTo>
                    <a:lnTo>
                      <a:pt x="194" y="96"/>
                    </a:lnTo>
                    <a:lnTo>
                      <a:pt x="210" y="130"/>
                    </a:lnTo>
                    <a:lnTo>
                      <a:pt x="212" y="132"/>
                    </a:lnTo>
                    <a:lnTo>
                      <a:pt x="222" y="148"/>
                    </a:lnTo>
                    <a:lnTo>
                      <a:pt x="234" y="162"/>
                    </a:lnTo>
                    <a:lnTo>
                      <a:pt x="246" y="176"/>
                    </a:lnTo>
                    <a:lnTo>
                      <a:pt x="248" y="178"/>
                    </a:lnTo>
                    <a:lnTo>
                      <a:pt x="266" y="192"/>
                    </a:lnTo>
                    <a:lnTo>
                      <a:pt x="268" y="186"/>
                    </a:lnTo>
                    <a:lnTo>
                      <a:pt x="264" y="190"/>
                    </a:lnTo>
                    <a:lnTo>
                      <a:pt x="284" y="206"/>
                    </a:lnTo>
                    <a:lnTo>
                      <a:pt x="302" y="216"/>
                    </a:lnTo>
                    <a:lnTo>
                      <a:pt x="338" y="236"/>
                    </a:lnTo>
                    <a:lnTo>
                      <a:pt x="340" y="230"/>
                    </a:lnTo>
                    <a:lnTo>
                      <a:pt x="338" y="236"/>
                    </a:lnTo>
                    <a:lnTo>
                      <a:pt x="348" y="242"/>
                    </a:lnTo>
                    <a:lnTo>
                      <a:pt x="360" y="248"/>
                    </a:lnTo>
                    <a:lnTo>
                      <a:pt x="362" y="250"/>
                    </a:lnTo>
                    <a:lnTo>
                      <a:pt x="372" y="254"/>
                    </a:lnTo>
                    <a:lnTo>
                      <a:pt x="374" y="256"/>
                    </a:lnTo>
                    <a:lnTo>
                      <a:pt x="376" y="250"/>
                    </a:lnTo>
                    <a:lnTo>
                      <a:pt x="372" y="254"/>
                    </a:lnTo>
                    <a:lnTo>
                      <a:pt x="374" y="256"/>
                    </a:lnTo>
                    <a:lnTo>
                      <a:pt x="376" y="256"/>
                    </a:lnTo>
                    <a:lnTo>
                      <a:pt x="402" y="252"/>
                    </a:lnTo>
                    <a:lnTo>
                      <a:pt x="422" y="250"/>
                    </a:lnTo>
                    <a:lnTo>
                      <a:pt x="438" y="246"/>
                    </a:lnTo>
                    <a:lnTo>
                      <a:pt x="450" y="240"/>
                    </a:lnTo>
                    <a:lnTo>
                      <a:pt x="452" y="240"/>
                    </a:lnTo>
                    <a:lnTo>
                      <a:pt x="464" y="232"/>
                    </a:lnTo>
                    <a:lnTo>
                      <a:pt x="476" y="222"/>
                    </a:lnTo>
                    <a:lnTo>
                      <a:pt x="478" y="220"/>
                    </a:lnTo>
                    <a:lnTo>
                      <a:pt x="488" y="206"/>
                    </a:lnTo>
                    <a:lnTo>
                      <a:pt x="502" y="190"/>
                    </a:lnTo>
                    <a:lnTo>
                      <a:pt x="502" y="186"/>
                    </a:lnTo>
                    <a:lnTo>
                      <a:pt x="502" y="188"/>
                    </a:lnTo>
                    <a:lnTo>
                      <a:pt x="506" y="168"/>
                    </a:lnTo>
                    <a:lnTo>
                      <a:pt x="510" y="152"/>
                    </a:lnTo>
                    <a:lnTo>
                      <a:pt x="516" y="140"/>
                    </a:lnTo>
                    <a:lnTo>
                      <a:pt x="520" y="128"/>
                    </a:lnTo>
                    <a:lnTo>
                      <a:pt x="514" y="128"/>
                    </a:lnTo>
                    <a:lnTo>
                      <a:pt x="518" y="130"/>
                    </a:lnTo>
                    <a:lnTo>
                      <a:pt x="524" y="122"/>
                    </a:lnTo>
                    <a:lnTo>
                      <a:pt x="530" y="114"/>
                    </a:lnTo>
                    <a:lnTo>
                      <a:pt x="526" y="112"/>
                    </a:lnTo>
                    <a:lnTo>
                      <a:pt x="528" y="116"/>
                    </a:lnTo>
                    <a:lnTo>
                      <a:pt x="542" y="108"/>
                    </a:lnTo>
                    <a:lnTo>
                      <a:pt x="540" y="104"/>
                    </a:lnTo>
                    <a:lnTo>
                      <a:pt x="540" y="110"/>
                    </a:lnTo>
                    <a:lnTo>
                      <a:pt x="560" y="108"/>
                    </a:lnTo>
                    <a:lnTo>
                      <a:pt x="560" y="102"/>
                    </a:lnTo>
                    <a:lnTo>
                      <a:pt x="558" y="108"/>
                    </a:lnTo>
                    <a:lnTo>
                      <a:pt x="572" y="108"/>
                    </a:lnTo>
                    <a:lnTo>
                      <a:pt x="586" y="108"/>
                    </a:lnTo>
                    <a:lnTo>
                      <a:pt x="602" y="110"/>
                    </a:lnTo>
                    <a:lnTo>
                      <a:pt x="620" y="112"/>
                    </a:lnTo>
                    <a:lnTo>
                      <a:pt x="642" y="114"/>
                    </a:lnTo>
                    <a:lnTo>
                      <a:pt x="667" y="116"/>
                    </a:lnTo>
                    <a:lnTo>
                      <a:pt x="667" y="110"/>
                    </a:lnTo>
                    <a:lnTo>
                      <a:pt x="662" y="114"/>
                    </a:lnTo>
                    <a:lnTo>
                      <a:pt x="683" y="132"/>
                    </a:lnTo>
                    <a:lnTo>
                      <a:pt x="701" y="146"/>
                    </a:lnTo>
                    <a:lnTo>
                      <a:pt x="719" y="160"/>
                    </a:lnTo>
                    <a:lnTo>
                      <a:pt x="721" y="160"/>
                    </a:lnTo>
                    <a:lnTo>
                      <a:pt x="737" y="170"/>
                    </a:lnTo>
                    <a:lnTo>
                      <a:pt x="747" y="174"/>
                    </a:lnTo>
                    <a:lnTo>
                      <a:pt x="749" y="174"/>
                    </a:lnTo>
                    <a:lnTo>
                      <a:pt x="759" y="178"/>
                    </a:lnTo>
                    <a:lnTo>
                      <a:pt x="783" y="186"/>
                    </a:lnTo>
                    <a:lnTo>
                      <a:pt x="793" y="188"/>
                    </a:lnTo>
                    <a:lnTo>
                      <a:pt x="803" y="190"/>
                    </a:lnTo>
                    <a:lnTo>
                      <a:pt x="807" y="192"/>
                    </a:lnTo>
                    <a:lnTo>
                      <a:pt x="811" y="192"/>
                    </a:lnTo>
                    <a:lnTo>
                      <a:pt x="829" y="190"/>
                    </a:lnTo>
                    <a:lnTo>
                      <a:pt x="831" y="190"/>
                    </a:lnTo>
                    <a:lnTo>
                      <a:pt x="839" y="188"/>
                    </a:lnTo>
                    <a:lnTo>
                      <a:pt x="841" y="186"/>
                    </a:lnTo>
                    <a:lnTo>
                      <a:pt x="851" y="182"/>
                    </a:lnTo>
                    <a:lnTo>
                      <a:pt x="851" y="180"/>
                    </a:lnTo>
                    <a:lnTo>
                      <a:pt x="857" y="172"/>
                    </a:lnTo>
                    <a:lnTo>
                      <a:pt x="859" y="170"/>
                    </a:lnTo>
                    <a:lnTo>
                      <a:pt x="865" y="162"/>
                    </a:lnTo>
                    <a:lnTo>
                      <a:pt x="869" y="154"/>
                    </a:lnTo>
                    <a:lnTo>
                      <a:pt x="863" y="152"/>
                    </a:lnTo>
                    <a:lnTo>
                      <a:pt x="867" y="156"/>
                    </a:lnTo>
                    <a:lnTo>
                      <a:pt x="875" y="150"/>
                    </a:lnTo>
                    <a:lnTo>
                      <a:pt x="871" y="144"/>
                    </a:lnTo>
                    <a:lnTo>
                      <a:pt x="873" y="150"/>
                    </a:lnTo>
                    <a:lnTo>
                      <a:pt x="887" y="146"/>
                    </a:lnTo>
                    <a:lnTo>
                      <a:pt x="901" y="144"/>
                    </a:lnTo>
                    <a:lnTo>
                      <a:pt x="933" y="144"/>
                    </a:lnTo>
                    <a:lnTo>
                      <a:pt x="965" y="144"/>
                    </a:lnTo>
                    <a:lnTo>
                      <a:pt x="979" y="142"/>
                    </a:lnTo>
                    <a:lnTo>
                      <a:pt x="995" y="138"/>
                    </a:lnTo>
                    <a:lnTo>
                      <a:pt x="995" y="136"/>
                    </a:lnTo>
                    <a:lnTo>
                      <a:pt x="997" y="138"/>
                    </a:lnTo>
                    <a:lnTo>
                      <a:pt x="1001" y="130"/>
                    </a:lnTo>
                    <a:lnTo>
                      <a:pt x="1003" y="128"/>
                    </a:lnTo>
                    <a:lnTo>
                      <a:pt x="1011" y="118"/>
                    </a:lnTo>
                    <a:lnTo>
                      <a:pt x="1019" y="102"/>
                    </a:lnTo>
                    <a:lnTo>
                      <a:pt x="1027" y="88"/>
                    </a:lnTo>
                    <a:lnTo>
                      <a:pt x="1027" y="86"/>
                    </a:lnTo>
                    <a:lnTo>
                      <a:pt x="1035" y="70"/>
                    </a:lnTo>
                    <a:lnTo>
                      <a:pt x="1041" y="54"/>
                    </a:lnTo>
                    <a:lnTo>
                      <a:pt x="1045" y="44"/>
                    </a:lnTo>
                    <a:lnTo>
                      <a:pt x="1045" y="42"/>
                    </a:lnTo>
                    <a:lnTo>
                      <a:pt x="1047" y="36"/>
                    </a:lnTo>
                    <a:lnTo>
                      <a:pt x="1041" y="36"/>
                    </a:lnTo>
                    <a:lnTo>
                      <a:pt x="1045" y="38"/>
                    </a:lnTo>
                    <a:lnTo>
                      <a:pt x="1047" y="36"/>
                    </a:lnTo>
                    <a:lnTo>
                      <a:pt x="1045" y="40"/>
                    </a:lnTo>
                    <a:lnTo>
                      <a:pt x="1055" y="32"/>
                    </a:lnTo>
                    <a:lnTo>
                      <a:pt x="1069" y="24"/>
                    </a:lnTo>
                    <a:lnTo>
                      <a:pt x="1081" y="16"/>
                    </a:lnTo>
                    <a:lnTo>
                      <a:pt x="1093" y="10"/>
                    </a:lnTo>
                    <a:lnTo>
                      <a:pt x="1087" y="0"/>
                    </a:lnTo>
                    <a:lnTo>
                      <a:pt x="1075" y="6"/>
                    </a:lnTo>
                    <a:lnTo>
                      <a:pt x="1063" y="14"/>
                    </a:lnTo>
                    <a:lnTo>
                      <a:pt x="1049" y="22"/>
                    </a:lnTo>
                    <a:lnTo>
                      <a:pt x="1037" y="32"/>
                    </a:lnTo>
                    <a:lnTo>
                      <a:pt x="1037" y="34"/>
                    </a:lnTo>
                    <a:lnTo>
                      <a:pt x="1035" y="36"/>
                    </a:lnTo>
                    <a:lnTo>
                      <a:pt x="1033" y="44"/>
                    </a:lnTo>
                    <a:lnTo>
                      <a:pt x="1039" y="42"/>
                    </a:lnTo>
                    <a:lnTo>
                      <a:pt x="1033" y="42"/>
                    </a:lnTo>
                    <a:lnTo>
                      <a:pt x="1029" y="52"/>
                    </a:lnTo>
                    <a:lnTo>
                      <a:pt x="1023" y="68"/>
                    </a:lnTo>
                    <a:lnTo>
                      <a:pt x="1015" y="84"/>
                    </a:lnTo>
                    <a:lnTo>
                      <a:pt x="1021" y="84"/>
                    </a:lnTo>
                    <a:lnTo>
                      <a:pt x="1017" y="82"/>
                    </a:lnTo>
                    <a:lnTo>
                      <a:pt x="1009" y="96"/>
                    </a:lnTo>
                    <a:lnTo>
                      <a:pt x="1001" y="112"/>
                    </a:lnTo>
                    <a:lnTo>
                      <a:pt x="993" y="122"/>
                    </a:lnTo>
                    <a:lnTo>
                      <a:pt x="999" y="126"/>
                    </a:lnTo>
                    <a:lnTo>
                      <a:pt x="995" y="120"/>
                    </a:lnTo>
                    <a:lnTo>
                      <a:pt x="991" y="128"/>
                    </a:lnTo>
                    <a:lnTo>
                      <a:pt x="993" y="132"/>
                    </a:lnTo>
                    <a:lnTo>
                      <a:pt x="993" y="126"/>
                    </a:lnTo>
                    <a:lnTo>
                      <a:pt x="977" y="130"/>
                    </a:lnTo>
                    <a:lnTo>
                      <a:pt x="963" y="132"/>
                    </a:lnTo>
                    <a:lnTo>
                      <a:pt x="931" y="132"/>
                    </a:lnTo>
                    <a:lnTo>
                      <a:pt x="899" y="132"/>
                    </a:lnTo>
                    <a:lnTo>
                      <a:pt x="885" y="134"/>
                    </a:lnTo>
                    <a:lnTo>
                      <a:pt x="871" y="138"/>
                    </a:lnTo>
                    <a:lnTo>
                      <a:pt x="869" y="140"/>
                    </a:lnTo>
                    <a:lnTo>
                      <a:pt x="861" y="146"/>
                    </a:lnTo>
                    <a:lnTo>
                      <a:pt x="859" y="148"/>
                    </a:lnTo>
                    <a:lnTo>
                      <a:pt x="855" y="156"/>
                    </a:lnTo>
                    <a:lnTo>
                      <a:pt x="849" y="164"/>
                    </a:lnTo>
                    <a:lnTo>
                      <a:pt x="855" y="168"/>
                    </a:lnTo>
                    <a:lnTo>
                      <a:pt x="851" y="162"/>
                    </a:lnTo>
                    <a:lnTo>
                      <a:pt x="843" y="172"/>
                    </a:lnTo>
                    <a:lnTo>
                      <a:pt x="847" y="176"/>
                    </a:lnTo>
                    <a:lnTo>
                      <a:pt x="845" y="172"/>
                    </a:lnTo>
                    <a:lnTo>
                      <a:pt x="835" y="176"/>
                    </a:lnTo>
                    <a:lnTo>
                      <a:pt x="839" y="182"/>
                    </a:lnTo>
                    <a:lnTo>
                      <a:pt x="837" y="176"/>
                    </a:lnTo>
                    <a:lnTo>
                      <a:pt x="829" y="178"/>
                    </a:lnTo>
                    <a:lnTo>
                      <a:pt x="829" y="184"/>
                    </a:lnTo>
                    <a:lnTo>
                      <a:pt x="831" y="178"/>
                    </a:lnTo>
                    <a:lnTo>
                      <a:pt x="811" y="180"/>
                    </a:lnTo>
                    <a:lnTo>
                      <a:pt x="811" y="186"/>
                    </a:lnTo>
                    <a:lnTo>
                      <a:pt x="813" y="180"/>
                    </a:lnTo>
                    <a:lnTo>
                      <a:pt x="809" y="180"/>
                    </a:lnTo>
                    <a:lnTo>
                      <a:pt x="805" y="178"/>
                    </a:lnTo>
                    <a:lnTo>
                      <a:pt x="795" y="176"/>
                    </a:lnTo>
                    <a:lnTo>
                      <a:pt x="785" y="174"/>
                    </a:lnTo>
                    <a:lnTo>
                      <a:pt x="761" y="166"/>
                    </a:lnTo>
                    <a:lnTo>
                      <a:pt x="751" y="162"/>
                    </a:lnTo>
                    <a:lnTo>
                      <a:pt x="749" y="168"/>
                    </a:lnTo>
                    <a:lnTo>
                      <a:pt x="753" y="164"/>
                    </a:lnTo>
                    <a:lnTo>
                      <a:pt x="741" y="158"/>
                    </a:lnTo>
                    <a:lnTo>
                      <a:pt x="723" y="148"/>
                    </a:lnTo>
                    <a:lnTo>
                      <a:pt x="721" y="154"/>
                    </a:lnTo>
                    <a:lnTo>
                      <a:pt x="725" y="150"/>
                    </a:lnTo>
                    <a:lnTo>
                      <a:pt x="707" y="136"/>
                    </a:lnTo>
                    <a:lnTo>
                      <a:pt x="689" y="122"/>
                    </a:lnTo>
                    <a:lnTo>
                      <a:pt x="671" y="106"/>
                    </a:lnTo>
                    <a:lnTo>
                      <a:pt x="669" y="106"/>
                    </a:lnTo>
                    <a:lnTo>
                      <a:pt x="667" y="104"/>
                    </a:lnTo>
                    <a:lnTo>
                      <a:pt x="644" y="102"/>
                    </a:lnTo>
                    <a:lnTo>
                      <a:pt x="622" y="100"/>
                    </a:lnTo>
                    <a:lnTo>
                      <a:pt x="604" y="98"/>
                    </a:lnTo>
                    <a:lnTo>
                      <a:pt x="588" y="96"/>
                    </a:lnTo>
                    <a:lnTo>
                      <a:pt x="574" y="96"/>
                    </a:lnTo>
                    <a:lnTo>
                      <a:pt x="560" y="96"/>
                    </a:lnTo>
                    <a:lnTo>
                      <a:pt x="558" y="96"/>
                    </a:lnTo>
                    <a:lnTo>
                      <a:pt x="538" y="98"/>
                    </a:lnTo>
                    <a:lnTo>
                      <a:pt x="536" y="98"/>
                    </a:lnTo>
                    <a:lnTo>
                      <a:pt x="522" y="106"/>
                    </a:lnTo>
                    <a:lnTo>
                      <a:pt x="520" y="108"/>
                    </a:lnTo>
                    <a:lnTo>
                      <a:pt x="514" y="116"/>
                    </a:lnTo>
                    <a:lnTo>
                      <a:pt x="508" y="124"/>
                    </a:lnTo>
                    <a:lnTo>
                      <a:pt x="508" y="126"/>
                    </a:lnTo>
                    <a:lnTo>
                      <a:pt x="504" y="138"/>
                    </a:lnTo>
                    <a:lnTo>
                      <a:pt x="498" y="150"/>
                    </a:lnTo>
                    <a:lnTo>
                      <a:pt x="494" y="166"/>
                    </a:lnTo>
                    <a:lnTo>
                      <a:pt x="490" y="186"/>
                    </a:lnTo>
                    <a:lnTo>
                      <a:pt x="496" y="186"/>
                    </a:lnTo>
                    <a:lnTo>
                      <a:pt x="492" y="184"/>
                    </a:lnTo>
                    <a:lnTo>
                      <a:pt x="478" y="200"/>
                    </a:lnTo>
                    <a:lnTo>
                      <a:pt x="468" y="214"/>
                    </a:lnTo>
                    <a:lnTo>
                      <a:pt x="472" y="218"/>
                    </a:lnTo>
                    <a:lnTo>
                      <a:pt x="470" y="212"/>
                    </a:lnTo>
                    <a:lnTo>
                      <a:pt x="458" y="222"/>
                    </a:lnTo>
                    <a:lnTo>
                      <a:pt x="446" y="230"/>
                    </a:lnTo>
                    <a:lnTo>
                      <a:pt x="450" y="234"/>
                    </a:lnTo>
                    <a:lnTo>
                      <a:pt x="448" y="228"/>
                    </a:lnTo>
                    <a:lnTo>
                      <a:pt x="436" y="234"/>
                    </a:lnTo>
                    <a:lnTo>
                      <a:pt x="420" y="238"/>
                    </a:lnTo>
                    <a:lnTo>
                      <a:pt x="400" y="240"/>
                    </a:lnTo>
                    <a:lnTo>
                      <a:pt x="376" y="244"/>
                    </a:lnTo>
                    <a:lnTo>
                      <a:pt x="376" y="250"/>
                    </a:lnTo>
                    <a:lnTo>
                      <a:pt x="378" y="244"/>
                    </a:lnTo>
                    <a:lnTo>
                      <a:pt x="376" y="244"/>
                    </a:lnTo>
                    <a:lnTo>
                      <a:pt x="374" y="242"/>
                    </a:lnTo>
                    <a:lnTo>
                      <a:pt x="364" y="238"/>
                    </a:lnTo>
                    <a:lnTo>
                      <a:pt x="362" y="244"/>
                    </a:lnTo>
                    <a:lnTo>
                      <a:pt x="366" y="238"/>
                    </a:lnTo>
                    <a:lnTo>
                      <a:pt x="354" y="232"/>
                    </a:lnTo>
                    <a:lnTo>
                      <a:pt x="344" y="226"/>
                    </a:lnTo>
                    <a:lnTo>
                      <a:pt x="342" y="224"/>
                    </a:lnTo>
                    <a:lnTo>
                      <a:pt x="308" y="206"/>
                    </a:lnTo>
                    <a:lnTo>
                      <a:pt x="290" y="196"/>
                    </a:lnTo>
                    <a:lnTo>
                      <a:pt x="272" y="182"/>
                    </a:lnTo>
                    <a:lnTo>
                      <a:pt x="254" y="168"/>
                    </a:lnTo>
                    <a:lnTo>
                      <a:pt x="252" y="174"/>
                    </a:lnTo>
                    <a:lnTo>
                      <a:pt x="256" y="170"/>
                    </a:lnTo>
                    <a:lnTo>
                      <a:pt x="244" y="156"/>
                    </a:lnTo>
                    <a:lnTo>
                      <a:pt x="232" y="142"/>
                    </a:lnTo>
                    <a:lnTo>
                      <a:pt x="222" y="126"/>
                    </a:lnTo>
                    <a:lnTo>
                      <a:pt x="216" y="130"/>
                    </a:lnTo>
                    <a:lnTo>
                      <a:pt x="222" y="128"/>
                    </a:lnTo>
                    <a:lnTo>
                      <a:pt x="206" y="94"/>
                    </a:lnTo>
                    <a:lnTo>
                      <a:pt x="188" y="54"/>
                    </a:lnTo>
                    <a:lnTo>
                      <a:pt x="186" y="54"/>
                    </a:lnTo>
                    <a:lnTo>
                      <a:pt x="184" y="52"/>
                    </a:lnTo>
                    <a:lnTo>
                      <a:pt x="164" y="40"/>
                    </a:lnTo>
                    <a:lnTo>
                      <a:pt x="162" y="40"/>
                    </a:lnTo>
                    <a:lnTo>
                      <a:pt x="140" y="30"/>
                    </a:lnTo>
                    <a:lnTo>
                      <a:pt x="118" y="24"/>
                    </a:lnTo>
                    <a:lnTo>
                      <a:pt x="98" y="22"/>
                    </a:lnTo>
                    <a:lnTo>
                      <a:pt x="76" y="20"/>
                    </a:lnTo>
                    <a:lnTo>
                      <a:pt x="74" y="20"/>
                    </a:lnTo>
                    <a:lnTo>
                      <a:pt x="52" y="24"/>
                    </a:lnTo>
                    <a:lnTo>
                      <a:pt x="28" y="30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83" name="Freeform 110"/>
              <p:cNvSpPr>
                <a:spLocks/>
              </p:cNvSpPr>
              <p:nvPr/>
            </p:nvSpPr>
            <p:spPr bwMode="auto">
              <a:xfrm>
                <a:off x="4700" y="986"/>
                <a:ext cx="751" cy="719"/>
              </a:xfrm>
              <a:custGeom>
                <a:avLst/>
                <a:gdLst>
                  <a:gd name="T0" fmla="*/ 110 w 889"/>
                  <a:gd name="T1" fmla="*/ 2 h 895"/>
                  <a:gd name="T2" fmla="*/ 98 w 889"/>
                  <a:gd name="T3" fmla="*/ 4 h 895"/>
                  <a:gd name="T4" fmla="*/ 95 w 889"/>
                  <a:gd name="T5" fmla="*/ 6 h 895"/>
                  <a:gd name="T6" fmla="*/ 82 w 889"/>
                  <a:gd name="T7" fmla="*/ 9 h 895"/>
                  <a:gd name="T8" fmla="*/ 73 w 889"/>
                  <a:gd name="T9" fmla="*/ 15 h 895"/>
                  <a:gd name="T10" fmla="*/ 76 w 889"/>
                  <a:gd name="T11" fmla="*/ 25 h 895"/>
                  <a:gd name="T12" fmla="*/ 81 w 889"/>
                  <a:gd name="T13" fmla="*/ 27 h 895"/>
                  <a:gd name="T14" fmla="*/ 84 w 889"/>
                  <a:gd name="T15" fmla="*/ 31 h 895"/>
                  <a:gd name="T16" fmla="*/ 84 w 889"/>
                  <a:gd name="T17" fmla="*/ 33 h 895"/>
                  <a:gd name="T18" fmla="*/ 79 w 889"/>
                  <a:gd name="T19" fmla="*/ 38 h 895"/>
                  <a:gd name="T20" fmla="*/ 79 w 889"/>
                  <a:gd name="T21" fmla="*/ 38 h 895"/>
                  <a:gd name="T22" fmla="*/ 73 w 889"/>
                  <a:gd name="T23" fmla="*/ 39 h 895"/>
                  <a:gd name="T24" fmla="*/ 68 w 889"/>
                  <a:gd name="T25" fmla="*/ 40 h 895"/>
                  <a:gd name="T26" fmla="*/ 64 w 889"/>
                  <a:gd name="T27" fmla="*/ 47 h 895"/>
                  <a:gd name="T28" fmla="*/ 65 w 889"/>
                  <a:gd name="T29" fmla="*/ 55 h 895"/>
                  <a:gd name="T30" fmla="*/ 61 w 889"/>
                  <a:gd name="T31" fmla="*/ 61 h 895"/>
                  <a:gd name="T32" fmla="*/ 51 w 889"/>
                  <a:gd name="T33" fmla="*/ 63 h 895"/>
                  <a:gd name="T34" fmla="*/ 28 w 889"/>
                  <a:gd name="T35" fmla="*/ 64 h 895"/>
                  <a:gd name="T36" fmla="*/ 10 w 889"/>
                  <a:gd name="T37" fmla="*/ 63 h 895"/>
                  <a:gd name="T38" fmla="*/ 8 w 889"/>
                  <a:gd name="T39" fmla="*/ 63 h 895"/>
                  <a:gd name="T40" fmla="*/ 8 w 889"/>
                  <a:gd name="T41" fmla="*/ 59 h 895"/>
                  <a:gd name="T42" fmla="*/ 3 w 889"/>
                  <a:gd name="T43" fmla="*/ 54 h 895"/>
                  <a:gd name="T44" fmla="*/ 3 w 889"/>
                  <a:gd name="T45" fmla="*/ 51 h 895"/>
                  <a:gd name="T46" fmla="*/ 7 w 889"/>
                  <a:gd name="T47" fmla="*/ 48 h 895"/>
                  <a:gd name="T48" fmla="*/ 14 w 889"/>
                  <a:gd name="T49" fmla="*/ 47 h 895"/>
                  <a:gd name="T50" fmla="*/ 24 w 889"/>
                  <a:gd name="T51" fmla="*/ 43 h 895"/>
                  <a:gd name="T52" fmla="*/ 31 w 889"/>
                  <a:gd name="T53" fmla="*/ 38 h 895"/>
                  <a:gd name="T54" fmla="*/ 48 w 889"/>
                  <a:gd name="T55" fmla="*/ 28 h 895"/>
                  <a:gd name="T56" fmla="*/ 62 w 889"/>
                  <a:gd name="T57" fmla="*/ 21 h 895"/>
                  <a:gd name="T58" fmla="*/ 73 w 889"/>
                  <a:gd name="T59" fmla="*/ 14 h 895"/>
                  <a:gd name="T60" fmla="*/ 68 w 889"/>
                  <a:gd name="T61" fmla="*/ 18 h 895"/>
                  <a:gd name="T62" fmla="*/ 57 w 889"/>
                  <a:gd name="T63" fmla="*/ 25 h 895"/>
                  <a:gd name="T64" fmla="*/ 33 w 889"/>
                  <a:gd name="T65" fmla="*/ 35 h 895"/>
                  <a:gd name="T66" fmla="*/ 25 w 889"/>
                  <a:gd name="T67" fmla="*/ 41 h 895"/>
                  <a:gd name="T68" fmla="*/ 15 w 889"/>
                  <a:gd name="T69" fmla="*/ 47 h 895"/>
                  <a:gd name="T70" fmla="*/ 8 w 889"/>
                  <a:gd name="T71" fmla="*/ 47 h 895"/>
                  <a:gd name="T72" fmla="*/ 3 w 889"/>
                  <a:gd name="T73" fmla="*/ 51 h 895"/>
                  <a:gd name="T74" fmla="*/ 0 w 889"/>
                  <a:gd name="T75" fmla="*/ 54 h 895"/>
                  <a:gd name="T76" fmla="*/ 5 w 889"/>
                  <a:gd name="T77" fmla="*/ 57 h 895"/>
                  <a:gd name="T78" fmla="*/ 7 w 889"/>
                  <a:gd name="T79" fmla="*/ 62 h 895"/>
                  <a:gd name="T80" fmla="*/ 10 w 889"/>
                  <a:gd name="T81" fmla="*/ 64 h 895"/>
                  <a:gd name="T82" fmla="*/ 28 w 889"/>
                  <a:gd name="T83" fmla="*/ 64 h 895"/>
                  <a:gd name="T84" fmla="*/ 57 w 889"/>
                  <a:gd name="T85" fmla="*/ 63 h 895"/>
                  <a:gd name="T86" fmla="*/ 65 w 889"/>
                  <a:gd name="T87" fmla="*/ 59 h 895"/>
                  <a:gd name="T88" fmla="*/ 67 w 889"/>
                  <a:gd name="T89" fmla="*/ 51 h 895"/>
                  <a:gd name="T90" fmla="*/ 66 w 889"/>
                  <a:gd name="T91" fmla="*/ 45 h 895"/>
                  <a:gd name="T92" fmla="*/ 69 w 889"/>
                  <a:gd name="T93" fmla="*/ 41 h 895"/>
                  <a:gd name="T94" fmla="*/ 73 w 889"/>
                  <a:gd name="T95" fmla="*/ 40 h 895"/>
                  <a:gd name="T96" fmla="*/ 80 w 889"/>
                  <a:gd name="T97" fmla="*/ 38 h 895"/>
                  <a:gd name="T98" fmla="*/ 80 w 889"/>
                  <a:gd name="T99" fmla="*/ 36 h 895"/>
                  <a:gd name="T100" fmla="*/ 86 w 889"/>
                  <a:gd name="T101" fmla="*/ 32 h 895"/>
                  <a:gd name="T102" fmla="*/ 84 w 889"/>
                  <a:gd name="T103" fmla="*/ 28 h 895"/>
                  <a:gd name="T104" fmla="*/ 80 w 889"/>
                  <a:gd name="T105" fmla="*/ 27 h 895"/>
                  <a:gd name="T106" fmla="*/ 77 w 889"/>
                  <a:gd name="T107" fmla="*/ 25 h 895"/>
                  <a:gd name="T108" fmla="*/ 78 w 889"/>
                  <a:gd name="T109" fmla="*/ 13 h 895"/>
                  <a:gd name="T110" fmla="*/ 83 w 889"/>
                  <a:gd name="T111" fmla="*/ 10 h 895"/>
                  <a:gd name="T112" fmla="*/ 94 w 889"/>
                  <a:gd name="T113" fmla="*/ 7 h 895"/>
                  <a:gd name="T114" fmla="*/ 101 w 889"/>
                  <a:gd name="T115" fmla="*/ 2 h 895"/>
                  <a:gd name="T116" fmla="*/ 110 w 889"/>
                  <a:gd name="T117" fmla="*/ 2 h 895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889"/>
                  <a:gd name="T178" fmla="*/ 0 h 895"/>
                  <a:gd name="T179" fmla="*/ 889 w 889"/>
                  <a:gd name="T180" fmla="*/ 895 h 895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889" h="895">
                    <a:moveTo>
                      <a:pt x="889" y="10"/>
                    </a:moveTo>
                    <a:lnTo>
                      <a:pt x="885" y="0"/>
                    </a:lnTo>
                    <a:lnTo>
                      <a:pt x="871" y="6"/>
                    </a:lnTo>
                    <a:lnTo>
                      <a:pt x="873" y="12"/>
                    </a:lnTo>
                    <a:lnTo>
                      <a:pt x="873" y="6"/>
                    </a:lnTo>
                    <a:lnTo>
                      <a:pt x="857" y="10"/>
                    </a:lnTo>
                    <a:lnTo>
                      <a:pt x="825" y="18"/>
                    </a:lnTo>
                    <a:lnTo>
                      <a:pt x="789" y="24"/>
                    </a:lnTo>
                    <a:lnTo>
                      <a:pt x="755" y="30"/>
                    </a:lnTo>
                    <a:lnTo>
                      <a:pt x="753" y="32"/>
                    </a:lnTo>
                    <a:lnTo>
                      <a:pt x="751" y="34"/>
                    </a:lnTo>
                    <a:lnTo>
                      <a:pt x="741" y="50"/>
                    </a:lnTo>
                    <a:lnTo>
                      <a:pt x="731" y="70"/>
                    </a:lnTo>
                    <a:lnTo>
                      <a:pt x="717" y="86"/>
                    </a:lnTo>
                    <a:lnTo>
                      <a:pt x="723" y="88"/>
                    </a:lnTo>
                    <a:lnTo>
                      <a:pt x="719" y="84"/>
                    </a:lnTo>
                    <a:lnTo>
                      <a:pt x="711" y="90"/>
                    </a:lnTo>
                    <a:lnTo>
                      <a:pt x="715" y="96"/>
                    </a:lnTo>
                    <a:lnTo>
                      <a:pt x="713" y="90"/>
                    </a:lnTo>
                    <a:lnTo>
                      <a:pt x="705" y="94"/>
                    </a:lnTo>
                    <a:lnTo>
                      <a:pt x="703" y="96"/>
                    </a:lnTo>
                    <a:lnTo>
                      <a:pt x="675" y="110"/>
                    </a:lnTo>
                    <a:lnTo>
                      <a:pt x="679" y="114"/>
                    </a:lnTo>
                    <a:lnTo>
                      <a:pt x="677" y="108"/>
                    </a:lnTo>
                    <a:lnTo>
                      <a:pt x="651" y="122"/>
                    </a:lnTo>
                    <a:lnTo>
                      <a:pt x="623" y="134"/>
                    </a:lnTo>
                    <a:lnTo>
                      <a:pt x="621" y="134"/>
                    </a:lnTo>
                    <a:lnTo>
                      <a:pt x="595" y="150"/>
                    </a:lnTo>
                    <a:lnTo>
                      <a:pt x="593" y="152"/>
                    </a:lnTo>
                    <a:lnTo>
                      <a:pt x="575" y="178"/>
                    </a:lnTo>
                    <a:lnTo>
                      <a:pt x="575" y="180"/>
                    </a:lnTo>
                    <a:lnTo>
                      <a:pt x="563" y="210"/>
                    </a:lnTo>
                    <a:lnTo>
                      <a:pt x="555" y="244"/>
                    </a:lnTo>
                    <a:lnTo>
                      <a:pt x="553" y="276"/>
                    </a:lnTo>
                    <a:lnTo>
                      <a:pt x="553" y="278"/>
                    </a:lnTo>
                    <a:lnTo>
                      <a:pt x="557" y="310"/>
                    </a:lnTo>
                    <a:lnTo>
                      <a:pt x="569" y="339"/>
                    </a:lnTo>
                    <a:lnTo>
                      <a:pt x="571" y="341"/>
                    </a:lnTo>
                    <a:lnTo>
                      <a:pt x="579" y="351"/>
                    </a:lnTo>
                    <a:lnTo>
                      <a:pt x="581" y="353"/>
                    </a:lnTo>
                    <a:lnTo>
                      <a:pt x="591" y="363"/>
                    </a:lnTo>
                    <a:lnTo>
                      <a:pt x="603" y="371"/>
                    </a:lnTo>
                    <a:lnTo>
                      <a:pt x="605" y="371"/>
                    </a:lnTo>
                    <a:lnTo>
                      <a:pt x="621" y="377"/>
                    </a:lnTo>
                    <a:lnTo>
                      <a:pt x="621" y="371"/>
                    </a:lnTo>
                    <a:lnTo>
                      <a:pt x="617" y="373"/>
                    </a:lnTo>
                    <a:lnTo>
                      <a:pt x="619" y="375"/>
                    </a:lnTo>
                    <a:lnTo>
                      <a:pt x="615" y="373"/>
                    </a:lnTo>
                    <a:lnTo>
                      <a:pt x="621" y="389"/>
                    </a:lnTo>
                    <a:lnTo>
                      <a:pt x="627" y="403"/>
                    </a:lnTo>
                    <a:lnTo>
                      <a:pt x="631" y="413"/>
                    </a:lnTo>
                    <a:lnTo>
                      <a:pt x="635" y="423"/>
                    </a:lnTo>
                    <a:lnTo>
                      <a:pt x="639" y="435"/>
                    </a:lnTo>
                    <a:lnTo>
                      <a:pt x="641" y="445"/>
                    </a:lnTo>
                    <a:lnTo>
                      <a:pt x="647" y="443"/>
                    </a:lnTo>
                    <a:lnTo>
                      <a:pt x="641" y="443"/>
                    </a:lnTo>
                    <a:lnTo>
                      <a:pt x="637" y="451"/>
                    </a:lnTo>
                    <a:lnTo>
                      <a:pt x="643" y="451"/>
                    </a:lnTo>
                    <a:lnTo>
                      <a:pt x="639" y="449"/>
                    </a:lnTo>
                    <a:lnTo>
                      <a:pt x="631" y="459"/>
                    </a:lnTo>
                    <a:lnTo>
                      <a:pt x="619" y="473"/>
                    </a:lnTo>
                    <a:lnTo>
                      <a:pt x="613" y="483"/>
                    </a:lnTo>
                    <a:lnTo>
                      <a:pt x="605" y="497"/>
                    </a:lnTo>
                    <a:lnTo>
                      <a:pt x="603" y="499"/>
                    </a:lnTo>
                    <a:lnTo>
                      <a:pt x="603" y="509"/>
                    </a:lnTo>
                    <a:lnTo>
                      <a:pt x="601" y="519"/>
                    </a:lnTo>
                    <a:lnTo>
                      <a:pt x="599" y="527"/>
                    </a:lnTo>
                    <a:lnTo>
                      <a:pt x="605" y="527"/>
                    </a:lnTo>
                    <a:lnTo>
                      <a:pt x="601" y="523"/>
                    </a:lnTo>
                    <a:lnTo>
                      <a:pt x="599" y="525"/>
                    </a:lnTo>
                    <a:lnTo>
                      <a:pt x="603" y="521"/>
                    </a:lnTo>
                    <a:lnTo>
                      <a:pt x="597" y="525"/>
                    </a:lnTo>
                    <a:lnTo>
                      <a:pt x="595" y="527"/>
                    </a:lnTo>
                    <a:lnTo>
                      <a:pt x="593" y="527"/>
                    </a:lnTo>
                    <a:lnTo>
                      <a:pt x="585" y="533"/>
                    </a:lnTo>
                    <a:lnTo>
                      <a:pt x="587" y="539"/>
                    </a:lnTo>
                    <a:lnTo>
                      <a:pt x="587" y="533"/>
                    </a:lnTo>
                    <a:lnTo>
                      <a:pt x="575" y="537"/>
                    </a:lnTo>
                    <a:lnTo>
                      <a:pt x="551" y="545"/>
                    </a:lnTo>
                    <a:lnTo>
                      <a:pt x="541" y="545"/>
                    </a:lnTo>
                    <a:lnTo>
                      <a:pt x="531" y="547"/>
                    </a:lnTo>
                    <a:lnTo>
                      <a:pt x="527" y="547"/>
                    </a:lnTo>
                    <a:lnTo>
                      <a:pt x="525" y="547"/>
                    </a:lnTo>
                    <a:lnTo>
                      <a:pt x="523" y="549"/>
                    </a:lnTo>
                    <a:lnTo>
                      <a:pt x="521" y="551"/>
                    </a:lnTo>
                    <a:lnTo>
                      <a:pt x="505" y="571"/>
                    </a:lnTo>
                    <a:lnTo>
                      <a:pt x="495" y="591"/>
                    </a:lnTo>
                    <a:lnTo>
                      <a:pt x="493" y="593"/>
                    </a:lnTo>
                    <a:lnTo>
                      <a:pt x="487" y="609"/>
                    </a:lnTo>
                    <a:lnTo>
                      <a:pt x="485" y="623"/>
                    </a:lnTo>
                    <a:lnTo>
                      <a:pt x="485" y="625"/>
                    </a:lnTo>
                    <a:lnTo>
                      <a:pt x="485" y="641"/>
                    </a:lnTo>
                    <a:lnTo>
                      <a:pt x="487" y="659"/>
                    </a:lnTo>
                    <a:lnTo>
                      <a:pt x="491" y="679"/>
                    </a:lnTo>
                    <a:lnTo>
                      <a:pt x="495" y="705"/>
                    </a:lnTo>
                    <a:lnTo>
                      <a:pt x="501" y="703"/>
                    </a:lnTo>
                    <a:lnTo>
                      <a:pt x="495" y="703"/>
                    </a:lnTo>
                    <a:lnTo>
                      <a:pt x="495" y="733"/>
                    </a:lnTo>
                    <a:lnTo>
                      <a:pt x="493" y="761"/>
                    </a:lnTo>
                    <a:lnTo>
                      <a:pt x="491" y="785"/>
                    </a:lnTo>
                    <a:lnTo>
                      <a:pt x="483" y="809"/>
                    </a:lnTo>
                    <a:lnTo>
                      <a:pt x="483" y="811"/>
                    </a:lnTo>
                    <a:lnTo>
                      <a:pt x="475" y="829"/>
                    </a:lnTo>
                    <a:lnTo>
                      <a:pt x="481" y="829"/>
                    </a:lnTo>
                    <a:lnTo>
                      <a:pt x="477" y="827"/>
                    </a:lnTo>
                    <a:lnTo>
                      <a:pt x="463" y="841"/>
                    </a:lnTo>
                    <a:lnTo>
                      <a:pt x="469" y="845"/>
                    </a:lnTo>
                    <a:lnTo>
                      <a:pt x="465" y="839"/>
                    </a:lnTo>
                    <a:lnTo>
                      <a:pt x="447" y="851"/>
                    </a:lnTo>
                    <a:lnTo>
                      <a:pt x="451" y="855"/>
                    </a:lnTo>
                    <a:lnTo>
                      <a:pt x="449" y="849"/>
                    </a:lnTo>
                    <a:lnTo>
                      <a:pt x="429" y="859"/>
                    </a:lnTo>
                    <a:lnTo>
                      <a:pt x="384" y="871"/>
                    </a:lnTo>
                    <a:lnTo>
                      <a:pt x="362" y="877"/>
                    </a:lnTo>
                    <a:lnTo>
                      <a:pt x="342" y="881"/>
                    </a:lnTo>
                    <a:lnTo>
                      <a:pt x="342" y="887"/>
                    </a:lnTo>
                    <a:lnTo>
                      <a:pt x="342" y="881"/>
                    </a:lnTo>
                    <a:lnTo>
                      <a:pt x="276" y="883"/>
                    </a:lnTo>
                    <a:lnTo>
                      <a:pt x="210" y="883"/>
                    </a:lnTo>
                    <a:lnTo>
                      <a:pt x="210" y="889"/>
                    </a:lnTo>
                    <a:lnTo>
                      <a:pt x="212" y="883"/>
                    </a:lnTo>
                    <a:lnTo>
                      <a:pt x="178" y="883"/>
                    </a:lnTo>
                    <a:lnTo>
                      <a:pt x="144" y="881"/>
                    </a:lnTo>
                    <a:lnTo>
                      <a:pt x="112" y="875"/>
                    </a:lnTo>
                    <a:lnTo>
                      <a:pt x="80" y="869"/>
                    </a:lnTo>
                    <a:lnTo>
                      <a:pt x="78" y="869"/>
                    </a:lnTo>
                    <a:lnTo>
                      <a:pt x="70" y="867"/>
                    </a:lnTo>
                    <a:lnTo>
                      <a:pt x="70" y="873"/>
                    </a:lnTo>
                    <a:lnTo>
                      <a:pt x="74" y="869"/>
                    </a:lnTo>
                    <a:lnTo>
                      <a:pt x="72" y="867"/>
                    </a:lnTo>
                    <a:lnTo>
                      <a:pt x="76" y="871"/>
                    </a:lnTo>
                    <a:lnTo>
                      <a:pt x="70" y="865"/>
                    </a:lnTo>
                    <a:lnTo>
                      <a:pt x="66" y="869"/>
                    </a:lnTo>
                    <a:lnTo>
                      <a:pt x="72" y="867"/>
                    </a:lnTo>
                    <a:lnTo>
                      <a:pt x="70" y="859"/>
                    </a:lnTo>
                    <a:lnTo>
                      <a:pt x="68" y="851"/>
                    </a:lnTo>
                    <a:lnTo>
                      <a:pt x="66" y="829"/>
                    </a:lnTo>
                    <a:lnTo>
                      <a:pt x="64" y="819"/>
                    </a:lnTo>
                    <a:lnTo>
                      <a:pt x="62" y="817"/>
                    </a:lnTo>
                    <a:lnTo>
                      <a:pt x="60" y="809"/>
                    </a:lnTo>
                    <a:lnTo>
                      <a:pt x="54" y="799"/>
                    </a:lnTo>
                    <a:lnTo>
                      <a:pt x="46" y="789"/>
                    </a:lnTo>
                    <a:lnTo>
                      <a:pt x="30" y="767"/>
                    </a:lnTo>
                    <a:lnTo>
                      <a:pt x="24" y="759"/>
                    </a:lnTo>
                    <a:lnTo>
                      <a:pt x="16" y="751"/>
                    </a:lnTo>
                    <a:lnTo>
                      <a:pt x="12" y="745"/>
                    </a:lnTo>
                    <a:lnTo>
                      <a:pt x="10" y="743"/>
                    </a:lnTo>
                    <a:lnTo>
                      <a:pt x="6" y="747"/>
                    </a:lnTo>
                    <a:lnTo>
                      <a:pt x="12" y="747"/>
                    </a:lnTo>
                    <a:lnTo>
                      <a:pt x="12" y="735"/>
                    </a:lnTo>
                    <a:lnTo>
                      <a:pt x="6" y="737"/>
                    </a:lnTo>
                    <a:lnTo>
                      <a:pt x="12" y="737"/>
                    </a:lnTo>
                    <a:lnTo>
                      <a:pt x="14" y="725"/>
                    </a:lnTo>
                    <a:lnTo>
                      <a:pt x="18" y="711"/>
                    </a:lnTo>
                    <a:lnTo>
                      <a:pt x="12" y="709"/>
                    </a:lnTo>
                    <a:lnTo>
                      <a:pt x="16" y="713"/>
                    </a:lnTo>
                    <a:lnTo>
                      <a:pt x="24" y="695"/>
                    </a:lnTo>
                    <a:lnTo>
                      <a:pt x="18" y="693"/>
                    </a:lnTo>
                    <a:lnTo>
                      <a:pt x="22" y="697"/>
                    </a:lnTo>
                    <a:lnTo>
                      <a:pt x="38" y="685"/>
                    </a:lnTo>
                    <a:lnTo>
                      <a:pt x="54" y="675"/>
                    </a:lnTo>
                    <a:lnTo>
                      <a:pt x="50" y="671"/>
                    </a:lnTo>
                    <a:lnTo>
                      <a:pt x="52" y="677"/>
                    </a:lnTo>
                    <a:lnTo>
                      <a:pt x="64" y="671"/>
                    </a:lnTo>
                    <a:lnTo>
                      <a:pt x="78" y="667"/>
                    </a:lnTo>
                    <a:lnTo>
                      <a:pt x="90" y="663"/>
                    </a:lnTo>
                    <a:lnTo>
                      <a:pt x="102" y="657"/>
                    </a:lnTo>
                    <a:lnTo>
                      <a:pt x="104" y="655"/>
                    </a:lnTo>
                    <a:lnTo>
                      <a:pt x="116" y="647"/>
                    </a:lnTo>
                    <a:lnTo>
                      <a:pt x="118" y="645"/>
                    </a:lnTo>
                    <a:lnTo>
                      <a:pt x="132" y="633"/>
                    </a:lnTo>
                    <a:lnTo>
                      <a:pt x="126" y="629"/>
                    </a:lnTo>
                    <a:lnTo>
                      <a:pt x="128" y="635"/>
                    </a:lnTo>
                    <a:lnTo>
                      <a:pt x="154" y="615"/>
                    </a:lnTo>
                    <a:lnTo>
                      <a:pt x="178" y="595"/>
                    </a:lnTo>
                    <a:lnTo>
                      <a:pt x="200" y="571"/>
                    </a:lnTo>
                    <a:lnTo>
                      <a:pt x="226" y="549"/>
                    </a:lnTo>
                    <a:lnTo>
                      <a:pt x="226" y="545"/>
                    </a:lnTo>
                    <a:lnTo>
                      <a:pt x="228" y="545"/>
                    </a:lnTo>
                    <a:lnTo>
                      <a:pt x="244" y="513"/>
                    </a:lnTo>
                    <a:lnTo>
                      <a:pt x="238" y="511"/>
                    </a:lnTo>
                    <a:lnTo>
                      <a:pt x="242" y="515"/>
                    </a:lnTo>
                    <a:lnTo>
                      <a:pt x="262" y="485"/>
                    </a:lnTo>
                    <a:lnTo>
                      <a:pt x="286" y="457"/>
                    </a:lnTo>
                    <a:lnTo>
                      <a:pt x="312" y="431"/>
                    </a:lnTo>
                    <a:lnTo>
                      <a:pt x="306" y="429"/>
                    </a:lnTo>
                    <a:lnTo>
                      <a:pt x="310" y="433"/>
                    </a:lnTo>
                    <a:lnTo>
                      <a:pt x="338" y="409"/>
                    </a:lnTo>
                    <a:lnTo>
                      <a:pt x="368" y="385"/>
                    </a:lnTo>
                    <a:lnTo>
                      <a:pt x="431" y="345"/>
                    </a:lnTo>
                    <a:lnTo>
                      <a:pt x="431" y="343"/>
                    </a:lnTo>
                    <a:lnTo>
                      <a:pt x="433" y="341"/>
                    </a:lnTo>
                    <a:lnTo>
                      <a:pt x="435" y="343"/>
                    </a:lnTo>
                    <a:lnTo>
                      <a:pt x="445" y="326"/>
                    </a:lnTo>
                    <a:lnTo>
                      <a:pt x="459" y="308"/>
                    </a:lnTo>
                    <a:lnTo>
                      <a:pt x="477" y="288"/>
                    </a:lnTo>
                    <a:lnTo>
                      <a:pt x="497" y="266"/>
                    </a:lnTo>
                    <a:lnTo>
                      <a:pt x="493" y="262"/>
                    </a:lnTo>
                    <a:lnTo>
                      <a:pt x="495" y="268"/>
                    </a:lnTo>
                    <a:lnTo>
                      <a:pt x="515" y="248"/>
                    </a:lnTo>
                    <a:lnTo>
                      <a:pt x="537" y="228"/>
                    </a:lnTo>
                    <a:lnTo>
                      <a:pt x="557" y="214"/>
                    </a:lnTo>
                    <a:lnTo>
                      <a:pt x="555" y="208"/>
                    </a:lnTo>
                    <a:lnTo>
                      <a:pt x="555" y="214"/>
                    </a:lnTo>
                    <a:lnTo>
                      <a:pt x="575" y="204"/>
                    </a:lnTo>
                    <a:lnTo>
                      <a:pt x="571" y="192"/>
                    </a:lnTo>
                    <a:lnTo>
                      <a:pt x="553" y="202"/>
                    </a:lnTo>
                    <a:lnTo>
                      <a:pt x="551" y="204"/>
                    </a:lnTo>
                    <a:lnTo>
                      <a:pt x="531" y="218"/>
                    </a:lnTo>
                    <a:lnTo>
                      <a:pt x="509" y="238"/>
                    </a:lnTo>
                    <a:lnTo>
                      <a:pt x="489" y="258"/>
                    </a:lnTo>
                    <a:lnTo>
                      <a:pt x="487" y="260"/>
                    </a:lnTo>
                    <a:lnTo>
                      <a:pt x="467" y="282"/>
                    </a:lnTo>
                    <a:lnTo>
                      <a:pt x="449" y="302"/>
                    </a:lnTo>
                    <a:lnTo>
                      <a:pt x="435" y="320"/>
                    </a:lnTo>
                    <a:lnTo>
                      <a:pt x="424" y="337"/>
                    </a:lnTo>
                    <a:lnTo>
                      <a:pt x="429" y="339"/>
                    </a:lnTo>
                    <a:lnTo>
                      <a:pt x="427" y="334"/>
                    </a:lnTo>
                    <a:lnTo>
                      <a:pt x="362" y="375"/>
                    </a:lnTo>
                    <a:lnTo>
                      <a:pt x="332" y="399"/>
                    </a:lnTo>
                    <a:lnTo>
                      <a:pt x="304" y="423"/>
                    </a:lnTo>
                    <a:lnTo>
                      <a:pt x="302" y="425"/>
                    </a:lnTo>
                    <a:lnTo>
                      <a:pt x="276" y="451"/>
                    </a:lnTo>
                    <a:lnTo>
                      <a:pt x="252" y="479"/>
                    </a:lnTo>
                    <a:lnTo>
                      <a:pt x="232" y="509"/>
                    </a:lnTo>
                    <a:lnTo>
                      <a:pt x="232" y="511"/>
                    </a:lnTo>
                    <a:lnTo>
                      <a:pt x="216" y="541"/>
                    </a:lnTo>
                    <a:lnTo>
                      <a:pt x="218" y="541"/>
                    </a:lnTo>
                    <a:lnTo>
                      <a:pt x="222" y="543"/>
                    </a:lnTo>
                    <a:lnTo>
                      <a:pt x="220" y="539"/>
                    </a:lnTo>
                    <a:lnTo>
                      <a:pt x="194" y="561"/>
                    </a:lnTo>
                    <a:lnTo>
                      <a:pt x="172" y="585"/>
                    </a:lnTo>
                    <a:lnTo>
                      <a:pt x="148" y="605"/>
                    </a:lnTo>
                    <a:lnTo>
                      <a:pt x="124" y="625"/>
                    </a:lnTo>
                    <a:lnTo>
                      <a:pt x="122" y="627"/>
                    </a:lnTo>
                    <a:lnTo>
                      <a:pt x="108" y="639"/>
                    </a:lnTo>
                    <a:lnTo>
                      <a:pt x="114" y="643"/>
                    </a:lnTo>
                    <a:lnTo>
                      <a:pt x="110" y="637"/>
                    </a:lnTo>
                    <a:lnTo>
                      <a:pt x="98" y="645"/>
                    </a:lnTo>
                    <a:lnTo>
                      <a:pt x="100" y="651"/>
                    </a:lnTo>
                    <a:lnTo>
                      <a:pt x="100" y="645"/>
                    </a:lnTo>
                    <a:lnTo>
                      <a:pt x="88" y="651"/>
                    </a:lnTo>
                    <a:lnTo>
                      <a:pt x="76" y="655"/>
                    </a:lnTo>
                    <a:lnTo>
                      <a:pt x="62" y="659"/>
                    </a:lnTo>
                    <a:lnTo>
                      <a:pt x="50" y="665"/>
                    </a:lnTo>
                    <a:lnTo>
                      <a:pt x="48" y="665"/>
                    </a:lnTo>
                    <a:lnTo>
                      <a:pt x="32" y="675"/>
                    </a:lnTo>
                    <a:lnTo>
                      <a:pt x="14" y="689"/>
                    </a:lnTo>
                    <a:lnTo>
                      <a:pt x="14" y="691"/>
                    </a:lnTo>
                    <a:lnTo>
                      <a:pt x="6" y="707"/>
                    </a:lnTo>
                    <a:lnTo>
                      <a:pt x="6" y="709"/>
                    </a:lnTo>
                    <a:lnTo>
                      <a:pt x="2" y="723"/>
                    </a:lnTo>
                    <a:lnTo>
                      <a:pt x="0" y="735"/>
                    </a:lnTo>
                    <a:lnTo>
                      <a:pt x="0" y="737"/>
                    </a:lnTo>
                    <a:lnTo>
                      <a:pt x="0" y="747"/>
                    </a:lnTo>
                    <a:lnTo>
                      <a:pt x="2" y="749"/>
                    </a:lnTo>
                    <a:lnTo>
                      <a:pt x="2" y="751"/>
                    </a:lnTo>
                    <a:lnTo>
                      <a:pt x="6" y="757"/>
                    </a:lnTo>
                    <a:lnTo>
                      <a:pt x="14" y="765"/>
                    </a:lnTo>
                    <a:lnTo>
                      <a:pt x="20" y="773"/>
                    </a:lnTo>
                    <a:lnTo>
                      <a:pt x="36" y="795"/>
                    </a:lnTo>
                    <a:lnTo>
                      <a:pt x="44" y="805"/>
                    </a:lnTo>
                    <a:lnTo>
                      <a:pt x="50" y="813"/>
                    </a:lnTo>
                    <a:lnTo>
                      <a:pt x="52" y="823"/>
                    </a:lnTo>
                    <a:lnTo>
                      <a:pt x="58" y="821"/>
                    </a:lnTo>
                    <a:lnTo>
                      <a:pt x="52" y="821"/>
                    </a:lnTo>
                    <a:lnTo>
                      <a:pt x="54" y="831"/>
                    </a:lnTo>
                    <a:lnTo>
                      <a:pt x="56" y="853"/>
                    </a:lnTo>
                    <a:lnTo>
                      <a:pt x="58" y="861"/>
                    </a:lnTo>
                    <a:lnTo>
                      <a:pt x="60" y="869"/>
                    </a:lnTo>
                    <a:lnTo>
                      <a:pt x="60" y="871"/>
                    </a:lnTo>
                    <a:lnTo>
                      <a:pt x="66" y="877"/>
                    </a:lnTo>
                    <a:lnTo>
                      <a:pt x="68" y="879"/>
                    </a:lnTo>
                    <a:lnTo>
                      <a:pt x="70" y="879"/>
                    </a:lnTo>
                    <a:lnTo>
                      <a:pt x="72" y="879"/>
                    </a:lnTo>
                    <a:lnTo>
                      <a:pt x="78" y="881"/>
                    </a:lnTo>
                    <a:lnTo>
                      <a:pt x="78" y="875"/>
                    </a:lnTo>
                    <a:lnTo>
                      <a:pt x="78" y="881"/>
                    </a:lnTo>
                    <a:lnTo>
                      <a:pt x="110" y="887"/>
                    </a:lnTo>
                    <a:lnTo>
                      <a:pt x="142" y="893"/>
                    </a:lnTo>
                    <a:lnTo>
                      <a:pt x="176" y="895"/>
                    </a:lnTo>
                    <a:lnTo>
                      <a:pt x="210" y="895"/>
                    </a:lnTo>
                    <a:lnTo>
                      <a:pt x="212" y="895"/>
                    </a:lnTo>
                    <a:lnTo>
                      <a:pt x="278" y="895"/>
                    </a:lnTo>
                    <a:lnTo>
                      <a:pt x="342" y="893"/>
                    </a:lnTo>
                    <a:lnTo>
                      <a:pt x="344" y="893"/>
                    </a:lnTo>
                    <a:lnTo>
                      <a:pt x="364" y="889"/>
                    </a:lnTo>
                    <a:lnTo>
                      <a:pt x="386" y="883"/>
                    </a:lnTo>
                    <a:lnTo>
                      <a:pt x="431" y="871"/>
                    </a:lnTo>
                    <a:lnTo>
                      <a:pt x="451" y="861"/>
                    </a:lnTo>
                    <a:lnTo>
                      <a:pt x="453" y="861"/>
                    </a:lnTo>
                    <a:lnTo>
                      <a:pt x="471" y="849"/>
                    </a:lnTo>
                    <a:lnTo>
                      <a:pt x="473" y="847"/>
                    </a:lnTo>
                    <a:lnTo>
                      <a:pt x="487" y="833"/>
                    </a:lnTo>
                    <a:lnTo>
                      <a:pt x="487" y="831"/>
                    </a:lnTo>
                    <a:lnTo>
                      <a:pt x="495" y="813"/>
                    </a:lnTo>
                    <a:lnTo>
                      <a:pt x="489" y="811"/>
                    </a:lnTo>
                    <a:lnTo>
                      <a:pt x="495" y="813"/>
                    </a:lnTo>
                    <a:lnTo>
                      <a:pt x="503" y="787"/>
                    </a:lnTo>
                    <a:lnTo>
                      <a:pt x="505" y="763"/>
                    </a:lnTo>
                    <a:lnTo>
                      <a:pt x="507" y="735"/>
                    </a:lnTo>
                    <a:lnTo>
                      <a:pt x="507" y="703"/>
                    </a:lnTo>
                    <a:lnTo>
                      <a:pt x="503" y="677"/>
                    </a:lnTo>
                    <a:lnTo>
                      <a:pt x="499" y="657"/>
                    </a:lnTo>
                    <a:lnTo>
                      <a:pt x="497" y="639"/>
                    </a:lnTo>
                    <a:lnTo>
                      <a:pt x="497" y="623"/>
                    </a:lnTo>
                    <a:lnTo>
                      <a:pt x="491" y="625"/>
                    </a:lnTo>
                    <a:lnTo>
                      <a:pt x="497" y="625"/>
                    </a:lnTo>
                    <a:lnTo>
                      <a:pt x="499" y="611"/>
                    </a:lnTo>
                    <a:lnTo>
                      <a:pt x="505" y="595"/>
                    </a:lnTo>
                    <a:lnTo>
                      <a:pt x="499" y="593"/>
                    </a:lnTo>
                    <a:lnTo>
                      <a:pt x="505" y="597"/>
                    </a:lnTo>
                    <a:lnTo>
                      <a:pt x="515" y="577"/>
                    </a:lnTo>
                    <a:lnTo>
                      <a:pt x="531" y="557"/>
                    </a:lnTo>
                    <a:lnTo>
                      <a:pt x="525" y="559"/>
                    </a:lnTo>
                    <a:lnTo>
                      <a:pt x="527" y="557"/>
                    </a:lnTo>
                    <a:lnTo>
                      <a:pt x="525" y="553"/>
                    </a:lnTo>
                    <a:lnTo>
                      <a:pt x="525" y="559"/>
                    </a:lnTo>
                    <a:lnTo>
                      <a:pt x="529" y="559"/>
                    </a:lnTo>
                    <a:lnTo>
                      <a:pt x="533" y="559"/>
                    </a:lnTo>
                    <a:lnTo>
                      <a:pt x="543" y="557"/>
                    </a:lnTo>
                    <a:lnTo>
                      <a:pt x="553" y="557"/>
                    </a:lnTo>
                    <a:lnTo>
                      <a:pt x="577" y="549"/>
                    </a:lnTo>
                    <a:lnTo>
                      <a:pt x="589" y="545"/>
                    </a:lnTo>
                    <a:lnTo>
                      <a:pt x="591" y="543"/>
                    </a:lnTo>
                    <a:lnTo>
                      <a:pt x="601" y="535"/>
                    </a:lnTo>
                    <a:lnTo>
                      <a:pt x="597" y="531"/>
                    </a:lnTo>
                    <a:lnTo>
                      <a:pt x="597" y="537"/>
                    </a:lnTo>
                    <a:lnTo>
                      <a:pt x="605" y="533"/>
                    </a:lnTo>
                    <a:lnTo>
                      <a:pt x="607" y="533"/>
                    </a:lnTo>
                    <a:lnTo>
                      <a:pt x="609" y="531"/>
                    </a:lnTo>
                    <a:lnTo>
                      <a:pt x="611" y="529"/>
                    </a:lnTo>
                    <a:lnTo>
                      <a:pt x="613" y="521"/>
                    </a:lnTo>
                    <a:lnTo>
                      <a:pt x="615" y="511"/>
                    </a:lnTo>
                    <a:lnTo>
                      <a:pt x="615" y="499"/>
                    </a:lnTo>
                    <a:lnTo>
                      <a:pt x="609" y="499"/>
                    </a:lnTo>
                    <a:lnTo>
                      <a:pt x="615" y="503"/>
                    </a:lnTo>
                    <a:lnTo>
                      <a:pt x="623" y="489"/>
                    </a:lnTo>
                    <a:lnTo>
                      <a:pt x="629" y="479"/>
                    </a:lnTo>
                    <a:lnTo>
                      <a:pt x="641" y="465"/>
                    </a:lnTo>
                    <a:lnTo>
                      <a:pt x="649" y="455"/>
                    </a:lnTo>
                    <a:lnTo>
                      <a:pt x="649" y="453"/>
                    </a:lnTo>
                    <a:lnTo>
                      <a:pt x="653" y="445"/>
                    </a:lnTo>
                    <a:lnTo>
                      <a:pt x="653" y="443"/>
                    </a:lnTo>
                    <a:lnTo>
                      <a:pt x="651" y="433"/>
                    </a:lnTo>
                    <a:lnTo>
                      <a:pt x="647" y="421"/>
                    </a:lnTo>
                    <a:lnTo>
                      <a:pt x="643" y="411"/>
                    </a:lnTo>
                    <a:lnTo>
                      <a:pt x="639" y="401"/>
                    </a:lnTo>
                    <a:lnTo>
                      <a:pt x="633" y="387"/>
                    </a:lnTo>
                    <a:lnTo>
                      <a:pt x="627" y="369"/>
                    </a:lnTo>
                    <a:lnTo>
                      <a:pt x="625" y="369"/>
                    </a:lnTo>
                    <a:lnTo>
                      <a:pt x="623" y="367"/>
                    </a:lnTo>
                    <a:lnTo>
                      <a:pt x="623" y="365"/>
                    </a:lnTo>
                    <a:lnTo>
                      <a:pt x="607" y="359"/>
                    </a:lnTo>
                    <a:lnTo>
                      <a:pt x="607" y="365"/>
                    </a:lnTo>
                    <a:lnTo>
                      <a:pt x="609" y="361"/>
                    </a:lnTo>
                    <a:lnTo>
                      <a:pt x="597" y="353"/>
                    </a:lnTo>
                    <a:lnTo>
                      <a:pt x="587" y="343"/>
                    </a:lnTo>
                    <a:lnTo>
                      <a:pt x="583" y="349"/>
                    </a:lnTo>
                    <a:lnTo>
                      <a:pt x="589" y="345"/>
                    </a:lnTo>
                    <a:lnTo>
                      <a:pt x="581" y="334"/>
                    </a:lnTo>
                    <a:lnTo>
                      <a:pt x="575" y="337"/>
                    </a:lnTo>
                    <a:lnTo>
                      <a:pt x="581" y="337"/>
                    </a:lnTo>
                    <a:lnTo>
                      <a:pt x="569" y="308"/>
                    </a:lnTo>
                    <a:lnTo>
                      <a:pt x="565" y="276"/>
                    </a:lnTo>
                    <a:lnTo>
                      <a:pt x="559" y="278"/>
                    </a:lnTo>
                    <a:lnTo>
                      <a:pt x="565" y="278"/>
                    </a:lnTo>
                    <a:lnTo>
                      <a:pt x="567" y="246"/>
                    </a:lnTo>
                    <a:lnTo>
                      <a:pt x="575" y="212"/>
                    </a:lnTo>
                    <a:lnTo>
                      <a:pt x="587" y="182"/>
                    </a:lnTo>
                    <a:lnTo>
                      <a:pt x="581" y="180"/>
                    </a:lnTo>
                    <a:lnTo>
                      <a:pt x="585" y="184"/>
                    </a:lnTo>
                    <a:lnTo>
                      <a:pt x="603" y="158"/>
                    </a:lnTo>
                    <a:lnTo>
                      <a:pt x="597" y="154"/>
                    </a:lnTo>
                    <a:lnTo>
                      <a:pt x="599" y="160"/>
                    </a:lnTo>
                    <a:lnTo>
                      <a:pt x="627" y="144"/>
                    </a:lnTo>
                    <a:lnTo>
                      <a:pt x="625" y="140"/>
                    </a:lnTo>
                    <a:lnTo>
                      <a:pt x="625" y="146"/>
                    </a:lnTo>
                    <a:lnTo>
                      <a:pt x="653" y="134"/>
                    </a:lnTo>
                    <a:lnTo>
                      <a:pt x="679" y="120"/>
                    </a:lnTo>
                    <a:lnTo>
                      <a:pt x="681" y="120"/>
                    </a:lnTo>
                    <a:lnTo>
                      <a:pt x="707" y="106"/>
                    </a:lnTo>
                    <a:lnTo>
                      <a:pt x="705" y="100"/>
                    </a:lnTo>
                    <a:lnTo>
                      <a:pt x="707" y="106"/>
                    </a:lnTo>
                    <a:lnTo>
                      <a:pt x="715" y="102"/>
                    </a:lnTo>
                    <a:lnTo>
                      <a:pt x="717" y="100"/>
                    </a:lnTo>
                    <a:lnTo>
                      <a:pt x="725" y="94"/>
                    </a:lnTo>
                    <a:lnTo>
                      <a:pt x="727" y="92"/>
                    </a:lnTo>
                    <a:lnTo>
                      <a:pt x="741" y="76"/>
                    </a:lnTo>
                    <a:lnTo>
                      <a:pt x="751" y="56"/>
                    </a:lnTo>
                    <a:lnTo>
                      <a:pt x="761" y="38"/>
                    </a:lnTo>
                    <a:lnTo>
                      <a:pt x="755" y="42"/>
                    </a:lnTo>
                    <a:lnTo>
                      <a:pt x="757" y="40"/>
                    </a:lnTo>
                    <a:lnTo>
                      <a:pt x="759" y="38"/>
                    </a:lnTo>
                    <a:lnTo>
                      <a:pt x="755" y="36"/>
                    </a:lnTo>
                    <a:lnTo>
                      <a:pt x="757" y="42"/>
                    </a:lnTo>
                    <a:lnTo>
                      <a:pt x="791" y="36"/>
                    </a:lnTo>
                    <a:lnTo>
                      <a:pt x="827" y="30"/>
                    </a:lnTo>
                    <a:lnTo>
                      <a:pt x="859" y="22"/>
                    </a:lnTo>
                    <a:lnTo>
                      <a:pt x="875" y="18"/>
                    </a:lnTo>
                    <a:lnTo>
                      <a:pt x="877" y="16"/>
                    </a:lnTo>
                    <a:lnTo>
                      <a:pt x="889" y="10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84" name="Freeform 111"/>
              <p:cNvSpPr>
                <a:spLocks/>
              </p:cNvSpPr>
              <p:nvPr/>
            </p:nvSpPr>
            <p:spPr bwMode="auto">
              <a:xfrm>
                <a:off x="5836" y="448"/>
                <a:ext cx="385" cy="865"/>
              </a:xfrm>
              <a:custGeom>
                <a:avLst/>
                <a:gdLst>
                  <a:gd name="T0" fmla="*/ 13 w 456"/>
                  <a:gd name="T1" fmla="*/ 2 h 1076"/>
                  <a:gd name="T2" fmla="*/ 26 w 456"/>
                  <a:gd name="T3" fmla="*/ 4 h 1076"/>
                  <a:gd name="T4" fmla="*/ 33 w 456"/>
                  <a:gd name="T5" fmla="*/ 7 h 1076"/>
                  <a:gd name="T6" fmla="*/ 31 w 456"/>
                  <a:gd name="T7" fmla="*/ 9 h 1076"/>
                  <a:gd name="T8" fmla="*/ 16 w 456"/>
                  <a:gd name="T9" fmla="*/ 22 h 1076"/>
                  <a:gd name="T10" fmla="*/ 13 w 456"/>
                  <a:gd name="T11" fmla="*/ 36 h 1076"/>
                  <a:gd name="T12" fmla="*/ 15 w 456"/>
                  <a:gd name="T13" fmla="*/ 41 h 1076"/>
                  <a:gd name="T14" fmla="*/ 27 w 456"/>
                  <a:gd name="T15" fmla="*/ 41 h 1076"/>
                  <a:gd name="T16" fmla="*/ 35 w 456"/>
                  <a:gd name="T17" fmla="*/ 40 h 1076"/>
                  <a:gd name="T18" fmla="*/ 37 w 456"/>
                  <a:gd name="T19" fmla="*/ 39 h 1076"/>
                  <a:gd name="T20" fmla="*/ 37 w 456"/>
                  <a:gd name="T21" fmla="*/ 41 h 1076"/>
                  <a:gd name="T22" fmla="*/ 41 w 456"/>
                  <a:gd name="T23" fmla="*/ 46 h 1076"/>
                  <a:gd name="T24" fmla="*/ 45 w 456"/>
                  <a:gd name="T25" fmla="*/ 47 h 1076"/>
                  <a:gd name="T26" fmla="*/ 60 w 456"/>
                  <a:gd name="T27" fmla="*/ 47 h 1076"/>
                  <a:gd name="T28" fmla="*/ 59 w 456"/>
                  <a:gd name="T29" fmla="*/ 47 h 1076"/>
                  <a:gd name="T30" fmla="*/ 53 w 456"/>
                  <a:gd name="T31" fmla="*/ 47 h 1076"/>
                  <a:gd name="T32" fmla="*/ 41 w 456"/>
                  <a:gd name="T33" fmla="*/ 53 h 1076"/>
                  <a:gd name="T34" fmla="*/ 37 w 456"/>
                  <a:gd name="T35" fmla="*/ 57 h 1076"/>
                  <a:gd name="T36" fmla="*/ 43 w 456"/>
                  <a:gd name="T37" fmla="*/ 62 h 1076"/>
                  <a:gd name="T38" fmla="*/ 44 w 456"/>
                  <a:gd name="T39" fmla="*/ 64 h 1076"/>
                  <a:gd name="T40" fmla="*/ 45 w 456"/>
                  <a:gd name="T41" fmla="*/ 65 h 1076"/>
                  <a:gd name="T42" fmla="*/ 43 w 456"/>
                  <a:gd name="T43" fmla="*/ 68 h 1076"/>
                  <a:gd name="T44" fmla="*/ 30 w 456"/>
                  <a:gd name="T45" fmla="*/ 68 h 1076"/>
                  <a:gd name="T46" fmla="*/ 26 w 456"/>
                  <a:gd name="T47" fmla="*/ 69 h 1076"/>
                  <a:gd name="T48" fmla="*/ 18 w 456"/>
                  <a:gd name="T49" fmla="*/ 71 h 1076"/>
                  <a:gd name="T50" fmla="*/ 15 w 456"/>
                  <a:gd name="T51" fmla="*/ 73 h 1076"/>
                  <a:gd name="T52" fmla="*/ 13 w 456"/>
                  <a:gd name="T53" fmla="*/ 73 h 1076"/>
                  <a:gd name="T54" fmla="*/ 11 w 456"/>
                  <a:gd name="T55" fmla="*/ 74 h 1076"/>
                  <a:gd name="T56" fmla="*/ 3 w 456"/>
                  <a:gd name="T57" fmla="*/ 76 h 1076"/>
                  <a:gd name="T58" fmla="*/ 3 w 456"/>
                  <a:gd name="T59" fmla="*/ 76 h 1076"/>
                  <a:gd name="T60" fmla="*/ 3 w 456"/>
                  <a:gd name="T61" fmla="*/ 78 h 1076"/>
                  <a:gd name="T62" fmla="*/ 3 w 456"/>
                  <a:gd name="T63" fmla="*/ 78 h 1076"/>
                  <a:gd name="T64" fmla="*/ 4 w 456"/>
                  <a:gd name="T65" fmla="*/ 76 h 1076"/>
                  <a:gd name="T66" fmla="*/ 4 w 456"/>
                  <a:gd name="T67" fmla="*/ 76 h 1076"/>
                  <a:gd name="T68" fmla="*/ 8 w 456"/>
                  <a:gd name="T69" fmla="*/ 76 h 1076"/>
                  <a:gd name="T70" fmla="*/ 13 w 456"/>
                  <a:gd name="T71" fmla="*/ 75 h 1076"/>
                  <a:gd name="T72" fmla="*/ 18 w 456"/>
                  <a:gd name="T73" fmla="*/ 73 h 1076"/>
                  <a:gd name="T74" fmla="*/ 19 w 456"/>
                  <a:gd name="T75" fmla="*/ 72 h 1076"/>
                  <a:gd name="T76" fmla="*/ 30 w 456"/>
                  <a:gd name="T77" fmla="*/ 69 h 1076"/>
                  <a:gd name="T78" fmla="*/ 33 w 456"/>
                  <a:gd name="T79" fmla="*/ 68 h 1076"/>
                  <a:gd name="T80" fmla="*/ 45 w 456"/>
                  <a:gd name="T81" fmla="*/ 68 h 1076"/>
                  <a:gd name="T82" fmla="*/ 46 w 456"/>
                  <a:gd name="T83" fmla="*/ 64 h 1076"/>
                  <a:gd name="T84" fmla="*/ 43 w 456"/>
                  <a:gd name="T85" fmla="*/ 61 h 1076"/>
                  <a:gd name="T86" fmla="*/ 41 w 456"/>
                  <a:gd name="T87" fmla="*/ 59 h 1076"/>
                  <a:gd name="T88" fmla="*/ 41 w 456"/>
                  <a:gd name="T89" fmla="*/ 55 h 1076"/>
                  <a:gd name="T90" fmla="*/ 43 w 456"/>
                  <a:gd name="T91" fmla="*/ 51 h 1076"/>
                  <a:gd name="T92" fmla="*/ 57 w 456"/>
                  <a:gd name="T93" fmla="*/ 47 h 1076"/>
                  <a:gd name="T94" fmla="*/ 60 w 456"/>
                  <a:gd name="T95" fmla="*/ 47 h 1076"/>
                  <a:gd name="T96" fmla="*/ 52 w 456"/>
                  <a:gd name="T97" fmla="*/ 46 h 1076"/>
                  <a:gd name="T98" fmla="*/ 41 w 456"/>
                  <a:gd name="T99" fmla="*/ 46 h 1076"/>
                  <a:gd name="T100" fmla="*/ 41 w 456"/>
                  <a:gd name="T101" fmla="*/ 45 h 1076"/>
                  <a:gd name="T102" fmla="*/ 39 w 456"/>
                  <a:gd name="T103" fmla="*/ 39 h 1076"/>
                  <a:gd name="T104" fmla="*/ 38 w 456"/>
                  <a:gd name="T105" fmla="*/ 38 h 1076"/>
                  <a:gd name="T106" fmla="*/ 30 w 456"/>
                  <a:gd name="T107" fmla="*/ 40 h 1076"/>
                  <a:gd name="T108" fmla="*/ 25 w 456"/>
                  <a:gd name="T109" fmla="*/ 41 h 1076"/>
                  <a:gd name="T110" fmla="*/ 15 w 456"/>
                  <a:gd name="T111" fmla="*/ 41 h 1076"/>
                  <a:gd name="T112" fmla="*/ 14 w 456"/>
                  <a:gd name="T113" fmla="*/ 36 h 1076"/>
                  <a:gd name="T114" fmla="*/ 18 w 456"/>
                  <a:gd name="T115" fmla="*/ 22 h 1076"/>
                  <a:gd name="T116" fmla="*/ 30 w 456"/>
                  <a:gd name="T117" fmla="*/ 11 h 1076"/>
                  <a:gd name="T118" fmla="*/ 35 w 456"/>
                  <a:gd name="T119" fmla="*/ 7 h 1076"/>
                  <a:gd name="T120" fmla="*/ 25 w 456"/>
                  <a:gd name="T121" fmla="*/ 2 h 1076"/>
                  <a:gd name="T122" fmla="*/ 7 w 456"/>
                  <a:gd name="T123" fmla="*/ 2 h 107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456"/>
                  <a:gd name="T187" fmla="*/ 0 h 1076"/>
                  <a:gd name="T188" fmla="*/ 456 w 456"/>
                  <a:gd name="T189" fmla="*/ 1076 h 107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456" h="1076">
                    <a:moveTo>
                      <a:pt x="4" y="0"/>
                    </a:moveTo>
                    <a:lnTo>
                      <a:pt x="4" y="12"/>
                    </a:lnTo>
                    <a:lnTo>
                      <a:pt x="28" y="14"/>
                    </a:lnTo>
                    <a:lnTo>
                      <a:pt x="52" y="16"/>
                    </a:lnTo>
                    <a:lnTo>
                      <a:pt x="74" y="16"/>
                    </a:lnTo>
                    <a:lnTo>
                      <a:pt x="94" y="18"/>
                    </a:lnTo>
                    <a:lnTo>
                      <a:pt x="128" y="22"/>
                    </a:lnTo>
                    <a:lnTo>
                      <a:pt x="156" y="28"/>
                    </a:lnTo>
                    <a:lnTo>
                      <a:pt x="182" y="38"/>
                    </a:lnTo>
                    <a:lnTo>
                      <a:pt x="182" y="32"/>
                    </a:lnTo>
                    <a:lnTo>
                      <a:pt x="180" y="38"/>
                    </a:lnTo>
                    <a:lnTo>
                      <a:pt x="204" y="52"/>
                    </a:lnTo>
                    <a:lnTo>
                      <a:pt x="216" y="64"/>
                    </a:lnTo>
                    <a:lnTo>
                      <a:pt x="218" y="58"/>
                    </a:lnTo>
                    <a:lnTo>
                      <a:pt x="214" y="62"/>
                    </a:lnTo>
                    <a:lnTo>
                      <a:pt x="226" y="74"/>
                    </a:lnTo>
                    <a:lnTo>
                      <a:pt x="238" y="88"/>
                    </a:lnTo>
                    <a:lnTo>
                      <a:pt x="252" y="106"/>
                    </a:lnTo>
                    <a:lnTo>
                      <a:pt x="256" y="102"/>
                    </a:lnTo>
                    <a:lnTo>
                      <a:pt x="250" y="102"/>
                    </a:lnTo>
                    <a:lnTo>
                      <a:pt x="252" y="100"/>
                    </a:lnTo>
                    <a:lnTo>
                      <a:pt x="236" y="128"/>
                    </a:lnTo>
                    <a:lnTo>
                      <a:pt x="242" y="130"/>
                    </a:lnTo>
                    <a:lnTo>
                      <a:pt x="236" y="126"/>
                    </a:lnTo>
                    <a:lnTo>
                      <a:pt x="220" y="152"/>
                    </a:lnTo>
                    <a:lnTo>
                      <a:pt x="186" y="200"/>
                    </a:lnTo>
                    <a:lnTo>
                      <a:pt x="150" y="246"/>
                    </a:lnTo>
                    <a:lnTo>
                      <a:pt x="134" y="268"/>
                    </a:lnTo>
                    <a:lnTo>
                      <a:pt x="120" y="295"/>
                    </a:lnTo>
                    <a:lnTo>
                      <a:pt x="118" y="297"/>
                    </a:lnTo>
                    <a:lnTo>
                      <a:pt x="108" y="363"/>
                    </a:lnTo>
                    <a:lnTo>
                      <a:pt x="98" y="431"/>
                    </a:lnTo>
                    <a:lnTo>
                      <a:pt x="96" y="465"/>
                    </a:lnTo>
                    <a:lnTo>
                      <a:pt x="96" y="499"/>
                    </a:lnTo>
                    <a:lnTo>
                      <a:pt x="96" y="501"/>
                    </a:lnTo>
                    <a:lnTo>
                      <a:pt x="100" y="533"/>
                    </a:lnTo>
                    <a:lnTo>
                      <a:pt x="106" y="567"/>
                    </a:lnTo>
                    <a:lnTo>
                      <a:pt x="108" y="567"/>
                    </a:lnTo>
                    <a:lnTo>
                      <a:pt x="110" y="569"/>
                    </a:lnTo>
                    <a:lnTo>
                      <a:pt x="112" y="571"/>
                    </a:lnTo>
                    <a:lnTo>
                      <a:pt x="138" y="571"/>
                    </a:lnTo>
                    <a:lnTo>
                      <a:pt x="140" y="571"/>
                    </a:lnTo>
                    <a:lnTo>
                      <a:pt x="166" y="569"/>
                    </a:lnTo>
                    <a:lnTo>
                      <a:pt x="190" y="567"/>
                    </a:lnTo>
                    <a:lnTo>
                      <a:pt x="210" y="561"/>
                    </a:lnTo>
                    <a:lnTo>
                      <a:pt x="208" y="555"/>
                    </a:lnTo>
                    <a:lnTo>
                      <a:pt x="208" y="561"/>
                    </a:lnTo>
                    <a:lnTo>
                      <a:pt x="222" y="561"/>
                    </a:lnTo>
                    <a:lnTo>
                      <a:pt x="224" y="561"/>
                    </a:lnTo>
                    <a:lnTo>
                      <a:pt x="238" y="557"/>
                    </a:lnTo>
                    <a:lnTo>
                      <a:pt x="264" y="551"/>
                    </a:lnTo>
                    <a:lnTo>
                      <a:pt x="276" y="547"/>
                    </a:lnTo>
                    <a:lnTo>
                      <a:pt x="286" y="543"/>
                    </a:lnTo>
                    <a:lnTo>
                      <a:pt x="290" y="541"/>
                    </a:lnTo>
                    <a:lnTo>
                      <a:pt x="294" y="539"/>
                    </a:lnTo>
                    <a:lnTo>
                      <a:pt x="292" y="533"/>
                    </a:lnTo>
                    <a:lnTo>
                      <a:pt x="286" y="533"/>
                    </a:lnTo>
                    <a:lnTo>
                      <a:pt x="288" y="535"/>
                    </a:lnTo>
                    <a:lnTo>
                      <a:pt x="290" y="537"/>
                    </a:lnTo>
                    <a:lnTo>
                      <a:pt x="292" y="539"/>
                    </a:lnTo>
                    <a:lnTo>
                      <a:pt x="286" y="533"/>
                    </a:lnTo>
                    <a:lnTo>
                      <a:pt x="288" y="557"/>
                    </a:lnTo>
                    <a:lnTo>
                      <a:pt x="290" y="575"/>
                    </a:lnTo>
                    <a:lnTo>
                      <a:pt x="292" y="591"/>
                    </a:lnTo>
                    <a:lnTo>
                      <a:pt x="294" y="605"/>
                    </a:lnTo>
                    <a:lnTo>
                      <a:pt x="298" y="615"/>
                    </a:lnTo>
                    <a:lnTo>
                      <a:pt x="300" y="623"/>
                    </a:lnTo>
                    <a:lnTo>
                      <a:pt x="302" y="625"/>
                    </a:lnTo>
                    <a:lnTo>
                      <a:pt x="304" y="627"/>
                    </a:lnTo>
                    <a:lnTo>
                      <a:pt x="314" y="637"/>
                    </a:lnTo>
                    <a:lnTo>
                      <a:pt x="316" y="637"/>
                    </a:lnTo>
                    <a:lnTo>
                      <a:pt x="324" y="641"/>
                    </a:lnTo>
                    <a:lnTo>
                      <a:pt x="334" y="641"/>
                    </a:lnTo>
                    <a:lnTo>
                      <a:pt x="346" y="643"/>
                    </a:lnTo>
                    <a:lnTo>
                      <a:pt x="360" y="643"/>
                    </a:lnTo>
                    <a:lnTo>
                      <a:pt x="378" y="643"/>
                    </a:lnTo>
                    <a:lnTo>
                      <a:pt x="398" y="645"/>
                    </a:lnTo>
                    <a:lnTo>
                      <a:pt x="422" y="645"/>
                    </a:lnTo>
                    <a:lnTo>
                      <a:pt x="450" y="647"/>
                    </a:lnTo>
                    <a:lnTo>
                      <a:pt x="450" y="641"/>
                    </a:lnTo>
                    <a:lnTo>
                      <a:pt x="448" y="637"/>
                    </a:lnTo>
                    <a:lnTo>
                      <a:pt x="446" y="639"/>
                    </a:lnTo>
                    <a:lnTo>
                      <a:pt x="444" y="641"/>
                    </a:lnTo>
                    <a:lnTo>
                      <a:pt x="446" y="643"/>
                    </a:lnTo>
                    <a:lnTo>
                      <a:pt x="448" y="645"/>
                    </a:lnTo>
                    <a:lnTo>
                      <a:pt x="450" y="647"/>
                    </a:lnTo>
                    <a:lnTo>
                      <a:pt x="448" y="637"/>
                    </a:lnTo>
                    <a:lnTo>
                      <a:pt x="426" y="647"/>
                    </a:lnTo>
                    <a:lnTo>
                      <a:pt x="428" y="653"/>
                    </a:lnTo>
                    <a:lnTo>
                      <a:pt x="428" y="647"/>
                    </a:lnTo>
                    <a:lnTo>
                      <a:pt x="406" y="655"/>
                    </a:lnTo>
                    <a:lnTo>
                      <a:pt x="368" y="673"/>
                    </a:lnTo>
                    <a:lnTo>
                      <a:pt x="366" y="675"/>
                    </a:lnTo>
                    <a:lnTo>
                      <a:pt x="332" y="695"/>
                    </a:lnTo>
                    <a:lnTo>
                      <a:pt x="318" y="707"/>
                    </a:lnTo>
                    <a:lnTo>
                      <a:pt x="316" y="709"/>
                    </a:lnTo>
                    <a:lnTo>
                      <a:pt x="302" y="725"/>
                    </a:lnTo>
                    <a:lnTo>
                      <a:pt x="300" y="725"/>
                    </a:lnTo>
                    <a:lnTo>
                      <a:pt x="292" y="749"/>
                    </a:lnTo>
                    <a:lnTo>
                      <a:pt x="288" y="769"/>
                    </a:lnTo>
                    <a:lnTo>
                      <a:pt x="286" y="787"/>
                    </a:lnTo>
                    <a:lnTo>
                      <a:pt x="286" y="789"/>
                    </a:lnTo>
                    <a:lnTo>
                      <a:pt x="290" y="805"/>
                    </a:lnTo>
                    <a:lnTo>
                      <a:pt x="296" y="819"/>
                    </a:lnTo>
                    <a:lnTo>
                      <a:pt x="296" y="821"/>
                    </a:lnTo>
                    <a:lnTo>
                      <a:pt x="306" y="833"/>
                    </a:lnTo>
                    <a:lnTo>
                      <a:pt x="308" y="835"/>
                    </a:lnTo>
                    <a:lnTo>
                      <a:pt x="322" y="849"/>
                    </a:lnTo>
                    <a:lnTo>
                      <a:pt x="340" y="861"/>
                    </a:lnTo>
                    <a:lnTo>
                      <a:pt x="342" y="855"/>
                    </a:lnTo>
                    <a:lnTo>
                      <a:pt x="338" y="857"/>
                    </a:lnTo>
                    <a:lnTo>
                      <a:pt x="340" y="859"/>
                    </a:lnTo>
                    <a:lnTo>
                      <a:pt x="336" y="857"/>
                    </a:lnTo>
                    <a:lnTo>
                      <a:pt x="340" y="871"/>
                    </a:lnTo>
                    <a:lnTo>
                      <a:pt x="342" y="883"/>
                    </a:lnTo>
                    <a:lnTo>
                      <a:pt x="348" y="883"/>
                    </a:lnTo>
                    <a:lnTo>
                      <a:pt x="342" y="881"/>
                    </a:lnTo>
                    <a:lnTo>
                      <a:pt x="342" y="893"/>
                    </a:lnTo>
                    <a:lnTo>
                      <a:pt x="340" y="901"/>
                    </a:lnTo>
                    <a:lnTo>
                      <a:pt x="346" y="901"/>
                    </a:lnTo>
                    <a:lnTo>
                      <a:pt x="340" y="899"/>
                    </a:lnTo>
                    <a:lnTo>
                      <a:pt x="332" y="911"/>
                    </a:lnTo>
                    <a:lnTo>
                      <a:pt x="336" y="915"/>
                    </a:lnTo>
                    <a:lnTo>
                      <a:pt x="334" y="909"/>
                    </a:lnTo>
                    <a:lnTo>
                      <a:pt x="320" y="917"/>
                    </a:lnTo>
                    <a:lnTo>
                      <a:pt x="322" y="923"/>
                    </a:lnTo>
                    <a:lnTo>
                      <a:pt x="322" y="917"/>
                    </a:lnTo>
                    <a:lnTo>
                      <a:pt x="302" y="921"/>
                    </a:lnTo>
                    <a:lnTo>
                      <a:pt x="278" y="925"/>
                    </a:lnTo>
                    <a:lnTo>
                      <a:pt x="250" y="929"/>
                    </a:lnTo>
                    <a:lnTo>
                      <a:pt x="220" y="935"/>
                    </a:lnTo>
                    <a:lnTo>
                      <a:pt x="218" y="937"/>
                    </a:lnTo>
                    <a:lnTo>
                      <a:pt x="216" y="937"/>
                    </a:lnTo>
                    <a:lnTo>
                      <a:pt x="208" y="943"/>
                    </a:lnTo>
                    <a:lnTo>
                      <a:pt x="214" y="945"/>
                    </a:lnTo>
                    <a:lnTo>
                      <a:pt x="210" y="941"/>
                    </a:lnTo>
                    <a:lnTo>
                      <a:pt x="202" y="947"/>
                    </a:lnTo>
                    <a:lnTo>
                      <a:pt x="180" y="959"/>
                    </a:lnTo>
                    <a:lnTo>
                      <a:pt x="182" y="963"/>
                    </a:lnTo>
                    <a:lnTo>
                      <a:pt x="182" y="957"/>
                    </a:lnTo>
                    <a:lnTo>
                      <a:pt x="156" y="969"/>
                    </a:lnTo>
                    <a:lnTo>
                      <a:pt x="146" y="975"/>
                    </a:lnTo>
                    <a:lnTo>
                      <a:pt x="134" y="979"/>
                    </a:lnTo>
                    <a:lnTo>
                      <a:pt x="134" y="981"/>
                    </a:lnTo>
                    <a:lnTo>
                      <a:pt x="126" y="989"/>
                    </a:lnTo>
                    <a:lnTo>
                      <a:pt x="124" y="991"/>
                    </a:lnTo>
                    <a:lnTo>
                      <a:pt x="118" y="1001"/>
                    </a:lnTo>
                    <a:lnTo>
                      <a:pt x="110" y="1012"/>
                    </a:lnTo>
                    <a:lnTo>
                      <a:pt x="114" y="1014"/>
                    </a:lnTo>
                    <a:lnTo>
                      <a:pt x="112" y="1010"/>
                    </a:lnTo>
                    <a:lnTo>
                      <a:pt x="114" y="1008"/>
                    </a:lnTo>
                    <a:lnTo>
                      <a:pt x="108" y="1012"/>
                    </a:lnTo>
                    <a:lnTo>
                      <a:pt x="100" y="1012"/>
                    </a:lnTo>
                    <a:lnTo>
                      <a:pt x="98" y="1014"/>
                    </a:lnTo>
                    <a:lnTo>
                      <a:pt x="90" y="1016"/>
                    </a:lnTo>
                    <a:lnTo>
                      <a:pt x="94" y="1022"/>
                    </a:lnTo>
                    <a:lnTo>
                      <a:pt x="92" y="1016"/>
                    </a:lnTo>
                    <a:lnTo>
                      <a:pt x="82" y="1020"/>
                    </a:lnTo>
                    <a:lnTo>
                      <a:pt x="58" y="1026"/>
                    </a:lnTo>
                    <a:lnTo>
                      <a:pt x="46" y="1030"/>
                    </a:lnTo>
                    <a:lnTo>
                      <a:pt x="36" y="1032"/>
                    </a:lnTo>
                    <a:lnTo>
                      <a:pt x="30" y="1034"/>
                    </a:lnTo>
                    <a:lnTo>
                      <a:pt x="28" y="1034"/>
                    </a:lnTo>
                    <a:lnTo>
                      <a:pt x="26" y="1036"/>
                    </a:lnTo>
                    <a:lnTo>
                      <a:pt x="24" y="1038"/>
                    </a:lnTo>
                    <a:lnTo>
                      <a:pt x="22" y="1040"/>
                    </a:lnTo>
                    <a:lnTo>
                      <a:pt x="22" y="1044"/>
                    </a:lnTo>
                    <a:lnTo>
                      <a:pt x="28" y="1044"/>
                    </a:lnTo>
                    <a:lnTo>
                      <a:pt x="22" y="1042"/>
                    </a:lnTo>
                    <a:lnTo>
                      <a:pt x="20" y="1046"/>
                    </a:lnTo>
                    <a:lnTo>
                      <a:pt x="12" y="1056"/>
                    </a:lnTo>
                    <a:lnTo>
                      <a:pt x="2" y="1066"/>
                    </a:lnTo>
                    <a:lnTo>
                      <a:pt x="8" y="1068"/>
                    </a:lnTo>
                    <a:lnTo>
                      <a:pt x="4" y="1064"/>
                    </a:lnTo>
                    <a:lnTo>
                      <a:pt x="2" y="1066"/>
                    </a:lnTo>
                    <a:lnTo>
                      <a:pt x="0" y="1068"/>
                    </a:lnTo>
                    <a:lnTo>
                      <a:pt x="8" y="1076"/>
                    </a:lnTo>
                    <a:lnTo>
                      <a:pt x="10" y="1074"/>
                    </a:lnTo>
                    <a:lnTo>
                      <a:pt x="6" y="1072"/>
                    </a:lnTo>
                    <a:lnTo>
                      <a:pt x="8" y="1076"/>
                    </a:lnTo>
                    <a:lnTo>
                      <a:pt x="10" y="1074"/>
                    </a:lnTo>
                    <a:lnTo>
                      <a:pt x="12" y="1072"/>
                    </a:lnTo>
                    <a:lnTo>
                      <a:pt x="22" y="1062"/>
                    </a:lnTo>
                    <a:lnTo>
                      <a:pt x="30" y="1052"/>
                    </a:lnTo>
                    <a:lnTo>
                      <a:pt x="32" y="1048"/>
                    </a:lnTo>
                    <a:lnTo>
                      <a:pt x="34" y="1046"/>
                    </a:lnTo>
                    <a:lnTo>
                      <a:pt x="34" y="1040"/>
                    </a:lnTo>
                    <a:lnTo>
                      <a:pt x="28" y="1046"/>
                    </a:lnTo>
                    <a:lnTo>
                      <a:pt x="30" y="1044"/>
                    </a:lnTo>
                    <a:lnTo>
                      <a:pt x="32" y="1042"/>
                    </a:lnTo>
                    <a:lnTo>
                      <a:pt x="34" y="1040"/>
                    </a:lnTo>
                    <a:lnTo>
                      <a:pt x="28" y="1040"/>
                    </a:lnTo>
                    <a:lnTo>
                      <a:pt x="30" y="1046"/>
                    </a:lnTo>
                    <a:lnTo>
                      <a:pt x="32" y="1046"/>
                    </a:lnTo>
                    <a:lnTo>
                      <a:pt x="38" y="1044"/>
                    </a:lnTo>
                    <a:lnTo>
                      <a:pt x="48" y="1042"/>
                    </a:lnTo>
                    <a:lnTo>
                      <a:pt x="60" y="1038"/>
                    </a:lnTo>
                    <a:lnTo>
                      <a:pt x="84" y="1032"/>
                    </a:lnTo>
                    <a:lnTo>
                      <a:pt x="94" y="1028"/>
                    </a:lnTo>
                    <a:lnTo>
                      <a:pt x="96" y="1026"/>
                    </a:lnTo>
                    <a:lnTo>
                      <a:pt x="104" y="1024"/>
                    </a:lnTo>
                    <a:lnTo>
                      <a:pt x="100" y="1018"/>
                    </a:lnTo>
                    <a:lnTo>
                      <a:pt x="100" y="1024"/>
                    </a:lnTo>
                    <a:lnTo>
                      <a:pt x="110" y="1024"/>
                    </a:lnTo>
                    <a:lnTo>
                      <a:pt x="116" y="1020"/>
                    </a:lnTo>
                    <a:lnTo>
                      <a:pt x="118" y="1020"/>
                    </a:lnTo>
                    <a:lnTo>
                      <a:pt x="120" y="1018"/>
                    </a:lnTo>
                    <a:lnTo>
                      <a:pt x="128" y="1008"/>
                    </a:lnTo>
                    <a:lnTo>
                      <a:pt x="134" y="997"/>
                    </a:lnTo>
                    <a:lnTo>
                      <a:pt x="128" y="995"/>
                    </a:lnTo>
                    <a:lnTo>
                      <a:pt x="132" y="999"/>
                    </a:lnTo>
                    <a:lnTo>
                      <a:pt x="140" y="991"/>
                    </a:lnTo>
                    <a:lnTo>
                      <a:pt x="136" y="985"/>
                    </a:lnTo>
                    <a:lnTo>
                      <a:pt x="138" y="991"/>
                    </a:lnTo>
                    <a:lnTo>
                      <a:pt x="148" y="987"/>
                    </a:lnTo>
                    <a:lnTo>
                      <a:pt x="158" y="981"/>
                    </a:lnTo>
                    <a:lnTo>
                      <a:pt x="184" y="969"/>
                    </a:lnTo>
                    <a:lnTo>
                      <a:pt x="186" y="969"/>
                    </a:lnTo>
                    <a:lnTo>
                      <a:pt x="208" y="957"/>
                    </a:lnTo>
                    <a:lnTo>
                      <a:pt x="216" y="951"/>
                    </a:lnTo>
                    <a:lnTo>
                      <a:pt x="218" y="949"/>
                    </a:lnTo>
                    <a:lnTo>
                      <a:pt x="224" y="945"/>
                    </a:lnTo>
                    <a:lnTo>
                      <a:pt x="220" y="947"/>
                    </a:lnTo>
                    <a:lnTo>
                      <a:pt x="222" y="945"/>
                    </a:lnTo>
                    <a:lnTo>
                      <a:pt x="220" y="941"/>
                    </a:lnTo>
                    <a:lnTo>
                      <a:pt x="222" y="947"/>
                    </a:lnTo>
                    <a:lnTo>
                      <a:pt x="252" y="941"/>
                    </a:lnTo>
                    <a:lnTo>
                      <a:pt x="280" y="937"/>
                    </a:lnTo>
                    <a:lnTo>
                      <a:pt x="304" y="933"/>
                    </a:lnTo>
                    <a:lnTo>
                      <a:pt x="324" y="929"/>
                    </a:lnTo>
                    <a:lnTo>
                      <a:pt x="326" y="927"/>
                    </a:lnTo>
                    <a:lnTo>
                      <a:pt x="340" y="919"/>
                    </a:lnTo>
                    <a:lnTo>
                      <a:pt x="342" y="917"/>
                    </a:lnTo>
                    <a:lnTo>
                      <a:pt x="350" y="905"/>
                    </a:lnTo>
                    <a:lnTo>
                      <a:pt x="352" y="903"/>
                    </a:lnTo>
                    <a:lnTo>
                      <a:pt x="354" y="895"/>
                    </a:lnTo>
                    <a:lnTo>
                      <a:pt x="354" y="883"/>
                    </a:lnTo>
                    <a:lnTo>
                      <a:pt x="354" y="881"/>
                    </a:lnTo>
                    <a:lnTo>
                      <a:pt x="352" y="869"/>
                    </a:lnTo>
                    <a:lnTo>
                      <a:pt x="348" y="855"/>
                    </a:lnTo>
                    <a:lnTo>
                      <a:pt x="346" y="853"/>
                    </a:lnTo>
                    <a:lnTo>
                      <a:pt x="344" y="851"/>
                    </a:lnTo>
                    <a:lnTo>
                      <a:pt x="328" y="839"/>
                    </a:lnTo>
                    <a:lnTo>
                      <a:pt x="314" y="825"/>
                    </a:lnTo>
                    <a:lnTo>
                      <a:pt x="312" y="831"/>
                    </a:lnTo>
                    <a:lnTo>
                      <a:pt x="316" y="827"/>
                    </a:lnTo>
                    <a:lnTo>
                      <a:pt x="306" y="815"/>
                    </a:lnTo>
                    <a:lnTo>
                      <a:pt x="302" y="817"/>
                    </a:lnTo>
                    <a:lnTo>
                      <a:pt x="308" y="817"/>
                    </a:lnTo>
                    <a:lnTo>
                      <a:pt x="302" y="803"/>
                    </a:lnTo>
                    <a:lnTo>
                      <a:pt x="298" y="787"/>
                    </a:lnTo>
                    <a:lnTo>
                      <a:pt x="292" y="787"/>
                    </a:lnTo>
                    <a:lnTo>
                      <a:pt x="298" y="789"/>
                    </a:lnTo>
                    <a:lnTo>
                      <a:pt x="300" y="771"/>
                    </a:lnTo>
                    <a:lnTo>
                      <a:pt x="304" y="751"/>
                    </a:lnTo>
                    <a:lnTo>
                      <a:pt x="312" y="729"/>
                    </a:lnTo>
                    <a:lnTo>
                      <a:pt x="306" y="727"/>
                    </a:lnTo>
                    <a:lnTo>
                      <a:pt x="312" y="731"/>
                    </a:lnTo>
                    <a:lnTo>
                      <a:pt x="326" y="715"/>
                    </a:lnTo>
                    <a:lnTo>
                      <a:pt x="320" y="713"/>
                    </a:lnTo>
                    <a:lnTo>
                      <a:pt x="324" y="717"/>
                    </a:lnTo>
                    <a:lnTo>
                      <a:pt x="338" y="705"/>
                    </a:lnTo>
                    <a:lnTo>
                      <a:pt x="372" y="685"/>
                    </a:lnTo>
                    <a:lnTo>
                      <a:pt x="370" y="679"/>
                    </a:lnTo>
                    <a:lnTo>
                      <a:pt x="370" y="685"/>
                    </a:lnTo>
                    <a:lnTo>
                      <a:pt x="408" y="667"/>
                    </a:lnTo>
                    <a:lnTo>
                      <a:pt x="430" y="659"/>
                    </a:lnTo>
                    <a:lnTo>
                      <a:pt x="432" y="657"/>
                    </a:lnTo>
                    <a:lnTo>
                      <a:pt x="452" y="647"/>
                    </a:lnTo>
                    <a:lnTo>
                      <a:pt x="452" y="645"/>
                    </a:lnTo>
                    <a:lnTo>
                      <a:pt x="454" y="643"/>
                    </a:lnTo>
                    <a:lnTo>
                      <a:pt x="456" y="641"/>
                    </a:lnTo>
                    <a:lnTo>
                      <a:pt x="454" y="639"/>
                    </a:lnTo>
                    <a:lnTo>
                      <a:pt x="452" y="637"/>
                    </a:lnTo>
                    <a:lnTo>
                      <a:pt x="450" y="635"/>
                    </a:lnTo>
                    <a:lnTo>
                      <a:pt x="424" y="633"/>
                    </a:lnTo>
                    <a:lnTo>
                      <a:pt x="400" y="633"/>
                    </a:lnTo>
                    <a:lnTo>
                      <a:pt x="380" y="631"/>
                    </a:lnTo>
                    <a:lnTo>
                      <a:pt x="362" y="631"/>
                    </a:lnTo>
                    <a:lnTo>
                      <a:pt x="348" y="631"/>
                    </a:lnTo>
                    <a:lnTo>
                      <a:pt x="336" y="629"/>
                    </a:lnTo>
                    <a:lnTo>
                      <a:pt x="326" y="629"/>
                    </a:lnTo>
                    <a:lnTo>
                      <a:pt x="318" y="625"/>
                    </a:lnTo>
                    <a:lnTo>
                      <a:pt x="318" y="631"/>
                    </a:lnTo>
                    <a:lnTo>
                      <a:pt x="320" y="627"/>
                    </a:lnTo>
                    <a:lnTo>
                      <a:pt x="310" y="617"/>
                    </a:lnTo>
                    <a:lnTo>
                      <a:pt x="312" y="619"/>
                    </a:lnTo>
                    <a:lnTo>
                      <a:pt x="306" y="621"/>
                    </a:lnTo>
                    <a:lnTo>
                      <a:pt x="312" y="621"/>
                    </a:lnTo>
                    <a:lnTo>
                      <a:pt x="310" y="613"/>
                    </a:lnTo>
                    <a:lnTo>
                      <a:pt x="306" y="603"/>
                    </a:lnTo>
                    <a:lnTo>
                      <a:pt x="304" y="589"/>
                    </a:lnTo>
                    <a:lnTo>
                      <a:pt x="302" y="573"/>
                    </a:lnTo>
                    <a:lnTo>
                      <a:pt x="300" y="555"/>
                    </a:lnTo>
                    <a:lnTo>
                      <a:pt x="298" y="533"/>
                    </a:lnTo>
                    <a:lnTo>
                      <a:pt x="296" y="531"/>
                    </a:lnTo>
                    <a:lnTo>
                      <a:pt x="294" y="529"/>
                    </a:lnTo>
                    <a:lnTo>
                      <a:pt x="292" y="527"/>
                    </a:lnTo>
                    <a:lnTo>
                      <a:pt x="290" y="527"/>
                    </a:lnTo>
                    <a:lnTo>
                      <a:pt x="288" y="529"/>
                    </a:lnTo>
                    <a:lnTo>
                      <a:pt x="284" y="531"/>
                    </a:lnTo>
                    <a:lnTo>
                      <a:pt x="274" y="535"/>
                    </a:lnTo>
                    <a:lnTo>
                      <a:pt x="262" y="539"/>
                    </a:lnTo>
                    <a:lnTo>
                      <a:pt x="236" y="545"/>
                    </a:lnTo>
                    <a:lnTo>
                      <a:pt x="222" y="549"/>
                    </a:lnTo>
                    <a:lnTo>
                      <a:pt x="222" y="555"/>
                    </a:lnTo>
                    <a:lnTo>
                      <a:pt x="224" y="549"/>
                    </a:lnTo>
                    <a:lnTo>
                      <a:pt x="208" y="549"/>
                    </a:lnTo>
                    <a:lnTo>
                      <a:pt x="206" y="549"/>
                    </a:lnTo>
                    <a:lnTo>
                      <a:pt x="188" y="555"/>
                    </a:lnTo>
                    <a:lnTo>
                      <a:pt x="164" y="557"/>
                    </a:lnTo>
                    <a:lnTo>
                      <a:pt x="138" y="559"/>
                    </a:lnTo>
                    <a:lnTo>
                      <a:pt x="138" y="565"/>
                    </a:lnTo>
                    <a:lnTo>
                      <a:pt x="140" y="559"/>
                    </a:lnTo>
                    <a:lnTo>
                      <a:pt x="112" y="559"/>
                    </a:lnTo>
                    <a:lnTo>
                      <a:pt x="116" y="563"/>
                    </a:lnTo>
                    <a:lnTo>
                      <a:pt x="114" y="561"/>
                    </a:lnTo>
                    <a:lnTo>
                      <a:pt x="112" y="559"/>
                    </a:lnTo>
                    <a:lnTo>
                      <a:pt x="112" y="565"/>
                    </a:lnTo>
                    <a:lnTo>
                      <a:pt x="118" y="565"/>
                    </a:lnTo>
                    <a:lnTo>
                      <a:pt x="112" y="531"/>
                    </a:lnTo>
                    <a:lnTo>
                      <a:pt x="108" y="499"/>
                    </a:lnTo>
                    <a:lnTo>
                      <a:pt x="102" y="499"/>
                    </a:lnTo>
                    <a:lnTo>
                      <a:pt x="108" y="501"/>
                    </a:lnTo>
                    <a:lnTo>
                      <a:pt x="108" y="467"/>
                    </a:lnTo>
                    <a:lnTo>
                      <a:pt x="110" y="433"/>
                    </a:lnTo>
                    <a:lnTo>
                      <a:pt x="120" y="365"/>
                    </a:lnTo>
                    <a:lnTo>
                      <a:pt x="130" y="299"/>
                    </a:lnTo>
                    <a:lnTo>
                      <a:pt x="124" y="297"/>
                    </a:lnTo>
                    <a:lnTo>
                      <a:pt x="130" y="299"/>
                    </a:lnTo>
                    <a:lnTo>
                      <a:pt x="144" y="274"/>
                    </a:lnTo>
                    <a:lnTo>
                      <a:pt x="160" y="252"/>
                    </a:lnTo>
                    <a:lnTo>
                      <a:pt x="196" y="206"/>
                    </a:lnTo>
                    <a:lnTo>
                      <a:pt x="230" y="158"/>
                    </a:lnTo>
                    <a:lnTo>
                      <a:pt x="246" y="132"/>
                    </a:lnTo>
                    <a:lnTo>
                      <a:pt x="248" y="130"/>
                    </a:lnTo>
                    <a:lnTo>
                      <a:pt x="262" y="104"/>
                    </a:lnTo>
                    <a:lnTo>
                      <a:pt x="262" y="102"/>
                    </a:lnTo>
                    <a:lnTo>
                      <a:pt x="262" y="100"/>
                    </a:lnTo>
                    <a:lnTo>
                      <a:pt x="248" y="82"/>
                    </a:lnTo>
                    <a:lnTo>
                      <a:pt x="236" y="68"/>
                    </a:lnTo>
                    <a:lnTo>
                      <a:pt x="224" y="56"/>
                    </a:lnTo>
                    <a:lnTo>
                      <a:pt x="222" y="54"/>
                    </a:lnTo>
                    <a:lnTo>
                      <a:pt x="210" y="42"/>
                    </a:lnTo>
                    <a:lnTo>
                      <a:pt x="186" y="28"/>
                    </a:lnTo>
                    <a:lnTo>
                      <a:pt x="184" y="26"/>
                    </a:lnTo>
                    <a:lnTo>
                      <a:pt x="158" y="16"/>
                    </a:lnTo>
                    <a:lnTo>
                      <a:pt x="130" y="10"/>
                    </a:lnTo>
                    <a:lnTo>
                      <a:pt x="96" y="6"/>
                    </a:lnTo>
                    <a:lnTo>
                      <a:pt x="76" y="4"/>
                    </a:lnTo>
                    <a:lnTo>
                      <a:pt x="54" y="4"/>
                    </a:lnTo>
                    <a:lnTo>
                      <a:pt x="3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85" name="Freeform 112"/>
              <p:cNvSpPr>
                <a:spLocks/>
              </p:cNvSpPr>
              <p:nvPr/>
            </p:nvSpPr>
            <p:spPr bwMode="auto">
              <a:xfrm>
                <a:off x="4910" y="284"/>
                <a:ext cx="702" cy="398"/>
              </a:xfrm>
              <a:custGeom>
                <a:avLst/>
                <a:gdLst>
                  <a:gd name="T0" fmla="*/ 8 w 831"/>
                  <a:gd name="T1" fmla="*/ 18 h 495"/>
                  <a:gd name="T2" fmla="*/ 18 w 831"/>
                  <a:gd name="T3" fmla="*/ 16 h 495"/>
                  <a:gd name="T4" fmla="*/ 21 w 831"/>
                  <a:gd name="T5" fmla="*/ 16 h 495"/>
                  <a:gd name="T6" fmla="*/ 30 w 831"/>
                  <a:gd name="T7" fmla="*/ 16 h 495"/>
                  <a:gd name="T8" fmla="*/ 41 w 831"/>
                  <a:gd name="T9" fmla="*/ 17 h 495"/>
                  <a:gd name="T10" fmla="*/ 41 w 831"/>
                  <a:gd name="T11" fmla="*/ 18 h 495"/>
                  <a:gd name="T12" fmla="*/ 52 w 831"/>
                  <a:gd name="T13" fmla="*/ 33 h 495"/>
                  <a:gd name="T14" fmla="*/ 57 w 831"/>
                  <a:gd name="T15" fmla="*/ 35 h 495"/>
                  <a:gd name="T16" fmla="*/ 57 w 831"/>
                  <a:gd name="T17" fmla="*/ 35 h 495"/>
                  <a:gd name="T18" fmla="*/ 57 w 831"/>
                  <a:gd name="T19" fmla="*/ 27 h 495"/>
                  <a:gd name="T20" fmla="*/ 55 w 831"/>
                  <a:gd name="T21" fmla="*/ 17 h 495"/>
                  <a:gd name="T22" fmla="*/ 54 w 831"/>
                  <a:gd name="T23" fmla="*/ 14 h 495"/>
                  <a:gd name="T24" fmla="*/ 52 w 831"/>
                  <a:gd name="T25" fmla="*/ 14 h 495"/>
                  <a:gd name="T26" fmla="*/ 54 w 831"/>
                  <a:gd name="T27" fmla="*/ 14 h 495"/>
                  <a:gd name="T28" fmla="*/ 54 w 831"/>
                  <a:gd name="T29" fmla="*/ 13 h 495"/>
                  <a:gd name="T30" fmla="*/ 55 w 831"/>
                  <a:gd name="T31" fmla="*/ 13 h 495"/>
                  <a:gd name="T32" fmla="*/ 59 w 831"/>
                  <a:gd name="T33" fmla="*/ 10 h 495"/>
                  <a:gd name="T34" fmla="*/ 62 w 831"/>
                  <a:gd name="T35" fmla="*/ 8 h 495"/>
                  <a:gd name="T36" fmla="*/ 64 w 831"/>
                  <a:gd name="T37" fmla="*/ 7 h 495"/>
                  <a:gd name="T38" fmla="*/ 76 w 831"/>
                  <a:gd name="T39" fmla="*/ 6 h 495"/>
                  <a:gd name="T40" fmla="*/ 82 w 831"/>
                  <a:gd name="T41" fmla="*/ 5 h 495"/>
                  <a:gd name="T42" fmla="*/ 101 w 831"/>
                  <a:gd name="T43" fmla="*/ 2 h 495"/>
                  <a:gd name="T44" fmla="*/ 107 w 831"/>
                  <a:gd name="T45" fmla="*/ 2 h 495"/>
                  <a:gd name="T46" fmla="*/ 108 w 831"/>
                  <a:gd name="T47" fmla="*/ 2 h 495"/>
                  <a:gd name="T48" fmla="*/ 108 w 831"/>
                  <a:gd name="T49" fmla="*/ 2 h 495"/>
                  <a:gd name="T50" fmla="*/ 108 w 831"/>
                  <a:gd name="T51" fmla="*/ 3 h 495"/>
                  <a:gd name="T52" fmla="*/ 110 w 831"/>
                  <a:gd name="T53" fmla="*/ 2 h 495"/>
                  <a:gd name="T54" fmla="*/ 110 w 831"/>
                  <a:gd name="T55" fmla="*/ 2 h 495"/>
                  <a:gd name="T56" fmla="*/ 108 w 831"/>
                  <a:gd name="T57" fmla="*/ 2 h 495"/>
                  <a:gd name="T58" fmla="*/ 103 w 831"/>
                  <a:gd name="T59" fmla="*/ 0 h 495"/>
                  <a:gd name="T60" fmla="*/ 84 w 831"/>
                  <a:gd name="T61" fmla="*/ 4 h 495"/>
                  <a:gd name="T62" fmla="*/ 79 w 831"/>
                  <a:gd name="T63" fmla="*/ 5 h 495"/>
                  <a:gd name="T64" fmla="*/ 72 w 831"/>
                  <a:gd name="T65" fmla="*/ 6 h 495"/>
                  <a:gd name="T66" fmla="*/ 62 w 831"/>
                  <a:gd name="T67" fmla="*/ 7 h 495"/>
                  <a:gd name="T68" fmla="*/ 60 w 831"/>
                  <a:gd name="T69" fmla="*/ 8 h 495"/>
                  <a:gd name="T70" fmla="*/ 55 w 831"/>
                  <a:gd name="T71" fmla="*/ 11 h 495"/>
                  <a:gd name="T72" fmla="*/ 53 w 831"/>
                  <a:gd name="T73" fmla="*/ 11 h 495"/>
                  <a:gd name="T74" fmla="*/ 52 w 831"/>
                  <a:gd name="T75" fmla="*/ 14 h 495"/>
                  <a:gd name="T76" fmla="*/ 52 w 831"/>
                  <a:gd name="T77" fmla="*/ 14 h 495"/>
                  <a:gd name="T78" fmla="*/ 52 w 831"/>
                  <a:gd name="T79" fmla="*/ 14 h 495"/>
                  <a:gd name="T80" fmla="*/ 53 w 831"/>
                  <a:gd name="T81" fmla="*/ 16 h 495"/>
                  <a:gd name="T82" fmla="*/ 55 w 831"/>
                  <a:gd name="T83" fmla="*/ 27 h 495"/>
                  <a:gd name="T84" fmla="*/ 57 w 831"/>
                  <a:gd name="T85" fmla="*/ 35 h 495"/>
                  <a:gd name="T86" fmla="*/ 56 w 831"/>
                  <a:gd name="T87" fmla="*/ 35 h 495"/>
                  <a:gd name="T88" fmla="*/ 57 w 831"/>
                  <a:gd name="T89" fmla="*/ 35 h 495"/>
                  <a:gd name="T90" fmla="*/ 52 w 831"/>
                  <a:gd name="T91" fmla="*/ 31 h 495"/>
                  <a:gd name="T92" fmla="*/ 41 w 831"/>
                  <a:gd name="T93" fmla="*/ 16 h 495"/>
                  <a:gd name="T94" fmla="*/ 37 w 831"/>
                  <a:gd name="T95" fmla="*/ 16 h 495"/>
                  <a:gd name="T96" fmla="*/ 25 w 831"/>
                  <a:gd name="T97" fmla="*/ 14 h 495"/>
                  <a:gd name="T98" fmla="*/ 20 w 831"/>
                  <a:gd name="T99" fmla="*/ 14 h 495"/>
                  <a:gd name="T100" fmla="*/ 12 w 831"/>
                  <a:gd name="T101" fmla="*/ 16 h 49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831"/>
                  <a:gd name="T154" fmla="*/ 0 h 495"/>
                  <a:gd name="T155" fmla="*/ 831 w 831"/>
                  <a:gd name="T156" fmla="*/ 495 h 49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831" h="495">
                    <a:moveTo>
                      <a:pt x="0" y="236"/>
                    </a:moveTo>
                    <a:lnTo>
                      <a:pt x="2" y="248"/>
                    </a:lnTo>
                    <a:lnTo>
                      <a:pt x="36" y="240"/>
                    </a:lnTo>
                    <a:lnTo>
                      <a:pt x="64" y="234"/>
                    </a:lnTo>
                    <a:lnTo>
                      <a:pt x="88" y="228"/>
                    </a:lnTo>
                    <a:lnTo>
                      <a:pt x="106" y="224"/>
                    </a:lnTo>
                    <a:lnTo>
                      <a:pt x="120" y="220"/>
                    </a:lnTo>
                    <a:lnTo>
                      <a:pt x="132" y="216"/>
                    </a:lnTo>
                    <a:lnTo>
                      <a:pt x="152" y="214"/>
                    </a:lnTo>
                    <a:lnTo>
                      <a:pt x="162" y="214"/>
                    </a:lnTo>
                    <a:lnTo>
                      <a:pt x="162" y="208"/>
                    </a:lnTo>
                    <a:lnTo>
                      <a:pt x="160" y="214"/>
                    </a:lnTo>
                    <a:lnTo>
                      <a:pt x="172" y="214"/>
                    </a:lnTo>
                    <a:lnTo>
                      <a:pt x="185" y="216"/>
                    </a:lnTo>
                    <a:lnTo>
                      <a:pt x="201" y="218"/>
                    </a:lnTo>
                    <a:lnTo>
                      <a:pt x="221" y="222"/>
                    </a:lnTo>
                    <a:lnTo>
                      <a:pt x="245" y="226"/>
                    </a:lnTo>
                    <a:lnTo>
                      <a:pt x="275" y="230"/>
                    </a:lnTo>
                    <a:lnTo>
                      <a:pt x="313" y="236"/>
                    </a:lnTo>
                    <a:lnTo>
                      <a:pt x="313" y="230"/>
                    </a:lnTo>
                    <a:lnTo>
                      <a:pt x="309" y="232"/>
                    </a:lnTo>
                    <a:lnTo>
                      <a:pt x="311" y="234"/>
                    </a:lnTo>
                    <a:lnTo>
                      <a:pt x="313" y="236"/>
                    </a:lnTo>
                    <a:lnTo>
                      <a:pt x="307" y="232"/>
                    </a:lnTo>
                    <a:lnTo>
                      <a:pt x="333" y="298"/>
                    </a:lnTo>
                    <a:lnTo>
                      <a:pt x="359" y="364"/>
                    </a:lnTo>
                    <a:lnTo>
                      <a:pt x="385" y="430"/>
                    </a:lnTo>
                    <a:lnTo>
                      <a:pt x="401" y="460"/>
                    </a:lnTo>
                    <a:lnTo>
                      <a:pt x="401" y="462"/>
                    </a:lnTo>
                    <a:lnTo>
                      <a:pt x="419" y="493"/>
                    </a:lnTo>
                    <a:lnTo>
                      <a:pt x="419" y="491"/>
                    </a:lnTo>
                    <a:lnTo>
                      <a:pt x="421" y="493"/>
                    </a:lnTo>
                    <a:lnTo>
                      <a:pt x="423" y="495"/>
                    </a:lnTo>
                    <a:lnTo>
                      <a:pt x="425" y="493"/>
                    </a:lnTo>
                    <a:lnTo>
                      <a:pt x="427" y="491"/>
                    </a:lnTo>
                    <a:lnTo>
                      <a:pt x="429" y="489"/>
                    </a:lnTo>
                    <a:lnTo>
                      <a:pt x="429" y="422"/>
                    </a:lnTo>
                    <a:lnTo>
                      <a:pt x="427" y="358"/>
                    </a:lnTo>
                    <a:lnTo>
                      <a:pt x="425" y="294"/>
                    </a:lnTo>
                    <a:lnTo>
                      <a:pt x="417" y="230"/>
                    </a:lnTo>
                    <a:lnTo>
                      <a:pt x="411" y="230"/>
                    </a:lnTo>
                    <a:lnTo>
                      <a:pt x="417" y="230"/>
                    </a:lnTo>
                    <a:lnTo>
                      <a:pt x="417" y="220"/>
                    </a:lnTo>
                    <a:lnTo>
                      <a:pt x="417" y="214"/>
                    </a:lnTo>
                    <a:lnTo>
                      <a:pt x="413" y="204"/>
                    </a:lnTo>
                    <a:lnTo>
                      <a:pt x="413" y="202"/>
                    </a:lnTo>
                    <a:lnTo>
                      <a:pt x="409" y="198"/>
                    </a:lnTo>
                    <a:lnTo>
                      <a:pt x="407" y="196"/>
                    </a:lnTo>
                    <a:lnTo>
                      <a:pt x="405" y="194"/>
                    </a:lnTo>
                    <a:lnTo>
                      <a:pt x="403" y="198"/>
                    </a:lnTo>
                    <a:lnTo>
                      <a:pt x="407" y="196"/>
                    </a:lnTo>
                    <a:lnTo>
                      <a:pt x="405" y="194"/>
                    </a:lnTo>
                    <a:lnTo>
                      <a:pt x="401" y="196"/>
                    </a:lnTo>
                    <a:lnTo>
                      <a:pt x="407" y="196"/>
                    </a:lnTo>
                    <a:lnTo>
                      <a:pt x="407" y="198"/>
                    </a:lnTo>
                    <a:lnTo>
                      <a:pt x="407" y="192"/>
                    </a:lnTo>
                    <a:lnTo>
                      <a:pt x="411" y="184"/>
                    </a:lnTo>
                    <a:lnTo>
                      <a:pt x="413" y="176"/>
                    </a:lnTo>
                    <a:lnTo>
                      <a:pt x="417" y="168"/>
                    </a:lnTo>
                    <a:lnTo>
                      <a:pt x="411" y="166"/>
                    </a:lnTo>
                    <a:lnTo>
                      <a:pt x="415" y="168"/>
                    </a:lnTo>
                    <a:lnTo>
                      <a:pt x="415" y="172"/>
                    </a:lnTo>
                    <a:lnTo>
                      <a:pt x="419" y="166"/>
                    </a:lnTo>
                    <a:lnTo>
                      <a:pt x="421" y="164"/>
                    </a:lnTo>
                    <a:lnTo>
                      <a:pt x="429" y="156"/>
                    </a:lnTo>
                    <a:lnTo>
                      <a:pt x="447" y="138"/>
                    </a:lnTo>
                    <a:lnTo>
                      <a:pt x="463" y="118"/>
                    </a:lnTo>
                    <a:lnTo>
                      <a:pt x="471" y="110"/>
                    </a:lnTo>
                    <a:lnTo>
                      <a:pt x="465" y="108"/>
                    </a:lnTo>
                    <a:lnTo>
                      <a:pt x="469" y="112"/>
                    </a:lnTo>
                    <a:lnTo>
                      <a:pt x="475" y="108"/>
                    </a:lnTo>
                    <a:lnTo>
                      <a:pt x="471" y="102"/>
                    </a:lnTo>
                    <a:lnTo>
                      <a:pt x="473" y="108"/>
                    </a:lnTo>
                    <a:lnTo>
                      <a:pt x="487" y="104"/>
                    </a:lnTo>
                    <a:lnTo>
                      <a:pt x="507" y="100"/>
                    </a:lnTo>
                    <a:lnTo>
                      <a:pt x="545" y="94"/>
                    </a:lnTo>
                    <a:lnTo>
                      <a:pt x="563" y="90"/>
                    </a:lnTo>
                    <a:lnTo>
                      <a:pt x="579" y="88"/>
                    </a:lnTo>
                    <a:lnTo>
                      <a:pt x="589" y="86"/>
                    </a:lnTo>
                    <a:lnTo>
                      <a:pt x="591" y="86"/>
                    </a:lnTo>
                    <a:lnTo>
                      <a:pt x="593" y="86"/>
                    </a:lnTo>
                    <a:lnTo>
                      <a:pt x="619" y="74"/>
                    </a:lnTo>
                    <a:lnTo>
                      <a:pt x="643" y="62"/>
                    </a:lnTo>
                    <a:lnTo>
                      <a:pt x="689" y="40"/>
                    </a:lnTo>
                    <a:lnTo>
                      <a:pt x="735" y="24"/>
                    </a:lnTo>
                    <a:lnTo>
                      <a:pt x="761" y="16"/>
                    </a:lnTo>
                    <a:lnTo>
                      <a:pt x="785" y="12"/>
                    </a:lnTo>
                    <a:lnTo>
                      <a:pt x="785" y="6"/>
                    </a:lnTo>
                    <a:lnTo>
                      <a:pt x="785" y="12"/>
                    </a:lnTo>
                    <a:lnTo>
                      <a:pt x="803" y="18"/>
                    </a:lnTo>
                    <a:lnTo>
                      <a:pt x="815" y="22"/>
                    </a:lnTo>
                    <a:lnTo>
                      <a:pt x="821" y="24"/>
                    </a:lnTo>
                    <a:lnTo>
                      <a:pt x="823" y="18"/>
                    </a:lnTo>
                    <a:lnTo>
                      <a:pt x="819" y="24"/>
                    </a:lnTo>
                    <a:lnTo>
                      <a:pt x="817" y="22"/>
                    </a:lnTo>
                    <a:lnTo>
                      <a:pt x="821" y="24"/>
                    </a:lnTo>
                    <a:lnTo>
                      <a:pt x="825" y="22"/>
                    </a:lnTo>
                    <a:lnTo>
                      <a:pt x="819" y="22"/>
                    </a:lnTo>
                    <a:lnTo>
                      <a:pt x="819" y="20"/>
                    </a:lnTo>
                    <a:lnTo>
                      <a:pt x="819" y="26"/>
                    </a:lnTo>
                    <a:lnTo>
                      <a:pt x="817" y="34"/>
                    </a:lnTo>
                    <a:lnTo>
                      <a:pt x="815" y="48"/>
                    </a:lnTo>
                    <a:lnTo>
                      <a:pt x="815" y="70"/>
                    </a:lnTo>
                    <a:lnTo>
                      <a:pt x="827" y="70"/>
                    </a:lnTo>
                    <a:lnTo>
                      <a:pt x="827" y="50"/>
                    </a:lnTo>
                    <a:lnTo>
                      <a:pt x="829" y="36"/>
                    </a:lnTo>
                    <a:lnTo>
                      <a:pt x="831" y="28"/>
                    </a:lnTo>
                    <a:lnTo>
                      <a:pt x="831" y="22"/>
                    </a:lnTo>
                    <a:lnTo>
                      <a:pt x="831" y="20"/>
                    </a:lnTo>
                    <a:lnTo>
                      <a:pt x="831" y="18"/>
                    </a:lnTo>
                    <a:lnTo>
                      <a:pt x="827" y="16"/>
                    </a:lnTo>
                    <a:lnTo>
                      <a:pt x="825" y="14"/>
                    </a:lnTo>
                    <a:lnTo>
                      <a:pt x="823" y="12"/>
                    </a:lnTo>
                    <a:lnTo>
                      <a:pt x="817" y="10"/>
                    </a:lnTo>
                    <a:lnTo>
                      <a:pt x="805" y="6"/>
                    </a:lnTo>
                    <a:lnTo>
                      <a:pt x="787" y="0"/>
                    </a:lnTo>
                    <a:lnTo>
                      <a:pt x="785" y="0"/>
                    </a:lnTo>
                    <a:lnTo>
                      <a:pt x="759" y="4"/>
                    </a:lnTo>
                    <a:lnTo>
                      <a:pt x="733" y="12"/>
                    </a:lnTo>
                    <a:lnTo>
                      <a:pt x="687" y="28"/>
                    </a:lnTo>
                    <a:lnTo>
                      <a:pt x="641" y="50"/>
                    </a:lnTo>
                    <a:lnTo>
                      <a:pt x="617" y="62"/>
                    </a:lnTo>
                    <a:lnTo>
                      <a:pt x="589" y="74"/>
                    </a:lnTo>
                    <a:lnTo>
                      <a:pt x="591" y="80"/>
                    </a:lnTo>
                    <a:lnTo>
                      <a:pt x="591" y="74"/>
                    </a:lnTo>
                    <a:lnTo>
                      <a:pt x="587" y="74"/>
                    </a:lnTo>
                    <a:lnTo>
                      <a:pt x="577" y="76"/>
                    </a:lnTo>
                    <a:lnTo>
                      <a:pt x="561" y="78"/>
                    </a:lnTo>
                    <a:lnTo>
                      <a:pt x="543" y="82"/>
                    </a:lnTo>
                    <a:lnTo>
                      <a:pt x="505" y="88"/>
                    </a:lnTo>
                    <a:lnTo>
                      <a:pt x="485" y="92"/>
                    </a:lnTo>
                    <a:lnTo>
                      <a:pt x="471" y="96"/>
                    </a:lnTo>
                    <a:lnTo>
                      <a:pt x="469" y="98"/>
                    </a:lnTo>
                    <a:lnTo>
                      <a:pt x="463" y="102"/>
                    </a:lnTo>
                    <a:lnTo>
                      <a:pt x="461" y="104"/>
                    </a:lnTo>
                    <a:lnTo>
                      <a:pt x="453" y="112"/>
                    </a:lnTo>
                    <a:lnTo>
                      <a:pt x="437" y="132"/>
                    </a:lnTo>
                    <a:lnTo>
                      <a:pt x="419" y="150"/>
                    </a:lnTo>
                    <a:lnTo>
                      <a:pt x="411" y="158"/>
                    </a:lnTo>
                    <a:lnTo>
                      <a:pt x="417" y="160"/>
                    </a:lnTo>
                    <a:lnTo>
                      <a:pt x="413" y="156"/>
                    </a:lnTo>
                    <a:lnTo>
                      <a:pt x="409" y="162"/>
                    </a:lnTo>
                    <a:lnTo>
                      <a:pt x="407" y="164"/>
                    </a:lnTo>
                    <a:lnTo>
                      <a:pt x="405" y="164"/>
                    </a:lnTo>
                    <a:lnTo>
                      <a:pt x="401" y="174"/>
                    </a:lnTo>
                    <a:lnTo>
                      <a:pt x="399" y="182"/>
                    </a:lnTo>
                    <a:lnTo>
                      <a:pt x="395" y="190"/>
                    </a:lnTo>
                    <a:lnTo>
                      <a:pt x="395" y="196"/>
                    </a:lnTo>
                    <a:lnTo>
                      <a:pt x="395" y="198"/>
                    </a:lnTo>
                    <a:lnTo>
                      <a:pt x="395" y="200"/>
                    </a:lnTo>
                    <a:lnTo>
                      <a:pt x="397" y="202"/>
                    </a:lnTo>
                    <a:lnTo>
                      <a:pt x="399" y="204"/>
                    </a:lnTo>
                    <a:lnTo>
                      <a:pt x="401" y="206"/>
                    </a:lnTo>
                    <a:lnTo>
                      <a:pt x="405" y="202"/>
                    </a:lnTo>
                    <a:lnTo>
                      <a:pt x="399" y="204"/>
                    </a:lnTo>
                    <a:lnTo>
                      <a:pt x="403" y="208"/>
                    </a:lnTo>
                    <a:lnTo>
                      <a:pt x="407" y="206"/>
                    </a:lnTo>
                    <a:lnTo>
                      <a:pt x="401" y="206"/>
                    </a:lnTo>
                    <a:lnTo>
                      <a:pt x="405" y="216"/>
                    </a:lnTo>
                    <a:lnTo>
                      <a:pt x="405" y="222"/>
                    </a:lnTo>
                    <a:lnTo>
                      <a:pt x="405" y="230"/>
                    </a:lnTo>
                    <a:lnTo>
                      <a:pt x="405" y="232"/>
                    </a:lnTo>
                    <a:lnTo>
                      <a:pt x="413" y="296"/>
                    </a:lnTo>
                    <a:lnTo>
                      <a:pt x="415" y="360"/>
                    </a:lnTo>
                    <a:lnTo>
                      <a:pt x="417" y="424"/>
                    </a:lnTo>
                    <a:lnTo>
                      <a:pt x="417" y="489"/>
                    </a:lnTo>
                    <a:lnTo>
                      <a:pt x="427" y="486"/>
                    </a:lnTo>
                    <a:lnTo>
                      <a:pt x="425" y="484"/>
                    </a:lnTo>
                    <a:lnTo>
                      <a:pt x="423" y="482"/>
                    </a:lnTo>
                    <a:lnTo>
                      <a:pt x="421" y="484"/>
                    </a:lnTo>
                    <a:lnTo>
                      <a:pt x="419" y="486"/>
                    </a:lnTo>
                    <a:lnTo>
                      <a:pt x="417" y="489"/>
                    </a:lnTo>
                    <a:lnTo>
                      <a:pt x="423" y="489"/>
                    </a:lnTo>
                    <a:lnTo>
                      <a:pt x="429" y="486"/>
                    </a:lnTo>
                    <a:lnTo>
                      <a:pt x="411" y="456"/>
                    </a:lnTo>
                    <a:lnTo>
                      <a:pt x="407" y="460"/>
                    </a:lnTo>
                    <a:lnTo>
                      <a:pt x="413" y="458"/>
                    </a:lnTo>
                    <a:lnTo>
                      <a:pt x="397" y="428"/>
                    </a:lnTo>
                    <a:lnTo>
                      <a:pt x="371" y="362"/>
                    </a:lnTo>
                    <a:lnTo>
                      <a:pt x="345" y="296"/>
                    </a:lnTo>
                    <a:lnTo>
                      <a:pt x="319" y="228"/>
                    </a:lnTo>
                    <a:lnTo>
                      <a:pt x="317" y="228"/>
                    </a:lnTo>
                    <a:lnTo>
                      <a:pt x="315" y="226"/>
                    </a:lnTo>
                    <a:lnTo>
                      <a:pt x="313" y="224"/>
                    </a:lnTo>
                    <a:lnTo>
                      <a:pt x="315" y="224"/>
                    </a:lnTo>
                    <a:lnTo>
                      <a:pt x="277" y="218"/>
                    </a:lnTo>
                    <a:lnTo>
                      <a:pt x="247" y="214"/>
                    </a:lnTo>
                    <a:lnTo>
                      <a:pt x="223" y="210"/>
                    </a:lnTo>
                    <a:lnTo>
                      <a:pt x="203" y="206"/>
                    </a:lnTo>
                    <a:lnTo>
                      <a:pt x="187" y="204"/>
                    </a:lnTo>
                    <a:lnTo>
                      <a:pt x="174" y="202"/>
                    </a:lnTo>
                    <a:lnTo>
                      <a:pt x="162" y="202"/>
                    </a:lnTo>
                    <a:lnTo>
                      <a:pt x="160" y="202"/>
                    </a:lnTo>
                    <a:lnTo>
                      <a:pt x="150" y="202"/>
                    </a:lnTo>
                    <a:lnTo>
                      <a:pt x="130" y="204"/>
                    </a:lnTo>
                    <a:lnTo>
                      <a:pt x="118" y="208"/>
                    </a:lnTo>
                    <a:lnTo>
                      <a:pt x="104" y="212"/>
                    </a:lnTo>
                    <a:lnTo>
                      <a:pt x="86" y="216"/>
                    </a:lnTo>
                    <a:lnTo>
                      <a:pt x="62" y="222"/>
                    </a:lnTo>
                    <a:lnTo>
                      <a:pt x="34" y="228"/>
                    </a:lnTo>
                    <a:lnTo>
                      <a:pt x="0" y="236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86" name="Freeform 113"/>
              <p:cNvSpPr>
                <a:spLocks/>
              </p:cNvSpPr>
              <p:nvPr/>
            </p:nvSpPr>
            <p:spPr bwMode="auto">
              <a:xfrm>
                <a:off x="5468" y="1174"/>
                <a:ext cx="633" cy="534"/>
              </a:xfrm>
              <a:custGeom>
                <a:avLst/>
                <a:gdLst>
                  <a:gd name="T0" fmla="*/ 8 w 749"/>
                  <a:gd name="T1" fmla="*/ 35 h 665"/>
                  <a:gd name="T2" fmla="*/ 10 w 749"/>
                  <a:gd name="T3" fmla="*/ 31 h 665"/>
                  <a:gd name="T4" fmla="*/ 24 w 749"/>
                  <a:gd name="T5" fmla="*/ 28 h 665"/>
                  <a:gd name="T6" fmla="*/ 30 w 749"/>
                  <a:gd name="T7" fmla="*/ 28 h 665"/>
                  <a:gd name="T8" fmla="*/ 37 w 749"/>
                  <a:gd name="T9" fmla="*/ 28 h 665"/>
                  <a:gd name="T10" fmla="*/ 38 w 749"/>
                  <a:gd name="T11" fmla="*/ 28 h 665"/>
                  <a:gd name="T12" fmla="*/ 41 w 749"/>
                  <a:gd name="T13" fmla="*/ 35 h 665"/>
                  <a:gd name="T14" fmla="*/ 48 w 749"/>
                  <a:gd name="T15" fmla="*/ 43 h 665"/>
                  <a:gd name="T16" fmla="*/ 68 w 749"/>
                  <a:gd name="T17" fmla="*/ 47 h 665"/>
                  <a:gd name="T18" fmla="*/ 91 w 749"/>
                  <a:gd name="T19" fmla="*/ 47 h 665"/>
                  <a:gd name="T20" fmla="*/ 97 w 749"/>
                  <a:gd name="T21" fmla="*/ 44 h 665"/>
                  <a:gd name="T22" fmla="*/ 99 w 749"/>
                  <a:gd name="T23" fmla="*/ 35 h 665"/>
                  <a:gd name="T24" fmla="*/ 96 w 749"/>
                  <a:gd name="T25" fmla="*/ 17 h 665"/>
                  <a:gd name="T26" fmla="*/ 95 w 749"/>
                  <a:gd name="T27" fmla="*/ 16 h 665"/>
                  <a:gd name="T28" fmla="*/ 91 w 749"/>
                  <a:gd name="T29" fmla="*/ 14 h 665"/>
                  <a:gd name="T30" fmla="*/ 94 w 749"/>
                  <a:gd name="T31" fmla="*/ 14 h 665"/>
                  <a:gd name="T32" fmla="*/ 98 w 749"/>
                  <a:gd name="T33" fmla="*/ 14 h 665"/>
                  <a:gd name="T34" fmla="*/ 99 w 749"/>
                  <a:gd name="T35" fmla="*/ 13 h 665"/>
                  <a:gd name="T36" fmla="*/ 95 w 749"/>
                  <a:gd name="T37" fmla="*/ 13 h 665"/>
                  <a:gd name="T38" fmla="*/ 81 w 749"/>
                  <a:gd name="T39" fmla="*/ 11 h 665"/>
                  <a:gd name="T40" fmla="*/ 52 w 749"/>
                  <a:gd name="T41" fmla="*/ 10 h 665"/>
                  <a:gd name="T42" fmla="*/ 52 w 749"/>
                  <a:gd name="T43" fmla="*/ 10 h 665"/>
                  <a:gd name="T44" fmla="*/ 52 w 749"/>
                  <a:gd name="T45" fmla="*/ 9 h 665"/>
                  <a:gd name="T46" fmla="*/ 52 w 749"/>
                  <a:gd name="T47" fmla="*/ 6 h 665"/>
                  <a:gd name="T48" fmla="*/ 46 w 749"/>
                  <a:gd name="T49" fmla="*/ 0 h 665"/>
                  <a:gd name="T50" fmla="*/ 35 w 749"/>
                  <a:gd name="T51" fmla="*/ 3 h 665"/>
                  <a:gd name="T52" fmla="*/ 22 w 749"/>
                  <a:gd name="T53" fmla="*/ 9 h 665"/>
                  <a:gd name="T54" fmla="*/ 22 w 749"/>
                  <a:gd name="T55" fmla="*/ 10 h 665"/>
                  <a:gd name="T56" fmla="*/ 22 w 749"/>
                  <a:gd name="T57" fmla="*/ 9 h 665"/>
                  <a:gd name="T58" fmla="*/ 30 w 749"/>
                  <a:gd name="T59" fmla="*/ 6 h 665"/>
                  <a:gd name="T60" fmla="*/ 44 w 749"/>
                  <a:gd name="T61" fmla="*/ 2 h 665"/>
                  <a:gd name="T62" fmla="*/ 46 w 749"/>
                  <a:gd name="T63" fmla="*/ 2 h 665"/>
                  <a:gd name="T64" fmla="*/ 49 w 749"/>
                  <a:gd name="T65" fmla="*/ 6 h 665"/>
                  <a:gd name="T66" fmla="*/ 49 w 749"/>
                  <a:gd name="T67" fmla="*/ 9 h 665"/>
                  <a:gd name="T68" fmla="*/ 52 w 749"/>
                  <a:gd name="T69" fmla="*/ 11 h 665"/>
                  <a:gd name="T70" fmla="*/ 67 w 749"/>
                  <a:gd name="T71" fmla="*/ 12 h 665"/>
                  <a:gd name="T72" fmla="*/ 91 w 749"/>
                  <a:gd name="T73" fmla="*/ 13 h 665"/>
                  <a:gd name="T74" fmla="*/ 95 w 749"/>
                  <a:gd name="T75" fmla="*/ 14 h 665"/>
                  <a:gd name="T76" fmla="*/ 97 w 749"/>
                  <a:gd name="T77" fmla="*/ 14 h 665"/>
                  <a:gd name="T78" fmla="*/ 97 w 749"/>
                  <a:gd name="T79" fmla="*/ 14 h 665"/>
                  <a:gd name="T80" fmla="*/ 91 w 749"/>
                  <a:gd name="T81" fmla="*/ 14 h 665"/>
                  <a:gd name="T82" fmla="*/ 91 w 749"/>
                  <a:gd name="T83" fmla="*/ 16 h 665"/>
                  <a:gd name="T84" fmla="*/ 95 w 749"/>
                  <a:gd name="T85" fmla="*/ 17 h 665"/>
                  <a:gd name="T86" fmla="*/ 97 w 749"/>
                  <a:gd name="T87" fmla="*/ 26 h 665"/>
                  <a:gd name="T88" fmla="*/ 97 w 749"/>
                  <a:gd name="T89" fmla="*/ 41 h 665"/>
                  <a:gd name="T90" fmla="*/ 95 w 749"/>
                  <a:gd name="T91" fmla="*/ 45 h 665"/>
                  <a:gd name="T92" fmla="*/ 90 w 749"/>
                  <a:gd name="T93" fmla="*/ 46 h 665"/>
                  <a:gd name="T94" fmla="*/ 68 w 749"/>
                  <a:gd name="T95" fmla="*/ 47 h 665"/>
                  <a:gd name="T96" fmla="*/ 54 w 749"/>
                  <a:gd name="T97" fmla="*/ 44 h 665"/>
                  <a:gd name="T98" fmla="*/ 46 w 749"/>
                  <a:gd name="T99" fmla="*/ 39 h 665"/>
                  <a:gd name="T100" fmla="*/ 41 w 749"/>
                  <a:gd name="T101" fmla="*/ 31 h 665"/>
                  <a:gd name="T102" fmla="*/ 38 w 749"/>
                  <a:gd name="T103" fmla="*/ 28 h 665"/>
                  <a:gd name="T104" fmla="*/ 30 w 749"/>
                  <a:gd name="T105" fmla="*/ 28 h 665"/>
                  <a:gd name="T106" fmla="*/ 29 w 749"/>
                  <a:gd name="T107" fmla="*/ 27 h 665"/>
                  <a:gd name="T108" fmla="*/ 13 w 749"/>
                  <a:gd name="T109" fmla="*/ 30 h 665"/>
                  <a:gd name="T110" fmla="*/ 6 w 749"/>
                  <a:gd name="T111" fmla="*/ 35 h 66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749"/>
                  <a:gd name="T169" fmla="*/ 0 h 665"/>
                  <a:gd name="T170" fmla="*/ 749 w 749"/>
                  <a:gd name="T171" fmla="*/ 665 h 66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749" h="665">
                    <a:moveTo>
                      <a:pt x="0" y="661"/>
                    </a:moveTo>
                    <a:lnTo>
                      <a:pt x="10" y="665"/>
                    </a:lnTo>
                    <a:lnTo>
                      <a:pt x="20" y="641"/>
                    </a:lnTo>
                    <a:lnTo>
                      <a:pt x="22" y="639"/>
                    </a:lnTo>
                    <a:lnTo>
                      <a:pt x="32" y="613"/>
                    </a:lnTo>
                    <a:lnTo>
                      <a:pt x="44" y="555"/>
                    </a:lnTo>
                    <a:lnTo>
                      <a:pt x="56" y="497"/>
                    </a:lnTo>
                    <a:lnTo>
                      <a:pt x="62" y="467"/>
                    </a:lnTo>
                    <a:lnTo>
                      <a:pt x="70" y="439"/>
                    </a:lnTo>
                    <a:lnTo>
                      <a:pt x="64" y="437"/>
                    </a:lnTo>
                    <a:lnTo>
                      <a:pt x="70" y="439"/>
                    </a:lnTo>
                    <a:lnTo>
                      <a:pt x="74" y="433"/>
                    </a:lnTo>
                    <a:lnTo>
                      <a:pt x="70" y="429"/>
                    </a:lnTo>
                    <a:lnTo>
                      <a:pt x="72" y="435"/>
                    </a:lnTo>
                    <a:lnTo>
                      <a:pt x="80" y="427"/>
                    </a:lnTo>
                    <a:lnTo>
                      <a:pt x="102" y="415"/>
                    </a:lnTo>
                    <a:lnTo>
                      <a:pt x="98" y="411"/>
                    </a:lnTo>
                    <a:lnTo>
                      <a:pt x="100" y="417"/>
                    </a:lnTo>
                    <a:lnTo>
                      <a:pt x="124" y="407"/>
                    </a:lnTo>
                    <a:lnTo>
                      <a:pt x="152" y="401"/>
                    </a:lnTo>
                    <a:lnTo>
                      <a:pt x="178" y="395"/>
                    </a:lnTo>
                    <a:lnTo>
                      <a:pt x="200" y="391"/>
                    </a:lnTo>
                    <a:lnTo>
                      <a:pt x="208" y="391"/>
                    </a:lnTo>
                    <a:lnTo>
                      <a:pt x="216" y="389"/>
                    </a:lnTo>
                    <a:lnTo>
                      <a:pt x="220" y="389"/>
                    </a:lnTo>
                    <a:lnTo>
                      <a:pt x="220" y="383"/>
                    </a:lnTo>
                    <a:lnTo>
                      <a:pt x="220" y="389"/>
                    </a:lnTo>
                    <a:lnTo>
                      <a:pt x="218" y="389"/>
                    </a:lnTo>
                    <a:lnTo>
                      <a:pt x="226" y="391"/>
                    </a:lnTo>
                    <a:lnTo>
                      <a:pt x="228" y="393"/>
                    </a:lnTo>
                    <a:lnTo>
                      <a:pt x="236" y="395"/>
                    </a:lnTo>
                    <a:lnTo>
                      <a:pt x="255" y="395"/>
                    </a:lnTo>
                    <a:lnTo>
                      <a:pt x="269" y="395"/>
                    </a:lnTo>
                    <a:lnTo>
                      <a:pt x="275" y="397"/>
                    </a:lnTo>
                    <a:lnTo>
                      <a:pt x="277" y="391"/>
                    </a:lnTo>
                    <a:lnTo>
                      <a:pt x="273" y="397"/>
                    </a:lnTo>
                    <a:lnTo>
                      <a:pt x="271" y="395"/>
                    </a:lnTo>
                    <a:lnTo>
                      <a:pt x="277" y="399"/>
                    </a:lnTo>
                    <a:lnTo>
                      <a:pt x="279" y="401"/>
                    </a:lnTo>
                    <a:lnTo>
                      <a:pt x="283" y="405"/>
                    </a:lnTo>
                    <a:lnTo>
                      <a:pt x="285" y="399"/>
                    </a:lnTo>
                    <a:lnTo>
                      <a:pt x="281" y="403"/>
                    </a:lnTo>
                    <a:lnTo>
                      <a:pt x="285" y="409"/>
                    </a:lnTo>
                    <a:lnTo>
                      <a:pt x="291" y="407"/>
                    </a:lnTo>
                    <a:lnTo>
                      <a:pt x="285" y="407"/>
                    </a:lnTo>
                    <a:lnTo>
                      <a:pt x="293" y="427"/>
                    </a:lnTo>
                    <a:lnTo>
                      <a:pt x="303" y="451"/>
                    </a:lnTo>
                    <a:lnTo>
                      <a:pt x="311" y="477"/>
                    </a:lnTo>
                    <a:lnTo>
                      <a:pt x="321" y="505"/>
                    </a:lnTo>
                    <a:lnTo>
                      <a:pt x="329" y="531"/>
                    </a:lnTo>
                    <a:lnTo>
                      <a:pt x="339" y="553"/>
                    </a:lnTo>
                    <a:lnTo>
                      <a:pt x="339" y="555"/>
                    </a:lnTo>
                    <a:lnTo>
                      <a:pt x="343" y="563"/>
                    </a:lnTo>
                    <a:lnTo>
                      <a:pt x="349" y="571"/>
                    </a:lnTo>
                    <a:lnTo>
                      <a:pt x="363" y="589"/>
                    </a:lnTo>
                    <a:lnTo>
                      <a:pt x="365" y="591"/>
                    </a:lnTo>
                    <a:lnTo>
                      <a:pt x="383" y="607"/>
                    </a:lnTo>
                    <a:lnTo>
                      <a:pt x="401" y="619"/>
                    </a:lnTo>
                    <a:lnTo>
                      <a:pt x="421" y="631"/>
                    </a:lnTo>
                    <a:lnTo>
                      <a:pt x="423" y="631"/>
                    </a:lnTo>
                    <a:lnTo>
                      <a:pt x="465" y="649"/>
                    </a:lnTo>
                    <a:lnTo>
                      <a:pt x="511" y="659"/>
                    </a:lnTo>
                    <a:lnTo>
                      <a:pt x="557" y="661"/>
                    </a:lnTo>
                    <a:lnTo>
                      <a:pt x="597" y="663"/>
                    </a:lnTo>
                    <a:lnTo>
                      <a:pt x="631" y="663"/>
                    </a:lnTo>
                    <a:lnTo>
                      <a:pt x="633" y="663"/>
                    </a:lnTo>
                    <a:lnTo>
                      <a:pt x="663" y="661"/>
                    </a:lnTo>
                    <a:lnTo>
                      <a:pt x="687" y="655"/>
                    </a:lnTo>
                    <a:lnTo>
                      <a:pt x="689" y="653"/>
                    </a:lnTo>
                    <a:lnTo>
                      <a:pt x="699" y="647"/>
                    </a:lnTo>
                    <a:lnTo>
                      <a:pt x="709" y="639"/>
                    </a:lnTo>
                    <a:lnTo>
                      <a:pt x="711" y="637"/>
                    </a:lnTo>
                    <a:lnTo>
                      <a:pt x="721" y="627"/>
                    </a:lnTo>
                    <a:lnTo>
                      <a:pt x="729" y="615"/>
                    </a:lnTo>
                    <a:lnTo>
                      <a:pt x="731" y="613"/>
                    </a:lnTo>
                    <a:lnTo>
                      <a:pt x="739" y="597"/>
                    </a:lnTo>
                    <a:lnTo>
                      <a:pt x="745" y="579"/>
                    </a:lnTo>
                    <a:lnTo>
                      <a:pt x="745" y="577"/>
                    </a:lnTo>
                    <a:lnTo>
                      <a:pt x="747" y="493"/>
                    </a:lnTo>
                    <a:lnTo>
                      <a:pt x="741" y="495"/>
                    </a:lnTo>
                    <a:lnTo>
                      <a:pt x="747" y="495"/>
                    </a:lnTo>
                    <a:lnTo>
                      <a:pt x="749" y="409"/>
                    </a:lnTo>
                    <a:lnTo>
                      <a:pt x="749" y="407"/>
                    </a:lnTo>
                    <a:lnTo>
                      <a:pt x="747" y="365"/>
                    </a:lnTo>
                    <a:lnTo>
                      <a:pt x="745" y="321"/>
                    </a:lnTo>
                    <a:lnTo>
                      <a:pt x="741" y="277"/>
                    </a:lnTo>
                    <a:lnTo>
                      <a:pt x="733" y="233"/>
                    </a:lnTo>
                    <a:lnTo>
                      <a:pt x="727" y="233"/>
                    </a:lnTo>
                    <a:lnTo>
                      <a:pt x="733" y="233"/>
                    </a:lnTo>
                    <a:lnTo>
                      <a:pt x="731" y="229"/>
                    </a:lnTo>
                    <a:lnTo>
                      <a:pt x="731" y="227"/>
                    </a:lnTo>
                    <a:lnTo>
                      <a:pt x="729" y="225"/>
                    </a:lnTo>
                    <a:lnTo>
                      <a:pt x="725" y="221"/>
                    </a:lnTo>
                    <a:lnTo>
                      <a:pt x="723" y="221"/>
                    </a:lnTo>
                    <a:lnTo>
                      <a:pt x="711" y="215"/>
                    </a:lnTo>
                    <a:lnTo>
                      <a:pt x="709" y="221"/>
                    </a:lnTo>
                    <a:lnTo>
                      <a:pt x="713" y="217"/>
                    </a:lnTo>
                    <a:lnTo>
                      <a:pt x="699" y="209"/>
                    </a:lnTo>
                    <a:lnTo>
                      <a:pt x="697" y="213"/>
                    </a:lnTo>
                    <a:lnTo>
                      <a:pt x="701" y="211"/>
                    </a:lnTo>
                    <a:lnTo>
                      <a:pt x="697" y="205"/>
                    </a:lnTo>
                    <a:lnTo>
                      <a:pt x="693" y="209"/>
                    </a:lnTo>
                    <a:lnTo>
                      <a:pt x="699" y="207"/>
                    </a:lnTo>
                    <a:lnTo>
                      <a:pt x="697" y="201"/>
                    </a:lnTo>
                    <a:lnTo>
                      <a:pt x="691" y="201"/>
                    </a:lnTo>
                    <a:lnTo>
                      <a:pt x="695" y="203"/>
                    </a:lnTo>
                    <a:lnTo>
                      <a:pt x="697" y="201"/>
                    </a:lnTo>
                    <a:lnTo>
                      <a:pt x="695" y="205"/>
                    </a:lnTo>
                    <a:lnTo>
                      <a:pt x="699" y="203"/>
                    </a:lnTo>
                    <a:lnTo>
                      <a:pt x="697" y="197"/>
                    </a:lnTo>
                    <a:lnTo>
                      <a:pt x="697" y="203"/>
                    </a:lnTo>
                    <a:lnTo>
                      <a:pt x="703" y="201"/>
                    </a:lnTo>
                    <a:lnTo>
                      <a:pt x="717" y="201"/>
                    </a:lnTo>
                    <a:lnTo>
                      <a:pt x="729" y="201"/>
                    </a:lnTo>
                    <a:lnTo>
                      <a:pt x="735" y="199"/>
                    </a:lnTo>
                    <a:lnTo>
                      <a:pt x="737" y="197"/>
                    </a:lnTo>
                    <a:lnTo>
                      <a:pt x="743" y="193"/>
                    </a:lnTo>
                    <a:lnTo>
                      <a:pt x="743" y="191"/>
                    </a:lnTo>
                    <a:lnTo>
                      <a:pt x="745" y="189"/>
                    </a:lnTo>
                    <a:lnTo>
                      <a:pt x="743" y="187"/>
                    </a:lnTo>
                    <a:lnTo>
                      <a:pt x="741" y="185"/>
                    </a:lnTo>
                    <a:lnTo>
                      <a:pt x="739" y="183"/>
                    </a:lnTo>
                    <a:lnTo>
                      <a:pt x="729" y="181"/>
                    </a:lnTo>
                    <a:lnTo>
                      <a:pt x="729" y="187"/>
                    </a:lnTo>
                    <a:lnTo>
                      <a:pt x="731" y="181"/>
                    </a:lnTo>
                    <a:lnTo>
                      <a:pt x="721" y="177"/>
                    </a:lnTo>
                    <a:lnTo>
                      <a:pt x="719" y="183"/>
                    </a:lnTo>
                    <a:lnTo>
                      <a:pt x="723" y="177"/>
                    </a:lnTo>
                    <a:lnTo>
                      <a:pt x="711" y="171"/>
                    </a:lnTo>
                    <a:lnTo>
                      <a:pt x="709" y="171"/>
                    </a:lnTo>
                    <a:lnTo>
                      <a:pt x="693" y="163"/>
                    </a:lnTo>
                    <a:lnTo>
                      <a:pt x="691" y="163"/>
                    </a:lnTo>
                    <a:lnTo>
                      <a:pt x="655" y="159"/>
                    </a:lnTo>
                    <a:lnTo>
                      <a:pt x="619" y="159"/>
                    </a:lnTo>
                    <a:lnTo>
                      <a:pt x="617" y="159"/>
                    </a:lnTo>
                    <a:lnTo>
                      <a:pt x="541" y="159"/>
                    </a:lnTo>
                    <a:lnTo>
                      <a:pt x="541" y="165"/>
                    </a:lnTo>
                    <a:lnTo>
                      <a:pt x="543" y="159"/>
                    </a:lnTo>
                    <a:lnTo>
                      <a:pt x="503" y="159"/>
                    </a:lnTo>
                    <a:lnTo>
                      <a:pt x="465" y="157"/>
                    </a:lnTo>
                    <a:lnTo>
                      <a:pt x="429" y="151"/>
                    </a:lnTo>
                    <a:lnTo>
                      <a:pt x="393" y="141"/>
                    </a:lnTo>
                    <a:lnTo>
                      <a:pt x="391" y="141"/>
                    </a:lnTo>
                    <a:lnTo>
                      <a:pt x="383" y="139"/>
                    </a:lnTo>
                    <a:lnTo>
                      <a:pt x="383" y="145"/>
                    </a:lnTo>
                    <a:lnTo>
                      <a:pt x="387" y="141"/>
                    </a:lnTo>
                    <a:lnTo>
                      <a:pt x="385" y="139"/>
                    </a:lnTo>
                    <a:lnTo>
                      <a:pt x="389" y="143"/>
                    </a:lnTo>
                    <a:lnTo>
                      <a:pt x="385" y="137"/>
                    </a:lnTo>
                    <a:lnTo>
                      <a:pt x="379" y="139"/>
                    </a:lnTo>
                    <a:lnTo>
                      <a:pt x="385" y="139"/>
                    </a:lnTo>
                    <a:lnTo>
                      <a:pt x="385" y="131"/>
                    </a:lnTo>
                    <a:lnTo>
                      <a:pt x="379" y="133"/>
                    </a:lnTo>
                    <a:lnTo>
                      <a:pt x="385" y="133"/>
                    </a:lnTo>
                    <a:lnTo>
                      <a:pt x="385" y="123"/>
                    </a:lnTo>
                    <a:lnTo>
                      <a:pt x="387" y="103"/>
                    </a:lnTo>
                    <a:lnTo>
                      <a:pt x="387" y="100"/>
                    </a:lnTo>
                    <a:lnTo>
                      <a:pt x="387" y="90"/>
                    </a:lnTo>
                    <a:lnTo>
                      <a:pt x="385" y="88"/>
                    </a:lnTo>
                    <a:lnTo>
                      <a:pt x="383" y="80"/>
                    </a:lnTo>
                    <a:lnTo>
                      <a:pt x="377" y="82"/>
                    </a:lnTo>
                    <a:lnTo>
                      <a:pt x="383" y="82"/>
                    </a:lnTo>
                    <a:lnTo>
                      <a:pt x="381" y="60"/>
                    </a:lnTo>
                    <a:lnTo>
                      <a:pt x="375" y="44"/>
                    </a:lnTo>
                    <a:lnTo>
                      <a:pt x="367" y="26"/>
                    </a:lnTo>
                    <a:lnTo>
                      <a:pt x="359" y="4"/>
                    </a:lnTo>
                    <a:lnTo>
                      <a:pt x="357" y="4"/>
                    </a:lnTo>
                    <a:lnTo>
                      <a:pt x="355" y="2"/>
                    </a:lnTo>
                    <a:lnTo>
                      <a:pt x="353" y="0"/>
                    </a:lnTo>
                    <a:lnTo>
                      <a:pt x="327" y="8"/>
                    </a:lnTo>
                    <a:lnTo>
                      <a:pt x="305" y="18"/>
                    </a:lnTo>
                    <a:lnTo>
                      <a:pt x="303" y="20"/>
                    </a:lnTo>
                    <a:lnTo>
                      <a:pt x="285" y="30"/>
                    </a:lnTo>
                    <a:lnTo>
                      <a:pt x="267" y="42"/>
                    </a:lnTo>
                    <a:lnTo>
                      <a:pt x="232" y="68"/>
                    </a:lnTo>
                    <a:lnTo>
                      <a:pt x="214" y="82"/>
                    </a:lnTo>
                    <a:lnTo>
                      <a:pt x="194" y="98"/>
                    </a:lnTo>
                    <a:lnTo>
                      <a:pt x="192" y="98"/>
                    </a:lnTo>
                    <a:lnTo>
                      <a:pt x="182" y="109"/>
                    </a:lnTo>
                    <a:lnTo>
                      <a:pt x="172" y="117"/>
                    </a:lnTo>
                    <a:lnTo>
                      <a:pt x="166" y="121"/>
                    </a:lnTo>
                    <a:lnTo>
                      <a:pt x="162" y="125"/>
                    </a:lnTo>
                    <a:lnTo>
                      <a:pt x="160" y="127"/>
                    </a:lnTo>
                    <a:lnTo>
                      <a:pt x="156" y="133"/>
                    </a:lnTo>
                    <a:lnTo>
                      <a:pt x="154" y="135"/>
                    </a:lnTo>
                    <a:lnTo>
                      <a:pt x="154" y="139"/>
                    </a:lnTo>
                    <a:lnTo>
                      <a:pt x="154" y="147"/>
                    </a:lnTo>
                    <a:lnTo>
                      <a:pt x="166" y="147"/>
                    </a:lnTo>
                    <a:lnTo>
                      <a:pt x="166" y="141"/>
                    </a:lnTo>
                    <a:lnTo>
                      <a:pt x="166" y="137"/>
                    </a:lnTo>
                    <a:lnTo>
                      <a:pt x="160" y="135"/>
                    </a:lnTo>
                    <a:lnTo>
                      <a:pt x="166" y="139"/>
                    </a:lnTo>
                    <a:lnTo>
                      <a:pt x="170" y="133"/>
                    </a:lnTo>
                    <a:lnTo>
                      <a:pt x="164" y="129"/>
                    </a:lnTo>
                    <a:lnTo>
                      <a:pt x="168" y="135"/>
                    </a:lnTo>
                    <a:lnTo>
                      <a:pt x="172" y="131"/>
                    </a:lnTo>
                    <a:lnTo>
                      <a:pt x="178" y="127"/>
                    </a:lnTo>
                    <a:lnTo>
                      <a:pt x="188" y="119"/>
                    </a:lnTo>
                    <a:lnTo>
                      <a:pt x="200" y="107"/>
                    </a:lnTo>
                    <a:lnTo>
                      <a:pt x="196" y="103"/>
                    </a:lnTo>
                    <a:lnTo>
                      <a:pt x="200" y="109"/>
                    </a:lnTo>
                    <a:lnTo>
                      <a:pt x="220" y="92"/>
                    </a:lnTo>
                    <a:lnTo>
                      <a:pt x="239" y="78"/>
                    </a:lnTo>
                    <a:lnTo>
                      <a:pt x="273" y="52"/>
                    </a:lnTo>
                    <a:lnTo>
                      <a:pt x="291" y="40"/>
                    </a:lnTo>
                    <a:lnTo>
                      <a:pt x="309" y="30"/>
                    </a:lnTo>
                    <a:lnTo>
                      <a:pt x="307" y="24"/>
                    </a:lnTo>
                    <a:lnTo>
                      <a:pt x="307" y="30"/>
                    </a:lnTo>
                    <a:lnTo>
                      <a:pt x="329" y="20"/>
                    </a:lnTo>
                    <a:lnTo>
                      <a:pt x="355" y="12"/>
                    </a:lnTo>
                    <a:lnTo>
                      <a:pt x="349" y="8"/>
                    </a:lnTo>
                    <a:lnTo>
                      <a:pt x="351" y="10"/>
                    </a:lnTo>
                    <a:lnTo>
                      <a:pt x="353" y="12"/>
                    </a:lnTo>
                    <a:lnTo>
                      <a:pt x="353" y="6"/>
                    </a:lnTo>
                    <a:lnTo>
                      <a:pt x="347" y="8"/>
                    </a:lnTo>
                    <a:lnTo>
                      <a:pt x="355" y="28"/>
                    </a:lnTo>
                    <a:lnTo>
                      <a:pt x="363" y="46"/>
                    </a:lnTo>
                    <a:lnTo>
                      <a:pt x="369" y="62"/>
                    </a:lnTo>
                    <a:lnTo>
                      <a:pt x="371" y="82"/>
                    </a:lnTo>
                    <a:lnTo>
                      <a:pt x="373" y="86"/>
                    </a:lnTo>
                    <a:lnTo>
                      <a:pt x="375" y="94"/>
                    </a:lnTo>
                    <a:lnTo>
                      <a:pt x="381" y="90"/>
                    </a:lnTo>
                    <a:lnTo>
                      <a:pt x="375" y="92"/>
                    </a:lnTo>
                    <a:lnTo>
                      <a:pt x="375" y="103"/>
                    </a:lnTo>
                    <a:lnTo>
                      <a:pt x="381" y="100"/>
                    </a:lnTo>
                    <a:lnTo>
                      <a:pt x="375" y="100"/>
                    </a:lnTo>
                    <a:lnTo>
                      <a:pt x="373" y="121"/>
                    </a:lnTo>
                    <a:lnTo>
                      <a:pt x="373" y="131"/>
                    </a:lnTo>
                    <a:lnTo>
                      <a:pt x="373" y="133"/>
                    </a:lnTo>
                    <a:lnTo>
                      <a:pt x="373" y="141"/>
                    </a:lnTo>
                    <a:lnTo>
                      <a:pt x="375" y="143"/>
                    </a:lnTo>
                    <a:lnTo>
                      <a:pt x="379" y="149"/>
                    </a:lnTo>
                    <a:lnTo>
                      <a:pt x="381" y="151"/>
                    </a:lnTo>
                    <a:lnTo>
                      <a:pt x="383" y="151"/>
                    </a:lnTo>
                    <a:lnTo>
                      <a:pt x="385" y="151"/>
                    </a:lnTo>
                    <a:lnTo>
                      <a:pt x="391" y="153"/>
                    </a:lnTo>
                    <a:lnTo>
                      <a:pt x="391" y="147"/>
                    </a:lnTo>
                    <a:lnTo>
                      <a:pt x="391" y="153"/>
                    </a:lnTo>
                    <a:lnTo>
                      <a:pt x="427" y="163"/>
                    </a:lnTo>
                    <a:lnTo>
                      <a:pt x="463" y="169"/>
                    </a:lnTo>
                    <a:lnTo>
                      <a:pt x="501" y="171"/>
                    </a:lnTo>
                    <a:lnTo>
                      <a:pt x="541" y="171"/>
                    </a:lnTo>
                    <a:lnTo>
                      <a:pt x="543" y="171"/>
                    </a:lnTo>
                    <a:lnTo>
                      <a:pt x="619" y="171"/>
                    </a:lnTo>
                    <a:lnTo>
                      <a:pt x="617" y="165"/>
                    </a:lnTo>
                    <a:lnTo>
                      <a:pt x="617" y="171"/>
                    </a:lnTo>
                    <a:lnTo>
                      <a:pt x="653" y="171"/>
                    </a:lnTo>
                    <a:lnTo>
                      <a:pt x="691" y="175"/>
                    </a:lnTo>
                    <a:lnTo>
                      <a:pt x="691" y="169"/>
                    </a:lnTo>
                    <a:lnTo>
                      <a:pt x="689" y="175"/>
                    </a:lnTo>
                    <a:lnTo>
                      <a:pt x="707" y="183"/>
                    </a:lnTo>
                    <a:lnTo>
                      <a:pt x="707" y="177"/>
                    </a:lnTo>
                    <a:lnTo>
                      <a:pt x="705" y="181"/>
                    </a:lnTo>
                    <a:lnTo>
                      <a:pt x="717" y="187"/>
                    </a:lnTo>
                    <a:lnTo>
                      <a:pt x="719" y="189"/>
                    </a:lnTo>
                    <a:lnTo>
                      <a:pt x="729" y="193"/>
                    </a:lnTo>
                    <a:lnTo>
                      <a:pt x="731" y="193"/>
                    </a:lnTo>
                    <a:lnTo>
                      <a:pt x="739" y="195"/>
                    </a:lnTo>
                    <a:lnTo>
                      <a:pt x="735" y="187"/>
                    </a:lnTo>
                    <a:lnTo>
                      <a:pt x="733" y="189"/>
                    </a:lnTo>
                    <a:lnTo>
                      <a:pt x="735" y="191"/>
                    </a:lnTo>
                    <a:lnTo>
                      <a:pt x="737" y="193"/>
                    </a:lnTo>
                    <a:lnTo>
                      <a:pt x="739" y="195"/>
                    </a:lnTo>
                    <a:lnTo>
                      <a:pt x="739" y="189"/>
                    </a:lnTo>
                    <a:lnTo>
                      <a:pt x="735" y="185"/>
                    </a:lnTo>
                    <a:lnTo>
                      <a:pt x="731" y="187"/>
                    </a:lnTo>
                    <a:lnTo>
                      <a:pt x="735" y="193"/>
                    </a:lnTo>
                    <a:lnTo>
                      <a:pt x="733" y="187"/>
                    </a:lnTo>
                    <a:lnTo>
                      <a:pt x="727" y="189"/>
                    </a:lnTo>
                    <a:lnTo>
                      <a:pt x="715" y="189"/>
                    </a:lnTo>
                    <a:lnTo>
                      <a:pt x="701" y="189"/>
                    </a:lnTo>
                    <a:lnTo>
                      <a:pt x="695" y="191"/>
                    </a:lnTo>
                    <a:lnTo>
                      <a:pt x="693" y="193"/>
                    </a:lnTo>
                    <a:lnTo>
                      <a:pt x="687" y="197"/>
                    </a:lnTo>
                    <a:lnTo>
                      <a:pt x="687" y="199"/>
                    </a:lnTo>
                    <a:lnTo>
                      <a:pt x="685" y="201"/>
                    </a:lnTo>
                    <a:lnTo>
                      <a:pt x="687" y="209"/>
                    </a:lnTo>
                    <a:lnTo>
                      <a:pt x="687" y="211"/>
                    </a:lnTo>
                    <a:lnTo>
                      <a:pt x="691" y="217"/>
                    </a:lnTo>
                    <a:lnTo>
                      <a:pt x="693" y="219"/>
                    </a:lnTo>
                    <a:lnTo>
                      <a:pt x="707" y="227"/>
                    </a:lnTo>
                    <a:lnTo>
                      <a:pt x="709" y="227"/>
                    </a:lnTo>
                    <a:lnTo>
                      <a:pt x="721" y="233"/>
                    </a:lnTo>
                    <a:lnTo>
                      <a:pt x="721" y="227"/>
                    </a:lnTo>
                    <a:lnTo>
                      <a:pt x="719" y="231"/>
                    </a:lnTo>
                    <a:lnTo>
                      <a:pt x="723" y="235"/>
                    </a:lnTo>
                    <a:lnTo>
                      <a:pt x="721" y="233"/>
                    </a:lnTo>
                    <a:lnTo>
                      <a:pt x="725" y="229"/>
                    </a:lnTo>
                    <a:lnTo>
                      <a:pt x="719" y="231"/>
                    </a:lnTo>
                    <a:lnTo>
                      <a:pt x="721" y="233"/>
                    </a:lnTo>
                    <a:lnTo>
                      <a:pt x="721" y="235"/>
                    </a:lnTo>
                    <a:lnTo>
                      <a:pt x="729" y="279"/>
                    </a:lnTo>
                    <a:lnTo>
                      <a:pt x="733" y="323"/>
                    </a:lnTo>
                    <a:lnTo>
                      <a:pt x="735" y="367"/>
                    </a:lnTo>
                    <a:lnTo>
                      <a:pt x="737" y="409"/>
                    </a:lnTo>
                    <a:lnTo>
                      <a:pt x="743" y="409"/>
                    </a:lnTo>
                    <a:lnTo>
                      <a:pt x="737" y="407"/>
                    </a:lnTo>
                    <a:lnTo>
                      <a:pt x="735" y="493"/>
                    </a:lnTo>
                    <a:lnTo>
                      <a:pt x="735" y="495"/>
                    </a:lnTo>
                    <a:lnTo>
                      <a:pt x="733" y="577"/>
                    </a:lnTo>
                    <a:lnTo>
                      <a:pt x="739" y="577"/>
                    </a:lnTo>
                    <a:lnTo>
                      <a:pt x="733" y="577"/>
                    </a:lnTo>
                    <a:lnTo>
                      <a:pt x="727" y="595"/>
                    </a:lnTo>
                    <a:lnTo>
                      <a:pt x="719" y="611"/>
                    </a:lnTo>
                    <a:lnTo>
                      <a:pt x="725" y="611"/>
                    </a:lnTo>
                    <a:lnTo>
                      <a:pt x="719" y="609"/>
                    </a:lnTo>
                    <a:lnTo>
                      <a:pt x="711" y="621"/>
                    </a:lnTo>
                    <a:lnTo>
                      <a:pt x="701" y="631"/>
                    </a:lnTo>
                    <a:lnTo>
                      <a:pt x="707" y="635"/>
                    </a:lnTo>
                    <a:lnTo>
                      <a:pt x="703" y="629"/>
                    </a:lnTo>
                    <a:lnTo>
                      <a:pt x="693" y="637"/>
                    </a:lnTo>
                    <a:lnTo>
                      <a:pt x="683" y="643"/>
                    </a:lnTo>
                    <a:lnTo>
                      <a:pt x="685" y="649"/>
                    </a:lnTo>
                    <a:lnTo>
                      <a:pt x="685" y="643"/>
                    </a:lnTo>
                    <a:lnTo>
                      <a:pt x="661" y="649"/>
                    </a:lnTo>
                    <a:lnTo>
                      <a:pt x="631" y="651"/>
                    </a:lnTo>
                    <a:lnTo>
                      <a:pt x="631" y="657"/>
                    </a:lnTo>
                    <a:lnTo>
                      <a:pt x="633" y="651"/>
                    </a:lnTo>
                    <a:lnTo>
                      <a:pt x="599" y="651"/>
                    </a:lnTo>
                    <a:lnTo>
                      <a:pt x="559" y="649"/>
                    </a:lnTo>
                    <a:lnTo>
                      <a:pt x="511" y="647"/>
                    </a:lnTo>
                    <a:lnTo>
                      <a:pt x="511" y="653"/>
                    </a:lnTo>
                    <a:lnTo>
                      <a:pt x="513" y="647"/>
                    </a:lnTo>
                    <a:lnTo>
                      <a:pt x="467" y="637"/>
                    </a:lnTo>
                    <a:lnTo>
                      <a:pt x="425" y="619"/>
                    </a:lnTo>
                    <a:lnTo>
                      <a:pt x="423" y="625"/>
                    </a:lnTo>
                    <a:lnTo>
                      <a:pt x="427" y="621"/>
                    </a:lnTo>
                    <a:lnTo>
                      <a:pt x="407" y="609"/>
                    </a:lnTo>
                    <a:lnTo>
                      <a:pt x="389" y="597"/>
                    </a:lnTo>
                    <a:lnTo>
                      <a:pt x="371" y="581"/>
                    </a:lnTo>
                    <a:lnTo>
                      <a:pt x="369" y="585"/>
                    </a:lnTo>
                    <a:lnTo>
                      <a:pt x="373" y="583"/>
                    </a:lnTo>
                    <a:lnTo>
                      <a:pt x="359" y="565"/>
                    </a:lnTo>
                    <a:lnTo>
                      <a:pt x="353" y="557"/>
                    </a:lnTo>
                    <a:lnTo>
                      <a:pt x="349" y="549"/>
                    </a:lnTo>
                    <a:lnTo>
                      <a:pt x="345" y="551"/>
                    </a:lnTo>
                    <a:lnTo>
                      <a:pt x="351" y="551"/>
                    </a:lnTo>
                    <a:lnTo>
                      <a:pt x="341" y="529"/>
                    </a:lnTo>
                    <a:lnTo>
                      <a:pt x="333" y="503"/>
                    </a:lnTo>
                    <a:lnTo>
                      <a:pt x="323" y="475"/>
                    </a:lnTo>
                    <a:lnTo>
                      <a:pt x="315" y="449"/>
                    </a:lnTo>
                    <a:lnTo>
                      <a:pt x="305" y="425"/>
                    </a:lnTo>
                    <a:lnTo>
                      <a:pt x="297" y="405"/>
                    </a:lnTo>
                    <a:lnTo>
                      <a:pt x="295" y="403"/>
                    </a:lnTo>
                    <a:lnTo>
                      <a:pt x="291" y="397"/>
                    </a:lnTo>
                    <a:lnTo>
                      <a:pt x="289" y="395"/>
                    </a:lnTo>
                    <a:lnTo>
                      <a:pt x="285" y="391"/>
                    </a:lnTo>
                    <a:lnTo>
                      <a:pt x="281" y="395"/>
                    </a:lnTo>
                    <a:lnTo>
                      <a:pt x="285" y="391"/>
                    </a:lnTo>
                    <a:lnTo>
                      <a:pt x="281" y="389"/>
                    </a:lnTo>
                    <a:lnTo>
                      <a:pt x="279" y="387"/>
                    </a:lnTo>
                    <a:lnTo>
                      <a:pt x="277" y="385"/>
                    </a:lnTo>
                    <a:lnTo>
                      <a:pt x="271" y="383"/>
                    </a:lnTo>
                    <a:lnTo>
                      <a:pt x="257" y="383"/>
                    </a:lnTo>
                    <a:lnTo>
                      <a:pt x="239" y="383"/>
                    </a:lnTo>
                    <a:lnTo>
                      <a:pt x="230" y="381"/>
                    </a:lnTo>
                    <a:lnTo>
                      <a:pt x="230" y="387"/>
                    </a:lnTo>
                    <a:lnTo>
                      <a:pt x="232" y="381"/>
                    </a:lnTo>
                    <a:lnTo>
                      <a:pt x="222" y="377"/>
                    </a:lnTo>
                    <a:lnTo>
                      <a:pt x="220" y="377"/>
                    </a:lnTo>
                    <a:lnTo>
                      <a:pt x="218" y="377"/>
                    </a:lnTo>
                    <a:lnTo>
                      <a:pt x="214" y="377"/>
                    </a:lnTo>
                    <a:lnTo>
                      <a:pt x="206" y="379"/>
                    </a:lnTo>
                    <a:lnTo>
                      <a:pt x="198" y="379"/>
                    </a:lnTo>
                    <a:lnTo>
                      <a:pt x="176" y="383"/>
                    </a:lnTo>
                    <a:lnTo>
                      <a:pt x="150" y="389"/>
                    </a:lnTo>
                    <a:lnTo>
                      <a:pt x="122" y="395"/>
                    </a:lnTo>
                    <a:lnTo>
                      <a:pt x="98" y="405"/>
                    </a:lnTo>
                    <a:lnTo>
                      <a:pt x="96" y="405"/>
                    </a:lnTo>
                    <a:lnTo>
                      <a:pt x="74" y="417"/>
                    </a:lnTo>
                    <a:lnTo>
                      <a:pt x="66" y="425"/>
                    </a:lnTo>
                    <a:lnTo>
                      <a:pt x="64" y="427"/>
                    </a:lnTo>
                    <a:lnTo>
                      <a:pt x="60" y="435"/>
                    </a:lnTo>
                    <a:lnTo>
                      <a:pt x="58" y="437"/>
                    </a:lnTo>
                    <a:lnTo>
                      <a:pt x="50" y="465"/>
                    </a:lnTo>
                    <a:lnTo>
                      <a:pt x="44" y="495"/>
                    </a:lnTo>
                    <a:lnTo>
                      <a:pt x="32" y="553"/>
                    </a:lnTo>
                    <a:lnTo>
                      <a:pt x="20" y="611"/>
                    </a:lnTo>
                    <a:lnTo>
                      <a:pt x="10" y="637"/>
                    </a:lnTo>
                    <a:lnTo>
                      <a:pt x="16" y="639"/>
                    </a:lnTo>
                    <a:lnTo>
                      <a:pt x="10" y="635"/>
                    </a:lnTo>
                    <a:lnTo>
                      <a:pt x="0" y="661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87" name="Freeform 114"/>
              <p:cNvSpPr>
                <a:spLocks/>
              </p:cNvSpPr>
              <p:nvPr/>
            </p:nvSpPr>
            <p:spPr bwMode="auto">
              <a:xfrm>
                <a:off x="4444" y="524"/>
                <a:ext cx="352" cy="291"/>
              </a:xfrm>
              <a:custGeom>
                <a:avLst/>
                <a:gdLst>
                  <a:gd name="T0" fmla="*/ 51 w 417"/>
                  <a:gd name="T1" fmla="*/ 2 h 363"/>
                  <a:gd name="T2" fmla="*/ 44 w 417"/>
                  <a:gd name="T3" fmla="*/ 2 h 363"/>
                  <a:gd name="T4" fmla="*/ 38 w 417"/>
                  <a:gd name="T5" fmla="*/ 2 h 363"/>
                  <a:gd name="T6" fmla="*/ 32 w 417"/>
                  <a:gd name="T7" fmla="*/ 0 h 363"/>
                  <a:gd name="T8" fmla="*/ 30 w 417"/>
                  <a:gd name="T9" fmla="*/ 2 h 363"/>
                  <a:gd name="T10" fmla="*/ 30 w 417"/>
                  <a:gd name="T11" fmla="*/ 3 h 363"/>
                  <a:gd name="T12" fmla="*/ 30 w 417"/>
                  <a:gd name="T13" fmla="*/ 5 h 363"/>
                  <a:gd name="T14" fmla="*/ 32 w 417"/>
                  <a:gd name="T15" fmla="*/ 8 h 363"/>
                  <a:gd name="T16" fmla="*/ 37 w 417"/>
                  <a:gd name="T17" fmla="*/ 10 h 363"/>
                  <a:gd name="T18" fmla="*/ 44 w 417"/>
                  <a:gd name="T19" fmla="*/ 11 h 363"/>
                  <a:gd name="T20" fmla="*/ 44 w 417"/>
                  <a:gd name="T21" fmla="*/ 14 h 363"/>
                  <a:gd name="T22" fmla="*/ 45 w 417"/>
                  <a:gd name="T23" fmla="*/ 17 h 363"/>
                  <a:gd name="T24" fmla="*/ 44 w 417"/>
                  <a:gd name="T25" fmla="*/ 18 h 363"/>
                  <a:gd name="T26" fmla="*/ 43 w 417"/>
                  <a:gd name="T27" fmla="*/ 19 h 363"/>
                  <a:gd name="T28" fmla="*/ 41 w 417"/>
                  <a:gd name="T29" fmla="*/ 19 h 363"/>
                  <a:gd name="T30" fmla="*/ 35 w 417"/>
                  <a:gd name="T31" fmla="*/ 18 h 363"/>
                  <a:gd name="T32" fmla="*/ 18 w 417"/>
                  <a:gd name="T33" fmla="*/ 18 h 363"/>
                  <a:gd name="T34" fmla="*/ 16 w 417"/>
                  <a:gd name="T35" fmla="*/ 17 h 363"/>
                  <a:gd name="T36" fmla="*/ 15 w 417"/>
                  <a:gd name="T37" fmla="*/ 17 h 363"/>
                  <a:gd name="T38" fmla="*/ 13 w 417"/>
                  <a:gd name="T39" fmla="*/ 19 h 363"/>
                  <a:gd name="T40" fmla="*/ 12 w 417"/>
                  <a:gd name="T41" fmla="*/ 19 h 363"/>
                  <a:gd name="T42" fmla="*/ 8 w 417"/>
                  <a:gd name="T43" fmla="*/ 22 h 363"/>
                  <a:gd name="T44" fmla="*/ 8 w 417"/>
                  <a:gd name="T45" fmla="*/ 22 h 363"/>
                  <a:gd name="T46" fmla="*/ 3 w 417"/>
                  <a:gd name="T47" fmla="*/ 22 h 363"/>
                  <a:gd name="T48" fmla="*/ 3 w 417"/>
                  <a:gd name="T49" fmla="*/ 22 h 363"/>
                  <a:gd name="T50" fmla="*/ 2 w 417"/>
                  <a:gd name="T51" fmla="*/ 24 h 363"/>
                  <a:gd name="T52" fmla="*/ 3 w 417"/>
                  <a:gd name="T53" fmla="*/ 26 h 363"/>
                  <a:gd name="T54" fmla="*/ 3 w 417"/>
                  <a:gd name="T55" fmla="*/ 24 h 363"/>
                  <a:gd name="T56" fmla="*/ 3 w 417"/>
                  <a:gd name="T57" fmla="*/ 23 h 363"/>
                  <a:gd name="T58" fmla="*/ 3 w 417"/>
                  <a:gd name="T59" fmla="*/ 23 h 363"/>
                  <a:gd name="T60" fmla="*/ 8 w 417"/>
                  <a:gd name="T61" fmla="*/ 22 h 363"/>
                  <a:gd name="T62" fmla="*/ 10 w 417"/>
                  <a:gd name="T63" fmla="*/ 22 h 363"/>
                  <a:gd name="T64" fmla="*/ 13 w 417"/>
                  <a:gd name="T65" fmla="*/ 19 h 363"/>
                  <a:gd name="T66" fmla="*/ 15 w 417"/>
                  <a:gd name="T67" fmla="*/ 18 h 363"/>
                  <a:gd name="T68" fmla="*/ 15 w 417"/>
                  <a:gd name="T69" fmla="*/ 18 h 363"/>
                  <a:gd name="T70" fmla="*/ 16 w 417"/>
                  <a:gd name="T71" fmla="*/ 18 h 363"/>
                  <a:gd name="T72" fmla="*/ 20 w 417"/>
                  <a:gd name="T73" fmla="*/ 18 h 363"/>
                  <a:gd name="T74" fmla="*/ 37 w 417"/>
                  <a:gd name="T75" fmla="*/ 19 h 363"/>
                  <a:gd name="T76" fmla="*/ 44 w 417"/>
                  <a:gd name="T77" fmla="*/ 19 h 363"/>
                  <a:gd name="T78" fmla="*/ 46 w 417"/>
                  <a:gd name="T79" fmla="*/ 18 h 363"/>
                  <a:gd name="T80" fmla="*/ 47 w 417"/>
                  <a:gd name="T81" fmla="*/ 17 h 363"/>
                  <a:gd name="T82" fmla="*/ 44 w 417"/>
                  <a:gd name="T83" fmla="*/ 11 h 363"/>
                  <a:gd name="T84" fmla="*/ 42 w 417"/>
                  <a:gd name="T85" fmla="*/ 11 h 363"/>
                  <a:gd name="T86" fmla="*/ 35 w 417"/>
                  <a:gd name="T87" fmla="*/ 8 h 363"/>
                  <a:gd name="T88" fmla="*/ 33 w 417"/>
                  <a:gd name="T89" fmla="*/ 6 h 363"/>
                  <a:gd name="T90" fmla="*/ 31 w 417"/>
                  <a:gd name="T91" fmla="*/ 5 h 363"/>
                  <a:gd name="T92" fmla="*/ 30 w 417"/>
                  <a:gd name="T93" fmla="*/ 3 h 363"/>
                  <a:gd name="T94" fmla="*/ 30 w 417"/>
                  <a:gd name="T95" fmla="*/ 2 h 363"/>
                  <a:gd name="T96" fmla="*/ 31 w 417"/>
                  <a:gd name="T97" fmla="*/ 2 h 363"/>
                  <a:gd name="T98" fmla="*/ 34 w 417"/>
                  <a:gd name="T99" fmla="*/ 2 h 363"/>
                  <a:gd name="T100" fmla="*/ 41 w 417"/>
                  <a:gd name="T101" fmla="*/ 2 h 363"/>
                  <a:gd name="T102" fmla="*/ 48 w 417"/>
                  <a:gd name="T103" fmla="*/ 2 h 36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17"/>
                  <a:gd name="T157" fmla="*/ 0 h 363"/>
                  <a:gd name="T158" fmla="*/ 417 w 417"/>
                  <a:gd name="T159" fmla="*/ 363 h 363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17" h="363">
                    <a:moveTo>
                      <a:pt x="417" y="36"/>
                    </a:moveTo>
                    <a:lnTo>
                      <a:pt x="417" y="24"/>
                    </a:lnTo>
                    <a:lnTo>
                      <a:pt x="389" y="22"/>
                    </a:lnTo>
                    <a:lnTo>
                      <a:pt x="391" y="28"/>
                    </a:lnTo>
                    <a:lnTo>
                      <a:pt x="391" y="22"/>
                    </a:lnTo>
                    <a:lnTo>
                      <a:pt x="365" y="18"/>
                    </a:lnTo>
                    <a:lnTo>
                      <a:pt x="337" y="14"/>
                    </a:lnTo>
                    <a:lnTo>
                      <a:pt x="335" y="14"/>
                    </a:lnTo>
                    <a:lnTo>
                      <a:pt x="309" y="12"/>
                    </a:lnTo>
                    <a:lnTo>
                      <a:pt x="291" y="10"/>
                    </a:lnTo>
                    <a:lnTo>
                      <a:pt x="291" y="16"/>
                    </a:lnTo>
                    <a:lnTo>
                      <a:pt x="293" y="10"/>
                    </a:lnTo>
                    <a:lnTo>
                      <a:pt x="275" y="4"/>
                    </a:lnTo>
                    <a:lnTo>
                      <a:pt x="257" y="0"/>
                    </a:lnTo>
                    <a:lnTo>
                      <a:pt x="255" y="0"/>
                    </a:lnTo>
                    <a:lnTo>
                      <a:pt x="245" y="0"/>
                    </a:lnTo>
                    <a:lnTo>
                      <a:pt x="235" y="2"/>
                    </a:lnTo>
                    <a:lnTo>
                      <a:pt x="235" y="4"/>
                    </a:lnTo>
                    <a:lnTo>
                      <a:pt x="227" y="12"/>
                    </a:lnTo>
                    <a:lnTo>
                      <a:pt x="225" y="14"/>
                    </a:lnTo>
                    <a:lnTo>
                      <a:pt x="225" y="16"/>
                    </a:lnTo>
                    <a:lnTo>
                      <a:pt x="221" y="28"/>
                    </a:lnTo>
                    <a:lnTo>
                      <a:pt x="219" y="40"/>
                    </a:lnTo>
                    <a:lnTo>
                      <a:pt x="219" y="50"/>
                    </a:lnTo>
                    <a:lnTo>
                      <a:pt x="219" y="52"/>
                    </a:lnTo>
                    <a:lnTo>
                      <a:pt x="225" y="66"/>
                    </a:lnTo>
                    <a:lnTo>
                      <a:pt x="231" y="78"/>
                    </a:lnTo>
                    <a:lnTo>
                      <a:pt x="239" y="98"/>
                    </a:lnTo>
                    <a:lnTo>
                      <a:pt x="241" y="100"/>
                    </a:lnTo>
                    <a:lnTo>
                      <a:pt x="247" y="114"/>
                    </a:lnTo>
                    <a:lnTo>
                      <a:pt x="257" y="126"/>
                    </a:lnTo>
                    <a:lnTo>
                      <a:pt x="259" y="128"/>
                    </a:lnTo>
                    <a:lnTo>
                      <a:pt x="269" y="136"/>
                    </a:lnTo>
                    <a:lnTo>
                      <a:pt x="283" y="146"/>
                    </a:lnTo>
                    <a:lnTo>
                      <a:pt x="303" y="158"/>
                    </a:lnTo>
                    <a:lnTo>
                      <a:pt x="315" y="166"/>
                    </a:lnTo>
                    <a:lnTo>
                      <a:pt x="331" y="176"/>
                    </a:lnTo>
                    <a:lnTo>
                      <a:pt x="333" y="170"/>
                    </a:lnTo>
                    <a:lnTo>
                      <a:pt x="329" y="172"/>
                    </a:lnTo>
                    <a:lnTo>
                      <a:pt x="331" y="174"/>
                    </a:lnTo>
                    <a:lnTo>
                      <a:pt x="327" y="172"/>
                    </a:lnTo>
                    <a:lnTo>
                      <a:pt x="337" y="197"/>
                    </a:lnTo>
                    <a:lnTo>
                      <a:pt x="343" y="219"/>
                    </a:lnTo>
                    <a:lnTo>
                      <a:pt x="345" y="237"/>
                    </a:lnTo>
                    <a:lnTo>
                      <a:pt x="351" y="235"/>
                    </a:lnTo>
                    <a:lnTo>
                      <a:pt x="345" y="235"/>
                    </a:lnTo>
                    <a:lnTo>
                      <a:pt x="345" y="249"/>
                    </a:lnTo>
                    <a:lnTo>
                      <a:pt x="341" y="259"/>
                    </a:lnTo>
                    <a:lnTo>
                      <a:pt x="347" y="259"/>
                    </a:lnTo>
                    <a:lnTo>
                      <a:pt x="341" y="257"/>
                    </a:lnTo>
                    <a:lnTo>
                      <a:pt x="335" y="263"/>
                    </a:lnTo>
                    <a:lnTo>
                      <a:pt x="341" y="267"/>
                    </a:lnTo>
                    <a:lnTo>
                      <a:pt x="337" y="261"/>
                    </a:lnTo>
                    <a:lnTo>
                      <a:pt x="329" y="267"/>
                    </a:lnTo>
                    <a:lnTo>
                      <a:pt x="331" y="271"/>
                    </a:lnTo>
                    <a:lnTo>
                      <a:pt x="331" y="265"/>
                    </a:lnTo>
                    <a:lnTo>
                      <a:pt x="319" y="269"/>
                    </a:lnTo>
                    <a:lnTo>
                      <a:pt x="305" y="269"/>
                    </a:lnTo>
                    <a:lnTo>
                      <a:pt x="305" y="275"/>
                    </a:lnTo>
                    <a:lnTo>
                      <a:pt x="307" y="269"/>
                    </a:lnTo>
                    <a:lnTo>
                      <a:pt x="289" y="267"/>
                    </a:lnTo>
                    <a:lnTo>
                      <a:pt x="271" y="265"/>
                    </a:lnTo>
                    <a:lnTo>
                      <a:pt x="251" y="263"/>
                    </a:lnTo>
                    <a:lnTo>
                      <a:pt x="205" y="257"/>
                    </a:lnTo>
                    <a:lnTo>
                      <a:pt x="151" y="251"/>
                    </a:lnTo>
                    <a:lnTo>
                      <a:pt x="141" y="249"/>
                    </a:lnTo>
                    <a:lnTo>
                      <a:pt x="143" y="255"/>
                    </a:lnTo>
                    <a:lnTo>
                      <a:pt x="143" y="249"/>
                    </a:lnTo>
                    <a:lnTo>
                      <a:pt x="135" y="245"/>
                    </a:lnTo>
                    <a:lnTo>
                      <a:pt x="125" y="241"/>
                    </a:lnTo>
                    <a:lnTo>
                      <a:pt x="123" y="241"/>
                    </a:lnTo>
                    <a:lnTo>
                      <a:pt x="115" y="239"/>
                    </a:lnTo>
                    <a:lnTo>
                      <a:pt x="113" y="241"/>
                    </a:lnTo>
                    <a:lnTo>
                      <a:pt x="111" y="241"/>
                    </a:lnTo>
                    <a:lnTo>
                      <a:pt x="103" y="251"/>
                    </a:lnTo>
                    <a:lnTo>
                      <a:pt x="99" y="259"/>
                    </a:lnTo>
                    <a:lnTo>
                      <a:pt x="93" y="267"/>
                    </a:lnTo>
                    <a:lnTo>
                      <a:pt x="99" y="269"/>
                    </a:lnTo>
                    <a:lnTo>
                      <a:pt x="95" y="265"/>
                    </a:lnTo>
                    <a:lnTo>
                      <a:pt x="89" y="273"/>
                    </a:lnTo>
                    <a:lnTo>
                      <a:pt x="87" y="275"/>
                    </a:lnTo>
                    <a:lnTo>
                      <a:pt x="75" y="289"/>
                    </a:lnTo>
                    <a:lnTo>
                      <a:pt x="67" y="299"/>
                    </a:lnTo>
                    <a:lnTo>
                      <a:pt x="61" y="305"/>
                    </a:lnTo>
                    <a:lnTo>
                      <a:pt x="65" y="307"/>
                    </a:lnTo>
                    <a:lnTo>
                      <a:pt x="63" y="303"/>
                    </a:lnTo>
                    <a:lnTo>
                      <a:pt x="57" y="307"/>
                    </a:lnTo>
                    <a:lnTo>
                      <a:pt x="59" y="311"/>
                    </a:lnTo>
                    <a:lnTo>
                      <a:pt x="59" y="305"/>
                    </a:lnTo>
                    <a:lnTo>
                      <a:pt x="53" y="309"/>
                    </a:lnTo>
                    <a:lnTo>
                      <a:pt x="45" y="311"/>
                    </a:lnTo>
                    <a:lnTo>
                      <a:pt x="33" y="313"/>
                    </a:lnTo>
                    <a:lnTo>
                      <a:pt x="19" y="315"/>
                    </a:lnTo>
                    <a:lnTo>
                      <a:pt x="17" y="317"/>
                    </a:lnTo>
                    <a:lnTo>
                      <a:pt x="15" y="319"/>
                    </a:lnTo>
                    <a:lnTo>
                      <a:pt x="13" y="321"/>
                    </a:lnTo>
                    <a:lnTo>
                      <a:pt x="9" y="333"/>
                    </a:lnTo>
                    <a:lnTo>
                      <a:pt x="6" y="341"/>
                    </a:lnTo>
                    <a:lnTo>
                      <a:pt x="2" y="347"/>
                    </a:lnTo>
                    <a:lnTo>
                      <a:pt x="2" y="349"/>
                    </a:lnTo>
                    <a:lnTo>
                      <a:pt x="0" y="353"/>
                    </a:lnTo>
                    <a:lnTo>
                      <a:pt x="0" y="357"/>
                    </a:lnTo>
                    <a:lnTo>
                      <a:pt x="0" y="363"/>
                    </a:lnTo>
                    <a:lnTo>
                      <a:pt x="13" y="363"/>
                    </a:lnTo>
                    <a:lnTo>
                      <a:pt x="13" y="359"/>
                    </a:lnTo>
                    <a:lnTo>
                      <a:pt x="13" y="355"/>
                    </a:lnTo>
                    <a:lnTo>
                      <a:pt x="15" y="351"/>
                    </a:lnTo>
                    <a:lnTo>
                      <a:pt x="15" y="349"/>
                    </a:lnTo>
                    <a:lnTo>
                      <a:pt x="19" y="343"/>
                    </a:lnTo>
                    <a:lnTo>
                      <a:pt x="21" y="335"/>
                    </a:lnTo>
                    <a:lnTo>
                      <a:pt x="25" y="323"/>
                    </a:lnTo>
                    <a:lnTo>
                      <a:pt x="19" y="327"/>
                    </a:lnTo>
                    <a:lnTo>
                      <a:pt x="21" y="325"/>
                    </a:lnTo>
                    <a:lnTo>
                      <a:pt x="23" y="323"/>
                    </a:lnTo>
                    <a:lnTo>
                      <a:pt x="19" y="321"/>
                    </a:lnTo>
                    <a:lnTo>
                      <a:pt x="21" y="327"/>
                    </a:lnTo>
                    <a:lnTo>
                      <a:pt x="35" y="325"/>
                    </a:lnTo>
                    <a:lnTo>
                      <a:pt x="47" y="323"/>
                    </a:lnTo>
                    <a:lnTo>
                      <a:pt x="55" y="321"/>
                    </a:lnTo>
                    <a:lnTo>
                      <a:pt x="61" y="317"/>
                    </a:lnTo>
                    <a:lnTo>
                      <a:pt x="63" y="317"/>
                    </a:lnTo>
                    <a:lnTo>
                      <a:pt x="69" y="313"/>
                    </a:lnTo>
                    <a:lnTo>
                      <a:pt x="71" y="311"/>
                    </a:lnTo>
                    <a:lnTo>
                      <a:pt x="77" y="305"/>
                    </a:lnTo>
                    <a:lnTo>
                      <a:pt x="85" y="295"/>
                    </a:lnTo>
                    <a:lnTo>
                      <a:pt x="97" y="281"/>
                    </a:lnTo>
                    <a:lnTo>
                      <a:pt x="91" y="277"/>
                    </a:lnTo>
                    <a:lnTo>
                      <a:pt x="95" y="283"/>
                    </a:lnTo>
                    <a:lnTo>
                      <a:pt x="101" y="275"/>
                    </a:lnTo>
                    <a:lnTo>
                      <a:pt x="103" y="273"/>
                    </a:lnTo>
                    <a:lnTo>
                      <a:pt x="109" y="265"/>
                    </a:lnTo>
                    <a:lnTo>
                      <a:pt x="113" y="257"/>
                    </a:lnTo>
                    <a:lnTo>
                      <a:pt x="119" y="249"/>
                    </a:lnTo>
                    <a:lnTo>
                      <a:pt x="115" y="251"/>
                    </a:lnTo>
                    <a:lnTo>
                      <a:pt x="117" y="249"/>
                    </a:lnTo>
                    <a:lnTo>
                      <a:pt x="115" y="245"/>
                    </a:lnTo>
                    <a:lnTo>
                      <a:pt x="115" y="251"/>
                    </a:lnTo>
                    <a:lnTo>
                      <a:pt x="125" y="253"/>
                    </a:lnTo>
                    <a:lnTo>
                      <a:pt x="125" y="247"/>
                    </a:lnTo>
                    <a:lnTo>
                      <a:pt x="123" y="253"/>
                    </a:lnTo>
                    <a:lnTo>
                      <a:pt x="133" y="257"/>
                    </a:lnTo>
                    <a:lnTo>
                      <a:pt x="141" y="261"/>
                    </a:lnTo>
                    <a:lnTo>
                      <a:pt x="143" y="261"/>
                    </a:lnTo>
                    <a:lnTo>
                      <a:pt x="151" y="263"/>
                    </a:lnTo>
                    <a:lnTo>
                      <a:pt x="203" y="269"/>
                    </a:lnTo>
                    <a:lnTo>
                      <a:pt x="249" y="275"/>
                    </a:lnTo>
                    <a:lnTo>
                      <a:pt x="269" y="277"/>
                    </a:lnTo>
                    <a:lnTo>
                      <a:pt x="287" y="279"/>
                    </a:lnTo>
                    <a:lnTo>
                      <a:pt x="305" y="281"/>
                    </a:lnTo>
                    <a:lnTo>
                      <a:pt x="307" y="281"/>
                    </a:lnTo>
                    <a:lnTo>
                      <a:pt x="321" y="281"/>
                    </a:lnTo>
                    <a:lnTo>
                      <a:pt x="333" y="277"/>
                    </a:lnTo>
                    <a:lnTo>
                      <a:pt x="335" y="277"/>
                    </a:lnTo>
                    <a:lnTo>
                      <a:pt x="343" y="271"/>
                    </a:lnTo>
                    <a:lnTo>
                      <a:pt x="345" y="269"/>
                    </a:lnTo>
                    <a:lnTo>
                      <a:pt x="351" y="263"/>
                    </a:lnTo>
                    <a:lnTo>
                      <a:pt x="353" y="261"/>
                    </a:lnTo>
                    <a:lnTo>
                      <a:pt x="357" y="251"/>
                    </a:lnTo>
                    <a:lnTo>
                      <a:pt x="357" y="237"/>
                    </a:lnTo>
                    <a:lnTo>
                      <a:pt x="357" y="235"/>
                    </a:lnTo>
                    <a:lnTo>
                      <a:pt x="355" y="217"/>
                    </a:lnTo>
                    <a:lnTo>
                      <a:pt x="349" y="195"/>
                    </a:lnTo>
                    <a:lnTo>
                      <a:pt x="339" y="168"/>
                    </a:lnTo>
                    <a:lnTo>
                      <a:pt x="337" y="168"/>
                    </a:lnTo>
                    <a:lnTo>
                      <a:pt x="335" y="166"/>
                    </a:lnTo>
                    <a:lnTo>
                      <a:pt x="337" y="166"/>
                    </a:lnTo>
                    <a:lnTo>
                      <a:pt x="321" y="156"/>
                    </a:lnTo>
                    <a:lnTo>
                      <a:pt x="309" y="148"/>
                    </a:lnTo>
                    <a:lnTo>
                      <a:pt x="289" y="136"/>
                    </a:lnTo>
                    <a:lnTo>
                      <a:pt x="275" y="126"/>
                    </a:lnTo>
                    <a:lnTo>
                      <a:pt x="265" y="118"/>
                    </a:lnTo>
                    <a:lnTo>
                      <a:pt x="261" y="122"/>
                    </a:lnTo>
                    <a:lnTo>
                      <a:pt x="267" y="120"/>
                    </a:lnTo>
                    <a:lnTo>
                      <a:pt x="257" y="108"/>
                    </a:lnTo>
                    <a:lnTo>
                      <a:pt x="251" y="94"/>
                    </a:lnTo>
                    <a:lnTo>
                      <a:pt x="245" y="98"/>
                    </a:lnTo>
                    <a:lnTo>
                      <a:pt x="251" y="96"/>
                    </a:lnTo>
                    <a:lnTo>
                      <a:pt x="243" y="76"/>
                    </a:lnTo>
                    <a:lnTo>
                      <a:pt x="237" y="64"/>
                    </a:lnTo>
                    <a:lnTo>
                      <a:pt x="231" y="48"/>
                    </a:lnTo>
                    <a:lnTo>
                      <a:pt x="225" y="50"/>
                    </a:lnTo>
                    <a:lnTo>
                      <a:pt x="231" y="50"/>
                    </a:lnTo>
                    <a:lnTo>
                      <a:pt x="231" y="42"/>
                    </a:lnTo>
                    <a:lnTo>
                      <a:pt x="233" y="30"/>
                    </a:lnTo>
                    <a:lnTo>
                      <a:pt x="237" y="18"/>
                    </a:lnTo>
                    <a:lnTo>
                      <a:pt x="235" y="20"/>
                    </a:lnTo>
                    <a:lnTo>
                      <a:pt x="231" y="18"/>
                    </a:lnTo>
                    <a:lnTo>
                      <a:pt x="233" y="22"/>
                    </a:lnTo>
                    <a:lnTo>
                      <a:pt x="241" y="14"/>
                    </a:lnTo>
                    <a:lnTo>
                      <a:pt x="237" y="8"/>
                    </a:lnTo>
                    <a:lnTo>
                      <a:pt x="239" y="14"/>
                    </a:lnTo>
                    <a:lnTo>
                      <a:pt x="247" y="12"/>
                    </a:lnTo>
                    <a:lnTo>
                      <a:pt x="257" y="12"/>
                    </a:lnTo>
                    <a:lnTo>
                      <a:pt x="255" y="6"/>
                    </a:lnTo>
                    <a:lnTo>
                      <a:pt x="255" y="12"/>
                    </a:lnTo>
                    <a:lnTo>
                      <a:pt x="273" y="16"/>
                    </a:lnTo>
                    <a:lnTo>
                      <a:pt x="291" y="22"/>
                    </a:lnTo>
                    <a:lnTo>
                      <a:pt x="293" y="22"/>
                    </a:lnTo>
                    <a:lnTo>
                      <a:pt x="309" y="24"/>
                    </a:lnTo>
                    <a:lnTo>
                      <a:pt x="337" y="26"/>
                    </a:lnTo>
                    <a:lnTo>
                      <a:pt x="337" y="20"/>
                    </a:lnTo>
                    <a:lnTo>
                      <a:pt x="335" y="26"/>
                    </a:lnTo>
                    <a:lnTo>
                      <a:pt x="363" y="30"/>
                    </a:lnTo>
                    <a:lnTo>
                      <a:pt x="389" y="34"/>
                    </a:lnTo>
                    <a:lnTo>
                      <a:pt x="391" y="34"/>
                    </a:lnTo>
                    <a:lnTo>
                      <a:pt x="417" y="36"/>
                    </a:lnTo>
                    <a:close/>
                  </a:path>
                </a:pathLst>
              </a:custGeom>
              <a:solidFill>
                <a:srgbClr val="B2B2B2"/>
              </a:solidFill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88" name="Freeform 115"/>
              <p:cNvSpPr>
                <a:spLocks/>
              </p:cNvSpPr>
              <p:nvPr/>
            </p:nvSpPr>
            <p:spPr bwMode="auto">
              <a:xfrm>
                <a:off x="4409" y="202"/>
                <a:ext cx="1879" cy="1505"/>
              </a:xfrm>
              <a:custGeom>
                <a:avLst/>
                <a:gdLst>
                  <a:gd name="T0" fmla="*/ 49 w 2224"/>
                  <a:gd name="T1" fmla="*/ 23 h 1872"/>
                  <a:gd name="T2" fmla="*/ 35 w 2224"/>
                  <a:gd name="T3" fmla="*/ 25 h 1872"/>
                  <a:gd name="T4" fmla="*/ 31 w 2224"/>
                  <a:gd name="T5" fmla="*/ 28 h 1872"/>
                  <a:gd name="T6" fmla="*/ 25 w 2224"/>
                  <a:gd name="T7" fmla="*/ 31 h 1872"/>
                  <a:gd name="T8" fmla="*/ 18 w 2224"/>
                  <a:gd name="T9" fmla="*/ 39 h 1872"/>
                  <a:gd name="T10" fmla="*/ 10 w 2224"/>
                  <a:gd name="T11" fmla="*/ 44 h 1872"/>
                  <a:gd name="T12" fmla="*/ 7 w 2224"/>
                  <a:gd name="T13" fmla="*/ 49 h 1872"/>
                  <a:gd name="T14" fmla="*/ 5 w 2224"/>
                  <a:gd name="T15" fmla="*/ 57 h 1872"/>
                  <a:gd name="T16" fmla="*/ 3 w 2224"/>
                  <a:gd name="T17" fmla="*/ 62 h 1872"/>
                  <a:gd name="T18" fmla="*/ 2 w 2224"/>
                  <a:gd name="T19" fmla="*/ 69 h 1872"/>
                  <a:gd name="T20" fmla="*/ 3 w 2224"/>
                  <a:gd name="T21" fmla="*/ 94 h 1872"/>
                  <a:gd name="T22" fmla="*/ 6 w 2224"/>
                  <a:gd name="T23" fmla="*/ 103 h 1872"/>
                  <a:gd name="T24" fmla="*/ 13 w 2224"/>
                  <a:gd name="T25" fmla="*/ 110 h 1872"/>
                  <a:gd name="T26" fmla="*/ 21 w 2224"/>
                  <a:gd name="T27" fmla="*/ 119 h 1872"/>
                  <a:gd name="T28" fmla="*/ 30 w 2224"/>
                  <a:gd name="T29" fmla="*/ 126 h 1872"/>
                  <a:gd name="T30" fmla="*/ 39 w 2224"/>
                  <a:gd name="T31" fmla="*/ 133 h 1872"/>
                  <a:gd name="T32" fmla="*/ 46 w 2224"/>
                  <a:gd name="T33" fmla="*/ 136 h 1872"/>
                  <a:gd name="T34" fmla="*/ 79 w 2224"/>
                  <a:gd name="T35" fmla="*/ 137 h 1872"/>
                  <a:gd name="T36" fmla="*/ 133 w 2224"/>
                  <a:gd name="T37" fmla="*/ 134 h 1872"/>
                  <a:gd name="T38" fmla="*/ 168 w 2224"/>
                  <a:gd name="T39" fmla="*/ 131 h 1872"/>
                  <a:gd name="T40" fmla="*/ 215 w 2224"/>
                  <a:gd name="T41" fmla="*/ 133 h 1872"/>
                  <a:gd name="T42" fmla="*/ 235 w 2224"/>
                  <a:gd name="T43" fmla="*/ 131 h 1872"/>
                  <a:gd name="T44" fmla="*/ 245 w 2224"/>
                  <a:gd name="T45" fmla="*/ 128 h 1872"/>
                  <a:gd name="T46" fmla="*/ 250 w 2224"/>
                  <a:gd name="T47" fmla="*/ 126 h 1872"/>
                  <a:gd name="T48" fmla="*/ 255 w 2224"/>
                  <a:gd name="T49" fmla="*/ 124 h 1872"/>
                  <a:gd name="T50" fmla="*/ 262 w 2224"/>
                  <a:gd name="T51" fmla="*/ 121 h 1872"/>
                  <a:gd name="T52" fmla="*/ 267 w 2224"/>
                  <a:gd name="T53" fmla="*/ 115 h 1872"/>
                  <a:gd name="T54" fmla="*/ 273 w 2224"/>
                  <a:gd name="T55" fmla="*/ 105 h 1872"/>
                  <a:gd name="T56" fmla="*/ 285 w 2224"/>
                  <a:gd name="T57" fmla="*/ 97 h 1872"/>
                  <a:gd name="T58" fmla="*/ 291 w 2224"/>
                  <a:gd name="T59" fmla="*/ 86 h 1872"/>
                  <a:gd name="T60" fmla="*/ 286 w 2224"/>
                  <a:gd name="T61" fmla="*/ 76 h 1872"/>
                  <a:gd name="T62" fmla="*/ 283 w 2224"/>
                  <a:gd name="T63" fmla="*/ 71 h 1872"/>
                  <a:gd name="T64" fmla="*/ 283 w 2224"/>
                  <a:gd name="T65" fmla="*/ 61 h 1872"/>
                  <a:gd name="T66" fmla="*/ 287 w 2224"/>
                  <a:gd name="T67" fmla="*/ 55 h 1872"/>
                  <a:gd name="T68" fmla="*/ 290 w 2224"/>
                  <a:gd name="T69" fmla="*/ 51 h 1872"/>
                  <a:gd name="T70" fmla="*/ 287 w 2224"/>
                  <a:gd name="T71" fmla="*/ 38 h 1872"/>
                  <a:gd name="T72" fmla="*/ 279 w 2224"/>
                  <a:gd name="T73" fmla="*/ 37 h 1872"/>
                  <a:gd name="T74" fmla="*/ 275 w 2224"/>
                  <a:gd name="T75" fmla="*/ 35 h 1872"/>
                  <a:gd name="T76" fmla="*/ 272 w 2224"/>
                  <a:gd name="T77" fmla="*/ 24 h 1872"/>
                  <a:gd name="T78" fmla="*/ 264 w 2224"/>
                  <a:gd name="T79" fmla="*/ 14 h 1872"/>
                  <a:gd name="T80" fmla="*/ 248 w 2224"/>
                  <a:gd name="T81" fmla="*/ 7 h 1872"/>
                  <a:gd name="T82" fmla="*/ 220 w 2224"/>
                  <a:gd name="T83" fmla="*/ 6 h 1872"/>
                  <a:gd name="T84" fmla="*/ 190 w 2224"/>
                  <a:gd name="T85" fmla="*/ 3 h 1872"/>
                  <a:gd name="T86" fmla="*/ 172 w 2224"/>
                  <a:gd name="T87" fmla="*/ 2 h 1872"/>
                  <a:gd name="T88" fmla="*/ 161 w 2224"/>
                  <a:gd name="T89" fmla="*/ 3 h 1872"/>
                  <a:gd name="T90" fmla="*/ 159 w 2224"/>
                  <a:gd name="T91" fmla="*/ 7 h 1872"/>
                  <a:gd name="T92" fmla="*/ 151 w 2224"/>
                  <a:gd name="T93" fmla="*/ 10 h 1872"/>
                  <a:gd name="T94" fmla="*/ 144 w 2224"/>
                  <a:gd name="T95" fmla="*/ 13 h 1872"/>
                  <a:gd name="T96" fmla="*/ 136 w 2224"/>
                  <a:gd name="T97" fmla="*/ 14 h 1872"/>
                  <a:gd name="T98" fmla="*/ 130 w 2224"/>
                  <a:gd name="T99" fmla="*/ 14 h 1872"/>
                  <a:gd name="T100" fmla="*/ 123 w 2224"/>
                  <a:gd name="T101" fmla="*/ 18 h 1872"/>
                  <a:gd name="T102" fmla="*/ 122 w 2224"/>
                  <a:gd name="T103" fmla="*/ 22 h 1872"/>
                  <a:gd name="T104" fmla="*/ 117 w 2224"/>
                  <a:gd name="T105" fmla="*/ 23 h 1872"/>
                  <a:gd name="T106" fmla="*/ 90 w 2224"/>
                  <a:gd name="T107" fmla="*/ 23 h 1872"/>
                  <a:gd name="T108" fmla="*/ 57 w 2224"/>
                  <a:gd name="T109" fmla="*/ 23 h 1872"/>
                  <a:gd name="T110" fmla="*/ 51 w 2224"/>
                  <a:gd name="T111" fmla="*/ 27 h 1872"/>
                  <a:gd name="T112" fmla="*/ 46 w 2224"/>
                  <a:gd name="T113" fmla="*/ 27 h 1872"/>
                  <a:gd name="T114" fmla="*/ 53 w 2224"/>
                  <a:gd name="T115" fmla="*/ 25 h 1872"/>
                  <a:gd name="T116" fmla="*/ 67 w 2224"/>
                  <a:gd name="T117" fmla="*/ 23 h 1872"/>
                  <a:gd name="T118" fmla="*/ 71 w 2224"/>
                  <a:gd name="T119" fmla="*/ 22 h 187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224"/>
                  <a:gd name="T181" fmla="*/ 0 h 1872"/>
                  <a:gd name="T182" fmla="*/ 2224 w 2224"/>
                  <a:gd name="T183" fmla="*/ 1872 h 1872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224" h="1872">
                    <a:moveTo>
                      <a:pt x="495" y="322"/>
                    </a:moveTo>
                    <a:lnTo>
                      <a:pt x="467" y="322"/>
                    </a:lnTo>
                    <a:lnTo>
                      <a:pt x="437" y="320"/>
                    </a:lnTo>
                    <a:lnTo>
                      <a:pt x="407" y="318"/>
                    </a:lnTo>
                    <a:lnTo>
                      <a:pt x="375" y="316"/>
                    </a:lnTo>
                    <a:lnTo>
                      <a:pt x="345" y="318"/>
                    </a:lnTo>
                    <a:lnTo>
                      <a:pt x="317" y="322"/>
                    </a:lnTo>
                    <a:lnTo>
                      <a:pt x="289" y="330"/>
                    </a:lnTo>
                    <a:lnTo>
                      <a:pt x="265" y="344"/>
                    </a:lnTo>
                    <a:lnTo>
                      <a:pt x="257" y="350"/>
                    </a:lnTo>
                    <a:lnTo>
                      <a:pt x="251" y="356"/>
                    </a:lnTo>
                    <a:lnTo>
                      <a:pt x="243" y="366"/>
                    </a:lnTo>
                    <a:lnTo>
                      <a:pt x="241" y="376"/>
                    </a:lnTo>
                    <a:lnTo>
                      <a:pt x="239" y="384"/>
                    </a:lnTo>
                    <a:lnTo>
                      <a:pt x="235" y="394"/>
                    </a:lnTo>
                    <a:lnTo>
                      <a:pt x="227" y="402"/>
                    </a:lnTo>
                    <a:lnTo>
                      <a:pt x="223" y="406"/>
                    </a:lnTo>
                    <a:lnTo>
                      <a:pt x="215" y="410"/>
                    </a:lnTo>
                    <a:lnTo>
                      <a:pt x="205" y="414"/>
                    </a:lnTo>
                    <a:lnTo>
                      <a:pt x="193" y="418"/>
                    </a:lnTo>
                    <a:lnTo>
                      <a:pt x="175" y="466"/>
                    </a:lnTo>
                    <a:lnTo>
                      <a:pt x="157" y="516"/>
                    </a:lnTo>
                    <a:lnTo>
                      <a:pt x="151" y="524"/>
                    </a:lnTo>
                    <a:lnTo>
                      <a:pt x="141" y="536"/>
                    </a:lnTo>
                    <a:lnTo>
                      <a:pt x="129" y="546"/>
                    </a:lnTo>
                    <a:lnTo>
                      <a:pt x="115" y="560"/>
                    </a:lnTo>
                    <a:lnTo>
                      <a:pt x="101" y="572"/>
                    </a:lnTo>
                    <a:lnTo>
                      <a:pt x="89" y="586"/>
                    </a:lnTo>
                    <a:lnTo>
                      <a:pt x="79" y="601"/>
                    </a:lnTo>
                    <a:lnTo>
                      <a:pt x="73" y="613"/>
                    </a:lnTo>
                    <a:lnTo>
                      <a:pt x="65" y="633"/>
                    </a:lnTo>
                    <a:lnTo>
                      <a:pt x="57" y="653"/>
                    </a:lnTo>
                    <a:lnTo>
                      <a:pt x="53" y="663"/>
                    </a:lnTo>
                    <a:lnTo>
                      <a:pt x="51" y="671"/>
                    </a:lnTo>
                    <a:lnTo>
                      <a:pt x="48" y="675"/>
                    </a:lnTo>
                    <a:lnTo>
                      <a:pt x="48" y="677"/>
                    </a:lnTo>
                    <a:lnTo>
                      <a:pt x="48" y="701"/>
                    </a:lnTo>
                    <a:lnTo>
                      <a:pt x="46" y="725"/>
                    </a:lnTo>
                    <a:lnTo>
                      <a:pt x="44" y="749"/>
                    </a:lnTo>
                    <a:lnTo>
                      <a:pt x="36" y="775"/>
                    </a:lnTo>
                    <a:lnTo>
                      <a:pt x="34" y="791"/>
                    </a:lnTo>
                    <a:lnTo>
                      <a:pt x="28" y="807"/>
                    </a:lnTo>
                    <a:lnTo>
                      <a:pt x="20" y="823"/>
                    </a:lnTo>
                    <a:lnTo>
                      <a:pt x="12" y="839"/>
                    </a:lnTo>
                    <a:lnTo>
                      <a:pt x="10" y="849"/>
                    </a:lnTo>
                    <a:lnTo>
                      <a:pt x="6" y="859"/>
                    </a:lnTo>
                    <a:lnTo>
                      <a:pt x="2" y="867"/>
                    </a:lnTo>
                    <a:lnTo>
                      <a:pt x="0" y="871"/>
                    </a:lnTo>
                    <a:lnTo>
                      <a:pt x="2" y="951"/>
                    </a:lnTo>
                    <a:lnTo>
                      <a:pt x="6" y="1031"/>
                    </a:lnTo>
                    <a:lnTo>
                      <a:pt x="10" y="1109"/>
                    </a:lnTo>
                    <a:lnTo>
                      <a:pt x="12" y="1183"/>
                    </a:lnTo>
                    <a:lnTo>
                      <a:pt x="10" y="1239"/>
                    </a:lnTo>
                    <a:lnTo>
                      <a:pt x="10" y="1293"/>
                    </a:lnTo>
                    <a:lnTo>
                      <a:pt x="12" y="1320"/>
                    </a:lnTo>
                    <a:lnTo>
                      <a:pt x="18" y="1344"/>
                    </a:lnTo>
                    <a:lnTo>
                      <a:pt x="24" y="1366"/>
                    </a:lnTo>
                    <a:lnTo>
                      <a:pt x="36" y="1388"/>
                    </a:lnTo>
                    <a:lnTo>
                      <a:pt x="46" y="1408"/>
                    </a:lnTo>
                    <a:lnTo>
                      <a:pt x="61" y="1424"/>
                    </a:lnTo>
                    <a:lnTo>
                      <a:pt x="75" y="1438"/>
                    </a:lnTo>
                    <a:lnTo>
                      <a:pt x="85" y="1452"/>
                    </a:lnTo>
                    <a:lnTo>
                      <a:pt x="93" y="1484"/>
                    </a:lnTo>
                    <a:lnTo>
                      <a:pt x="99" y="1516"/>
                    </a:lnTo>
                    <a:lnTo>
                      <a:pt x="107" y="1544"/>
                    </a:lnTo>
                    <a:lnTo>
                      <a:pt x="113" y="1558"/>
                    </a:lnTo>
                    <a:lnTo>
                      <a:pt x="121" y="1570"/>
                    </a:lnTo>
                    <a:lnTo>
                      <a:pt x="141" y="1602"/>
                    </a:lnTo>
                    <a:lnTo>
                      <a:pt x="163" y="1634"/>
                    </a:lnTo>
                    <a:lnTo>
                      <a:pt x="185" y="1664"/>
                    </a:lnTo>
                    <a:lnTo>
                      <a:pt x="205" y="1690"/>
                    </a:lnTo>
                    <a:lnTo>
                      <a:pt x="209" y="1698"/>
                    </a:lnTo>
                    <a:lnTo>
                      <a:pt x="215" y="1706"/>
                    </a:lnTo>
                    <a:lnTo>
                      <a:pt x="229" y="1728"/>
                    </a:lnTo>
                    <a:lnTo>
                      <a:pt x="243" y="1754"/>
                    </a:lnTo>
                    <a:lnTo>
                      <a:pt x="259" y="1782"/>
                    </a:lnTo>
                    <a:lnTo>
                      <a:pt x="275" y="1808"/>
                    </a:lnTo>
                    <a:lnTo>
                      <a:pt x="289" y="1830"/>
                    </a:lnTo>
                    <a:lnTo>
                      <a:pt x="297" y="1838"/>
                    </a:lnTo>
                    <a:lnTo>
                      <a:pt x="303" y="1844"/>
                    </a:lnTo>
                    <a:lnTo>
                      <a:pt x="309" y="1848"/>
                    </a:lnTo>
                    <a:lnTo>
                      <a:pt x="313" y="1850"/>
                    </a:lnTo>
                    <a:lnTo>
                      <a:pt x="331" y="1856"/>
                    </a:lnTo>
                    <a:lnTo>
                      <a:pt x="351" y="1862"/>
                    </a:lnTo>
                    <a:lnTo>
                      <a:pt x="387" y="1866"/>
                    </a:lnTo>
                    <a:lnTo>
                      <a:pt x="423" y="1868"/>
                    </a:lnTo>
                    <a:lnTo>
                      <a:pt x="459" y="1872"/>
                    </a:lnTo>
                    <a:lnTo>
                      <a:pt x="525" y="1872"/>
                    </a:lnTo>
                    <a:lnTo>
                      <a:pt x="591" y="1872"/>
                    </a:lnTo>
                    <a:lnTo>
                      <a:pt x="719" y="1870"/>
                    </a:lnTo>
                    <a:lnTo>
                      <a:pt x="846" y="1868"/>
                    </a:lnTo>
                    <a:lnTo>
                      <a:pt x="912" y="1866"/>
                    </a:lnTo>
                    <a:lnTo>
                      <a:pt x="978" y="1862"/>
                    </a:lnTo>
                    <a:lnTo>
                      <a:pt x="1008" y="1848"/>
                    </a:lnTo>
                    <a:lnTo>
                      <a:pt x="1042" y="1836"/>
                    </a:lnTo>
                    <a:lnTo>
                      <a:pt x="1076" y="1826"/>
                    </a:lnTo>
                    <a:lnTo>
                      <a:pt x="1112" y="1818"/>
                    </a:lnTo>
                    <a:lnTo>
                      <a:pt x="1188" y="1810"/>
                    </a:lnTo>
                    <a:lnTo>
                      <a:pt x="1266" y="1806"/>
                    </a:lnTo>
                    <a:lnTo>
                      <a:pt x="1346" y="1806"/>
                    </a:lnTo>
                    <a:lnTo>
                      <a:pt x="1424" y="1808"/>
                    </a:lnTo>
                    <a:lnTo>
                      <a:pt x="1501" y="1810"/>
                    </a:lnTo>
                    <a:lnTo>
                      <a:pt x="1571" y="1808"/>
                    </a:lnTo>
                    <a:lnTo>
                      <a:pt x="1625" y="1814"/>
                    </a:lnTo>
                    <a:lnTo>
                      <a:pt x="1679" y="1818"/>
                    </a:lnTo>
                    <a:lnTo>
                      <a:pt x="1705" y="1816"/>
                    </a:lnTo>
                    <a:lnTo>
                      <a:pt x="1729" y="1812"/>
                    </a:lnTo>
                    <a:lnTo>
                      <a:pt x="1753" y="1806"/>
                    </a:lnTo>
                    <a:lnTo>
                      <a:pt x="1777" y="1796"/>
                    </a:lnTo>
                    <a:lnTo>
                      <a:pt x="1789" y="1792"/>
                    </a:lnTo>
                    <a:lnTo>
                      <a:pt x="1801" y="1788"/>
                    </a:lnTo>
                    <a:lnTo>
                      <a:pt x="1817" y="1780"/>
                    </a:lnTo>
                    <a:lnTo>
                      <a:pt x="1833" y="1768"/>
                    </a:lnTo>
                    <a:lnTo>
                      <a:pt x="1849" y="1754"/>
                    </a:lnTo>
                    <a:lnTo>
                      <a:pt x="1855" y="1754"/>
                    </a:lnTo>
                    <a:lnTo>
                      <a:pt x="1859" y="1750"/>
                    </a:lnTo>
                    <a:lnTo>
                      <a:pt x="1871" y="1744"/>
                    </a:lnTo>
                    <a:lnTo>
                      <a:pt x="1881" y="1736"/>
                    </a:lnTo>
                    <a:lnTo>
                      <a:pt x="1885" y="1734"/>
                    </a:lnTo>
                    <a:lnTo>
                      <a:pt x="1885" y="1732"/>
                    </a:lnTo>
                    <a:lnTo>
                      <a:pt x="1903" y="1716"/>
                    </a:lnTo>
                    <a:lnTo>
                      <a:pt x="1921" y="1700"/>
                    </a:lnTo>
                    <a:lnTo>
                      <a:pt x="1923" y="1700"/>
                    </a:lnTo>
                    <a:lnTo>
                      <a:pt x="1925" y="1698"/>
                    </a:lnTo>
                    <a:lnTo>
                      <a:pt x="1935" y="1694"/>
                    </a:lnTo>
                    <a:lnTo>
                      <a:pt x="1947" y="1686"/>
                    </a:lnTo>
                    <a:lnTo>
                      <a:pt x="1957" y="1678"/>
                    </a:lnTo>
                    <a:lnTo>
                      <a:pt x="1969" y="1664"/>
                    </a:lnTo>
                    <a:lnTo>
                      <a:pt x="1979" y="1652"/>
                    </a:lnTo>
                    <a:lnTo>
                      <a:pt x="1991" y="1634"/>
                    </a:lnTo>
                    <a:lnTo>
                      <a:pt x="1997" y="1626"/>
                    </a:lnTo>
                    <a:lnTo>
                      <a:pt x="2003" y="1614"/>
                    </a:lnTo>
                    <a:lnTo>
                      <a:pt x="2009" y="1600"/>
                    </a:lnTo>
                    <a:lnTo>
                      <a:pt x="2017" y="1582"/>
                    </a:lnTo>
                    <a:lnTo>
                      <a:pt x="2021" y="1546"/>
                    </a:lnTo>
                    <a:lnTo>
                      <a:pt x="2027" y="1514"/>
                    </a:lnTo>
                    <a:lnTo>
                      <a:pt x="2035" y="1484"/>
                    </a:lnTo>
                    <a:lnTo>
                      <a:pt x="2045" y="1456"/>
                    </a:lnTo>
                    <a:lnTo>
                      <a:pt x="2061" y="1430"/>
                    </a:lnTo>
                    <a:lnTo>
                      <a:pt x="2081" y="1404"/>
                    </a:lnTo>
                    <a:lnTo>
                      <a:pt x="2107" y="1380"/>
                    </a:lnTo>
                    <a:lnTo>
                      <a:pt x="2121" y="1368"/>
                    </a:lnTo>
                    <a:lnTo>
                      <a:pt x="2139" y="1356"/>
                    </a:lnTo>
                    <a:lnTo>
                      <a:pt x="2157" y="1334"/>
                    </a:lnTo>
                    <a:lnTo>
                      <a:pt x="2177" y="1312"/>
                    </a:lnTo>
                    <a:lnTo>
                      <a:pt x="2199" y="1287"/>
                    </a:lnTo>
                    <a:lnTo>
                      <a:pt x="2224" y="1259"/>
                    </a:lnTo>
                    <a:lnTo>
                      <a:pt x="2214" y="1219"/>
                    </a:lnTo>
                    <a:lnTo>
                      <a:pt x="2199" y="1177"/>
                    </a:lnTo>
                    <a:lnTo>
                      <a:pt x="2185" y="1133"/>
                    </a:lnTo>
                    <a:lnTo>
                      <a:pt x="2175" y="1087"/>
                    </a:lnTo>
                    <a:lnTo>
                      <a:pt x="2171" y="1077"/>
                    </a:lnTo>
                    <a:lnTo>
                      <a:pt x="2167" y="1067"/>
                    </a:lnTo>
                    <a:lnTo>
                      <a:pt x="2159" y="1045"/>
                    </a:lnTo>
                    <a:lnTo>
                      <a:pt x="2155" y="1037"/>
                    </a:lnTo>
                    <a:lnTo>
                      <a:pt x="2153" y="1029"/>
                    </a:lnTo>
                    <a:lnTo>
                      <a:pt x="2151" y="1023"/>
                    </a:lnTo>
                    <a:lnTo>
                      <a:pt x="2151" y="1021"/>
                    </a:lnTo>
                    <a:lnTo>
                      <a:pt x="2141" y="969"/>
                    </a:lnTo>
                    <a:lnTo>
                      <a:pt x="2137" y="943"/>
                    </a:lnTo>
                    <a:lnTo>
                      <a:pt x="2133" y="919"/>
                    </a:lnTo>
                    <a:lnTo>
                      <a:pt x="2133" y="893"/>
                    </a:lnTo>
                    <a:lnTo>
                      <a:pt x="2135" y="867"/>
                    </a:lnTo>
                    <a:lnTo>
                      <a:pt x="2141" y="837"/>
                    </a:lnTo>
                    <a:lnTo>
                      <a:pt x="2151" y="807"/>
                    </a:lnTo>
                    <a:lnTo>
                      <a:pt x="2153" y="797"/>
                    </a:lnTo>
                    <a:lnTo>
                      <a:pt x="2159" y="787"/>
                    </a:lnTo>
                    <a:lnTo>
                      <a:pt x="2167" y="777"/>
                    </a:lnTo>
                    <a:lnTo>
                      <a:pt x="2175" y="765"/>
                    </a:lnTo>
                    <a:lnTo>
                      <a:pt x="2183" y="757"/>
                    </a:lnTo>
                    <a:lnTo>
                      <a:pt x="2191" y="749"/>
                    </a:lnTo>
                    <a:lnTo>
                      <a:pt x="2197" y="743"/>
                    </a:lnTo>
                    <a:lnTo>
                      <a:pt x="2199" y="741"/>
                    </a:lnTo>
                    <a:lnTo>
                      <a:pt x="2195" y="717"/>
                    </a:lnTo>
                    <a:lnTo>
                      <a:pt x="2193" y="689"/>
                    </a:lnTo>
                    <a:lnTo>
                      <a:pt x="2191" y="635"/>
                    </a:lnTo>
                    <a:lnTo>
                      <a:pt x="2187" y="578"/>
                    </a:lnTo>
                    <a:lnTo>
                      <a:pt x="2183" y="552"/>
                    </a:lnTo>
                    <a:lnTo>
                      <a:pt x="2175" y="526"/>
                    </a:lnTo>
                    <a:lnTo>
                      <a:pt x="2169" y="520"/>
                    </a:lnTo>
                    <a:lnTo>
                      <a:pt x="2161" y="516"/>
                    </a:lnTo>
                    <a:lnTo>
                      <a:pt x="2139" y="512"/>
                    </a:lnTo>
                    <a:lnTo>
                      <a:pt x="2117" y="510"/>
                    </a:lnTo>
                    <a:lnTo>
                      <a:pt x="2109" y="508"/>
                    </a:lnTo>
                    <a:lnTo>
                      <a:pt x="2103" y="504"/>
                    </a:lnTo>
                    <a:lnTo>
                      <a:pt x="2097" y="500"/>
                    </a:lnTo>
                    <a:lnTo>
                      <a:pt x="2091" y="494"/>
                    </a:lnTo>
                    <a:lnTo>
                      <a:pt x="2085" y="486"/>
                    </a:lnTo>
                    <a:lnTo>
                      <a:pt x="2081" y="474"/>
                    </a:lnTo>
                    <a:lnTo>
                      <a:pt x="2073" y="448"/>
                    </a:lnTo>
                    <a:lnTo>
                      <a:pt x="2065" y="416"/>
                    </a:lnTo>
                    <a:lnTo>
                      <a:pt x="2061" y="384"/>
                    </a:lnTo>
                    <a:lnTo>
                      <a:pt x="2057" y="354"/>
                    </a:lnTo>
                    <a:lnTo>
                      <a:pt x="2055" y="328"/>
                    </a:lnTo>
                    <a:lnTo>
                      <a:pt x="2055" y="318"/>
                    </a:lnTo>
                    <a:lnTo>
                      <a:pt x="2055" y="310"/>
                    </a:lnTo>
                    <a:lnTo>
                      <a:pt x="2039" y="264"/>
                    </a:lnTo>
                    <a:lnTo>
                      <a:pt x="2021" y="224"/>
                    </a:lnTo>
                    <a:lnTo>
                      <a:pt x="1999" y="188"/>
                    </a:lnTo>
                    <a:lnTo>
                      <a:pt x="1971" y="158"/>
                    </a:lnTo>
                    <a:lnTo>
                      <a:pt x="1937" y="134"/>
                    </a:lnTo>
                    <a:lnTo>
                      <a:pt x="1917" y="124"/>
                    </a:lnTo>
                    <a:lnTo>
                      <a:pt x="1897" y="116"/>
                    </a:lnTo>
                    <a:lnTo>
                      <a:pt x="1873" y="108"/>
                    </a:lnTo>
                    <a:lnTo>
                      <a:pt x="1847" y="102"/>
                    </a:lnTo>
                    <a:lnTo>
                      <a:pt x="1819" y="98"/>
                    </a:lnTo>
                    <a:lnTo>
                      <a:pt x="1789" y="96"/>
                    </a:lnTo>
                    <a:lnTo>
                      <a:pt x="1725" y="90"/>
                    </a:lnTo>
                    <a:lnTo>
                      <a:pt x="1661" y="88"/>
                    </a:lnTo>
                    <a:lnTo>
                      <a:pt x="1535" y="86"/>
                    </a:lnTo>
                    <a:lnTo>
                      <a:pt x="1507" y="74"/>
                    </a:lnTo>
                    <a:lnTo>
                      <a:pt x="1480" y="64"/>
                    </a:lnTo>
                    <a:lnTo>
                      <a:pt x="1458" y="54"/>
                    </a:lnTo>
                    <a:lnTo>
                      <a:pt x="1438" y="46"/>
                    </a:lnTo>
                    <a:lnTo>
                      <a:pt x="1418" y="36"/>
                    </a:lnTo>
                    <a:lnTo>
                      <a:pt x="1394" y="26"/>
                    </a:lnTo>
                    <a:lnTo>
                      <a:pt x="1370" y="14"/>
                    </a:lnTo>
                    <a:lnTo>
                      <a:pt x="1340" y="0"/>
                    </a:lnTo>
                    <a:lnTo>
                      <a:pt x="1312" y="4"/>
                    </a:lnTo>
                    <a:lnTo>
                      <a:pt x="1280" y="10"/>
                    </a:lnTo>
                    <a:lnTo>
                      <a:pt x="1264" y="12"/>
                    </a:lnTo>
                    <a:lnTo>
                      <a:pt x="1248" y="20"/>
                    </a:lnTo>
                    <a:lnTo>
                      <a:pt x="1234" y="28"/>
                    </a:lnTo>
                    <a:lnTo>
                      <a:pt x="1220" y="42"/>
                    </a:lnTo>
                    <a:lnTo>
                      <a:pt x="1216" y="50"/>
                    </a:lnTo>
                    <a:lnTo>
                      <a:pt x="1214" y="58"/>
                    </a:lnTo>
                    <a:lnTo>
                      <a:pt x="1212" y="74"/>
                    </a:lnTo>
                    <a:lnTo>
                      <a:pt x="1208" y="90"/>
                    </a:lnTo>
                    <a:lnTo>
                      <a:pt x="1204" y="98"/>
                    </a:lnTo>
                    <a:lnTo>
                      <a:pt x="1196" y="106"/>
                    </a:lnTo>
                    <a:lnTo>
                      <a:pt x="1190" y="114"/>
                    </a:lnTo>
                    <a:lnTo>
                      <a:pt x="1184" y="120"/>
                    </a:lnTo>
                    <a:lnTo>
                      <a:pt x="1164" y="132"/>
                    </a:lnTo>
                    <a:lnTo>
                      <a:pt x="1144" y="142"/>
                    </a:lnTo>
                    <a:lnTo>
                      <a:pt x="1124" y="150"/>
                    </a:lnTo>
                    <a:lnTo>
                      <a:pt x="1110" y="160"/>
                    </a:lnTo>
                    <a:lnTo>
                      <a:pt x="1098" y="168"/>
                    </a:lnTo>
                    <a:lnTo>
                      <a:pt x="1090" y="172"/>
                    </a:lnTo>
                    <a:lnTo>
                      <a:pt x="1084" y="176"/>
                    </a:lnTo>
                    <a:lnTo>
                      <a:pt x="1074" y="178"/>
                    </a:lnTo>
                    <a:lnTo>
                      <a:pt x="1060" y="182"/>
                    </a:lnTo>
                    <a:lnTo>
                      <a:pt x="1052" y="184"/>
                    </a:lnTo>
                    <a:lnTo>
                      <a:pt x="1042" y="186"/>
                    </a:lnTo>
                    <a:lnTo>
                      <a:pt x="1028" y="188"/>
                    </a:lnTo>
                    <a:lnTo>
                      <a:pt x="1014" y="192"/>
                    </a:lnTo>
                    <a:lnTo>
                      <a:pt x="1004" y="194"/>
                    </a:lnTo>
                    <a:lnTo>
                      <a:pt x="992" y="198"/>
                    </a:lnTo>
                    <a:lnTo>
                      <a:pt x="982" y="202"/>
                    </a:lnTo>
                    <a:lnTo>
                      <a:pt x="980" y="204"/>
                    </a:lnTo>
                    <a:lnTo>
                      <a:pt x="978" y="204"/>
                    </a:lnTo>
                    <a:lnTo>
                      <a:pt x="966" y="214"/>
                    </a:lnTo>
                    <a:lnTo>
                      <a:pt x="956" y="222"/>
                    </a:lnTo>
                    <a:lnTo>
                      <a:pt x="944" y="232"/>
                    </a:lnTo>
                    <a:lnTo>
                      <a:pt x="938" y="240"/>
                    </a:lnTo>
                    <a:lnTo>
                      <a:pt x="932" y="248"/>
                    </a:lnTo>
                    <a:lnTo>
                      <a:pt x="926" y="260"/>
                    </a:lnTo>
                    <a:lnTo>
                      <a:pt x="918" y="278"/>
                    </a:lnTo>
                    <a:lnTo>
                      <a:pt x="918" y="286"/>
                    </a:lnTo>
                    <a:lnTo>
                      <a:pt x="916" y="294"/>
                    </a:lnTo>
                    <a:lnTo>
                      <a:pt x="914" y="302"/>
                    </a:lnTo>
                    <a:lnTo>
                      <a:pt x="906" y="310"/>
                    </a:lnTo>
                    <a:lnTo>
                      <a:pt x="898" y="318"/>
                    </a:lnTo>
                    <a:lnTo>
                      <a:pt x="888" y="320"/>
                    </a:lnTo>
                    <a:lnTo>
                      <a:pt x="880" y="322"/>
                    </a:lnTo>
                    <a:lnTo>
                      <a:pt x="870" y="322"/>
                    </a:lnTo>
                    <a:lnTo>
                      <a:pt x="834" y="320"/>
                    </a:lnTo>
                    <a:lnTo>
                      <a:pt x="802" y="318"/>
                    </a:lnTo>
                    <a:lnTo>
                      <a:pt x="741" y="314"/>
                    </a:lnTo>
                    <a:lnTo>
                      <a:pt x="685" y="310"/>
                    </a:lnTo>
                    <a:lnTo>
                      <a:pt x="633" y="310"/>
                    </a:lnTo>
                    <a:lnTo>
                      <a:pt x="581" y="310"/>
                    </a:lnTo>
                    <a:lnTo>
                      <a:pt x="527" y="312"/>
                    </a:lnTo>
                    <a:lnTo>
                      <a:pt x="467" y="316"/>
                    </a:lnTo>
                    <a:lnTo>
                      <a:pt x="433" y="318"/>
                    </a:lnTo>
                    <a:lnTo>
                      <a:pt x="399" y="322"/>
                    </a:lnTo>
                    <a:lnTo>
                      <a:pt x="399" y="332"/>
                    </a:lnTo>
                    <a:lnTo>
                      <a:pt x="397" y="344"/>
                    </a:lnTo>
                    <a:lnTo>
                      <a:pt x="395" y="354"/>
                    </a:lnTo>
                    <a:lnTo>
                      <a:pt x="387" y="364"/>
                    </a:lnTo>
                    <a:lnTo>
                      <a:pt x="383" y="368"/>
                    </a:lnTo>
                    <a:lnTo>
                      <a:pt x="377" y="368"/>
                    </a:lnTo>
                    <a:lnTo>
                      <a:pt x="365" y="368"/>
                    </a:lnTo>
                    <a:lnTo>
                      <a:pt x="355" y="362"/>
                    </a:lnTo>
                    <a:lnTo>
                      <a:pt x="353" y="358"/>
                    </a:lnTo>
                    <a:lnTo>
                      <a:pt x="351" y="354"/>
                    </a:lnTo>
                    <a:lnTo>
                      <a:pt x="361" y="346"/>
                    </a:lnTo>
                    <a:lnTo>
                      <a:pt x="375" y="340"/>
                    </a:lnTo>
                    <a:lnTo>
                      <a:pt x="389" y="334"/>
                    </a:lnTo>
                    <a:lnTo>
                      <a:pt x="399" y="332"/>
                    </a:lnTo>
                    <a:lnTo>
                      <a:pt x="425" y="326"/>
                    </a:lnTo>
                    <a:lnTo>
                      <a:pt x="447" y="324"/>
                    </a:lnTo>
                    <a:lnTo>
                      <a:pt x="469" y="322"/>
                    </a:lnTo>
                    <a:lnTo>
                      <a:pt x="495" y="322"/>
                    </a:lnTo>
                    <a:lnTo>
                      <a:pt x="505" y="314"/>
                    </a:lnTo>
                    <a:lnTo>
                      <a:pt x="517" y="306"/>
                    </a:lnTo>
                    <a:lnTo>
                      <a:pt x="527" y="302"/>
                    </a:lnTo>
                    <a:lnTo>
                      <a:pt x="531" y="300"/>
                    </a:lnTo>
                    <a:lnTo>
                      <a:pt x="527" y="302"/>
                    </a:lnTo>
                    <a:lnTo>
                      <a:pt x="517" y="306"/>
                    </a:lnTo>
                    <a:lnTo>
                      <a:pt x="505" y="314"/>
                    </a:lnTo>
                    <a:lnTo>
                      <a:pt x="495" y="322"/>
                    </a:lnTo>
                    <a:close/>
                  </a:path>
                </a:pathLst>
              </a:custGeom>
              <a:noFill/>
              <a:ln w="34925">
                <a:solidFill>
                  <a:srgbClr val="FFFF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</p:grpSp>
        <p:sp>
          <p:nvSpPr>
            <p:cNvPr id="110603" name="Text Box 116"/>
            <p:cNvSpPr txBox="1">
              <a:spLocks noChangeArrowheads="1"/>
            </p:cNvSpPr>
            <p:nvPr/>
          </p:nvSpPr>
          <p:spPr bwMode="auto">
            <a:xfrm>
              <a:off x="2472" y="3061"/>
              <a:ext cx="1446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pt-BR" sz="2000" b="1">
                  <a:solidFill>
                    <a:srgbClr val="FFFF00"/>
                  </a:solidFill>
                </a:rPr>
                <a:t>Macroagregado</a:t>
              </a:r>
              <a:endParaRPr lang="es-AR" altLang="pt-BR" sz="2000" b="1">
                <a:solidFill>
                  <a:srgbClr val="FFFF00"/>
                </a:solidFill>
              </a:endParaRPr>
            </a:p>
          </p:txBody>
        </p:sp>
        <p:sp>
          <p:nvSpPr>
            <p:cNvPr id="110604" name="Line 117"/>
            <p:cNvSpPr>
              <a:spLocks noChangeShapeType="1"/>
            </p:cNvSpPr>
            <p:nvPr/>
          </p:nvSpPr>
          <p:spPr bwMode="auto">
            <a:xfrm>
              <a:off x="2609" y="1845"/>
              <a:ext cx="197" cy="269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>
              <a:spAutoFit/>
            </a:bodyPr>
            <a:lstStyle/>
            <a:p>
              <a:endParaRPr lang="pt-BR"/>
            </a:p>
          </p:txBody>
        </p:sp>
        <p:grpSp>
          <p:nvGrpSpPr>
            <p:cNvPr id="110605" name="Group 118"/>
            <p:cNvGrpSpPr>
              <a:grpSpLocks/>
            </p:cNvGrpSpPr>
            <p:nvPr/>
          </p:nvGrpSpPr>
          <p:grpSpPr bwMode="auto">
            <a:xfrm>
              <a:off x="4847" y="1449"/>
              <a:ext cx="680" cy="1472"/>
              <a:chOff x="4889" y="2736"/>
              <a:chExt cx="682" cy="1104"/>
            </a:xfrm>
          </p:grpSpPr>
          <p:grpSp>
            <p:nvGrpSpPr>
              <p:cNvPr id="110612" name="Group 119"/>
              <p:cNvGrpSpPr>
                <a:grpSpLocks/>
              </p:cNvGrpSpPr>
              <p:nvPr/>
            </p:nvGrpSpPr>
            <p:grpSpPr bwMode="auto">
              <a:xfrm>
                <a:off x="4889" y="3185"/>
                <a:ext cx="631" cy="655"/>
                <a:chOff x="1601" y="2735"/>
                <a:chExt cx="1024" cy="913"/>
              </a:xfrm>
            </p:grpSpPr>
            <p:grpSp>
              <p:nvGrpSpPr>
                <p:cNvPr id="110615" name="Group 120"/>
                <p:cNvGrpSpPr>
                  <a:grpSpLocks/>
                </p:cNvGrpSpPr>
                <p:nvPr/>
              </p:nvGrpSpPr>
              <p:grpSpPr bwMode="auto">
                <a:xfrm>
                  <a:off x="1780" y="3329"/>
                  <a:ext cx="274" cy="319"/>
                  <a:chOff x="2042" y="2127"/>
                  <a:chExt cx="138" cy="162"/>
                </a:xfrm>
              </p:grpSpPr>
              <p:sp>
                <p:nvSpPr>
                  <p:cNvPr id="110637" name="Freeform 121"/>
                  <p:cNvSpPr>
                    <a:spLocks/>
                  </p:cNvSpPr>
                  <p:nvPr/>
                </p:nvSpPr>
                <p:spPr bwMode="auto">
                  <a:xfrm>
                    <a:off x="2042" y="2127"/>
                    <a:ext cx="138" cy="162"/>
                  </a:xfrm>
                  <a:custGeom>
                    <a:avLst/>
                    <a:gdLst>
                      <a:gd name="T0" fmla="*/ 60 w 138"/>
                      <a:gd name="T1" fmla="*/ 6 h 162"/>
                      <a:gd name="T2" fmla="*/ 48 w 138"/>
                      <a:gd name="T3" fmla="*/ 6 h 162"/>
                      <a:gd name="T4" fmla="*/ 36 w 138"/>
                      <a:gd name="T5" fmla="*/ 18 h 162"/>
                      <a:gd name="T6" fmla="*/ 30 w 138"/>
                      <a:gd name="T7" fmla="*/ 30 h 162"/>
                      <a:gd name="T8" fmla="*/ 24 w 138"/>
                      <a:gd name="T9" fmla="*/ 48 h 162"/>
                      <a:gd name="T10" fmla="*/ 18 w 138"/>
                      <a:gd name="T11" fmla="*/ 66 h 162"/>
                      <a:gd name="T12" fmla="*/ 12 w 138"/>
                      <a:gd name="T13" fmla="*/ 78 h 162"/>
                      <a:gd name="T14" fmla="*/ 6 w 138"/>
                      <a:gd name="T15" fmla="*/ 90 h 162"/>
                      <a:gd name="T16" fmla="*/ 0 w 138"/>
                      <a:gd name="T17" fmla="*/ 102 h 162"/>
                      <a:gd name="T18" fmla="*/ 0 w 138"/>
                      <a:gd name="T19" fmla="*/ 120 h 162"/>
                      <a:gd name="T20" fmla="*/ 0 w 138"/>
                      <a:gd name="T21" fmla="*/ 138 h 162"/>
                      <a:gd name="T22" fmla="*/ 0 w 138"/>
                      <a:gd name="T23" fmla="*/ 150 h 162"/>
                      <a:gd name="T24" fmla="*/ 12 w 138"/>
                      <a:gd name="T25" fmla="*/ 162 h 162"/>
                      <a:gd name="T26" fmla="*/ 24 w 138"/>
                      <a:gd name="T27" fmla="*/ 162 h 162"/>
                      <a:gd name="T28" fmla="*/ 36 w 138"/>
                      <a:gd name="T29" fmla="*/ 156 h 162"/>
                      <a:gd name="T30" fmla="*/ 48 w 138"/>
                      <a:gd name="T31" fmla="*/ 144 h 162"/>
                      <a:gd name="T32" fmla="*/ 60 w 138"/>
                      <a:gd name="T33" fmla="*/ 144 h 162"/>
                      <a:gd name="T34" fmla="*/ 72 w 138"/>
                      <a:gd name="T35" fmla="*/ 132 h 162"/>
                      <a:gd name="T36" fmla="*/ 72 w 138"/>
                      <a:gd name="T37" fmla="*/ 114 h 162"/>
                      <a:gd name="T38" fmla="*/ 84 w 138"/>
                      <a:gd name="T39" fmla="*/ 114 h 162"/>
                      <a:gd name="T40" fmla="*/ 96 w 138"/>
                      <a:gd name="T41" fmla="*/ 114 h 162"/>
                      <a:gd name="T42" fmla="*/ 114 w 138"/>
                      <a:gd name="T43" fmla="*/ 120 h 162"/>
                      <a:gd name="T44" fmla="*/ 126 w 138"/>
                      <a:gd name="T45" fmla="*/ 120 h 162"/>
                      <a:gd name="T46" fmla="*/ 132 w 138"/>
                      <a:gd name="T47" fmla="*/ 102 h 162"/>
                      <a:gd name="T48" fmla="*/ 132 w 138"/>
                      <a:gd name="T49" fmla="*/ 78 h 162"/>
                      <a:gd name="T50" fmla="*/ 132 w 138"/>
                      <a:gd name="T51" fmla="*/ 66 h 162"/>
                      <a:gd name="T52" fmla="*/ 138 w 138"/>
                      <a:gd name="T53" fmla="*/ 54 h 162"/>
                      <a:gd name="T54" fmla="*/ 138 w 138"/>
                      <a:gd name="T55" fmla="*/ 30 h 162"/>
                      <a:gd name="T56" fmla="*/ 132 w 138"/>
                      <a:gd name="T57" fmla="*/ 18 h 162"/>
                      <a:gd name="T58" fmla="*/ 120 w 138"/>
                      <a:gd name="T59" fmla="*/ 6 h 162"/>
                      <a:gd name="T60" fmla="*/ 108 w 138"/>
                      <a:gd name="T61" fmla="*/ 0 h 162"/>
                      <a:gd name="T62" fmla="*/ 96 w 138"/>
                      <a:gd name="T63" fmla="*/ 0 h 162"/>
                      <a:gd name="T64" fmla="*/ 84 w 138"/>
                      <a:gd name="T65" fmla="*/ 6 h 162"/>
                      <a:gd name="T66" fmla="*/ 60 w 138"/>
                      <a:gd name="T67" fmla="*/ 6 h 162"/>
                      <a:gd name="T68" fmla="*/ 48 w 138"/>
                      <a:gd name="T69" fmla="*/ 6 h 162"/>
                      <a:gd name="T70" fmla="*/ 60 w 138"/>
                      <a:gd name="T71" fmla="*/ 6 h 162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38"/>
                      <a:gd name="T109" fmla="*/ 0 h 162"/>
                      <a:gd name="T110" fmla="*/ 138 w 138"/>
                      <a:gd name="T111" fmla="*/ 162 h 162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38" h="162">
                        <a:moveTo>
                          <a:pt x="60" y="6"/>
                        </a:moveTo>
                        <a:lnTo>
                          <a:pt x="48" y="6"/>
                        </a:lnTo>
                        <a:lnTo>
                          <a:pt x="36" y="18"/>
                        </a:lnTo>
                        <a:lnTo>
                          <a:pt x="30" y="30"/>
                        </a:lnTo>
                        <a:lnTo>
                          <a:pt x="24" y="48"/>
                        </a:lnTo>
                        <a:lnTo>
                          <a:pt x="18" y="66"/>
                        </a:lnTo>
                        <a:lnTo>
                          <a:pt x="12" y="78"/>
                        </a:lnTo>
                        <a:lnTo>
                          <a:pt x="6" y="90"/>
                        </a:lnTo>
                        <a:lnTo>
                          <a:pt x="0" y="102"/>
                        </a:lnTo>
                        <a:lnTo>
                          <a:pt x="0" y="120"/>
                        </a:lnTo>
                        <a:lnTo>
                          <a:pt x="0" y="138"/>
                        </a:lnTo>
                        <a:lnTo>
                          <a:pt x="0" y="150"/>
                        </a:lnTo>
                        <a:lnTo>
                          <a:pt x="12" y="162"/>
                        </a:lnTo>
                        <a:lnTo>
                          <a:pt x="24" y="162"/>
                        </a:lnTo>
                        <a:lnTo>
                          <a:pt x="36" y="156"/>
                        </a:lnTo>
                        <a:lnTo>
                          <a:pt x="48" y="144"/>
                        </a:lnTo>
                        <a:lnTo>
                          <a:pt x="60" y="144"/>
                        </a:lnTo>
                        <a:lnTo>
                          <a:pt x="72" y="132"/>
                        </a:lnTo>
                        <a:lnTo>
                          <a:pt x="72" y="114"/>
                        </a:lnTo>
                        <a:lnTo>
                          <a:pt x="84" y="114"/>
                        </a:lnTo>
                        <a:lnTo>
                          <a:pt x="96" y="114"/>
                        </a:lnTo>
                        <a:lnTo>
                          <a:pt x="114" y="120"/>
                        </a:lnTo>
                        <a:lnTo>
                          <a:pt x="126" y="120"/>
                        </a:lnTo>
                        <a:lnTo>
                          <a:pt x="132" y="102"/>
                        </a:lnTo>
                        <a:lnTo>
                          <a:pt x="132" y="78"/>
                        </a:lnTo>
                        <a:lnTo>
                          <a:pt x="132" y="66"/>
                        </a:lnTo>
                        <a:lnTo>
                          <a:pt x="138" y="54"/>
                        </a:lnTo>
                        <a:lnTo>
                          <a:pt x="138" y="30"/>
                        </a:lnTo>
                        <a:lnTo>
                          <a:pt x="132" y="18"/>
                        </a:lnTo>
                        <a:lnTo>
                          <a:pt x="120" y="6"/>
                        </a:lnTo>
                        <a:lnTo>
                          <a:pt x="108" y="0"/>
                        </a:lnTo>
                        <a:lnTo>
                          <a:pt x="96" y="0"/>
                        </a:lnTo>
                        <a:lnTo>
                          <a:pt x="84" y="6"/>
                        </a:lnTo>
                        <a:lnTo>
                          <a:pt x="60" y="6"/>
                        </a:lnTo>
                        <a:lnTo>
                          <a:pt x="48" y="6"/>
                        </a:lnTo>
                        <a:lnTo>
                          <a:pt x="60" y="6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  <p:sp>
                <p:nvSpPr>
                  <p:cNvPr id="110638" name="Freeform 122"/>
                  <p:cNvSpPr>
                    <a:spLocks/>
                  </p:cNvSpPr>
                  <p:nvPr/>
                </p:nvSpPr>
                <p:spPr bwMode="auto">
                  <a:xfrm>
                    <a:off x="2042" y="2127"/>
                    <a:ext cx="138" cy="162"/>
                  </a:xfrm>
                  <a:custGeom>
                    <a:avLst/>
                    <a:gdLst>
                      <a:gd name="T0" fmla="*/ 2147483647 w 23"/>
                      <a:gd name="T1" fmla="*/ 2147483647 h 27"/>
                      <a:gd name="T2" fmla="*/ 2147483647 w 23"/>
                      <a:gd name="T3" fmla="*/ 2147483647 h 27"/>
                      <a:gd name="T4" fmla="*/ 2147483647 w 23"/>
                      <a:gd name="T5" fmla="*/ 2147483647 h 27"/>
                      <a:gd name="T6" fmla="*/ 2147483647 w 23"/>
                      <a:gd name="T7" fmla="*/ 2147483647 h 27"/>
                      <a:gd name="T8" fmla="*/ 2147483647 w 23"/>
                      <a:gd name="T9" fmla="*/ 2147483647 h 27"/>
                      <a:gd name="T10" fmla="*/ 2147483647 w 23"/>
                      <a:gd name="T11" fmla="*/ 2147483647 h 27"/>
                      <a:gd name="T12" fmla="*/ 2147483647 w 23"/>
                      <a:gd name="T13" fmla="*/ 2147483647 h 27"/>
                      <a:gd name="T14" fmla="*/ 2147483647 w 23"/>
                      <a:gd name="T15" fmla="*/ 2147483647 h 27"/>
                      <a:gd name="T16" fmla="*/ 0 w 23"/>
                      <a:gd name="T17" fmla="*/ 2147483647 h 27"/>
                      <a:gd name="T18" fmla="*/ 0 w 23"/>
                      <a:gd name="T19" fmla="*/ 2147483647 h 27"/>
                      <a:gd name="T20" fmla="*/ 0 w 23"/>
                      <a:gd name="T21" fmla="*/ 2147483647 h 27"/>
                      <a:gd name="T22" fmla="*/ 0 w 23"/>
                      <a:gd name="T23" fmla="*/ 2147483647 h 27"/>
                      <a:gd name="T24" fmla="*/ 2147483647 w 23"/>
                      <a:gd name="T25" fmla="*/ 2147483647 h 27"/>
                      <a:gd name="T26" fmla="*/ 2147483647 w 23"/>
                      <a:gd name="T27" fmla="*/ 2147483647 h 27"/>
                      <a:gd name="T28" fmla="*/ 2147483647 w 23"/>
                      <a:gd name="T29" fmla="*/ 2147483647 h 27"/>
                      <a:gd name="T30" fmla="*/ 2147483647 w 23"/>
                      <a:gd name="T31" fmla="*/ 2147483647 h 27"/>
                      <a:gd name="T32" fmla="*/ 2147483647 w 23"/>
                      <a:gd name="T33" fmla="*/ 2147483647 h 27"/>
                      <a:gd name="T34" fmla="*/ 2147483647 w 23"/>
                      <a:gd name="T35" fmla="*/ 2147483647 h 27"/>
                      <a:gd name="T36" fmla="*/ 2147483647 w 23"/>
                      <a:gd name="T37" fmla="*/ 2147483647 h 27"/>
                      <a:gd name="T38" fmla="*/ 2147483647 w 23"/>
                      <a:gd name="T39" fmla="*/ 2147483647 h 27"/>
                      <a:gd name="T40" fmla="*/ 2147483647 w 23"/>
                      <a:gd name="T41" fmla="*/ 2147483647 h 27"/>
                      <a:gd name="T42" fmla="*/ 2147483647 w 23"/>
                      <a:gd name="T43" fmla="*/ 2147483647 h 27"/>
                      <a:gd name="T44" fmla="*/ 2147483647 w 23"/>
                      <a:gd name="T45" fmla="*/ 2147483647 h 27"/>
                      <a:gd name="T46" fmla="*/ 2147483647 w 23"/>
                      <a:gd name="T47" fmla="*/ 2147483647 h 27"/>
                      <a:gd name="T48" fmla="*/ 2147483647 w 23"/>
                      <a:gd name="T49" fmla="*/ 2147483647 h 27"/>
                      <a:gd name="T50" fmla="*/ 2147483647 w 23"/>
                      <a:gd name="T51" fmla="*/ 2147483647 h 27"/>
                      <a:gd name="T52" fmla="*/ 2147483647 w 23"/>
                      <a:gd name="T53" fmla="*/ 2147483647 h 27"/>
                      <a:gd name="T54" fmla="*/ 2147483647 w 23"/>
                      <a:gd name="T55" fmla="*/ 2147483647 h 27"/>
                      <a:gd name="T56" fmla="*/ 2147483647 w 23"/>
                      <a:gd name="T57" fmla="*/ 2147483647 h 27"/>
                      <a:gd name="T58" fmla="*/ 2147483647 w 23"/>
                      <a:gd name="T59" fmla="*/ 2147483647 h 27"/>
                      <a:gd name="T60" fmla="*/ 2147483647 w 23"/>
                      <a:gd name="T61" fmla="*/ 0 h 27"/>
                      <a:gd name="T62" fmla="*/ 2147483647 w 23"/>
                      <a:gd name="T63" fmla="*/ 0 h 27"/>
                      <a:gd name="T64" fmla="*/ 2147483647 w 23"/>
                      <a:gd name="T65" fmla="*/ 2147483647 h 27"/>
                      <a:gd name="T66" fmla="*/ 2147483647 w 23"/>
                      <a:gd name="T67" fmla="*/ 2147483647 h 27"/>
                      <a:gd name="T68" fmla="*/ 2147483647 w 23"/>
                      <a:gd name="T69" fmla="*/ 2147483647 h 27"/>
                      <a:gd name="T70" fmla="*/ 2147483647 w 23"/>
                      <a:gd name="T71" fmla="*/ 2147483647 h 2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23"/>
                      <a:gd name="T109" fmla="*/ 0 h 27"/>
                      <a:gd name="T110" fmla="*/ 23 w 23"/>
                      <a:gd name="T111" fmla="*/ 27 h 27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23" h="27">
                        <a:moveTo>
                          <a:pt x="10" y="1"/>
                        </a:moveTo>
                        <a:lnTo>
                          <a:pt x="8" y="1"/>
                        </a:lnTo>
                        <a:lnTo>
                          <a:pt x="6" y="3"/>
                        </a:lnTo>
                        <a:lnTo>
                          <a:pt x="5" y="5"/>
                        </a:lnTo>
                        <a:lnTo>
                          <a:pt x="4" y="8"/>
                        </a:lnTo>
                        <a:lnTo>
                          <a:pt x="3" y="11"/>
                        </a:lnTo>
                        <a:lnTo>
                          <a:pt x="2" y="13"/>
                        </a:lnTo>
                        <a:lnTo>
                          <a:pt x="1" y="15"/>
                        </a:lnTo>
                        <a:lnTo>
                          <a:pt x="0" y="17"/>
                        </a:lnTo>
                        <a:lnTo>
                          <a:pt x="0" y="20"/>
                        </a:lnTo>
                        <a:lnTo>
                          <a:pt x="0" y="23"/>
                        </a:lnTo>
                        <a:lnTo>
                          <a:pt x="0" y="25"/>
                        </a:lnTo>
                        <a:lnTo>
                          <a:pt x="2" y="27"/>
                        </a:lnTo>
                        <a:lnTo>
                          <a:pt x="4" y="27"/>
                        </a:lnTo>
                        <a:lnTo>
                          <a:pt x="6" y="26"/>
                        </a:lnTo>
                        <a:lnTo>
                          <a:pt x="8" y="24"/>
                        </a:lnTo>
                        <a:lnTo>
                          <a:pt x="10" y="24"/>
                        </a:lnTo>
                        <a:lnTo>
                          <a:pt x="12" y="22"/>
                        </a:lnTo>
                        <a:lnTo>
                          <a:pt x="12" y="19"/>
                        </a:lnTo>
                        <a:lnTo>
                          <a:pt x="14" y="19"/>
                        </a:lnTo>
                        <a:lnTo>
                          <a:pt x="16" y="19"/>
                        </a:lnTo>
                        <a:lnTo>
                          <a:pt x="19" y="20"/>
                        </a:lnTo>
                        <a:lnTo>
                          <a:pt x="21" y="20"/>
                        </a:lnTo>
                        <a:lnTo>
                          <a:pt x="22" y="17"/>
                        </a:lnTo>
                        <a:lnTo>
                          <a:pt x="22" y="13"/>
                        </a:lnTo>
                        <a:lnTo>
                          <a:pt x="22" y="11"/>
                        </a:lnTo>
                        <a:lnTo>
                          <a:pt x="23" y="9"/>
                        </a:lnTo>
                        <a:lnTo>
                          <a:pt x="23" y="5"/>
                        </a:lnTo>
                        <a:lnTo>
                          <a:pt x="22" y="3"/>
                        </a:lnTo>
                        <a:lnTo>
                          <a:pt x="20" y="1"/>
                        </a:lnTo>
                        <a:lnTo>
                          <a:pt x="18" y="0"/>
                        </a:lnTo>
                        <a:lnTo>
                          <a:pt x="16" y="0"/>
                        </a:lnTo>
                        <a:lnTo>
                          <a:pt x="14" y="1"/>
                        </a:lnTo>
                        <a:lnTo>
                          <a:pt x="10" y="1"/>
                        </a:lnTo>
                        <a:lnTo>
                          <a:pt x="8" y="1"/>
                        </a:lnTo>
                        <a:lnTo>
                          <a:pt x="10" y="1"/>
                        </a:lnTo>
                      </a:path>
                    </a:pathLst>
                  </a:custGeom>
                  <a:noFill/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</p:grpSp>
            <p:grpSp>
              <p:nvGrpSpPr>
                <p:cNvPr id="110616" name="Group 123"/>
                <p:cNvGrpSpPr>
                  <a:grpSpLocks/>
                </p:cNvGrpSpPr>
                <p:nvPr/>
              </p:nvGrpSpPr>
              <p:grpSpPr bwMode="auto">
                <a:xfrm>
                  <a:off x="1601" y="2794"/>
                  <a:ext cx="274" cy="310"/>
                  <a:chOff x="1952" y="1856"/>
                  <a:chExt cx="138" cy="157"/>
                </a:xfrm>
              </p:grpSpPr>
              <p:sp>
                <p:nvSpPr>
                  <p:cNvPr id="110635" name="Freeform 124"/>
                  <p:cNvSpPr>
                    <a:spLocks/>
                  </p:cNvSpPr>
                  <p:nvPr/>
                </p:nvSpPr>
                <p:spPr bwMode="auto">
                  <a:xfrm>
                    <a:off x="1952" y="1856"/>
                    <a:ext cx="138" cy="157"/>
                  </a:xfrm>
                  <a:custGeom>
                    <a:avLst/>
                    <a:gdLst>
                      <a:gd name="T0" fmla="*/ 66 w 138"/>
                      <a:gd name="T1" fmla="*/ 6 h 157"/>
                      <a:gd name="T2" fmla="*/ 48 w 138"/>
                      <a:gd name="T3" fmla="*/ 0 h 157"/>
                      <a:gd name="T4" fmla="*/ 36 w 138"/>
                      <a:gd name="T5" fmla="*/ 12 h 157"/>
                      <a:gd name="T6" fmla="*/ 30 w 138"/>
                      <a:gd name="T7" fmla="*/ 30 h 157"/>
                      <a:gd name="T8" fmla="*/ 24 w 138"/>
                      <a:gd name="T9" fmla="*/ 48 h 157"/>
                      <a:gd name="T10" fmla="*/ 18 w 138"/>
                      <a:gd name="T11" fmla="*/ 66 h 157"/>
                      <a:gd name="T12" fmla="*/ 12 w 138"/>
                      <a:gd name="T13" fmla="*/ 78 h 157"/>
                      <a:gd name="T14" fmla="*/ 6 w 138"/>
                      <a:gd name="T15" fmla="*/ 90 h 157"/>
                      <a:gd name="T16" fmla="*/ 0 w 138"/>
                      <a:gd name="T17" fmla="*/ 102 h 157"/>
                      <a:gd name="T18" fmla="*/ 0 w 138"/>
                      <a:gd name="T19" fmla="*/ 114 h 157"/>
                      <a:gd name="T20" fmla="*/ 6 w 138"/>
                      <a:gd name="T21" fmla="*/ 133 h 157"/>
                      <a:gd name="T22" fmla="*/ 6 w 138"/>
                      <a:gd name="T23" fmla="*/ 145 h 157"/>
                      <a:gd name="T24" fmla="*/ 12 w 138"/>
                      <a:gd name="T25" fmla="*/ 157 h 157"/>
                      <a:gd name="T26" fmla="*/ 24 w 138"/>
                      <a:gd name="T27" fmla="*/ 157 h 157"/>
                      <a:gd name="T28" fmla="*/ 36 w 138"/>
                      <a:gd name="T29" fmla="*/ 145 h 157"/>
                      <a:gd name="T30" fmla="*/ 48 w 138"/>
                      <a:gd name="T31" fmla="*/ 139 h 157"/>
                      <a:gd name="T32" fmla="*/ 60 w 138"/>
                      <a:gd name="T33" fmla="*/ 139 h 157"/>
                      <a:gd name="T34" fmla="*/ 72 w 138"/>
                      <a:gd name="T35" fmla="*/ 127 h 157"/>
                      <a:gd name="T36" fmla="*/ 78 w 138"/>
                      <a:gd name="T37" fmla="*/ 108 h 157"/>
                      <a:gd name="T38" fmla="*/ 90 w 138"/>
                      <a:gd name="T39" fmla="*/ 108 h 157"/>
                      <a:gd name="T40" fmla="*/ 102 w 138"/>
                      <a:gd name="T41" fmla="*/ 108 h 157"/>
                      <a:gd name="T42" fmla="*/ 114 w 138"/>
                      <a:gd name="T43" fmla="*/ 108 h 157"/>
                      <a:gd name="T44" fmla="*/ 126 w 138"/>
                      <a:gd name="T45" fmla="*/ 108 h 157"/>
                      <a:gd name="T46" fmla="*/ 138 w 138"/>
                      <a:gd name="T47" fmla="*/ 96 h 157"/>
                      <a:gd name="T48" fmla="*/ 138 w 138"/>
                      <a:gd name="T49" fmla="*/ 78 h 157"/>
                      <a:gd name="T50" fmla="*/ 132 w 138"/>
                      <a:gd name="T51" fmla="*/ 66 h 157"/>
                      <a:gd name="T52" fmla="*/ 138 w 138"/>
                      <a:gd name="T53" fmla="*/ 48 h 157"/>
                      <a:gd name="T54" fmla="*/ 138 w 138"/>
                      <a:gd name="T55" fmla="*/ 24 h 157"/>
                      <a:gd name="T56" fmla="*/ 138 w 138"/>
                      <a:gd name="T57" fmla="*/ 12 h 157"/>
                      <a:gd name="T58" fmla="*/ 126 w 138"/>
                      <a:gd name="T59" fmla="*/ 6 h 157"/>
                      <a:gd name="T60" fmla="*/ 114 w 138"/>
                      <a:gd name="T61" fmla="*/ 0 h 157"/>
                      <a:gd name="T62" fmla="*/ 102 w 138"/>
                      <a:gd name="T63" fmla="*/ 0 h 157"/>
                      <a:gd name="T64" fmla="*/ 90 w 138"/>
                      <a:gd name="T65" fmla="*/ 0 h 157"/>
                      <a:gd name="T66" fmla="*/ 66 w 138"/>
                      <a:gd name="T67" fmla="*/ 6 h 157"/>
                      <a:gd name="T68" fmla="*/ 48 w 138"/>
                      <a:gd name="T69" fmla="*/ 6 h 157"/>
                      <a:gd name="T70" fmla="*/ 66 w 138"/>
                      <a:gd name="T71" fmla="*/ 6 h 15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38"/>
                      <a:gd name="T109" fmla="*/ 0 h 157"/>
                      <a:gd name="T110" fmla="*/ 138 w 138"/>
                      <a:gd name="T111" fmla="*/ 157 h 157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38" h="157">
                        <a:moveTo>
                          <a:pt x="66" y="6"/>
                        </a:moveTo>
                        <a:lnTo>
                          <a:pt x="48" y="0"/>
                        </a:lnTo>
                        <a:lnTo>
                          <a:pt x="36" y="12"/>
                        </a:lnTo>
                        <a:lnTo>
                          <a:pt x="30" y="30"/>
                        </a:lnTo>
                        <a:lnTo>
                          <a:pt x="24" y="48"/>
                        </a:lnTo>
                        <a:lnTo>
                          <a:pt x="18" y="66"/>
                        </a:lnTo>
                        <a:lnTo>
                          <a:pt x="12" y="78"/>
                        </a:lnTo>
                        <a:lnTo>
                          <a:pt x="6" y="90"/>
                        </a:lnTo>
                        <a:lnTo>
                          <a:pt x="0" y="102"/>
                        </a:lnTo>
                        <a:lnTo>
                          <a:pt x="0" y="114"/>
                        </a:lnTo>
                        <a:lnTo>
                          <a:pt x="6" y="133"/>
                        </a:lnTo>
                        <a:lnTo>
                          <a:pt x="6" y="145"/>
                        </a:lnTo>
                        <a:lnTo>
                          <a:pt x="12" y="157"/>
                        </a:lnTo>
                        <a:lnTo>
                          <a:pt x="24" y="157"/>
                        </a:lnTo>
                        <a:lnTo>
                          <a:pt x="36" y="145"/>
                        </a:lnTo>
                        <a:lnTo>
                          <a:pt x="48" y="139"/>
                        </a:lnTo>
                        <a:lnTo>
                          <a:pt x="60" y="139"/>
                        </a:lnTo>
                        <a:lnTo>
                          <a:pt x="72" y="127"/>
                        </a:lnTo>
                        <a:lnTo>
                          <a:pt x="78" y="108"/>
                        </a:lnTo>
                        <a:lnTo>
                          <a:pt x="90" y="108"/>
                        </a:lnTo>
                        <a:lnTo>
                          <a:pt x="102" y="108"/>
                        </a:lnTo>
                        <a:lnTo>
                          <a:pt x="114" y="108"/>
                        </a:lnTo>
                        <a:lnTo>
                          <a:pt x="126" y="108"/>
                        </a:lnTo>
                        <a:lnTo>
                          <a:pt x="138" y="96"/>
                        </a:lnTo>
                        <a:lnTo>
                          <a:pt x="138" y="78"/>
                        </a:lnTo>
                        <a:lnTo>
                          <a:pt x="132" y="66"/>
                        </a:lnTo>
                        <a:lnTo>
                          <a:pt x="138" y="48"/>
                        </a:lnTo>
                        <a:lnTo>
                          <a:pt x="138" y="24"/>
                        </a:lnTo>
                        <a:lnTo>
                          <a:pt x="138" y="12"/>
                        </a:lnTo>
                        <a:lnTo>
                          <a:pt x="126" y="6"/>
                        </a:lnTo>
                        <a:lnTo>
                          <a:pt x="114" y="0"/>
                        </a:lnTo>
                        <a:lnTo>
                          <a:pt x="102" y="0"/>
                        </a:lnTo>
                        <a:lnTo>
                          <a:pt x="90" y="0"/>
                        </a:lnTo>
                        <a:lnTo>
                          <a:pt x="66" y="6"/>
                        </a:lnTo>
                        <a:lnTo>
                          <a:pt x="48" y="6"/>
                        </a:lnTo>
                        <a:lnTo>
                          <a:pt x="66" y="6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  <p:sp>
                <p:nvSpPr>
                  <p:cNvPr id="110636" name="Freeform 125"/>
                  <p:cNvSpPr>
                    <a:spLocks/>
                  </p:cNvSpPr>
                  <p:nvPr/>
                </p:nvSpPr>
                <p:spPr bwMode="auto">
                  <a:xfrm>
                    <a:off x="1952" y="1856"/>
                    <a:ext cx="138" cy="157"/>
                  </a:xfrm>
                  <a:custGeom>
                    <a:avLst/>
                    <a:gdLst>
                      <a:gd name="T0" fmla="*/ 2147483647 w 23"/>
                      <a:gd name="T1" fmla="*/ 2147483647 h 26"/>
                      <a:gd name="T2" fmla="*/ 2147483647 w 23"/>
                      <a:gd name="T3" fmla="*/ 0 h 26"/>
                      <a:gd name="T4" fmla="*/ 2147483647 w 23"/>
                      <a:gd name="T5" fmla="*/ 2147483647 h 26"/>
                      <a:gd name="T6" fmla="*/ 2147483647 w 23"/>
                      <a:gd name="T7" fmla="*/ 2147483647 h 26"/>
                      <a:gd name="T8" fmla="*/ 2147483647 w 23"/>
                      <a:gd name="T9" fmla="*/ 2147483647 h 26"/>
                      <a:gd name="T10" fmla="*/ 2147483647 w 23"/>
                      <a:gd name="T11" fmla="*/ 2147483647 h 26"/>
                      <a:gd name="T12" fmla="*/ 2147483647 w 23"/>
                      <a:gd name="T13" fmla="*/ 2147483647 h 26"/>
                      <a:gd name="T14" fmla="*/ 2147483647 w 23"/>
                      <a:gd name="T15" fmla="*/ 2147483647 h 26"/>
                      <a:gd name="T16" fmla="*/ 0 w 23"/>
                      <a:gd name="T17" fmla="*/ 2147483647 h 26"/>
                      <a:gd name="T18" fmla="*/ 0 w 23"/>
                      <a:gd name="T19" fmla="*/ 2147483647 h 26"/>
                      <a:gd name="T20" fmla="*/ 2147483647 w 23"/>
                      <a:gd name="T21" fmla="*/ 2147483647 h 26"/>
                      <a:gd name="T22" fmla="*/ 2147483647 w 23"/>
                      <a:gd name="T23" fmla="*/ 2147483647 h 26"/>
                      <a:gd name="T24" fmla="*/ 2147483647 w 23"/>
                      <a:gd name="T25" fmla="*/ 2147483647 h 26"/>
                      <a:gd name="T26" fmla="*/ 2147483647 w 23"/>
                      <a:gd name="T27" fmla="*/ 2147483647 h 26"/>
                      <a:gd name="T28" fmla="*/ 2147483647 w 23"/>
                      <a:gd name="T29" fmla="*/ 2147483647 h 26"/>
                      <a:gd name="T30" fmla="*/ 2147483647 w 23"/>
                      <a:gd name="T31" fmla="*/ 2147483647 h 26"/>
                      <a:gd name="T32" fmla="*/ 2147483647 w 23"/>
                      <a:gd name="T33" fmla="*/ 2147483647 h 26"/>
                      <a:gd name="T34" fmla="*/ 2147483647 w 23"/>
                      <a:gd name="T35" fmla="*/ 2147483647 h 26"/>
                      <a:gd name="T36" fmla="*/ 2147483647 w 23"/>
                      <a:gd name="T37" fmla="*/ 2147483647 h 26"/>
                      <a:gd name="T38" fmla="*/ 2147483647 w 23"/>
                      <a:gd name="T39" fmla="*/ 2147483647 h 26"/>
                      <a:gd name="T40" fmla="*/ 2147483647 w 23"/>
                      <a:gd name="T41" fmla="*/ 2147483647 h 26"/>
                      <a:gd name="T42" fmla="*/ 2147483647 w 23"/>
                      <a:gd name="T43" fmla="*/ 2147483647 h 26"/>
                      <a:gd name="T44" fmla="*/ 2147483647 w 23"/>
                      <a:gd name="T45" fmla="*/ 2147483647 h 26"/>
                      <a:gd name="T46" fmla="*/ 2147483647 w 23"/>
                      <a:gd name="T47" fmla="*/ 2147483647 h 26"/>
                      <a:gd name="T48" fmla="*/ 2147483647 w 23"/>
                      <a:gd name="T49" fmla="*/ 2147483647 h 26"/>
                      <a:gd name="T50" fmla="*/ 2147483647 w 23"/>
                      <a:gd name="T51" fmla="*/ 2147483647 h 26"/>
                      <a:gd name="T52" fmla="*/ 2147483647 w 23"/>
                      <a:gd name="T53" fmla="*/ 2147483647 h 26"/>
                      <a:gd name="T54" fmla="*/ 2147483647 w 23"/>
                      <a:gd name="T55" fmla="*/ 2147483647 h 26"/>
                      <a:gd name="T56" fmla="*/ 2147483647 w 23"/>
                      <a:gd name="T57" fmla="*/ 2147483647 h 26"/>
                      <a:gd name="T58" fmla="*/ 2147483647 w 23"/>
                      <a:gd name="T59" fmla="*/ 2147483647 h 26"/>
                      <a:gd name="T60" fmla="*/ 2147483647 w 23"/>
                      <a:gd name="T61" fmla="*/ 0 h 26"/>
                      <a:gd name="T62" fmla="*/ 2147483647 w 23"/>
                      <a:gd name="T63" fmla="*/ 0 h 26"/>
                      <a:gd name="T64" fmla="*/ 2147483647 w 23"/>
                      <a:gd name="T65" fmla="*/ 0 h 26"/>
                      <a:gd name="T66" fmla="*/ 2147483647 w 23"/>
                      <a:gd name="T67" fmla="*/ 2147483647 h 26"/>
                      <a:gd name="T68" fmla="*/ 2147483647 w 23"/>
                      <a:gd name="T69" fmla="*/ 2147483647 h 26"/>
                      <a:gd name="T70" fmla="*/ 2147483647 w 23"/>
                      <a:gd name="T71" fmla="*/ 2147483647 h 2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23"/>
                      <a:gd name="T109" fmla="*/ 0 h 26"/>
                      <a:gd name="T110" fmla="*/ 23 w 23"/>
                      <a:gd name="T111" fmla="*/ 26 h 2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23" h="26">
                        <a:moveTo>
                          <a:pt x="11" y="1"/>
                        </a:moveTo>
                        <a:lnTo>
                          <a:pt x="8" y="0"/>
                        </a:lnTo>
                        <a:lnTo>
                          <a:pt x="6" y="2"/>
                        </a:lnTo>
                        <a:lnTo>
                          <a:pt x="5" y="5"/>
                        </a:lnTo>
                        <a:lnTo>
                          <a:pt x="4" y="8"/>
                        </a:lnTo>
                        <a:lnTo>
                          <a:pt x="3" y="11"/>
                        </a:lnTo>
                        <a:lnTo>
                          <a:pt x="2" y="13"/>
                        </a:lnTo>
                        <a:lnTo>
                          <a:pt x="1" y="15"/>
                        </a:lnTo>
                        <a:lnTo>
                          <a:pt x="0" y="17"/>
                        </a:lnTo>
                        <a:lnTo>
                          <a:pt x="0" y="19"/>
                        </a:lnTo>
                        <a:lnTo>
                          <a:pt x="1" y="22"/>
                        </a:lnTo>
                        <a:lnTo>
                          <a:pt x="1" y="24"/>
                        </a:lnTo>
                        <a:lnTo>
                          <a:pt x="2" y="26"/>
                        </a:lnTo>
                        <a:lnTo>
                          <a:pt x="4" y="26"/>
                        </a:lnTo>
                        <a:lnTo>
                          <a:pt x="6" y="24"/>
                        </a:lnTo>
                        <a:lnTo>
                          <a:pt x="8" y="23"/>
                        </a:lnTo>
                        <a:lnTo>
                          <a:pt x="10" y="23"/>
                        </a:lnTo>
                        <a:lnTo>
                          <a:pt x="12" y="21"/>
                        </a:lnTo>
                        <a:lnTo>
                          <a:pt x="13" y="18"/>
                        </a:lnTo>
                        <a:lnTo>
                          <a:pt x="15" y="18"/>
                        </a:lnTo>
                        <a:lnTo>
                          <a:pt x="17" y="18"/>
                        </a:lnTo>
                        <a:lnTo>
                          <a:pt x="19" y="18"/>
                        </a:lnTo>
                        <a:lnTo>
                          <a:pt x="21" y="18"/>
                        </a:lnTo>
                        <a:lnTo>
                          <a:pt x="23" y="16"/>
                        </a:lnTo>
                        <a:lnTo>
                          <a:pt x="23" y="13"/>
                        </a:lnTo>
                        <a:lnTo>
                          <a:pt x="22" y="11"/>
                        </a:lnTo>
                        <a:lnTo>
                          <a:pt x="23" y="8"/>
                        </a:lnTo>
                        <a:lnTo>
                          <a:pt x="23" y="4"/>
                        </a:lnTo>
                        <a:lnTo>
                          <a:pt x="23" y="2"/>
                        </a:lnTo>
                        <a:lnTo>
                          <a:pt x="21" y="1"/>
                        </a:lnTo>
                        <a:lnTo>
                          <a:pt x="19" y="0"/>
                        </a:lnTo>
                        <a:lnTo>
                          <a:pt x="17" y="0"/>
                        </a:lnTo>
                        <a:lnTo>
                          <a:pt x="15" y="0"/>
                        </a:lnTo>
                        <a:lnTo>
                          <a:pt x="11" y="1"/>
                        </a:lnTo>
                        <a:lnTo>
                          <a:pt x="8" y="1"/>
                        </a:lnTo>
                        <a:lnTo>
                          <a:pt x="11" y="1"/>
                        </a:lnTo>
                      </a:path>
                    </a:pathLst>
                  </a:custGeom>
                  <a:noFill/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</p:grpSp>
            <p:grpSp>
              <p:nvGrpSpPr>
                <p:cNvPr id="110617" name="Group 126"/>
                <p:cNvGrpSpPr>
                  <a:grpSpLocks/>
                </p:cNvGrpSpPr>
                <p:nvPr/>
              </p:nvGrpSpPr>
              <p:grpSpPr bwMode="auto">
                <a:xfrm>
                  <a:off x="1934" y="2747"/>
                  <a:ext cx="286" cy="309"/>
                  <a:chOff x="2120" y="1832"/>
                  <a:chExt cx="144" cy="157"/>
                </a:xfrm>
              </p:grpSpPr>
              <p:sp>
                <p:nvSpPr>
                  <p:cNvPr id="110633" name="Freeform 127"/>
                  <p:cNvSpPr>
                    <a:spLocks/>
                  </p:cNvSpPr>
                  <p:nvPr/>
                </p:nvSpPr>
                <p:spPr bwMode="auto">
                  <a:xfrm>
                    <a:off x="2120" y="1832"/>
                    <a:ext cx="144" cy="157"/>
                  </a:xfrm>
                  <a:custGeom>
                    <a:avLst/>
                    <a:gdLst>
                      <a:gd name="T0" fmla="*/ 66 w 144"/>
                      <a:gd name="T1" fmla="*/ 12 h 157"/>
                      <a:gd name="T2" fmla="*/ 48 w 144"/>
                      <a:gd name="T3" fmla="*/ 6 h 157"/>
                      <a:gd name="T4" fmla="*/ 36 w 144"/>
                      <a:gd name="T5" fmla="*/ 18 h 157"/>
                      <a:gd name="T6" fmla="*/ 30 w 144"/>
                      <a:gd name="T7" fmla="*/ 36 h 157"/>
                      <a:gd name="T8" fmla="*/ 24 w 144"/>
                      <a:gd name="T9" fmla="*/ 48 h 157"/>
                      <a:gd name="T10" fmla="*/ 18 w 144"/>
                      <a:gd name="T11" fmla="*/ 72 h 157"/>
                      <a:gd name="T12" fmla="*/ 12 w 144"/>
                      <a:gd name="T13" fmla="*/ 84 h 157"/>
                      <a:gd name="T14" fmla="*/ 6 w 144"/>
                      <a:gd name="T15" fmla="*/ 96 h 157"/>
                      <a:gd name="T16" fmla="*/ 0 w 144"/>
                      <a:gd name="T17" fmla="*/ 108 h 157"/>
                      <a:gd name="T18" fmla="*/ 0 w 144"/>
                      <a:gd name="T19" fmla="*/ 120 h 157"/>
                      <a:gd name="T20" fmla="*/ 6 w 144"/>
                      <a:gd name="T21" fmla="*/ 132 h 157"/>
                      <a:gd name="T22" fmla="*/ 6 w 144"/>
                      <a:gd name="T23" fmla="*/ 144 h 157"/>
                      <a:gd name="T24" fmla="*/ 12 w 144"/>
                      <a:gd name="T25" fmla="*/ 157 h 157"/>
                      <a:gd name="T26" fmla="*/ 24 w 144"/>
                      <a:gd name="T27" fmla="*/ 157 h 157"/>
                      <a:gd name="T28" fmla="*/ 36 w 144"/>
                      <a:gd name="T29" fmla="*/ 151 h 157"/>
                      <a:gd name="T30" fmla="*/ 48 w 144"/>
                      <a:gd name="T31" fmla="*/ 144 h 157"/>
                      <a:gd name="T32" fmla="*/ 60 w 144"/>
                      <a:gd name="T33" fmla="*/ 144 h 157"/>
                      <a:gd name="T34" fmla="*/ 72 w 144"/>
                      <a:gd name="T35" fmla="*/ 132 h 157"/>
                      <a:gd name="T36" fmla="*/ 78 w 144"/>
                      <a:gd name="T37" fmla="*/ 108 h 157"/>
                      <a:gd name="T38" fmla="*/ 96 w 144"/>
                      <a:gd name="T39" fmla="*/ 108 h 157"/>
                      <a:gd name="T40" fmla="*/ 108 w 144"/>
                      <a:gd name="T41" fmla="*/ 108 h 157"/>
                      <a:gd name="T42" fmla="*/ 120 w 144"/>
                      <a:gd name="T43" fmla="*/ 114 h 157"/>
                      <a:gd name="T44" fmla="*/ 132 w 144"/>
                      <a:gd name="T45" fmla="*/ 114 h 157"/>
                      <a:gd name="T46" fmla="*/ 144 w 144"/>
                      <a:gd name="T47" fmla="*/ 102 h 157"/>
                      <a:gd name="T48" fmla="*/ 144 w 144"/>
                      <a:gd name="T49" fmla="*/ 84 h 157"/>
                      <a:gd name="T50" fmla="*/ 138 w 144"/>
                      <a:gd name="T51" fmla="*/ 72 h 157"/>
                      <a:gd name="T52" fmla="*/ 144 w 144"/>
                      <a:gd name="T53" fmla="*/ 54 h 157"/>
                      <a:gd name="T54" fmla="*/ 144 w 144"/>
                      <a:gd name="T55" fmla="*/ 30 h 157"/>
                      <a:gd name="T56" fmla="*/ 144 w 144"/>
                      <a:gd name="T57" fmla="*/ 18 h 157"/>
                      <a:gd name="T58" fmla="*/ 132 w 144"/>
                      <a:gd name="T59" fmla="*/ 12 h 157"/>
                      <a:gd name="T60" fmla="*/ 120 w 144"/>
                      <a:gd name="T61" fmla="*/ 0 h 157"/>
                      <a:gd name="T62" fmla="*/ 108 w 144"/>
                      <a:gd name="T63" fmla="*/ 0 h 157"/>
                      <a:gd name="T64" fmla="*/ 96 w 144"/>
                      <a:gd name="T65" fmla="*/ 6 h 157"/>
                      <a:gd name="T66" fmla="*/ 66 w 144"/>
                      <a:gd name="T67" fmla="*/ 12 h 157"/>
                      <a:gd name="T68" fmla="*/ 48 w 144"/>
                      <a:gd name="T69" fmla="*/ 12 h 157"/>
                      <a:gd name="T70" fmla="*/ 66 w 144"/>
                      <a:gd name="T71" fmla="*/ 12 h 15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44"/>
                      <a:gd name="T109" fmla="*/ 0 h 157"/>
                      <a:gd name="T110" fmla="*/ 144 w 144"/>
                      <a:gd name="T111" fmla="*/ 157 h 157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44" h="157">
                        <a:moveTo>
                          <a:pt x="66" y="12"/>
                        </a:moveTo>
                        <a:lnTo>
                          <a:pt x="48" y="6"/>
                        </a:lnTo>
                        <a:lnTo>
                          <a:pt x="36" y="18"/>
                        </a:lnTo>
                        <a:lnTo>
                          <a:pt x="30" y="36"/>
                        </a:lnTo>
                        <a:lnTo>
                          <a:pt x="24" y="48"/>
                        </a:lnTo>
                        <a:lnTo>
                          <a:pt x="18" y="72"/>
                        </a:lnTo>
                        <a:lnTo>
                          <a:pt x="12" y="84"/>
                        </a:lnTo>
                        <a:lnTo>
                          <a:pt x="6" y="96"/>
                        </a:lnTo>
                        <a:lnTo>
                          <a:pt x="0" y="108"/>
                        </a:lnTo>
                        <a:lnTo>
                          <a:pt x="0" y="120"/>
                        </a:lnTo>
                        <a:lnTo>
                          <a:pt x="6" y="132"/>
                        </a:lnTo>
                        <a:lnTo>
                          <a:pt x="6" y="144"/>
                        </a:lnTo>
                        <a:lnTo>
                          <a:pt x="12" y="157"/>
                        </a:lnTo>
                        <a:lnTo>
                          <a:pt x="24" y="157"/>
                        </a:lnTo>
                        <a:lnTo>
                          <a:pt x="36" y="151"/>
                        </a:lnTo>
                        <a:lnTo>
                          <a:pt x="48" y="144"/>
                        </a:lnTo>
                        <a:lnTo>
                          <a:pt x="60" y="144"/>
                        </a:lnTo>
                        <a:lnTo>
                          <a:pt x="72" y="132"/>
                        </a:lnTo>
                        <a:lnTo>
                          <a:pt x="78" y="108"/>
                        </a:lnTo>
                        <a:lnTo>
                          <a:pt x="96" y="108"/>
                        </a:lnTo>
                        <a:lnTo>
                          <a:pt x="108" y="108"/>
                        </a:lnTo>
                        <a:lnTo>
                          <a:pt x="120" y="114"/>
                        </a:lnTo>
                        <a:lnTo>
                          <a:pt x="132" y="114"/>
                        </a:lnTo>
                        <a:lnTo>
                          <a:pt x="144" y="102"/>
                        </a:lnTo>
                        <a:lnTo>
                          <a:pt x="144" y="84"/>
                        </a:lnTo>
                        <a:lnTo>
                          <a:pt x="138" y="72"/>
                        </a:lnTo>
                        <a:lnTo>
                          <a:pt x="144" y="54"/>
                        </a:lnTo>
                        <a:lnTo>
                          <a:pt x="144" y="30"/>
                        </a:lnTo>
                        <a:lnTo>
                          <a:pt x="144" y="18"/>
                        </a:lnTo>
                        <a:lnTo>
                          <a:pt x="132" y="12"/>
                        </a:lnTo>
                        <a:lnTo>
                          <a:pt x="120" y="0"/>
                        </a:lnTo>
                        <a:lnTo>
                          <a:pt x="108" y="0"/>
                        </a:lnTo>
                        <a:lnTo>
                          <a:pt x="96" y="6"/>
                        </a:lnTo>
                        <a:lnTo>
                          <a:pt x="66" y="12"/>
                        </a:lnTo>
                        <a:lnTo>
                          <a:pt x="48" y="12"/>
                        </a:lnTo>
                        <a:lnTo>
                          <a:pt x="66" y="12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  <p:sp>
                <p:nvSpPr>
                  <p:cNvPr id="110634" name="Freeform 128"/>
                  <p:cNvSpPr>
                    <a:spLocks/>
                  </p:cNvSpPr>
                  <p:nvPr/>
                </p:nvSpPr>
                <p:spPr bwMode="auto">
                  <a:xfrm>
                    <a:off x="2120" y="1832"/>
                    <a:ext cx="144" cy="157"/>
                  </a:xfrm>
                  <a:custGeom>
                    <a:avLst/>
                    <a:gdLst>
                      <a:gd name="T0" fmla="*/ 2147483647 w 24"/>
                      <a:gd name="T1" fmla="*/ 2147483647 h 26"/>
                      <a:gd name="T2" fmla="*/ 2147483647 w 24"/>
                      <a:gd name="T3" fmla="*/ 2147483647 h 26"/>
                      <a:gd name="T4" fmla="*/ 2147483647 w 24"/>
                      <a:gd name="T5" fmla="*/ 2147483647 h 26"/>
                      <a:gd name="T6" fmla="*/ 2147483647 w 24"/>
                      <a:gd name="T7" fmla="*/ 2147483647 h 26"/>
                      <a:gd name="T8" fmla="*/ 2147483647 w 24"/>
                      <a:gd name="T9" fmla="*/ 2147483647 h 26"/>
                      <a:gd name="T10" fmla="*/ 2147483647 w 24"/>
                      <a:gd name="T11" fmla="*/ 2147483647 h 26"/>
                      <a:gd name="T12" fmla="*/ 2147483647 w 24"/>
                      <a:gd name="T13" fmla="*/ 2147483647 h 26"/>
                      <a:gd name="T14" fmla="*/ 2147483647 w 24"/>
                      <a:gd name="T15" fmla="*/ 2147483647 h 26"/>
                      <a:gd name="T16" fmla="*/ 0 w 24"/>
                      <a:gd name="T17" fmla="*/ 2147483647 h 26"/>
                      <a:gd name="T18" fmla="*/ 0 w 24"/>
                      <a:gd name="T19" fmla="*/ 2147483647 h 26"/>
                      <a:gd name="T20" fmla="*/ 2147483647 w 24"/>
                      <a:gd name="T21" fmla="*/ 2147483647 h 26"/>
                      <a:gd name="T22" fmla="*/ 2147483647 w 24"/>
                      <a:gd name="T23" fmla="*/ 2147483647 h 26"/>
                      <a:gd name="T24" fmla="*/ 2147483647 w 24"/>
                      <a:gd name="T25" fmla="*/ 2147483647 h 26"/>
                      <a:gd name="T26" fmla="*/ 2147483647 w 24"/>
                      <a:gd name="T27" fmla="*/ 2147483647 h 26"/>
                      <a:gd name="T28" fmla="*/ 2147483647 w 24"/>
                      <a:gd name="T29" fmla="*/ 2147483647 h 26"/>
                      <a:gd name="T30" fmla="*/ 2147483647 w 24"/>
                      <a:gd name="T31" fmla="*/ 2147483647 h 26"/>
                      <a:gd name="T32" fmla="*/ 2147483647 w 24"/>
                      <a:gd name="T33" fmla="*/ 2147483647 h 26"/>
                      <a:gd name="T34" fmla="*/ 2147483647 w 24"/>
                      <a:gd name="T35" fmla="*/ 2147483647 h 26"/>
                      <a:gd name="T36" fmla="*/ 2147483647 w 24"/>
                      <a:gd name="T37" fmla="*/ 2147483647 h 26"/>
                      <a:gd name="T38" fmla="*/ 2147483647 w 24"/>
                      <a:gd name="T39" fmla="*/ 2147483647 h 26"/>
                      <a:gd name="T40" fmla="*/ 2147483647 w 24"/>
                      <a:gd name="T41" fmla="*/ 2147483647 h 26"/>
                      <a:gd name="T42" fmla="*/ 2147483647 w 24"/>
                      <a:gd name="T43" fmla="*/ 2147483647 h 26"/>
                      <a:gd name="T44" fmla="*/ 2147483647 w 24"/>
                      <a:gd name="T45" fmla="*/ 2147483647 h 26"/>
                      <a:gd name="T46" fmla="*/ 2147483647 w 24"/>
                      <a:gd name="T47" fmla="*/ 2147483647 h 26"/>
                      <a:gd name="T48" fmla="*/ 2147483647 w 24"/>
                      <a:gd name="T49" fmla="*/ 2147483647 h 26"/>
                      <a:gd name="T50" fmla="*/ 2147483647 w 24"/>
                      <a:gd name="T51" fmla="*/ 2147483647 h 26"/>
                      <a:gd name="T52" fmla="*/ 2147483647 w 24"/>
                      <a:gd name="T53" fmla="*/ 2147483647 h 26"/>
                      <a:gd name="T54" fmla="*/ 2147483647 w 24"/>
                      <a:gd name="T55" fmla="*/ 2147483647 h 26"/>
                      <a:gd name="T56" fmla="*/ 2147483647 w 24"/>
                      <a:gd name="T57" fmla="*/ 2147483647 h 26"/>
                      <a:gd name="T58" fmla="*/ 2147483647 w 24"/>
                      <a:gd name="T59" fmla="*/ 2147483647 h 26"/>
                      <a:gd name="T60" fmla="*/ 2147483647 w 24"/>
                      <a:gd name="T61" fmla="*/ 0 h 26"/>
                      <a:gd name="T62" fmla="*/ 2147483647 w 24"/>
                      <a:gd name="T63" fmla="*/ 0 h 26"/>
                      <a:gd name="T64" fmla="*/ 2147483647 w 24"/>
                      <a:gd name="T65" fmla="*/ 2147483647 h 26"/>
                      <a:gd name="T66" fmla="*/ 2147483647 w 24"/>
                      <a:gd name="T67" fmla="*/ 2147483647 h 26"/>
                      <a:gd name="T68" fmla="*/ 2147483647 w 24"/>
                      <a:gd name="T69" fmla="*/ 2147483647 h 26"/>
                      <a:gd name="T70" fmla="*/ 2147483647 w 24"/>
                      <a:gd name="T71" fmla="*/ 2147483647 h 2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24"/>
                      <a:gd name="T109" fmla="*/ 0 h 26"/>
                      <a:gd name="T110" fmla="*/ 24 w 24"/>
                      <a:gd name="T111" fmla="*/ 26 h 2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24" h="26">
                        <a:moveTo>
                          <a:pt x="11" y="2"/>
                        </a:moveTo>
                        <a:lnTo>
                          <a:pt x="8" y="1"/>
                        </a:lnTo>
                        <a:lnTo>
                          <a:pt x="6" y="3"/>
                        </a:lnTo>
                        <a:lnTo>
                          <a:pt x="5" y="6"/>
                        </a:lnTo>
                        <a:lnTo>
                          <a:pt x="4" y="8"/>
                        </a:lnTo>
                        <a:lnTo>
                          <a:pt x="3" y="12"/>
                        </a:lnTo>
                        <a:lnTo>
                          <a:pt x="2" y="14"/>
                        </a:lnTo>
                        <a:lnTo>
                          <a:pt x="1" y="16"/>
                        </a:lnTo>
                        <a:lnTo>
                          <a:pt x="0" y="18"/>
                        </a:lnTo>
                        <a:lnTo>
                          <a:pt x="0" y="20"/>
                        </a:lnTo>
                        <a:lnTo>
                          <a:pt x="1" y="22"/>
                        </a:lnTo>
                        <a:lnTo>
                          <a:pt x="1" y="24"/>
                        </a:lnTo>
                        <a:lnTo>
                          <a:pt x="2" y="26"/>
                        </a:lnTo>
                        <a:lnTo>
                          <a:pt x="4" y="26"/>
                        </a:lnTo>
                        <a:lnTo>
                          <a:pt x="6" y="25"/>
                        </a:lnTo>
                        <a:lnTo>
                          <a:pt x="8" y="24"/>
                        </a:lnTo>
                        <a:lnTo>
                          <a:pt x="10" y="24"/>
                        </a:lnTo>
                        <a:lnTo>
                          <a:pt x="12" y="22"/>
                        </a:lnTo>
                        <a:lnTo>
                          <a:pt x="13" y="18"/>
                        </a:lnTo>
                        <a:lnTo>
                          <a:pt x="16" y="18"/>
                        </a:lnTo>
                        <a:lnTo>
                          <a:pt x="18" y="18"/>
                        </a:lnTo>
                        <a:lnTo>
                          <a:pt x="20" y="19"/>
                        </a:lnTo>
                        <a:lnTo>
                          <a:pt x="22" y="19"/>
                        </a:lnTo>
                        <a:lnTo>
                          <a:pt x="24" y="17"/>
                        </a:lnTo>
                        <a:lnTo>
                          <a:pt x="24" y="14"/>
                        </a:lnTo>
                        <a:lnTo>
                          <a:pt x="23" y="12"/>
                        </a:lnTo>
                        <a:lnTo>
                          <a:pt x="24" y="9"/>
                        </a:lnTo>
                        <a:lnTo>
                          <a:pt x="24" y="5"/>
                        </a:lnTo>
                        <a:lnTo>
                          <a:pt x="24" y="3"/>
                        </a:lnTo>
                        <a:lnTo>
                          <a:pt x="22" y="2"/>
                        </a:lnTo>
                        <a:lnTo>
                          <a:pt x="20" y="0"/>
                        </a:lnTo>
                        <a:lnTo>
                          <a:pt x="18" y="0"/>
                        </a:lnTo>
                        <a:lnTo>
                          <a:pt x="16" y="1"/>
                        </a:lnTo>
                        <a:lnTo>
                          <a:pt x="11" y="2"/>
                        </a:lnTo>
                        <a:lnTo>
                          <a:pt x="8" y="2"/>
                        </a:lnTo>
                        <a:lnTo>
                          <a:pt x="11" y="2"/>
                        </a:lnTo>
                      </a:path>
                    </a:pathLst>
                  </a:custGeom>
                  <a:noFill/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</p:grpSp>
            <p:grpSp>
              <p:nvGrpSpPr>
                <p:cNvPr id="110618" name="Group 129"/>
                <p:cNvGrpSpPr>
                  <a:grpSpLocks/>
                </p:cNvGrpSpPr>
                <p:nvPr/>
              </p:nvGrpSpPr>
              <p:grpSpPr bwMode="auto">
                <a:xfrm>
                  <a:off x="2042" y="3031"/>
                  <a:ext cx="297" cy="309"/>
                  <a:chOff x="2174" y="1976"/>
                  <a:chExt cx="150" cy="157"/>
                </a:xfrm>
              </p:grpSpPr>
              <p:sp>
                <p:nvSpPr>
                  <p:cNvPr id="110631" name="Freeform 130"/>
                  <p:cNvSpPr>
                    <a:spLocks/>
                  </p:cNvSpPr>
                  <p:nvPr/>
                </p:nvSpPr>
                <p:spPr bwMode="auto">
                  <a:xfrm>
                    <a:off x="2174" y="1976"/>
                    <a:ext cx="150" cy="157"/>
                  </a:xfrm>
                  <a:custGeom>
                    <a:avLst/>
                    <a:gdLst>
                      <a:gd name="T0" fmla="*/ 72 w 150"/>
                      <a:gd name="T1" fmla="*/ 7 h 157"/>
                      <a:gd name="T2" fmla="*/ 54 w 150"/>
                      <a:gd name="T3" fmla="*/ 0 h 157"/>
                      <a:gd name="T4" fmla="*/ 42 w 150"/>
                      <a:gd name="T5" fmla="*/ 13 h 157"/>
                      <a:gd name="T6" fmla="*/ 42 w 150"/>
                      <a:gd name="T7" fmla="*/ 31 h 157"/>
                      <a:gd name="T8" fmla="*/ 24 w 150"/>
                      <a:gd name="T9" fmla="*/ 49 h 157"/>
                      <a:gd name="T10" fmla="*/ 24 w 150"/>
                      <a:gd name="T11" fmla="*/ 67 h 157"/>
                      <a:gd name="T12" fmla="*/ 12 w 150"/>
                      <a:gd name="T13" fmla="*/ 79 h 157"/>
                      <a:gd name="T14" fmla="*/ 12 w 150"/>
                      <a:gd name="T15" fmla="*/ 91 h 157"/>
                      <a:gd name="T16" fmla="*/ 0 w 150"/>
                      <a:gd name="T17" fmla="*/ 103 h 157"/>
                      <a:gd name="T18" fmla="*/ 0 w 150"/>
                      <a:gd name="T19" fmla="*/ 115 h 157"/>
                      <a:gd name="T20" fmla="*/ 6 w 150"/>
                      <a:gd name="T21" fmla="*/ 133 h 157"/>
                      <a:gd name="T22" fmla="*/ 6 w 150"/>
                      <a:gd name="T23" fmla="*/ 145 h 157"/>
                      <a:gd name="T24" fmla="*/ 12 w 150"/>
                      <a:gd name="T25" fmla="*/ 157 h 157"/>
                      <a:gd name="T26" fmla="*/ 24 w 150"/>
                      <a:gd name="T27" fmla="*/ 157 h 157"/>
                      <a:gd name="T28" fmla="*/ 42 w 150"/>
                      <a:gd name="T29" fmla="*/ 145 h 157"/>
                      <a:gd name="T30" fmla="*/ 54 w 150"/>
                      <a:gd name="T31" fmla="*/ 139 h 157"/>
                      <a:gd name="T32" fmla="*/ 66 w 150"/>
                      <a:gd name="T33" fmla="*/ 139 h 157"/>
                      <a:gd name="T34" fmla="*/ 78 w 150"/>
                      <a:gd name="T35" fmla="*/ 127 h 157"/>
                      <a:gd name="T36" fmla="*/ 84 w 150"/>
                      <a:gd name="T37" fmla="*/ 109 h 157"/>
                      <a:gd name="T38" fmla="*/ 96 w 150"/>
                      <a:gd name="T39" fmla="*/ 109 h 157"/>
                      <a:gd name="T40" fmla="*/ 108 w 150"/>
                      <a:gd name="T41" fmla="*/ 109 h 157"/>
                      <a:gd name="T42" fmla="*/ 126 w 150"/>
                      <a:gd name="T43" fmla="*/ 109 h 157"/>
                      <a:gd name="T44" fmla="*/ 138 w 150"/>
                      <a:gd name="T45" fmla="*/ 109 h 157"/>
                      <a:gd name="T46" fmla="*/ 144 w 150"/>
                      <a:gd name="T47" fmla="*/ 97 h 157"/>
                      <a:gd name="T48" fmla="*/ 144 w 150"/>
                      <a:gd name="T49" fmla="*/ 79 h 157"/>
                      <a:gd name="T50" fmla="*/ 138 w 150"/>
                      <a:gd name="T51" fmla="*/ 67 h 157"/>
                      <a:gd name="T52" fmla="*/ 150 w 150"/>
                      <a:gd name="T53" fmla="*/ 49 h 157"/>
                      <a:gd name="T54" fmla="*/ 150 w 150"/>
                      <a:gd name="T55" fmla="*/ 25 h 157"/>
                      <a:gd name="T56" fmla="*/ 144 w 150"/>
                      <a:gd name="T57" fmla="*/ 13 h 157"/>
                      <a:gd name="T58" fmla="*/ 132 w 150"/>
                      <a:gd name="T59" fmla="*/ 7 h 157"/>
                      <a:gd name="T60" fmla="*/ 120 w 150"/>
                      <a:gd name="T61" fmla="*/ 0 h 157"/>
                      <a:gd name="T62" fmla="*/ 108 w 150"/>
                      <a:gd name="T63" fmla="*/ 0 h 157"/>
                      <a:gd name="T64" fmla="*/ 96 w 150"/>
                      <a:gd name="T65" fmla="*/ 0 h 157"/>
                      <a:gd name="T66" fmla="*/ 72 w 150"/>
                      <a:gd name="T67" fmla="*/ 7 h 157"/>
                      <a:gd name="T68" fmla="*/ 54 w 150"/>
                      <a:gd name="T69" fmla="*/ 7 h 157"/>
                      <a:gd name="T70" fmla="*/ 72 w 150"/>
                      <a:gd name="T71" fmla="*/ 7 h 15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50"/>
                      <a:gd name="T109" fmla="*/ 0 h 157"/>
                      <a:gd name="T110" fmla="*/ 150 w 150"/>
                      <a:gd name="T111" fmla="*/ 157 h 157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50" h="157">
                        <a:moveTo>
                          <a:pt x="72" y="7"/>
                        </a:moveTo>
                        <a:lnTo>
                          <a:pt x="54" y="0"/>
                        </a:lnTo>
                        <a:lnTo>
                          <a:pt x="42" y="13"/>
                        </a:lnTo>
                        <a:lnTo>
                          <a:pt x="42" y="31"/>
                        </a:lnTo>
                        <a:lnTo>
                          <a:pt x="24" y="49"/>
                        </a:lnTo>
                        <a:lnTo>
                          <a:pt x="24" y="67"/>
                        </a:lnTo>
                        <a:lnTo>
                          <a:pt x="12" y="79"/>
                        </a:lnTo>
                        <a:lnTo>
                          <a:pt x="12" y="91"/>
                        </a:lnTo>
                        <a:lnTo>
                          <a:pt x="0" y="103"/>
                        </a:lnTo>
                        <a:lnTo>
                          <a:pt x="0" y="115"/>
                        </a:lnTo>
                        <a:lnTo>
                          <a:pt x="6" y="133"/>
                        </a:lnTo>
                        <a:lnTo>
                          <a:pt x="6" y="145"/>
                        </a:lnTo>
                        <a:lnTo>
                          <a:pt x="12" y="157"/>
                        </a:lnTo>
                        <a:lnTo>
                          <a:pt x="24" y="157"/>
                        </a:lnTo>
                        <a:lnTo>
                          <a:pt x="42" y="145"/>
                        </a:lnTo>
                        <a:lnTo>
                          <a:pt x="54" y="139"/>
                        </a:lnTo>
                        <a:lnTo>
                          <a:pt x="66" y="139"/>
                        </a:lnTo>
                        <a:lnTo>
                          <a:pt x="78" y="127"/>
                        </a:lnTo>
                        <a:lnTo>
                          <a:pt x="84" y="109"/>
                        </a:lnTo>
                        <a:lnTo>
                          <a:pt x="96" y="109"/>
                        </a:lnTo>
                        <a:lnTo>
                          <a:pt x="108" y="109"/>
                        </a:lnTo>
                        <a:lnTo>
                          <a:pt x="126" y="109"/>
                        </a:lnTo>
                        <a:lnTo>
                          <a:pt x="138" y="109"/>
                        </a:lnTo>
                        <a:lnTo>
                          <a:pt x="144" y="97"/>
                        </a:lnTo>
                        <a:lnTo>
                          <a:pt x="144" y="79"/>
                        </a:lnTo>
                        <a:lnTo>
                          <a:pt x="138" y="67"/>
                        </a:lnTo>
                        <a:lnTo>
                          <a:pt x="150" y="49"/>
                        </a:lnTo>
                        <a:lnTo>
                          <a:pt x="150" y="25"/>
                        </a:lnTo>
                        <a:lnTo>
                          <a:pt x="144" y="13"/>
                        </a:lnTo>
                        <a:lnTo>
                          <a:pt x="132" y="7"/>
                        </a:lnTo>
                        <a:lnTo>
                          <a:pt x="120" y="0"/>
                        </a:lnTo>
                        <a:lnTo>
                          <a:pt x="108" y="0"/>
                        </a:lnTo>
                        <a:lnTo>
                          <a:pt x="96" y="0"/>
                        </a:lnTo>
                        <a:lnTo>
                          <a:pt x="72" y="7"/>
                        </a:lnTo>
                        <a:lnTo>
                          <a:pt x="54" y="7"/>
                        </a:lnTo>
                        <a:lnTo>
                          <a:pt x="72" y="7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  <p:sp>
                <p:nvSpPr>
                  <p:cNvPr id="110632" name="Freeform 131"/>
                  <p:cNvSpPr>
                    <a:spLocks/>
                  </p:cNvSpPr>
                  <p:nvPr/>
                </p:nvSpPr>
                <p:spPr bwMode="auto">
                  <a:xfrm>
                    <a:off x="2174" y="1976"/>
                    <a:ext cx="150" cy="157"/>
                  </a:xfrm>
                  <a:custGeom>
                    <a:avLst/>
                    <a:gdLst>
                      <a:gd name="T0" fmla="*/ 2147483647 w 25"/>
                      <a:gd name="T1" fmla="*/ 2147483647 h 26"/>
                      <a:gd name="T2" fmla="*/ 2147483647 w 25"/>
                      <a:gd name="T3" fmla="*/ 0 h 26"/>
                      <a:gd name="T4" fmla="*/ 2147483647 w 25"/>
                      <a:gd name="T5" fmla="*/ 2147483647 h 26"/>
                      <a:gd name="T6" fmla="*/ 2147483647 w 25"/>
                      <a:gd name="T7" fmla="*/ 2147483647 h 26"/>
                      <a:gd name="T8" fmla="*/ 2147483647 w 25"/>
                      <a:gd name="T9" fmla="*/ 2147483647 h 26"/>
                      <a:gd name="T10" fmla="*/ 2147483647 w 25"/>
                      <a:gd name="T11" fmla="*/ 2147483647 h 26"/>
                      <a:gd name="T12" fmla="*/ 2147483647 w 25"/>
                      <a:gd name="T13" fmla="*/ 2147483647 h 26"/>
                      <a:gd name="T14" fmla="*/ 2147483647 w 25"/>
                      <a:gd name="T15" fmla="*/ 2147483647 h 26"/>
                      <a:gd name="T16" fmla="*/ 0 w 25"/>
                      <a:gd name="T17" fmla="*/ 2147483647 h 26"/>
                      <a:gd name="T18" fmla="*/ 0 w 25"/>
                      <a:gd name="T19" fmla="*/ 2147483647 h 26"/>
                      <a:gd name="T20" fmla="*/ 2147483647 w 25"/>
                      <a:gd name="T21" fmla="*/ 2147483647 h 26"/>
                      <a:gd name="T22" fmla="*/ 2147483647 w 25"/>
                      <a:gd name="T23" fmla="*/ 2147483647 h 26"/>
                      <a:gd name="T24" fmla="*/ 2147483647 w 25"/>
                      <a:gd name="T25" fmla="*/ 2147483647 h 26"/>
                      <a:gd name="T26" fmla="*/ 2147483647 w 25"/>
                      <a:gd name="T27" fmla="*/ 2147483647 h 26"/>
                      <a:gd name="T28" fmla="*/ 2147483647 w 25"/>
                      <a:gd name="T29" fmla="*/ 2147483647 h 26"/>
                      <a:gd name="T30" fmla="*/ 2147483647 w 25"/>
                      <a:gd name="T31" fmla="*/ 2147483647 h 26"/>
                      <a:gd name="T32" fmla="*/ 2147483647 w 25"/>
                      <a:gd name="T33" fmla="*/ 2147483647 h 26"/>
                      <a:gd name="T34" fmla="*/ 2147483647 w 25"/>
                      <a:gd name="T35" fmla="*/ 2147483647 h 26"/>
                      <a:gd name="T36" fmla="*/ 2147483647 w 25"/>
                      <a:gd name="T37" fmla="*/ 2147483647 h 26"/>
                      <a:gd name="T38" fmla="*/ 2147483647 w 25"/>
                      <a:gd name="T39" fmla="*/ 2147483647 h 26"/>
                      <a:gd name="T40" fmla="*/ 2147483647 w 25"/>
                      <a:gd name="T41" fmla="*/ 2147483647 h 26"/>
                      <a:gd name="T42" fmla="*/ 2147483647 w 25"/>
                      <a:gd name="T43" fmla="*/ 2147483647 h 26"/>
                      <a:gd name="T44" fmla="*/ 2147483647 w 25"/>
                      <a:gd name="T45" fmla="*/ 2147483647 h 26"/>
                      <a:gd name="T46" fmla="*/ 2147483647 w 25"/>
                      <a:gd name="T47" fmla="*/ 2147483647 h 26"/>
                      <a:gd name="T48" fmla="*/ 2147483647 w 25"/>
                      <a:gd name="T49" fmla="*/ 2147483647 h 26"/>
                      <a:gd name="T50" fmla="*/ 2147483647 w 25"/>
                      <a:gd name="T51" fmla="*/ 2147483647 h 26"/>
                      <a:gd name="T52" fmla="*/ 2147483647 w 25"/>
                      <a:gd name="T53" fmla="*/ 2147483647 h 26"/>
                      <a:gd name="T54" fmla="*/ 2147483647 w 25"/>
                      <a:gd name="T55" fmla="*/ 2147483647 h 26"/>
                      <a:gd name="T56" fmla="*/ 2147483647 w 25"/>
                      <a:gd name="T57" fmla="*/ 2147483647 h 26"/>
                      <a:gd name="T58" fmla="*/ 2147483647 w 25"/>
                      <a:gd name="T59" fmla="*/ 2147483647 h 26"/>
                      <a:gd name="T60" fmla="*/ 2147483647 w 25"/>
                      <a:gd name="T61" fmla="*/ 0 h 26"/>
                      <a:gd name="T62" fmla="*/ 2147483647 w 25"/>
                      <a:gd name="T63" fmla="*/ 0 h 26"/>
                      <a:gd name="T64" fmla="*/ 2147483647 w 25"/>
                      <a:gd name="T65" fmla="*/ 0 h 26"/>
                      <a:gd name="T66" fmla="*/ 2147483647 w 25"/>
                      <a:gd name="T67" fmla="*/ 2147483647 h 26"/>
                      <a:gd name="T68" fmla="*/ 2147483647 w 25"/>
                      <a:gd name="T69" fmla="*/ 2147483647 h 26"/>
                      <a:gd name="T70" fmla="*/ 2147483647 w 25"/>
                      <a:gd name="T71" fmla="*/ 2147483647 h 2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25"/>
                      <a:gd name="T109" fmla="*/ 0 h 26"/>
                      <a:gd name="T110" fmla="*/ 25 w 25"/>
                      <a:gd name="T111" fmla="*/ 26 h 2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25" h="26">
                        <a:moveTo>
                          <a:pt x="12" y="1"/>
                        </a:moveTo>
                        <a:lnTo>
                          <a:pt x="9" y="0"/>
                        </a:lnTo>
                        <a:lnTo>
                          <a:pt x="7" y="2"/>
                        </a:lnTo>
                        <a:lnTo>
                          <a:pt x="7" y="5"/>
                        </a:lnTo>
                        <a:lnTo>
                          <a:pt x="4" y="8"/>
                        </a:lnTo>
                        <a:lnTo>
                          <a:pt x="4" y="11"/>
                        </a:lnTo>
                        <a:lnTo>
                          <a:pt x="2" y="13"/>
                        </a:lnTo>
                        <a:lnTo>
                          <a:pt x="2" y="15"/>
                        </a:lnTo>
                        <a:lnTo>
                          <a:pt x="0" y="17"/>
                        </a:lnTo>
                        <a:lnTo>
                          <a:pt x="0" y="19"/>
                        </a:lnTo>
                        <a:lnTo>
                          <a:pt x="1" y="22"/>
                        </a:lnTo>
                        <a:lnTo>
                          <a:pt x="1" y="24"/>
                        </a:lnTo>
                        <a:lnTo>
                          <a:pt x="2" y="26"/>
                        </a:lnTo>
                        <a:lnTo>
                          <a:pt x="4" y="26"/>
                        </a:lnTo>
                        <a:lnTo>
                          <a:pt x="7" y="24"/>
                        </a:lnTo>
                        <a:lnTo>
                          <a:pt x="9" y="23"/>
                        </a:lnTo>
                        <a:lnTo>
                          <a:pt x="11" y="23"/>
                        </a:lnTo>
                        <a:lnTo>
                          <a:pt x="13" y="21"/>
                        </a:lnTo>
                        <a:lnTo>
                          <a:pt x="14" y="18"/>
                        </a:lnTo>
                        <a:lnTo>
                          <a:pt x="16" y="18"/>
                        </a:lnTo>
                        <a:lnTo>
                          <a:pt x="18" y="18"/>
                        </a:lnTo>
                        <a:lnTo>
                          <a:pt x="21" y="18"/>
                        </a:lnTo>
                        <a:lnTo>
                          <a:pt x="23" y="18"/>
                        </a:lnTo>
                        <a:lnTo>
                          <a:pt x="24" y="16"/>
                        </a:lnTo>
                        <a:lnTo>
                          <a:pt x="24" y="13"/>
                        </a:lnTo>
                        <a:lnTo>
                          <a:pt x="23" y="11"/>
                        </a:lnTo>
                        <a:lnTo>
                          <a:pt x="25" y="8"/>
                        </a:lnTo>
                        <a:lnTo>
                          <a:pt x="25" y="4"/>
                        </a:lnTo>
                        <a:lnTo>
                          <a:pt x="24" y="2"/>
                        </a:lnTo>
                        <a:lnTo>
                          <a:pt x="22" y="1"/>
                        </a:lnTo>
                        <a:lnTo>
                          <a:pt x="20" y="0"/>
                        </a:lnTo>
                        <a:lnTo>
                          <a:pt x="18" y="0"/>
                        </a:lnTo>
                        <a:lnTo>
                          <a:pt x="16" y="0"/>
                        </a:lnTo>
                        <a:lnTo>
                          <a:pt x="12" y="1"/>
                        </a:lnTo>
                        <a:lnTo>
                          <a:pt x="9" y="1"/>
                        </a:lnTo>
                        <a:lnTo>
                          <a:pt x="12" y="1"/>
                        </a:lnTo>
                      </a:path>
                    </a:pathLst>
                  </a:custGeom>
                  <a:noFill/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</p:grpSp>
            <p:grpSp>
              <p:nvGrpSpPr>
                <p:cNvPr id="110619" name="Group 132"/>
                <p:cNvGrpSpPr>
                  <a:grpSpLocks/>
                </p:cNvGrpSpPr>
                <p:nvPr/>
              </p:nvGrpSpPr>
              <p:grpSpPr bwMode="auto">
                <a:xfrm>
                  <a:off x="1661" y="3080"/>
                  <a:ext cx="369" cy="260"/>
                  <a:chOff x="1982" y="2001"/>
                  <a:chExt cx="186" cy="132"/>
                </a:xfrm>
              </p:grpSpPr>
              <p:sp>
                <p:nvSpPr>
                  <p:cNvPr id="110629" name="Freeform 133"/>
                  <p:cNvSpPr>
                    <a:spLocks/>
                  </p:cNvSpPr>
                  <p:nvPr/>
                </p:nvSpPr>
                <p:spPr bwMode="auto">
                  <a:xfrm>
                    <a:off x="1982" y="2001"/>
                    <a:ext cx="186" cy="132"/>
                  </a:xfrm>
                  <a:custGeom>
                    <a:avLst/>
                    <a:gdLst>
                      <a:gd name="T0" fmla="*/ 48 w 186"/>
                      <a:gd name="T1" fmla="*/ 120 h 132"/>
                      <a:gd name="T2" fmla="*/ 60 w 186"/>
                      <a:gd name="T3" fmla="*/ 132 h 132"/>
                      <a:gd name="T4" fmla="*/ 78 w 186"/>
                      <a:gd name="T5" fmla="*/ 132 h 132"/>
                      <a:gd name="T6" fmla="*/ 90 w 186"/>
                      <a:gd name="T7" fmla="*/ 126 h 132"/>
                      <a:gd name="T8" fmla="*/ 108 w 186"/>
                      <a:gd name="T9" fmla="*/ 114 h 132"/>
                      <a:gd name="T10" fmla="*/ 120 w 186"/>
                      <a:gd name="T11" fmla="*/ 102 h 132"/>
                      <a:gd name="T12" fmla="*/ 138 w 186"/>
                      <a:gd name="T13" fmla="*/ 102 h 132"/>
                      <a:gd name="T14" fmla="*/ 150 w 186"/>
                      <a:gd name="T15" fmla="*/ 96 h 132"/>
                      <a:gd name="T16" fmla="*/ 162 w 186"/>
                      <a:gd name="T17" fmla="*/ 90 h 132"/>
                      <a:gd name="T18" fmla="*/ 168 w 186"/>
                      <a:gd name="T19" fmla="*/ 84 h 132"/>
                      <a:gd name="T20" fmla="*/ 174 w 186"/>
                      <a:gd name="T21" fmla="*/ 66 h 132"/>
                      <a:gd name="T22" fmla="*/ 186 w 186"/>
                      <a:gd name="T23" fmla="*/ 60 h 132"/>
                      <a:gd name="T24" fmla="*/ 186 w 186"/>
                      <a:gd name="T25" fmla="*/ 42 h 132"/>
                      <a:gd name="T26" fmla="*/ 180 w 186"/>
                      <a:gd name="T27" fmla="*/ 36 h 132"/>
                      <a:gd name="T28" fmla="*/ 162 w 186"/>
                      <a:gd name="T29" fmla="*/ 36 h 132"/>
                      <a:gd name="T30" fmla="*/ 150 w 186"/>
                      <a:gd name="T31" fmla="*/ 30 h 132"/>
                      <a:gd name="T32" fmla="*/ 138 w 186"/>
                      <a:gd name="T33" fmla="*/ 24 h 132"/>
                      <a:gd name="T34" fmla="*/ 126 w 186"/>
                      <a:gd name="T35" fmla="*/ 24 h 132"/>
                      <a:gd name="T36" fmla="*/ 108 w 186"/>
                      <a:gd name="T37" fmla="*/ 36 h 132"/>
                      <a:gd name="T38" fmla="*/ 96 w 186"/>
                      <a:gd name="T39" fmla="*/ 30 h 132"/>
                      <a:gd name="T40" fmla="*/ 90 w 186"/>
                      <a:gd name="T41" fmla="*/ 24 h 132"/>
                      <a:gd name="T42" fmla="*/ 78 w 186"/>
                      <a:gd name="T43" fmla="*/ 6 h 132"/>
                      <a:gd name="T44" fmla="*/ 72 w 186"/>
                      <a:gd name="T45" fmla="*/ 0 h 132"/>
                      <a:gd name="T46" fmla="*/ 60 w 186"/>
                      <a:gd name="T47" fmla="*/ 6 h 132"/>
                      <a:gd name="T48" fmla="*/ 42 w 186"/>
                      <a:gd name="T49" fmla="*/ 18 h 132"/>
                      <a:gd name="T50" fmla="*/ 36 w 186"/>
                      <a:gd name="T51" fmla="*/ 30 h 132"/>
                      <a:gd name="T52" fmla="*/ 24 w 186"/>
                      <a:gd name="T53" fmla="*/ 36 h 132"/>
                      <a:gd name="T54" fmla="*/ 6 w 186"/>
                      <a:gd name="T55" fmla="*/ 54 h 132"/>
                      <a:gd name="T56" fmla="*/ 0 w 186"/>
                      <a:gd name="T57" fmla="*/ 66 h 132"/>
                      <a:gd name="T58" fmla="*/ 6 w 186"/>
                      <a:gd name="T59" fmla="*/ 78 h 132"/>
                      <a:gd name="T60" fmla="*/ 6 w 186"/>
                      <a:gd name="T61" fmla="*/ 96 h 132"/>
                      <a:gd name="T62" fmla="*/ 18 w 186"/>
                      <a:gd name="T63" fmla="*/ 102 h 132"/>
                      <a:gd name="T64" fmla="*/ 30 w 186"/>
                      <a:gd name="T65" fmla="*/ 108 h 132"/>
                      <a:gd name="T66" fmla="*/ 48 w 186"/>
                      <a:gd name="T67" fmla="*/ 120 h 132"/>
                      <a:gd name="T68" fmla="*/ 60 w 186"/>
                      <a:gd name="T69" fmla="*/ 132 h 132"/>
                      <a:gd name="T70" fmla="*/ 48 w 186"/>
                      <a:gd name="T71" fmla="*/ 120 h 132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86"/>
                      <a:gd name="T109" fmla="*/ 0 h 132"/>
                      <a:gd name="T110" fmla="*/ 186 w 186"/>
                      <a:gd name="T111" fmla="*/ 132 h 132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86" h="132">
                        <a:moveTo>
                          <a:pt x="48" y="120"/>
                        </a:moveTo>
                        <a:lnTo>
                          <a:pt x="60" y="132"/>
                        </a:lnTo>
                        <a:lnTo>
                          <a:pt x="78" y="132"/>
                        </a:lnTo>
                        <a:lnTo>
                          <a:pt x="90" y="126"/>
                        </a:lnTo>
                        <a:lnTo>
                          <a:pt x="108" y="114"/>
                        </a:lnTo>
                        <a:lnTo>
                          <a:pt x="120" y="102"/>
                        </a:lnTo>
                        <a:lnTo>
                          <a:pt x="138" y="102"/>
                        </a:lnTo>
                        <a:lnTo>
                          <a:pt x="150" y="96"/>
                        </a:lnTo>
                        <a:lnTo>
                          <a:pt x="162" y="90"/>
                        </a:lnTo>
                        <a:lnTo>
                          <a:pt x="168" y="84"/>
                        </a:lnTo>
                        <a:lnTo>
                          <a:pt x="174" y="66"/>
                        </a:lnTo>
                        <a:lnTo>
                          <a:pt x="186" y="60"/>
                        </a:lnTo>
                        <a:lnTo>
                          <a:pt x="186" y="42"/>
                        </a:lnTo>
                        <a:lnTo>
                          <a:pt x="180" y="36"/>
                        </a:lnTo>
                        <a:lnTo>
                          <a:pt x="162" y="36"/>
                        </a:lnTo>
                        <a:lnTo>
                          <a:pt x="150" y="30"/>
                        </a:lnTo>
                        <a:lnTo>
                          <a:pt x="138" y="24"/>
                        </a:lnTo>
                        <a:lnTo>
                          <a:pt x="126" y="24"/>
                        </a:lnTo>
                        <a:lnTo>
                          <a:pt x="108" y="36"/>
                        </a:lnTo>
                        <a:lnTo>
                          <a:pt x="96" y="30"/>
                        </a:lnTo>
                        <a:lnTo>
                          <a:pt x="90" y="24"/>
                        </a:lnTo>
                        <a:lnTo>
                          <a:pt x="78" y="6"/>
                        </a:lnTo>
                        <a:lnTo>
                          <a:pt x="72" y="0"/>
                        </a:lnTo>
                        <a:lnTo>
                          <a:pt x="60" y="6"/>
                        </a:lnTo>
                        <a:lnTo>
                          <a:pt x="42" y="18"/>
                        </a:lnTo>
                        <a:lnTo>
                          <a:pt x="36" y="30"/>
                        </a:lnTo>
                        <a:lnTo>
                          <a:pt x="24" y="36"/>
                        </a:lnTo>
                        <a:lnTo>
                          <a:pt x="6" y="54"/>
                        </a:lnTo>
                        <a:lnTo>
                          <a:pt x="0" y="66"/>
                        </a:lnTo>
                        <a:lnTo>
                          <a:pt x="6" y="78"/>
                        </a:lnTo>
                        <a:lnTo>
                          <a:pt x="6" y="96"/>
                        </a:lnTo>
                        <a:lnTo>
                          <a:pt x="18" y="102"/>
                        </a:lnTo>
                        <a:lnTo>
                          <a:pt x="30" y="108"/>
                        </a:lnTo>
                        <a:lnTo>
                          <a:pt x="48" y="120"/>
                        </a:lnTo>
                        <a:lnTo>
                          <a:pt x="60" y="132"/>
                        </a:lnTo>
                        <a:lnTo>
                          <a:pt x="48" y="120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  <p:sp>
                <p:nvSpPr>
                  <p:cNvPr id="110630" name="Freeform 134"/>
                  <p:cNvSpPr>
                    <a:spLocks/>
                  </p:cNvSpPr>
                  <p:nvPr/>
                </p:nvSpPr>
                <p:spPr bwMode="auto">
                  <a:xfrm>
                    <a:off x="1982" y="2001"/>
                    <a:ext cx="186" cy="132"/>
                  </a:xfrm>
                  <a:custGeom>
                    <a:avLst/>
                    <a:gdLst>
                      <a:gd name="T0" fmla="*/ 2147483647 w 31"/>
                      <a:gd name="T1" fmla="*/ 2147483647 h 22"/>
                      <a:gd name="T2" fmla="*/ 2147483647 w 31"/>
                      <a:gd name="T3" fmla="*/ 2147483647 h 22"/>
                      <a:gd name="T4" fmla="*/ 2147483647 w 31"/>
                      <a:gd name="T5" fmla="*/ 2147483647 h 22"/>
                      <a:gd name="T6" fmla="*/ 2147483647 w 31"/>
                      <a:gd name="T7" fmla="*/ 2147483647 h 22"/>
                      <a:gd name="T8" fmla="*/ 2147483647 w 31"/>
                      <a:gd name="T9" fmla="*/ 2147483647 h 22"/>
                      <a:gd name="T10" fmla="*/ 2147483647 w 31"/>
                      <a:gd name="T11" fmla="*/ 2147483647 h 22"/>
                      <a:gd name="T12" fmla="*/ 2147483647 w 31"/>
                      <a:gd name="T13" fmla="*/ 2147483647 h 22"/>
                      <a:gd name="T14" fmla="*/ 2147483647 w 31"/>
                      <a:gd name="T15" fmla="*/ 2147483647 h 22"/>
                      <a:gd name="T16" fmla="*/ 2147483647 w 31"/>
                      <a:gd name="T17" fmla="*/ 2147483647 h 22"/>
                      <a:gd name="T18" fmla="*/ 2147483647 w 31"/>
                      <a:gd name="T19" fmla="*/ 2147483647 h 22"/>
                      <a:gd name="T20" fmla="*/ 2147483647 w 31"/>
                      <a:gd name="T21" fmla="*/ 2147483647 h 22"/>
                      <a:gd name="T22" fmla="*/ 2147483647 w 31"/>
                      <a:gd name="T23" fmla="*/ 2147483647 h 22"/>
                      <a:gd name="T24" fmla="*/ 2147483647 w 31"/>
                      <a:gd name="T25" fmla="*/ 2147483647 h 22"/>
                      <a:gd name="T26" fmla="*/ 2147483647 w 31"/>
                      <a:gd name="T27" fmla="*/ 2147483647 h 22"/>
                      <a:gd name="T28" fmla="*/ 2147483647 w 31"/>
                      <a:gd name="T29" fmla="*/ 2147483647 h 22"/>
                      <a:gd name="T30" fmla="*/ 2147483647 w 31"/>
                      <a:gd name="T31" fmla="*/ 2147483647 h 22"/>
                      <a:gd name="T32" fmla="*/ 2147483647 w 31"/>
                      <a:gd name="T33" fmla="*/ 2147483647 h 22"/>
                      <a:gd name="T34" fmla="*/ 2147483647 w 31"/>
                      <a:gd name="T35" fmla="*/ 2147483647 h 22"/>
                      <a:gd name="T36" fmla="*/ 2147483647 w 31"/>
                      <a:gd name="T37" fmla="*/ 2147483647 h 22"/>
                      <a:gd name="T38" fmla="*/ 2147483647 w 31"/>
                      <a:gd name="T39" fmla="*/ 2147483647 h 22"/>
                      <a:gd name="T40" fmla="*/ 2147483647 w 31"/>
                      <a:gd name="T41" fmla="*/ 2147483647 h 22"/>
                      <a:gd name="T42" fmla="*/ 2147483647 w 31"/>
                      <a:gd name="T43" fmla="*/ 2147483647 h 22"/>
                      <a:gd name="T44" fmla="*/ 2147483647 w 31"/>
                      <a:gd name="T45" fmla="*/ 0 h 22"/>
                      <a:gd name="T46" fmla="*/ 2147483647 w 31"/>
                      <a:gd name="T47" fmla="*/ 2147483647 h 22"/>
                      <a:gd name="T48" fmla="*/ 2147483647 w 31"/>
                      <a:gd name="T49" fmla="*/ 2147483647 h 22"/>
                      <a:gd name="T50" fmla="*/ 2147483647 w 31"/>
                      <a:gd name="T51" fmla="*/ 2147483647 h 22"/>
                      <a:gd name="T52" fmla="*/ 2147483647 w 31"/>
                      <a:gd name="T53" fmla="*/ 2147483647 h 22"/>
                      <a:gd name="T54" fmla="*/ 2147483647 w 31"/>
                      <a:gd name="T55" fmla="*/ 2147483647 h 22"/>
                      <a:gd name="T56" fmla="*/ 0 w 31"/>
                      <a:gd name="T57" fmla="*/ 2147483647 h 22"/>
                      <a:gd name="T58" fmla="*/ 2147483647 w 31"/>
                      <a:gd name="T59" fmla="*/ 2147483647 h 22"/>
                      <a:gd name="T60" fmla="*/ 2147483647 w 31"/>
                      <a:gd name="T61" fmla="*/ 2147483647 h 22"/>
                      <a:gd name="T62" fmla="*/ 2147483647 w 31"/>
                      <a:gd name="T63" fmla="*/ 2147483647 h 22"/>
                      <a:gd name="T64" fmla="*/ 2147483647 w 31"/>
                      <a:gd name="T65" fmla="*/ 2147483647 h 22"/>
                      <a:gd name="T66" fmla="*/ 2147483647 w 31"/>
                      <a:gd name="T67" fmla="*/ 2147483647 h 22"/>
                      <a:gd name="T68" fmla="*/ 2147483647 w 31"/>
                      <a:gd name="T69" fmla="*/ 2147483647 h 22"/>
                      <a:gd name="T70" fmla="*/ 2147483647 w 31"/>
                      <a:gd name="T71" fmla="*/ 2147483647 h 22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31"/>
                      <a:gd name="T109" fmla="*/ 0 h 22"/>
                      <a:gd name="T110" fmla="*/ 31 w 31"/>
                      <a:gd name="T111" fmla="*/ 22 h 22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31" h="22">
                        <a:moveTo>
                          <a:pt x="8" y="20"/>
                        </a:moveTo>
                        <a:lnTo>
                          <a:pt x="10" y="22"/>
                        </a:lnTo>
                        <a:lnTo>
                          <a:pt x="13" y="22"/>
                        </a:lnTo>
                        <a:lnTo>
                          <a:pt x="15" y="21"/>
                        </a:lnTo>
                        <a:lnTo>
                          <a:pt x="18" y="19"/>
                        </a:lnTo>
                        <a:lnTo>
                          <a:pt x="20" y="17"/>
                        </a:lnTo>
                        <a:lnTo>
                          <a:pt x="23" y="17"/>
                        </a:lnTo>
                        <a:lnTo>
                          <a:pt x="25" y="16"/>
                        </a:lnTo>
                        <a:lnTo>
                          <a:pt x="27" y="15"/>
                        </a:lnTo>
                        <a:lnTo>
                          <a:pt x="28" y="14"/>
                        </a:lnTo>
                        <a:lnTo>
                          <a:pt x="29" y="11"/>
                        </a:lnTo>
                        <a:lnTo>
                          <a:pt x="31" y="10"/>
                        </a:lnTo>
                        <a:lnTo>
                          <a:pt x="31" y="7"/>
                        </a:lnTo>
                        <a:lnTo>
                          <a:pt x="30" y="6"/>
                        </a:lnTo>
                        <a:lnTo>
                          <a:pt x="27" y="6"/>
                        </a:lnTo>
                        <a:lnTo>
                          <a:pt x="25" y="5"/>
                        </a:lnTo>
                        <a:lnTo>
                          <a:pt x="23" y="4"/>
                        </a:lnTo>
                        <a:lnTo>
                          <a:pt x="21" y="4"/>
                        </a:lnTo>
                        <a:lnTo>
                          <a:pt x="18" y="6"/>
                        </a:lnTo>
                        <a:lnTo>
                          <a:pt x="16" y="5"/>
                        </a:lnTo>
                        <a:lnTo>
                          <a:pt x="15" y="4"/>
                        </a:lnTo>
                        <a:lnTo>
                          <a:pt x="13" y="1"/>
                        </a:lnTo>
                        <a:lnTo>
                          <a:pt x="12" y="0"/>
                        </a:lnTo>
                        <a:lnTo>
                          <a:pt x="10" y="1"/>
                        </a:lnTo>
                        <a:lnTo>
                          <a:pt x="7" y="3"/>
                        </a:lnTo>
                        <a:lnTo>
                          <a:pt x="6" y="5"/>
                        </a:lnTo>
                        <a:lnTo>
                          <a:pt x="4" y="6"/>
                        </a:lnTo>
                        <a:lnTo>
                          <a:pt x="1" y="9"/>
                        </a:lnTo>
                        <a:lnTo>
                          <a:pt x="0" y="11"/>
                        </a:lnTo>
                        <a:lnTo>
                          <a:pt x="1" y="13"/>
                        </a:lnTo>
                        <a:lnTo>
                          <a:pt x="1" y="16"/>
                        </a:lnTo>
                        <a:lnTo>
                          <a:pt x="3" y="17"/>
                        </a:lnTo>
                        <a:lnTo>
                          <a:pt x="5" y="18"/>
                        </a:lnTo>
                        <a:lnTo>
                          <a:pt x="8" y="20"/>
                        </a:lnTo>
                        <a:lnTo>
                          <a:pt x="10" y="22"/>
                        </a:lnTo>
                        <a:lnTo>
                          <a:pt x="8" y="20"/>
                        </a:lnTo>
                      </a:path>
                    </a:pathLst>
                  </a:custGeom>
                  <a:noFill/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</p:grpSp>
            <p:grpSp>
              <p:nvGrpSpPr>
                <p:cNvPr id="110620" name="Group 135"/>
                <p:cNvGrpSpPr>
                  <a:grpSpLocks/>
                </p:cNvGrpSpPr>
                <p:nvPr/>
              </p:nvGrpSpPr>
              <p:grpSpPr bwMode="auto">
                <a:xfrm>
                  <a:off x="2077" y="3329"/>
                  <a:ext cx="334" cy="284"/>
                  <a:chOff x="2192" y="2127"/>
                  <a:chExt cx="168" cy="144"/>
                </a:xfrm>
              </p:grpSpPr>
              <p:sp>
                <p:nvSpPr>
                  <p:cNvPr id="110627" name="Freeform 136"/>
                  <p:cNvSpPr>
                    <a:spLocks/>
                  </p:cNvSpPr>
                  <p:nvPr/>
                </p:nvSpPr>
                <p:spPr bwMode="auto">
                  <a:xfrm>
                    <a:off x="2192" y="2127"/>
                    <a:ext cx="168" cy="144"/>
                  </a:xfrm>
                  <a:custGeom>
                    <a:avLst/>
                    <a:gdLst>
                      <a:gd name="T0" fmla="*/ 78 w 168"/>
                      <a:gd name="T1" fmla="*/ 138 h 144"/>
                      <a:gd name="T2" fmla="*/ 90 w 168"/>
                      <a:gd name="T3" fmla="*/ 144 h 144"/>
                      <a:gd name="T4" fmla="*/ 102 w 168"/>
                      <a:gd name="T5" fmla="*/ 138 h 144"/>
                      <a:gd name="T6" fmla="*/ 114 w 168"/>
                      <a:gd name="T7" fmla="*/ 120 h 144"/>
                      <a:gd name="T8" fmla="*/ 126 w 168"/>
                      <a:gd name="T9" fmla="*/ 102 h 144"/>
                      <a:gd name="T10" fmla="*/ 132 w 168"/>
                      <a:gd name="T11" fmla="*/ 84 h 144"/>
                      <a:gd name="T12" fmla="*/ 144 w 168"/>
                      <a:gd name="T13" fmla="*/ 72 h 144"/>
                      <a:gd name="T14" fmla="*/ 150 w 168"/>
                      <a:gd name="T15" fmla="*/ 66 h 144"/>
                      <a:gd name="T16" fmla="*/ 162 w 168"/>
                      <a:gd name="T17" fmla="*/ 54 h 144"/>
                      <a:gd name="T18" fmla="*/ 168 w 168"/>
                      <a:gd name="T19" fmla="*/ 42 h 144"/>
                      <a:gd name="T20" fmla="*/ 168 w 168"/>
                      <a:gd name="T21" fmla="*/ 24 h 144"/>
                      <a:gd name="T22" fmla="*/ 168 w 168"/>
                      <a:gd name="T23" fmla="*/ 18 h 144"/>
                      <a:gd name="T24" fmla="*/ 162 w 168"/>
                      <a:gd name="T25" fmla="*/ 0 h 144"/>
                      <a:gd name="T26" fmla="*/ 150 w 168"/>
                      <a:gd name="T27" fmla="*/ 0 h 144"/>
                      <a:gd name="T28" fmla="*/ 138 w 168"/>
                      <a:gd name="T29" fmla="*/ 0 h 144"/>
                      <a:gd name="T30" fmla="*/ 126 w 168"/>
                      <a:gd name="T31" fmla="*/ 6 h 144"/>
                      <a:gd name="T32" fmla="*/ 114 w 168"/>
                      <a:gd name="T33" fmla="*/ 6 h 144"/>
                      <a:gd name="T34" fmla="*/ 96 w 168"/>
                      <a:gd name="T35" fmla="*/ 12 h 144"/>
                      <a:gd name="T36" fmla="*/ 90 w 168"/>
                      <a:gd name="T37" fmla="*/ 30 h 144"/>
                      <a:gd name="T38" fmla="*/ 78 w 168"/>
                      <a:gd name="T39" fmla="*/ 30 h 144"/>
                      <a:gd name="T40" fmla="*/ 66 w 168"/>
                      <a:gd name="T41" fmla="*/ 24 h 144"/>
                      <a:gd name="T42" fmla="*/ 54 w 168"/>
                      <a:gd name="T43" fmla="*/ 18 h 144"/>
                      <a:gd name="T44" fmla="*/ 42 w 168"/>
                      <a:gd name="T45" fmla="*/ 12 h 144"/>
                      <a:gd name="T46" fmla="*/ 30 w 168"/>
                      <a:gd name="T47" fmla="*/ 24 h 144"/>
                      <a:gd name="T48" fmla="*/ 24 w 168"/>
                      <a:gd name="T49" fmla="*/ 42 h 144"/>
                      <a:gd name="T50" fmla="*/ 24 w 168"/>
                      <a:gd name="T51" fmla="*/ 54 h 144"/>
                      <a:gd name="T52" fmla="*/ 6 w 168"/>
                      <a:gd name="T53" fmla="*/ 66 h 144"/>
                      <a:gd name="T54" fmla="*/ 0 w 168"/>
                      <a:gd name="T55" fmla="*/ 90 h 144"/>
                      <a:gd name="T56" fmla="*/ 0 w 168"/>
                      <a:gd name="T57" fmla="*/ 102 h 144"/>
                      <a:gd name="T58" fmla="*/ 12 w 168"/>
                      <a:gd name="T59" fmla="*/ 120 h 144"/>
                      <a:gd name="T60" fmla="*/ 24 w 168"/>
                      <a:gd name="T61" fmla="*/ 132 h 144"/>
                      <a:gd name="T62" fmla="*/ 36 w 168"/>
                      <a:gd name="T63" fmla="*/ 138 h 144"/>
                      <a:gd name="T64" fmla="*/ 54 w 168"/>
                      <a:gd name="T65" fmla="*/ 132 h 144"/>
                      <a:gd name="T66" fmla="*/ 78 w 168"/>
                      <a:gd name="T67" fmla="*/ 138 h 144"/>
                      <a:gd name="T68" fmla="*/ 90 w 168"/>
                      <a:gd name="T69" fmla="*/ 144 h 144"/>
                      <a:gd name="T70" fmla="*/ 78 w 168"/>
                      <a:gd name="T71" fmla="*/ 138 h 144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68"/>
                      <a:gd name="T109" fmla="*/ 0 h 144"/>
                      <a:gd name="T110" fmla="*/ 168 w 168"/>
                      <a:gd name="T111" fmla="*/ 144 h 144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68" h="144">
                        <a:moveTo>
                          <a:pt x="78" y="138"/>
                        </a:moveTo>
                        <a:lnTo>
                          <a:pt x="90" y="144"/>
                        </a:lnTo>
                        <a:lnTo>
                          <a:pt x="102" y="138"/>
                        </a:lnTo>
                        <a:lnTo>
                          <a:pt x="114" y="120"/>
                        </a:lnTo>
                        <a:lnTo>
                          <a:pt x="126" y="102"/>
                        </a:lnTo>
                        <a:lnTo>
                          <a:pt x="132" y="84"/>
                        </a:lnTo>
                        <a:lnTo>
                          <a:pt x="144" y="72"/>
                        </a:lnTo>
                        <a:lnTo>
                          <a:pt x="150" y="66"/>
                        </a:lnTo>
                        <a:lnTo>
                          <a:pt x="162" y="54"/>
                        </a:lnTo>
                        <a:lnTo>
                          <a:pt x="168" y="42"/>
                        </a:lnTo>
                        <a:lnTo>
                          <a:pt x="168" y="24"/>
                        </a:lnTo>
                        <a:lnTo>
                          <a:pt x="168" y="18"/>
                        </a:lnTo>
                        <a:lnTo>
                          <a:pt x="162" y="0"/>
                        </a:lnTo>
                        <a:lnTo>
                          <a:pt x="150" y="0"/>
                        </a:lnTo>
                        <a:lnTo>
                          <a:pt x="138" y="0"/>
                        </a:lnTo>
                        <a:lnTo>
                          <a:pt x="126" y="6"/>
                        </a:lnTo>
                        <a:lnTo>
                          <a:pt x="114" y="6"/>
                        </a:lnTo>
                        <a:lnTo>
                          <a:pt x="96" y="12"/>
                        </a:lnTo>
                        <a:lnTo>
                          <a:pt x="90" y="30"/>
                        </a:lnTo>
                        <a:lnTo>
                          <a:pt x="78" y="30"/>
                        </a:lnTo>
                        <a:lnTo>
                          <a:pt x="66" y="24"/>
                        </a:lnTo>
                        <a:lnTo>
                          <a:pt x="54" y="18"/>
                        </a:lnTo>
                        <a:lnTo>
                          <a:pt x="42" y="12"/>
                        </a:lnTo>
                        <a:lnTo>
                          <a:pt x="30" y="24"/>
                        </a:lnTo>
                        <a:lnTo>
                          <a:pt x="24" y="42"/>
                        </a:lnTo>
                        <a:lnTo>
                          <a:pt x="24" y="54"/>
                        </a:lnTo>
                        <a:lnTo>
                          <a:pt x="6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  <a:lnTo>
                          <a:pt x="12" y="120"/>
                        </a:lnTo>
                        <a:lnTo>
                          <a:pt x="24" y="132"/>
                        </a:lnTo>
                        <a:lnTo>
                          <a:pt x="36" y="138"/>
                        </a:lnTo>
                        <a:lnTo>
                          <a:pt x="54" y="132"/>
                        </a:lnTo>
                        <a:lnTo>
                          <a:pt x="78" y="138"/>
                        </a:lnTo>
                        <a:lnTo>
                          <a:pt x="90" y="144"/>
                        </a:lnTo>
                        <a:lnTo>
                          <a:pt x="78" y="138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  <p:sp>
                <p:nvSpPr>
                  <p:cNvPr id="110628" name="Freeform 137"/>
                  <p:cNvSpPr>
                    <a:spLocks/>
                  </p:cNvSpPr>
                  <p:nvPr/>
                </p:nvSpPr>
                <p:spPr bwMode="auto">
                  <a:xfrm>
                    <a:off x="2192" y="2127"/>
                    <a:ext cx="168" cy="144"/>
                  </a:xfrm>
                  <a:custGeom>
                    <a:avLst/>
                    <a:gdLst>
                      <a:gd name="T0" fmla="*/ 2147483647 w 28"/>
                      <a:gd name="T1" fmla="*/ 2147483647 h 24"/>
                      <a:gd name="T2" fmla="*/ 2147483647 w 28"/>
                      <a:gd name="T3" fmla="*/ 2147483647 h 24"/>
                      <a:gd name="T4" fmla="*/ 2147483647 w 28"/>
                      <a:gd name="T5" fmla="*/ 2147483647 h 24"/>
                      <a:gd name="T6" fmla="*/ 2147483647 w 28"/>
                      <a:gd name="T7" fmla="*/ 2147483647 h 24"/>
                      <a:gd name="T8" fmla="*/ 2147483647 w 28"/>
                      <a:gd name="T9" fmla="*/ 2147483647 h 24"/>
                      <a:gd name="T10" fmla="*/ 2147483647 w 28"/>
                      <a:gd name="T11" fmla="*/ 2147483647 h 24"/>
                      <a:gd name="T12" fmla="*/ 2147483647 w 28"/>
                      <a:gd name="T13" fmla="*/ 2147483647 h 24"/>
                      <a:gd name="T14" fmla="*/ 2147483647 w 28"/>
                      <a:gd name="T15" fmla="*/ 2147483647 h 24"/>
                      <a:gd name="T16" fmla="*/ 2147483647 w 28"/>
                      <a:gd name="T17" fmla="*/ 2147483647 h 24"/>
                      <a:gd name="T18" fmla="*/ 2147483647 w 28"/>
                      <a:gd name="T19" fmla="*/ 2147483647 h 24"/>
                      <a:gd name="T20" fmla="*/ 2147483647 w 28"/>
                      <a:gd name="T21" fmla="*/ 2147483647 h 24"/>
                      <a:gd name="T22" fmla="*/ 2147483647 w 28"/>
                      <a:gd name="T23" fmla="*/ 2147483647 h 24"/>
                      <a:gd name="T24" fmla="*/ 2147483647 w 28"/>
                      <a:gd name="T25" fmla="*/ 0 h 24"/>
                      <a:gd name="T26" fmla="*/ 2147483647 w 28"/>
                      <a:gd name="T27" fmla="*/ 0 h 24"/>
                      <a:gd name="T28" fmla="*/ 2147483647 w 28"/>
                      <a:gd name="T29" fmla="*/ 0 h 24"/>
                      <a:gd name="T30" fmla="*/ 2147483647 w 28"/>
                      <a:gd name="T31" fmla="*/ 2147483647 h 24"/>
                      <a:gd name="T32" fmla="*/ 2147483647 w 28"/>
                      <a:gd name="T33" fmla="*/ 2147483647 h 24"/>
                      <a:gd name="T34" fmla="*/ 2147483647 w 28"/>
                      <a:gd name="T35" fmla="*/ 2147483647 h 24"/>
                      <a:gd name="T36" fmla="*/ 2147483647 w 28"/>
                      <a:gd name="T37" fmla="*/ 2147483647 h 24"/>
                      <a:gd name="T38" fmla="*/ 2147483647 w 28"/>
                      <a:gd name="T39" fmla="*/ 2147483647 h 24"/>
                      <a:gd name="T40" fmla="*/ 2147483647 w 28"/>
                      <a:gd name="T41" fmla="*/ 2147483647 h 24"/>
                      <a:gd name="T42" fmla="*/ 2147483647 w 28"/>
                      <a:gd name="T43" fmla="*/ 2147483647 h 24"/>
                      <a:gd name="T44" fmla="*/ 2147483647 w 28"/>
                      <a:gd name="T45" fmla="*/ 2147483647 h 24"/>
                      <a:gd name="T46" fmla="*/ 2147483647 w 28"/>
                      <a:gd name="T47" fmla="*/ 2147483647 h 24"/>
                      <a:gd name="T48" fmla="*/ 2147483647 w 28"/>
                      <a:gd name="T49" fmla="*/ 2147483647 h 24"/>
                      <a:gd name="T50" fmla="*/ 2147483647 w 28"/>
                      <a:gd name="T51" fmla="*/ 2147483647 h 24"/>
                      <a:gd name="T52" fmla="*/ 2147483647 w 28"/>
                      <a:gd name="T53" fmla="*/ 2147483647 h 24"/>
                      <a:gd name="T54" fmla="*/ 0 w 28"/>
                      <a:gd name="T55" fmla="*/ 2147483647 h 24"/>
                      <a:gd name="T56" fmla="*/ 0 w 28"/>
                      <a:gd name="T57" fmla="*/ 2147483647 h 24"/>
                      <a:gd name="T58" fmla="*/ 2147483647 w 28"/>
                      <a:gd name="T59" fmla="*/ 2147483647 h 24"/>
                      <a:gd name="T60" fmla="*/ 2147483647 w 28"/>
                      <a:gd name="T61" fmla="*/ 2147483647 h 24"/>
                      <a:gd name="T62" fmla="*/ 2147483647 w 28"/>
                      <a:gd name="T63" fmla="*/ 2147483647 h 24"/>
                      <a:gd name="T64" fmla="*/ 2147483647 w 28"/>
                      <a:gd name="T65" fmla="*/ 2147483647 h 24"/>
                      <a:gd name="T66" fmla="*/ 2147483647 w 28"/>
                      <a:gd name="T67" fmla="*/ 2147483647 h 24"/>
                      <a:gd name="T68" fmla="*/ 2147483647 w 28"/>
                      <a:gd name="T69" fmla="*/ 2147483647 h 24"/>
                      <a:gd name="T70" fmla="*/ 2147483647 w 28"/>
                      <a:gd name="T71" fmla="*/ 2147483647 h 24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28"/>
                      <a:gd name="T109" fmla="*/ 0 h 24"/>
                      <a:gd name="T110" fmla="*/ 28 w 28"/>
                      <a:gd name="T111" fmla="*/ 24 h 24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28" h="24">
                        <a:moveTo>
                          <a:pt x="13" y="23"/>
                        </a:moveTo>
                        <a:lnTo>
                          <a:pt x="15" y="24"/>
                        </a:lnTo>
                        <a:lnTo>
                          <a:pt x="17" y="23"/>
                        </a:lnTo>
                        <a:lnTo>
                          <a:pt x="19" y="20"/>
                        </a:lnTo>
                        <a:lnTo>
                          <a:pt x="21" y="17"/>
                        </a:lnTo>
                        <a:lnTo>
                          <a:pt x="22" y="14"/>
                        </a:lnTo>
                        <a:lnTo>
                          <a:pt x="24" y="12"/>
                        </a:lnTo>
                        <a:lnTo>
                          <a:pt x="25" y="11"/>
                        </a:lnTo>
                        <a:lnTo>
                          <a:pt x="27" y="9"/>
                        </a:lnTo>
                        <a:lnTo>
                          <a:pt x="28" y="7"/>
                        </a:lnTo>
                        <a:lnTo>
                          <a:pt x="28" y="4"/>
                        </a:lnTo>
                        <a:lnTo>
                          <a:pt x="28" y="3"/>
                        </a:lnTo>
                        <a:lnTo>
                          <a:pt x="27" y="0"/>
                        </a:lnTo>
                        <a:lnTo>
                          <a:pt x="25" y="0"/>
                        </a:lnTo>
                        <a:lnTo>
                          <a:pt x="23" y="0"/>
                        </a:lnTo>
                        <a:lnTo>
                          <a:pt x="21" y="1"/>
                        </a:lnTo>
                        <a:lnTo>
                          <a:pt x="19" y="1"/>
                        </a:lnTo>
                        <a:lnTo>
                          <a:pt x="16" y="2"/>
                        </a:lnTo>
                        <a:lnTo>
                          <a:pt x="15" y="5"/>
                        </a:lnTo>
                        <a:lnTo>
                          <a:pt x="13" y="5"/>
                        </a:lnTo>
                        <a:lnTo>
                          <a:pt x="11" y="4"/>
                        </a:lnTo>
                        <a:lnTo>
                          <a:pt x="9" y="3"/>
                        </a:lnTo>
                        <a:lnTo>
                          <a:pt x="7" y="2"/>
                        </a:lnTo>
                        <a:lnTo>
                          <a:pt x="5" y="4"/>
                        </a:lnTo>
                        <a:lnTo>
                          <a:pt x="4" y="7"/>
                        </a:lnTo>
                        <a:lnTo>
                          <a:pt x="4" y="9"/>
                        </a:lnTo>
                        <a:lnTo>
                          <a:pt x="1" y="11"/>
                        </a:lnTo>
                        <a:lnTo>
                          <a:pt x="0" y="15"/>
                        </a:lnTo>
                        <a:lnTo>
                          <a:pt x="0" y="17"/>
                        </a:lnTo>
                        <a:lnTo>
                          <a:pt x="2" y="20"/>
                        </a:lnTo>
                        <a:lnTo>
                          <a:pt x="4" y="22"/>
                        </a:lnTo>
                        <a:lnTo>
                          <a:pt x="6" y="23"/>
                        </a:lnTo>
                        <a:lnTo>
                          <a:pt x="9" y="22"/>
                        </a:lnTo>
                        <a:lnTo>
                          <a:pt x="13" y="23"/>
                        </a:lnTo>
                        <a:lnTo>
                          <a:pt x="15" y="24"/>
                        </a:lnTo>
                        <a:lnTo>
                          <a:pt x="13" y="23"/>
                        </a:lnTo>
                      </a:path>
                    </a:pathLst>
                  </a:custGeom>
                  <a:noFill/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</p:grpSp>
            <p:grpSp>
              <p:nvGrpSpPr>
                <p:cNvPr id="110621" name="Group 138"/>
                <p:cNvGrpSpPr>
                  <a:grpSpLocks/>
                </p:cNvGrpSpPr>
                <p:nvPr/>
              </p:nvGrpSpPr>
              <p:grpSpPr bwMode="auto">
                <a:xfrm>
                  <a:off x="2268" y="2735"/>
                  <a:ext cx="357" cy="260"/>
                  <a:chOff x="2288" y="1826"/>
                  <a:chExt cx="180" cy="132"/>
                </a:xfrm>
              </p:grpSpPr>
              <p:sp>
                <p:nvSpPr>
                  <p:cNvPr id="110625" name="Freeform 139"/>
                  <p:cNvSpPr>
                    <a:spLocks/>
                  </p:cNvSpPr>
                  <p:nvPr/>
                </p:nvSpPr>
                <p:spPr bwMode="auto">
                  <a:xfrm>
                    <a:off x="2288" y="1826"/>
                    <a:ext cx="180" cy="132"/>
                  </a:xfrm>
                  <a:custGeom>
                    <a:avLst/>
                    <a:gdLst>
                      <a:gd name="T0" fmla="*/ 120 w 180"/>
                      <a:gd name="T1" fmla="*/ 12 h 132"/>
                      <a:gd name="T2" fmla="*/ 108 w 180"/>
                      <a:gd name="T3" fmla="*/ 0 h 132"/>
                      <a:gd name="T4" fmla="*/ 90 w 180"/>
                      <a:gd name="T5" fmla="*/ 6 h 132"/>
                      <a:gd name="T6" fmla="*/ 78 w 180"/>
                      <a:gd name="T7" fmla="*/ 18 h 132"/>
                      <a:gd name="T8" fmla="*/ 66 w 180"/>
                      <a:gd name="T9" fmla="*/ 30 h 132"/>
                      <a:gd name="T10" fmla="*/ 54 w 180"/>
                      <a:gd name="T11" fmla="*/ 48 h 132"/>
                      <a:gd name="T12" fmla="*/ 42 w 180"/>
                      <a:gd name="T13" fmla="*/ 54 h 132"/>
                      <a:gd name="T14" fmla="*/ 30 w 180"/>
                      <a:gd name="T15" fmla="*/ 60 h 132"/>
                      <a:gd name="T16" fmla="*/ 18 w 180"/>
                      <a:gd name="T17" fmla="*/ 66 h 132"/>
                      <a:gd name="T18" fmla="*/ 12 w 180"/>
                      <a:gd name="T19" fmla="*/ 78 h 132"/>
                      <a:gd name="T20" fmla="*/ 6 w 180"/>
                      <a:gd name="T21" fmla="*/ 96 h 132"/>
                      <a:gd name="T22" fmla="*/ 0 w 180"/>
                      <a:gd name="T23" fmla="*/ 108 h 132"/>
                      <a:gd name="T24" fmla="*/ 6 w 180"/>
                      <a:gd name="T25" fmla="*/ 120 h 132"/>
                      <a:gd name="T26" fmla="*/ 12 w 180"/>
                      <a:gd name="T27" fmla="*/ 126 h 132"/>
                      <a:gd name="T28" fmla="*/ 30 w 180"/>
                      <a:gd name="T29" fmla="*/ 126 h 132"/>
                      <a:gd name="T30" fmla="*/ 42 w 180"/>
                      <a:gd name="T31" fmla="*/ 120 h 132"/>
                      <a:gd name="T32" fmla="*/ 54 w 180"/>
                      <a:gd name="T33" fmla="*/ 126 h 132"/>
                      <a:gd name="T34" fmla="*/ 72 w 180"/>
                      <a:gd name="T35" fmla="*/ 120 h 132"/>
                      <a:gd name="T36" fmla="*/ 84 w 180"/>
                      <a:gd name="T37" fmla="*/ 108 h 132"/>
                      <a:gd name="T38" fmla="*/ 96 w 180"/>
                      <a:gd name="T39" fmla="*/ 114 h 132"/>
                      <a:gd name="T40" fmla="*/ 102 w 180"/>
                      <a:gd name="T41" fmla="*/ 120 h 132"/>
                      <a:gd name="T42" fmla="*/ 114 w 180"/>
                      <a:gd name="T43" fmla="*/ 132 h 132"/>
                      <a:gd name="T44" fmla="*/ 126 w 180"/>
                      <a:gd name="T45" fmla="*/ 132 h 132"/>
                      <a:gd name="T46" fmla="*/ 138 w 180"/>
                      <a:gd name="T47" fmla="*/ 126 h 132"/>
                      <a:gd name="T48" fmla="*/ 150 w 180"/>
                      <a:gd name="T49" fmla="*/ 108 h 132"/>
                      <a:gd name="T50" fmla="*/ 150 w 180"/>
                      <a:gd name="T51" fmla="*/ 96 h 132"/>
                      <a:gd name="T52" fmla="*/ 168 w 180"/>
                      <a:gd name="T53" fmla="*/ 90 h 132"/>
                      <a:gd name="T54" fmla="*/ 180 w 180"/>
                      <a:gd name="T55" fmla="*/ 66 h 132"/>
                      <a:gd name="T56" fmla="*/ 180 w 180"/>
                      <a:gd name="T57" fmla="*/ 54 h 132"/>
                      <a:gd name="T58" fmla="*/ 174 w 180"/>
                      <a:gd name="T59" fmla="*/ 42 h 132"/>
                      <a:gd name="T60" fmla="*/ 168 w 180"/>
                      <a:gd name="T61" fmla="*/ 30 h 132"/>
                      <a:gd name="T62" fmla="*/ 156 w 180"/>
                      <a:gd name="T63" fmla="*/ 24 h 132"/>
                      <a:gd name="T64" fmla="*/ 144 w 180"/>
                      <a:gd name="T65" fmla="*/ 18 h 132"/>
                      <a:gd name="T66" fmla="*/ 120 w 180"/>
                      <a:gd name="T67" fmla="*/ 12 h 132"/>
                      <a:gd name="T68" fmla="*/ 108 w 180"/>
                      <a:gd name="T69" fmla="*/ 6 h 132"/>
                      <a:gd name="T70" fmla="*/ 120 w 180"/>
                      <a:gd name="T71" fmla="*/ 12 h 132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80"/>
                      <a:gd name="T109" fmla="*/ 0 h 132"/>
                      <a:gd name="T110" fmla="*/ 180 w 180"/>
                      <a:gd name="T111" fmla="*/ 132 h 132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80" h="132">
                        <a:moveTo>
                          <a:pt x="120" y="12"/>
                        </a:moveTo>
                        <a:lnTo>
                          <a:pt x="108" y="0"/>
                        </a:lnTo>
                        <a:lnTo>
                          <a:pt x="90" y="6"/>
                        </a:lnTo>
                        <a:lnTo>
                          <a:pt x="78" y="18"/>
                        </a:lnTo>
                        <a:lnTo>
                          <a:pt x="66" y="30"/>
                        </a:lnTo>
                        <a:lnTo>
                          <a:pt x="54" y="48"/>
                        </a:lnTo>
                        <a:lnTo>
                          <a:pt x="42" y="54"/>
                        </a:lnTo>
                        <a:lnTo>
                          <a:pt x="30" y="60"/>
                        </a:lnTo>
                        <a:lnTo>
                          <a:pt x="18" y="66"/>
                        </a:lnTo>
                        <a:lnTo>
                          <a:pt x="12" y="78"/>
                        </a:lnTo>
                        <a:lnTo>
                          <a:pt x="6" y="96"/>
                        </a:lnTo>
                        <a:lnTo>
                          <a:pt x="0" y="108"/>
                        </a:lnTo>
                        <a:lnTo>
                          <a:pt x="6" y="120"/>
                        </a:lnTo>
                        <a:lnTo>
                          <a:pt x="12" y="126"/>
                        </a:lnTo>
                        <a:lnTo>
                          <a:pt x="30" y="126"/>
                        </a:lnTo>
                        <a:lnTo>
                          <a:pt x="42" y="120"/>
                        </a:lnTo>
                        <a:lnTo>
                          <a:pt x="54" y="126"/>
                        </a:lnTo>
                        <a:lnTo>
                          <a:pt x="72" y="120"/>
                        </a:lnTo>
                        <a:lnTo>
                          <a:pt x="84" y="108"/>
                        </a:lnTo>
                        <a:lnTo>
                          <a:pt x="96" y="114"/>
                        </a:lnTo>
                        <a:lnTo>
                          <a:pt x="102" y="120"/>
                        </a:lnTo>
                        <a:lnTo>
                          <a:pt x="114" y="132"/>
                        </a:lnTo>
                        <a:lnTo>
                          <a:pt x="126" y="132"/>
                        </a:lnTo>
                        <a:lnTo>
                          <a:pt x="138" y="126"/>
                        </a:lnTo>
                        <a:lnTo>
                          <a:pt x="150" y="108"/>
                        </a:lnTo>
                        <a:lnTo>
                          <a:pt x="150" y="96"/>
                        </a:lnTo>
                        <a:lnTo>
                          <a:pt x="168" y="90"/>
                        </a:lnTo>
                        <a:lnTo>
                          <a:pt x="180" y="66"/>
                        </a:lnTo>
                        <a:lnTo>
                          <a:pt x="180" y="54"/>
                        </a:lnTo>
                        <a:lnTo>
                          <a:pt x="174" y="42"/>
                        </a:lnTo>
                        <a:lnTo>
                          <a:pt x="168" y="30"/>
                        </a:lnTo>
                        <a:lnTo>
                          <a:pt x="156" y="24"/>
                        </a:lnTo>
                        <a:lnTo>
                          <a:pt x="144" y="18"/>
                        </a:lnTo>
                        <a:lnTo>
                          <a:pt x="120" y="12"/>
                        </a:lnTo>
                        <a:lnTo>
                          <a:pt x="108" y="6"/>
                        </a:lnTo>
                        <a:lnTo>
                          <a:pt x="120" y="12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  <p:sp>
                <p:nvSpPr>
                  <p:cNvPr id="110626" name="Freeform 140"/>
                  <p:cNvSpPr>
                    <a:spLocks/>
                  </p:cNvSpPr>
                  <p:nvPr/>
                </p:nvSpPr>
                <p:spPr bwMode="auto">
                  <a:xfrm>
                    <a:off x="2288" y="1826"/>
                    <a:ext cx="180" cy="132"/>
                  </a:xfrm>
                  <a:custGeom>
                    <a:avLst/>
                    <a:gdLst>
                      <a:gd name="T0" fmla="*/ 2147483647 w 30"/>
                      <a:gd name="T1" fmla="*/ 2147483647 h 22"/>
                      <a:gd name="T2" fmla="*/ 2147483647 w 30"/>
                      <a:gd name="T3" fmla="*/ 0 h 22"/>
                      <a:gd name="T4" fmla="*/ 2147483647 w 30"/>
                      <a:gd name="T5" fmla="*/ 2147483647 h 22"/>
                      <a:gd name="T6" fmla="*/ 2147483647 w 30"/>
                      <a:gd name="T7" fmla="*/ 2147483647 h 22"/>
                      <a:gd name="T8" fmla="*/ 2147483647 w 30"/>
                      <a:gd name="T9" fmla="*/ 2147483647 h 22"/>
                      <a:gd name="T10" fmla="*/ 2147483647 w 30"/>
                      <a:gd name="T11" fmla="*/ 2147483647 h 22"/>
                      <a:gd name="T12" fmla="*/ 2147483647 w 30"/>
                      <a:gd name="T13" fmla="*/ 2147483647 h 22"/>
                      <a:gd name="T14" fmla="*/ 2147483647 w 30"/>
                      <a:gd name="T15" fmla="*/ 2147483647 h 22"/>
                      <a:gd name="T16" fmla="*/ 2147483647 w 30"/>
                      <a:gd name="T17" fmla="*/ 2147483647 h 22"/>
                      <a:gd name="T18" fmla="*/ 2147483647 w 30"/>
                      <a:gd name="T19" fmla="*/ 2147483647 h 22"/>
                      <a:gd name="T20" fmla="*/ 2147483647 w 30"/>
                      <a:gd name="T21" fmla="*/ 2147483647 h 22"/>
                      <a:gd name="T22" fmla="*/ 0 w 30"/>
                      <a:gd name="T23" fmla="*/ 2147483647 h 22"/>
                      <a:gd name="T24" fmla="*/ 2147483647 w 30"/>
                      <a:gd name="T25" fmla="*/ 2147483647 h 22"/>
                      <a:gd name="T26" fmla="*/ 2147483647 w 30"/>
                      <a:gd name="T27" fmla="*/ 2147483647 h 22"/>
                      <a:gd name="T28" fmla="*/ 2147483647 w 30"/>
                      <a:gd name="T29" fmla="*/ 2147483647 h 22"/>
                      <a:gd name="T30" fmla="*/ 2147483647 w 30"/>
                      <a:gd name="T31" fmla="*/ 2147483647 h 22"/>
                      <a:gd name="T32" fmla="*/ 2147483647 w 30"/>
                      <a:gd name="T33" fmla="*/ 2147483647 h 22"/>
                      <a:gd name="T34" fmla="*/ 2147483647 w 30"/>
                      <a:gd name="T35" fmla="*/ 2147483647 h 22"/>
                      <a:gd name="T36" fmla="*/ 2147483647 w 30"/>
                      <a:gd name="T37" fmla="*/ 2147483647 h 22"/>
                      <a:gd name="T38" fmla="*/ 2147483647 w 30"/>
                      <a:gd name="T39" fmla="*/ 2147483647 h 22"/>
                      <a:gd name="T40" fmla="*/ 2147483647 w 30"/>
                      <a:gd name="T41" fmla="*/ 2147483647 h 22"/>
                      <a:gd name="T42" fmla="*/ 2147483647 w 30"/>
                      <a:gd name="T43" fmla="*/ 2147483647 h 22"/>
                      <a:gd name="T44" fmla="*/ 2147483647 w 30"/>
                      <a:gd name="T45" fmla="*/ 2147483647 h 22"/>
                      <a:gd name="T46" fmla="*/ 2147483647 w 30"/>
                      <a:gd name="T47" fmla="*/ 2147483647 h 22"/>
                      <a:gd name="T48" fmla="*/ 2147483647 w 30"/>
                      <a:gd name="T49" fmla="*/ 2147483647 h 22"/>
                      <a:gd name="T50" fmla="*/ 2147483647 w 30"/>
                      <a:gd name="T51" fmla="*/ 2147483647 h 22"/>
                      <a:gd name="T52" fmla="*/ 2147483647 w 30"/>
                      <a:gd name="T53" fmla="*/ 2147483647 h 22"/>
                      <a:gd name="T54" fmla="*/ 2147483647 w 30"/>
                      <a:gd name="T55" fmla="*/ 2147483647 h 22"/>
                      <a:gd name="T56" fmla="*/ 2147483647 w 30"/>
                      <a:gd name="T57" fmla="*/ 2147483647 h 22"/>
                      <a:gd name="T58" fmla="*/ 2147483647 w 30"/>
                      <a:gd name="T59" fmla="*/ 2147483647 h 22"/>
                      <a:gd name="T60" fmla="*/ 2147483647 w 30"/>
                      <a:gd name="T61" fmla="*/ 2147483647 h 22"/>
                      <a:gd name="T62" fmla="*/ 2147483647 w 30"/>
                      <a:gd name="T63" fmla="*/ 2147483647 h 22"/>
                      <a:gd name="T64" fmla="*/ 2147483647 w 30"/>
                      <a:gd name="T65" fmla="*/ 2147483647 h 22"/>
                      <a:gd name="T66" fmla="*/ 2147483647 w 30"/>
                      <a:gd name="T67" fmla="*/ 2147483647 h 22"/>
                      <a:gd name="T68" fmla="*/ 2147483647 w 30"/>
                      <a:gd name="T69" fmla="*/ 2147483647 h 22"/>
                      <a:gd name="T70" fmla="*/ 2147483647 w 30"/>
                      <a:gd name="T71" fmla="*/ 2147483647 h 22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30"/>
                      <a:gd name="T109" fmla="*/ 0 h 22"/>
                      <a:gd name="T110" fmla="*/ 30 w 30"/>
                      <a:gd name="T111" fmla="*/ 22 h 22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30" h="22">
                        <a:moveTo>
                          <a:pt x="20" y="2"/>
                        </a:moveTo>
                        <a:lnTo>
                          <a:pt x="18" y="0"/>
                        </a:lnTo>
                        <a:lnTo>
                          <a:pt x="15" y="1"/>
                        </a:lnTo>
                        <a:lnTo>
                          <a:pt x="13" y="3"/>
                        </a:lnTo>
                        <a:lnTo>
                          <a:pt x="11" y="5"/>
                        </a:lnTo>
                        <a:lnTo>
                          <a:pt x="9" y="8"/>
                        </a:lnTo>
                        <a:lnTo>
                          <a:pt x="7" y="9"/>
                        </a:lnTo>
                        <a:lnTo>
                          <a:pt x="5" y="10"/>
                        </a:lnTo>
                        <a:lnTo>
                          <a:pt x="3" y="11"/>
                        </a:lnTo>
                        <a:lnTo>
                          <a:pt x="2" y="13"/>
                        </a:lnTo>
                        <a:lnTo>
                          <a:pt x="1" y="16"/>
                        </a:lnTo>
                        <a:lnTo>
                          <a:pt x="0" y="18"/>
                        </a:lnTo>
                        <a:lnTo>
                          <a:pt x="1" y="20"/>
                        </a:lnTo>
                        <a:lnTo>
                          <a:pt x="2" y="21"/>
                        </a:lnTo>
                        <a:lnTo>
                          <a:pt x="5" y="21"/>
                        </a:lnTo>
                        <a:lnTo>
                          <a:pt x="7" y="20"/>
                        </a:lnTo>
                        <a:lnTo>
                          <a:pt x="9" y="21"/>
                        </a:lnTo>
                        <a:lnTo>
                          <a:pt x="12" y="20"/>
                        </a:lnTo>
                        <a:lnTo>
                          <a:pt x="14" y="18"/>
                        </a:lnTo>
                        <a:lnTo>
                          <a:pt x="16" y="19"/>
                        </a:lnTo>
                        <a:lnTo>
                          <a:pt x="17" y="20"/>
                        </a:lnTo>
                        <a:lnTo>
                          <a:pt x="19" y="22"/>
                        </a:lnTo>
                        <a:lnTo>
                          <a:pt x="21" y="22"/>
                        </a:lnTo>
                        <a:lnTo>
                          <a:pt x="23" y="21"/>
                        </a:lnTo>
                        <a:lnTo>
                          <a:pt x="25" y="18"/>
                        </a:lnTo>
                        <a:lnTo>
                          <a:pt x="25" y="16"/>
                        </a:lnTo>
                        <a:lnTo>
                          <a:pt x="28" y="15"/>
                        </a:lnTo>
                        <a:lnTo>
                          <a:pt x="30" y="11"/>
                        </a:lnTo>
                        <a:lnTo>
                          <a:pt x="30" y="9"/>
                        </a:lnTo>
                        <a:lnTo>
                          <a:pt x="29" y="7"/>
                        </a:lnTo>
                        <a:lnTo>
                          <a:pt x="28" y="5"/>
                        </a:lnTo>
                        <a:lnTo>
                          <a:pt x="26" y="4"/>
                        </a:lnTo>
                        <a:lnTo>
                          <a:pt x="24" y="3"/>
                        </a:lnTo>
                        <a:lnTo>
                          <a:pt x="20" y="2"/>
                        </a:lnTo>
                        <a:lnTo>
                          <a:pt x="18" y="1"/>
                        </a:lnTo>
                        <a:lnTo>
                          <a:pt x="20" y="2"/>
                        </a:lnTo>
                      </a:path>
                    </a:pathLst>
                  </a:custGeom>
                  <a:noFill/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</p:grpSp>
            <p:grpSp>
              <p:nvGrpSpPr>
                <p:cNvPr id="110622" name="Group 141"/>
                <p:cNvGrpSpPr>
                  <a:grpSpLocks/>
                </p:cNvGrpSpPr>
                <p:nvPr/>
              </p:nvGrpSpPr>
              <p:grpSpPr bwMode="auto">
                <a:xfrm>
                  <a:off x="2363" y="3031"/>
                  <a:ext cx="262" cy="345"/>
                  <a:chOff x="2336" y="1976"/>
                  <a:chExt cx="132" cy="175"/>
                </a:xfrm>
              </p:grpSpPr>
              <p:sp>
                <p:nvSpPr>
                  <p:cNvPr id="110623" name="Freeform 142"/>
                  <p:cNvSpPr>
                    <a:spLocks/>
                  </p:cNvSpPr>
                  <p:nvPr/>
                </p:nvSpPr>
                <p:spPr bwMode="auto">
                  <a:xfrm>
                    <a:off x="2336" y="1976"/>
                    <a:ext cx="132" cy="175"/>
                  </a:xfrm>
                  <a:custGeom>
                    <a:avLst/>
                    <a:gdLst>
                      <a:gd name="T0" fmla="*/ 12 w 132"/>
                      <a:gd name="T1" fmla="*/ 61 h 175"/>
                      <a:gd name="T2" fmla="*/ 0 w 132"/>
                      <a:gd name="T3" fmla="*/ 73 h 175"/>
                      <a:gd name="T4" fmla="*/ 6 w 132"/>
                      <a:gd name="T5" fmla="*/ 91 h 175"/>
                      <a:gd name="T6" fmla="*/ 18 w 132"/>
                      <a:gd name="T7" fmla="*/ 103 h 175"/>
                      <a:gd name="T8" fmla="*/ 30 w 132"/>
                      <a:gd name="T9" fmla="*/ 115 h 175"/>
                      <a:gd name="T10" fmla="*/ 42 w 132"/>
                      <a:gd name="T11" fmla="*/ 127 h 175"/>
                      <a:gd name="T12" fmla="*/ 54 w 132"/>
                      <a:gd name="T13" fmla="*/ 139 h 175"/>
                      <a:gd name="T14" fmla="*/ 60 w 132"/>
                      <a:gd name="T15" fmla="*/ 151 h 175"/>
                      <a:gd name="T16" fmla="*/ 66 w 132"/>
                      <a:gd name="T17" fmla="*/ 163 h 175"/>
                      <a:gd name="T18" fmla="*/ 78 w 132"/>
                      <a:gd name="T19" fmla="*/ 169 h 175"/>
                      <a:gd name="T20" fmla="*/ 96 w 132"/>
                      <a:gd name="T21" fmla="*/ 175 h 175"/>
                      <a:gd name="T22" fmla="*/ 102 w 132"/>
                      <a:gd name="T23" fmla="*/ 175 h 175"/>
                      <a:gd name="T24" fmla="*/ 120 w 132"/>
                      <a:gd name="T25" fmla="*/ 175 h 175"/>
                      <a:gd name="T26" fmla="*/ 126 w 132"/>
                      <a:gd name="T27" fmla="*/ 163 h 175"/>
                      <a:gd name="T28" fmla="*/ 120 w 132"/>
                      <a:gd name="T29" fmla="*/ 151 h 175"/>
                      <a:gd name="T30" fmla="*/ 120 w 132"/>
                      <a:gd name="T31" fmla="*/ 139 h 175"/>
                      <a:gd name="T32" fmla="*/ 126 w 132"/>
                      <a:gd name="T33" fmla="*/ 127 h 175"/>
                      <a:gd name="T34" fmla="*/ 120 w 132"/>
                      <a:gd name="T35" fmla="*/ 109 h 175"/>
                      <a:gd name="T36" fmla="*/ 108 w 132"/>
                      <a:gd name="T37" fmla="*/ 97 h 175"/>
                      <a:gd name="T38" fmla="*/ 108 w 132"/>
                      <a:gd name="T39" fmla="*/ 85 h 175"/>
                      <a:gd name="T40" fmla="*/ 114 w 132"/>
                      <a:gd name="T41" fmla="*/ 73 h 175"/>
                      <a:gd name="T42" fmla="*/ 126 w 132"/>
                      <a:gd name="T43" fmla="*/ 61 h 175"/>
                      <a:gd name="T44" fmla="*/ 132 w 132"/>
                      <a:gd name="T45" fmla="*/ 55 h 175"/>
                      <a:gd name="T46" fmla="*/ 126 w 132"/>
                      <a:gd name="T47" fmla="*/ 37 h 175"/>
                      <a:gd name="T48" fmla="*/ 108 w 132"/>
                      <a:gd name="T49" fmla="*/ 31 h 175"/>
                      <a:gd name="T50" fmla="*/ 96 w 132"/>
                      <a:gd name="T51" fmla="*/ 31 h 175"/>
                      <a:gd name="T52" fmla="*/ 84 w 132"/>
                      <a:gd name="T53" fmla="*/ 13 h 175"/>
                      <a:gd name="T54" fmla="*/ 60 w 132"/>
                      <a:gd name="T55" fmla="*/ 0 h 175"/>
                      <a:gd name="T56" fmla="*/ 48 w 132"/>
                      <a:gd name="T57" fmla="*/ 0 h 175"/>
                      <a:gd name="T58" fmla="*/ 36 w 132"/>
                      <a:gd name="T59" fmla="*/ 7 h 175"/>
                      <a:gd name="T60" fmla="*/ 24 w 132"/>
                      <a:gd name="T61" fmla="*/ 13 h 175"/>
                      <a:gd name="T62" fmla="*/ 18 w 132"/>
                      <a:gd name="T63" fmla="*/ 25 h 175"/>
                      <a:gd name="T64" fmla="*/ 18 w 132"/>
                      <a:gd name="T65" fmla="*/ 37 h 175"/>
                      <a:gd name="T66" fmla="*/ 12 w 132"/>
                      <a:gd name="T67" fmla="*/ 61 h 175"/>
                      <a:gd name="T68" fmla="*/ 6 w 132"/>
                      <a:gd name="T69" fmla="*/ 79 h 175"/>
                      <a:gd name="T70" fmla="*/ 12 w 132"/>
                      <a:gd name="T71" fmla="*/ 61 h 175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32"/>
                      <a:gd name="T109" fmla="*/ 0 h 175"/>
                      <a:gd name="T110" fmla="*/ 132 w 132"/>
                      <a:gd name="T111" fmla="*/ 175 h 175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32" h="175">
                        <a:moveTo>
                          <a:pt x="12" y="61"/>
                        </a:moveTo>
                        <a:lnTo>
                          <a:pt x="0" y="73"/>
                        </a:lnTo>
                        <a:lnTo>
                          <a:pt x="6" y="91"/>
                        </a:lnTo>
                        <a:lnTo>
                          <a:pt x="18" y="103"/>
                        </a:lnTo>
                        <a:lnTo>
                          <a:pt x="30" y="115"/>
                        </a:lnTo>
                        <a:lnTo>
                          <a:pt x="42" y="127"/>
                        </a:lnTo>
                        <a:lnTo>
                          <a:pt x="54" y="139"/>
                        </a:lnTo>
                        <a:lnTo>
                          <a:pt x="60" y="151"/>
                        </a:lnTo>
                        <a:lnTo>
                          <a:pt x="66" y="163"/>
                        </a:lnTo>
                        <a:lnTo>
                          <a:pt x="78" y="169"/>
                        </a:lnTo>
                        <a:lnTo>
                          <a:pt x="96" y="175"/>
                        </a:lnTo>
                        <a:lnTo>
                          <a:pt x="102" y="175"/>
                        </a:lnTo>
                        <a:lnTo>
                          <a:pt x="120" y="175"/>
                        </a:lnTo>
                        <a:lnTo>
                          <a:pt x="126" y="163"/>
                        </a:lnTo>
                        <a:lnTo>
                          <a:pt x="120" y="151"/>
                        </a:lnTo>
                        <a:lnTo>
                          <a:pt x="120" y="139"/>
                        </a:lnTo>
                        <a:lnTo>
                          <a:pt x="126" y="127"/>
                        </a:lnTo>
                        <a:lnTo>
                          <a:pt x="120" y="109"/>
                        </a:lnTo>
                        <a:lnTo>
                          <a:pt x="108" y="97"/>
                        </a:lnTo>
                        <a:lnTo>
                          <a:pt x="108" y="85"/>
                        </a:lnTo>
                        <a:lnTo>
                          <a:pt x="114" y="73"/>
                        </a:lnTo>
                        <a:lnTo>
                          <a:pt x="126" y="61"/>
                        </a:lnTo>
                        <a:lnTo>
                          <a:pt x="132" y="55"/>
                        </a:lnTo>
                        <a:lnTo>
                          <a:pt x="126" y="37"/>
                        </a:lnTo>
                        <a:lnTo>
                          <a:pt x="108" y="31"/>
                        </a:lnTo>
                        <a:lnTo>
                          <a:pt x="96" y="31"/>
                        </a:lnTo>
                        <a:lnTo>
                          <a:pt x="84" y="13"/>
                        </a:lnTo>
                        <a:lnTo>
                          <a:pt x="60" y="0"/>
                        </a:lnTo>
                        <a:lnTo>
                          <a:pt x="48" y="0"/>
                        </a:lnTo>
                        <a:lnTo>
                          <a:pt x="36" y="7"/>
                        </a:lnTo>
                        <a:lnTo>
                          <a:pt x="24" y="13"/>
                        </a:lnTo>
                        <a:lnTo>
                          <a:pt x="18" y="25"/>
                        </a:lnTo>
                        <a:lnTo>
                          <a:pt x="18" y="37"/>
                        </a:lnTo>
                        <a:lnTo>
                          <a:pt x="12" y="61"/>
                        </a:lnTo>
                        <a:lnTo>
                          <a:pt x="6" y="79"/>
                        </a:lnTo>
                        <a:lnTo>
                          <a:pt x="12" y="61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  <p:sp>
                <p:nvSpPr>
                  <p:cNvPr id="110624" name="Freeform 143"/>
                  <p:cNvSpPr>
                    <a:spLocks/>
                  </p:cNvSpPr>
                  <p:nvPr/>
                </p:nvSpPr>
                <p:spPr bwMode="auto">
                  <a:xfrm>
                    <a:off x="2336" y="1976"/>
                    <a:ext cx="132" cy="175"/>
                  </a:xfrm>
                  <a:custGeom>
                    <a:avLst/>
                    <a:gdLst>
                      <a:gd name="T0" fmla="*/ 2147483647 w 22"/>
                      <a:gd name="T1" fmla="*/ 2147483647 h 29"/>
                      <a:gd name="T2" fmla="*/ 0 w 22"/>
                      <a:gd name="T3" fmla="*/ 2147483647 h 29"/>
                      <a:gd name="T4" fmla="*/ 2147483647 w 22"/>
                      <a:gd name="T5" fmla="*/ 2147483647 h 29"/>
                      <a:gd name="T6" fmla="*/ 2147483647 w 22"/>
                      <a:gd name="T7" fmla="*/ 2147483647 h 29"/>
                      <a:gd name="T8" fmla="*/ 2147483647 w 22"/>
                      <a:gd name="T9" fmla="*/ 2147483647 h 29"/>
                      <a:gd name="T10" fmla="*/ 2147483647 w 22"/>
                      <a:gd name="T11" fmla="*/ 2147483647 h 29"/>
                      <a:gd name="T12" fmla="*/ 2147483647 w 22"/>
                      <a:gd name="T13" fmla="*/ 2147483647 h 29"/>
                      <a:gd name="T14" fmla="*/ 2147483647 w 22"/>
                      <a:gd name="T15" fmla="*/ 2147483647 h 29"/>
                      <a:gd name="T16" fmla="*/ 2147483647 w 22"/>
                      <a:gd name="T17" fmla="*/ 2147483647 h 29"/>
                      <a:gd name="T18" fmla="*/ 2147483647 w 22"/>
                      <a:gd name="T19" fmla="*/ 2147483647 h 29"/>
                      <a:gd name="T20" fmla="*/ 2147483647 w 22"/>
                      <a:gd name="T21" fmla="*/ 2147483647 h 29"/>
                      <a:gd name="T22" fmla="*/ 2147483647 w 22"/>
                      <a:gd name="T23" fmla="*/ 2147483647 h 29"/>
                      <a:gd name="T24" fmla="*/ 2147483647 w 22"/>
                      <a:gd name="T25" fmla="*/ 2147483647 h 29"/>
                      <a:gd name="T26" fmla="*/ 2147483647 w 22"/>
                      <a:gd name="T27" fmla="*/ 2147483647 h 29"/>
                      <a:gd name="T28" fmla="*/ 2147483647 w 22"/>
                      <a:gd name="T29" fmla="*/ 2147483647 h 29"/>
                      <a:gd name="T30" fmla="*/ 2147483647 w 22"/>
                      <a:gd name="T31" fmla="*/ 2147483647 h 29"/>
                      <a:gd name="T32" fmla="*/ 2147483647 w 22"/>
                      <a:gd name="T33" fmla="*/ 2147483647 h 29"/>
                      <a:gd name="T34" fmla="*/ 2147483647 w 22"/>
                      <a:gd name="T35" fmla="*/ 2147483647 h 29"/>
                      <a:gd name="T36" fmla="*/ 2147483647 w 22"/>
                      <a:gd name="T37" fmla="*/ 2147483647 h 29"/>
                      <a:gd name="T38" fmla="*/ 2147483647 w 22"/>
                      <a:gd name="T39" fmla="*/ 2147483647 h 29"/>
                      <a:gd name="T40" fmla="*/ 2147483647 w 22"/>
                      <a:gd name="T41" fmla="*/ 2147483647 h 29"/>
                      <a:gd name="T42" fmla="*/ 2147483647 w 22"/>
                      <a:gd name="T43" fmla="*/ 2147483647 h 29"/>
                      <a:gd name="T44" fmla="*/ 2147483647 w 22"/>
                      <a:gd name="T45" fmla="*/ 2147483647 h 29"/>
                      <a:gd name="T46" fmla="*/ 2147483647 w 22"/>
                      <a:gd name="T47" fmla="*/ 2147483647 h 29"/>
                      <a:gd name="T48" fmla="*/ 2147483647 w 22"/>
                      <a:gd name="T49" fmla="*/ 2147483647 h 29"/>
                      <a:gd name="T50" fmla="*/ 2147483647 w 22"/>
                      <a:gd name="T51" fmla="*/ 2147483647 h 29"/>
                      <a:gd name="T52" fmla="*/ 2147483647 w 22"/>
                      <a:gd name="T53" fmla="*/ 2147483647 h 29"/>
                      <a:gd name="T54" fmla="*/ 2147483647 w 22"/>
                      <a:gd name="T55" fmla="*/ 0 h 29"/>
                      <a:gd name="T56" fmla="*/ 2147483647 w 22"/>
                      <a:gd name="T57" fmla="*/ 0 h 29"/>
                      <a:gd name="T58" fmla="*/ 2147483647 w 22"/>
                      <a:gd name="T59" fmla="*/ 2147483647 h 29"/>
                      <a:gd name="T60" fmla="*/ 2147483647 w 22"/>
                      <a:gd name="T61" fmla="*/ 2147483647 h 29"/>
                      <a:gd name="T62" fmla="*/ 2147483647 w 22"/>
                      <a:gd name="T63" fmla="*/ 2147483647 h 29"/>
                      <a:gd name="T64" fmla="*/ 2147483647 w 22"/>
                      <a:gd name="T65" fmla="*/ 2147483647 h 29"/>
                      <a:gd name="T66" fmla="*/ 2147483647 w 22"/>
                      <a:gd name="T67" fmla="*/ 2147483647 h 29"/>
                      <a:gd name="T68" fmla="*/ 2147483647 w 22"/>
                      <a:gd name="T69" fmla="*/ 2147483647 h 29"/>
                      <a:gd name="T70" fmla="*/ 2147483647 w 22"/>
                      <a:gd name="T71" fmla="*/ 2147483647 h 29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22"/>
                      <a:gd name="T109" fmla="*/ 0 h 29"/>
                      <a:gd name="T110" fmla="*/ 22 w 22"/>
                      <a:gd name="T111" fmla="*/ 29 h 29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22" h="29">
                        <a:moveTo>
                          <a:pt x="2" y="10"/>
                        </a:moveTo>
                        <a:lnTo>
                          <a:pt x="0" y="12"/>
                        </a:lnTo>
                        <a:lnTo>
                          <a:pt x="1" y="15"/>
                        </a:lnTo>
                        <a:lnTo>
                          <a:pt x="3" y="17"/>
                        </a:lnTo>
                        <a:lnTo>
                          <a:pt x="5" y="19"/>
                        </a:lnTo>
                        <a:lnTo>
                          <a:pt x="7" y="21"/>
                        </a:lnTo>
                        <a:lnTo>
                          <a:pt x="9" y="23"/>
                        </a:lnTo>
                        <a:lnTo>
                          <a:pt x="10" y="25"/>
                        </a:lnTo>
                        <a:lnTo>
                          <a:pt x="11" y="27"/>
                        </a:lnTo>
                        <a:lnTo>
                          <a:pt x="13" y="28"/>
                        </a:lnTo>
                        <a:lnTo>
                          <a:pt x="16" y="29"/>
                        </a:lnTo>
                        <a:lnTo>
                          <a:pt x="17" y="29"/>
                        </a:lnTo>
                        <a:lnTo>
                          <a:pt x="20" y="29"/>
                        </a:lnTo>
                        <a:lnTo>
                          <a:pt x="21" y="27"/>
                        </a:lnTo>
                        <a:lnTo>
                          <a:pt x="20" y="25"/>
                        </a:lnTo>
                        <a:lnTo>
                          <a:pt x="20" y="23"/>
                        </a:lnTo>
                        <a:lnTo>
                          <a:pt x="21" y="21"/>
                        </a:lnTo>
                        <a:lnTo>
                          <a:pt x="20" y="18"/>
                        </a:lnTo>
                        <a:lnTo>
                          <a:pt x="18" y="16"/>
                        </a:lnTo>
                        <a:lnTo>
                          <a:pt x="18" y="14"/>
                        </a:lnTo>
                        <a:lnTo>
                          <a:pt x="19" y="12"/>
                        </a:lnTo>
                        <a:lnTo>
                          <a:pt x="21" y="10"/>
                        </a:lnTo>
                        <a:lnTo>
                          <a:pt x="22" y="9"/>
                        </a:lnTo>
                        <a:lnTo>
                          <a:pt x="21" y="6"/>
                        </a:lnTo>
                        <a:lnTo>
                          <a:pt x="18" y="5"/>
                        </a:lnTo>
                        <a:lnTo>
                          <a:pt x="16" y="5"/>
                        </a:lnTo>
                        <a:lnTo>
                          <a:pt x="14" y="2"/>
                        </a:lnTo>
                        <a:lnTo>
                          <a:pt x="10" y="0"/>
                        </a:lnTo>
                        <a:lnTo>
                          <a:pt x="8" y="0"/>
                        </a:lnTo>
                        <a:lnTo>
                          <a:pt x="6" y="1"/>
                        </a:lnTo>
                        <a:lnTo>
                          <a:pt x="4" y="2"/>
                        </a:lnTo>
                        <a:lnTo>
                          <a:pt x="3" y="4"/>
                        </a:lnTo>
                        <a:lnTo>
                          <a:pt x="3" y="6"/>
                        </a:lnTo>
                        <a:lnTo>
                          <a:pt x="2" y="10"/>
                        </a:lnTo>
                        <a:lnTo>
                          <a:pt x="1" y="13"/>
                        </a:lnTo>
                        <a:lnTo>
                          <a:pt x="2" y="10"/>
                        </a:lnTo>
                      </a:path>
                    </a:pathLst>
                  </a:custGeom>
                  <a:noFill/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</p:grpSp>
          </p:grpSp>
          <p:sp>
            <p:nvSpPr>
              <p:cNvPr id="110613" name="Text Box 144"/>
              <p:cNvSpPr txBox="1">
                <a:spLocks noChangeArrowheads="1"/>
              </p:cNvSpPr>
              <p:nvPr/>
            </p:nvSpPr>
            <p:spPr bwMode="auto">
              <a:xfrm>
                <a:off x="4992" y="2736"/>
                <a:ext cx="579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pt-BR" sz="2400" b="1">
                    <a:solidFill>
                      <a:srgbClr val="33CCFF"/>
                    </a:solidFill>
                    <a:latin typeface="Comic Sans MS" pitchFamily="66" charset="0"/>
                  </a:rPr>
                  <a:t>CO</a:t>
                </a:r>
                <a:r>
                  <a:rPr lang="en-US" altLang="pt-BR" sz="2400" b="1" baseline="-25000">
                    <a:solidFill>
                      <a:srgbClr val="33CCFF"/>
                    </a:solidFill>
                    <a:latin typeface="Comic Sans MS" pitchFamily="66" charset="0"/>
                  </a:rPr>
                  <a:t>2</a:t>
                </a:r>
                <a:endParaRPr lang="es-AR" altLang="pt-BR" sz="2400" b="1" baseline="-25000">
                  <a:solidFill>
                    <a:srgbClr val="33CCFF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10614" name="Line 145"/>
              <p:cNvSpPr>
                <a:spLocks noChangeShapeType="1"/>
              </p:cNvSpPr>
              <p:nvPr/>
            </p:nvSpPr>
            <p:spPr bwMode="auto">
              <a:xfrm flipV="1">
                <a:off x="5088" y="3024"/>
                <a:ext cx="131" cy="173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pic>
          <p:nvPicPr>
            <p:cNvPr id="110606" name="Picture 146" descr="Faz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" y="1502"/>
              <a:ext cx="1875" cy="1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0607" name="Text Box 147"/>
            <p:cNvSpPr txBox="1">
              <a:spLocks noChangeArrowheads="1"/>
            </p:cNvSpPr>
            <p:nvPr/>
          </p:nvSpPr>
          <p:spPr bwMode="auto">
            <a:xfrm>
              <a:off x="4332" y="3082"/>
              <a:ext cx="131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pt-BR" sz="2000" b="1">
                  <a:solidFill>
                    <a:srgbClr val="FFFF00"/>
                  </a:solidFill>
                </a:rPr>
                <a:t>Microagregado</a:t>
              </a:r>
              <a:endParaRPr lang="es-AR" altLang="pt-BR" sz="2000" b="1">
                <a:solidFill>
                  <a:srgbClr val="FFFF00"/>
                </a:solidFill>
              </a:endParaRPr>
            </a:p>
          </p:txBody>
        </p:sp>
        <p:sp>
          <p:nvSpPr>
            <p:cNvPr id="110608" name="Line 148"/>
            <p:cNvSpPr>
              <a:spLocks noChangeShapeType="1"/>
            </p:cNvSpPr>
            <p:nvPr/>
          </p:nvSpPr>
          <p:spPr bwMode="auto">
            <a:xfrm>
              <a:off x="1310" y="2054"/>
              <a:ext cx="1310" cy="30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0609" name="Line 149"/>
            <p:cNvSpPr>
              <a:spLocks noChangeShapeType="1"/>
            </p:cNvSpPr>
            <p:nvPr/>
          </p:nvSpPr>
          <p:spPr bwMode="auto">
            <a:xfrm>
              <a:off x="1310" y="2598"/>
              <a:ext cx="1310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0610" name="Line 150"/>
            <p:cNvSpPr>
              <a:spLocks noChangeShapeType="1"/>
            </p:cNvSpPr>
            <p:nvPr/>
          </p:nvSpPr>
          <p:spPr bwMode="auto">
            <a:xfrm>
              <a:off x="3924" y="2538"/>
              <a:ext cx="861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0611" name="Text Box 151"/>
            <p:cNvSpPr txBox="1">
              <a:spLocks noChangeArrowheads="1"/>
            </p:cNvSpPr>
            <p:nvPr/>
          </p:nvSpPr>
          <p:spPr bwMode="auto">
            <a:xfrm>
              <a:off x="3833" y="2176"/>
              <a:ext cx="907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altLang="pt-BR" b="1">
                  <a:solidFill>
                    <a:schemeClr val="bg1"/>
                  </a:solidFill>
                </a:rPr>
                <a:t>ruptura</a:t>
              </a:r>
            </a:p>
          </p:txBody>
        </p:sp>
      </p:grpSp>
      <p:sp>
        <p:nvSpPr>
          <p:cNvPr id="358552" name="Text Box 152"/>
          <p:cNvSpPr txBox="1">
            <a:spLocks noChangeArrowheads="1"/>
          </p:cNvSpPr>
          <p:nvPr/>
        </p:nvSpPr>
        <p:spPr bwMode="auto">
          <a:xfrm>
            <a:off x="1042988" y="188913"/>
            <a:ext cx="72739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200" b="1">
                <a:solidFill>
                  <a:schemeClr val="bg1"/>
                </a:solidFill>
              </a:rPr>
              <a:t>Oxidação e liberação CO</a:t>
            </a:r>
            <a:r>
              <a:rPr lang="pt-BR" sz="3200" b="1" baseline="-25000">
                <a:solidFill>
                  <a:schemeClr val="bg1"/>
                </a:solidFill>
              </a:rPr>
              <a:t>2</a:t>
            </a:r>
            <a:endParaRPr lang="en-US" sz="3200" b="1" baseline="-25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6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4290" name="Group 2"/>
          <p:cNvGraphicFramePr>
            <a:graphicFrameLocks noGrp="1"/>
          </p:cNvGraphicFramePr>
          <p:nvPr>
            <p:ph/>
            <p:extLst/>
          </p:nvPr>
        </p:nvGraphicFramePr>
        <p:xfrm>
          <a:off x="349250" y="771570"/>
          <a:ext cx="8520115" cy="1074622"/>
        </p:xfrm>
        <a:graphic>
          <a:graphicData uri="http://schemas.openxmlformats.org/drawingml/2006/table">
            <a:tbl>
              <a:tblPr/>
              <a:tblGrid>
                <a:gridCol w="2819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72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653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810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Componentes do Balanço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cap="flat">
                      <a:noFill/>
                    </a:lnL>
                    <a:lnR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Aveia Preta 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>
                      <a:noFill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Milheto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51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------------------ </a:t>
                      </a:r>
                      <a:r>
                        <a:rPr kumimoji="0" lang="pt-BR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ton</a:t>
                      </a: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/ha -----------------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1656" name="Text Box 57"/>
          <p:cNvSpPr txBox="1">
            <a:spLocks noChangeArrowheads="1"/>
          </p:cNvSpPr>
          <p:nvPr/>
        </p:nvSpPr>
        <p:spPr bwMode="auto">
          <a:xfrm>
            <a:off x="250825" y="42599"/>
            <a:ext cx="86423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2200" b="1" dirty="0">
                <a:solidFill>
                  <a:schemeClr val="bg1"/>
                </a:solidFill>
                <a:latin typeface="Tahoma" pitchFamily="34" charset="0"/>
              </a:rPr>
              <a:t>Balanço aparente de C em função do uso de grade niveladora para cobrir a semente de Aveia preta e </a:t>
            </a:r>
            <a:r>
              <a:rPr lang="pt-BR" altLang="pt-BR" sz="2200" b="1" dirty="0" err="1">
                <a:solidFill>
                  <a:schemeClr val="bg1"/>
                </a:solidFill>
                <a:latin typeface="Tahoma" pitchFamily="34" charset="0"/>
              </a:rPr>
              <a:t>Milheto</a:t>
            </a:r>
            <a:endParaRPr lang="en-US" altLang="pt-BR" sz="2200" b="1" dirty="0">
              <a:solidFill>
                <a:schemeClr val="bg1"/>
              </a:solidFill>
              <a:latin typeface="Tahoma" pitchFamily="34" charset="0"/>
            </a:endParaRPr>
          </a:p>
        </p:txBody>
      </p:sp>
      <p:graphicFrame>
        <p:nvGraphicFramePr>
          <p:cNvPr id="5" name="Group 2"/>
          <p:cNvGraphicFramePr>
            <a:graphicFrameLocks/>
          </p:cNvGraphicFramePr>
          <p:nvPr>
            <p:extLst/>
          </p:nvPr>
        </p:nvGraphicFramePr>
        <p:xfrm>
          <a:off x="349250" y="1931638"/>
          <a:ext cx="8520115" cy="1653732"/>
        </p:xfrm>
        <a:graphic>
          <a:graphicData uri="http://schemas.openxmlformats.org/drawingml/2006/table">
            <a:tbl>
              <a:tblPr/>
              <a:tblGrid>
                <a:gridCol w="2819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72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653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65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MS (P. aérea)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cap="flat">
                      <a:noFill/>
                    </a:lnL>
                    <a:lnR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 3,30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anchor="ctr" horzOverflow="overflow">
                    <a:lnL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5,20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anchor="ctr" horzOverflow="overflow"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81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MS (Raiz) 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cap="flat">
                      <a:noFill/>
                    </a:lnL>
                    <a:lnR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1,05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anchor="ctr" horzOverflow="overflow">
                    <a:lnL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1,25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anchor="ctr" horzOverflow="overflow"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0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MS (PA + Raiz)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cap="flat">
                      <a:noFill/>
                    </a:lnL>
                    <a:lnR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4,35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7" marR="91437" marT="45715" marB="45715" anchor="ctr" horzOverflow="overflow">
                    <a:lnL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6,05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7" marR="91437" marT="45715" marB="45715" anchor="ctr" horzOverflow="overflow"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Group 2"/>
          <p:cNvGraphicFramePr>
            <a:graphicFrameLocks/>
          </p:cNvGraphicFramePr>
          <p:nvPr>
            <p:extLst/>
          </p:nvPr>
        </p:nvGraphicFramePr>
        <p:xfrm>
          <a:off x="349250" y="3637612"/>
          <a:ext cx="8520115" cy="1767820"/>
        </p:xfrm>
        <a:graphic>
          <a:graphicData uri="http://schemas.openxmlformats.org/drawingml/2006/table">
            <a:tbl>
              <a:tblPr/>
              <a:tblGrid>
                <a:gridCol w="2819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54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53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90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 adicionado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cap="flat">
                      <a:noFill/>
                    </a:lnL>
                    <a:lnR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1,96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7" marR="91437" marT="45715" marB="45715" anchor="ctr" horzOverflow="overflow">
                    <a:lnL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2,7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7" marR="91437" marT="45715" marB="45715" anchor="ctr" horzOverflow="overflow"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885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 das culturas transformado em C orgânico do solo 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cap="flat">
                      <a:noFill/>
                    </a:lnL>
                    <a:lnR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+ 0,52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7" marR="91437" marT="45715" marB="45715" anchor="ctr" horzOverflow="overflow">
                    <a:lnL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+ 0,60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7" marR="91437" marT="45715" marB="45715" anchor="ctr" horzOverflow="overflow"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" name="Group 2"/>
          <p:cNvGraphicFramePr>
            <a:graphicFrameLocks/>
          </p:cNvGraphicFramePr>
          <p:nvPr>
            <p:extLst/>
          </p:nvPr>
        </p:nvGraphicFramePr>
        <p:xfrm>
          <a:off x="349250" y="5452766"/>
          <a:ext cx="8520115" cy="1371580"/>
        </p:xfrm>
        <a:graphic>
          <a:graphicData uri="http://schemas.openxmlformats.org/drawingml/2006/table">
            <a:tbl>
              <a:tblPr/>
              <a:tblGrid>
                <a:gridCol w="2819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54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53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23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Perda devido a grade (após 7 dias)</a:t>
                      </a:r>
                      <a:endParaRPr kumimoji="0" lang="en-US" sz="23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cap="flat">
                      <a:noFill/>
                    </a:lnL>
                    <a:lnR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Black" pitchFamily="34" charset="0"/>
                        </a:rPr>
                        <a:t>- 0,90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7" marR="91437" marT="45715" marB="45715" anchor="ctr" horzOverflow="overflow">
                    <a:lnL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Black" pitchFamily="34" charset="0"/>
                        </a:rPr>
                        <a:t>- 1,01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7" marR="91437" marT="45715" marB="45715" anchor="ctr" horzOverflow="overflow"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90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Balanço Geral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cap="flat">
                      <a:noFill/>
                    </a:lnL>
                    <a:lnR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Black" pitchFamily="34" charset="0"/>
                        </a:rPr>
                        <a:t>- 0,38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7" marR="91437" marT="45715" marB="45715" anchor="ctr" horzOverflow="overflow">
                    <a:lnL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Black" pitchFamily="34" charset="0"/>
                        </a:rPr>
                        <a:t>- 0.41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7" marR="91437" marT="45715" marB="45715" anchor="ctr" horzOverflow="overflow"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Elipse 1"/>
          <p:cNvSpPr/>
          <p:nvPr/>
        </p:nvSpPr>
        <p:spPr>
          <a:xfrm>
            <a:off x="3602182" y="5452766"/>
            <a:ext cx="2064327" cy="740216"/>
          </a:xfrm>
          <a:prstGeom prst="ellipse">
            <a:avLst/>
          </a:pr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6442371" y="5466616"/>
            <a:ext cx="2064327" cy="740216"/>
          </a:xfrm>
          <a:prstGeom prst="ellipse">
            <a:avLst/>
          </a:pr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/>
          <p:cNvSpPr/>
          <p:nvPr/>
        </p:nvSpPr>
        <p:spPr>
          <a:xfrm>
            <a:off x="3754582" y="6206831"/>
            <a:ext cx="1745673" cy="623467"/>
          </a:xfrm>
          <a:prstGeom prst="ellipse">
            <a:avLst/>
          </a:pr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6664037" y="6206826"/>
            <a:ext cx="1745673" cy="623467"/>
          </a:xfrm>
          <a:prstGeom prst="ellipse">
            <a:avLst/>
          </a:pr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473213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24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2"/>
          <p:cNvSpPr txBox="1">
            <a:spLocks noChangeArrowheads="1"/>
          </p:cNvSpPr>
          <p:nvPr/>
        </p:nvSpPr>
        <p:spPr bwMode="auto">
          <a:xfrm>
            <a:off x="323850" y="476250"/>
            <a:ext cx="8424863" cy="5755422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4600" b="1" dirty="0">
                <a:solidFill>
                  <a:schemeClr val="bg1"/>
                </a:solidFill>
                <a:latin typeface="Tahoma" pitchFamily="34" charset="0"/>
              </a:rPr>
              <a:t>Para compensar a perda de C devido ao uso da grade niveladora para </a:t>
            </a:r>
            <a:r>
              <a:rPr lang="pt-BR" altLang="pt-BR" sz="4600" b="1" dirty="0">
                <a:solidFill>
                  <a:srgbClr val="FFFF00"/>
                </a:solidFill>
                <a:latin typeface="Arial Black" panose="020B0A04020102020204" pitchFamily="34" charset="0"/>
              </a:rPr>
              <a:t>COBRIR</a:t>
            </a:r>
            <a:r>
              <a:rPr lang="pt-BR" altLang="pt-BR" sz="4600" b="1" dirty="0">
                <a:solidFill>
                  <a:schemeClr val="bg1"/>
                </a:solidFill>
                <a:latin typeface="Tahoma" pitchFamily="34" charset="0"/>
              </a:rPr>
              <a:t> as sementes de aveia preta e </a:t>
            </a:r>
            <a:r>
              <a:rPr lang="pt-BR" altLang="pt-BR" sz="4600" b="1" dirty="0" err="1">
                <a:solidFill>
                  <a:schemeClr val="bg1"/>
                </a:solidFill>
                <a:latin typeface="Tahoma" pitchFamily="34" charset="0"/>
              </a:rPr>
              <a:t>milheto</a:t>
            </a:r>
            <a:r>
              <a:rPr lang="pt-BR" altLang="pt-BR" sz="4600" b="1" dirty="0">
                <a:solidFill>
                  <a:schemeClr val="bg1"/>
                </a:solidFill>
                <a:latin typeface="Tahoma" pitchFamily="34" charset="0"/>
              </a:rPr>
              <a:t>, será necessário produzir </a:t>
            </a:r>
            <a:r>
              <a:rPr lang="pt-BR" altLang="pt-BR" sz="4600" b="1" dirty="0">
                <a:solidFill>
                  <a:srgbClr val="FFFF00"/>
                </a:solidFill>
                <a:latin typeface="Arial Black" panose="020B0A04020102020204" pitchFamily="34" charset="0"/>
              </a:rPr>
              <a:t>7,4 </a:t>
            </a:r>
            <a:r>
              <a:rPr lang="pt-BR" altLang="pt-BR" sz="4600" b="1" dirty="0" err="1">
                <a:solidFill>
                  <a:srgbClr val="FFFF00"/>
                </a:solidFill>
                <a:latin typeface="Arial Black" panose="020B0A04020102020204" pitchFamily="34" charset="0"/>
              </a:rPr>
              <a:t>ton</a:t>
            </a:r>
            <a:r>
              <a:rPr lang="pt-BR" altLang="pt-BR" sz="4600" b="1" dirty="0">
                <a:solidFill>
                  <a:srgbClr val="FFFF00"/>
                </a:solidFill>
                <a:latin typeface="Arial Black" panose="020B0A04020102020204" pitchFamily="34" charset="0"/>
              </a:rPr>
              <a:t>/ha</a:t>
            </a:r>
            <a:r>
              <a:rPr lang="pt-BR" altLang="pt-BR" sz="4600" b="1" dirty="0">
                <a:solidFill>
                  <a:schemeClr val="bg1"/>
                </a:solidFill>
                <a:latin typeface="Tahoma" pitchFamily="34" charset="0"/>
              </a:rPr>
              <a:t> e    </a:t>
            </a:r>
            <a:r>
              <a:rPr lang="pt-BR" altLang="pt-BR" sz="4600" b="1" dirty="0">
                <a:solidFill>
                  <a:srgbClr val="FFFF00"/>
                </a:solidFill>
                <a:latin typeface="Arial Black" panose="020B0A04020102020204" pitchFamily="34" charset="0"/>
              </a:rPr>
              <a:t>10,9 </a:t>
            </a:r>
            <a:r>
              <a:rPr lang="pt-BR" altLang="pt-BR" sz="4600" b="1" dirty="0" err="1">
                <a:solidFill>
                  <a:srgbClr val="FFFF00"/>
                </a:solidFill>
                <a:latin typeface="Arial Black" panose="020B0A04020102020204" pitchFamily="34" charset="0"/>
              </a:rPr>
              <a:t>ton</a:t>
            </a:r>
            <a:r>
              <a:rPr lang="pt-BR" altLang="pt-BR" sz="4600" b="1" dirty="0">
                <a:solidFill>
                  <a:srgbClr val="FFFF00"/>
                </a:solidFill>
                <a:latin typeface="Arial Black" panose="020B0A04020102020204" pitchFamily="34" charset="0"/>
              </a:rPr>
              <a:t>/ha</a:t>
            </a:r>
            <a:r>
              <a:rPr lang="pt-BR" altLang="pt-BR" sz="4600" b="1" dirty="0">
                <a:solidFill>
                  <a:schemeClr val="bg1"/>
                </a:solidFill>
                <a:latin typeface="Tahoma" pitchFamily="34" charset="0"/>
              </a:rPr>
              <a:t> de palha, respectivamente</a:t>
            </a:r>
          </a:p>
        </p:txBody>
      </p:sp>
    </p:spTree>
    <p:extLst>
      <p:ext uri="{BB962C8B-B14F-4D97-AF65-F5344CB8AC3E}">
        <p14:creationId xmlns:p14="http://schemas.microsoft.com/office/powerpoint/2010/main" val="389005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5745" y="2382973"/>
            <a:ext cx="80356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</a:rPr>
              <a:t>O uso da grade niveladora no plantio direto deve ser </a:t>
            </a:r>
            <a:r>
              <a:rPr lang="pt-BR" sz="4400" b="1" dirty="0">
                <a:solidFill>
                  <a:srgbClr val="FFFF00"/>
                </a:solidFill>
                <a:latin typeface="Arial Black" panose="020B0A04020102020204" pitchFamily="34" charset="0"/>
              </a:rPr>
              <a:t>BANIDA, ELIMINADA!!!</a:t>
            </a:r>
          </a:p>
        </p:txBody>
      </p:sp>
    </p:spTree>
    <p:extLst>
      <p:ext uri="{BB962C8B-B14F-4D97-AF65-F5344CB8AC3E}">
        <p14:creationId xmlns:p14="http://schemas.microsoft.com/office/powerpoint/2010/main" val="137442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625B73D-3A12-4233-A056-75C5EBB3C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9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F9B0863-0B81-4AE4-8F80-6FFD956B9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4B7C356-3BCA-4A4C-B8D2-9EB383DB7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52228" y="1066428"/>
            <a:ext cx="6300192" cy="4725144"/>
          </a:xfrm>
          <a:prstGeom prst="rect">
            <a:avLst/>
          </a:prstGeom>
          <a:ln w="5715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59479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5329892-24B5-46C2-9C71-0381EE3E6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7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92DC94D-69DD-480E-9FB1-D50E634BA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3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7B1C803-AB63-4412-8168-35F906604D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6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2626201"/>
              </p:ext>
            </p:extLst>
          </p:nvPr>
        </p:nvGraphicFramePr>
        <p:xfrm>
          <a:off x="360362" y="1196752"/>
          <a:ext cx="8423275" cy="5565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ixaDeTexto 2"/>
          <p:cNvSpPr txBox="1">
            <a:spLocks noChangeArrowheads="1"/>
          </p:cNvSpPr>
          <p:nvPr/>
        </p:nvSpPr>
        <p:spPr bwMode="auto">
          <a:xfrm>
            <a:off x="107504" y="44450"/>
            <a:ext cx="89646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Distribuição</a:t>
            </a:r>
            <a:r>
              <a:rPr lang="en-US" sz="2400" b="1" dirty="0">
                <a:solidFill>
                  <a:schemeClr val="bg1"/>
                </a:solidFill>
              </a:rPr>
              <a:t> CTC no </a:t>
            </a:r>
            <a:r>
              <a:rPr lang="en-US" sz="2400" b="1" dirty="0" err="1">
                <a:solidFill>
                  <a:schemeClr val="bg1"/>
                </a:solidFill>
              </a:rPr>
              <a:t>perfil</a:t>
            </a:r>
            <a:r>
              <a:rPr lang="en-US" sz="2400" b="1" dirty="0">
                <a:solidFill>
                  <a:schemeClr val="bg1"/>
                </a:solidFill>
              </a:rPr>
              <a:t> do solo. </a:t>
            </a:r>
          </a:p>
          <a:p>
            <a:pPr algn="ctr"/>
            <a:r>
              <a:rPr lang="en-US" sz="2400" b="1" u="sng" dirty="0">
                <a:solidFill>
                  <a:schemeClr val="bg1"/>
                </a:solidFill>
              </a:rPr>
              <a:t>Mata </a:t>
            </a:r>
            <a:r>
              <a:rPr lang="en-US" sz="2400" b="1" u="sng" dirty="0" err="1">
                <a:solidFill>
                  <a:schemeClr val="bg1"/>
                </a:solidFill>
              </a:rPr>
              <a:t>nativa</a:t>
            </a:r>
            <a:r>
              <a:rPr lang="en-US" sz="2400" b="1" dirty="0">
                <a:solidFill>
                  <a:schemeClr val="bg1"/>
                </a:solidFill>
              </a:rPr>
              <a:t> (Lucas do Rio Verde, MT – </a:t>
            </a:r>
            <a:r>
              <a:rPr lang="en-US" sz="2400" b="1" dirty="0" err="1">
                <a:solidFill>
                  <a:schemeClr val="bg1"/>
                </a:solidFill>
              </a:rPr>
              <a:t>Estação</a:t>
            </a:r>
            <a:r>
              <a:rPr lang="en-US" sz="2400" b="1" dirty="0">
                <a:solidFill>
                  <a:schemeClr val="bg1"/>
                </a:solidFill>
              </a:rPr>
              <a:t> experimental da FRV )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20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A706BC0-9D29-43A8-B0F5-79148CFD5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1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B1A89D8-8E1D-4D8F-A86A-89AF6471B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4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4CC3369-7C27-49A2-BCA8-B03671924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2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FFE0189-ECD3-4B61-BCA1-321ECBBE9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7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398C707-4F27-488C-8473-DD7E9AEE1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1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obertura Nabo 014"/>
          <p:cNvPicPr>
            <a:picLocks noChangeAspect="1" noChangeArrowheads="1"/>
          </p:cNvPicPr>
          <p:nvPr/>
        </p:nvPicPr>
        <p:blipFill>
          <a:blip r:embed="rId2" cstate="print"/>
          <a:srcRect l="11073" t="14764"/>
          <a:stretch>
            <a:fillRect/>
          </a:stretch>
        </p:blipFill>
        <p:spPr bwMode="auto">
          <a:xfrm>
            <a:off x="0" y="-71438"/>
            <a:ext cx="9178925" cy="692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330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Van Gog - Descanço na palha.jpg">
            <a:extLst>
              <a:ext uri="{FF2B5EF4-FFF2-40B4-BE49-F238E27FC236}">
                <a16:creationId xmlns:a16="http://schemas.microsoft.com/office/drawing/2014/main" id="{39729067-F4EF-4C78-BA20-6FD2013AD82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r="6693"/>
          <a:stretch>
            <a:fillRect/>
          </a:stretch>
        </p:blipFill>
        <p:spPr bwMode="auto">
          <a:xfrm>
            <a:off x="323850" y="0"/>
            <a:ext cx="8532813" cy="6859588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F66519B-8FAF-450B-88E3-97554BC3CC6B}"/>
              </a:ext>
            </a:extLst>
          </p:cNvPr>
          <p:cNvSpPr txBox="1"/>
          <p:nvPr/>
        </p:nvSpPr>
        <p:spPr>
          <a:xfrm>
            <a:off x="1547664" y="908720"/>
            <a:ext cx="6192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O pintor Van </a:t>
            </a:r>
            <a:r>
              <a:rPr lang="pt-BR" sz="2800" b="1" dirty="0" err="1"/>
              <a:t>Gog</a:t>
            </a:r>
            <a:r>
              <a:rPr lang="pt-BR" sz="2800" b="1" dirty="0"/>
              <a:t> já sabia que descansar na palha após um dia de  trabalho é bom!!!</a:t>
            </a:r>
          </a:p>
        </p:txBody>
      </p:sp>
    </p:spTree>
    <p:extLst>
      <p:ext uri="{BB962C8B-B14F-4D97-AF65-F5344CB8AC3E}">
        <p14:creationId xmlns:p14="http://schemas.microsoft.com/office/powerpoint/2010/main" val="206846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6" descr="P1010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692275" y="3595959"/>
            <a:ext cx="5875338" cy="1539875"/>
            <a:chOff x="1045" y="2129"/>
            <a:chExt cx="3722" cy="970"/>
          </a:xfrm>
        </p:grpSpPr>
        <p:sp>
          <p:nvSpPr>
            <p:cNvPr id="67601" name="Pyr3"/>
            <p:cNvSpPr>
              <a:spLocks noEditPoints="1" noChangeArrowheads="1"/>
            </p:cNvSpPr>
            <p:nvPr/>
          </p:nvSpPr>
          <p:spPr bwMode="auto">
            <a:xfrm>
              <a:off x="1045" y="2129"/>
              <a:ext cx="3722" cy="97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287 w 21600"/>
                <a:gd name="T13" fmla="*/ 490 h 21600"/>
                <a:gd name="T14" fmla="*/ 16313 w 21600"/>
                <a:gd name="T15" fmla="*/ 2111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768" y="0"/>
                  </a:moveTo>
                  <a:lnTo>
                    <a:pt x="17831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3768" y="0"/>
                  </a:lnTo>
                  <a:close/>
                </a:path>
              </a:pathLst>
            </a:custGeom>
            <a:gradFill rotWithShape="1">
              <a:gsLst>
                <a:gs pos="0">
                  <a:srgbClr val="FFBE7D">
                    <a:alpha val="29999"/>
                  </a:srgbClr>
                </a:gs>
                <a:gs pos="100000">
                  <a:srgbClr val="76583A">
                    <a:alpha val="70000"/>
                  </a:srgbClr>
                </a:gs>
              </a:gsLst>
              <a:lin ang="5400000" scaled="1"/>
            </a:gradFill>
            <a:ln w="57150">
              <a:solidFill>
                <a:srgbClr val="00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7602" name="Text Box 4"/>
            <p:cNvSpPr txBox="1">
              <a:spLocks noChangeArrowheads="1"/>
            </p:cNvSpPr>
            <p:nvPr/>
          </p:nvSpPr>
          <p:spPr bwMode="auto">
            <a:xfrm>
              <a:off x="1747" y="2226"/>
              <a:ext cx="2358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3600" b="1" dirty="0">
                  <a:solidFill>
                    <a:schemeClr val="bg1"/>
                  </a:solidFill>
                  <a:latin typeface="Tahoma" pitchFamily="34" charset="0"/>
                </a:rPr>
                <a:t>Proteção dos agregados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708400" y="738459"/>
            <a:ext cx="1804988" cy="1322387"/>
            <a:chOff x="2344" y="329"/>
            <a:chExt cx="1129" cy="833"/>
          </a:xfrm>
        </p:grpSpPr>
        <p:sp>
          <p:nvSpPr>
            <p:cNvPr id="67599" name="Pyr1"/>
            <p:cNvSpPr>
              <a:spLocks noEditPoints="1" noChangeArrowheads="1"/>
            </p:cNvSpPr>
            <p:nvPr/>
          </p:nvSpPr>
          <p:spPr bwMode="auto">
            <a:xfrm>
              <a:off x="2344" y="329"/>
              <a:ext cx="1129" cy="8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5395 w 21600"/>
                <a:gd name="T10" fmla="*/ 11791 h 21600"/>
                <a:gd name="T11" fmla="*/ 16205 w 21600"/>
                <a:gd name="T12" fmla="*/ 20609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gradFill rotWithShape="1">
              <a:gsLst>
                <a:gs pos="0">
                  <a:srgbClr val="D8EBB3">
                    <a:alpha val="29999"/>
                  </a:srgbClr>
                </a:gs>
                <a:gs pos="100000">
                  <a:srgbClr val="646D53">
                    <a:alpha val="70000"/>
                  </a:srgbClr>
                </a:gs>
              </a:gsLst>
              <a:lin ang="5400000" scaled="1"/>
            </a:gradFill>
            <a:ln w="57150">
              <a:solidFill>
                <a:srgbClr val="00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7600" name="Text Box 7"/>
            <p:cNvSpPr txBox="1">
              <a:spLocks noChangeArrowheads="1"/>
            </p:cNvSpPr>
            <p:nvPr/>
          </p:nvSpPr>
          <p:spPr bwMode="auto">
            <a:xfrm>
              <a:off x="2472" y="586"/>
              <a:ext cx="898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5400" b="1" dirty="0">
                  <a:solidFill>
                    <a:srgbClr val="FFFF66"/>
                  </a:solidFill>
                  <a:latin typeface="Arial Black" pitchFamily="34" charset="0"/>
                </a:rPr>
                <a:t>C</a:t>
              </a:r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684213" y="5127897"/>
            <a:ext cx="7920037" cy="1541463"/>
            <a:chOff x="684213" y="4911726"/>
            <a:chExt cx="7920037" cy="1541463"/>
          </a:xfrm>
        </p:grpSpPr>
        <p:sp>
          <p:nvSpPr>
            <p:cNvPr id="278537" name="Pyr4"/>
            <p:cNvSpPr>
              <a:spLocks noEditPoints="1" noChangeArrowheads="1"/>
            </p:cNvSpPr>
            <p:nvPr/>
          </p:nvSpPr>
          <p:spPr bwMode="auto">
            <a:xfrm>
              <a:off x="684213" y="4911726"/>
              <a:ext cx="7920037" cy="1541463"/>
            </a:xfrm>
            <a:custGeom>
              <a:avLst/>
              <a:gdLst>
                <a:gd name="T0" fmla="*/ 2793 w 21600"/>
                <a:gd name="T1" fmla="*/ 0 h 21600"/>
                <a:gd name="T2" fmla="*/ 18806 w 21600"/>
                <a:gd name="T3" fmla="*/ 0 h 21600"/>
                <a:gd name="T4" fmla="*/ 21600 w 21600"/>
                <a:gd name="T5" fmla="*/ 21600 h 21600"/>
                <a:gd name="T6" fmla="*/ 0 w 21600"/>
                <a:gd name="T7" fmla="*/ 21600 h 21600"/>
                <a:gd name="T8" fmla="*/ 3287 w 21600"/>
                <a:gd name="T9" fmla="*/ 500 h 21600"/>
                <a:gd name="T10" fmla="*/ 17312 w 21600"/>
                <a:gd name="T11" fmla="*/ 21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2793" y="0"/>
                  </a:moveTo>
                  <a:lnTo>
                    <a:pt x="18806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279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FF">
                    <a:gamma/>
                    <a:shade val="0"/>
                    <a:invGamma/>
                    <a:alpha val="60001"/>
                  </a:srgbClr>
                </a:gs>
                <a:gs pos="50000">
                  <a:srgbClr val="0000FF">
                    <a:alpha val="30000"/>
                  </a:srgbClr>
                </a:gs>
                <a:gs pos="100000">
                  <a:srgbClr val="0000FF">
                    <a:gamma/>
                    <a:shade val="0"/>
                    <a:invGamma/>
                    <a:alpha val="60001"/>
                  </a:srgbClr>
                </a:gs>
              </a:gsLst>
              <a:lin ang="5400000" scaled="1"/>
            </a:gradFill>
            <a:ln w="57150">
              <a:solidFill>
                <a:srgbClr val="00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67597" name="Text Box 10"/>
            <p:cNvSpPr txBox="1">
              <a:spLocks noChangeArrowheads="1"/>
            </p:cNvSpPr>
            <p:nvPr/>
          </p:nvSpPr>
          <p:spPr bwMode="auto">
            <a:xfrm>
              <a:off x="899592" y="5868414"/>
              <a:ext cx="741994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3200" b="1" dirty="0">
                  <a:solidFill>
                    <a:schemeClr val="bg1"/>
                  </a:solidFill>
                  <a:latin typeface="Tahoma" pitchFamily="34" charset="0"/>
                </a:rPr>
                <a:t>Plantio direto e rotação de culturas</a:t>
              </a:r>
              <a:endParaRPr lang="pt-BR" sz="2400" b="1" dirty="0">
                <a:solidFill>
                  <a:schemeClr val="bg1"/>
                </a:solidFill>
                <a:latin typeface="Tahoma" pitchFamily="34" charset="0"/>
              </a:endParaRPr>
            </a:p>
          </p:txBody>
        </p:sp>
      </p:grpSp>
      <p:sp>
        <p:nvSpPr>
          <p:cNvPr id="67598" name="Text Box 11"/>
          <p:cNvSpPr txBox="1">
            <a:spLocks noChangeArrowheads="1"/>
          </p:cNvSpPr>
          <p:nvPr/>
        </p:nvSpPr>
        <p:spPr bwMode="auto">
          <a:xfrm>
            <a:off x="1184426" y="5139189"/>
            <a:ext cx="71351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 dirty="0">
                <a:solidFill>
                  <a:schemeClr val="bg1"/>
                </a:solidFill>
                <a:latin typeface="Tahoma" pitchFamily="34" charset="0"/>
              </a:rPr>
              <a:t>Diversidade no input de C            (Parte aérea e raízes)</a:t>
            </a:r>
          </a:p>
        </p:txBody>
      </p: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2700338" y="2052909"/>
            <a:ext cx="3840162" cy="1543050"/>
            <a:chOff x="1691" y="1157"/>
            <a:chExt cx="2429" cy="972"/>
          </a:xfrm>
        </p:grpSpPr>
        <p:sp>
          <p:nvSpPr>
            <p:cNvPr id="67592" name="Pyr2"/>
            <p:cNvSpPr>
              <a:spLocks noEditPoints="1" noChangeArrowheads="1"/>
            </p:cNvSpPr>
            <p:nvPr/>
          </p:nvSpPr>
          <p:spPr bwMode="auto">
            <a:xfrm>
              <a:off x="1691" y="1157"/>
              <a:ext cx="2429" cy="9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789 w 21600"/>
                <a:gd name="T13" fmla="*/ 489 h 21600"/>
                <a:gd name="T14" fmla="*/ 15811 w 21600"/>
                <a:gd name="T15" fmla="*/ 211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787" y="0"/>
                  </a:moveTo>
                  <a:lnTo>
                    <a:pt x="15812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5787" y="0"/>
                  </a:lnTo>
                  <a:close/>
                </a:path>
              </a:pathLst>
            </a:custGeom>
            <a:gradFill rotWithShape="1">
              <a:gsLst>
                <a:gs pos="0">
                  <a:srgbClr val="CCCCFF">
                    <a:alpha val="29999"/>
                  </a:srgbClr>
                </a:gs>
                <a:gs pos="100000">
                  <a:srgbClr val="5E5E76">
                    <a:alpha val="70000"/>
                  </a:srgbClr>
                </a:gs>
              </a:gsLst>
              <a:lin ang="5400000" scaled="1"/>
            </a:gradFill>
            <a:ln w="57150">
              <a:solidFill>
                <a:srgbClr val="00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7593" name="Text Box 14"/>
            <p:cNvSpPr txBox="1">
              <a:spLocks noChangeArrowheads="1"/>
            </p:cNvSpPr>
            <p:nvPr/>
          </p:nvSpPr>
          <p:spPr bwMode="auto">
            <a:xfrm>
              <a:off x="2064" y="1344"/>
              <a:ext cx="1701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3200" b="1" dirty="0">
                  <a:solidFill>
                    <a:schemeClr val="bg1"/>
                  </a:solidFill>
                  <a:latin typeface="Tahoma" pitchFamily="34" charset="0"/>
                </a:rPr>
                <a:t>Redução da oxidação</a:t>
              </a:r>
            </a:p>
          </p:txBody>
        </p:sp>
      </p:grpSp>
      <p:sp>
        <p:nvSpPr>
          <p:cNvPr id="278543" name="Text Box 15"/>
          <p:cNvSpPr txBox="1">
            <a:spLocks noChangeArrowheads="1"/>
          </p:cNvSpPr>
          <p:nvPr/>
        </p:nvSpPr>
        <p:spPr bwMode="auto">
          <a:xfrm>
            <a:off x="1583829" y="0"/>
            <a:ext cx="597634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2021404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4400" b="1" dirty="0">
                <a:solidFill>
                  <a:schemeClr val="bg1"/>
                </a:solidFill>
                <a:latin typeface="Tahoma" pitchFamily="34" charset="0"/>
              </a:rPr>
              <a:t>Qualidade do solo </a:t>
            </a:r>
          </a:p>
        </p:txBody>
      </p:sp>
    </p:spTree>
    <p:extLst>
      <p:ext uri="{BB962C8B-B14F-4D97-AF65-F5344CB8AC3E}">
        <p14:creationId xmlns:p14="http://schemas.microsoft.com/office/powerpoint/2010/main" val="124676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785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8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7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8" grpId="0"/>
      <p:bldP spid="278543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67" y="-25000"/>
            <a:ext cx="9117833" cy="683837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4" name="Pergaminho horizontal 3"/>
          <p:cNvSpPr/>
          <p:nvPr/>
        </p:nvSpPr>
        <p:spPr>
          <a:xfrm>
            <a:off x="179512" y="116632"/>
            <a:ext cx="3386138" cy="136815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582231" y="446765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</a:rPr>
              <a:t>Conclusões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076056" y="116632"/>
            <a:ext cx="3960440" cy="655564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 </a:t>
            </a:r>
            <a:r>
              <a:rPr lang="en-US" sz="2800" b="1" dirty="0" err="1">
                <a:solidFill>
                  <a:schemeClr val="bg1"/>
                </a:solidFill>
              </a:rPr>
              <a:t>manejo</a:t>
            </a:r>
            <a:r>
              <a:rPr lang="en-US" sz="2800" b="1" dirty="0">
                <a:solidFill>
                  <a:schemeClr val="bg1"/>
                </a:solidFill>
              </a:rPr>
              <a:t> para </a:t>
            </a:r>
            <a:r>
              <a:rPr lang="en-US" sz="2800" b="1" dirty="0" err="1">
                <a:solidFill>
                  <a:schemeClr val="bg1"/>
                </a:solidFill>
              </a:rPr>
              <a:t>conseguir</a:t>
            </a:r>
            <a:r>
              <a:rPr lang="en-US" sz="2800" b="1" dirty="0">
                <a:solidFill>
                  <a:schemeClr val="bg1"/>
                </a:solidFill>
              </a:rPr>
              <a:t> a </a:t>
            </a:r>
            <a:r>
              <a:rPr lang="en-US" sz="2800" b="1" dirty="0" err="1">
                <a:solidFill>
                  <a:srgbClr val="FFFF00"/>
                </a:solidFill>
              </a:rPr>
              <a:t>qualidade</a:t>
            </a:r>
            <a:r>
              <a:rPr lang="en-US" sz="2800" b="1" dirty="0">
                <a:solidFill>
                  <a:srgbClr val="FFFF00"/>
                </a:solidFill>
              </a:rPr>
              <a:t> do solo e </a:t>
            </a:r>
            <a:r>
              <a:rPr lang="en-US" sz="2800" b="1" dirty="0" err="1">
                <a:solidFill>
                  <a:srgbClr val="FFFF00"/>
                </a:solidFill>
              </a:rPr>
              <a:t>sucesso</a:t>
            </a:r>
            <a:r>
              <a:rPr lang="en-US" sz="2800" b="1" dirty="0">
                <a:solidFill>
                  <a:srgbClr val="FFFF00"/>
                </a:solidFill>
              </a:rPr>
              <a:t> no SPD </a:t>
            </a:r>
            <a:r>
              <a:rPr lang="en-US" sz="2800" b="1" dirty="0" err="1">
                <a:solidFill>
                  <a:schemeClr val="bg1"/>
                </a:solidFill>
              </a:rPr>
              <a:t>está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associado</a:t>
            </a:r>
            <a:r>
              <a:rPr lang="en-US" sz="2800" b="1" dirty="0">
                <a:solidFill>
                  <a:schemeClr val="bg1"/>
                </a:solidFill>
              </a:rPr>
              <a:t> a </a:t>
            </a:r>
            <a:r>
              <a:rPr lang="en-US" sz="2800" b="1" dirty="0" err="1">
                <a:solidFill>
                  <a:schemeClr val="bg1"/>
                </a:solidFill>
              </a:rPr>
              <a:t>capacidade</a:t>
            </a:r>
            <a:r>
              <a:rPr lang="en-US" sz="2800" b="1" dirty="0">
                <a:solidFill>
                  <a:schemeClr val="bg1"/>
                </a:solidFill>
              </a:rPr>
              <a:t> de </a:t>
            </a:r>
            <a:r>
              <a:rPr lang="en-US" sz="2800" b="1" dirty="0" err="1">
                <a:solidFill>
                  <a:schemeClr val="bg1"/>
                </a:solidFill>
              </a:rPr>
              <a:t>reestabelecer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uma</a:t>
            </a:r>
            <a:r>
              <a:rPr lang="en-US" sz="2800" b="1" dirty="0">
                <a:solidFill>
                  <a:schemeClr val="bg1"/>
                </a:solidFill>
              </a:rPr>
              <a:t> nova </a:t>
            </a:r>
            <a:r>
              <a:rPr lang="en-US" sz="2800" b="1" dirty="0" err="1">
                <a:solidFill>
                  <a:schemeClr val="bg1"/>
                </a:solidFill>
              </a:rPr>
              <a:t>estrutura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que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permita</a:t>
            </a:r>
            <a:r>
              <a:rPr lang="en-US" sz="2800" b="1" dirty="0">
                <a:solidFill>
                  <a:schemeClr val="bg1"/>
                </a:solidFill>
              </a:rPr>
              <a:t> a </a:t>
            </a:r>
            <a:r>
              <a:rPr lang="en-US" sz="2800" b="1" dirty="0" err="1">
                <a:solidFill>
                  <a:schemeClr val="bg1"/>
                </a:solidFill>
              </a:rPr>
              <a:t>redistribuição</a:t>
            </a:r>
            <a:r>
              <a:rPr lang="en-US" sz="2800" b="1" dirty="0">
                <a:solidFill>
                  <a:schemeClr val="bg1"/>
                </a:solidFill>
              </a:rPr>
              <a:t> do C e N </a:t>
            </a:r>
            <a:r>
              <a:rPr lang="en-US" sz="2800" b="1" dirty="0" err="1">
                <a:solidFill>
                  <a:schemeClr val="bg1"/>
                </a:solidFill>
              </a:rPr>
              <a:t>nos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diversos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reservatórios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promovendo</a:t>
            </a:r>
            <a:r>
              <a:rPr lang="en-US" sz="2800" b="1" dirty="0">
                <a:solidFill>
                  <a:schemeClr val="bg1"/>
                </a:solidFill>
              </a:rPr>
              <a:t> a </a:t>
            </a:r>
            <a:r>
              <a:rPr lang="en-US" sz="2800" b="1" dirty="0" err="1">
                <a:solidFill>
                  <a:schemeClr val="bg1"/>
                </a:solidFill>
              </a:rPr>
              <a:t>ativação</a:t>
            </a:r>
            <a:r>
              <a:rPr lang="en-US" sz="2800" b="1" dirty="0">
                <a:solidFill>
                  <a:schemeClr val="bg1"/>
                </a:solidFill>
              </a:rPr>
              <a:t> dos </a:t>
            </a:r>
            <a:r>
              <a:rPr lang="en-US" sz="2800" b="1" dirty="0" err="1">
                <a:solidFill>
                  <a:schemeClr val="bg1"/>
                </a:solidFill>
              </a:rPr>
              <a:t>ciclos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biológicos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que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atuarão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como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componente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chave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estabilidade</a:t>
            </a:r>
            <a:r>
              <a:rPr lang="en-US" sz="2800" b="1" dirty="0">
                <a:solidFill>
                  <a:schemeClr val="bg1"/>
                </a:solidFill>
              </a:rPr>
              <a:t> dos </a:t>
            </a:r>
            <a:r>
              <a:rPr lang="en-US" sz="2800" b="1" dirty="0" err="1">
                <a:solidFill>
                  <a:schemeClr val="bg1"/>
                </a:solidFill>
              </a:rPr>
              <a:t>sistemas</a:t>
            </a:r>
            <a:r>
              <a:rPr lang="en-US" sz="2800" b="1" dirty="0">
                <a:solidFill>
                  <a:schemeClr val="bg1"/>
                </a:solidFill>
              </a:rPr>
              <a:t> de </a:t>
            </a:r>
            <a:r>
              <a:rPr lang="en-US" sz="2800" b="1" dirty="0" err="1">
                <a:solidFill>
                  <a:schemeClr val="bg1"/>
                </a:solidFill>
              </a:rPr>
              <a:t>produção</a:t>
            </a:r>
            <a:r>
              <a:rPr lang="en-US" sz="2800" b="1" dirty="0">
                <a:solidFill>
                  <a:schemeClr val="bg1"/>
                </a:solidFill>
              </a:rPr>
              <a:t>.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71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3" descr="Palhada de Braquiaria 18.3 ton ha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8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09918" y="4571543"/>
            <a:ext cx="8926578" cy="216982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</a:rPr>
              <a:t>O </a:t>
            </a:r>
            <a:r>
              <a:rPr lang="en-US" sz="2700" b="1" dirty="0" err="1">
                <a:solidFill>
                  <a:schemeClr val="bg1"/>
                </a:solidFill>
              </a:rPr>
              <a:t>reestabelecimento</a:t>
            </a:r>
            <a:r>
              <a:rPr lang="en-US" sz="2700" b="1" dirty="0">
                <a:solidFill>
                  <a:schemeClr val="bg1"/>
                </a:solidFill>
              </a:rPr>
              <a:t> dos </a:t>
            </a:r>
            <a:r>
              <a:rPr lang="en-US" sz="2700" b="1" dirty="0" err="1">
                <a:solidFill>
                  <a:schemeClr val="bg1"/>
                </a:solidFill>
              </a:rPr>
              <a:t>ciclos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biológicos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está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diretamente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relacionada</a:t>
            </a:r>
            <a:r>
              <a:rPr lang="en-US" sz="2700" b="1" dirty="0">
                <a:solidFill>
                  <a:schemeClr val="bg1"/>
                </a:solidFill>
              </a:rPr>
              <a:t> com a </a:t>
            </a:r>
            <a:r>
              <a:rPr lang="en-US" sz="2700" b="1" dirty="0" err="1">
                <a:solidFill>
                  <a:schemeClr val="bg1"/>
                </a:solidFill>
              </a:rPr>
              <a:t>manutenção</a:t>
            </a:r>
            <a:r>
              <a:rPr lang="en-US" sz="2700" b="1" dirty="0">
                <a:solidFill>
                  <a:schemeClr val="bg1"/>
                </a:solidFill>
              </a:rPr>
              <a:t> do solo </a:t>
            </a:r>
            <a:r>
              <a:rPr lang="en-US" sz="2700" b="1" dirty="0" err="1">
                <a:solidFill>
                  <a:schemeClr val="bg1"/>
                </a:solidFill>
              </a:rPr>
              <a:t>permanentemente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coberto</a:t>
            </a:r>
            <a:r>
              <a:rPr lang="en-US" sz="2700" b="1" dirty="0">
                <a:solidFill>
                  <a:schemeClr val="bg1"/>
                </a:solidFill>
              </a:rPr>
              <a:t> com </a:t>
            </a:r>
            <a:r>
              <a:rPr lang="en-US" sz="2700" b="1" dirty="0" err="1">
                <a:solidFill>
                  <a:schemeClr val="bg1"/>
                </a:solidFill>
              </a:rPr>
              <a:t>resíduos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culturais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ou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plantas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vivas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para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promover</a:t>
            </a:r>
            <a:r>
              <a:rPr lang="en-US" sz="2700" b="1" dirty="0">
                <a:solidFill>
                  <a:schemeClr val="bg1"/>
                </a:solidFill>
              </a:rPr>
              <a:t>  um </a:t>
            </a:r>
            <a:r>
              <a:rPr lang="en-US" sz="2700" b="1" dirty="0" err="1">
                <a:solidFill>
                  <a:schemeClr val="bg1"/>
                </a:solidFill>
              </a:rPr>
              <a:t>fluxo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contínuo</a:t>
            </a:r>
            <a:r>
              <a:rPr lang="en-US" sz="2700" b="1" dirty="0">
                <a:solidFill>
                  <a:schemeClr val="bg1"/>
                </a:solidFill>
              </a:rPr>
              <a:t> de C e N </a:t>
            </a:r>
            <a:r>
              <a:rPr lang="en-US" sz="2700" b="1" dirty="0" err="1">
                <a:solidFill>
                  <a:schemeClr val="bg1"/>
                </a:solidFill>
              </a:rPr>
              <a:t>através</a:t>
            </a:r>
            <a:r>
              <a:rPr lang="en-US" sz="2700" b="1" dirty="0">
                <a:solidFill>
                  <a:schemeClr val="bg1"/>
                </a:solidFill>
              </a:rPr>
              <a:t> da </a:t>
            </a:r>
            <a:r>
              <a:rPr lang="en-US" sz="2700" b="1" dirty="0" err="1">
                <a:solidFill>
                  <a:schemeClr val="bg1"/>
                </a:solidFill>
              </a:rPr>
              <a:t>comunidade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microbiana</a:t>
            </a:r>
            <a:r>
              <a:rPr lang="en-US" sz="2700" b="1" dirty="0">
                <a:solidFill>
                  <a:schemeClr val="bg1"/>
                </a:solidFill>
              </a:rPr>
              <a:t>.</a:t>
            </a:r>
            <a:endParaRPr lang="pt-BR" sz="2700" b="1" dirty="0">
              <a:solidFill>
                <a:schemeClr val="bg1"/>
              </a:solidFill>
            </a:endParaRPr>
          </a:p>
        </p:txBody>
      </p:sp>
      <p:sp>
        <p:nvSpPr>
          <p:cNvPr id="4" name="Pergaminho horizontal 3"/>
          <p:cNvSpPr/>
          <p:nvPr/>
        </p:nvSpPr>
        <p:spPr>
          <a:xfrm>
            <a:off x="179512" y="116632"/>
            <a:ext cx="3386138" cy="136815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582231" y="446765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</a:rPr>
              <a:t>Conclusões</a:t>
            </a:r>
          </a:p>
        </p:txBody>
      </p:sp>
    </p:spTree>
    <p:extLst>
      <p:ext uri="{BB962C8B-B14F-4D97-AF65-F5344CB8AC3E}">
        <p14:creationId xmlns:p14="http://schemas.microsoft.com/office/powerpoint/2010/main" val="367570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2"/>
          <p:cNvSpPr txBox="1">
            <a:spLocks noChangeArrowheads="1"/>
          </p:cNvSpPr>
          <p:nvPr/>
        </p:nvSpPr>
        <p:spPr bwMode="auto">
          <a:xfrm>
            <a:off x="107504" y="44450"/>
            <a:ext cx="89646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Distribuição</a:t>
            </a:r>
            <a:r>
              <a:rPr lang="en-US" sz="2400" b="1" dirty="0">
                <a:solidFill>
                  <a:schemeClr val="bg1"/>
                </a:solidFill>
              </a:rPr>
              <a:t> da CTC no </a:t>
            </a:r>
            <a:r>
              <a:rPr lang="en-US" sz="2400" b="1" dirty="0" err="1">
                <a:solidFill>
                  <a:schemeClr val="bg1"/>
                </a:solidFill>
              </a:rPr>
              <a:t>perfil</a:t>
            </a:r>
            <a:r>
              <a:rPr lang="en-US" sz="2400" b="1" dirty="0">
                <a:solidFill>
                  <a:schemeClr val="bg1"/>
                </a:solidFill>
              </a:rPr>
              <a:t> do solo. </a:t>
            </a:r>
          </a:p>
          <a:p>
            <a:pPr algn="ctr"/>
            <a:r>
              <a:rPr lang="en-US" sz="2400" b="1" u="sng" dirty="0">
                <a:solidFill>
                  <a:schemeClr val="bg1"/>
                </a:solidFill>
              </a:rPr>
              <a:t>Mata </a:t>
            </a:r>
            <a:r>
              <a:rPr lang="en-US" sz="2400" b="1" u="sng" dirty="0" err="1">
                <a:solidFill>
                  <a:schemeClr val="bg1"/>
                </a:solidFill>
              </a:rPr>
              <a:t>nativa</a:t>
            </a:r>
            <a:r>
              <a:rPr lang="en-US" sz="2400" b="1" dirty="0">
                <a:solidFill>
                  <a:schemeClr val="bg1"/>
                </a:solidFill>
              </a:rPr>
              <a:t> (Ponta </a:t>
            </a:r>
            <a:r>
              <a:rPr lang="en-US" sz="2400" b="1" dirty="0" err="1">
                <a:solidFill>
                  <a:schemeClr val="bg1"/>
                </a:solidFill>
              </a:rPr>
              <a:t>Grossa</a:t>
            </a:r>
            <a:r>
              <a:rPr lang="en-US" sz="2400" b="1" dirty="0">
                <a:solidFill>
                  <a:schemeClr val="bg1"/>
                </a:solidFill>
              </a:rPr>
              <a:t> – </a:t>
            </a:r>
            <a:r>
              <a:rPr lang="en-US" sz="2400" b="1" dirty="0" err="1">
                <a:solidFill>
                  <a:schemeClr val="bg1"/>
                </a:solidFill>
              </a:rPr>
              <a:t>Estação</a:t>
            </a:r>
            <a:r>
              <a:rPr lang="en-US" sz="2400" b="1" dirty="0">
                <a:solidFill>
                  <a:schemeClr val="bg1"/>
                </a:solidFill>
              </a:rPr>
              <a:t> experimental da IAPAR )</a:t>
            </a:r>
            <a:endParaRPr lang="pt-BR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5504903"/>
              </p:ext>
            </p:extLst>
          </p:nvPr>
        </p:nvGraphicFramePr>
        <p:xfrm>
          <a:off x="395536" y="875447"/>
          <a:ext cx="8352927" cy="5793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1317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Milho PD - Av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0" b="9227"/>
          <a:stretch>
            <a:fillRect/>
          </a:stretch>
        </p:blipFill>
        <p:spPr bwMode="auto">
          <a:xfrm>
            <a:off x="0" y="1958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ergaminho horizontal 3"/>
          <p:cNvSpPr/>
          <p:nvPr/>
        </p:nvSpPr>
        <p:spPr>
          <a:xfrm>
            <a:off x="35496" y="44624"/>
            <a:ext cx="3386138" cy="136815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613322" y="473677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</a:rPr>
              <a:t>Conclusões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51520" y="5733256"/>
            <a:ext cx="8784976" cy="95410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O </a:t>
            </a:r>
            <a:r>
              <a:rPr lang="en-US" sz="2800" b="1" dirty="0" err="1">
                <a:solidFill>
                  <a:schemeClr val="bg1"/>
                </a:solidFill>
              </a:rPr>
              <a:t>ponto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chave</a:t>
            </a:r>
            <a:r>
              <a:rPr lang="en-US" sz="2800" b="1" dirty="0">
                <a:solidFill>
                  <a:schemeClr val="bg1"/>
                </a:solidFill>
              </a:rPr>
              <a:t> do </a:t>
            </a:r>
            <a:r>
              <a:rPr lang="en-US" sz="2800" b="1" dirty="0" err="1">
                <a:solidFill>
                  <a:schemeClr val="bg1"/>
                </a:solidFill>
              </a:rPr>
              <a:t>sucesso</a:t>
            </a:r>
            <a:r>
              <a:rPr lang="en-US" sz="2800" b="1" dirty="0">
                <a:solidFill>
                  <a:schemeClr val="bg1"/>
                </a:solidFill>
              </a:rPr>
              <a:t> da </a:t>
            </a:r>
            <a:r>
              <a:rPr lang="en-US" sz="2800" b="1" dirty="0" err="1">
                <a:solidFill>
                  <a:schemeClr val="bg1"/>
                </a:solidFill>
              </a:rPr>
              <a:t>qualidade</a:t>
            </a:r>
            <a:r>
              <a:rPr lang="en-US" sz="2800" b="1" dirty="0">
                <a:solidFill>
                  <a:schemeClr val="bg1"/>
                </a:solidFill>
              </a:rPr>
              <a:t> do SPD de </a:t>
            </a:r>
            <a:r>
              <a:rPr lang="en-US" sz="2800" b="1" dirty="0" err="1">
                <a:solidFill>
                  <a:schemeClr val="bg1"/>
                </a:solidFill>
              </a:rPr>
              <a:t>produção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está</a:t>
            </a:r>
            <a:r>
              <a:rPr lang="en-US" sz="2800" b="1" dirty="0">
                <a:solidFill>
                  <a:schemeClr val="bg1"/>
                </a:solidFill>
              </a:rPr>
              <a:t> no </a:t>
            </a:r>
            <a:r>
              <a:rPr lang="en-US" sz="2800" b="1" dirty="0" err="1">
                <a:solidFill>
                  <a:schemeClr val="bg1"/>
                </a:solidFill>
              </a:rPr>
              <a:t>manejo</a:t>
            </a:r>
            <a:r>
              <a:rPr lang="en-US" sz="2800" b="1" dirty="0">
                <a:solidFill>
                  <a:schemeClr val="bg1"/>
                </a:solidFill>
              </a:rPr>
              <a:t> da </a:t>
            </a:r>
            <a:r>
              <a:rPr lang="en-US" sz="2800" b="1" dirty="0" err="1">
                <a:solidFill>
                  <a:schemeClr val="bg1"/>
                </a:solidFill>
              </a:rPr>
              <a:t>matéria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orgânica</a:t>
            </a:r>
            <a:r>
              <a:rPr lang="en-US" sz="2800" b="1" dirty="0">
                <a:solidFill>
                  <a:schemeClr val="bg1"/>
                </a:solidFill>
              </a:rPr>
              <a:t> do solo.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88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/>
          </p:nvPr>
        </p:nvGraphicFramePr>
        <p:xfrm>
          <a:off x="512619" y="263221"/>
          <a:ext cx="8229602" cy="60807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9527">
                  <a:extLst>
                    <a:ext uri="{9D8B030D-6E8A-4147-A177-3AD203B41FA5}">
                      <a16:colId xmlns:a16="http://schemas.microsoft.com/office/drawing/2014/main" val="2075454438"/>
                    </a:ext>
                  </a:extLst>
                </a:gridCol>
                <a:gridCol w="1294015">
                  <a:extLst>
                    <a:ext uri="{9D8B030D-6E8A-4147-A177-3AD203B41FA5}">
                      <a16:colId xmlns:a16="http://schemas.microsoft.com/office/drawing/2014/main" val="3767352406"/>
                    </a:ext>
                  </a:extLst>
                </a:gridCol>
                <a:gridCol w="1294015">
                  <a:extLst>
                    <a:ext uri="{9D8B030D-6E8A-4147-A177-3AD203B41FA5}">
                      <a16:colId xmlns:a16="http://schemas.microsoft.com/office/drawing/2014/main" val="2678355612"/>
                    </a:ext>
                  </a:extLst>
                </a:gridCol>
                <a:gridCol w="1294015">
                  <a:extLst>
                    <a:ext uri="{9D8B030D-6E8A-4147-A177-3AD203B41FA5}">
                      <a16:colId xmlns:a16="http://schemas.microsoft.com/office/drawing/2014/main" val="3938898038"/>
                    </a:ext>
                  </a:extLst>
                </a:gridCol>
                <a:gridCol w="1294015">
                  <a:extLst>
                    <a:ext uri="{9D8B030D-6E8A-4147-A177-3AD203B41FA5}">
                      <a16:colId xmlns:a16="http://schemas.microsoft.com/office/drawing/2014/main" val="1284448267"/>
                    </a:ext>
                  </a:extLst>
                </a:gridCol>
                <a:gridCol w="1294015">
                  <a:extLst>
                    <a:ext uri="{9D8B030D-6E8A-4147-A177-3AD203B41FA5}">
                      <a16:colId xmlns:a16="http://schemas.microsoft.com/office/drawing/2014/main" val="484256185"/>
                    </a:ext>
                  </a:extLst>
                </a:gridCol>
              </a:tblGrid>
              <a:tr h="552797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Correlação</a:t>
                      </a: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t-B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Doses de Calcário (Mg ha</a:t>
                      </a:r>
                      <a:r>
                        <a:rPr lang="pt-BR" sz="2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pt-B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8350553"/>
                  </a:ext>
                </a:extLst>
              </a:tr>
              <a:tr h="552797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 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0+0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6+0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0+3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6+3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 Média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9337036"/>
                  </a:ext>
                </a:extLst>
              </a:tr>
              <a:tr h="552797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Ca x C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0,72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0,89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0,92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0,94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>
                          <a:effectLst/>
                        </a:rPr>
                        <a:t>0,87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1356283"/>
                  </a:ext>
                </a:extLst>
              </a:tr>
              <a:tr h="552797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>
                          <a:effectLst/>
                        </a:rPr>
                        <a:t> 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6440919"/>
                  </a:ext>
                </a:extLst>
              </a:tr>
              <a:tr h="552797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Mg x C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0,74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0,92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0,95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0,68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>
                          <a:effectLst/>
                        </a:rPr>
                        <a:t>0,82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817263"/>
                  </a:ext>
                </a:extLst>
              </a:tr>
              <a:tr h="552797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 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 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>
                          <a:effectLst/>
                        </a:rPr>
                        <a:t> 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1279471"/>
                  </a:ext>
                </a:extLst>
              </a:tr>
              <a:tr h="552797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K x C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0,61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0,75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0,91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0,52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>
                          <a:effectLst/>
                        </a:rPr>
                        <a:t>0,70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7946627"/>
                  </a:ext>
                </a:extLst>
              </a:tr>
              <a:tr h="552797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 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 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>
                          <a:effectLst/>
                        </a:rPr>
                        <a:t> 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6364635"/>
                  </a:ext>
                </a:extLst>
              </a:tr>
              <a:tr h="552797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Fe x C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-0,04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0,37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-0,47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0,16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>
                          <a:effectLst/>
                        </a:rPr>
                        <a:t>0,00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6105712"/>
                  </a:ext>
                </a:extLst>
              </a:tr>
              <a:tr h="552797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 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>
                          <a:effectLst/>
                        </a:rPr>
                        <a:t> 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2656536"/>
                  </a:ext>
                </a:extLst>
              </a:tr>
              <a:tr h="552797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Al x C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-0,12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0,76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0,92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0,15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>
                          <a:effectLst/>
                        </a:rPr>
                        <a:t>0,43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7417467"/>
                  </a:ext>
                </a:extLst>
              </a:tr>
            </a:tbl>
          </a:graphicData>
        </a:graphic>
      </p:graphicFrame>
      <p:sp>
        <p:nvSpPr>
          <p:cNvPr id="3" name="Elipse 2"/>
          <p:cNvSpPr/>
          <p:nvPr/>
        </p:nvSpPr>
        <p:spPr>
          <a:xfrm>
            <a:off x="7384479" y="1205335"/>
            <a:ext cx="1440873" cy="72043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/>
          <p:cNvSpPr/>
          <p:nvPr/>
        </p:nvSpPr>
        <p:spPr>
          <a:xfrm>
            <a:off x="277097" y="1205335"/>
            <a:ext cx="1440873" cy="72043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/>
          <p:cNvSpPr/>
          <p:nvPr/>
        </p:nvSpPr>
        <p:spPr>
          <a:xfrm>
            <a:off x="277097" y="4558137"/>
            <a:ext cx="8686796" cy="7204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/>
          <p:cNvSpPr/>
          <p:nvPr/>
        </p:nvSpPr>
        <p:spPr>
          <a:xfrm>
            <a:off x="263241" y="5708061"/>
            <a:ext cx="8686796" cy="7204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190500" y="6475145"/>
            <a:ext cx="49349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Briedis, Sá, Caires et al., 2012. </a:t>
            </a:r>
            <a:r>
              <a:rPr lang="pt-BR" sz="1600" b="1" dirty="0" err="1"/>
              <a:t>Geoderma</a:t>
            </a:r>
            <a:r>
              <a:rPr lang="pt-BR" sz="1600" b="1" dirty="0"/>
              <a:t>, v.170:80-88</a:t>
            </a:r>
          </a:p>
        </p:txBody>
      </p:sp>
    </p:spTree>
    <p:extLst>
      <p:ext uri="{BB962C8B-B14F-4D97-AF65-F5344CB8AC3E}">
        <p14:creationId xmlns:p14="http://schemas.microsoft.com/office/powerpoint/2010/main" val="330506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/>
          </p:nvPr>
        </p:nvGraphicFramePr>
        <p:xfrm>
          <a:off x="138546" y="4227231"/>
          <a:ext cx="8866908" cy="2273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4618">
                  <a:extLst>
                    <a:ext uri="{9D8B030D-6E8A-4147-A177-3AD203B41FA5}">
                      <a16:colId xmlns:a16="http://schemas.microsoft.com/office/drawing/2014/main" val="2155540573"/>
                    </a:ext>
                  </a:extLst>
                </a:gridCol>
                <a:gridCol w="1427018">
                  <a:extLst>
                    <a:ext uri="{9D8B030D-6E8A-4147-A177-3AD203B41FA5}">
                      <a16:colId xmlns:a16="http://schemas.microsoft.com/office/drawing/2014/main" val="1305956305"/>
                    </a:ext>
                  </a:extLst>
                </a:gridCol>
                <a:gridCol w="1274618">
                  <a:extLst>
                    <a:ext uri="{9D8B030D-6E8A-4147-A177-3AD203B41FA5}">
                      <a16:colId xmlns:a16="http://schemas.microsoft.com/office/drawing/2014/main" val="3357437769"/>
                    </a:ext>
                  </a:extLst>
                </a:gridCol>
                <a:gridCol w="1419726">
                  <a:extLst>
                    <a:ext uri="{9D8B030D-6E8A-4147-A177-3AD203B41FA5}">
                      <a16:colId xmlns:a16="http://schemas.microsoft.com/office/drawing/2014/main" val="2372670419"/>
                    </a:ext>
                  </a:extLst>
                </a:gridCol>
                <a:gridCol w="1620253">
                  <a:extLst>
                    <a:ext uri="{9D8B030D-6E8A-4147-A177-3AD203B41FA5}">
                      <a16:colId xmlns:a16="http://schemas.microsoft.com/office/drawing/2014/main" val="90519195"/>
                    </a:ext>
                  </a:extLst>
                </a:gridCol>
                <a:gridCol w="1850675">
                  <a:extLst>
                    <a:ext uri="{9D8B030D-6E8A-4147-A177-3AD203B41FA5}">
                      <a16:colId xmlns:a16="http://schemas.microsoft.com/office/drawing/2014/main" val="1780517931"/>
                    </a:ext>
                  </a:extLst>
                </a:gridCol>
              </a:tblGrid>
              <a:tr h="568326"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PC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12,38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800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13,84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- 1,46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1414846"/>
                  </a:ext>
                </a:extLst>
              </a:tr>
              <a:tr h="568326"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PM</a:t>
                      </a: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12,62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10,00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 2,62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004900"/>
                  </a:ext>
                </a:extLst>
              </a:tr>
              <a:tr h="568326">
                <a:tc>
                  <a:txBody>
                    <a:bodyPr/>
                    <a:lstStyle/>
                    <a:p>
                      <a:r>
                        <a:rPr lang="pt-BR" sz="28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PDe</a:t>
                      </a:r>
                      <a:endParaRPr lang="pt-BR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12,99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9,00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 3,99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745092"/>
                  </a:ext>
                </a:extLst>
              </a:tr>
              <a:tr h="568326">
                <a:tc>
                  <a:txBody>
                    <a:bodyPr/>
                    <a:lstStyle/>
                    <a:p>
                      <a:r>
                        <a:rPr lang="pt-BR" sz="28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PDc</a:t>
                      </a:r>
                      <a:endParaRPr lang="pt-BR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13,12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8,04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 5,08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9352734"/>
                  </a:ext>
                </a:extLst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1475873" y="3866147"/>
            <a:ext cx="7513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---------------------------------- </a:t>
            </a:r>
            <a:r>
              <a:rPr lang="pt-BR" sz="2000" b="1" dirty="0">
                <a:solidFill>
                  <a:schemeClr val="bg1"/>
                </a:solidFill>
              </a:rPr>
              <a:t>Mg palhada ha</a:t>
            </a:r>
            <a:r>
              <a:rPr lang="pt-BR" sz="2000" b="1" baseline="30000" dirty="0">
                <a:solidFill>
                  <a:schemeClr val="bg1"/>
                </a:solidFill>
              </a:rPr>
              <a:t>-1</a:t>
            </a:r>
            <a:r>
              <a:rPr lang="pt-BR" sz="2000" b="1" dirty="0">
                <a:solidFill>
                  <a:schemeClr val="bg1"/>
                </a:solidFill>
              </a:rPr>
              <a:t> ano</a:t>
            </a:r>
            <a:r>
              <a:rPr lang="pt-BR" sz="2000" b="1" baseline="30000" dirty="0">
                <a:solidFill>
                  <a:schemeClr val="bg1"/>
                </a:solidFill>
              </a:rPr>
              <a:t>-1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b="1" dirty="0">
                <a:solidFill>
                  <a:schemeClr val="bg1"/>
                </a:solidFill>
              </a:rPr>
              <a:t>------------------------------------</a:t>
            </a:r>
          </a:p>
        </p:txBody>
      </p:sp>
      <p:cxnSp>
        <p:nvCxnSpPr>
          <p:cNvPr id="12" name="Conector de Seta Reta 11"/>
          <p:cNvCxnSpPr/>
          <p:nvPr/>
        </p:nvCxnSpPr>
        <p:spPr>
          <a:xfrm>
            <a:off x="8462211" y="4948989"/>
            <a:ext cx="0" cy="1475873"/>
          </a:xfrm>
          <a:prstGeom prst="straightConnector1">
            <a:avLst/>
          </a:prstGeom>
          <a:ln w="5715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 12"/>
          <p:cNvSpPr/>
          <p:nvPr/>
        </p:nvSpPr>
        <p:spPr>
          <a:xfrm>
            <a:off x="1467852" y="4254399"/>
            <a:ext cx="938463" cy="453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5582653" y="4262421"/>
            <a:ext cx="946484" cy="453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7194882" y="4254401"/>
            <a:ext cx="1010655" cy="453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>
            <a:off x="1475874" y="5962883"/>
            <a:ext cx="938463" cy="453957"/>
          </a:xfrm>
          <a:prstGeom prst="rect">
            <a:avLst/>
          </a:prstGeom>
          <a:noFill/>
          <a:ln w="571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/>
          <p:cNvSpPr/>
          <p:nvPr/>
        </p:nvSpPr>
        <p:spPr>
          <a:xfrm>
            <a:off x="5590675" y="5970905"/>
            <a:ext cx="946484" cy="453957"/>
          </a:xfrm>
          <a:prstGeom prst="rect">
            <a:avLst/>
          </a:prstGeom>
          <a:noFill/>
          <a:ln w="571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/>
          <p:cNvSpPr/>
          <p:nvPr/>
        </p:nvSpPr>
        <p:spPr>
          <a:xfrm>
            <a:off x="7202904" y="5962885"/>
            <a:ext cx="1010655" cy="453957"/>
          </a:xfrm>
          <a:prstGeom prst="rect">
            <a:avLst/>
          </a:prstGeom>
          <a:noFill/>
          <a:ln w="571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/>
          <p:cNvSpPr txBox="1"/>
          <p:nvPr/>
        </p:nvSpPr>
        <p:spPr>
          <a:xfrm>
            <a:off x="78675" y="6468451"/>
            <a:ext cx="8872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Fonte: Sá et al., 2008 (Dinâmica da Matéria Orgânica nos Campos Gerais. In: Santos, G.A. (Ed.). Et al., Fundamentos da Matéria Orgânica do Solo: Ecossistemas tropicais &amp; subtropicais. </a:t>
            </a:r>
            <a:r>
              <a:rPr lang="en-US" sz="1200" b="1" dirty="0">
                <a:solidFill>
                  <a:schemeClr val="bg1"/>
                </a:solidFill>
              </a:rPr>
              <a:t>2 ed. </a:t>
            </a:r>
            <a:endParaRPr lang="pt-BR" sz="1200" b="1" dirty="0">
              <a:solidFill>
                <a:schemeClr val="bg1"/>
              </a:solidFill>
            </a:endParaRPr>
          </a:p>
        </p:txBody>
      </p:sp>
      <p:graphicFrame>
        <p:nvGraphicFramePr>
          <p:cNvPr id="26" name="Tabela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870365"/>
              </p:ext>
            </p:extLst>
          </p:nvPr>
        </p:nvGraphicFramePr>
        <p:xfrm>
          <a:off x="138546" y="1671622"/>
          <a:ext cx="8866908" cy="2207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4618">
                  <a:extLst>
                    <a:ext uri="{9D8B030D-6E8A-4147-A177-3AD203B41FA5}">
                      <a16:colId xmlns:a16="http://schemas.microsoft.com/office/drawing/2014/main" val="2815093961"/>
                    </a:ext>
                  </a:extLst>
                </a:gridCol>
                <a:gridCol w="1427018">
                  <a:extLst>
                    <a:ext uri="{9D8B030D-6E8A-4147-A177-3AD203B41FA5}">
                      <a16:colId xmlns:a16="http://schemas.microsoft.com/office/drawing/2014/main" val="77268088"/>
                    </a:ext>
                  </a:extLst>
                </a:gridCol>
                <a:gridCol w="1274618">
                  <a:extLst>
                    <a:ext uri="{9D8B030D-6E8A-4147-A177-3AD203B41FA5}">
                      <a16:colId xmlns:a16="http://schemas.microsoft.com/office/drawing/2014/main" val="2425859224"/>
                    </a:ext>
                  </a:extLst>
                </a:gridCol>
                <a:gridCol w="1419726">
                  <a:extLst>
                    <a:ext uri="{9D8B030D-6E8A-4147-A177-3AD203B41FA5}">
                      <a16:colId xmlns:a16="http://schemas.microsoft.com/office/drawing/2014/main" val="3372775657"/>
                    </a:ext>
                  </a:extLst>
                </a:gridCol>
                <a:gridCol w="1620253">
                  <a:extLst>
                    <a:ext uri="{9D8B030D-6E8A-4147-A177-3AD203B41FA5}">
                      <a16:colId xmlns:a16="http://schemas.microsoft.com/office/drawing/2014/main" val="1331401073"/>
                    </a:ext>
                  </a:extLst>
                </a:gridCol>
                <a:gridCol w="1850675">
                  <a:extLst>
                    <a:ext uri="{9D8B030D-6E8A-4147-A177-3AD203B41FA5}">
                      <a16:colId xmlns:a16="http://schemas.microsoft.com/office/drawing/2014/main" val="4147900367"/>
                    </a:ext>
                  </a:extLst>
                </a:gridCol>
              </a:tblGrid>
              <a:tr h="551848"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PC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5,56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1,68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- 0,20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6,23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r>
                        <a:rPr lang="pt-BR" sz="2800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0,67</a:t>
                      </a:r>
                      <a:endParaRPr lang="pt-BR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900544"/>
                  </a:ext>
                </a:extLst>
              </a:tr>
              <a:tr h="551848"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PM</a:t>
                      </a: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5,99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1,14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  0,45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4,50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   1,49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4753922"/>
                  </a:ext>
                </a:extLst>
              </a:tr>
              <a:tr h="551848">
                <a:tc>
                  <a:txBody>
                    <a:bodyPr/>
                    <a:lstStyle/>
                    <a:p>
                      <a:r>
                        <a:rPr lang="pt-BR" sz="28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PDe</a:t>
                      </a:r>
                      <a:endParaRPr lang="pt-BR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6,37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0,99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  0,70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4,10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   2,27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4170240"/>
                  </a:ext>
                </a:extLst>
              </a:tr>
              <a:tr h="551848">
                <a:tc>
                  <a:txBody>
                    <a:bodyPr/>
                    <a:lstStyle/>
                    <a:p>
                      <a:r>
                        <a:rPr lang="pt-BR" sz="28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PDc</a:t>
                      </a:r>
                      <a:endParaRPr lang="pt-BR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6,90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0,84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  0,99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3,62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   3,28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527009"/>
                  </a:ext>
                </a:extLst>
              </a:tr>
            </a:tbl>
          </a:graphicData>
        </a:graphic>
      </p:graphicFrame>
      <p:sp>
        <p:nvSpPr>
          <p:cNvPr id="27" name="Retângulo 26"/>
          <p:cNvSpPr/>
          <p:nvPr/>
        </p:nvSpPr>
        <p:spPr>
          <a:xfrm>
            <a:off x="1459831" y="1663601"/>
            <a:ext cx="753980" cy="453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/>
          <p:cNvSpPr/>
          <p:nvPr/>
        </p:nvSpPr>
        <p:spPr>
          <a:xfrm>
            <a:off x="5574631" y="1671623"/>
            <a:ext cx="753980" cy="453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/>
          <p:cNvSpPr/>
          <p:nvPr/>
        </p:nvSpPr>
        <p:spPr>
          <a:xfrm>
            <a:off x="7186860" y="1663603"/>
            <a:ext cx="1010655" cy="453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/>
          <p:cNvSpPr/>
          <p:nvPr/>
        </p:nvSpPr>
        <p:spPr>
          <a:xfrm>
            <a:off x="4146882" y="1649163"/>
            <a:ext cx="1010655" cy="453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1" name="Conector de Seta Reta 30"/>
          <p:cNvCxnSpPr/>
          <p:nvPr/>
        </p:nvCxnSpPr>
        <p:spPr>
          <a:xfrm>
            <a:off x="8438147" y="2326106"/>
            <a:ext cx="0" cy="1475873"/>
          </a:xfrm>
          <a:prstGeom prst="straightConnector1">
            <a:avLst/>
          </a:prstGeom>
          <a:ln w="5715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tângulo 31"/>
          <p:cNvSpPr/>
          <p:nvPr/>
        </p:nvSpPr>
        <p:spPr>
          <a:xfrm>
            <a:off x="1451811" y="3404163"/>
            <a:ext cx="753980" cy="453957"/>
          </a:xfrm>
          <a:prstGeom prst="rect">
            <a:avLst/>
          </a:prstGeom>
          <a:noFill/>
          <a:ln w="571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32"/>
          <p:cNvSpPr/>
          <p:nvPr/>
        </p:nvSpPr>
        <p:spPr>
          <a:xfrm>
            <a:off x="5566611" y="3412185"/>
            <a:ext cx="753980" cy="453957"/>
          </a:xfrm>
          <a:prstGeom prst="rect">
            <a:avLst/>
          </a:prstGeom>
          <a:noFill/>
          <a:ln w="571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tângulo 33"/>
          <p:cNvSpPr/>
          <p:nvPr/>
        </p:nvSpPr>
        <p:spPr>
          <a:xfrm>
            <a:off x="7178840" y="3404165"/>
            <a:ext cx="1010655" cy="453957"/>
          </a:xfrm>
          <a:prstGeom prst="rect">
            <a:avLst/>
          </a:prstGeom>
          <a:noFill/>
          <a:ln w="571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Retângulo 34"/>
          <p:cNvSpPr/>
          <p:nvPr/>
        </p:nvSpPr>
        <p:spPr>
          <a:xfrm>
            <a:off x="4138862" y="3389725"/>
            <a:ext cx="1010655" cy="453957"/>
          </a:xfrm>
          <a:prstGeom prst="rect">
            <a:avLst/>
          </a:prstGeom>
          <a:noFill/>
          <a:ln w="571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CaixaDeTexto 35"/>
          <p:cNvSpPr txBox="1"/>
          <p:nvPr/>
        </p:nvSpPr>
        <p:spPr>
          <a:xfrm>
            <a:off x="138546" y="-27384"/>
            <a:ext cx="886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Dinâmica da matéria orgânica em experimento de longa duração (implantado em 1989) sobre sistemas de manejo do solo  (Amostragem em 2002, 2003 e 2004)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85313"/>
              </p:ext>
            </p:extLst>
          </p:nvPr>
        </p:nvGraphicFramePr>
        <p:xfrm>
          <a:off x="138546" y="677107"/>
          <a:ext cx="8866908" cy="149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4618">
                  <a:extLst>
                    <a:ext uri="{9D8B030D-6E8A-4147-A177-3AD203B41FA5}">
                      <a16:colId xmlns:a16="http://schemas.microsoft.com/office/drawing/2014/main" val="1300071140"/>
                    </a:ext>
                  </a:extLst>
                </a:gridCol>
                <a:gridCol w="1427018">
                  <a:extLst>
                    <a:ext uri="{9D8B030D-6E8A-4147-A177-3AD203B41FA5}">
                      <a16:colId xmlns:a16="http://schemas.microsoft.com/office/drawing/2014/main" val="4141585443"/>
                    </a:ext>
                  </a:extLst>
                </a:gridCol>
                <a:gridCol w="1274618">
                  <a:extLst>
                    <a:ext uri="{9D8B030D-6E8A-4147-A177-3AD203B41FA5}">
                      <a16:colId xmlns:a16="http://schemas.microsoft.com/office/drawing/2014/main" val="503221340"/>
                    </a:ext>
                  </a:extLst>
                </a:gridCol>
                <a:gridCol w="1419726">
                  <a:extLst>
                    <a:ext uri="{9D8B030D-6E8A-4147-A177-3AD203B41FA5}">
                      <a16:colId xmlns:a16="http://schemas.microsoft.com/office/drawing/2014/main" val="633716935"/>
                    </a:ext>
                  </a:extLst>
                </a:gridCol>
                <a:gridCol w="1620253">
                  <a:extLst>
                    <a:ext uri="{9D8B030D-6E8A-4147-A177-3AD203B41FA5}">
                      <a16:colId xmlns:a16="http://schemas.microsoft.com/office/drawing/2014/main" val="3068356984"/>
                    </a:ext>
                  </a:extLst>
                </a:gridCol>
                <a:gridCol w="1850675">
                  <a:extLst>
                    <a:ext uri="{9D8B030D-6E8A-4147-A177-3AD203B41FA5}">
                      <a16:colId xmlns:a16="http://schemas.microsoft.com/office/drawing/2014/main" val="843340210"/>
                    </a:ext>
                  </a:extLst>
                </a:gridCol>
              </a:tblGrid>
              <a:tr h="254314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Sistema</a:t>
                      </a:r>
                      <a:r>
                        <a:rPr lang="pt-BR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de</a:t>
                      </a:r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Adição</a:t>
                      </a:r>
                      <a:r>
                        <a:rPr lang="pt-BR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anual</a:t>
                      </a:r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C oxidado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Balanço de C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FF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Necessidade de C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667065"/>
                  </a:ext>
                </a:extLst>
              </a:tr>
              <a:tr h="254314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Manejo</a:t>
                      </a: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>
                          <a:solidFill>
                            <a:schemeClr val="tx1"/>
                          </a:solidFill>
                          <a:latin typeface="+mn-lt"/>
                        </a:rPr>
                        <a:t>de C (AA)</a:t>
                      </a:r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(K</a:t>
                      </a:r>
                      <a:r>
                        <a:rPr lang="pt-BR" b="1" baseline="-25000" dirty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* Est.</a:t>
                      </a:r>
                      <a:r>
                        <a:rPr lang="pt-BR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C)</a:t>
                      </a:r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 err="1">
                          <a:solidFill>
                            <a:schemeClr val="tx1"/>
                          </a:solidFill>
                          <a:latin typeface="+mn-lt"/>
                        </a:rPr>
                        <a:t>dC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/</a:t>
                      </a:r>
                      <a:r>
                        <a:rPr lang="pt-BR" b="1" dirty="0" err="1">
                          <a:solidFill>
                            <a:schemeClr val="tx1"/>
                          </a:solidFill>
                          <a:latin typeface="+mn-lt"/>
                        </a:rPr>
                        <a:t>dt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 ≠ 0</a:t>
                      </a: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 err="1">
                          <a:solidFill>
                            <a:schemeClr val="tx1"/>
                          </a:solidFill>
                          <a:latin typeface="+mn-lt"/>
                        </a:rPr>
                        <a:t>dC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/</a:t>
                      </a:r>
                      <a:r>
                        <a:rPr lang="pt-BR" b="1" dirty="0" err="1">
                          <a:solidFill>
                            <a:schemeClr val="tx1"/>
                          </a:solidFill>
                          <a:latin typeface="+mn-lt"/>
                        </a:rPr>
                        <a:t>dt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 = 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(AA – </a:t>
                      </a:r>
                      <a:r>
                        <a:rPr lang="pt-BR" b="1" dirty="0" err="1">
                          <a:solidFill>
                            <a:schemeClr val="tx1"/>
                          </a:solidFill>
                          <a:latin typeface="+mn-lt"/>
                        </a:rPr>
                        <a:t>dC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/</a:t>
                      </a:r>
                      <a:r>
                        <a:rPr lang="pt-BR" b="1" dirty="0" err="1">
                          <a:solidFill>
                            <a:schemeClr val="tx1"/>
                          </a:solidFill>
                          <a:latin typeface="+mn-lt"/>
                        </a:rPr>
                        <a:t>dt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 = 0)</a:t>
                      </a:r>
                      <a:r>
                        <a:rPr lang="pt-BR" b="1" baseline="30000" dirty="0">
                          <a:solidFill>
                            <a:schemeClr val="tx1"/>
                          </a:solidFill>
                          <a:latin typeface="+mn-lt"/>
                        </a:rPr>
                        <a:t>‡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667792"/>
                  </a:ext>
                </a:extLst>
              </a:tr>
              <a:tr h="254314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(Perdas)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(no período)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(no equilíbrio)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C excedente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253588"/>
                  </a:ext>
                </a:extLst>
              </a:tr>
              <a:tr h="275507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bg1"/>
                          </a:solidFill>
                          <a:latin typeface="+mn-lt"/>
                        </a:rPr>
                        <a:t>------------------------------------- </a:t>
                      </a:r>
                      <a:r>
                        <a:rPr lang="pt-BR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Mg C ha</a:t>
                      </a:r>
                      <a:r>
                        <a:rPr lang="pt-BR" sz="2000" b="1" baseline="30000" dirty="0">
                          <a:solidFill>
                            <a:schemeClr val="bg1"/>
                          </a:solidFill>
                          <a:latin typeface="+mn-lt"/>
                        </a:rPr>
                        <a:t>-1</a:t>
                      </a:r>
                      <a:r>
                        <a:rPr lang="pt-BR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 ano</a:t>
                      </a:r>
                      <a:r>
                        <a:rPr lang="pt-BR" sz="2000" b="1" baseline="30000" dirty="0">
                          <a:solidFill>
                            <a:schemeClr val="bg1"/>
                          </a:solidFill>
                          <a:latin typeface="+mn-lt"/>
                        </a:rPr>
                        <a:t>-1</a:t>
                      </a:r>
                      <a:r>
                        <a:rPr lang="pt-BR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pt-BR" b="1" dirty="0">
                          <a:solidFill>
                            <a:schemeClr val="bg1"/>
                          </a:solidFill>
                          <a:latin typeface="+mn-lt"/>
                        </a:rPr>
                        <a:t>--------------------------------------------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7733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369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00"/>
                            </p:stCondLst>
                            <p:childTnLst>
                              <p:par>
                                <p:cTn id="10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6241587"/>
              </p:ext>
            </p:extLst>
          </p:nvPr>
        </p:nvGraphicFramePr>
        <p:xfrm>
          <a:off x="323528" y="764704"/>
          <a:ext cx="8280920" cy="5920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8915" name="CaixaDeTexto 2"/>
          <p:cNvSpPr txBox="1">
            <a:spLocks noChangeArrowheads="1"/>
          </p:cNvSpPr>
          <p:nvPr/>
        </p:nvSpPr>
        <p:spPr bwMode="auto">
          <a:xfrm>
            <a:off x="179388" y="-27384"/>
            <a:ext cx="87137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Distribuição</a:t>
            </a:r>
            <a:r>
              <a:rPr lang="en-US" sz="2400" b="1" dirty="0">
                <a:solidFill>
                  <a:schemeClr val="bg1"/>
                </a:solidFill>
              </a:rPr>
              <a:t> do pH no </a:t>
            </a:r>
            <a:r>
              <a:rPr lang="en-US" sz="2400" b="1" dirty="0" err="1">
                <a:solidFill>
                  <a:schemeClr val="bg1"/>
                </a:solidFill>
              </a:rPr>
              <a:t>perfil</a:t>
            </a:r>
            <a:r>
              <a:rPr lang="en-US" sz="2400" b="1" dirty="0">
                <a:solidFill>
                  <a:schemeClr val="bg1"/>
                </a:solidFill>
              </a:rPr>
              <a:t> do solo.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Mata </a:t>
            </a:r>
            <a:r>
              <a:rPr lang="en-US" sz="2400" b="1" dirty="0" err="1">
                <a:solidFill>
                  <a:schemeClr val="bg1"/>
                </a:solidFill>
              </a:rPr>
              <a:t>nativa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em</a:t>
            </a:r>
            <a:r>
              <a:rPr lang="en-US" sz="2400" b="1" dirty="0">
                <a:solidFill>
                  <a:schemeClr val="bg1"/>
                </a:solidFill>
              </a:rPr>
              <a:t> Lucas do Rio Verde – </a:t>
            </a:r>
            <a:r>
              <a:rPr lang="en-US" sz="2400" b="1" dirty="0" err="1">
                <a:solidFill>
                  <a:schemeClr val="bg1"/>
                </a:solidFill>
              </a:rPr>
              <a:t>Estação</a:t>
            </a:r>
            <a:r>
              <a:rPr lang="en-US" sz="2400" b="1" dirty="0">
                <a:solidFill>
                  <a:schemeClr val="bg1"/>
                </a:solidFill>
              </a:rPr>
              <a:t> experimental da FRV 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35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2"/>
          <p:cNvSpPr txBox="1">
            <a:spLocks noChangeArrowheads="1"/>
          </p:cNvSpPr>
          <p:nvPr/>
        </p:nvSpPr>
        <p:spPr bwMode="auto">
          <a:xfrm>
            <a:off x="107504" y="44450"/>
            <a:ext cx="89646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Distribuição</a:t>
            </a:r>
            <a:r>
              <a:rPr lang="en-US" sz="2400" b="1" dirty="0">
                <a:solidFill>
                  <a:schemeClr val="bg1"/>
                </a:solidFill>
              </a:rPr>
              <a:t> do pH no </a:t>
            </a:r>
            <a:r>
              <a:rPr lang="en-US" sz="2400" b="1" dirty="0" err="1">
                <a:solidFill>
                  <a:schemeClr val="bg1"/>
                </a:solidFill>
              </a:rPr>
              <a:t>perfil</a:t>
            </a:r>
            <a:r>
              <a:rPr lang="en-US" sz="2400" b="1" dirty="0">
                <a:solidFill>
                  <a:schemeClr val="bg1"/>
                </a:solidFill>
              </a:rPr>
              <a:t> do solo. </a:t>
            </a:r>
          </a:p>
          <a:p>
            <a:pPr algn="ctr"/>
            <a:r>
              <a:rPr lang="en-US" sz="2400" b="1" u="sng" dirty="0">
                <a:solidFill>
                  <a:schemeClr val="bg1"/>
                </a:solidFill>
              </a:rPr>
              <a:t>Mata </a:t>
            </a:r>
            <a:r>
              <a:rPr lang="en-US" sz="2400" b="1" u="sng" dirty="0" err="1">
                <a:solidFill>
                  <a:schemeClr val="bg1"/>
                </a:solidFill>
              </a:rPr>
              <a:t>nativa</a:t>
            </a:r>
            <a:r>
              <a:rPr lang="en-US" sz="2400" b="1" dirty="0">
                <a:solidFill>
                  <a:schemeClr val="bg1"/>
                </a:solidFill>
              </a:rPr>
              <a:t> (Ponta </a:t>
            </a:r>
            <a:r>
              <a:rPr lang="en-US" sz="2400" b="1" dirty="0" err="1">
                <a:solidFill>
                  <a:schemeClr val="bg1"/>
                </a:solidFill>
              </a:rPr>
              <a:t>Grossa</a:t>
            </a:r>
            <a:r>
              <a:rPr lang="en-US" sz="2400" b="1" dirty="0">
                <a:solidFill>
                  <a:schemeClr val="bg1"/>
                </a:solidFill>
              </a:rPr>
              <a:t> – </a:t>
            </a:r>
            <a:r>
              <a:rPr lang="en-US" sz="2400" b="1" dirty="0" err="1">
                <a:solidFill>
                  <a:schemeClr val="bg1"/>
                </a:solidFill>
              </a:rPr>
              <a:t>Estação</a:t>
            </a:r>
            <a:r>
              <a:rPr lang="en-US" sz="2400" b="1" dirty="0">
                <a:solidFill>
                  <a:schemeClr val="bg1"/>
                </a:solidFill>
              </a:rPr>
              <a:t> experimental da IAPAR )</a:t>
            </a:r>
            <a:endParaRPr lang="pt-BR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2012353"/>
              </p:ext>
            </p:extLst>
          </p:nvPr>
        </p:nvGraphicFramePr>
        <p:xfrm>
          <a:off x="467544" y="1196752"/>
          <a:ext cx="8352928" cy="5565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277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875086"/>
              </p:ext>
            </p:extLst>
          </p:nvPr>
        </p:nvGraphicFramePr>
        <p:xfrm>
          <a:off x="323528" y="1052736"/>
          <a:ext cx="8640959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aixaDeTexto 2"/>
          <p:cNvSpPr txBox="1">
            <a:spLocks noChangeArrowheads="1"/>
          </p:cNvSpPr>
          <p:nvPr/>
        </p:nvSpPr>
        <p:spPr bwMode="auto">
          <a:xfrm>
            <a:off x="179388" y="44450"/>
            <a:ext cx="89646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Distribuição</a:t>
            </a:r>
            <a:r>
              <a:rPr lang="en-US" sz="2400" b="1" dirty="0">
                <a:solidFill>
                  <a:schemeClr val="bg1"/>
                </a:solidFill>
              </a:rPr>
              <a:t> do </a:t>
            </a:r>
            <a:r>
              <a:rPr lang="en-US" sz="2400" b="1" dirty="0" err="1">
                <a:solidFill>
                  <a:schemeClr val="bg1"/>
                </a:solidFill>
              </a:rPr>
              <a:t>alumínio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trocável</a:t>
            </a:r>
            <a:r>
              <a:rPr lang="en-US" sz="2400" b="1" dirty="0">
                <a:solidFill>
                  <a:schemeClr val="bg1"/>
                </a:solidFill>
              </a:rPr>
              <a:t> (Al</a:t>
            </a:r>
            <a:r>
              <a:rPr lang="en-US" sz="2400" b="1" baseline="30000" dirty="0">
                <a:solidFill>
                  <a:schemeClr val="bg1"/>
                </a:solidFill>
              </a:rPr>
              <a:t>3+</a:t>
            </a:r>
            <a:r>
              <a:rPr lang="en-US" sz="2400" b="1" dirty="0">
                <a:solidFill>
                  <a:schemeClr val="bg1"/>
                </a:solidFill>
              </a:rPr>
              <a:t>) no </a:t>
            </a:r>
            <a:r>
              <a:rPr lang="en-US" sz="2400" b="1" dirty="0" err="1">
                <a:solidFill>
                  <a:schemeClr val="bg1"/>
                </a:solidFill>
              </a:rPr>
              <a:t>perfil</a:t>
            </a:r>
            <a:r>
              <a:rPr lang="en-US" sz="2400" b="1" dirty="0">
                <a:solidFill>
                  <a:schemeClr val="bg1"/>
                </a:solidFill>
              </a:rPr>
              <a:t> do solo.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Mata </a:t>
            </a:r>
            <a:r>
              <a:rPr lang="en-US" sz="2400" b="1" dirty="0" err="1">
                <a:solidFill>
                  <a:schemeClr val="bg1"/>
                </a:solidFill>
              </a:rPr>
              <a:t>nativa</a:t>
            </a:r>
            <a:r>
              <a:rPr lang="en-US" sz="2400" b="1" dirty="0">
                <a:solidFill>
                  <a:schemeClr val="bg1"/>
                </a:solidFill>
              </a:rPr>
              <a:t> - Lucas do Rio Verde, MT – </a:t>
            </a:r>
            <a:r>
              <a:rPr lang="en-US" sz="2400" b="1" dirty="0" err="1">
                <a:solidFill>
                  <a:schemeClr val="bg1"/>
                </a:solidFill>
              </a:rPr>
              <a:t>Estação</a:t>
            </a:r>
            <a:r>
              <a:rPr lang="en-US" sz="2400" b="1" dirty="0">
                <a:solidFill>
                  <a:schemeClr val="bg1"/>
                </a:solidFill>
              </a:rPr>
              <a:t> experimental da FRV 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145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338787"/>
              </p:ext>
            </p:extLst>
          </p:nvPr>
        </p:nvGraphicFramePr>
        <p:xfrm>
          <a:off x="251520" y="1124744"/>
          <a:ext cx="8640960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ixaDeTexto 2"/>
          <p:cNvSpPr txBox="1">
            <a:spLocks noChangeArrowheads="1"/>
          </p:cNvSpPr>
          <p:nvPr/>
        </p:nvSpPr>
        <p:spPr bwMode="auto">
          <a:xfrm>
            <a:off x="107504" y="44450"/>
            <a:ext cx="89646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Distribuição</a:t>
            </a:r>
            <a:r>
              <a:rPr lang="en-US" sz="2400" b="1" dirty="0">
                <a:solidFill>
                  <a:schemeClr val="bg1"/>
                </a:solidFill>
              </a:rPr>
              <a:t> do pH no </a:t>
            </a:r>
            <a:r>
              <a:rPr lang="en-US" sz="2400" b="1" dirty="0" err="1">
                <a:solidFill>
                  <a:schemeClr val="bg1"/>
                </a:solidFill>
              </a:rPr>
              <a:t>perfil</a:t>
            </a:r>
            <a:r>
              <a:rPr lang="en-US" sz="2400" b="1" dirty="0">
                <a:solidFill>
                  <a:schemeClr val="bg1"/>
                </a:solidFill>
              </a:rPr>
              <a:t> do solo. </a:t>
            </a:r>
          </a:p>
          <a:p>
            <a:pPr algn="ctr"/>
            <a:r>
              <a:rPr lang="en-US" sz="2400" b="1" u="sng" dirty="0">
                <a:solidFill>
                  <a:schemeClr val="bg1"/>
                </a:solidFill>
              </a:rPr>
              <a:t>Mata </a:t>
            </a:r>
            <a:r>
              <a:rPr lang="en-US" sz="2400" b="1" u="sng" dirty="0" err="1">
                <a:solidFill>
                  <a:schemeClr val="bg1"/>
                </a:solidFill>
              </a:rPr>
              <a:t>nativa</a:t>
            </a:r>
            <a:r>
              <a:rPr lang="en-US" sz="2400" b="1" dirty="0">
                <a:solidFill>
                  <a:schemeClr val="bg1"/>
                </a:solidFill>
              </a:rPr>
              <a:t> (Ponta </a:t>
            </a:r>
            <a:r>
              <a:rPr lang="en-US" sz="2400" b="1" dirty="0" err="1">
                <a:solidFill>
                  <a:schemeClr val="bg1"/>
                </a:solidFill>
              </a:rPr>
              <a:t>Grossa</a:t>
            </a:r>
            <a:r>
              <a:rPr lang="en-US" sz="2400" b="1" dirty="0">
                <a:solidFill>
                  <a:schemeClr val="bg1"/>
                </a:solidFill>
              </a:rPr>
              <a:t> – </a:t>
            </a:r>
            <a:r>
              <a:rPr lang="en-US" sz="2400" b="1" dirty="0" err="1">
                <a:solidFill>
                  <a:schemeClr val="bg1"/>
                </a:solidFill>
              </a:rPr>
              <a:t>Estação</a:t>
            </a:r>
            <a:r>
              <a:rPr lang="en-US" sz="2400" b="1" dirty="0">
                <a:solidFill>
                  <a:schemeClr val="bg1"/>
                </a:solidFill>
              </a:rPr>
              <a:t> experimental da IAPAR )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79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2727382"/>
              </p:ext>
            </p:extLst>
          </p:nvPr>
        </p:nvGraphicFramePr>
        <p:xfrm>
          <a:off x="355599" y="892671"/>
          <a:ext cx="8429377" cy="5848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0963" name="CaixaDeTexto 2"/>
          <p:cNvSpPr txBox="1">
            <a:spLocks noChangeArrowheads="1"/>
          </p:cNvSpPr>
          <p:nvPr/>
        </p:nvSpPr>
        <p:spPr bwMode="auto">
          <a:xfrm>
            <a:off x="179388" y="5715"/>
            <a:ext cx="89646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Distribuição</a:t>
            </a:r>
            <a:r>
              <a:rPr lang="en-US" sz="2400" b="1" dirty="0">
                <a:solidFill>
                  <a:schemeClr val="bg1"/>
                </a:solidFill>
              </a:rPr>
              <a:t> do </a:t>
            </a:r>
            <a:r>
              <a:rPr lang="en-US" sz="2400" b="1" dirty="0" err="1">
                <a:solidFill>
                  <a:schemeClr val="bg1"/>
                </a:solidFill>
              </a:rPr>
              <a:t>cálcio</a:t>
            </a:r>
            <a:r>
              <a:rPr lang="en-US" sz="2400" b="1" dirty="0">
                <a:solidFill>
                  <a:schemeClr val="bg1"/>
                </a:solidFill>
              </a:rPr>
              <a:t> (Ca</a:t>
            </a:r>
            <a:r>
              <a:rPr lang="en-US" sz="2400" b="1" baseline="30000" dirty="0">
                <a:solidFill>
                  <a:schemeClr val="bg1"/>
                </a:solidFill>
              </a:rPr>
              <a:t>2+</a:t>
            </a:r>
            <a:r>
              <a:rPr lang="en-US" sz="2400" b="1" dirty="0">
                <a:solidFill>
                  <a:schemeClr val="bg1"/>
                </a:solidFill>
              </a:rPr>
              <a:t>) no </a:t>
            </a:r>
            <a:r>
              <a:rPr lang="en-US" sz="2400" b="1" dirty="0" err="1">
                <a:solidFill>
                  <a:schemeClr val="bg1"/>
                </a:solidFill>
              </a:rPr>
              <a:t>perfil</a:t>
            </a:r>
            <a:r>
              <a:rPr lang="en-US" sz="2400" b="1" dirty="0">
                <a:solidFill>
                  <a:schemeClr val="bg1"/>
                </a:solidFill>
              </a:rPr>
              <a:t> do solo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Mata </a:t>
            </a:r>
            <a:r>
              <a:rPr lang="en-US" sz="2400" b="1" dirty="0" err="1">
                <a:solidFill>
                  <a:schemeClr val="bg1"/>
                </a:solidFill>
              </a:rPr>
              <a:t>nativa</a:t>
            </a:r>
            <a:r>
              <a:rPr lang="en-US" sz="2400" b="1" dirty="0">
                <a:solidFill>
                  <a:schemeClr val="bg1"/>
                </a:solidFill>
              </a:rPr>
              <a:t>, Lucas do Rio Verde, MT – </a:t>
            </a:r>
            <a:r>
              <a:rPr lang="en-US" sz="2400" b="1" dirty="0" err="1">
                <a:solidFill>
                  <a:schemeClr val="bg1"/>
                </a:solidFill>
              </a:rPr>
              <a:t>Estação</a:t>
            </a:r>
            <a:r>
              <a:rPr lang="en-US" sz="2400" b="1" dirty="0">
                <a:solidFill>
                  <a:schemeClr val="bg1"/>
                </a:solidFill>
              </a:rPr>
              <a:t> experimental da FRV 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816424" y="3989016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2.5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555776" y="3052912"/>
            <a:ext cx="622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Elevadas produtividades são obtidas com Ca</a:t>
            </a:r>
            <a:r>
              <a:rPr lang="pt-BR" sz="2400" b="1" baseline="30000" dirty="0"/>
              <a:t>2+</a:t>
            </a:r>
            <a:endParaRPr lang="pt-BR" sz="24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5760640" y="4007987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4.5 </a:t>
            </a:r>
            <a:r>
              <a:rPr lang="pt-BR" sz="2400" b="1" dirty="0" err="1"/>
              <a:t>cmol</a:t>
            </a:r>
            <a:r>
              <a:rPr lang="pt-BR" sz="2400" b="1" dirty="0"/>
              <a:t> dm</a:t>
            </a:r>
            <a:r>
              <a:rPr lang="pt-BR" sz="2400" b="1" baseline="30000" dirty="0"/>
              <a:t>-3</a:t>
            </a:r>
          </a:p>
        </p:txBody>
      </p:sp>
      <p:sp>
        <p:nvSpPr>
          <p:cNvPr id="8" name="Seta para a direita 7"/>
          <p:cNvSpPr/>
          <p:nvPr/>
        </p:nvSpPr>
        <p:spPr>
          <a:xfrm>
            <a:off x="4968552" y="4133032"/>
            <a:ext cx="504056" cy="187761"/>
          </a:xfrm>
          <a:prstGeom prst="rightArrow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3751352" y="5766355"/>
            <a:ext cx="1188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3 a 9.3 vezes</a:t>
            </a:r>
          </a:p>
        </p:txBody>
      </p:sp>
      <p:cxnSp>
        <p:nvCxnSpPr>
          <p:cNvPr id="10" name="Conector de seta reta 9"/>
          <p:cNvCxnSpPr/>
          <p:nvPr/>
        </p:nvCxnSpPr>
        <p:spPr>
          <a:xfrm>
            <a:off x="4320480" y="5075892"/>
            <a:ext cx="0" cy="54644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6012668" y="5766355"/>
            <a:ext cx="1548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5.4 a 16.7 vezes</a:t>
            </a:r>
          </a:p>
        </p:txBody>
      </p:sp>
      <p:cxnSp>
        <p:nvCxnSpPr>
          <p:cNvPr id="13" name="Conector de seta reta 12"/>
          <p:cNvCxnSpPr/>
          <p:nvPr/>
        </p:nvCxnSpPr>
        <p:spPr>
          <a:xfrm>
            <a:off x="6804248" y="5085184"/>
            <a:ext cx="0" cy="54644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4283968" y="4685074"/>
            <a:ext cx="257479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Necessita aumentar</a:t>
            </a:r>
          </a:p>
        </p:txBody>
      </p:sp>
    </p:spTree>
    <p:extLst>
      <p:ext uri="{BB962C8B-B14F-4D97-AF65-F5344CB8AC3E}">
        <p14:creationId xmlns:p14="http://schemas.microsoft.com/office/powerpoint/2010/main" val="55590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5" grpId="0"/>
      <p:bldP spid="6" grpId="0"/>
      <p:bldP spid="7" grpId="0"/>
      <p:bldP spid="8" grpId="0" animBg="1"/>
      <p:bldP spid="3" grpId="0"/>
      <p:bldP spid="12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5886648"/>
              </p:ext>
            </p:extLst>
          </p:nvPr>
        </p:nvGraphicFramePr>
        <p:xfrm>
          <a:off x="224896" y="1124743"/>
          <a:ext cx="8694208" cy="5616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ixaDeTexto 2"/>
          <p:cNvSpPr txBox="1">
            <a:spLocks noChangeArrowheads="1"/>
          </p:cNvSpPr>
          <p:nvPr/>
        </p:nvSpPr>
        <p:spPr bwMode="auto">
          <a:xfrm>
            <a:off x="107504" y="44450"/>
            <a:ext cx="89646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Distribuição</a:t>
            </a:r>
            <a:r>
              <a:rPr lang="en-US" sz="2400" b="1" dirty="0">
                <a:solidFill>
                  <a:schemeClr val="bg1"/>
                </a:solidFill>
              </a:rPr>
              <a:t> do Ca</a:t>
            </a:r>
            <a:r>
              <a:rPr lang="en-US" sz="2400" b="1" baseline="30000" dirty="0">
                <a:solidFill>
                  <a:schemeClr val="bg1"/>
                </a:solidFill>
              </a:rPr>
              <a:t>2+</a:t>
            </a:r>
            <a:r>
              <a:rPr lang="en-US" sz="2400" b="1" dirty="0">
                <a:solidFill>
                  <a:schemeClr val="bg1"/>
                </a:solidFill>
              </a:rPr>
              <a:t> no </a:t>
            </a:r>
            <a:r>
              <a:rPr lang="en-US" sz="2400" b="1" dirty="0" err="1">
                <a:solidFill>
                  <a:schemeClr val="bg1"/>
                </a:solidFill>
              </a:rPr>
              <a:t>perfil</a:t>
            </a:r>
            <a:r>
              <a:rPr lang="en-US" sz="2400" b="1" dirty="0">
                <a:solidFill>
                  <a:schemeClr val="bg1"/>
                </a:solidFill>
              </a:rPr>
              <a:t> do solo. </a:t>
            </a:r>
          </a:p>
          <a:p>
            <a:pPr algn="ctr"/>
            <a:r>
              <a:rPr lang="en-US" sz="2400" b="1" u="sng" dirty="0">
                <a:solidFill>
                  <a:schemeClr val="bg1"/>
                </a:solidFill>
              </a:rPr>
              <a:t>Mata </a:t>
            </a:r>
            <a:r>
              <a:rPr lang="en-US" sz="2400" b="1" u="sng" dirty="0" err="1">
                <a:solidFill>
                  <a:schemeClr val="bg1"/>
                </a:solidFill>
              </a:rPr>
              <a:t>nativa</a:t>
            </a:r>
            <a:r>
              <a:rPr lang="en-US" sz="2400" b="1" dirty="0">
                <a:solidFill>
                  <a:schemeClr val="bg1"/>
                </a:solidFill>
              </a:rPr>
              <a:t> (Ponta </a:t>
            </a:r>
            <a:r>
              <a:rPr lang="en-US" sz="2400" b="1" dirty="0" err="1">
                <a:solidFill>
                  <a:schemeClr val="bg1"/>
                </a:solidFill>
              </a:rPr>
              <a:t>Grossa</a:t>
            </a:r>
            <a:r>
              <a:rPr lang="en-US" sz="2400" b="1" dirty="0">
                <a:solidFill>
                  <a:schemeClr val="bg1"/>
                </a:solidFill>
              </a:rPr>
              <a:t> – </a:t>
            </a:r>
            <a:r>
              <a:rPr lang="en-US" sz="2400" b="1" dirty="0" err="1">
                <a:solidFill>
                  <a:schemeClr val="bg1"/>
                </a:solidFill>
              </a:rPr>
              <a:t>Estação</a:t>
            </a:r>
            <a:r>
              <a:rPr lang="en-US" sz="2400" b="1" dirty="0">
                <a:solidFill>
                  <a:schemeClr val="bg1"/>
                </a:solidFill>
              </a:rPr>
              <a:t> experimental da IAPAR )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816424" y="3989016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2.5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5760640" y="4007987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4.5 </a:t>
            </a:r>
            <a:r>
              <a:rPr lang="pt-BR" sz="2400" b="1" dirty="0" err="1"/>
              <a:t>cmol</a:t>
            </a:r>
            <a:r>
              <a:rPr lang="pt-BR" sz="2400" b="1" dirty="0"/>
              <a:t> dm</a:t>
            </a:r>
            <a:r>
              <a:rPr lang="pt-BR" sz="2400" b="1" baseline="30000" dirty="0"/>
              <a:t>-3</a:t>
            </a:r>
          </a:p>
        </p:txBody>
      </p:sp>
      <p:sp>
        <p:nvSpPr>
          <p:cNvPr id="15" name="Seta para a direita 7"/>
          <p:cNvSpPr/>
          <p:nvPr/>
        </p:nvSpPr>
        <p:spPr>
          <a:xfrm>
            <a:off x="4968552" y="4133032"/>
            <a:ext cx="504056" cy="187761"/>
          </a:xfrm>
          <a:prstGeom prst="rightArrow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/>
          <p:cNvSpPr txBox="1"/>
          <p:nvPr/>
        </p:nvSpPr>
        <p:spPr>
          <a:xfrm>
            <a:off x="3751352" y="5766355"/>
            <a:ext cx="1188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2 vezes</a:t>
            </a:r>
          </a:p>
        </p:txBody>
      </p:sp>
      <p:cxnSp>
        <p:nvCxnSpPr>
          <p:cNvPr id="17" name="Conector de seta reta 9"/>
          <p:cNvCxnSpPr/>
          <p:nvPr/>
        </p:nvCxnSpPr>
        <p:spPr>
          <a:xfrm>
            <a:off x="4320480" y="5075892"/>
            <a:ext cx="0" cy="54644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/>
          <p:cNvSpPr txBox="1"/>
          <p:nvPr/>
        </p:nvSpPr>
        <p:spPr>
          <a:xfrm>
            <a:off x="6012668" y="5766355"/>
            <a:ext cx="1548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3.2 vezes</a:t>
            </a:r>
          </a:p>
        </p:txBody>
      </p:sp>
      <p:cxnSp>
        <p:nvCxnSpPr>
          <p:cNvPr id="19" name="Conector de seta reta 12"/>
          <p:cNvCxnSpPr/>
          <p:nvPr/>
        </p:nvCxnSpPr>
        <p:spPr>
          <a:xfrm>
            <a:off x="6804248" y="5085184"/>
            <a:ext cx="0" cy="54644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ixaDeTexto 19"/>
          <p:cNvSpPr txBox="1"/>
          <p:nvPr/>
        </p:nvSpPr>
        <p:spPr>
          <a:xfrm>
            <a:off x="4283968" y="4685074"/>
            <a:ext cx="257479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Necessita aumentar</a:t>
            </a:r>
          </a:p>
        </p:txBody>
      </p:sp>
    </p:spTree>
    <p:extLst>
      <p:ext uri="{BB962C8B-B14F-4D97-AF65-F5344CB8AC3E}">
        <p14:creationId xmlns:p14="http://schemas.microsoft.com/office/powerpoint/2010/main" val="345518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  <p:bldP spid="16" grpId="0"/>
      <p:bldP spid="18" grpId="0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1478819"/>
              </p:ext>
            </p:extLst>
          </p:nvPr>
        </p:nvGraphicFramePr>
        <p:xfrm>
          <a:off x="251520" y="1108695"/>
          <a:ext cx="8496944" cy="5704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1987" name="CaixaDeTexto 2"/>
          <p:cNvSpPr txBox="1">
            <a:spLocks noChangeArrowheads="1"/>
          </p:cNvSpPr>
          <p:nvPr/>
        </p:nvSpPr>
        <p:spPr bwMode="auto">
          <a:xfrm>
            <a:off x="179388" y="44450"/>
            <a:ext cx="87137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Distribuição</a:t>
            </a:r>
            <a:r>
              <a:rPr lang="en-US" sz="2400" b="1" dirty="0">
                <a:solidFill>
                  <a:schemeClr val="bg1"/>
                </a:solidFill>
              </a:rPr>
              <a:t> da </a:t>
            </a:r>
            <a:r>
              <a:rPr lang="en-US" sz="2400" b="1" dirty="0" err="1">
                <a:solidFill>
                  <a:schemeClr val="bg1"/>
                </a:solidFill>
              </a:rPr>
              <a:t>saturação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por</a:t>
            </a:r>
            <a:r>
              <a:rPr lang="en-US" sz="2400" b="1" dirty="0">
                <a:solidFill>
                  <a:schemeClr val="bg1"/>
                </a:solidFill>
              </a:rPr>
              <a:t> bases (V%) no </a:t>
            </a:r>
            <a:r>
              <a:rPr lang="en-US" sz="2400" b="1" dirty="0" err="1">
                <a:solidFill>
                  <a:schemeClr val="bg1"/>
                </a:solidFill>
              </a:rPr>
              <a:t>perfil</a:t>
            </a:r>
            <a:r>
              <a:rPr lang="en-US" sz="2400" b="1" dirty="0">
                <a:solidFill>
                  <a:schemeClr val="bg1"/>
                </a:solidFill>
              </a:rPr>
              <a:t> do solo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Mata </a:t>
            </a:r>
            <a:r>
              <a:rPr lang="en-US" sz="2400" b="1" dirty="0" err="1">
                <a:solidFill>
                  <a:schemeClr val="bg1"/>
                </a:solidFill>
              </a:rPr>
              <a:t>nativa</a:t>
            </a:r>
            <a:r>
              <a:rPr lang="en-US" sz="2400" b="1" dirty="0">
                <a:solidFill>
                  <a:schemeClr val="bg1"/>
                </a:solidFill>
              </a:rPr>
              <a:t> - Lucas do Rio Verde, </a:t>
            </a:r>
            <a:r>
              <a:rPr lang="en-US" sz="2400" b="1" dirty="0" err="1">
                <a:solidFill>
                  <a:schemeClr val="bg1"/>
                </a:solidFill>
              </a:rPr>
              <a:t>Estação</a:t>
            </a:r>
            <a:r>
              <a:rPr lang="en-US" sz="2400" b="1" dirty="0">
                <a:solidFill>
                  <a:schemeClr val="bg1"/>
                </a:solidFill>
              </a:rPr>
              <a:t> experimental da FRV 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427984" y="3940427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40%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203848" y="3228865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Elevadas produtividades são obtidas com V% de: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372200" y="3959398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55%</a:t>
            </a:r>
          </a:p>
        </p:txBody>
      </p:sp>
      <p:sp>
        <p:nvSpPr>
          <p:cNvPr id="6" name="Seta para a direita 5"/>
          <p:cNvSpPr/>
          <p:nvPr/>
        </p:nvSpPr>
        <p:spPr>
          <a:xfrm>
            <a:off x="5580112" y="4084443"/>
            <a:ext cx="504056" cy="187761"/>
          </a:xfrm>
          <a:prstGeom prst="rightArrow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292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  <p:bldP spid="5" grpId="0"/>
      <p:bldP spid="7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Imagem 5" descr="Milho x Braquiari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Imagem 3" descr="Palhada de Braquiaria 18.3 ton ha-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2" descr="D:\Área de Trabalho - Prof. Juca\Área de Trabalho\SPD Consultoria\Grupos Bolívia\Visita - Agosto 2007\Fotos Recorrido - Haciendas (Juca)\P1020434.JPG"/>
          <p:cNvPicPr>
            <a:picLocks noChangeAspect="1" noChangeArrowheads="1"/>
          </p:cNvPicPr>
          <p:nvPr/>
        </p:nvPicPr>
        <p:blipFill>
          <a:blip r:embed="rId4" cstate="print"/>
          <a:srcRect l="4430" r="20522"/>
          <a:stretch>
            <a:fillRect/>
          </a:stretch>
        </p:blipFill>
        <p:spPr bwMode="auto">
          <a:xfrm>
            <a:off x="0" y="3429000"/>
            <a:ext cx="4572000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9259" y="44624"/>
            <a:ext cx="1529245" cy="3950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CaixaDeTexto 6"/>
          <p:cNvSpPr txBox="1">
            <a:spLocks noChangeArrowheads="1"/>
          </p:cNvSpPr>
          <p:nvPr/>
        </p:nvSpPr>
        <p:spPr bwMode="auto">
          <a:xfrm>
            <a:off x="5796136" y="476672"/>
            <a:ext cx="3305137" cy="400110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Dr.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João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 Carlos de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Moraes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 Sá</a:t>
            </a:r>
            <a:endParaRPr lang="pt-BR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sp>
        <p:nvSpPr>
          <p:cNvPr id="17416" name="CaixaDeTexto 10"/>
          <p:cNvSpPr txBox="1">
            <a:spLocks noChangeArrowheads="1"/>
          </p:cNvSpPr>
          <p:nvPr/>
        </p:nvSpPr>
        <p:spPr bwMode="auto">
          <a:xfrm>
            <a:off x="178246" y="4941168"/>
            <a:ext cx="8858250" cy="1754326"/>
          </a:xfrm>
          <a:prstGeom prst="rect">
            <a:avLst/>
          </a:prstGeom>
          <a:solidFill>
            <a:schemeClr val="bg1">
              <a:alpha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3600" b="1" dirty="0"/>
              <a:t>Construcción de la fertilidad y de la materia orgánica del suelo apuntando al SSD con calidad y producción sustentable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endParaRPr lang="pt-BR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24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BCC728A4-7D8C-4009-B8C1-85C05B3FF17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91801" y="673768"/>
          <a:ext cx="4445418" cy="6184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C48A9915-810C-4E13-871B-FD9F5D22640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572000" y="673768"/>
          <a:ext cx="4572000" cy="6195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aixaDeTexto 3"/>
          <p:cNvSpPr txBox="1"/>
          <p:nvPr/>
        </p:nvSpPr>
        <p:spPr>
          <a:xfrm rot="16200000">
            <a:off x="-930914" y="3565826"/>
            <a:ext cx="2326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Profundidade (cm)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0"/>
            <a:ext cx="9144000" cy="6627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135886" y="70185"/>
            <a:ext cx="8911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Ca e Mg em um </a:t>
            </a:r>
            <a:r>
              <a:rPr lang="pt-BR" sz="2800" b="1" dirty="0" err="1">
                <a:solidFill>
                  <a:schemeClr val="bg1"/>
                </a:solidFill>
              </a:rPr>
              <a:t>Neossolo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Quartzarênico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 rot="16200000">
            <a:off x="7563937" y="5353026"/>
            <a:ext cx="27021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Sá et al., 2017 (em preparação)</a:t>
            </a:r>
          </a:p>
        </p:txBody>
      </p:sp>
    </p:spTree>
    <p:extLst>
      <p:ext uri="{BB962C8B-B14F-4D97-AF65-F5344CB8AC3E}">
        <p14:creationId xmlns:p14="http://schemas.microsoft.com/office/powerpoint/2010/main" val="218155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500063" y="785813"/>
            <a:ext cx="7924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4800" b="1">
                <a:solidFill>
                  <a:schemeClr val="bg1"/>
                </a:solidFill>
              </a:rPr>
              <a:t>¿</a:t>
            </a:r>
            <a:r>
              <a:rPr lang="pt-BR" sz="4800" b="1">
                <a:solidFill>
                  <a:schemeClr val="bg1"/>
                </a:solidFill>
                <a:latin typeface="AvantGarde Md BT" pitchFamily="34" charset="0"/>
              </a:rPr>
              <a:t>De donde arrancamos?</a:t>
            </a:r>
            <a:endParaRPr lang="en-US" sz="4800" b="1">
              <a:solidFill>
                <a:schemeClr val="bg1"/>
              </a:solidFill>
              <a:latin typeface="AvantGarde Md BT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93" t="40" r="25513" b="18350"/>
          <a:stretch/>
        </p:blipFill>
        <p:spPr bwMode="auto">
          <a:xfrm>
            <a:off x="0" y="0"/>
            <a:ext cx="9144000" cy="69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99176" y="116632"/>
            <a:ext cx="7573224" cy="830262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4800" b="1" dirty="0"/>
              <a:t>¿</a:t>
            </a:r>
            <a:r>
              <a:rPr lang="pt-BR" altLang="pt-BR" sz="4800" b="1" dirty="0">
                <a:latin typeface="AvantGarde Md BT" pitchFamily="34" charset="0"/>
              </a:rPr>
              <a:t>De donde arrancamos?</a:t>
            </a:r>
            <a:endParaRPr lang="en-US" altLang="pt-BR" sz="4800" b="1" dirty="0">
              <a:latin typeface="AvantGarde Md BT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323528" y="5599685"/>
            <a:ext cx="864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Solo </a:t>
            </a:r>
            <a:r>
              <a:rPr lang="en-US" sz="4000" b="1" dirty="0" err="1">
                <a:solidFill>
                  <a:schemeClr val="bg1"/>
                </a:solidFill>
              </a:rPr>
              <a:t>sem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restrições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para</a:t>
            </a:r>
            <a:r>
              <a:rPr lang="en-US" sz="4000" b="1" dirty="0">
                <a:solidFill>
                  <a:schemeClr val="bg1"/>
                </a:solidFill>
              </a:rPr>
              <a:t> o </a:t>
            </a:r>
            <a:r>
              <a:rPr lang="en-US" sz="4000" b="1" dirty="0" err="1">
                <a:solidFill>
                  <a:schemeClr val="bg1"/>
                </a:solidFill>
              </a:rPr>
              <a:t>desenvolvimento</a:t>
            </a:r>
            <a:r>
              <a:rPr lang="en-US" sz="4000" b="1" dirty="0">
                <a:solidFill>
                  <a:schemeClr val="bg1"/>
                </a:solidFill>
              </a:rPr>
              <a:t> de </a:t>
            </a:r>
            <a:r>
              <a:rPr lang="en-US" sz="4000" b="1" dirty="0" err="1">
                <a:solidFill>
                  <a:schemeClr val="bg1"/>
                </a:solidFill>
              </a:rPr>
              <a:t>plantas</a:t>
            </a:r>
            <a:endParaRPr lang="pt-BR" sz="4000" b="1" dirty="0">
              <a:solidFill>
                <a:schemeClr val="bg1"/>
              </a:solidFill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899592" y="1772816"/>
            <a:ext cx="7048443" cy="3642398"/>
            <a:chOff x="899592" y="1772816"/>
            <a:chExt cx="7048443" cy="3642398"/>
          </a:xfrm>
        </p:grpSpPr>
        <p:pic>
          <p:nvPicPr>
            <p:cNvPr id="8" name="Picture 2" descr="D:\Área de Trabalho - Prof. Juca\Área de Trabalho\Eventos\2009\Lucas do Rio Verde, Curso GMOSFSPD - Maio 2009\Fotos\DSCN3190.JP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23987" t="12616" r="18581" b="5565"/>
            <a:stretch/>
          </p:blipFill>
          <p:spPr bwMode="auto">
            <a:xfrm>
              <a:off x="5868144" y="3212976"/>
              <a:ext cx="2079891" cy="2202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" name="Conector de seta reta 2"/>
            <p:cNvCxnSpPr/>
            <p:nvPr/>
          </p:nvCxnSpPr>
          <p:spPr>
            <a:xfrm flipV="1">
              <a:off x="4462463" y="3233617"/>
              <a:ext cx="1405681" cy="1101119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de seta reta 8"/>
            <p:cNvCxnSpPr/>
            <p:nvPr/>
          </p:nvCxnSpPr>
          <p:spPr>
            <a:xfrm>
              <a:off x="4462463" y="4314095"/>
              <a:ext cx="1405681" cy="957463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tângulo 9"/>
            <p:cNvSpPr/>
            <p:nvPr/>
          </p:nvSpPr>
          <p:spPr>
            <a:xfrm>
              <a:off x="4211960" y="4191438"/>
              <a:ext cx="250503" cy="288032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" name="CaixaDeTexto 1"/>
            <p:cNvSpPr txBox="1"/>
            <p:nvPr/>
          </p:nvSpPr>
          <p:spPr>
            <a:xfrm>
              <a:off x="899592" y="1772816"/>
              <a:ext cx="691276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200" b="1" dirty="0">
                  <a:solidFill>
                    <a:schemeClr val="bg1"/>
                  </a:solidFill>
                </a:rPr>
                <a:t>A conversão do solo sob vegetação nativa para o uso agrícola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37058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Area de trabalho - Juca\Área de Trabalho\SPD Consultoria\Grupos Bolívia\Grupo GPA - Bolívia\Viagem Fz. Zacarias - Norte (18-08-06)\Imagens Faz. (19-08-06)\DSC044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0"/>
            <a:ext cx="4667250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5" descr="C:\Area de trabalho - Juca\Área de Trabalho\SPD Consultoria\Grupos Bolívia\Grupo GPA - Bolívia\Viagem Fz. Zacarias - Norte (18-08-06)\Imagens Faz. (19-08-06)\DSC044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6" descr="C:\Area de trabalho - Juca\Área de Trabalho\SPD Consultoria\Grupos Bolívia\Grupo GPA - Bolívia\Viagem Fz. Zacarias - Norte (18-08-06)\Imagens Faz. (19-08-06)\DSC044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Area de trabalho - Juca\Área de Trabalho\SPD Consultoria\Grupos Bolívia\Grupo GPA - Bolívia\Viagem Fz. Zacarias - Norte (18-08-06)\Imagens Faz. (19-08-06)\DSC043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285750" y="2714625"/>
            <a:ext cx="84296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1" algn="ctr" eaLnBrk="1" hangingPunct="1"/>
            <a:r>
              <a:rPr lang="es-ES" altLang="pt-BR" sz="4800">
                <a:solidFill>
                  <a:schemeClr val="bg1"/>
                </a:solidFill>
              </a:rPr>
              <a:t>El impacto de la conversión del monte en agroecosistema</a:t>
            </a:r>
          </a:p>
        </p:txBody>
      </p:sp>
    </p:spTree>
    <p:extLst>
      <p:ext uri="{BB962C8B-B14F-4D97-AF65-F5344CB8AC3E}">
        <p14:creationId xmlns:p14="http://schemas.microsoft.com/office/powerpoint/2010/main" val="8119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Area de trabalho - Juca\Área de Trabalho\SPD Consultoria\Grupos Bolívia\Grupo GPA - Bolívia\Viagem Fz. Zacarias - Norte (18-08-06)\Imagens Faz. (19-08-06)\DSC043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o 9"/>
          <p:cNvGrpSpPr>
            <a:grpSpLocks/>
          </p:cNvGrpSpPr>
          <p:nvPr/>
        </p:nvGrpSpPr>
        <p:grpSpPr bwMode="auto">
          <a:xfrm>
            <a:off x="0" y="0"/>
            <a:ext cx="9144000" cy="3429000"/>
            <a:chOff x="1" y="0"/>
            <a:chExt cx="9143999" cy="3429002"/>
          </a:xfrm>
        </p:grpSpPr>
        <p:pic>
          <p:nvPicPr>
            <p:cNvPr id="19465" name="Picture 2" descr="C:\Area de trabalho - Juca\Área de Trabalho\SPD Consultoria\Grupos Bolívia\Grupo GPA - Bolívia\Viagem Fz. Zacarias - Norte (18-08-06)\Imagens Faz. (19-08-06)\DSC0438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2"/>
              <a:ext cx="4572000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6" name="Picture 3" descr="C:\Area de trabalho - Juca\Área de Trabalho\SPD Consultoria\Grupos Bolívia\Grupo GPA - Bolívia\Viagem Fz. Zacarias - Norte (18-08-06)\Imagens Faz. (19-08-06)\DSC0438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0"/>
              <a:ext cx="4572000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7" name="CaixaDeTexto 8"/>
            <p:cNvSpPr txBox="1">
              <a:spLocks noChangeArrowheads="1"/>
            </p:cNvSpPr>
            <p:nvPr/>
          </p:nvSpPr>
          <p:spPr bwMode="auto">
            <a:xfrm>
              <a:off x="2714612" y="500042"/>
              <a:ext cx="3357586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5400">
                  <a:solidFill>
                    <a:schemeClr val="bg1"/>
                  </a:solidFill>
                </a:rPr>
                <a:t>Acordonar</a:t>
              </a:r>
            </a:p>
          </p:txBody>
        </p:sp>
      </p:grpSp>
      <p:grpSp>
        <p:nvGrpSpPr>
          <p:cNvPr id="3" name="Grupo 12"/>
          <p:cNvGrpSpPr>
            <a:grpSpLocks/>
          </p:cNvGrpSpPr>
          <p:nvPr/>
        </p:nvGrpSpPr>
        <p:grpSpPr bwMode="auto">
          <a:xfrm>
            <a:off x="0" y="3357563"/>
            <a:ext cx="9167813" cy="3500437"/>
            <a:chOff x="0" y="3357562"/>
            <a:chExt cx="9167812" cy="3500438"/>
          </a:xfrm>
        </p:grpSpPr>
        <p:pic>
          <p:nvPicPr>
            <p:cNvPr id="19461" name="Picture 4" descr="C:\Area de trabalho - Juca\Área de Trabalho\SPD Consultoria\Grupos Bolívia\Grupo GPA - Bolívia\Viagem Fz. Zacarias - Norte (18-08-06)\Imagens Faz. (19-08-06)\DSC0436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29000"/>
              <a:ext cx="4572000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2" name="Imagem 5" descr="DSC04393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561" y="3357562"/>
              <a:ext cx="4667251" cy="3500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3" name="CaixaDeTexto 10"/>
            <p:cNvSpPr txBox="1">
              <a:spLocks noChangeArrowheads="1"/>
            </p:cNvSpPr>
            <p:nvPr/>
          </p:nvSpPr>
          <p:spPr bwMode="auto">
            <a:xfrm>
              <a:off x="0" y="3357562"/>
              <a:ext cx="4071934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4000">
                  <a:solidFill>
                    <a:schemeClr val="bg1"/>
                  </a:solidFill>
                </a:rPr>
                <a:t>Nivelamiento del suelo</a:t>
              </a:r>
            </a:p>
          </p:txBody>
        </p:sp>
        <p:sp>
          <p:nvSpPr>
            <p:cNvPr id="19464" name="CaixaDeTexto 11"/>
            <p:cNvSpPr txBox="1">
              <a:spLocks noChangeArrowheads="1"/>
            </p:cNvSpPr>
            <p:nvPr/>
          </p:nvSpPr>
          <p:spPr bwMode="auto">
            <a:xfrm>
              <a:off x="4643438" y="3429000"/>
              <a:ext cx="4500562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2800" b="1">
                  <a:solidFill>
                    <a:schemeClr val="bg1"/>
                  </a:solidFill>
                </a:rPr>
                <a:t>Dispersión total del suelo y encrostamiento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626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Text Box 2"/>
          <p:cNvSpPr txBox="1">
            <a:spLocks noChangeArrowheads="1"/>
          </p:cNvSpPr>
          <p:nvPr/>
        </p:nvSpPr>
        <p:spPr bwMode="auto">
          <a:xfrm>
            <a:off x="179388" y="152402"/>
            <a:ext cx="885666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bg1"/>
                </a:solidFill>
              </a:rPr>
              <a:t>I</a:t>
            </a:r>
            <a:r>
              <a:rPr lang="en-US" sz="2800" b="1" dirty="0" err="1">
                <a:solidFill>
                  <a:schemeClr val="bg1"/>
                </a:solidFill>
                <a:latin typeface="+mn-lt"/>
                <a:cs typeface="+mn-cs"/>
              </a:rPr>
              <a:t>mpacto</a:t>
            </a:r>
            <a:r>
              <a:rPr lang="en-US" sz="2800" b="1" dirty="0">
                <a:solidFill>
                  <a:schemeClr val="bg1"/>
                </a:solidFill>
                <a:latin typeface="+mn-lt"/>
                <a:cs typeface="+mn-cs"/>
              </a:rPr>
              <a:t> do </a:t>
            </a:r>
            <a:r>
              <a:rPr lang="en-US" sz="2800" b="1" dirty="0" err="1">
                <a:solidFill>
                  <a:schemeClr val="bg1"/>
                </a:solidFill>
                <a:latin typeface="+mn-lt"/>
                <a:cs typeface="+mn-cs"/>
              </a:rPr>
              <a:t>preparo</a:t>
            </a:r>
            <a:r>
              <a:rPr lang="en-US" sz="2800" b="1" dirty="0">
                <a:solidFill>
                  <a:schemeClr val="bg1"/>
                </a:solidFill>
                <a:latin typeface="+mn-lt"/>
                <a:cs typeface="+mn-cs"/>
              </a:rPr>
              <a:t> do solo </a:t>
            </a:r>
            <a:r>
              <a:rPr lang="en-US" sz="2800" b="1" dirty="0" err="1">
                <a:solidFill>
                  <a:schemeClr val="bg1"/>
                </a:solidFill>
                <a:latin typeface="+mn-lt"/>
                <a:cs typeface="+mn-cs"/>
              </a:rPr>
              <a:t>associado</a:t>
            </a:r>
            <a:r>
              <a:rPr lang="en-US" sz="28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n-lt"/>
                <a:cs typeface="+mn-cs"/>
              </a:rPr>
              <a:t>ao</a:t>
            </a:r>
            <a:r>
              <a:rPr lang="en-US" sz="28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n-lt"/>
                <a:cs typeface="+mn-cs"/>
              </a:rPr>
              <a:t>monocultivo</a:t>
            </a:r>
            <a:r>
              <a:rPr lang="en-US" sz="28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n-lt"/>
                <a:cs typeface="+mn-cs"/>
              </a:rPr>
              <a:t>na</a:t>
            </a:r>
            <a:r>
              <a:rPr lang="en-US" sz="28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n-lt"/>
                <a:cs typeface="+mn-cs"/>
              </a:rPr>
              <a:t>perda</a:t>
            </a:r>
            <a:r>
              <a:rPr lang="en-US" sz="2800" b="1" dirty="0">
                <a:solidFill>
                  <a:schemeClr val="bg1"/>
                </a:solidFill>
                <a:latin typeface="+mn-lt"/>
                <a:cs typeface="+mn-cs"/>
              </a:rPr>
              <a:t> de C </a:t>
            </a:r>
            <a:r>
              <a:rPr lang="en-US" sz="2800" b="1" dirty="0" err="1">
                <a:solidFill>
                  <a:schemeClr val="bg1"/>
                </a:solidFill>
                <a:latin typeface="+mn-lt"/>
                <a:cs typeface="+mn-cs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n-lt"/>
                <a:cs typeface="+mn-cs"/>
              </a:rPr>
              <a:t>região</a:t>
            </a:r>
            <a:r>
              <a:rPr lang="en-US" sz="28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n-lt"/>
                <a:cs typeface="+mn-cs"/>
              </a:rPr>
              <a:t>Temperada</a:t>
            </a:r>
            <a:r>
              <a:rPr lang="en-US" sz="2800" b="1" dirty="0">
                <a:solidFill>
                  <a:schemeClr val="bg1"/>
                </a:solidFill>
                <a:latin typeface="+mn-lt"/>
                <a:cs typeface="+mn-cs"/>
              </a:rPr>
              <a:t>, Su-tropical e Tropical</a:t>
            </a:r>
            <a:endParaRPr lang="es-AR" sz="28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7171" name="Line 3"/>
          <p:cNvSpPr>
            <a:spLocks noChangeShapeType="1"/>
          </p:cNvSpPr>
          <p:nvPr/>
        </p:nvSpPr>
        <p:spPr bwMode="auto">
          <a:xfrm>
            <a:off x="201613" y="1142984"/>
            <a:ext cx="87630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pt-BR"/>
          </a:p>
        </p:txBody>
      </p:sp>
      <p:grpSp>
        <p:nvGrpSpPr>
          <p:cNvPr id="2" name="Grupo 103"/>
          <p:cNvGrpSpPr>
            <a:grpSpLocks/>
          </p:cNvGrpSpPr>
          <p:nvPr/>
        </p:nvGrpSpPr>
        <p:grpSpPr bwMode="auto">
          <a:xfrm>
            <a:off x="36047" y="1571612"/>
            <a:ext cx="2721441" cy="2705100"/>
            <a:chOff x="36840" y="2061369"/>
            <a:chExt cx="2720648" cy="2705100"/>
          </a:xfrm>
        </p:grpSpPr>
        <p:sp>
          <p:nvSpPr>
            <p:cNvPr id="7238" name="Line 17"/>
            <p:cNvSpPr>
              <a:spLocks noChangeShapeType="1"/>
            </p:cNvSpPr>
            <p:nvPr/>
          </p:nvSpPr>
          <p:spPr bwMode="auto">
            <a:xfrm>
              <a:off x="2520950" y="2478088"/>
              <a:ext cx="0" cy="61913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7239" name="Grupo 87"/>
            <p:cNvGrpSpPr>
              <a:grpSpLocks/>
            </p:cNvGrpSpPr>
            <p:nvPr/>
          </p:nvGrpSpPr>
          <p:grpSpPr bwMode="auto">
            <a:xfrm>
              <a:off x="36840" y="2061369"/>
              <a:ext cx="2720648" cy="2705100"/>
              <a:chOff x="36840" y="2061369"/>
              <a:chExt cx="2720648" cy="2705100"/>
            </a:xfrm>
          </p:grpSpPr>
          <p:sp>
            <p:nvSpPr>
              <p:cNvPr id="7240" name="Line 10"/>
              <p:cNvSpPr>
                <a:spLocks noChangeShapeType="1"/>
              </p:cNvSpPr>
              <p:nvPr/>
            </p:nvSpPr>
            <p:spPr bwMode="auto">
              <a:xfrm>
                <a:off x="879475" y="3003671"/>
                <a:ext cx="42863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41" name="Line 11"/>
              <p:cNvSpPr>
                <a:spLocks noChangeShapeType="1"/>
              </p:cNvSpPr>
              <p:nvPr/>
            </p:nvSpPr>
            <p:spPr bwMode="auto">
              <a:xfrm>
                <a:off x="879475" y="3500679"/>
                <a:ext cx="42863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42" name="Line 12"/>
              <p:cNvSpPr>
                <a:spLocks noChangeShapeType="1"/>
              </p:cNvSpPr>
              <p:nvPr/>
            </p:nvSpPr>
            <p:spPr bwMode="auto">
              <a:xfrm>
                <a:off x="879475" y="3998793"/>
                <a:ext cx="42863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43" name="Line 13"/>
              <p:cNvSpPr>
                <a:spLocks noChangeShapeType="1"/>
              </p:cNvSpPr>
              <p:nvPr/>
            </p:nvSpPr>
            <p:spPr bwMode="auto">
              <a:xfrm>
                <a:off x="879475" y="4433813"/>
                <a:ext cx="42863" cy="0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0646" name="Text Box 6"/>
              <p:cNvSpPr txBox="1">
                <a:spLocks noChangeArrowheads="1"/>
              </p:cNvSpPr>
              <p:nvPr/>
            </p:nvSpPr>
            <p:spPr bwMode="auto">
              <a:xfrm>
                <a:off x="2268681" y="2158207"/>
                <a:ext cx="48880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b="1">
                    <a:solidFill>
                      <a:srgbClr val="FFFF00"/>
                    </a:solidFill>
                    <a:latin typeface="+mn-lt"/>
                    <a:cs typeface="+mn-cs"/>
                  </a:rPr>
                  <a:t>50</a:t>
                </a:r>
                <a:endParaRPr lang="es-AR" b="1">
                  <a:solidFill>
                    <a:srgbClr val="FFFF00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7245" name="Line 9"/>
              <p:cNvSpPr>
                <a:spLocks noChangeShapeType="1"/>
              </p:cNvSpPr>
              <p:nvPr/>
            </p:nvSpPr>
            <p:spPr bwMode="auto">
              <a:xfrm>
                <a:off x="879475" y="2568651"/>
                <a:ext cx="42863" cy="0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46" name="Line 14"/>
              <p:cNvSpPr>
                <a:spLocks noChangeShapeType="1"/>
              </p:cNvSpPr>
              <p:nvPr/>
            </p:nvSpPr>
            <p:spPr bwMode="auto">
              <a:xfrm>
                <a:off x="922338" y="2506663"/>
                <a:ext cx="0" cy="1989138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47" name="Line 15"/>
              <p:cNvSpPr>
                <a:spLocks noChangeShapeType="1"/>
              </p:cNvSpPr>
              <p:nvPr/>
            </p:nvSpPr>
            <p:spPr bwMode="auto">
              <a:xfrm>
                <a:off x="922338" y="2522538"/>
                <a:ext cx="1771650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48" name="Line 16"/>
              <p:cNvSpPr>
                <a:spLocks noChangeShapeType="1"/>
              </p:cNvSpPr>
              <p:nvPr/>
            </p:nvSpPr>
            <p:spPr bwMode="auto">
              <a:xfrm>
                <a:off x="1050925" y="2470151"/>
                <a:ext cx="0" cy="61913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0658" name="Text Box 18"/>
              <p:cNvSpPr txBox="1">
                <a:spLocks noChangeArrowheads="1"/>
              </p:cNvSpPr>
              <p:nvPr/>
            </p:nvSpPr>
            <p:spPr bwMode="auto">
              <a:xfrm>
                <a:off x="937156" y="2158207"/>
                <a:ext cx="21583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b="1">
                    <a:solidFill>
                      <a:srgbClr val="FFFF00"/>
                    </a:solidFill>
                    <a:latin typeface="+mn-lt"/>
                    <a:cs typeface="+mn-cs"/>
                  </a:rPr>
                  <a:t>0</a:t>
                </a:r>
                <a:endParaRPr lang="es-AR" b="1">
                  <a:solidFill>
                    <a:srgbClr val="FFFF00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240661" name="Text Box 21"/>
              <p:cNvSpPr txBox="1">
                <a:spLocks noChangeArrowheads="1"/>
              </p:cNvSpPr>
              <p:nvPr/>
            </p:nvSpPr>
            <p:spPr bwMode="auto">
              <a:xfrm>
                <a:off x="395977" y="4275933"/>
                <a:ext cx="48404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 algn="r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1400" b="1">
                    <a:solidFill>
                      <a:srgbClr val="FFFF00"/>
                    </a:solidFill>
                    <a:latin typeface="+mn-lt"/>
                    <a:cs typeface="+mn-cs"/>
                  </a:rPr>
                  <a:t>100</a:t>
                </a:r>
                <a:endParaRPr lang="es-AR" sz="1400" b="1">
                  <a:solidFill>
                    <a:srgbClr val="FFFF00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240662" name="Text Box 22"/>
              <p:cNvSpPr txBox="1">
                <a:spLocks noChangeArrowheads="1"/>
              </p:cNvSpPr>
              <p:nvPr/>
            </p:nvSpPr>
            <p:spPr bwMode="auto">
              <a:xfrm>
                <a:off x="468981" y="3326607"/>
                <a:ext cx="41104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 algn="r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1400" b="1">
                    <a:solidFill>
                      <a:srgbClr val="FFFF00"/>
                    </a:solidFill>
                    <a:latin typeface="+mn-lt"/>
                    <a:cs typeface="+mn-cs"/>
                  </a:rPr>
                  <a:t>50</a:t>
                </a:r>
                <a:endParaRPr lang="es-AR" sz="1400" b="1">
                  <a:solidFill>
                    <a:srgbClr val="FFFF00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240663" name="Text Box 23"/>
              <p:cNvSpPr txBox="1">
                <a:spLocks noChangeArrowheads="1"/>
              </p:cNvSpPr>
              <p:nvPr/>
            </p:nvSpPr>
            <p:spPr bwMode="auto">
              <a:xfrm>
                <a:off x="586421" y="2370933"/>
                <a:ext cx="30947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 algn="r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1600" b="1">
                    <a:solidFill>
                      <a:srgbClr val="FFFF00"/>
                    </a:solidFill>
                    <a:latin typeface="+mn-lt"/>
                    <a:cs typeface="+mn-cs"/>
                  </a:rPr>
                  <a:t>0</a:t>
                </a:r>
                <a:endParaRPr lang="es-AR" sz="1600" b="1">
                  <a:solidFill>
                    <a:srgbClr val="FFFF00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240664" name="Text Box 24"/>
              <p:cNvSpPr txBox="1">
                <a:spLocks noChangeArrowheads="1"/>
              </p:cNvSpPr>
              <p:nvPr/>
            </p:nvSpPr>
            <p:spPr bwMode="auto">
              <a:xfrm rot="16200000">
                <a:off x="-1054176" y="3152385"/>
                <a:ext cx="2705100" cy="5230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2800" b="1" dirty="0" err="1">
                    <a:solidFill>
                      <a:srgbClr val="FFFF66"/>
                    </a:solidFill>
                    <a:latin typeface="+mn-lt"/>
                    <a:cs typeface="+mn-cs"/>
                  </a:rPr>
                  <a:t>Perdas</a:t>
                </a:r>
                <a:r>
                  <a:rPr lang="en-US" sz="2800" b="1" dirty="0">
                    <a:solidFill>
                      <a:srgbClr val="FFFF66"/>
                    </a:solidFill>
                    <a:latin typeface="+mn-lt"/>
                    <a:cs typeface="+mn-cs"/>
                  </a:rPr>
                  <a:t> de C</a:t>
                </a:r>
                <a:r>
                  <a:rPr lang="en-US" sz="2000" b="1" dirty="0">
                    <a:solidFill>
                      <a:srgbClr val="FFFF66"/>
                    </a:solidFill>
                    <a:latin typeface="+mn-lt"/>
                    <a:cs typeface="+mn-cs"/>
                  </a:rPr>
                  <a:t> (%)</a:t>
                </a:r>
                <a:endParaRPr lang="es-AR" sz="2000" b="1" dirty="0">
                  <a:solidFill>
                    <a:srgbClr val="FFFF66"/>
                  </a:solidFill>
                  <a:latin typeface="+mn-lt"/>
                  <a:cs typeface="+mn-cs"/>
                </a:endParaRPr>
              </a:p>
            </p:txBody>
          </p:sp>
        </p:grpSp>
      </p:grpSp>
      <p:sp>
        <p:nvSpPr>
          <p:cNvPr id="13387" name="Text Box 25"/>
          <p:cNvSpPr txBox="1">
            <a:spLocks noChangeArrowheads="1"/>
          </p:cNvSpPr>
          <p:nvPr/>
        </p:nvSpPr>
        <p:spPr bwMode="auto">
          <a:xfrm>
            <a:off x="922338" y="4081449"/>
            <a:ext cx="1778000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chemeClr val="bg1"/>
                </a:solidFill>
                <a:latin typeface="Tahoma" pitchFamily="34" charset="0"/>
              </a:rPr>
              <a:t>Canada - USA</a:t>
            </a:r>
          </a:p>
          <a:p>
            <a:pPr>
              <a:spcBef>
                <a:spcPct val="50000"/>
              </a:spcBef>
            </a:pPr>
            <a:r>
              <a:rPr lang="pt-BR" sz="1200" b="1" dirty="0">
                <a:solidFill>
                  <a:schemeClr val="bg1"/>
                </a:solidFill>
                <a:latin typeface="Tahoma" pitchFamily="34" charset="0"/>
              </a:rPr>
              <a:t>Trigo contínuo</a:t>
            </a:r>
          </a:p>
          <a:p>
            <a:pPr>
              <a:spcBef>
                <a:spcPct val="50000"/>
              </a:spcBef>
            </a:pPr>
            <a:r>
              <a:rPr lang="pt-BR" sz="1200" b="1" dirty="0">
                <a:solidFill>
                  <a:srgbClr val="00FFFF"/>
                </a:solidFill>
                <a:latin typeface="Tahoma" pitchFamily="34" charset="0"/>
              </a:rPr>
              <a:t>Campbell &amp; </a:t>
            </a:r>
            <a:r>
              <a:rPr lang="pt-BR" sz="1200" b="1" dirty="0" err="1">
                <a:solidFill>
                  <a:srgbClr val="00FFFF"/>
                </a:solidFill>
                <a:latin typeface="Tahoma" pitchFamily="34" charset="0"/>
              </a:rPr>
              <a:t>Souster</a:t>
            </a:r>
            <a:r>
              <a:rPr lang="pt-BR" sz="1200" b="1" dirty="0">
                <a:solidFill>
                  <a:srgbClr val="00FFFF"/>
                </a:solidFill>
                <a:latin typeface="Tahoma" pitchFamily="34" charset="0"/>
              </a:rPr>
              <a:t>, 1982; Mann, 1985</a:t>
            </a:r>
          </a:p>
          <a:p>
            <a:pPr>
              <a:spcBef>
                <a:spcPct val="50000"/>
              </a:spcBef>
            </a:pPr>
            <a:r>
              <a:rPr lang="pt-BR" sz="1400" b="1" dirty="0">
                <a:solidFill>
                  <a:schemeClr val="bg1"/>
                </a:solidFill>
                <a:latin typeface="Tahoma" pitchFamily="34" charset="0"/>
              </a:rPr>
              <a:t>52 </a:t>
            </a:r>
            <a:r>
              <a:rPr lang="pt-BR" sz="1400" b="1" dirty="0" err="1">
                <a:solidFill>
                  <a:schemeClr val="bg1"/>
                </a:solidFill>
                <a:latin typeface="Tahoma" pitchFamily="34" charset="0"/>
              </a:rPr>
              <a:t>and</a:t>
            </a:r>
            <a:r>
              <a:rPr lang="pt-BR" sz="1400" b="1" dirty="0">
                <a:solidFill>
                  <a:schemeClr val="bg1"/>
                </a:solidFill>
                <a:latin typeface="Tahoma" pitchFamily="34" charset="0"/>
              </a:rPr>
              <a:t> 42</a:t>
            </a:r>
            <a:r>
              <a:rPr lang="en-US" sz="1400" b="1" dirty="0">
                <a:solidFill>
                  <a:schemeClr val="bg1"/>
                </a:solidFill>
                <a:latin typeface="Tahoma" pitchFamily="34" charset="0"/>
              </a:rPr>
              <a:t>° N </a:t>
            </a:r>
            <a:r>
              <a:rPr lang="pt-BR" sz="1400" b="1" dirty="0">
                <a:solidFill>
                  <a:schemeClr val="bg1"/>
                </a:solidFill>
                <a:latin typeface="Tahoma" pitchFamily="34" charset="0"/>
              </a:rPr>
              <a:t>Latitude</a:t>
            </a:r>
            <a:endParaRPr lang="en-US" sz="1400" b="1" dirty="0">
              <a:solidFill>
                <a:schemeClr val="bg1"/>
              </a:solidFill>
              <a:latin typeface="Tahoma" pitchFamily="34" charset="0"/>
            </a:endParaRPr>
          </a:p>
        </p:txBody>
      </p:sp>
      <p:grpSp>
        <p:nvGrpSpPr>
          <p:cNvPr id="4" name="Grupo 107"/>
          <p:cNvGrpSpPr>
            <a:grpSpLocks/>
          </p:cNvGrpSpPr>
          <p:nvPr/>
        </p:nvGrpSpPr>
        <p:grpSpPr bwMode="auto">
          <a:xfrm>
            <a:off x="4908552" y="2092312"/>
            <a:ext cx="1609725" cy="1333832"/>
            <a:chOff x="4908550" y="2582863"/>
            <a:chExt cx="1609724" cy="1334536"/>
          </a:xfrm>
        </p:grpSpPr>
        <p:sp>
          <p:nvSpPr>
            <p:cNvPr id="7236" name="Freeform 40"/>
            <p:cNvSpPr>
              <a:spLocks/>
            </p:cNvSpPr>
            <p:nvPr/>
          </p:nvSpPr>
          <p:spPr bwMode="auto">
            <a:xfrm>
              <a:off x="4908550" y="2582863"/>
              <a:ext cx="1597025" cy="620712"/>
            </a:xfrm>
            <a:custGeom>
              <a:avLst/>
              <a:gdLst>
                <a:gd name="T0" fmla="*/ 0 w 1680"/>
                <a:gd name="T1" fmla="*/ 0 h 1104"/>
                <a:gd name="T2" fmla="*/ 77714286 w 1680"/>
                <a:gd name="T3" fmla="*/ 3477449 h 1104"/>
                <a:gd name="T4" fmla="*/ 195190680 w 1680"/>
                <a:gd name="T5" fmla="*/ 5373881 h 1104"/>
                <a:gd name="T6" fmla="*/ 0 60000 65536"/>
                <a:gd name="T7" fmla="*/ 0 60000 65536"/>
                <a:gd name="T8" fmla="*/ 0 60000 65536"/>
                <a:gd name="T9" fmla="*/ 0 w 1680"/>
                <a:gd name="T10" fmla="*/ 0 h 1104"/>
                <a:gd name="T11" fmla="*/ 1680 w 1680"/>
                <a:gd name="T12" fmla="*/ 1104 h 1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0" h="1104">
                  <a:moveTo>
                    <a:pt x="0" y="0"/>
                  </a:moveTo>
                  <a:cubicBezTo>
                    <a:pt x="196" y="244"/>
                    <a:pt x="392" y="488"/>
                    <a:pt x="672" y="672"/>
                  </a:cubicBezTo>
                  <a:cubicBezTo>
                    <a:pt x="952" y="856"/>
                    <a:pt x="1316" y="980"/>
                    <a:pt x="1680" y="1104"/>
                  </a:cubicBezTo>
                </a:path>
              </a:pathLst>
            </a:custGeom>
            <a:noFill/>
            <a:ln w="3810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237" name="Text Box 41"/>
            <p:cNvSpPr txBox="1">
              <a:spLocks noChangeArrowheads="1"/>
            </p:cNvSpPr>
            <p:nvPr/>
          </p:nvSpPr>
          <p:spPr bwMode="auto">
            <a:xfrm>
              <a:off x="5072066" y="3286124"/>
              <a:ext cx="1446208" cy="631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</a:rPr>
                <a:t>Ponta Grossa </a:t>
              </a:r>
            </a:p>
            <a:p>
              <a:pPr algn="r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</a:rPr>
                <a:t>35 %</a:t>
              </a:r>
            </a:p>
          </p:txBody>
        </p:sp>
      </p:grpSp>
      <p:sp>
        <p:nvSpPr>
          <p:cNvPr id="240683" name="Text Box 43"/>
          <p:cNvSpPr txBox="1">
            <a:spLocks noChangeArrowheads="1"/>
          </p:cNvSpPr>
          <p:nvPr/>
        </p:nvSpPr>
        <p:spPr bwMode="auto">
          <a:xfrm>
            <a:off x="2847975" y="1142985"/>
            <a:ext cx="33083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chemeClr val="bg1"/>
                </a:solidFill>
                <a:latin typeface="+mn-lt"/>
                <a:cs typeface="+mn-cs"/>
              </a:rPr>
              <a:t>Anos</a:t>
            </a:r>
            <a:r>
              <a:rPr lang="en-US" sz="2400" b="1" dirty="0">
                <a:solidFill>
                  <a:schemeClr val="bg1"/>
                </a:solidFill>
                <a:latin typeface="+mn-lt"/>
                <a:cs typeface="+mn-cs"/>
              </a:rPr>
              <a:t> de </a:t>
            </a:r>
            <a:r>
              <a:rPr lang="en-US" sz="2400" b="1" dirty="0" err="1">
                <a:solidFill>
                  <a:schemeClr val="bg1"/>
                </a:solidFill>
                <a:latin typeface="+mn-lt"/>
                <a:cs typeface="+mn-cs"/>
              </a:rPr>
              <a:t>preparo</a:t>
            </a:r>
            <a:endParaRPr lang="es-AR" sz="24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grpSp>
        <p:nvGrpSpPr>
          <p:cNvPr id="5" name="Grupo 108"/>
          <p:cNvGrpSpPr>
            <a:grpSpLocks/>
          </p:cNvGrpSpPr>
          <p:nvPr/>
        </p:nvGrpSpPr>
        <p:grpSpPr bwMode="auto">
          <a:xfrm>
            <a:off x="6877052" y="1665275"/>
            <a:ext cx="2195513" cy="3789184"/>
            <a:chOff x="6877050" y="2155825"/>
            <a:chExt cx="2195544" cy="3788416"/>
          </a:xfrm>
        </p:grpSpPr>
        <p:grpSp>
          <p:nvGrpSpPr>
            <p:cNvPr id="7221" name="Grupo 98"/>
            <p:cNvGrpSpPr>
              <a:grpSpLocks/>
            </p:cNvGrpSpPr>
            <p:nvPr/>
          </p:nvGrpSpPr>
          <p:grpSpPr bwMode="auto">
            <a:xfrm>
              <a:off x="6948488" y="2155825"/>
              <a:ext cx="1887537" cy="415925"/>
              <a:chOff x="6948488" y="2155825"/>
              <a:chExt cx="1887537" cy="415925"/>
            </a:xfrm>
          </p:grpSpPr>
          <p:sp>
            <p:nvSpPr>
              <p:cNvPr id="240685" name="Text Box 45"/>
              <p:cNvSpPr txBox="1">
                <a:spLocks noChangeArrowheads="1"/>
              </p:cNvSpPr>
              <p:nvPr/>
            </p:nvSpPr>
            <p:spPr bwMode="auto">
              <a:xfrm>
                <a:off x="6948489" y="2155825"/>
                <a:ext cx="227015" cy="369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b="1">
                    <a:solidFill>
                      <a:srgbClr val="FFFF00"/>
                    </a:solidFill>
                    <a:latin typeface="+mn-lt"/>
                    <a:cs typeface="+mn-cs"/>
                  </a:rPr>
                  <a:t>0</a:t>
                </a:r>
                <a:endParaRPr lang="es-AR" b="1">
                  <a:solidFill>
                    <a:srgbClr val="FFFF00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240686" name="Text Box 46"/>
              <p:cNvSpPr txBox="1">
                <a:spLocks noChangeArrowheads="1"/>
              </p:cNvSpPr>
              <p:nvPr/>
            </p:nvSpPr>
            <p:spPr bwMode="auto">
              <a:xfrm>
                <a:off x="8524899" y="2155825"/>
                <a:ext cx="223841" cy="369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b="1">
                    <a:solidFill>
                      <a:srgbClr val="FFFF00"/>
                    </a:solidFill>
                    <a:latin typeface="+mn-lt"/>
                    <a:cs typeface="+mn-cs"/>
                  </a:rPr>
                  <a:t>5</a:t>
                </a:r>
                <a:endParaRPr lang="es-AR" b="1">
                  <a:solidFill>
                    <a:srgbClr val="FFFF00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7232" name="Line 48"/>
              <p:cNvSpPr>
                <a:spLocks noChangeShapeType="1"/>
              </p:cNvSpPr>
              <p:nvPr/>
            </p:nvSpPr>
            <p:spPr bwMode="auto">
              <a:xfrm>
                <a:off x="6991350" y="2524125"/>
                <a:ext cx="1844675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33" name="Line 49"/>
              <p:cNvSpPr>
                <a:spLocks noChangeShapeType="1"/>
              </p:cNvSpPr>
              <p:nvPr/>
            </p:nvSpPr>
            <p:spPr bwMode="auto">
              <a:xfrm>
                <a:off x="7126288" y="2471738"/>
                <a:ext cx="0" cy="6350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34" name="Line 50"/>
              <p:cNvSpPr>
                <a:spLocks noChangeShapeType="1"/>
              </p:cNvSpPr>
              <p:nvPr/>
            </p:nvSpPr>
            <p:spPr bwMode="auto">
              <a:xfrm>
                <a:off x="8656638" y="2471738"/>
                <a:ext cx="0" cy="6350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35" name="Line 52"/>
              <p:cNvSpPr>
                <a:spLocks noChangeShapeType="1"/>
              </p:cNvSpPr>
              <p:nvPr/>
            </p:nvSpPr>
            <p:spPr bwMode="auto">
              <a:xfrm>
                <a:off x="6948488" y="2571750"/>
                <a:ext cx="42863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7222" name="Grupo 99"/>
            <p:cNvGrpSpPr>
              <a:grpSpLocks/>
            </p:cNvGrpSpPr>
            <p:nvPr/>
          </p:nvGrpSpPr>
          <p:grpSpPr bwMode="auto">
            <a:xfrm>
              <a:off x="6948488" y="2508250"/>
              <a:ext cx="42863" cy="2022475"/>
              <a:chOff x="6948488" y="2508250"/>
              <a:chExt cx="42863" cy="2022475"/>
            </a:xfrm>
          </p:grpSpPr>
          <p:sp>
            <p:nvSpPr>
              <p:cNvPr id="7225" name="Line 47"/>
              <p:cNvSpPr>
                <a:spLocks noChangeShapeType="1"/>
              </p:cNvSpPr>
              <p:nvPr/>
            </p:nvSpPr>
            <p:spPr bwMode="auto">
              <a:xfrm>
                <a:off x="6991350" y="2508250"/>
                <a:ext cx="0" cy="2022475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26" name="Line 53"/>
              <p:cNvSpPr>
                <a:spLocks noChangeShapeType="1"/>
              </p:cNvSpPr>
              <p:nvPr/>
            </p:nvSpPr>
            <p:spPr bwMode="auto">
              <a:xfrm>
                <a:off x="6948488" y="3013075"/>
                <a:ext cx="42863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27" name="Line 54"/>
              <p:cNvSpPr>
                <a:spLocks noChangeShapeType="1"/>
              </p:cNvSpPr>
              <p:nvPr/>
            </p:nvSpPr>
            <p:spPr bwMode="auto">
              <a:xfrm>
                <a:off x="6948488" y="3517900"/>
                <a:ext cx="42863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28" name="Line 55"/>
              <p:cNvSpPr>
                <a:spLocks noChangeShapeType="1"/>
              </p:cNvSpPr>
              <p:nvPr/>
            </p:nvSpPr>
            <p:spPr bwMode="auto">
              <a:xfrm>
                <a:off x="6948488" y="4025900"/>
                <a:ext cx="42863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29" name="Line 56"/>
              <p:cNvSpPr>
                <a:spLocks noChangeShapeType="1"/>
              </p:cNvSpPr>
              <p:nvPr/>
            </p:nvSpPr>
            <p:spPr bwMode="auto">
              <a:xfrm>
                <a:off x="6948488" y="4467225"/>
                <a:ext cx="42863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7223" name="Text Box 58"/>
            <p:cNvSpPr txBox="1">
              <a:spLocks noChangeArrowheads="1"/>
            </p:cNvSpPr>
            <p:nvPr/>
          </p:nvSpPr>
          <p:spPr bwMode="auto">
            <a:xfrm>
              <a:off x="6918357" y="4572007"/>
              <a:ext cx="2154237" cy="553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200" b="1" dirty="0">
                  <a:solidFill>
                    <a:schemeClr val="bg1"/>
                  </a:solidFill>
                </a:rPr>
                <a:t>Brasil</a:t>
              </a:r>
            </a:p>
            <a:p>
              <a:pPr>
                <a:spcBef>
                  <a:spcPct val="50000"/>
                </a:spcBef>
              </a:pPr>
              <a:r>
                <a:rPr lang="en-US" sz="1200" b="1" dirty="0" err="1">
                  <a:solidFill>
                    <a:schemeClr val="bg1"/>
                  </a:solidFill>
                </a:rPr>
                <a:t>Soja</a:t>
              </a:r>
              <a:r>
                <a:rPr lang="en-US" sz="1200" b="1" dirty="0">
                  <a:solidFill>
                    <a:schemeClr val="bg1"/>
                  </a:solidFill>
                </a:rPr>
                <a:t> </a:t>
              </a:r>
              <a:r>
                <a:rPr lang="en-US" sz="1200" b="1" dirty="0" err="1">
                  <a:solidFill>
                    <a:schemeClr val="bg1"/>
                  </a:solidFill>
                </a:rPr>
                <a:t>contínua</a:t>
              </a:r>
              <a:endParaRPr lang="pt-BR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7224" name="Text Box 59"/>
            <p:cNvSpPr txBox="1">
              <a:spLocks noChangeArrowheads="1"/>
            </p:cNvSpPr>
            <p:nvPr/>
          </p:nvSpPr>
          <p:spPr bwMode="auto">
            <a:xfrm>
              <a:off x="6877050" y="5067256"/>
              <a:ext cx="2195513" cy="876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200" b="1">
                  <a:solidFill>
                    <a:srgbClr val="00FFFF"/>
                  </a:solidFill>
                  <a:latin typeface="Tahoma" pitchFamily="34" charset="0"/>
                </a:rPr>
                <a:t>Resck, 1998</a:t>
              </a:r>
            </a:p>
            <a:p>
              <a:pPr>
                <a:spcBef>
                  <a:spcPct val="50000"/>
                </a:spcBef>
              </a:pPr>
              <a:r>
                <a:rPr lang="pt-BR" sz="1200" b="1">
                  <a:solidFill>
                    <a:srgbClr val="00FFFF"/>
                  </a:solidFill>
                  <a:latin typeface="Tahoma" pitchFamily="34" charset="0"/>
                </a:rPr>
                <a:t>Seguy &amp; Bouzinac, 2002</a:t>
              </a:r>
            </a:p>
            <a:p>
              <a:pPr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Tahoma" pitchFamily="34" charset="0"/>
                </a:rPr>
                <a:t>13  to 16</a:t>
              </a:r>
              <a:r>
                <a:rPr lang="en-US" sz="1400" b="1">
                  <a:solidFill>
                    <a:schemeClr val="bg1"/>
                  </a:solidFill>
                  <a:latin typeface="Tahoma" pitchFamily="34" charset="0"/>
                </a:rPr>
                <a:t>° S Latitude</a:t>
              </a:r>
            </a:p>
          </p:txBody>
        </p:sp>
      </p:grpSp>
      <p:grpSp>
        <p:nvGrpSpPr>
          <p:cNvPr id="8" name="Grupo 105"/>
          <p:cNvGrpSpPr>
            <a:grpSpLocks/>
          </p:cNvGrpSpPr>
          <p:nvPr/>
        </p:nvGrpSpPr>
        <p:grpSpPr bwMode="auto">
          <a:xfrm>
            <a:off x="2759075" y="1685912"/>
            <a:ext cx="2058988" cy="3779963"/>
            <a:chOff x="2759076" y="2176463"/>
            <a:chExt cx="2058987" cy="3780569"/>
          </a:xfrm>
        </p:grpSpPr>
        <p:sp>
          <p:nvSpPr>
            <p:cNvPr id="7211" name="Line 35"/>
            <p:cNvSpPr>
              <a:spLocks noChangeShapeType="1"/>
            </p:cNvSpPr>
            <p:nvPr/>
          </p:nvSpPr>
          <p:spPr bwMode="auto">
            <a:xfrm>
              <a:off x="4775200" y="2582863"/>
              <a:ext cx="42863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212" name="Line 61"/>
            <p:cNvSpPr>
              <a:spLocks noChangeShapeType="1"/>
            </p:cNvSpPr>
            <p:nvPr/>
          </p:nvSpPr>
          <p:spPr bwMode="auto">
            <a:xfrm>
              <a:off x="2801938" y="2520951"/>
              <a:ext cx="0" cy="1979613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213" name="Line 62"/>
            <p:cNvSpPr>
              <a:spLocks noChangeShapeType="1"/>
            </p:cNvSpPr>
            <p:nvPr/>
          </p:nvSpPr>
          <p:spPr bwMode="auto">
            <a:xfrm>
              <a:off x="2801938" y="2533651"/>
              <a:ext cx="1808163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214" name="Line 63"/>
            <p:cNvSpPr>
              <a:spLocks noChangeShapeType="1"/>
            </p:cNvSpPr>
            <p:nvPr/>
          </p:nvSpPr>
          <p:spPr bwMode="auto">
            <a:xfrm>
              <a:off x="2933701" y="2482851"/>
              <a:ext cx="0" cy="61913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215" name="Line 64"/>
            <p:cNvSpPr>
              <a:spLocks noChangeShapeType="1"/>
            </p:cNvSpPr>
            <p:nvPr/>
          </p:nvSpPr>
          <p:spPr bwMode="auto">
            <a:xfrm>
              <a:off x="4433888" y="2482851"/>
              <a:ext cx="0" cy="61913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40705" name="Text Box 65"/>
            <p:cNvSpPr txBox="1">
              <a:spLocks noChangeArrowheads="1"/>
            </p:cNvSpPr>
            <p:nvPr/>
          </p:nvSpPr>
          <p:spPr bwMode="auto">
            <a:xfrm>
              <a:off x="2771776" y="2176463"/>
              <a:ext cx="355600" cy="369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srgbClr val="FFFF00"/>
                  </a:solidFill>
                  <a:latin typeface="+mn-lt"/>
                  <a:cs typeface="+mn-cs"/>
                </a:rPr>
                <a:t>0</a:t>
              </a:r>
              <a:endParaRPr lang="es-AR" b="1">
                <a:solidFill>
                  <a:srgbClr val="FFFF00"/>
                </a:solidFill>
                <a:latin typeface="+mn-lt"/>
                <a:cs typeface="+mn-cs"/>
              </a:endParaRPr>
            </a:p>
          </p:txBody>
        </p:sp>
        <p:sp>
          <p:nvSpPr>
            <p:cNvPr id="240706" name="Text Box 66"/>
            <p:cNvSpPr txBox="1">
              <a:spLocks noChangeArrowheads="1"/>
            </p:cNvSpPr>
            <p:nvPr/>
          </p:nvSpPr>
          <p:spPr bwMode="auto">
            <a:xfrm>
              <a:off x="4211638" y="2176463"/>
              <a:ext cx="530225" cy="369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FFFF00"/>
                  </a:solidFill>
                  <a:latin typeface="+mn-lt"/>
                  <a:cs typeface="+mn-cs"/>
                </a:rPr>
                <a:t>20</a:t>
              </a:r>
              <a:endParaRPr lang="es-AR" b="1" dirty="0">
                <a:solidFill>
                  <a:srgbClr val="FFFF00"/>
                </a:solidFill>
                <a:latin typeface="+mn-lt"/>
                <a:cs typeface="+mn-cs"/>
              </a:endParaRPr>
            </a:p>
          </p:txBody>
        </p:sp>
        <p:sp>
          <p:nvSpPr>
            <p:cNvPr id="7218" name="Line 67"/>
            <p:cNvSpPr>
              <a:spLocks noChangeShapeType="1"/>
            </p:cNvSpPr>
            <p:nvPr/>
          </p:nvSpPr>
          <p:spPr bwMode="auto">
            <a:xfrm>
              <a:off x="2759076" y="2582863"/>
              <a:ext cx="42863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219" name="Text Box 73"/>
            <p:cNvSpPr txBox="1">
              <a:spLocks noChangeArrowheads="1"/>
            </p:cNvSpPr>
            <p:nvPr/>
          </p:nvSpPr>
          <p:spPr bwMode="auto">
            <a:xfrm>
              <a:off x="2771775" y="4660952"/>
              <a:ext cx="1871663" cy="554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200" b="1" dirty="0">
                  <a:solidFill>
                    <a:schemeClr val="bg1"/>
                  </a:solidFill>
                  <a:latin typeface="Tahoma" pitchFamily="34" charset="0"/>
                </a:rPr>
                <a:t>Argentina</a:t>
              </a:r>
            </a:p>
            <a:p>
              <a:pPr>
                <a:spcBef>
                  <a:spcPct val="50000"/>
                </a:spcBef>
              </a:pPr>
              <a:r>
                <a:rPr lang="pt-BR" sz="1200" b="1" dirty="0">
                  <a:solidFill>
                    <a:schemeClr val="bg1"/>
                  </a:solidFill>
                  <a:latin typeface="Tahoma" pitchFamily="34" charset="0"/>
                </a:rPr>
                <a:t>Trigo contínuo</a:t>
              </a:r>
            </a:p>
          </p:txBody>
        </p:sp>
        <p:sp>
          <p:nvSpPr>
            <p:cNvPr id="7220" name="Text Box 74"/>
            <p:cNvSpPr txBox="1">
              <a:spLocks noChangeArrowheads="1"/>
            </p:cNvSpPr>
            <p:nvPr/>
          </p:nvSpPr>
          <p:spPr bwMode="auto">
            <a:xfrm>
              <a:off x="2771776" y="5172076"/>
              <a:ext cx="1800225" cy="7849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200" b="1">
                  <a:solidFill>
                    <a:srgbClr val="00FFFF"/>
                  </a:solidFill>
                  <a:latin typeface="Tahoma" pitchFamily="34" charset="0"/>
                </a:rPr>
                <a:t>Michelena, 1989; Casas, 1998</a:t>
              </a:r>
            </a:p>
            <a:p>
              <a:pPr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Tahoma" pitchFamily="34" charset="0"/>
                </a:rPr>
                <a:t>32</a:t>
              </a:r>
              <a:r>
                <a:rPr lang="en-US" sz="1400" b="1">
                  <a:solidFill>
                    <a:schemeClr val="bg1"/>
                  </a:solidFill>
                  <a:latin typeface="Tahoma" pitchFamily="34" charset="0"/>
                </a:rPr>
                <a:t>° S </a:t>
              </a:r>
              <a:r>
                <a:rPr lang="pt-BR" sz="1400" b="1">
                  <a:solidFill>
                    <a:schemeClr val="bg1"/>
                  </a:solidFill>
                  <a:latin typeface="Tahoma" pitchFamily="34" charset="0"/>
                </a:rPr>
                <a:t>Latitude</a:t>
              </a:r>
              <a:endParaRPr lang="en-US" sz="1400" b="1">
                <a:solidFill>
                  <a:schemeClr val="bg1"/>
                </a:solidFill>
                <a:latin typeface="Tahoma" pitchFamily="34" charset="0"/>
              </a:endParaRPr>
            </a:p>
          </p:txBody>
        </p:sp>
      </p:grpSp>
      <p:grpSp>
        <p:nvGrpSpPr>
          <p:cNvPr id="10" name="Grupo 88"/>
          <p:cNvGrpSpPr>
            <a:grpSpLocks/>
          </p:cNvGrpSpPr>
          <p:nvPr/>
        </p:nvGrpSpPr>
        <p:grpSpPr bwMode="auto">
          <a:xfrm>
            <a:off x="1008063" y="2009761"/>
            <a:ext cx="1778000" cy="933451"/>
            <a:chOff x="1008063" y="2500306"/>
            <a:chExt cx="1777987" cy="933458"/>
          </a:xfrm>
        </p:grpSpPr>
        <p:sp>
          <p:nvSpPr>
            <p:cNvPr id="7204" name="Text Box 5"/>
            <p:cNvSpPr txBox="1">
              <a:spLocks noChangeArrowheads="1"/>
            </p:cNvSpPr>
            <p:nvPr/>
          </p:nvSpPr>
          <p:spPr bwMode="auto">
            <a:xfrm>
              <a:off x="1643042" y="2500306"/>
              <a:ext cx="1143008" cy="6309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Tahoma" pitchFamily="34" charset="0"/>
                </a:rPr>
                <a:t>Saskatoon</a:t>
              </a:r>
            </a:p>
            <a:p>
              <a:pPr algn="r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Tahoma" pitchFamily="34" charset="0"/>
                </a:rPr>
                <a:t>48%</a:t>
              </a:r>
            </a:p>
          </p:txBody>
        </p:sp>
        <p:sp>
          <p:nvSpPr>
            <p:cNvPr id="7205" name="Freeform 20"/>
            <p:cNvSpPr>
              <a:spLocks/>
            </p:cNvSpPr>
            <p:nvPr/>
          </p:nvSpPr>
          <p:spPr bwMode="auto">
            <a:xfrm>
              <a:off x="1008063" y="2568576"/>
              <a:ext cx="1522413" cy="865188"/>
            </a:xfrm>
            <a:custGeom>
              <a:avLst/>
              <a:gdLst>
                <a:gd name="T0" fmla="*/ 0 w 1680"/>
                <a:gd name="T1" fmla="*/ 0 h 1104"/>
                <a:gd name="T2" fmla="*/ 58304790 w 1680"/>
                <a:gd name="T3" fmla="*/ 24566162 h 1104"/>
                <a:gd name="T4" fmla="*/ 146172505 w 1680"/>
                <a:gd name="T5" fmla="*/ 40534522 h 1104"/>
                <a:gd name="T6" fmla="*/ 0 60000 65536"/>
                <a:gd name="T7" fmla="*/ 0 60000 65536"/>
                <a:gd name="T8" fmla="*/ 0 60000 65536"/>
                <a:gd name="T9" fmla="*/ 0 w 1680"/>
                <a:gd name="T10" fmla="*/ 0 h 1104"/>
                <a:gd name="T11" fmla="*/ 1680 w 1680"/>
                <a:gd name="T12" fmla="*/ 1104 h 1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0" h="1104">
                  <a:moveTo>
                    <a:pt x="0" y="0"/>
                  </a:moveTo>
                  <a:cubicBezTo>
                    <a:pt x="196" y="244"/>
                    <a:pt x="392" y="488"/>
                    <a:pt x="672" y="672"/>
                  </a:cubicBezTo>
                  <a:cubicBezTo>
                    <a:pt x="952" y="856"/>
                    <a:pt x="1316" y="980"/>
                    <a:pt x="1680" y="1104"/>
                  </a:cubicBezTo>
                </a:path>
              </a:pathLst>
            </a:custGeom>
            <a:noFill/>
            <a:ln w="3810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1" name="Grupo 104"/>
          <p:cNvGrpSpPr>
            <a:grpSpLocks/>
          </p:cNvGrpSpPr>
          <p:nvPr/>
        </p:nvGrpSpPr>
        <p:grpSpPr bwMode="auto">
          <a:xfrm>
            <a:off x="971552" y="2078025"/>
            <a:ext cx="1814513" cy="1851296"/>
            <a:chOff x="971550" y="2568576"/>
            <a:chExt cx="1814500" cy="1852074"/>
          </a:xfrm>
        </p:grpSpPr>
        <p:sp>
          <p:nvSpPr>
            <p:cNvPr id="7202" name="Freeform 19"/>
            <p:cNvSpPr>
              <a:spLocks/>
            </p:cNvSpPr>
            <p:nvPr/>
          </p:nvSpPr>
          <p:spPr bwMode="auto">
            <a:xfrm>
              <a:off x="971550" y="2568576"/>
              <a:ext cx="1547813" cy="1147763"/>
            </a:xfrm>
            <a:custGeom>
              <a:avLst/>
              <a:gdLst>
                <a:gd name="T0" fmla="*/ 0 w 1680"/>
                <a:gd name="T1" fmla="*/ 0 h 1104"/>
                <a:gd name="T2" fmla="*/ 64510645 w 1680"/>
                <a:gd name="T3" fmla="*/ 134025215 h 1104"/>
                <a:gd name="T4" fmla="*/ 161276597 w 1680"/>
                <a:gd name="T5" fmla="*/ 219412955 h 1104"/>
                <a:gd name="T6" fmla="*/ 0 60000 65536"/>
                <a:gd name="T7" fmla="*/ 0 60000 65536"/>
                <a:gd name="T8" fmla="*/ 0 60000 65536"/>
                <a:gd name="T9" fmla="*/ 0 w 1680"/>
                <a:gd name="T10" fmla="*/ 0 h 1104"/>
                <a:gd name="T11" fmla="*/ 1680 w 1680"/>
                <a:gd name="T12" fmla="*/ 1104 h 1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0" h="1104">
                  <a:moveTo>
                    <a:pt x="0" y="0"/>
                  </a:moveTo>
                  <a:cubicBezTo>
                    <a:pt x="196" y="244"/>
                    <a:pt x="392" y="488"/>
                    <a:pt x="672" y="672"/>
                  </a:cubicBezTo>
                  <a:cubicBezTo>
                    <a:pt x="952" y="856"/>
                    <a:pt x="1316" y="980"/>
                    <a:pt x="1680" y="1104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203" name="CaixaDeTexto 82"/>
            <p:cNvSpPr txBox="1">
              <a:spLocks noChangeArrowheads="1"/>
            </p:cNvSpPr>
            <p:nvPr/>
          </p:nvSpPr>
          <p:spPr bwMode="auto">
            <a:xfrm>
              <a:off x="1643042" y="3774048"/>
              <a:ext cx="1143008" cy="646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Calibri" pitchFamily="34" charset="0"/>
                </a:rPr>
                <a:t>Missouri</a:t>
              </a:r>
            </a:p>
            <a:p>
              <a:pPr algn="ctr"/>
              <a:r>
                <a:rPr lang="en-US">
                  <a:solidFill>
                    <a:schemeClr val="bg1"/>
                  </a:solidFill>
                  <a:latin typeface="Calibri" pitchFamily="34" charset="0"/>
                </a:rPr>
                <a:t>58 %</a:t>
              </a:r>
              <a:endParaRPr lang="pt-BR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12" name="Grupo 93"/>
          <p:cNvGrpSpPr>
            <a:grpSpLocks/>
          </p:cNvGrpSpPr>
          <p:nvPr/>
        </p:nvGrpSpPr>
        <p:grpSpPr bwMode="auto">
          <a:xfrm>
            <a:off x="2892425" y="2009760"/>
            <a:ext cx="1893888" cy="630942"/>
            <a:chOff x="2892426" y="2500306"/>
            <a:chExt cx="1893888" cy="631648"/>
          </a:xfrm>
        </p:grpSpPr>
        <p:sp>
          <p:nvSpPr>
            <p:cNvPr id="7200" name="Freeform 72"/>
            <p:cNvSpPr>
              <a:spLocks/>
            </p:cNvSpPr>
            <p:nvPr/>
          </p:nvSpPr>
          <p:spPr bwMode="auto">
            <a:xfrm>
              <a:off x="2892426" y="2582863"/>
              <a:ext cx="1463675" cy="485775"/>
            </a:xfrm>
            <a:custGeom>
              <a:avLst/>
              <a:gdLst>
                <a:gd name="T0" fmla="*/ 0 w 1680"/>
                <a:gd name="T1" fmla="*/ 0 h 1104"/>
                <a:gd name="T2" fmla="*/ 46301791 w 1680"/>
                <a:gd name="T3" fmla="*/ 774424 h 1104"/>
                <a:gd name="T4" fmla="*/ 116134791 w 1680"/>
                <a:gd name="T5" fmla="*/ 1355242 h 1104"/>
                <a:gd name="T6" fmla="*/ 0 60000 65536"/>
                <a:gd name="T7" fmla="*/ 0 60000 65536"/>
                <a:gd name="T8" fmla="*/ 0 60000 65536"/>
                <a:gd name="T9" fmla="*/ 0 w 1680"/>
                <a:gd name="T10" fmla="*/ 0 h 1104"/>
                <a:gd name="T11" fmla="*/ 1680 w 1680"/>
                <a:gd name="T12" fmla="*/ 1104 h 1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0" h="1104">
                  <a:moveTo>
                    <a:pt x="0" y="0"/>
                  </a:moveTo>
                  <a:cubicBezTo>
                    <a:pt x="196" y="244"/>
                    <a:pt x="392" y="488"/>
                    <a:pt x="672" y="672"/>
                  </a:cubicBezTo>
                  <a:cubicBezTo>
                    <a:pt x="952" y="856"/>
                    <a:pt x="1316" y="980"/>
                    <a:pt x="1680" y="1104"/>
                  </a:cubicBezTo>
                </a:path>
              </a:pathLst>
            </a:custGeom>
            <a:noFill/>
            <a:ln w="3810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201" name="Text Box 5"/>
            <p:cNvSpPr txBox="1">
              <a:spLocks noChangeArrowheads="1"/>
            </p:cNvSpPr>
            <p:nvPr/>
          </p:nvSpPr>
          <p:spPr bwMode="auto">
            <a:xfrm>
              <a:off x="3428992" y="2500306"/>
              <a:ext cx="1357322" cy="631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Tahoma" pitchFamily="34" charset="0"/>
                </a:rPr>
                <a:t>Pergamino</a:t>
              </a:r>
            </a:p>
            <a:p>
              <a:pPr algn="r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Tahoma" pitchFamily="34" charset="0"/>
                </a:rPr>
                <a:t>24%</a:t>
              </a:r>
            </a:p>
          </p:txBody>
        </p:sp>
      </p:grpSp>
      <p:grpSp>
        <p:nvGrpSpPr>
          <p:cNvPr id="13" name="Grupo 94"/>
          <p:cNvGrpSpPr>
            <a:grpSpLocks/>
          </p:cNvGrpSpPr>
          <p:nvPr/>
        </p:nvGrpSpPr>
        <p:grpSpPr bwMode="auto">
          <a:xfrm>
            <a:off x="2847975" y="2074849"/>
            <a:ext cx="1436688" cy="1779838"/>
            <a:chOff x="2847976" y="2565401"/>
            <a:chExt cx="1436688" cy="1780543"/>
          </a:xfrm>
        </p:grpSpPr>
        <p:sp>
          <p:nvSpPr>
            <p:cNvPr id="7198" name="Freeform 75"/>
            <p:cNvSpPr>
              <a:spLocks/>
            </p:cNvSpPr>
            <p:nvPr/>
          </p:nvSpPr>
          <p:spPr bwMode="auto">
            <a:xfrm>
              <a:off x="2847976" y="2565401"/>
              <a:ext cx="1436688" cy="1223963"/>
            </a:xfrm>
            <a:custGeom>
              <a:avLst/>
              <a:gdLst>
                <a:gd name="T0" fmla="*/ 0 w 1680"/>
                <a:gd name="T1" fmla="*/ 0 h 1104"/>
                <a:gd name="T2" fmla="*/ 41685333 w 1680"/>
                <a:gd name="T3" fmla="*/ 196661124 h 1104"/>
                <a:gd name="T4" fmla="*/ 103846884 w 1680"/>
                <a:gd name="T5" fmla="*/ 323261484 h 1104"/>
                <a:gd name="T6" fmla="*/ 0 60000 65536"/>
                <a:gd name="T7" fmla="*/ 0 60000 65536"/>
                <a:gd name="T8" fmla="*/ 0 60000 65536"/>
                <a:gd name="T9" fmla="*/ 0 w 1680"/>
                <a:gd name="T10" fmla="*/ 0 h 1104"/>
                <a:gd name="T11" fmla="*/ 1680 w 1680"/>
                <a:gd name="T12" fmla="*/ 1104 h 1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0" h="1104">
                  <a:moveTo>
                    <a:pt x="0" y="0"/>
                  </a:moveTo>
                  <a:cubicBezTo>
                    <a:pt x="196" y="244"/>
                    <a:pt x="392" y="488"/>
                    <a:pt x="672" y="672"/>
                  </a:cubicBezTo>
                  <a:cubicBezTo>
                    <a:pt x="952" y="856"/>
                    <a:pt x="1316" y="980"/>
                    <a:pt x="1680" y="1104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199" name="Text Box 5"/>
            <p:cNvSpPr txBox="1">
              <a:spLocks noChangeArrowheads="1"/>
            </p:cNvSpPr>
            <p:nvPr/>
          </p:nvSpPr>
          <p:spPr bwMode="auto">
            <a:xfrm>
              <a:off x="2857488" y="3714752"/>
              <a:ext cx="1357322" cy="631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Tahoma" pitchFamily="34" charset="0"/>
                </a:rPr>
                <a:t>C. Sarmiento</a:t>
              </a:r>
            </a:p>
            <a:p>
              <a:pPr algn="r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Tahoma" pitchFamily="34" charset="0"/>
                </a:rPr>
                <a:t>60%</a:t>
              </a:r>
            </a:p>
          </p:txBody>
        </p:sp>
      </p:grpSp>
      <p:grpSp>
        <p:nvGrpSpPr>
          <p:cNvPr id="14" name="Grupo 106"/>
          <p:cNvGrpSpPr>
            <a:grpSpLocks/>
          </p:cNvGrpSpPr>
          <p:nvPr/>
        </p:nvGrpSpPr>
        <p:grpSpPr bwMode="auto">
          <a:xfrm>
            <a:off x="4786315" y="1685912"/>
            <a:ext cx="1900237" cy="3781441"/>
            <a:chOff x="4786314" y="2176463"/>
            <a:chExt cx="1900237" cy="3781543"/>
          </a:xfrm>
        </p:grpSpPr>
        <p:sp>
          <p:nvSpPr>
            <p:cNvPr id="7190" name="Line 27"/>
            <p:cNvSpPr>
              <a:spLocks noChangeShapeType="1"/>
            </p:cNvSpPr>
            <p:nvPr/>
          </p:nvSpPr>
          <p:spPr bwMode="auto">
            <a:xfrm>
              <a:off x="4818063" y="2520950"/>
              <a:ext cx="0" cy="1979612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191" name="Line 29"/>
            <p:cNvSpPr>
              <a:spLocks noChangeShapeType="1"/>
            </p:cNvSpPr>
            <p:nvPr/>
          </p:nvSpPr>
          <p:spPr bwMode="auto">
            <a:xfrm>
              <a:off x="4818063" y="2533706"/>
              <a:ext cx="1808163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192" name="Line 30"/>
            <p:cNvSpPr>
              <a:spLocks noChangeShapeType="1"/>
            </p:cNvSpPr>
            <p:nvPr/>
          </p:nvSpPr>
          <p:spPr bwMode="auto">
            <a:xfrm>
              <a:off x="4950071" y="2482850"/>
              <a:ext cx="0" cy="6191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193" name="Line 31"/>
            <p:cNvSpPr>
              <a:spLocks noChangeShapeType="1"/>
            </p:cNvSpPr>
            <p:nvPr/>
          </p:nvSpPr>
          <p:spPr bwMode="auto">
            <a:xfrm>
              <a:off x="6449926" y="2482850"/>
              <a:ext cx="0" cy="6191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40672" name="Text Box 32"/>
            <p:cNvSpPr txBox="1">
              <a:spLocks noChangeArrowheads="1"/>
            </p:cNvSpPr>
            <p:nvPr/>
          </p:nvSpPr>
          <p:spPr bwMode="auto">
            <a:xfrm>
              <a:off x="4787901" y="2176463"/>
              <a:ext cx="288925" cy="369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srgbClr val="FFFF00"/>
                  </a:solidFill>
                  <a:latin typeface="+mn-lt"/>
                  <a:cs typeface="+mn-cs"/>
                </a:rPr>
                <a:t>0</a:t>
              </a:r>
              <a:endParaRPr lang="es-AR" b="1">
                <a:solidFill>
                  <a:srgbClr val="FFFF00"/>
                </a:solidFill>
                <a:latin typeface="+mn-lt"/>
                <a:cs typeface="+mn-cs"/>
              </a:endParaRPr>
            </a:p>
          </p:txBody>
        </p:sp>
        <p:sp>
          <p:nvSpPr>
            <p:cNvPr id="240673" name="Text Box 33"/>
            <p:cNvSpPr txBox="1">
              <a:spLocks noChangeArrowheads="1"/>
            </p:cNvSpPr>
            <p:nvPr/>
          </p:nvSpPr>
          <p:spPr bwMode="auto">
            <a:xfrm>
              <a:off x="6227764" y="2176463"/>
              <a:ext cx="458787" cy="369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srgbClr val="FFFF00"/>
                  </a:solidFill>
                  <a:latin typeface="+mn-lt"/>
                  <a:cs typeface="+mn-cs"/>
                </a:rPr>
                <a:t>10</a:t>
              </a:r>
              <a:endParaRPr lang="es-AR" b="1">
                <a:solidFill>
                  <a:srgbClr val="FFFF00"/>
                </a:solidFill>
                <a:latin typeface="+mn-lt"/>
                <a:cs typeface="+mn-cs"/>
              </a:endParaRPr>
            </a:p>
          </p:txBody>
        </p:sp>
        <p:sp>
          <p:nvSpPr>
            <p:cNvPr id="7196" name="Text Box 42"/>
            <p:cNvSpPr txBox="1">
              <a:spLocks noChangeArrowheads="1"/>
            </p:cNvSpPr>
            <p:nvPr/>
          </p:nvSpPr>
          <p:spPr bwMode="auto">
            <a:xfrm>
              <a:off x="4786314" y="5357826"/>
              <a:ext cx="1631950" cy="600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200" b="1">
                  <a:solidFill>
                    <a:srgbClr val="00FFFF"/>
                  </a:solidFill>
                  <a:latin typeface="Tahoma" pitchFamily="34" charset="0"/>
                </a:rPr>
                <a:t>Sá et al., 2001</a:t>
              </a:r>
            </a:p>
            <a:p>
              <a:pPr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Tahoma" pitchFamily="34" charset="0"/>
                </a:rPr>
                <a:t>25</a:t>
              </a:r>
              <a:r>
                <a:rPr lang="en-US" sz="1400" b="1">
                  <a:solidFill>
                    <a:schemeClr val="bg1"/>
                  </a:solidFill>
                  <a:latin typeface="Tahoma" pitchFamily="34" charset="0"/>
                </a:rPr>
                <a:t>° S </a:t>
              </a:r>
              <a:r>
                <a:rPr lang="pt-BR" sz="1400" b="1">
                  <a:solidFill>
                    <a:schemeClr val="bg1"/>
                  </a:solidFill>
                  <a:latin typeface="Tahoma" pitchFamily="34" charset="0"/>
                </a:rPr>
                <a:t>Latitude</a:t>
              </a:r>
              <a:endParaRPr lang="en-US" sz="1400" b="1">
                <a:solidFill>
                  <a:schemeClr val="bg1"/>
                </a:solidFill>
                <a:latin typeface="Tahoma" pitchFamily="34" charset="0"/>
              </a:endParaRPr>
            </a:p>
          </p:txBody>
        </p:sp>
        <p:sp>
          <p:nvSpPr>
            <p:cNvPr id="7197" name="Text Box 73"/>
            <p:cNvSpPr txBox="1">
              <a:spLocks noChangeArrowheads="1"/>
            </p:cNvSpPr>
            <p:nvPr/>
          </p:nvSpPr>
          <p:spPr bwMode="auto">
            <a:xfrm>
              <a:off x="4786314" y="4714885"/>
              <a:ext cx="1571636" cy="5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200" b="1" dirty="0">
                  <a:solidFill>
                    <a:schemeClr val="bg1"/>
                  </a:solidFill>
                  <a:latin typeface="Tahoma" pitchFamily="34" charset="0"/>
                </a:rPr>
                <a:t>Brasil</a:t>
              </a:r>
            </a:p>
            <a:p>
              <a:pPr>
                <a:spcBef>
                  <a:spcPct val="50000"/>
                </a:spcBef>
              </a:pPr>
              <a:r>
                <a:rPr lang="pt-BR" sz="1200" b="1" dirty="0">
                  <a:solidFill>
                    <a:schemeClr val="bg1"/>
                  </a:solidFill>
                  <a:latin typeface="Tahoma" pitchFamily="34" charset="0"/>
                </a:rPr>
                <a:t>Soja-Trigo</a:t>
              </a:r>
            </a:p>
          </p:txBody>
        </p:sp>
      </p:grpSp>
      <p:grpSp>
        <p:nvGrpSpPr>
          <p:cNvPr id="15" name="Grupo 102"/>
          <p:cNvGrpSpPr>
            <a:grpSpLocks/>
          </p:cNvGrpSpPr>
          <p:nvPr/>
        </p:nvGrpSpPr>
        <p:grpSpPr bwMode="auto">
          <a:xfrm>
            <a:off x="7081838" y="2081197"/>
            <a:ext cx="1776412" cy="738188"/>
            <a:chOff x="7081838" y="2571750"/>
            <a:chExt cx="1776410" cy="738188"/>
          </a:xfrm>
        </p:grpSpPr>
        <p:sp>
          <p:nvSpPr>
            <p:cNvPr id="7188" name="Freeform 57"/>
            <p:cNvSpPr>
              <a:spLocks/>
            </p:cNvSpPr>
            <p:nvPr/>
          </p:nvSpPr>
          <p:spPr bwMode="auto">
            <a:xfrm>
              <a:off x="7081838" y="2571750"/>
              <a:ext cx="1539875" cy="738188"/>
            </a:xfrm>
            <a:custGeom>
              <a:avLst/>
              <a:gdLst>
                <a:gd name="T0" fmla="*/ 0 w 1680"/>
                <a:gd name="T1" fmla="*/ 0 h 1104"/>
                <a:gd name="T2" fmla="*/ 62170631 w 1680"/>
                <a:gd name="T3" fmla="*/ 9389161 h 1104"/>
                <a:gd name="T4" fmla="*/ 156266160 w 1680"/>
                <a:gd name="T5" fmla="*/ 15648380 h 1104"/>
                <a:gd name="T6" fmla="*/ 0 60000 65536"/>
                <a:gd name="T7" fmla="*/ 0 60000 65536"/>
                <a:gd name="T8" fmla="*/ 0 60000 65536"/>
                <a:gd name="T9" fmla="*/ 0 w 1680"/>
                <a:gd name="T10" fmla="*/ 0 h 1104"/>
                <a:gd name="T11" fmla="*/ 1680 w 1680"/>
                <a:gd name="T12" fmla="*/ 1104 h 1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0" h="1104">
                  <a:moveTo>
                    <a:pt x="0" y="0"/>
                  </a:moveTo>
                  <a:cubicBezTo>
                    <a:pt x="196" y="244"/>
                    <a:pt x="392" y="488"/>
                    <a:pt x="672" y="672"/>
                  </a:cubicBezTo>
                  <a:cubicBezTo>
                    <a:pt x="952" y="856"/>
                    <a:pt x="1316" y="980"/>
                    <a:pt x="1680" y="1104"/>
                  </a:cubicBezTo>
                </a:path>
              </a:pathLst>
            </a:custGeom>
            <a:noFill/>
            <a:ln w="3810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189" name="CaixaDeTexto 97"/>
            <p:cNvSpPr txBox="1">
              <a:spLocks noChangeArrowheads="1"/>
            </p:cNvSpPr>
            <p:nvPr/>
          </p:nvSpPr>
          <p:spPr bwMode="auto">
            <a:xfrm>
              <a:off x="7429520" y="2643182"/>
              <a:ext cx="142872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pt-BR" sz="1400" b="1" dirty="0">
                  <a:solidFill>
                    <a:schemeClr val="bg1"/>
                  </a:solidFill>
                </a:rPr>
                <a:t>Cerrado – GO, 35%</a:t>
              </a:r>
              <a:endParaRPr lang="pt-BR" sz="1400" b="1" dirty="0"/>
            </a:p>
          </p:txBody>
        </p:sp>
      </p:grpSp>
      <p:grpSp>
        <p:nvGrpSpPr>
          <p:cNvPr id="16" name="Grupo 101"/>
          <p:cNvGrpSpPr>
            <a:grpSpLocks/>
          </p:cNvGrpSpPr>
          <p:nvPr/>
        </p:nvGrpSpPr>
        <p:grpSpPr bwMode="auto">
          <a:xfrm>
            <a:off x="7081838" y="2081200"/>
            <a:ext cx="1574800" cy="1881007"/>
            <a:chOff x="7081838" y="2571750"/>
            <a:chExt cx="1574800" cy="1880355"/>
          </a:xfrm>
        </p:grpSpPr>
        <p:sp>
          <p:nvSpPr>
            <p:cNvPr id="7186" name="Freeform 51"/>
            <p:cNvSpPr>
              <a:spLocks/>
            </p:cNvSpPr>
            <p:nvPr/>
          </p:nvSpPr>
          <p:spPr bwMode="auto">
            <a:xfrm>
              <a:off x="7081838" y="2571750"/>
              <a:ext cx="1574800" cy="1390650"/>
            </a:xfrm>
            <a:custGeom>
              <a:avLst/>
              <a:gdLst>
                <a:gd name="T0" fmla="*/ 0 w 1680"/>
                <a:gd name="T1" fmla="*/ 0 h 1104"/>
                <a:gd name="T2" fmla="*/ 71173470 w 1680"/>
                <a:gd name="T3" fmla="*/ 423651919 h 1104"/>
                <a:gd name="T4" fmla="*/ 179251616 w 1680"/>
                <a:gd name="T5" fmla="*/ 693392710 h 1104"/>
                <a:gd name="T6" fmla="*/ 0 60000 65536"/>
                <a:gd name="T7" fmla="*/ 0 60000 65536"/>
                <a:gd name="T8" fmla="*/ 0 60000 65536"/>
                <a:gd name="T9" fmla="*/ 0 w 1680"/>
                <a:gd name="T10" fmla="*/ 0 h 1104"/>
                <a:gd name="T11" fmla="*/ 1680 w 1680"/>
                <a:gd name="T12" fmla="*/ 1104 h 1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0" h="1104">
                  <a:moveTo>
                    <a:pt x="0" y="0"/>
                  </a:moveTo>
                  <a:cubicBezTo>
                    <a:pt x="196" y="244"/>
                    <a:pt x="392" y="488"/>
                    <a:pt x="672" y="672"/>
                  </a:cubicBezTo>
                  <a:cubicBezTo>
                    <a:pt x="952" y="856"/>
                    <a:pt x="1316" y="980"/>
                    <a:pt x="1680" y="1104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187" name="CaixaDeTexto 100"/>
            <p:cNvSpPr txBox="1">
              <a:spLocks noChangeArrowheads="1"/>
            </p:cNvSpPr>
            <p:nvPr/>
          </p:nvSpPr>
          <p:spPr bwMode="auto">
            <a:xfrm>
              <a:off x="7215206" y="3929066"/>
              <a:ext cx="1428728" cy="523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pt-BR" sz="1400" b="1">
                  <a:solidFill>
                    <a:schemeClr val="bg1"/>
                  </a:solidFill>
                </a:rPr>
                <a:t>Cerrado – MT, 69%</a:t>
              </a:r>
              <a:endParaRPr lang="pt-BR" sz="1400" b="1"/>
            </a:p>
          </p:txBody>
        </p:sp>
      </p:grpSp>
      <p:grpSp>
        <p:nvGrpSpPr>
          <p:cNvPr id="90" name="Grupo 89"/>
          <p:cNvGrpSpPr/>
          <p:nvPr/>
        </p:nvGrpSpPr>
        <p:grpSpPr>
          <a:xfrm>
            <a:off x="395290" y="5889624"/>
            <a:ext cx="8497887" cy="909102"/>
            <a:chOff x="395288" y="5889625"/>
            <a:chExt cx="8497887" cy="909103"/>
          </a:xfrm>
        </p:grpSpPr>
        <p:grpSp>
          <p:nvGrpSpPr>
            <p:cNvPr id="9" name="Group 76"/>
            <p:cNvGrpSpPr>
              <a:grpSpLocks/>
            </p:cNvGrpSpPr>
            <p:nvPr/>
          </p:nvGrpSpPr>
          <p:grpSpPr bwMode="auto">
            <a:xfrm>
              <a:off x="395288" y="5889625"/>
              <a:ext cx="8497887" cy="508001"/>
              <a:chOff x="249" y="3929"/>
              <a:chExt cx="5353" cy="320"/>
            </a:xfrm>
          </p:grpSpPr>
          <p:sp>
            <p:nvSpPr>
              <p:cNvPr id="7206" name="Line 77"/>
              <p:cNvSpPr>
                <a:spLocks noChangeShapeType="1"/>
              </p:cNvSpPr>
              <p:nvPr/>
            </p:nvSpPr>
            <p:spPr bwMode="auto">
              <a:xfrm>
                <a:off x="249" y="3929"/>
                <a:ext cx="5353" cy="0"/>
              </a:xfrm>
              <a:prstGeom prst="line">
                <a:avLst/>
              </a:prstGeom>
              <a:noFill/>
              <a:ln w="11430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07" name="Text Box 78"/>
              <p:cNvSpPr txBox="1">
                <a:spLocks noChangeArrowheads="1"/>
              </p:cNvSpPr>
              <p:nvPr/>
            </p:nvSpPr>
            <p:spPr bwMode="auto">
              <a:xfrm>
                <a:off x="385" y="3997"/>
                <a:ext cx="1361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2000" dirty="0">
                    <a:solidFill>
                      <a:srgbClr val="FFFF00"/>
                    </a:solidFill>
                  </a:rPr>
                  <a:t>0.96 a 1.2% ano</a:t>
                </a:r>
                <a:r>
                  <a:rPr lang="pt-BR" sz="2000" baseline="30000" dirty="0">
                    <a:solidFill>
                      <a:srgbClr val="FFFF00"/>
                    </a:solidFill>
                  </a:rPr>
                  <a:t>-1</a:t>
                </a:r>
              </a:p>
            </p:txBody>
          </p:sp>
          <p:sp>
            <p:nvSpPr>
              <p:cNvPr id="7208" name="Text Box 79"/>
              <p:cNvSpPr txBox="1">
                <a:spLocks noChangeArrowheads="1"/>
              </p:cNvSpPr>
              <p:nvPr/>
            </p:nvSpPr>
            <p:spPr bwMode="auto">
              <a:xfrm>
                <a:off x="1827" y="3997"/>
                <a:ext cx="1189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2000" dirty="0">
                    <a:solidFill>
                      <a:srgbClr val="FFFF00"/>
                    </a:solidFill>
                  </a:rPr>
                  <a:t>1.2 a 3.0% ano</a:t>
                </a:r>
                <a:r>
                  <a:rPr lang="pt-BR" sz="2000" baseline="30000" dirty="0">
                    <a:solidFill>
                      <a:srgbClr val="FFFF00"/>
                    </a:solidFill>
                  </a:rPr>
                  <a:t>-1</a:t>
                </a:r>
              </a:p>
            </p:txBody>
          </p:sp>
          <p:sp>
            <p:nvSpPr>
              <p:cNvPr id="7209" name="Text Box 80"/>
              <p:cNvSpPr txBox="1">
                <a:spLocks noChangeArrowheads="1"/>
              </p:cNvSpPr>
              <p:nvPr/>
            </p:nvSpPr>
            <p:spPr bwMode="auto">
              <a:xfrm>
                <a:off x="4412" y="3997"/>
                <a:ext cx="1189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2000" dirty="0">
                    <a:solidFill>
                      <a:srgbClr val="FFFF00"/>
                    </a:solidFill>
                  </a:rPr>
                  <a:t>7 a 13.8 % ano</a:t>
                </a:r>
                <a:r>
                  <a:rPr lang="pt-BR" sz="2000" baseline="30000" dirty="0">
                    <a:solidFill>
                      <a:srgbClr val="FFFF00"/>
                    </a:solidFill>
                  </a:rPr>
                  <a:t>-1</a:t>
                </a:r>
              </a:p>
            </p:txBody>
          </p:sp>
          <p:sp>
            <p:nvSpPr>
              <p:cNvPr id="7210" name="Text Box 81"/>
              <p:cNvSpPr txBox="1">
                <a:spLocks noChangeArrowheads="1"/>
              </p:cNvSpPr>
              <p:nvPr/>
            </p:nvSpPr>
            <p:spPr bwMode="auto">
              <a:xfrm>
                <a:off x="3143" y="3997"/>
                <a:ext cx="1189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sz="2000" dirty="0">
                    <a:solidFill>
                      <a:srgbClr val="FFFF00"/>
                    </a:solidFill>
                  </a:rPr>
                  <a:t>3.5% ano</a:t>
                </a:r>
                <a:r>
                  <a:rPr lang="pt-BR" sz="2000" baseline="30000" dirty="0">
                    <a:solidFill>
                      <a:srgbClr val="FFFF00"/>
                    </a:solidFill>
                  </a:rPr>
                  <a:t>-1</a:t>
                </a:r>
              </a:p>
            </p:txBody>
          </p:sp>
        </p:grpSp>
        <p:sp>
          <p:nvSpPr>
            <p:cNvPr id="86" name="CaixaDeTexto 85"/>
            <p:cNvSpPr txBox="1"/>
            <p:nvPr/>
          </p:nvSpPr>
          <p:spPr>
            <a:xfrm>
              <a:off x="785786" y="6429396"/>
              <a:ext cx="1785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</a:rPr>
                <a:t>Temperada</a:t>
              </a:r>
            </a:p>
          </p:txBody>
        </p:sp>
        <p:sp>
          <p:nvSpPr>
            <p:cNvPr id="87" name="CaixaDeTexto 86"/>
            <p:cNvSpPr txBox="1"/>
            <p:nvPr/>
          </p:nvSpPr>
          <p:spPr>
            <a:xfrm>
              <a:off x="2571736" y="6429396"/>
              <a:ext cx="25717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</a:rPr>
                <a:t>Temperada/subtropical</a:t>
              </a:r>
            </a:p>
          </p:txBody>
        </p:sp>
        <p:sp>
          <p:nvSpPr>
            <p:cNvPr id="88" name="CaixaDeTexto 87"/>
            <p:cNvSpPr txBox="1"/>
            <p:nvPr/>
          </p:nvSpPr>
          <p:spPr>
            <a:xfrm>
              <a:off x="5000628" y="6417253"/>
              <a:ext cx="23574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</a:rPr>
                <a:t>Subtropical/Tropical</a:t>
              </a:r>
            </a:p>
          </p:txBody>
        </p:sp>
        <p:sp>
          <p:nvSpPr>
            <p:cNvPr id="89" name="CaixaDeTexto 88"/>
            <p:cNvSpPr txBox="1"/>
            <p:nvPr/>
          </p:nvSpPr>
          <p:spPr>
            <a:xfrm>
              <a:off x="7215206" y="6417253"/>
              <a:ext cx="12858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</a:rPr>
                <a:t>Tropical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84083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0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87" grpId="0"/>
      <p:bldP spid="24068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500063" y="785813"/>
            <a:ext cx="7924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4800" b="1">
                <a:solidFill>
                  <a:schemeClr val="bg1"/>
                </a:solidFill>
              </a:rPr>
              <a:t>¿</a:t>
            </a:r>
            <a:r>
              <a:rPr lang="pt-BR" sz="4800" b="1">
                <a:solidFill>
                  <a:schemeClr val="bg1"/>
                </a:solidFill>
                <a:latin typeface="AvantGarde Md BT" pitchFamily="34" charset="0"/>
              </a:rPr>
              <a:t>De donde arrancamos?</a:t>
            </a:r>
            <a:endParaRPr lang="en-US" sz="4800" b="1">
              <a:solidFill>
                <a:schemeClr val="bg1"/>
              </a:solidFill>
              <a:latin typeface="AvantGarde Md BT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93" t="40" r="25513" b="18350"/>
          <a:stretch/>
        </p:blipFill>
        <p:spPr bwMode="auto">
          <a:xfrm>
            <a:off x="0" y="0"/>
            <a:ext cx="9144000" cy="69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D:\Área de Trabalho - Prof. Juca\Área de Trabalho\Eventos\2009\Lucas do Rio Verde, Curso GMOSFSPD - Maio 2009\Fotos\DSCN3206.JPG"/>
          <p:cNvPicPr>
            <a:picLocks noChangeAspect="1" noChangeArrowheads="1"/>
          </p:cNvPicPr>
          <p:nvPr/>
        </p:nvPicPr>
        <p:blipFill>
          <a:blip r:embed="rId3" cstate="print"/>
          <a:srcRect l="970" t="7770" r="44032" b="11224"/>
          <a:stretch>
            <a:fillRect/>
          </a:stretch>
        </p:blipFill>
        <p:spPr bwMode="auto">
          <a:xfrm>
            <a:off x="896938" y="0"/>
            <a:ext cx="2746375" cy="3033713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13" name="Picture 4" descr="D:\Área de Trabalho - Prof. Juca\Área de Trabalho\Eventos\2009\Lucas do Rio Verde, Curso GMOSFSPD - Maio 2009\Fotos\DSCN3206.JPG"/>
          <p:cNvPicPr>
            <a:picLocks noChangeAspect="1" noChangeArrowheads="1"/>
          </p:cNvPicPr>
          <p:nvPr/>
        </p:nvPicPr>
        <p:blipFill>
          <a:blip r:embed="rId4" cstate="print"/>
          <a:srcRect l="43385" t="7339" b="9929"/>
          <a:stretch>
            <a:fillRect/>
          </a:stretch>
        </p:blipFill>
        <p:spPr bwMode="auto">
          <a:xfrm>
            <a:off x="5715000" y="0"/>
            <a:ext cx="2738438" cy="3000375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12" name="CaixaDeTexto 11"/>
          <p:cNvSpPr txBox="1"/>
          <p:nvPr/>
        </p:nvSpPr>
        <p:spPr>
          <a:xfrm>
            <a:off x="197501" y="90498"/>
            <a:ext cx="8768702" cy="2308324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O </a:t>
            </a:r>
            <a:r>
              <a:rPr lang="en-US" sz="3600" b="1" dirty="0" err="1">
                <a:solidFill>
                  <a:schemeClr val="bg1"/>
                </a:solidFill>
              </a:rPr>
              <a:t>que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acontece</a:t>
            </a:r>
            <a:r>
              <a:rPr lang="en-US" sz="3600" b="1" dirty="0">
                <a:solidFill>
                  <a:schemeClr val="bg1"/>
                </a:solidFill>
              </a:rPr>
              <a:t> com a </a:t>
            </a:r>
            <a:r>
              <a:rPr lang="en-US" sz="3600" b="1" dirty="0" err="1">
                <a:solidFill>
                  <a:schemeClr val="bg1"/>
                </a:solidFill>
              </a:rPr>
              <a:t>matéria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orgânica</a:t>
            </a:r>
            <a:r>
              <a:rPr lang="en-US" sz="3600" b="1" dirty="0">
                <a:solidFill>
                  <a:schemeClr val="bg1"/>
                </a:solidFill>
              </a:rPr>
              <a:t> do solo </a:t>
            </a:r>
            <a:r>
              <a:rPr lang="en-US" sz="3600" b="1" dirty="0" err="1">
                <a:solidFill>
                  <a:schemeClr val="bg1"/>
                </a:solidFill>
              </a:rPr>
              <a:t>após</a:t>
            </a:r>
            <a:r>
              <a:rPr lang="en-US" sz="3600" b="1" dirty="0">
                <a:solidFill>
                  <a:schemeClr val="bg1"/>
                </a:solidFill>
              </a:rPr>
              <a:t> a </a:t>
            </a:r>
            <a:r>
              <a:rPr lang="en-US" sz="3600" b="1" dirty="0" err="1">
                <a:solidFill>
                  <a:schemeClr val="bg1"/>
                </a:solidFill>
              </a:rPr>
              <a:t>conversão</a:t>
            </a:r>
            <a:r>
              <a:rPr lang="en-US" sz="3600" b="1" dirty="0">
                <a:solidFill>
                  <a:schemeClr val="bg1"/>
                </a:solidFill>
              </a:rPr>
              <a:t> da </a:t>
            </a:r>
            <a:r>
              <a:rPr lang="en-US" sz="3600" b="1" dirty="0" err="1">
                <a:solidFill>
                  <a:schemeClr val="bg1"/>
                </a:solidFill>
              </a:rPr>
              <a:t>vegetação</a:t>
            </a:r>
            <a:r>
              <a:rPr lang="en-US" sz="3600" b="1" dirty="0">
                <a:solidFill>
                  <a:schemeClr val="bg1"/>
                </a:solidFill>
              </a:rPr>
              <a:t> natural </a:t>
            </a:r>
            <a:r>
              <a:rPr lang="en-US" sz="3600" b="1" dirty="0" err="1">
                <a:solidFill>
                  <a:schemeClr val="bg1"/>
                </a:solidFill>
              </a:rPr>
              <a:t>em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área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agricola</a:t>
            </a:r>
            <a:r>
              <a:rPr lang="en-US" sz="3600" b="1" dirty="0">
                <a:solidFill>
                  <a:schemeClr val="bg1"/>
                </a:solidFill>
              </a:rPr>
              <a:t> e a </a:t>
            </a:r>
            <a:r>
              <a:rPr lang="en-US" sz="3600" b="1" dirty="0" err="1">
                <a:solidFill>
                  <a:schemeClr val="bg1"/>
                </a:solidFill>
              </a:rPr>
              <a:t>manutenção</a:t>
            </a:r>
            <a:r>
              <a:rPr lang="en-US" sz="3600" b="1" dirty="0">
                <a:solidFill>
                  <a:schemeClr val="bg1"/>
                </a:solidFill>
              </a:rPr>
              <a:t> do </a:t>
            </a:r>
            <a:r>
              <a:rPr lang="en-US" sz="3600" b="1" dirty="0" err="1">
                <a:solidFill>
                  <a:schemeClr val="bg1"/>
                </a:solidFill>
              </a:rPr>
              <a:t>preparo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contínuo</a:t>
            </a:r>
            <a:r>
              <a:rPr lang="en-US" sz="3600" b="1" dirty="0">
                <a:solidFill>
                  <a:schemeClr val="bg1"/>
                </a:solidFill>
              </a:rPr>
              <a:t> do solo?</a:t>
            </a:r>
            <a:endParaRPr lang="pt-BR" sz="3600" b="1" dirty="0">
              <a:solidFill>
                <a:schemeClr val="bg1"/>
              </a:solidFill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-268" y="3062288"/>
            <a:ext cx="9144268" cy="3795712"/>
            <a:chOff x="-268" y="3062288"/>
            <a:chExt cx="9144268" cy="3795712"/>
          </a:xfrm>
        </p:grpSpPr>
        <p:grpSp>
          <p:nvGrpSpPr>
            <p:cNvPr id="6" name="Grupo 17"/>
            <p:cNvGrpSpPr>
              <a:grpSpLocks/>
            </p:cNvGrpSpPr>
            <p:nvPr/>
          </p:nvGrpSpPr>
          <p:grpSpPr bwMode="auto">
            <a:xfrm>
              <a:off x="-268" y="3062288"/>
              <a:ext cx="9144268" cy="3795712"/>
              <a:chOff x="0" y="3062288"/>
              <a:chExt cx="9144000" cy="3795712"/>
            </a:xfrm>
          </p:grpSpPr>
          <p:pic>
            <p:nvPicPr>
              <p:cNvPr id="7" name="Picture 3" descr="D:\Área de Trabalho - Prof. Juca\Área de Trabalho\Eventos\2009\Lucas do Rio Verde, Curso GMOSFSPD - Maio 2009\Fotos\DSCN3184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3599" t="6908" r="11980" b="15541"/>
              <a:stretch>
                <a:fillRect/>
              </a:stretch>
            </p:blipFill>
            <p:spPr bwMode="auto">
              <a:xfrm>
                <a:off x="4286250" y="3062288"/>
                <a:ext cx="4857750" cy="3795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" name="Picture 2" descr="D:\Área de Trabalho - Prof. Juca\Área de Trabalho\Eventos\2009\Lucas do Rio Verde, Curso GMOSFSPD - Maio 2009\Fotos\DSCN3190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15865" t="12518" r="7123"/>
              <a:stretch>
                <a:fillRect/>
              </a:stretch>
            </p:blipFill>
            <p:spPr bwMode="auto">
              <a:xfrm>
                <a:off x="0" y="3073400"/>
                <a:ext cx="4443413" cy="3784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9" name="Conector reto 8"/>
              <p:cNvCxnSpPr/>
              <p:nvPr/>
            </p:nvCxnSpPr>
            <p:spPr>
              <a:xfrm rot="5400000">
                <a:off x="-821277" y="5536407"/>
                <a:ext cx="2500313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CaixaDeTexto 13"/>
              <p:cNvSpPr txBox="1">
                <a:spLocks noChangeArrowheads="1"/>
              </p:cNvSpPr>
              <p:nvPr/>
            </p:nvSpPr>
            <p:spPr bwMode="auto">
              <a:xfrm rot="16200000">
                <a:off x="-398841" y="5370672"/>
                <a:ext cx="1271612" cy="461665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Calibri" pitchFamily="34" charset="0"/>
                  </a:rPr>
                  <a:t>20 cm </a:t>
                </a:r>
                <a:endParaRPr lang="pt-BR" sz="2400" b="1" dirty="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2" name="CaixaDeTexto 1"/>
            <p:cNvSpPr txBox="1"/>
            <p:nvPr/>
          </p:nvSpPr>
          <p:spPr>
            <a:xfrm>
              <a:off x="467544" y="6093296"/>
              <a:ext cx="34563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</a:rPr>
                <a:t>LVA - vegetação nativa</a:t>
              </a: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5220072" y="5733256"/>
              <a:ext cx="37461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>
                  <a:solidFill>
                    <a:schemeClr val="bg1"/>
                  </a:solidFill>
                </a:rPr>
                <a:t>LVA - preparo convencional 23 anos (soja monocultura) </a:t>
              </a:r>
            </a:p>
          </p:txBody>
        </p:sp>
      </p:grpSp>
      <p:grpSp>
        <p:nvGrpSpPr>
          <p:cNvPr id="15" name="Grupo 10"/>
          <p:cNvGrpSpPr>
            <a:grpSpLocks/>
          </p:cNvGrpSpPr>
          <p:nvPr/>
        </p:nvGrpSpPr>
        <p:grpSpPr bwMode="auto">
          <a:xfrm>
            <a:off x="1494193" y="5231617"/>
            <a:ext cx="6357938" cy="369887"/>
            <a:chOff x="1500188" y="2852936"/>
            <a:chExt cx="6357937" cy="369887"/>
          </a:xfrm>
        </p:grpSpPr>
        <p:sp>
          <p:nvSpPr>
            <p:cNvPr id="16" name="CaixaDeTexto 9"/>
            <p:cNvSpPr txBox="1">
              <a:spLocks noChangeArrowheads="1"/>
            </p:cNvSpPr>
            <p:nvPr/>
          </p:nvSpPr>
          <p:spPr bwMode="auto">
            <a:xfrm>
              <a:off x="6072188" y="2852936"/>
              <a:ext cx="1785937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1,6 % MOS</a:t>
              </a:r>
              <a:endParaRPr lang="pt-BR" b="1">
                <a:solidFill>
                  <a:schemeClr val="bg1"/>
                </a:solidFill>
              </a:endParaRPr>
            </a:p>
          </p:txBody>
        </p:sp>
        <p:sp>
          <p:nvSpPr>
            <p:cNvPr id="17" name="CaixaDeTexto 9"/>
            <p:cNvSpPr txBox="1">
              <a:spLocks noChangeArrowheads="1"/>
            </p:cNvSpPr>
            <p:nvPr/>
          </p:nvSpPr>
          <p:spPr bwMode="auto">
            <a:xfrm>
              <a:off x="1500188" y="2852936"/>
              <a:ext cx="1500187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4,3 % MOS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CaixaDeTexto 17"/>
          <p:cNvSpPr txBox="1">
            <a:spLocks noChangeArrowheads="1"/>
          </p:cNvSpPr>
          <p:nvPr/>
        </p:nvSpPr>
        <p:spPr bwMode="auto">
          <a:xfrm>
            <a:off x="3791322" y="3427851"/>
            <a:ext cx="1428750" cy="1476375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Perda de 62,8% do conteúdo original  de MOS</a:t>
            </a:r>
            <a:endParaRPr lang="pt-BR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27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Área de Trabalho - JCMS\JCMS\Artigos Gerais\Artigos Prof. Juca\Artigo STR, Tivet, Sá, Lal et al., 2012\Final TIF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45357"/>
          <a:stretch/>
        </p:blipFill>
        <p:spPr bwMode="auto">
          <a:xfrm>
            <a:off x="62031" y="70587"/>
            <a:ext cx="9046473" cy="494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79512" y="638132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/>
              <a:t>Source</a:t>
            </a:r>
            <a:r>
              <a:rPr lang="pt-BR" sz="1600" dirty="0"/>
              <a:t>: Tivet, F.; Sá, JCM.; Lal, R. et al., 2013. </a:t>
            </a:r>
            <a:r>
              <a:rPr lang="pt-BR" sz="1600" dirty="0" err="1"/>
              <a:t>Soil</a:t>
            </a:r>
            <a:r>
              <a:rPr lang="pt-BR" sz="1600" dirty="0"/>
              <a:t> </a:t>
            </a:r>
            <a:r>
              <a:rPr lang="pt-BR" sz="1600" dirty="0" err="1"/>
              <a:t>and</a:t>
            </a:r>
            <a:r>
              <a:rPr lang="pt-BR" sz="1600" dirty="0"/>
              <a:t> </a:t>
            </a:r>
            <a:r>
              <a:rPr lang="pt-BR" sz="1600" dirty="0" err="1"/>
              <a:t>Tillage</a:t>
            </a:r>
            <a:r>
              <a:rPr lang="pt-BR" sz="1600" dirty="0"/>
              <a:t> </a:t>
            </a:r>
            <a:r>
              <a:rPr lang="pt-BR" sz="1600" dirty="0" err="1"/>
              <a:t>Research</a:t>
            </a:r>
            <a:r>
              <a:rPr lang="pt-BR" sz="1600" dirty="0"/>
              <a:t>, v. 126, 203-218 </a:t>
            </a:r>
          </a:p>
        </p:txBody>
      </p:sp>
      <p:sp>
        <p:nvSpPr>
          <p:cNvPr id="5" name="Retângulo 4"/>
          <p:cNvSpPr/>
          <p:nvPr/>
        </p:nvSpPr>
        <p:spPr>
          <a:xfrm>
            <a:off x="395536" y="3645024"/>
            <a:ext cx="3312368" cy="151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5652120" y="2541881"/>
            <a:ext cx="3312368" cy="2471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3707904" y="2996952"/>
            <a:ext cx="1944216" cy="2016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222"/>
          <p:cNvSpPr txBox="1">
            <a:spLocks noChangeArrowheads="1"/>
          </p:cNvSpPr>
          <p:nvPr/>
        </p:nvSpPr>
        <p:spPr bwMode="auto">
          <a:xfrm>
            <a:off x="107504" y="3968477"/>
            <a:ext cx="3600400" cy="22467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O </a:t>
            </a:r>
            <a:r>
              <a:rPr lang="en-US" sz="2000" dirty="0" err="1">
                <a:latin typeface="Calibri" pitchFamily="34" charset="0"/>
              </a:rPr>
              <a:t>preparo</a:t>
            </a:r>
            <a:r>
              <a:rPr lang="en-US" sz="2000" dirty="0">
                <a:latin typeface="Calibri" pitchFamily="34" charset="0"/>
              </a:rPr>
              <a:t> do solo </a:t>
            </a:r>
            <a:r>
              <a:rPr lang="en-US" sz="2000" dirty="0" err="1">
                <a:latin typeface="Calibri" pitchFamily="34" charset="0"/>
              </a:rPr>
              <a:t>rompe</a:t>
            </a:r>
            <a:r>
              <a:rPr lang="en-US" sz="2000" dirty="0">
                <a:latin typeface="Calibri" pitchFamily="34" charset="0"/>
              </a:rPr>
              <a:t> a </a:t>
            </a:r>
            <a:r>
              <a:rPr lang="en-US" sz="2000" dirty="0" err="1">
                <a:latin typeface="Calibri" pitchFamily="34" charset="0"/>
              </a:rPr>
              <a:t>estrutura</a:t>
            </a:r>
            <a:r>
              <a:rPr lang="en-US" sz="2000" dirty="0">
                <a:latin typeface="Calibri" pitchFamily="34" charset="0"/>
              </a:rPr>
              <a:t> e a </a:t>
            </a:r>
            <a:r>
              <a:rPr lang="en-US" sz="2000" dirty="0" err="1">
                <a:latin typeface="Calibri" pitchFamily="34" charset="0"/>
              </a:rPr>
              <a:t>agregação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expondo</a:t>
            </a:r>
            <a:r>
              <a:rPr lang="en-US" sz="2000" dirty="0">
                <a:latin typeface="Calibri" pitchFamily="34" charset="0"/>
              </a:rPr>
              <a:t> a MO </a:t>
            </a:r>
            <a:r>
              <a:rPr lang="en-US" sz="2000" dirty="0" err="1">
                <a:latin typeface="Calibri" pitchFamily="34" charset="0"/>
              </a:rPr>
              <a:t>protegida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dentro</a:t>
            </a:r>
            <a:r>
              <a:rPr lang="en-US" sz="2000" dirty="0">
                <a:latin typeface="Calibri" pitchFamily="34" charset="0"/>
              </a:rPr>
              <a:t> dos </a:t>
            </a:r>
            <a:r>
              <a:rPr lang="en-US" sz="2000" dirty="0" err="1">
                <a:latin typeface="Calibri" pitchFamily="34" charset="0"/>
              </a:rPr>
              <a:t>agregados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ao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ataque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microbiano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resultando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na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dispersão</a:t>
            </a:r>
            <a:r>
              <a:rPr lang="en-US" sz="2000" dirty="0">
                <a:latin typeface="Calibri" pitchFamily="34" charset="0"/>
              </a:rPr>
              <a:t> de </a:t>
            </a:r>
            <a:r>
              <a:rPr lang="en-US" sz="2000" dirty="0" err="1">
                <a:latin typeface="Calibri" pitchFamily="34" charset="0"/>
              </a:rPr>
              <a:t>partículas</a:t>
            </a:r>
            <a:r>
              <a:rPr lang="en-US" sz="2000" dirty="0">
                <a:latin typeface="Calibri" pitchFamily="34" charset="0"/>
              </a:rPr>
              <a:t> de </a:t>
            </a:r>
            <a:r>
              <a:rPr lang="en-US" sz="2000" dirty="0" err="1">
                <a:latin typeface="Calibri" pitchFamily="34" charset="0"/>
              </a:rPr>
              <a:t>argila</a:t>
            </a:r>
            <a:r>
              <a:rPr lang="en-US" sz="2000" dirty="0">
                <a:latin typeface="Calibri" pitchFamily="34" charset="0"/>
              </a:rPr>
              <a:t>, micro-</a:t>
            </a:r>
            <a:r>
              <a:rPr lang="en-US" sz="2000" dirty="0" err="1">
                <a:latin typeface="Calibri" pitchFamily="34" charset="0"/>
              </a:rPr>
              <a:t>estruturas</a:t>
            </a:r>
            <a:r>
              <a:rPr lang="en-US" sz="2000" dirty="0">
                <a:latin typeface="Calibri" pitchFamily="34" charset="0"/>
              </a:rPr>
              <a:t> de </a:t>
            </a:r>
            <a:r>
              <a:rPr lang="en-US" sz="2000" dirty="0" err="1">
                <a:latin typeface="Calibri" pitchFamily="34" charset="0"/>
              </a:rPr>
              <a:t>argila+silte</a:t>
            </a:r>
            <a:endParaRPr lang="pt-BR" sz="2000" dirty="0">
              <a:latin typeface="Calibri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652120" y="188640"/>
            <a:ext cx="3168352" cy="2353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821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Freeform 453"/>
          <p:cNvSpPr>
            <a:spLocks/>
          </p:cNvSpPr>
          <p:nvPr/>
        </p:nvSpPr>
        <p:spPr bwMode="auto">
          <a:xfrm>
            <a:off x="3132138" y="2078038"/>
            <a:ext cx="2846387" cy="2916237"/>
          </a:xfrm>
          <a:custGeom>
            <a:avLst/>
            <a:gdLst>
              <a:gd name="T0" fmla="*/ 2147483647 w 1793"/>
              <a:gd name="T1" fmla="*/ 2147483647 h 1837"/>
              <a:gd name="T2" fmla="*/ 2147483647 w 1793"/>
              <a:gd name="T3" fmla="*/ 2147483647 h 1837"/>
              <a:gd name="T4" fmla="*/ 2147483647 w 1793"/>
              <a:gd name="T5" fmla="*/ 2147483647 h 1837"/>
              <a:gd name="T6" fmla="*/ 2147483647 w 1793"/>
              <a:gd name="T7" fmla="*/ 2147483647 h 1837"/>
              <a:gd name="T8" fmla="*/ 2147483647 w 1793"/>
              <a:gd name="T9" fmla="*/ 2147483647 h 1837"/>
              <a:gd name="T10" fmla="*/ 2147483647 w 1793"/>
              <a:gd name="T11" fmla="*/ 2147483647 h 1837"/>
              <a:gd name="T12" fmla="*/ 2147483647 w 1793"/>
              <a:gd name="T13" fmla="*/ 2147483647 h 1837"/>
              <a:gd name="T14" fmla="*/ 2147483647 w 1793"/>
              <a:gd name="T15" fmla="*/ 2147483647 h 1837"/>
              <a:gd name="T16" fmla="*/ 2147483647 w 1793"/>
              <a:gd name="T17" fmla="*/ 2147483647 h 1837"/>
              <a:gd name="T18" fmla="*/ 2147483647 w 1793"/>
              <a:gd name="T19" fmla="*/ 2147483647 h 1837"/>
              <a:gd name="T20" fmla="*/ 2147483647 w 1793"/>
              <a:gd name="T21" fmla="*/ 0 h 1837"/>
              <a:gd name="T22" fmla="*/ 2147483647 w 1793"/>
              <a:gd name="T23" fmla="*/ 2147483647 h 1837"/>
              <a:gd name="T24" fmla="*/ 2147483647 w 1793"/>
              <a:gd name="T25" fmla="*/ 2147483647 h 1837"/>
              <a:gd name="T26" fmla="*/ 2147483647 w 1793"/>
              <a:gd name="T27" fmla="*/ 2147483647 h 1837"/>
              <a:gd name="T28" fmla="*/ 2147483647 w 1793"/>
              <a:gd name="T29" fmla="*/ 2147483647 h 1837"/>
              <a:gd name="T30" fmla="*/ 2147483647 w 1793"/>
              <a:gd name="T31" fmla="*/ 2147483647 h 1837"/>
              <a:gd name="T32" fmla="*/ 2147483647 w 1793"/>
              <a:gd name="T33" fmla="*/ 2147483647 h 1837"/>
              <a:gd name="T34" fmla="*/ 2147483647 w 1793"/>
              <a:gd name="T35" fmla="*/ 2147483647 h 1837"/>
              <a:gd name="T36" fmla="*/ 2147483647 w 1793"/>
              <a:gd name="T37" fmla="*/ 2147483647 h 1837"/>
              <a:gd name="T38" fmla="*/ 2147483647 w 1793"/>
              <a:gd name="T39" fmla="*/ 2147483647 h 1837"/>
              <a:gd name="T40" fmla="*/ 2147483647 w 1793"/>
              <a:gd name="T41" fmla="*/ 2147483647 h 1837"/>
              <a:gd name="T42" fmla="*/ 2147483647 w 1793"/>
              <a:gd name="T43" fmla="*/ 2147483647 h 1837"/>
              <a:gd name="T44" fmla="*/ 2147483647 w 1793"/>
              <a:gd name="T45" fmla="*/ 2147483647 h 1837"/>
              <a:gd name="T46" fmla="*/ 2147483647 w 1793"/>
              <a:gd name="T47" fmla="*/ 2147483647 h 1837"/>
              <a:gd name="T48" fmla="*/ 2147483647 w 1793"/>
              <a:gd name="T49" fmla="*/ 2147483647 h 1837"/>
              <a:gd name="T50" fmla="*/ 2147483647 w 1793"/>
              <a:gd name="T51" fmla="*/ 2147483647 h 1837"/>
              <a:gd name="T52" fmla="*/ 2147483647 w 1793"/>
              <a:gd name="T53" fmla="*/ 2147483647 h 1837"/>
              <a:gd name="T54" fmla="*/ 2147483647 w 1793"/>
              <a:gd name="T55" fmla="*/ 2147483647 h 1837"/>
              <a:gd name="T56" fmla="*/ 2147483647 w 1793"/>
              <a:gd name="T57" fmla="*/ 2147483647 h 1837"/>
              <a:gd name="T58" fmla="*/ 2147483647 w 1793"/>
              <a:gd name="T59" fmla="*/ 2147483647 h 1837"/>
              <a:gd name="T60" fmla="*/ 2147483647 w 1793"/>
              <a:gd name="T61" fmla="*/ 2147483647 h 1837"/>
              <a:gd name="T62" fmla="*/ 2147483647 w 1793"/>
              <a:gd name="T63" fmla="*/ 2147483647 h 1837"/>
              <a:gd name="T64" fmla="*/ 2147483647 w 1793"/>
              <a:gd name="T65" fmla="*/ 2147483647 h 1837"/>
              <a:gd name="T66" fmla="*/ 2147483647 w 1793"/>
              <a:gd name="T67" fmla="*/ 2147483647 h 1837"/>
              <a:gd name="T68" fmla="*/ 2147483647 w 1793"/>
              <a:gd name="T69" fmla="*/ 2147483647 h 1837"/>
              <a:gd name="T70" fmla="*/ 2147483647 w 1793"/>
              <a:gd name="T71" fmla="*/ 2147483647 h 1837"/>
              <a:gd name="T72" fmla="*/ 2147483647 w 1793"/>
              <a:gd name="T73" fmla="*/ 2147483647 h 1837"/>
              <a:gd name="T74" fmla="*/ 2147483647 w 1793"/>
              <a:gd name="T75" fmla="*/ 2147483647 h 1837"/>
              <a:gd name="T76" fmla="*/ 2147483647 w 1793"/>
              <a:gd name="T77" fmla="*/ 2147483647 h 1837"/>
              <a:gd name="T78" fmla="*/ 2147483647 w 1793"/>
              <a:gd name="T79" fmla="*/ 2147483647 h 1837"/>
              <a:gd name="T80" fmla="*/ 2147483647 w 1793"/>
              <a:gd name="T81" fmla="*/ 2147483647 h 1837"/>
              <a:gd name="T82" fmla="*/ 2147483647 w 1793"/>
              <a:gd name="T83" fmla="*/ 2147483647 h 1837"/>
              <a:gd name="T84" fmla="*/ 2147483647 w 1793"/>
              <a:gd name="T85" fmla="*/ 2147483647 h 1837"/>
              <a:gd name="T86" fmla="*/ 2147483647 w 1793"/>
              <a:gd name="T87" fmla="*/ 2147483647 h 1837"/>
              <a:gd name="T88" fmla="*/ 2147483647 w 1793"/>
              <a:gd name="T89" fmla="*/ 2147483647 h 1837"/>
              <a:gd name="T90" fmla="*/ 2147483647 w 1793"/>
              <a:gd name="T91" fmla="*/ 2147483647 h 1837"/>
              <a:gd name="T92" fmla="*/ 2147483647 w 1793"/>
              <a:gd name="T93" fmla="*/ 2147483647 h 1837"/>
              <a:gd name="T94" fmla="*/ 2147483647 w 1793"/>
              <a:gd name="T95" fmla="*/ 2147483647 h 1837"/>
              <a:gd name="T96" fmla="*/ 2147483647 w 1793"/>
              <a:gd name="T97" fmla="*/ 2147483647 h 1837"/>
              <a:gd name="T98" fmla="*/ 2147483647 w 1793"/>
              <a:gd name="T99" fmla="*/ 2147483647 h 1837"/>
              <a:gd name="T100" fmla="*/ 2147483647 w 1793"/>
              <a:gd name="T101" fmla="*/ 2147483647 h 1837"/>
              <a:gd name="T102" fmla="*/ 2147483647 w 1793"/>
              <a:gd name="T103" fmla="*/ 2147483647 h 1837"/>
              <a:gd name="T104" fmla="*/ 2147483647 w 1793"/>
              <a:gd name="T105" fmla="*/ 2147483647 h 1837"/>
              <a:gd name="T106" fmla="*/ 2147483647 w 1793"/>
              <a:gd name="T107" fmla="*/ 2147483647 h 1837"/>
              <a:gd name="T108" fmla="*/ 2147483647 w 1793"/>
              <a:gd name="T109" fmla="*/ 2147483647 h 1837"/>
              <a:gd name="T110" fmla="*/ 2147483647 w 1793"/>
              <a:gd name="T111" fmla="*/ 2147483647 h 183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93"/>
              <a:gd name="T169" fmla="*/ 0 h 1837"/>
              <a:gd name="T170" fmla="*/ 1793 w 1793"/>
              <a:gd name="T171" fmla="*/ 1837 h 1837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93" h="1837">
                <a:moveTo>
                  <a:pt x="1737" y="378"/>
                </a:moveTo>
                <a:cubicBezTo>
                  <a:pt x="1704" y="371"/>
                  <a:pt x="1698" y="360"/>
                  <a:pt x="1671" y="342"/>
                </a:cubicBezTo>
                <a:cubicBezTo>
                  <a:pt x="1659" y="312"/>
                  <a:pt x="1639" y="288"/>
                  <a:pt x="1611" y="270"/>
                </a:cubicBezTo>
                <a:cubicBezTo>
                  <a:pt x="1586" y="232"/>
                  <a:pt x="1559" y="200"/>
                  <a:pt x="1527" y="168"/>
                </a:cubicBezTo>
                <a:cubicBezTo>
                  <a:pt x="1505" y="146"/>
                  <a:pt x="1458" y="126"/>
                  <a:pt x="1431" y="108"/>
                </a:cubicBezTo>
                <a:cubicBezTo>
                  <a:pt x="1401" y="62"/>
                  <a:pt x="1383" y="50"/>
                  <a:pt x="1329" y="42"/>
                </a:cubicBezTo>
                <a:cubicBezTo>
                  <a:pt x="1281" y="26"/>
                  <a:pt x="1305" y="32"/>
                  <a:pt x="1257" y="24"/>
                </a:cubicBezTo>
                <a:cubicBezTo>
                  <a:pt x="1134" y="29"/>
                  <a:pt x="1080" y="35"/>
                  <a:pt x="957" y="30"/>
                </a:cubicBezTo>
                <a:cubicBezTo>
                  <a:pt x="877" y="10"/>
                  <a:pt x="966" y="30"/>
                  <a:pt x="771" y="30"/>
                </a:cubicBezTo>
                <a:cubicBezTo>
                  <a:pt x="728" y="30"/>
                  <a:pt x="672" y="23"/>
                  <a:pt x="627" y="18"/>
                </a:cubicBezTo>
                <a:cubicBezTo>
                  <a:pt x="605" y="12"/>
                  <a:pt x="583" y="6"/>
                  <a:pt x="561" y="0"/>
                </a:cubicBezTo>
                <a:cubicBezTo>
                  <a:pt x="533" y="2"/>
                  <a:pt x="504" y="0"/>
                  <a:pt x="477" y="6"/>
                </a:cubicBezTo>
                <a:cubicBezTo>
                  <a:pt x="463" y="9"/>
                  <a:pt x="420" y="59"/>
                  <a:pt x="411" y="72"/>
                </a:cubicBezTo>
                <a:cubicBezTo>
                  <a:pt x="371" y="128"/>
                  <a:pt x="349" y="187"/>
                  <a:pt x="327" y="252"/>
                </a:cubicBezTo>
                <a:cubicBezTo>
                  <a:pt x="316" y="284"/>
                  <a:pt x="316" y="313"/>
                  <a:pt x="297" y="342"/>
                </a:cubicBezTo>
                <a:cubicBezTo>
                  <a:pt x="284" y="392"/>
                  <a:pt x="221" y="461"/>
                  <a:pt x="171" y="474"/>
                </a:cubicBezTo>
                <a:cubicBezTo>
                  <a:pt x="163" y="498"/>
                  <a:pt x="147" y="504"/>
                  <a:pt x="129" y="522"/>
                </a:cubicBezTo>
                <a:cubicBezTo>
                  <a:pt x="118" y="565"/>
                  <a:pt x="119" y="613"/>
                  <a:pt x="105" y="654"/>
                </a:cubicBezTo>
                <a:cubicBezTo>
                  <a:pt x="101" y="694"/>
                  <a:pt x="100" y="736"/>
                  <a:pt x="87" y="774"/>
                </a:cubicBezTo>
                <a:cubicBezTo>
                  <a:pt x="81" y="813"/>
                  <a:pt x="86" y="859"/>
                  <a:pt x="51" y="882"/>
                </a:cubicBezTo>
                <a:cubicBezTo>
                  <a:pt x="40" y="898"/>
                  <a:pt x="35" y="905"/>
                  <a:pt x="27" y="924"/>
                </a:cubicBezTo>
                <a:cubicBezTo>
                  <a:pt x="22" y="936"/>
                  <a:pt x="15" y="960"/>
                  <a:pt x="15" y="960"/>
                </a:cubicBezTo>
                <a:cubicBezTo>
                  <a:pt x="0" y="1062"/>
                  <a:pt x="16" y="1141"/>
                  <a:pt x="87" y="1212"/>
                </a:cubicBezTo>
                <a:cubicBezTo>
                  <a:pt x="100" y="1252"/>
                  <a:pt x="142" y="1333"/>
                  <a:pt x="177" y="1356"/>
                </a:cubicBezTo>
                <a:cubicBezTo>
                  <a:pt x="193" y="1380"/>
                  <a:pt x="216" y="1415"/>
                  <a:pt x="237" y="1434"/>
                </a:cubicBezTo>
                <a:cubicBezTo>
                  <a:pt x="261" y="1455"/>
                  <a:pt x="291" y="1462"/>
                  <a:pt x="315" y="1482"/>
                </a:cubicBezTo>
                <a:cubicBezTo>
                  <a:pt x="343" y="1505"/>
                  <a:pt x="370" y="1524"/>
                  <a:pt x="405" y="1536"/>
                </a:cubicBezTo>
                <a:cubicBezTo>
                  <a:pt x="430" y="1561"/>
                  <a:pt x="465" y="1576"/>
                  <a:pt x="495" y="1596"/>
                </a:cubicBezTo>
                <a:cubicBezTo>
                  <a:pt x="515" y="1626"/>
                  <a:pt x="553" y="1634"/>
                  <a:pt x="585" y="1650"/>
                </a:cubicBezTo>
                <a:cubicBezTo>
                  <a:pt x="624" y="1670"/>
                  <a:pt x="581" y="1653"/>
                  <a:pt x="621" y="1680"/>
                </a:cubicBezTo>
                <a:cubicBezTo>
                  <a:pt x="626" y="1684"/>
                  <a:pt x="633" y="1683"/>
                  <a:pt x="639" y="1686"/>
                </a:cubicBezTo>
                <a:cubicBezTo>
                  <a:pt x="665" y="1700"/>
                  <a:pt x="684" y="1725"/>
                  <a:pt x="711" y="1734"/>
                </a:cubicBezTo>
                <a:cubicBezTo>
                  <a:pt x="771" y="1779"/>
                  <a:pt x="836" y="1812"/>
                  <a:pt x="909" y="1836"/>
                </a:cubicBezTo>
                <a:cubicBezTo>
                  <a:pt x="1063" y="1824"/>
                  <a:pt x="1039" y="1837"/>
                  <a:pt x="1131" y="1776"/>
                </a:cubicBezTo>
                <a:cubicBezTo>
                  <a:pt x="1139" y="1764"/>
                  <a:pt x="1150" y="1754"/>
                  <a:pt x="1155" y="1740"/>
                </a:cubicBezTo>
                <a:cubicBezTo>
                  <a:pt x="1169" y="1698"/>
                  <a:pt x="1155" y="1708"/>
                  <a:pt x="1185" y="1698"/>
                </a:cubicBezTo>
                <a:cubicBezTo>
                  <a:pt x="1218" y="1648"/>
                  <a:pt x="1291" y="1661"/>
                  <a:pt x="1341" y="1638"/>
                </a:cubicBezTo>
                <a:cubicBezTo>
                  <a:pt x="1389" y="1616"/>
                  <a:pt x="1385" y="1617"/>
                  <a:pt x="1425" y="1590"/>
                </a:cubicBezTo>
                <a:cubicBezTo>
                  <a:pt x="1431" y="1586"/>
                  <a:pt x="1443" y="1578"/>
                  <a:pt x="1443" y="1578"/>
                </a:cubicBezTo>
                <a:cubicBezTo>
                  <a:pt x="1467" y="1542"/>
                  <a:pt x="1505" y="1508"/>
                  <a:pt x="1545" y="1488"/>
                </a:cubicBezTo>
                <a:cubicBezTo>
                  <a:pt x="1553" y="1463"/>
                  <a:pt x="1565" y="1449"/>
                  <a:pt x="1587" y="1434"/>
                </a:cubicBezTo>
                <a:cubicBezTo>
                  <a:pt x="1597" y="1404"/>
                  <a:pt x="1627" y="1352"/>
                  <a:pt x="1647" y="1326"/>
                </a:cubicBezTo>
                <a:cubicBezTo>
                  <a:pt x="1653" y="1258"/>
                  <a:pt x="1656" y="1175"/>
                  <a:pt x="1695" y="1116"/>
                </a:cubicBezTo>
                <a:cubicBezTo>
                  <a:pt x="1701" y="1093"/>
                  <a:pt x="1712" y="1078"/>
                  <a:pt x="1719" y="1056"/>
                </a:cubicBezTo>
                <a:cubicBezTo>
                  <a:pt x="1721" y="1022"/>
                  <a:pt x="1722" y="988"/>
                  <a:pt x="1725" y="954"/>
                </a:cubicBezTo>
                <a:cubicBezTo>
                  <a:pt x="1726" y="948"/>
                  <a:pt x="1734" y="941"/>
                  <a:pt x="1731" y="936"/>
                </a:cubicBezTo>
                <a:cubicBezTo>
                  <a:pt x="1726" y="928"/>
                  <a:pt x="1715" y="928"/>
                  <a:pt x="1707" y="924"/>
                </a:cubicBezTo>
                <a:cubicBezTo>
                  <a:pt x="1732" y="891"/>
                  <a:pt x="1743" y="858"/>
                  <a:pt x="1761" y="822"/>
                </a:cubicBezTo>
                <a:cubicBezTo>
                  <a:pt x="1768" y="779"/>
                  <a:pt x="1775" y="739"/>
                  <a:pt x="1779" y="696"/>
                </a:cubicBezTo>
                <a:cubicBezTo>
                  <a:pt x="1773" y="497"/>
                  <a:pt x="1793" y="569"/>
                  <a:pt x="1761" y="474"/>
                </a:cubicBezTo>
                <a:cubicBezTo>
                  <a:pt x="1756" y="458"/>
                  <a:pt x="1729" y="467"/>
                  <a:pt x="1713" y="462"/>
                </a:cubicBezTo>
                <a:cubicBezTo>
                  <a:pt x="1715" y="452"/>
                  <a:pt x="1709" y="434"/>
                  <a:pt x="1719" y="432"/>
                </a:cubicBezTo>
                <a:cubicBezTo>
                  <a:pt x="1724" y="431"/>
                  <a:pt x="1752" y="473"/>
                  <a:pt x="1773" y="480"/>
                </a:cubicBezTo>
                <a:cubicBezTo>
                  <a:pt x="1766" y="415"/>
                  <a:pt x="1770" y="377"/>
                  <a:pt x="1701" y="354"/>
                </a:cubicBezTo>
                <a:cubicBezTo>
                  <a:pt x="1691" y="325"/>
                  <a:pt x="1703" y="343"/>
                  <a:pt x="1677" y="330"/>
                </a:cubicBezTo>
                <a:cubicBezTo>
                  <a:pt x="1671" y="327"/>
                  <a:pt x="1659" y="318"/>
                  <a:pt x="1659" y="318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2" name="Group 138"/>
          <p:cNvGrpSpPr>
            <a:grpSpLocks/>
          </p:cNvGrpSpPr>
          <p:nvPr/>
        </p:nvGrpSpPr>
        <p:grpSpPr bwMode="auto">
          <a:xfrm>
            <a:off x="5222875" y="2563813"/>
            <a:ext cx="258763" cy="246062"/>
            <a:chOff x="1400" y="2127"/>
            <a:chExt cx="163" cy="155"/>
          </a:xfrm>
        </p:grpSpPr>
        <p:sp>
          <p:nvSpPr>
            <p:cNvPr id="10486" name="Freeform 139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573" name="Freeform 140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" name="Group 141"/>
          <p:cNvGrpSpPr>
            <a:grpSpLocks/>
          </p:cNvGrpSpPr>
          <p:nvPr/>
        </p:nvGrpSpPr>
        <p:grpSpPr bwMode="auto">
          <a:xfrm>
            <a:off x="3927475" y="3859213"/>
            <a:ext cx="258763" cy="246062"/>
            <a:chOff x="1400" y="2127"/>
            <a:chExt cx="163" cy="155"/>
          </a:xfrm>
        </p:grpSpPr>
        <p:sp>
          <p:nvSpPr>
            <p:cNvPr id="10484" name="Freeform 142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571" name="Freeform 143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4" name="Group 144"/>
          <p:cNvGrpSpPr>
            <a:grpSpLocks/>
          </p:cNvGrpSpPr>
          <p:nvPr/>
        </p:nvGrpSpPr>
        <p:grpSpPr bwMode="auto">
          <a:xfrm rot="1874145">
            <a:off x="3698875" y="2182813"/>
            <a:ext cx="1211263" cy="677862"/>
            <a:chOff x="1560" y="1488"/>
            <a:chExt cx="763" cy="427"/>
          </a:xfrm>
        </p:grpSpPr>
        <p:sp>
          <p:nvSpPr>
            <p:cNvPr id="30546" name="Freeform 145"/>
            <p:cNvSpPr>
              <a:spLocks/>
            </p:cNvSpPr>
            <p:nvPr/>
          </p:nvSpPr>
          <p:spPr bwMode="auto">
            <a:xfrm>
              <a:off x="1662" y="1588"/>
              <a:ext cx="591" cy="189"/>
            </a:xfrm>
            <a:custGeom>
              <a:avLst/>
              <a:gdLst>
                <a:gd name="T0" fmla="*/ 46 w 591"/>
                <a:gd name="T1" fmla="*/ 120 h 189"/>
                <a:gd name="T2" fmla="*/ 264 w 591"/>
                <a:gd name="T3" fmla="*/ 84 h 189"/>
                <a:gd name="T4" fmla="*/ 491 w 591"/>
                <a:gd name="T5" fmla="*/ 38 h 189"/>
                <a:gd name="T6" fmla="*/ 591 w 591"/>
                <a:gd name="T7" fmla="*/ 11 h 189"/>
                <a:gd name="T8" fmla="*/ 528 w 591"/>
                <a:gd name="T9" fmla="*/ 29 h 189"/>
                <a:gd name="T10" fmla="*/ 482 w 591"/>
                <a:gd name="T11" fmla="*/ 66 h 189"/>
                <a:gd name="T12" fmla="*/ 400 w 591"/>
                <a:gd name="T13" fmla="*/ 75 h 189"/>
                <a:gd name="T14" fmla="*/ 355 w 591"/>
                <a:gd name="T15" fmla="*/ 111 h 189"/>
                <a:gd name="T16" fmla="*/ 210 w 591"/>
                <a:gd name="T17" fmla="*/ 138 h 189"/>
                <a:gd name="T18" fmla="*/ 100 w 591"/>
                <a:gd name="T19" fmla="*/ 184 h 189"/>
                <a:gd name="T20" fmla="*/ 0 w 591"/>
                <a:gd name="T21" fmla="*/ 138 h 189"/>
                <a:gd name="T22" fmla="*/ 46 w 591"/>
                <a:gd name="T23" fmla="*/ 120 h 18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91"/>
                <a:gd name="T37" fmla="*/ 0 h 189"/>
                <a:gd name="T38" fmla="*/ 591 w 591"/>
                <a:gd name="T39" fmla="*/ 189 h 18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91" h="189">
                  <a:moveTo>
                    <a:pt x="46" y="120"/>
                  </a:moveTo>
                  <a:cubicBezTo>
                    <a:pt x="119" y="110"/>
                    <a:pt x="191" y="94"/>
                    <a:pt x="264" y="84"/>
                  </a:cubicBezTo>
                  <a:cubicBezTo>
                    <a:pt x="336" y="36"/>
                    <a:pt x="399" y="44"/>
                    <a:pt x="491" y="38"/>
                  </a:cubicBezTo>
                  <a:cubicBezTo>
                    <a:pt x="530" y="0"/>
                    <a:pt x="537" y="0"/>
                    <a:pt x="591" y="11"/>
                  </a:cubicBezTo>
                  <a:cubicBezTo>
                    <a:pt x="570" y="18"/>
                    <a:pt x="548" y="21"/>
                    <a:pt x="528" y="29"/>
                  </a:cubicBezTo>
                  <a:cubicBezTo>
                    <a:pt x="510" y="37"/>
                    <a:pt x="501" y="61"/>
                    <a:pt x="482" y="66"/>
                  </a:cubicBezTo>
                  <a:cubicBezTo>
                    <a:pt x="456" y="73"/>
                    <a:pt x="427" y="72"/>
                    <a:pt x="400" y="75"/>
                  </a:cubicBezTo>
                  <a:cubicBezTo>
                    <a:pt x="299" y="109"/>
                    <a:pt x="451" y="52"/>
                    <a:pt x="355" y="111"/>
                  </a:cubicBezTo>
                  <a:cubicBezTo>
                    <a:pt x="318" y="134"/>
                    <a:pt x="246" y="134"/>
                    <a:pt x="210" y="138"/>
                  </a:cubicBezTo>
                  <a:cubicBezTo>
                    <a:pt x="171" y="151"/>
                    <a:pt x="138" y="172"/>
                    <a:pt x="100" y="184"/>
                  </a:cubicBezTo>
                  <a:cubicBezTo>
                    <a:pt x="45" y="176"/>
                    <a:pt x="18" y="189"/>
                    <a:pt x="0" y="138"/>
                  </a:cubicBezTo>
                  <a:cubicBezTo>
                    <a:pt x="34" y="127"/>
                    <a:pt x="19" y="133"/>
                    <a:pt x="46" y="12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5" name="Group 146"/>
            <p:cNvGrpSpPr>
              <a:grpSpLocks/>
            </p:cNvGrpSpPr>
            <p:nvPr/>
          </p:nvGrpSpPr>
          <p:grpSpPr bwMode="auto">
            <a:xfrm>
              <a:off x="1728" y="1760"/>
              <a:ext cx="163" cy="155"/>
              <a:chOff x="1400" y="2127"/>
              <a:chExt cx="163" cy="155"/>
            </a:xfrm>
          </p:grpSpPr>
          <p:sp>
            <p:nvSpPr>
              <p:cNvPr id="10482" name="Freeform 147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69" name="Freeform 148"/>
              <p:cNvSpPr>
                <a:spLocks/>
              </p:cNvSpPr>
              <p:nvPr/>
            </p:nvSpPr>
            <p:spPr bwMode="auto">
              <a:xfrm>
                <a:off x="1417" y="2165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548" name="Freeform 149"/>
            <p:cNvSpPr>
              <a:spLocks/>
            </p:cNvSpPr>
            <p:nvPr/>
          </p:nvSpPr>
          <p:spPr bwMode="auto">
            <a:xfrm>
              <a:off x="1869" y="1726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6" name="Group 150"/>
            <p:cNvGrpSpPr>
              <a:grpSpLocks/>
            </p:cNvGrpSpPr>
            <p:nvPr/>
          </p:nvGrpSpPr>
          <p:grpSpPr bwMode="auto">
            <a:xfrm>
              <a:off x="1968" y="1680"/>
              <a:ext cx="163" cy="155"/>
              <a:chOff x="1400" y="2127"/>
              <a:chExt cx="163" cy="155"/>
            </a:xfrm>
          </p:grpSpPr>
          <p:sp>
            <p:nvSpPr>
              <p:cNvPr id="10480" name="Freeform 151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67" name="Freeform 152"/>
              <p:cNvSpPr>
                <a:spLocks/>
              </p:cNvSpPr>
              <p:nvPr/>
            </p:nvSpPr>
            <p:spPr bwMode="auto">
              <a:xfrm>
                <a:off x="1420" y="2159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roup 153"/>
            <p:cNvGrpSpPr>
              <a:grpSpLocks/>
            </p:cNvGrpSpPr>
            <p:nvPr/>
          </p:nvGrpSpPr>
          <p:grpSpPr bwMode="auto">
            <a:xfrm>
              <a:off x="1920" y="1488"/>
              <a:ext cx="163" cy="155"/>
              <a:chOff x="1400" y="2127"/>
              <a:chExt cx="163" cy="155"/>
            </a:xfrm>
          </p:grpSpPr>
          <p:sp>
            <p:nvSpPr>
              <p:cNvPr id="10478" name="Freeform 154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65" name="Freeform 155"/>
              <p:cNvSpPr>
                <a:spLocks/>
              </p:cNvSpPr>
              <p:nvPr/>
            </p:nvSpPr>
            <p:spPr bwMode="auto">
              <a:xfrm>
                <a:off x="1416" y="2165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roup 156"/>
            <p:cNvGrpSpPr>
              <a:grpSpLocks/>
            </p:cNvGrpSpPr>
            <p:nvPr/>
          </p:nvGrpSpPr>
          <p:grpSpPr bwMode="auto">
            <a:xfrm>
              <a:off x="1776" y="1536"/>
              <a:ext cx="163" cy="155"/>
              <a:chOff x="1400" y="2127"/>
              <a:chExt cx="163" cy="155"/>
            </a:xfrm>
          </p:grpSpPr>
          <p:sp>
            <p:nvSpPr>
              <p:cNvPr id="10476" name="Freeform 157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63" name="Freeform 158"/>
              <p:cNvSpPr>
                <a:spLocks/>
              </p:cNvSpPr>
              <p:nvPr/>
            </p:nvSpPr>
            <p:spPr bwMode="auto">
              <a:xfrm>
                <a:off x="1417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552" name="Freeform 159"/>
            <p:cNvSpPr>
              <a:spLocks/>
            </p:cNvSpPr>
            <p:nvPr/>
          </p:nvSpPr>
          <p:spPr bwMode="auto">
            <a:xfrm>
              <a:off x="1704" y="1612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53" name="Freeform 160"/>
            <p:cNvSpPr>
              <a:spLocks/>
            </p:cNvSpPr>
            <p:nvPr/>
          </p:nvSpPr>
          <p:spPr bwMode="auto">
            <a:xfrm>
              <a:off x="2110" y="1659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54" name="Freeform 161"/>
            <p:cNvSpPr>
              <a:spLocks/>
            </p:cNvSpPr>
            <p:nvPr/>
          </p:nvSpPr>
          <p:spPr bwMode="auto">
            <a:xfrm>
              <a:off x="1651" y="1754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55" name="Freeform 162"/>
            <p:cNvSpPr>
              <a:spLocks/>
            </p:cNvSpPr>
            <p:nvPr/>
          </p:nvSpPr>
          <p:spPr bwMode="auto">
            <a:xfrm>
              <a:off x="2074" y="1533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9" name="Group 163"/>
            <p:cNvGrpSpPr>
              <a:grpSpLocks/>
            </p:cNvGrpSpPr>
            <p:nvPr/>
          </p:nvGrpSpPr>
          <p:grpSpPr bwMode="auto">
            <a:xfrm>
              <a:off x="2160" y="1536"/>
              <a:ext cx="163" cy="155"/>
              <a:chOff x="1400" y="2127"/>
              <a:chExt cx="163" cy="155"/>
            </a:xfrm>
          </p:grpSpPr>
          <p:sp>
            <p:nvSpPr>
              <p:cNvPr id="10474" name="Freeform 164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61" name="Freeform 165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roup 166"/>
            <p:cNvGrpSpPr>
              <a:grpSpLocks/>
            </p:cNvGrpSpPr>
            <p:nvPr/>
          </p:nvGrpSpPr>
          <p:grpSpPr bwMode="auto">
            <a:xfrm>
              <a:off x="1560" y="1604"/>
              <a:ext cx="163" cy="155"/>
              <a:chOff x="1400" y="2127"/>
              <a:chExt cx="163" cy="155"/>
            </a:xfrm>
          </p:grpSpPr>
          <p:sp>
            <p:nvSpPr>
              <p:cNvPr id="10472" name="Freeform 167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59" name="Freeform 168"/>
              <p:cNvSpPr>
                <a:spLocks/>
              </p:cNvSpPr>
              <p:nvPr/>
            </p:nvSpPr>
            <p:spPr bwMode="auto">
              <a:xfrm>
                <a:off x="1419" y="2169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11" name="Group 169"/>
          <p:cNvGrpSpPr>
            <a:grpSpLocks/>
          </p:cNvGrpSpPr>
          <p:nvPr/>
        </p:nvGrpSpPr>
        <p:grpSpPr bwMode="auto">
          <a:xfrm>
            <a:off x="5222875" y="2640013"/>
            <a:ext cx="698500" cy="627062"/>
            <a:chOff x="2956" y="2016"/>
            <a:chExt cx="440" cy="395"/>
          </a:xfrm>
        </p:grpSpPr>
        <p:sp>
          <p:nvSpPr>
            <p:cNvPr id="30529" name="Freeform 170"/>
            <p:cNvSpPr>
              <a:spLocks/>
            </p:cNvSpPr>
            <p:nvPr/>
          </p:nvSpPr>
          <p:spPr bwMode="auto">
            <a:xfrm>
              <a:off x="3024" y="2112"/>
              <a:ext cx="359" cy="200"/>
            </a:xfrm>
            <a:custGeom>
              <a:avLst/>
              <a:gdLst>
                <a:gd name="T0" fmla="*/ 173 w 359"/>
                <a:gd name="T1" fmla="*/ 86 h 200"/>
                <a:gd name="T2" fmla="*/ 273 w 359"/>
                <a:gd name="T3" fmla="*/ 23 h 200"/>
                <a:gd name="T4" fmla="*/ 291 w 359"/>
                <a:gd name="T5" fmla="*/ 50 h 200"/>
                <a:gd name="T6" fmla="*/ 100 w 359"/>
                <a:gd name="T7" fmla="*/ 159 h 200"/>
                <a:gd name="T8" fmla="*/ 27 w 359"/>
                <a:gd name="T9" fmla="*/ 168 h 200"/>
                <a:gd name="T10" fmla="*/ 145 w 359"/>
                <a:gd name="T11" fmla="*/ 105 h 200"/>
                <a:gd name="T12" fmla="*/ 173 w 359"/>
                <a:gd name="T13" fmla="*/ 86 h 2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9"/>
                <a:gd name="T22" fmla="*/ 0 h 200"/>
                <a:gd name="T23" fmla="*/ 359 w 359"/>
                <a:gd name="T24" fmla="*/ 200 h 2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9" h="200">
                  <a:moveTo>
                    <a:pt x="173" y="86"/>
                  </a:moveTo>
                  <a:cubicBezTo>
                    <a:pt x="190" y="0"/>
                    <a:pt x="180" y="12"/>
                    <a:pt x="273" y="23"/>
                  </a:cubicBezTo>
                  <a:cubicBezTo>
                    <a:pt x="279" y="32"/>
                    <a:pt x="286" y="40"/>
                    <a:pt x="291" y="50"/>
                  </a:cubicBezTo>
                  <a:cubicBezTo>
                    <a:pt x="359" y="187"/>
                    <a:pt x="156" y="156"/>
                    <a:pt x="100" y="159"/>
                  </a:cubicBezTo>
                  <a:cubicBezTo>
                    <a:pt x="51" y="175"/>
                    <a:pt x="73" y="200"/>
                    <a:pt x="27" y="168"/>
                  </a:cubicBezTo>
                  <a:cubicBezTo>
                    <a:pt x="0" y="86"/>
                    <a:pt x="62" y="111"/>
                    <a:pt x="145" y="105"/>
                  </a:cubicBezTo>
                  <a:cubicBezTo>
                    <a:pt x="176" y="95"/>
                    <a:pt x="173" y="106"/>
                    <a:pt x="173" y="8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12" name="Group 171"/>
            <p:cNvGrpSpPr>
              <a:grpSpLocks/>
            </p:cNvGrpSpPr>
            <p:nvPr/>
          </p:nvGrpSpPr>
          <p:grpSpPr bwMode="auto">
            <a:xfrm>
              <a:off x="3072" y="2256"/>
              <a:ext cx="163" cy="155"/>
              <a:chOff x="1400" y="2127"/>
              <a:chExt cx="163" cy="155"/>
            </a:xfrm>
          </p:grpSpPr>
          <p:sp>
            <p:nvSpPr>
              <p:cNvPr id="10458" name="Freeform 172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45" name="Freeform 173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13" name="Group 174"/>
            <p:cNvGrpSpPr>
              <a:grpSpLocks/>
            </p:cNvGrpSpPr>
            <p:nvPr/>
          </p:nvGrpSpPr>
          <p:grpSpPr bwMode="auto">
            <a:xfrm>
              <a:off x="3220" y="2016"/>
              <a:ext cx="163" cy="155"/>
              <a:chOff x="1400" y="2127"/>
              <a:chExt cx="163" cy="155"/>
            </a:xfrm>
          </p:grpSpPr>
          <p:sp>
            <p:nvSpPr>
              <p:cNvPr id="10456" name="Freeform 175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43" name="Freeform 176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14" name="Group 177"/>
            <p:cNvGrpSpPr>
              <a:grpSpLocks/>
            </p:cNvGrpSpPr>
            <p:nvPr/>
          </p:nvGrpSpPr>
          <p:grpSpPr bwMode="auto">
            <a:xfrm>
              <a:off x="2956" y="2088"/>
              <a:ext cx="163" cy="155"/>
              <a:chOff x="1400" y="2127"/>
              <a:chExt cx="163" cy="155"/>
            </a:xfrm>
          </p:grpSpPr>
          <p:sp>
            <p:nvSpPr>
              <p:cNvPr id="10454" name="Freeform 178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41" name="Freeform 179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533" name="Freeform 180"/>
            <p:cNvSpPr>
              <a:spLocks/>
            </p:cNvSpPr>
            <p:nvPr/>
          </p:nvSpPr>
          <p:spPr bwMode="auto">
            <a:xfrm>
              <a:off x="2996" y="2244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34" name="Freeform 181"/>
            <p:cNvSpPr>
              <a:spLocks/>
            </p:cNvSpPr>
            <p:nvPr/>
          </p:nvSpPr>
          <p:spPr bwMode="auto">
            <a:xfrm>
              <a:off x="3148" y="2056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35" name="Freeform 182"/>
            <p:cNvSpPr>
              <a:spLocks/>
            </p:cNvSpPr>
            <p:nvPr/>
          </p:nvSpPr>
          <p:spPr bwMode="auto">
            <a:xfrm>
              <a:off x="3120" y="212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15" name="Group 183"/>
            <p:cNvGrpSpPr>
              <a:grpSpLocks/>
            </p:cNvGrpSpPr>
            <p:nvPr/>
          </p:nvGrpSpPr>
          <p:grpSpPr bwMode="auto">
            <a:xfrm>
              <a:off x="3216" y="2240"/>
              <a:ext cx="163" cy="155"/>
              <a:chOff x="1400" y="2127"/>
              <a:chExt cx="163" cy="155"/>
            </a:xfrm>
          </p:grpSpPr>
          <p:sp>
            <p:nvSpPr>
              <p:cNvPr id="10452" name="Freeform 184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39" name="Freeform 185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537" name="Freeform 186"/>
            <p:cNvSpPr>
              <a:spLocks/>
            </p:cNvSpPr>
            <p:nvPr/>
          </p:nvSpPr>
          <p:spPr bwMode="auto">
            <a:xfrm>
              <a:off x="3312" y="216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16" name="Group 187"/>
          <p:cNvGrpSpPr>
            <a:grpSpLocks/>
          </p:cNvGrpSpPr>
          <p:nvPr/>
        </p:nvGrpSpPr>
        <p:grpSpPr bwMode="auto">
          <a:xfrm>
            <a:off x="3317875" y="2868613"/>
            <a:ext cx="698500" cy="627062"/>
            <a:chOff x="2956" y="2016"/>
            <a:chExt cx="440" cy="395"/>
          </a:xfrm>
        </p:grpSpPr>
        <p:sp>
          <p:nvSpPr>
            <p:cNvPr id="30512" name="Freeform 188"/>
            <p:cNvSpPr>
              <a:spLocks/>
            </p:cNvSpPr>
            <p:nvPr/>
          </p:nvSpPr>
          <p:spPr bwMode="auto">
            <a:xfrm>
              <a:off x="3024" y="2112"/>
              <a:ext cx="359" cy="200"/>
            </a:xfrm>
            <a:custGeom>
              <a:avLst/>
              <a:gdLst>
                <a:gd name="T0" fmla="*/ 173 w 359"/>
                <a:gd name="T1" fmla="*/ 86 h 200"/>
                <a:gd name="T2" fmla="*/ 273 w 359"/>
                <a:gd name="T3" fmla="*/ 23 h 200"/>
                <a:gd name="T4" fmla="*/ 291 w 359"/>
                <a:gd name="T5" fmla="*/ 50 h 200"/>
                <a:gd name="T6" fmla="*/ 100 w 359"/>
                <a:gd name="T7" fmla="*/ 159 h 200"/>
                <a:gd name="T8" fmla="*/ 27 w 359"/>
                <a:gd name="T9" fmla="*/ 168 h 200"/>
                <a:gd name="T10" fmla="*/ 145 w 359"/>
                <a:gd name="T11" fmla="*/ 105 h 200"/>
                <a:gd name="T12" fmla="*/ 173 w 359"/>
                <a:gd name="T13" fmla="*/ 86 h 2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9"/>
                <a:gd name="T22" fmla="*/ 0 h 200"/>
                <a:gd name="T23" fmla="*/ 359 w 359"/>
                <a:gd name="T24" fmla="*/ 200 h 2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9" h="200">
                  <a:moveTo>
                    <a:pt x="173" y="86"/>
                  </a:moveTo>
                  <a:cubicBezTo>
                    <a:pt x="190" y="0"/>
                    <a:pt x="180" y="12"/>
                    <a:pt x="273" y="23"/>
                  </a:cubicBezTo>
                  <a:cubicBezTo>
                    <a:pt x="279" y="32"/>
                    <a:pt x="286" y="40"/>
                    <a:pt x="291" y="50"/>
                  </a:cubicBezTo>
                  <a:cubicBezTo>
                    <a:pt x="359" y="187"/>
                    <a:pt x="156" y="156"/>
                    <a:pt x="100" y="159"/>
                  </a:cubicBezTo>
                  <a:cubicBezTo>
                    <a:pt x="51" y="175"/>
                    <a:pt x="73" y="200"/>
                    <a:pt x="27" y="168"/>
                  </a:cubicBezTo>
                  <a:cubicBezTo>
                    <a:pt x="0" y="86"/>
                    <a:pt x="62" y="111"/>
                    <a:pt x="145" y="105"/>
                  </a:cubicBezTo>
                  <a:cubicBezTo>
                    <a:pt x="176" y="95"/>
                    <a:pt x="173" y="106"/>
                    <a:pt x="173" y="8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17" name="Group 189"/>
            <p:cNvGrpSpPr>
              <a:grpSpLocks/>
            </p:cNvGrpSpPr>
            <p:nvPr/>
          </p:nvGrpSpPr>
          <p:grpSpPr bwMode="auto">
            <a:xfrm>
              <a:off x="3072" y="2256"/>
              <a:ext cx="163" cy="155"/>
              <a:chOff x="1400" y="2127"/>
              <a:chExt cx="163" cy="155"/>
            </a:xfrm>
          </p:grpSpPr>
          <p:sp>
            <p:nvSpPr>
              <p:cNvPr id="10441" name="Freeform 190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28" name="Freeform 191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18" name="Group 192"/>
            <p:cNvGrpSpPr>
              <a:grpSpLocks/>
            </p:cNvGrpSpPr>
            <p:nvPr/>
          </p:nvGrpSpPr>
          <p:grpSpPr bwMode="auto">
            <a:xfrm>
              <a:off x="3220" y="2016"/>
              <a:ext cx="163" cy="155"/>
              <a:chOff x="1400" y="2127"/>
              <a:chExt cx="163" cy="155"/>
            </a:xfrm>
          </p:grpSpPr>
          <p:sp>
            <p:nvSpPr>
              <p:cNvPr id="10439" name="Freeform 193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26" name="Freeform 194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19" name="Group 195"/>
            <p:cNvGrpSpPr>
              <a:grpSpLocks/>
            </p:cNvGrpSpPr>
            <p:nvPr/>
          </p:nvGrpSpPr>
          <p:grpSpPr bwMode="auto">
            <a:xfrm>
              <a:off x="2956" y="2088"/>
              <a:ext cx="163" cy="155"/>
              <a:chOff x="1400" y="2127"/>
              <a:chExt cx="163" cy="155"/>
            </a:xfrm>
          </p:grpSpPr>
          <p:sp>
            <p:nvSpPr>
              <p:cNvPr id="10437" name="Freeform 196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24" name="Freeform 197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516" name="Freeform 198"/>
            <p:cNvSpPr>
              <a:spLocks/>
            </p:cNvSpPr>
            <p:nvPr/>
          </p:nvSpPr>
          <p:spPr bwMode="auto">
            <a:xfrm>
              <a:off x="2996" y="2244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17" name="Freeform 199"/>
            <p:cNvSpPr>
              <a:spLocks/>
            </p:cNvSpPr>
            <p:nvPr/>
          </p:nvSpPr>
          <p:spPr bwMode="auto">
            <a:xfrm>
              <a:off x="3148" y="2056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18" name="Freeform 200"/>
            <p:cNvSpPr>
              <a:spLocks/>
            </p:cNvSpPr>
            <p:nvPr/>
          </p:nvSpPr>
          <p:spPr bwMode="auto">
            <a:xfrm>
              <a:off x="3120" y="212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20" name="Group 201"/>
            <p:cNvGrpSpPr>
              <a:grpSpLocks/>
            </p:cNvGrpSpPr>
            <p:nvPr/>
          </p:nvGrpSpPr>
          <p:grpSpPr bwMode="auto">
            <a:xfrm>
              <a:off x="3216" y="2240"/>
              <a:ext cx="163" cy="155"/>
              <a:chOff x="1400" y="2127"/>
              <a:chExt cx="163" cy="155"/>
            </a:xfrm>
          </p:grpSpPr>
          <p:sp>
            <p:nvSpPr>
              <p:cNvPr id="10435" name="Freeform 202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22" name="Freeform 203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520" name="Freeform 204"/>
            <p:cNvSpPr>
              <a:spLocks/>
            </p:cNvSpPr>
            <p:nvPr/>
          </p:nvSpPr>
          <p:spPr bwMode="auto">
            <a:xfrm>
              <a:off x="3312" y="216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21" name="Group 205"/>
          <p:cNvGrpSpPr>
            <a:grpSpLocks/>
          </p:cNvGrpSpPr>
          <p:nvPr/>
        </p:nvGrpSpPr>
        <p:grpSpPr bwMode="auto">
          <a:xfrm>
            <a:off x="4003675" y="3554413"/>
            <a:ext cx="698500" cy="627062"/>
            <a:chOff x="2956" y="2016"/>
            <a:chExt cx="440" cy="395"/>
          </a:xfrm>
        </p:grpSpPr>
        <p:sp>
          <p:nvSpPr>
            <p:cNvPr id="30495" name="Freeform 206"/>
            <p:cNvSpPr>
              <a:spLocks/>
            </p:cNvSpPr>
            <p:nvPr/>
          </p:nvSpPr>
          <p:spPr bwMode="auto">
            <a:xfrm>
              <a:off x="3024" y="2112"/>
              <a:ext cx="359" cy="200"/>
            </a:xfrm>
            <a:custGeom>
              <a:avLst/>
              <a:gdLst>
                <a:gd name="T0" fmla="*/ 173 w 359"/>
                <a:gd name="T1" fmla="*/ 86 h 200"/>
                <a:gd name="T2" fmla="*/ 273 w 359"/>
                <a:gd name="T3" fmla="*/ 23 h 200"/>
                <a:gd name="T4" fmla="*/ 291 w 359"/>
                <a:gd name="T5" fmla="*/ 50 h 200"/>
                <a:gd name="T6" fmla="*/ 100 w 359"/>
                <a:gd name="T7" fmla="*/ 159 h 200"/>
                <a:gd name="T8" fmla="*/ 27 w 359"/>
                <a:gd name="T9" fmla="*/ 168 h 200"/>
                <a:gd name="T10" fmla="*/ 145 w 359"/>
                <a:gd name="T11" fmla="*/ 105 h 200"/>
                <a:gd name="T12" fmla="*/ 173 w 359"/>
                <a:gd name="T13" fmla="*/ 86 h 2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9"/>
                <a:gd name="T22" fmla="*/ 0 h 200"/>
                <a:gd name="T23" fmla="*/ 359 w 359"/>
                <a:gd name="T24" fmla="*/ 200 h 2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9" h="200">
                  <a:moveTo>
                    <a:pt x="173" y="86"/>
                  </a:moveTo>
                  <a:cubicBezTo>
                    <a:pt x="190" y="0"/>
                    <a:pt x="180" y="12"/>
                    <a:pt x="273" y="23"/>
                  </a:cubicBezTo>
                  <a:cubicBezTo>
                    <a:pt x="279" y="32"/>
                    <a:pt x="286" y="40"/>
                    <a:pt x="291" y="50"/>
                  </a:cubicBezTo>
                  <a:cubicBezTo>
                    <a:pt x="359" y="187"/>
                    <a:pt x="156" y="156"/>
                    <a:pt x="100" y="159"/>
                  </a:cubicBezTo>
                  <a:cubicBezTo>
                    <a:pt x="51" y="175"/>
                    <a:pt x="73" y="200"/>
                    <a:pt x="27" y="168"/>
                  </a:cubicBezTo>
                  <a:cubicBezTo>
                    <a:pt x="0" y="86"/>
                    <a:pt x="62" y="111"/>
                    <a:pt x="145" y="105"/>
                  </a:cubicBezTo>
                  <a:cubicBezTo>
                    <a:pt x="176" y="95"/>
                    <a:pt x="173" y="106"/>
                    <a:pt x="173" y="8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22" name="Group 207"/>
            <p:cNvGrpSpPr>
              <a:grpSpLocks/>
            </p:cNvGrpSpPr>
            <p:nvPr/>
          </p:nvGrpSpPr>
          <p:grpSpPr bwMode="auto">
            <a:xfrm>
              <a:off x="3072" y="2256"/>
              <a:ext cx="163" cy="155"/>
              <a:chOff x="1400" y="2127"/>
              <a:chExt cx="163" cy="155"/>
            </a:xfrm>
          </p:grpSpPr>
          <p:sp>
            <p:nvSpPr>
              <p:cNvPr id="10424" name="Freeform 208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11" name="Freeform 209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23" name="Group 210"/>
            <p:cNvGrpSpPr>
              <a:grpSpLocks/>
            </p:cNvGrpSpPr>
            <p:nvPr/>
          </p:nvGrpSpPr>
          <p:grpSpPr bwMode="auto">
            <a:xfrm>
              <a:off x="3220" y="2016"/>
              <a:ext cx="163" cy="155"/>
              <a:chOff x="1400" y="2127"/>
              <a:chExt cx="163" cy="155"/>
            </a:xfrm>
          </p:grpSpPr>
          <p:sp>
            <p:nvSpPr>
              <p:cNvPr id="10422" name="Freeform 211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09" name="Freeform 212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24" name="Group 213"/>
            <p:cNvGrpSpPr>
              <a:grpSpLocks/>
            </p:cNvGrpSpPr>
            <p:nvPr/>
          </p:nvGrpSpPr>
          <p:grpSpPr bwMode="auto">
            <a:xfrm>
              <a:off x="2956" y="2088"/>
              <a:ext cx="163" cy="155"/>
              <a:chOff x="1400" y="2127"/>
              <a:chExt cx="163" cy="155"/>
            </a:xfrm>
          </p:grpSpPr>
          <p:sp>
            <p:nvSpPr>
              <p:cNvPr id="10420" name="Freeform 214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07" name="Freeform 215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499" name="Freeform 216"/>
            <p:cNvSpPr>
              <a:spLocks/>
            </p:cNvSpPr>
            <p:nvPr/>
          </p:nvSpPr>
          <p:spPr bwMode="auto">
            <a:xfrm>
              <a:off x="2996" y="2244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00" name="Freeform 217"/>
            <p:cNvSpPr>
              <a:spLocks/>
            </p:cNvSpPr>
            <p:nvPr/>
          </p:nvSpPr>
          <p:spPr bwMode="auto">
            <a:xfrm>
              <a:off x="3148" y="2056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01" name="Freeform 218"/>
            <p:cNvSpPr>
              <a:spLocks/>
            </p:cNvSpPr>
            <p:nvPr/>
          </p:nvSpPr>
          <p:spPr bwMode="auto">
            <a:xfrm>
              <a:off x="3120" y="212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25" name="Group 219"/>
            <p:cNvGrpSpPr>
              <a:grpSpLocks/>
            </p:cNvGrpSpPr>
            <p:nvPr/>
          </p:nvGrpSpPr>
          <p:grpSpPr bwMode="auto">
            <a:xfrm>
              <a:off x="3216" y="2240"/>
              <a:ext cx="163" cy="155"/>
              <a:chOff x="1400" y="2127"/>
              <a:chExt cx="163" cy="155"/>
            </a:xfrm>
          </p:grpSpPr>
          <p:sp>
            <p:nvSpPr>
              <p:cNvPr id="10418" name="Freeform 220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05" name="Freeform 221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503" name="Freeform 222"/>
            <p:cNvSpPr>
              <a:spLocks/>
            </p:cNvSpPr>
            <p:nvPr/>
          </p:nvSpPr>
          <p:spPr bwMode="auto">
            <a:xfrm>
              <a:off x="3312" y="216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26" name="Group 223"/>
          <p:cNvGrpSpPr>
            <a:grpSpLocks/>
          </p:cNvGrpSpPr>
          <p:nvPr/>
        </p:nvGrpSpPr>
        <p:grpSpPr bwMode="auto">
          <a:xfrm>
            <a:off x="3165475" y="3478213"/>
            <a:ext cx="698500" cy="627062"/>
            <a:chOff x="2956" y="2016"/>
            <a:chExt cx="440" cy="395"/>
          </a:xfrm>
        </p:grpSpPr>
        <p:sp>
          <p:nvSpPr>
            <p:cNvPr id="30478" name="Freeform 224"/>
            <p:cNvSpPr>
              <a:spLocks/>
            </p:cNvSpPr>
            <p:nvPr/>
          </p:nvSpPr>
          <p:spPr bwMode="auto">
            <a:xfrm>
              <a:off x="3024" y="2112"/>
              <a:ext cx="359" cy="200"/>
            </a:xfrm>
            <a:custGeom>
              <a:avLst/>
              <a:gdLst>
                <a:gd name="T0" fmla="*/ 173 w 359"/>
                <a:gd name="T1" fmla="*/ 86 h 200"/>
                <a:gd name="T2" fmla="*/ 273 w 359"/>
                <a:gd name="T3" fmla="*/ 23 h 200"/>
                <a:gd name="T4" fmla="*/ 291 w 359"/>
                <a:gd name="T5" fmla="*/ 50 h 200"/>
                <a:gd name="T6" fmla="*/ 100 w 359"/>
                <a:gd name="T7" fmla="*/ 159 h 200"/>
                <a:gd name="T8" fmla="*/ 27 w 359"/>
                <a:gd name="T9" fmla="*/ 168 h 200"/>
                <a:gd name="T10" fmla="*/ 145 w 359"/>
                <a:gd name="T11" fmla="*/ 105 h 200"/>
                <a:gd name="T12" fmla="*/ 173 w 359"/>
                <a:gd name="T13" fmla="*/ 86 h 2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9"/>
                <a:gd name="T22" fmla="*/ 0 h 200"/>
                <a:gd name="T23" fmla="*/ 359 w 359"/>
                <a:gd name="T24" fmla="*/ 200 h 2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9" h="200">
                  <a:moveTo>
                    <a:pt x="173" y="86"/>
                  </a:moveTo>
                  <a:cubicBezTo>
                    <a:pt x="190" y="0"/>
                    <a:pt x="180" y="12"/>
                    <a:pt x="273" y="23"/>
                  </a:cubicBezTo>
                  <a:cubicBezTo>
                    <a:pt x="279" y="32"/>
                    <a:pt x="286" y="40"/>
                    <a:pt x="291" y="50"/>
                  </a:cubicBezTo>
                  <a:cubicBezTo>
                    <a:pt x="359" y="187"/>
                    <a:pt x="156" y="156"/>
                    <a:pt x="100" y="159"/>
                  </a:cubicBezTo>
                  <a:cubicBezTo>
                    <a:pt x="51" y="175"/>
                    <a:pt x="73" y="200"/>
                    <a:pt x="27" y="168"/>
                  </a:cubicBezTo>
                  <a:cubicBezTo>
                    <a:pt x="0" y="86"/>
                    <a:pt x="62" y="111"/>
                    <a:pt x="145" y="105"/>
                  </a:cubicBezTo>
                  <a:cubicBezTo>
                    <a:pt x="176" y="95"/>
                    <a:pt x="173" y="106"/>
                    <a:pt x="173" y="8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27" name="Group 225"/>
            <p:cNvGrpSpPr>
              <a:grpSpLocks/>
            </p:cNvGrpSpPr>
            <p:nvPr/>
          </p:nvGrpSpPr>
          <p:grpSpPr bwMode="auto">
            <a:xfrm>
              <a:off x="3072" y="2256"/>
              <a:ext cx="163" cy="155"/>
              <a:chOff x="1400" y="2127"/>
              <a:chExt cx="163" cy="155"/>
            </a:xfrm>
          </p:grpSpPr>
          <p:sp>
            <p:nvSpPr>
              <p:cNvPr id="10407" name="Freeform 226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94" name="Freeform 227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28" name="Group 228"/>
            <p:cNvGrpSpPr>
              <a:grpSpLocks/>
            </p:cNvGrpSpPr>
            <p:nvPr/>
          </p:nvGrpSpPr>
          <p:grpSpPr bwMode="auto">
            <a:xfrm>
              <a:off x="3220" y="2016"/>
              <a:ext cx="163" cy="155"/>
              <a:chOff x="1400" y="2127"/>
              <a:chExt cx="163" cy="155"/>
            </a:xfrm>
          </p:grpSpPr>
          <p:sp>
            <p:nvSpPr>
              <p:cNvPr id="10405" name="Freeform 229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92" name="Freeform 230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29" name="Group 231"/>
            <p:cNvGrpSpPr>
              <a:grpSpLocks/>
            </p:cNvGrpSpPr>
            <p:nvPr/>
          </p:nvGrpSpPr>
          <p:grpSpPr bwMode="auto">
            <a:xfrm>
              <a:off x="2956" y="2088"/>
              <a:ext cx="163" cy="155"/>
              <a:chOff x="1400" y="2127"/>
              <a:chExt cx="163" cy="155"/>
            </a:xfrm>
          </p:grpSpPr>
          <p:sp>
            <p:nvSpPr>
              <p:cNvPr id="10403" name="Freeform 232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90" name="Freeform 233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482" name="Freeform 234"/>
            <p:cNvSpPr>
              <a:spLocks/>
            </p:cNvSpPr>
            <p:nvPr/>
          </p:nvSpPr>
          <p:spPr bwMode="auto">
            <a:xfrm>
              <a:off x="2996" y="2244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83" name="Freeform 235"/>
            <p:cNvSpPr>
              <a:spLocks/>
            </p:cNvSpPr>
            <p:nvPr/>
          </p:nvSpPr>
          <p:spPr bwMode="auto">
            <a:xfrm>
              <a:off x="3148" y="2056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84" name="Freeform 236"/>
            <p:cNvSpPr>
              <a:spLocks/>
            </p:cNvSpPr>
            <p:nvPr/>
          </p:nvSpPr>
          <p:spPr bwMode="auto">
            <a:xfrm>
              <a:off x="3120" y="212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" name="Group 237"/>
            <p:cNvGrpSpPr>
              <a:grpSpLocks/>
            </p:cNvGrpSpPr>
            <p:nvPr/>
          </p:nvGrpSpPr>
          <p:grpSpPr bwMode="auto">
            <a:xfrm>
              <a:off x="3216" y="2240"/>
              <a:ext cx="163" cy="155"/>
              <a:chOff x="1400" y="2127"/>
              <a:chExt cx="163" cy="155"/>
            </a:xfrm>
          </p:grpSpPr>
          <p:sp>
            <p:nvSpPr>
              <p:cNvPr id="10401" name="Freeform 238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88" name="Freeform 239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486" name="Freeform 240"/>
            <p:cNvSpPr>
              <a:spLocks/>
            </p:cNvSpPr>
            <p:nvPr/>
          </p:nvSpPr>
          <p:spPr bwMode="auto">
            <a:xfrm>
              <a:off x="3312" y="216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1" name="Group 241"/>
          <p:cNvGrpSpPr>
            <a:grpSpLocks/>
          </p:cNvGrpSpPr>
          <p:nvPr/>
        </p:nvGrpSpPr>
        <p:grpSpPr bwMode="auto">
          <a:xfrm rot="-8585416">
            <a:off x="3775075" y="4164013"/>
            <a:ext cx="1211263" cy="677862"/>
            <a:chOff x="1560" y="1488"/>
            <a:chExt cx="763" cy="427"/>
          </a:xfrm>
        </p:grpSpPr>
        <p:sp>
          <p:nvSpPr>
            <p:cNvPr id="30454" name="Freeform 242"/>
            <p:cNvSpPr>
              <a:spLocks/>
            </p:cNvSpPr>
            <p:nvPr/>
          </p:nvSpPr>
          <p:spPr bwMode="auto">
            <a:xfrm>
              <a:off x="1666" y="1589"/>
              <a:ext cx="591" cy="189"/>
            </a:xfrm>
            <a:custGeom>
              <a:avLst/>
              <a:gdLst>
                <a:gd name="T0" fmla="*/ 46 w 591"/>
                <a:gd name="T1" fmla="*/ 120 h 189"/>
                <a:gd name="T2" fmla="*/ 264 w 591"/>
                <a:gd name="T3" fmla="*/ 84 h 189"/>
                <a:gd name="T4" fmla="*/ 491 w 591"/>
                <a:gd name="T5" fmla="*/ 38 h 189"/>
                <a:gd name="T6" fmla="*/ 591 w 591"/>
                <a:gd name="T7" fmla="*/ 11 h 189"/>
                <a:gd name="T8" fmla="*/ 528 w 591"/>
                <a:gd name="T9" fmla="*/ 29 h 189"/>
                <a:gd name="T10" fmla="*/ 482 w 591"/>
                <a:gd name="T11" fmla="*/ 66 h 189"/>
                <a:gd name="T12" fmla="*/ 400 w 591"/>
                <a:gd name="T13" fmla="*/ 75 h 189"/>
                <a:gd name="T14" fmla="*/ 355 w 591"/>
                <a:gd name="T15" fmla="*/ 111 h 189"/>
                <a:gd name="T16" fmla="*/ 210 w 591"/>
                <a:gd name="T17" fmla="*/ 138 h 189"/>
                <a:gd name="T18" fmla="*/ 100 w 591"/>
                <a:gd name="T19" fmla="*/ 184 h 189"/>
                <a:gd name="T20" fmla="*/ 0 w 591"/>
                <a:gd name="T21" fmla="*/ 138 h 189"/>
                <a:gd name="T22" fmla="*/ 46 w 591"/>
                <a:gd name="T23" fmla="*/ 120 h 18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91"/>
                <a:gd name="T37" fmla="*/ 0 h 189"/>
                <a:gd name="T38" fmla="*/ 591 w 591"/>
                <a:gd name="T39" fmla="*/ 189 h 18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91" h="189">
                  <a:moveTo>
                    <a:pt x="46" y="120"/>
                  </a:moveTo>
                  <a:cubicBezTo>
                    <a:pt x="119" y="110"/>
                    <a:pt x="191" y="94"/>
                    <a:pt x="264" y="84"/>
                  </a:cubicBezTo>
                  <a:cubicBezTo>
                    <a:pt x="336" y="36"/>
                    <a:pt x="399" y="44"/>
                    <a:pt x="491" y="38"/>
                  </a:cubicBezTo>
                  <a:cubicBezTo>
                    <a:pt x="530" y="0"/>
                    <a:pt x="537" y="0"/>
                    <a:pt x="591" y="11"/>
                  </a:cubicBezTo>
                  <a:cubicBezTo>
                    <a:pt x="570" y="18"/>
                    <a:pt x="548" y="21"/>
                    <a:pt x="528" y="29"/>
                  </a:cubicBezTo>
                  <a:cubicBezTo>
                    <a:pt x="510" y="37"/>
                    <a:pt x="501" y="61"/>
                    <a:pt x="482" y="66"/>
                  </a:cubicBezTo>
                  <a:cubicBezTo>
                    <a:pt x="456" y="73"/>
                    <a:pt x="427" y="72"/>
                    <a:pt x="400" y="75"/>
                  </a:cubicBezTo>
                  <a:cubicBezTo>
                    <a:pt x="299" y="109"/>
                    <a:pt x="451" y="52"/>
                    <a:pt x="355" y="111"/>
                  </a:cubicBezTo>
                  <a:cubicBezTo>
                    <a:pt x="318" y="134"/>
                    <a:pt x="246" y="134"/>
                    <a:pt x="210" y="138"/>
                  </a:cubicBezTo>
                  <a:cubicBezTo>
                    <a:pt x="171" y="151"/>
                    <a:pt x="138" y="172"/>
                    <a:pt x="100" y="184"/>
                  </a:cubicBezTo>
                  <a:cubicBezTo>
                    <a:pt x="45" y="176"/>
                    <a:pt x="18" y="189"/>
                    <a:pt x="0" y="138"/>
                  </a:cubicBezTo>
                  <a:cubicBezTo>
                    <a:pt x="34" y="127"/>
                    <a:pt x="19" y="133"/>
                    <a:pt x="46" y="12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206" name="Group 243"/>
            <p:cNvGrpSpPr>
              <a:grpSpLocks/>
            </p:cNvGrpSpPr>
            <p:nvPr/>
          </p:nvGrpSpPr>
          <p:grpSpPr bwMode="auto">
            <a:xfrm>
              <a:off x="1728" y="1760"/>
              <a:ext cx="163" cy="155"/>
              <a:chOff x="1400" y="2127"/>
              <a:chExt cx="163" cy="155"/>
            </a:xfrm>
          </p:grpSpPr>
          <p:sp>
            <p:nvSpPr>
              <p:cNvPr id="10390" name="Freeform 244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pt-BR"/>
              </a:p>
            </p:txBody>
          </p:sp>
          <p:sp>
            <p:nvSpPr>
              <p:cNvPr id="30477" name="Freeform 245"/>
              <p:cNvSpPr>
                <a:spLocks/>
              </p:cNvSpPr>
              <p:nvPr/>
            </p:nvSpPr>
            <p:spPr bwMode="auto">
              <a:xfrm>
                <a:off x="1442" y="2165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456" name="Freeform 246"/>
            <p:cNvSpPr>
              <a:spLocks/>
            </p:cNvSpPr>
            <p:nvPr/>
          </p:nvSpPr>
          <p:spPr bwMode="auto">
            <a:xfrm>
              <a:off x="1861" y="1723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208" name="Group 247"/>
            <p:cNvGrpSpPr>
              <a:grpSpLocks/>
            </p:cNvGrpSpPr>
            <p:nvPr/>
          </p:nvGrpSpPr>
          <p:grpSpPr bwMode="auto">
            <a:xfrm>
              <a:off x="1968" y="1680"/>
              <a:ext cx="163" cy="155"/>
              <a:chOff x="1400" y="2127"/>
              <a:chExt cx="163" cy="155"/>
            </a:xfrm>
          </p:grpSpPr>
          <p:sp>
            <p:nvSpPr>
              <p:cNvPr id="10388" name="Freeform 248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pt-BR"/>
              </a:p>
            </p:txBody>
          </p:sp>
          <p:sp>
            <p:nvSpPr>
              <p:cNvPr id="30475" name="Freeform 249"/>
              <p:cNvSpPr>
                <a:spLocks/>
              </p:cNvSpPr>
              <p:nvPr/>
            </p:nvSpPr>
            <p:spPr bwMode="auto">
              <a:xfrm>
                <a:off x="1442" y="2161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210" name="Group 250"/>
            <p:cNvGrpSpPr>
              <a:grpSpLocks/>
            </p:cNvGrpSpPr>
            <p:nvPr/>
          </p:nvGrpSpPr>
          <p:grpSpPr bwMode="auto">
            <a:xfrm>
              <a:off x="1920" y="1488"/>
              <a:ext cx="163" cy="155"/>
              <a:chOff x="1400" y="2127"/>
              <a:chExt cx="163" cy="155"/>
            </a:xfrm>
          </p:grpSpPr>
          <p:sp>
            <p:nvSpPr>
              <p:cNvPr id="10386" name="Freeform 251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pt-BR"/>
              </a:p>
            </p:txBody>
          </p:sp>
          <p:sp>
            <p:nvSpPr>
              <p:cNvPr id="30473" name="Freeform 252"/>
              <p:cNvSpPr>
                <a:spLocks/>
              </p:cNvSpPr>
              <p:nvPr/>
            </p:nvSpPr>
            <p:spPr bwMode="auto">
              <a:xfrm>
                <a:off x="1442" y="2165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213" name="Group 253"/>
            <p:cNvGrpSpPr>
              <a:grpSpLocks/>
            </p:cNvGrpSpPr>
            <p:nvPr/>
          </p:nvGrpSpPr>
          <p:grpSpPr bwMode="auto">
            <a:xfrm>
              <a:off x="1776" y="1536"/>
              <a:ext cx="163" cy="155"/>
              <a:chOff x="1400" y="2127"/>
              <a:chExt cx="163" cy="155"/>
            </a:xfrm>
          </p:grpSpPr>
          <p:sp>
            <p:nvSpPr>
              <p:cNvPr id="10384" name="Freeform 254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pt-BR"/>
              </a:p>
            </p:txBody>
          </p:sp>
          <p:sp>
            <p:nvSpPr>
              <p:cNvPr id="30471" name="Freeform 255"/>
              <p:cNvSpPr>
                <a:spLocks/>
              </p:cNvSpPr>
              <p:nvPr/>
            </p:nvSpPr>
            <p:spPr bwMode="auto">
              <a:xfrm>
                <a:off x="1442" y="2165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460" name="Freeform 256"/>
            <p:cNvSpPr>
              <a:spLocks/>
            </p:cNvSpPr>
            <p:nvPr/>
          </p:nvSpPr>
          <p:spPr bwMode="auto">
            <a:xfrm>
              <a:off x="1707" y="1615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61" name="Freeform 257"/>
            <p:cNvSpPr>
              <a:spLocks/>
            </p:cNvSpPr>
            <p:nvPr/>
          </p:nvSpPr>
          <p:spPr bwMode="auto">
            <a:xfrm>
              <a:off x="2112" y="1660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62" name="Freeform 258"/>
            <p:cNvSpPr>
              <a:spLocks/>
            </p:cNvSpPr>
            <p:nvPr/>
          </p:nvSpPr>
          <p:spPr bwMode="auto">
            <a:xfrm>
              <a:off x="1652" y="1755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63" name="Freeform 259"/>
            <p:cNvSpPr>
              <a:spLocks/>
            </p:cNvSpPr>
            <p:nvPr/>
          </p:nvSpPr>
          <p:spPr bwMode="auto">
            <a:xfrm>
              <a:off x="2078" y="153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214" name="Group 260"/>
            <p:cNvGrpSpPr>
              <a:grpSpLocks/>
            </p:cNvGrpSpPr>
            <p:nvPr/>
          </p:nvGrpSpPr>
          <p:grpSpPr bwMode="auto">
            <a:xfrm>
              <a:off x="2160" y="1536"/>
              <a:ext cx="163" cy="155"/>
              <a:chOff x="1400" y="2127"/>
              <a:chExt cx="163" cy="155"/>
            </a:xfrm>
          </p:grpSpPr>
          <p:sp>
            <p:nvSpPr>
              <p:cNvPr id="10382" name="Freeform 261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pt-BR"/>
              </a:p>
            </p:txBody>
          </p:sp>
          <p:sp>
            <p:nvSpPr>
              <p:cNvPr id="30469" name="Freeform 262"/>
              <p:cNvSpPr>
                <a:spLocks/>
              </p:cNvSpPr>
              <p:nvPr/>
            </p:nvSpPr>
            <p:spPr bwMode="auto">
              <a:xfrm>
                <a:off x="1437" y="2159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230" name="Group 263"/>
            <p:cNvGrpSpPr>
              <a:grpSpLocks/>
            </p:cNvGrpSpPr>
            <p:nvPr/>
          </p:nvGrpSpPr>
          <p:grpSpPr bwMode="auto">
            <a:xfrm>
              <a:off x="1560" y="1604"/>
              <a:ext cx="163" cy="155"/>
              <a:chOff x="1400" y="2127"/>
              <a:chExt cx="163" cy="155"/>
            </a:xfrm>
          </p:grpSpPr>
          <p:sp>
            <p:nvSpPr>
              <p:cNvPr id="10380" name="Freeform 264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pt-BR"/>
              </a:p>
            </p:txBody>
          </p:sp>
          <p:sp>
            <p:nvSpPr>
              <p:cNvPr id="30467" name="Freeform 265"/>
              <p:cNvSpPr>
                <a:spLocks/>
              </p:cNvSpPr>
              <p:nvPr/>
            </p:nvSpPr>
            <p:spPr bwMode="auto">
              <a:xfrm>
                <a:off x="1444" y="2154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30231" name="Group 266"/>
          <p:cNvGrpSpPr>
            <a:grpSpLocks/>
          </p:cNvGrpSpPr>
          <p:nvPr/>
        </p:nvGrpSpPr>
        <p:grpSpPr bwMode="auto">
          <a:xfrm rot="-2173390">
            <a:off x="4765675" y="3859213"/>
            <a:ext cx="1211263" cy="677862"/>
            <a:chOff x="1560" y="1488"/>
            <a:chExt cx="763" cy="427"/>
          </a:xfrm>
        </p:grpSpPr>
        <p:sp>
          <p:nvSpPr>
            <p:cNvPr id="30430" name="Freeform 267"/>
            <p:cNvSpPr>
              <a:spLocks/>
            </p:cNvSpPr>
            <p:nvPr/>
          </p:nvSpPr>
          <p:spPr bwMode="auto">
            <a:xfrm>
              <a:off x="1663" y="1589"/>
              <a:ext cx="591" cy="189"/>
            </a:xfrm>
            <a:custGeom>
              <a:avLst/>
              <a:gdLst>
                <a:gd name="T0" fmla="*/ 46 w 591"/>
                <a:gd name="T1" fmla="*/ 120 h 189"/>
                <a:gd name="T2" fmla="*/ 264 w 591"/>
                <a:gd name="T3" fmla="*/ 84 h 189"/>
                <a:gd name="T4" fmla="*/ 491 w 591"/>
                <a:gd name="T5" fmla="*/ 38 h 189"/>
                <a:gd name="T6" fmla="*/ 591 w 591"/>
                <a:gd name="T7" fmla="*/ 11 h 189"/>
                <a:gd name="T8" fmla="*/ 528 w 591"/>
                <a:gd name="T9" fmla="*/ 29 h 189"/>
                <a:gd name="T10" fmla="*/ 482 w 591"/>
                <a:gd name="T11" fmla="*/ 66 h 189"/>
                <a:gd name="T12" fmla="*/ 400 w 591"/>
                <a:gd name="T13" fmla="*/ 75 h 189"/>
                <a:gd name="T14" fmla="*/ 355 w 591"/>
                <a:gd name="T15" fmla="*/ 111 h 189"/>
                <a:gd name="T16" fmla="*/ 210 w 591"/>
                <a:gd name="T17" fmla="*/ 138 h 189"/>
                <a:gd name="T18" fmla="*/ 100 w 591"/>
                <a:gd name="T19" fmla="*/ 184 h 189"/>
                <a:gd name="T20" fmla="*/ 0 w 591"/>
                <a:gd name="T21" fmla="*/ 138 h 189"/>
                <a:gd name="T22" fmla="*/ 46 w 591"/>
                <a:gd name="T23" fmla="*/ 120 h 18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91"/>
                <a:gd name="T37" fmla="*/ 0 h 189"/>
                <a:gd name="T38" fmla="*/ 591 w 591"/>
                <a:gd name="T39" fmla="*/ 189 h 18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91" h="189">
                  <a:moveTo>
                    <a:pt x="46" y="120"/>
                  </a:moveTo>
                  <a:cubicBezTo>
                    <a:pt x="119" y="110"/>
                    <a:pt x="191" y="94"/>
                    <a:pt x="264" y="84"/>
                  </a:cubicBezTo>
                  <a:cubicBezTo>
                    <a:pt x="336" y="36"/>
                    <a:pt x="399" y="44"/>
                    <a:pt x="491" y="38"/>
                  </a:cubicBezTo>
                  <a:cubicBezTo>
                    <a:pt x="530" y="0"/>
                    <a:pt x="537" y="0"/>
                    <a:pt x="591" y="11"/>
                  </a:cubicBezTo>
                  <a:cubicBezTo>
                    <a:pt x="570" y="18"/>
                    <a:pt x="548" y="21"/>
                    <a:pt x="528" y="29"/>
                  </a:cubicBezTo>
                  <a:cubicBezTo>
                    <a:pt x="510" y="37"/>
                    <a:pt x="501" y="61"/>
                    <a:pt x="482" y="66"/>
                  </a:cubicBezTo>
                  <a:cubicBezTo>
                    <a:pt x="456" y="73"/>
                    <a:pt x="427" y="72"/>
                    <a:pt x="400" y="75"/>
                  </a:cubicBezTo>
                  <a:cubicBezTo>
                    <a:pt x="299" y="109"/>
                    <a:pt x="451" y="52"/>
                    <a:pt x="355" y="111"/>
                  </a:cubicBezTo>
                  <a:cubicBezTo>
                    <a:pt x="318" y="134"/>
                    <a:pt x="246" y="134"/>
                    <a:pt x="210" y="138"/>
                  </a:cubicBezTo>
                  <a:cubicBezTo>
                    <a:pt x="171" y="151"/>
                    <a:pt x="138" y="172"/>
                    <a:pt x="100" y="184"/>
                  </a:cubicBezTo>
                  <a:cubicBezTo>
                    <a:pt x="45" y="176"/>
                    <a:pt x="18" y="189"/>
                    <a:pt x="0" y="138"/>
                  </a:cubicBezTo>
                  <a:cubicBezTo>
                    <a:pt x="34" y="127"/>
                    <a:pt x="19" y="133"/>
                    <a:pt x="46" y="12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247" name="Group 268"/>
            <p:cNvGrpSpPr>
              <a:grpSpLocks/>
            </p:cNvGrpSpPr>
            <p:nvPr/>
          </p:nvGrpSpPr>
          <p:grpSpPr bwMode="auto">
            <a:xfrm>
              <a:off x="1728" y="1760"/>
              <a:ext cx="163" cy="155"/>
              <a:chOff x="1400" y="2127"/>
              <a:chExt cx="163" cy="155"/>
            </a:xfrm>
          </p:grpSpPr>
          <p:sp>
            <p:nvSpPr>
              <p:cNvPr id="10366" name="Freeform 269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53" name="Freeform 270"/>
              <p:cNvSpPr>
                <a:spLocks/>
              </p:cNvSpPr>
              <p:nvPr/>
            </p:nvSpPr>
            <p:spPr bwMode="auto">
              <a:xfrm>
                <a:off x="1420" y="2148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432" name="Freeform 271"/>
            <p:cNvSpPr>
              <a:spLocks/>
            </p:cNvSpPr>
            <p:nvPr/>
          </p:nvSpPr>
          <p:spPr bwMode="auto">
            <a:xfrm>
              <a:off x="1871" y="1727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248" name="Group 272"/>
            <p:cNvGrpSpPr>
              <a:grpSpLocks/>
            </p:cNvGrpSpPr>
            <p:nvPr/>
          </p:nvGrpSpPr>
          <p:grpSpPr bwMode="auto">
            <a:xfrm>
              <a:off x="1968" y="1680"/>
              <a:ext cx="163" cy="155"/>
              <a:chOff x="1400" y="2127"/>
              <a:chExt cx="163" cy="155"/>
            </a:xfrm>
          </p:grpSpPr>
          <p:sp>
            <p:nvSpPr>
              <p:cNvPr id="10364" name="Freeform 273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51" name="Freeform 274"/>
              <p:cNvSpPr>
                <a:spLocks/>
              </p:cNvSpPr>
              <p:nvPr/>
            </p:nvSpPr>
            <p:spPr bwMode="auto">
              <a:xfrm>
                <a:off x="1424" y="2153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281" name="Group 275"/>
            <p:cNvGrpSpPr>
              <a:grpSpLocks/>
            </p:cNvGrpSpPr>
            <p:nvPr/>
          </p:nvGrpSpPr>
          <p:grpSpPr bwMode="auto">
            <a:xfrm>
              <a:off x="1920" y="1488"/>
              <a:ext cx="163" cy="155"/>
              <a:chOff x="1400" y="2127"/>
              <a:chExt cx="163" cy="155"/>
            </a:xfrm>
          </p:grpSpPr>
          <p:sp>
            <p:nvSpPr>
              <p:cNvPr id="10362" name="Freeform 276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63" name="Freeform 277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30284" name="Group 278"/>
            <p:cNvGrpSpPr>
              <a:grpSpLocks/>
            </p:cNvGrpSpPr>
            <p:nvPr/>
          </p:nvGrpSpPr>
          <p:grpSpPr bwMode="auto">
            <a:xfrm>
              <a:off x="1776" y="1536"/>
              <a:ext cx="163" cy="155"/>
              <a:chOff x="1400" y="2127"/>
              <a:chExt cx="163" cy="155"/>
            </a:xfrm>
          </p:grpSpPr>
          <p:sp>
            <p:nvSpPr>
              <p:cNvPr id="10360" name="Freeform 279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61" name="Freeform 280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30436" name="Freeform 281"/>
            <p:cNvSpPr>
              <a:spLocks/>
            </p:cNvSpPr>
            <p:nvPr/>
          </p:nvSpPr>
          <p:spPr bwMode="auto">
            <a:xfrm>
              <a:off x="1706" y="1614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37" name="Freeform 282"/>
            <p:cNvSpPr>
              <a:spLocks/>
            </p:cNvSpPr>
            <p:nvPr/>
          </p:nvSpPr>
          <p:spPr bwMode="auto">
            <a:xfrm>
              <a:off x="2097" y="1625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38" name="Freeform 283"/>
            <p:cNvSpPr>
              <a:spLocks/>
            </p:cNvSpPr>
            <p:nvPr/>
          </p:nvSpPr>
          <p:spPr bwMode="auto">
            <a:xfrm>
              <a:off x="1652" y="1755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39" name="Freeform 284"/>
            <p:cNvSpPr>
              <a:spLocks/>
            </p:cNvSpPr>
            <p:nvPr/>
          </p:nvSpPr>
          <p:spPr bwMode="auto">
            <a:xfrm>
              <a:off x="2077" y="1537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285" name="Group 285"/>
            <p:cNvGrpSpPr>
              <a:grpSpLocks/>
            </p:cNvGrpSpPr>
            <p:nvPr/>
          </p:nvGrpSpPr>
          <p:grpSpPr bwMode="auto">
            <a:xfrm>
              <a:off x="2160" y="1536"/>
              <a:ext cx="163" cy="155"/>
              <a:chOff x="1400" y="2127"/>
              <a:chExt cx="163" cy="155"/>
            </a:xfrm>
          </p:grpSpPr>
          <p:sp>
            <p:nvSpPr>
              <p:cNvPr id="10358" name="Freeform 286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45" name="Freeform 287"/>
              <p:cNvSpPr>
                <a:spLocks/>
              </p:cNvSpPr>
              <p:nvPr/>
            </p:nvSpPr>
            <p:spPr bwMode="auto">
              <a:xfrm>
                <a:off x="1431" y="2155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301" name="Group 288"/>
            <p:cNvGrpSpPr>
              <a:grpSpLocks/>
            </p:cNvGrpSpPr>
            <p:nvPr/>
          </p:nvGrpSpPr>
          <p:grpSpPr bwMode="auto">
            <a:xfrm>
              <a:off x="1560" y="1604"/>
              <a:ext cx="163" cy="155"/>
              <a:chOff x="1400" y="2127"/>
              <a:chExt cx="163" cy="155"/>
            </a:xfrm>
          </p:grpSpPr>
          <p:sp>
            <p:nvSpPr>
              <p:cNvPr id="10356" name="Freeform 289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43" name="Freeform 290"/>
              <p:cNvSpPr>
                <a:spLocks/>
              </p:cNvSpPr>
              <p:nvPr/>
            </p:nvSpPr>
            <p:spPr bwMode="auto">
              <a:xfrm>
                <a:off x="1423" y="2154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30302" name="Group 291"/>
          <p:cNvGrpSpPr>
            <a:grpSpLocks/>
          </p:cNvGrpSpPr>
          <p:nvPr/>
        </p:nvGrpSpPr>
        <p:grpSpPr bwMode="auto">
          <a:xfrm>
            <a:off x="5146675" y="2182827"/>
            <a:ext cx="428625" cy="411162"/>
            <a:chOff x="642" y="1901"/>
            <a:chExt cx="370" cy="541"/>
          </a:xfrm>
          <a:solidFill>
            <a:schemeClr val="bg1">
              <a:lumMod val="65000"/>
            </a:schemeClr>
          </a:solidFill>
        </p:grpSpPr>
        <p:sp>
          <p:nvSpPr>
            <p:cNvPr id="30361" name="Freeform 292"/>
            <p:cNvSpPr>
              <a:spLocks/>
            </p:cNvSpPr>
            <p:nvPr/>
          </p:nvSpPr>
          <p:spPr bwMode="auto">
            <a:xfrm rot="-6630112">
              <a:off x="603" y="2119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318" name="Group 293"/>
            <p:cNvGrpSpPr>
              <a:grpSpLocks/>
            </p:cNvGrpSpPr>
            <p:nvPr/>
          </p:nvGrpSpPr>
          <p:grpSpPr bwMode="auto">
            <a:xfrm rot="-6630112">
              <a:off x="760" y="2264"/>
              <a:ext cx="154" cy="71"/>
              <a:chOff x="4097" y="3357"/>
              <a:chExt cx="154" cy="102"/>
            </a:xfrm>
            <a:grpFill/>
          </p:grpSpPr>
          <p:sp>
            <p:nvSpPr>
              <p:cNvPr id="30427" name="Freeform 294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428" name="Freeform 295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429" name="Freeform 296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319" name="Group 297"/>
            <p:cNvGrpSpPr>
              <a:grpSpLocks/>
            </p:cNvGrpSpPr>
            <p:nvPr/>
          </p:nvGrpSpPr>
          <p:grpSpPr bwMode="auto">
            <a:xfrm rot="-6630112">
              <a:off x="804" y="2189"/>
              <a:ext cx="154" cy="71"/>
              <a:chOff x="4152" y="3452"/>
              <a:chExt cx="154" cy="102"/>
            </a:xfrm>
            <a:grpFill/>
          </p:grpSpPr>
          <p:sp>
            <p:nvSpPr>
              <p:cNvPr id="30424" name="Freeform 298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425" name="Freeform 299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426" name="Freeform 300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364" name="Freeform 301"/>
            <p:cNvSpPr>
              <a:spLocks/>
            </p:cNvSpPr>
            <p:nvPr/>
          </p:nvSpPr>
          <p:spPr bwMode="auto">
            <a:xfrm rot="-6630112">
              <a:off x="837" y="2336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65" name="Freeform 302"/>
            <p:cNvSpPr>
              <a:spLocks/>
            </p:cNvSpPr>
            <p:nvPr/>
          </p:nvSpPr>
          <p:spPr bwMode="auto">
            <a:xfrm rot="-6630112">
              <a:off x="881" y="2329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66" name="Freeform 303"/>
            <p:cNvSpPr>
              <a:spLocks/>
            </p:cNvSpPr>
            <p:nvPr/>
          </p:nvSpPr>
          <p:spPr bwMode="auto">
            <a:xfrm rot="-6630112">
              <a:off x="793" y="2139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67" name="Freeform 304"/>
            <p:cNvSpPr>
              <a:spLocks/>
            </p:cNvSpPr>
            <p:nvPr/>
          </p:nvSpPr>
          <p:spPr bwMode="auto">
            <a:xfrm rot="-6630112">
              <a:off x="773" y="2190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68" name="Freeform 305"/>
            <p:cNvSpPr>
              <a:spLocks/>
            </p:cNvSpPr>
            <p:nvPr/>
          </p:nvSpPr>
          <p:spPr bwMode="auto">
            <a:xfrm rot="-6630112">
              <a:off x="707" y="2073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69" name="Freeform 306"/>
            <p:cNvSpPr>
              <a:spLocks/>
            </p:cNvSpPr>
            <p:nvPr/>
          </p:nvSpPr>
          <p:spPr bwMode="auto">
            <a:xfrm rot="-6630112">
              <a:off x="732" y="2125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70" name="Freeform 307"/>
            <p:cNvSpPr>
              <a:spLocks/>
            </p:cNvSpPr>
            <p:nvPr/>
          </p:nvSpPr>
          <p:spPr bwMode="auto">
            <a:xfrm rot="-6630112">
              <a:off x="679" y="2037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71" name="Freeform 308"/>
            <p:cNvSpPr>
              <a:spLocks/>
            </p:cNvSpPr>
            <p:nvPr/>
          </p:nvSpPr>
          <p:spPr bwMode="auto">
            <a:xfrm rot="-6630112">
              <a:off x="783" y="2001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72" name="Freeform 309"/>
            <p:cNvSpPr>
              <a:spLocks/>
            </p:cNvSpPr>
            <p:nvPr/>
          </p:nvSpPr>
          <p:spPr bwMode="auto">
            <a:xfrm rot="-6630112">
              <a:off x="781" y="2003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73" name="Freeform 310"/>
            <p:cNvSpPr>
              <a:spLocks/>
            </p:cNvSpPr>
            <p:nvPr/>
          </p:nvSpPr>
          <p:spPr bwMode="auto">
            <a:xfrm rot="-6630112">
              <a:off x="707" y="1961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74" name="Freeform 311"/>
            <p:cNvSpPr>
              <a:spLocks/>
            </p:cNvSpPr>
            <p:nvPr/>
          </p:nvSpPr>
          <p:spPr bwMode="auto">
            <a:xfrm rot="-6630112">
              <a:off x="644" y="1993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75" name="Freeform 312"/>
            <p:cNvSpPr>
              <a:spLocks/>
            </p:cNvSpPr>
            <p:nvPr/>
          </p:nvSpPr>
          <p:spPr bwMode="auto">
            <a:xfrm rot="-6630112">
              <a:off x="766" y="2095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76" name="Freeform 313"/>
            <p:cNvSpPr>
              <a:spLocks/>
            </p:cNvSpPr>
            <p:nvPr/>
          </p:nvSpPr>
          <p:spPr bwMode="auto">
            <a:xfrm rot="-6630112">
              <a:off x="689" y="1943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77" name="Freeform 314"/>
            <p:cNvSpPr>
              <a:spLocks/>
            </p:cNvSpPr>
            <p:nvPr/>
          </p:nvSpPr>
          <p:spPr bwMode="auto">
            <a:xfrm rot="-6630112">
              <a:off x="749" y="2168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78" name="Freeform 315"/>
            <p:cNvSpPr>
              <a:spLocks/>
            </p:cNvSpPr>
            <p:nvPr/>
          </p:nvSpPr>
          <p:spPr bwMode="auto">
            <a:xfrm rot="-6630112">
              <a:off x="631" y="2100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362" name="Group 316"/>
            <p:cNvGrpSpPr>
              <a:grpSpLocks/>
            </p:cNvGrpSpPr>
            <p:nvPr/>
          </p:nvGrpSpPr>
          <p:grpSpPr bwMode="auto">
            <a:xfrm rot="-6630112">
              <a:off x="836" y="2309"/>
              <a:ext cx="154" cy="71"/>
              <a:chOff x="4097" y="3357"/>
              <a:chExt cx="154" cy="102"/>
            </a:xfrm>
            <a:grpFill/>
          </p:grpSpPr>
          <p:sp>
            <p:nvSpPr>
              <p:cNvPr id="30421" name="Freeform 317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422" name="Freeform 318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423" name="Freeform 319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363" name="Group 320"/>
            <p:cNvGrpSpPr>
              <a:grpSpLocks/>
            </p:cNvGrpSpPr>
            <p:nvPr/>
          </p:nvGrpSpPr>
          <p:grpSpPr bwMode="auto">
            <a:xfrm rot="-6630112">
              <a:off x="880" y="2234"/>
              <a:ext cx="154" cy="71"/>
              <a:chOff x="4152" y="3452"/>
              <a:chExt cx="154" cy="102"/>
            </a:xfrm>
            <a:grpFill/>
          </p:grpSpPr>
          <p:sp>
            <p:nvSpPr>
              <p:cNvPr id="30418" name="Freeform 321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419" name="Freeform 322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420" name="Freeform 323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381" name="Freeform 324"/>
            <p:cNvSpPr>
              <a:spLocks/>
            </p:cNvSpPr>
            <p:nvPr/>
          </p:nvSpPr>
          <p:spPr bwMode="auto">
            <a:xfrm rot="-6630112">
              <a:off x="913" y="2381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82" name="Freeform 325"/>
            <p:cNvSpPr>
              <a:spLocks/>
            </p:cNvSpPr>
            <p:nvPr/>
          </p:nvSpPr>
          <p:spPr bwMode="auto">
            <a:xfrm rot="-6630112">
              <a:off x="957" y="2374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83" name="Freeform 326"/>
            <p:cNvSpPr>
              <a:spLocks/>
            </p:cNvSpPr>
            <p:nvPr/>
          </p:nvSpPr>
          <p:spPr bwMode="auto">
            <a:xfrm rot="-6630112">
              <a:off x="869" y="2184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84" name="Freeform 327"/>
            <p:cNvSpPr>
              <a:spLocks/>
            </p:cNvSpPr>
            <p:nvPr/>
          </p:nvSpPr>
          <p:spPr bwMode="auto">
            <a:xfrm rot="-6630112">
              <a:off x="849" y="2235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85" name="Freeform 328"/>
            <p:cNvSpPr>
              <a:spLocks/>
            </p:cNvSpPr>
            <p:nvPr/>
          </p:nvSpPr>
          <p:spPr bwMode="auto">
            <a:xfrm rot="-6630112">
              <a:off x="734" y="2002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86" name="Freeform 329"/>
            <p:cNvSpPr>
              <a:spLocks/>
            </p:cNvSpPr>
            <p:nvPr/>
          </p:nvSpPr>
          <p:spPr bwMode="auto">
            <a:xfrm rot="-6630112">
              <a:off x="760" y="2106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87" name="Freeform 330"/>
            <p:cNvSpPr>
              <a:spLocks/>
            </p:cNvSpPr>
            <p:nvPr/>
          </p:nvSpPr>
          <p:spPr bwMode="auto">
            <a:xfrm rot="-6630112">
              <a:off x="707" y="2018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88" name="Freeform 331"/>
            <p:cNvSpPr>
              <a:spLocks/>
            </p:cNvSpPr>
            <p:nvPr/>
          </p:nvSpPr>
          <p:spPr bwMode="auto">
            <a:xfrm rot="-6630112">
              <a:off x="797" y="2005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89" name="Freeform 332"/>
            <p:cNvSpPr>
              <a:spLocks/>
            </p:cNvSpPr>
            <p:nvPr/>
          </p:nvSpPr>
          <p:spPr bwMode="auto">
            <a:xfrm rot="-6630112">
              <a:off x="781" y="1955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90" name="Freeform 333"/>
            <p:cNvSpPr>
              <a:spLocks/>
            </p:cNvSpPr>
            <p:nvPr/>
          </p:nvSpPr>
          <p:spPr bwMode="auto">
            <a:xfrm rot="-6630112">
              <a:off x="735" y="1942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91" name="Freeform 334"/>
            <p:cNvSpPr>
              <a:spLocks/>
            </p:cNvSpPr>
            <p:nvPr/>
          </p:nvSpPr>
          <p:spPr bwMode="auto">
            <a:xfrm rot="-6630112">
              <a:off x="672" y="1974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92" name="Freeform 335"/>
            <p:cNvSpPr>
              <a:spLocks/>
            </p:cNvSpPr>
            <p:nvPr/>
          </p:nvSpPr>
          <p:spPr bwMode="auto">
            <a:xfrm rot="-6630112">
              <a:off x="794" y="2076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93" name="Freeform 336"/>
            <p:cNvSpPr>
              <a:spLocks/>
            </p:cNvSpPr>
            <p:nvPr/>
          </p:nvSpPr>
          <p:spPr bwMode="auto">
            <a:xfrm rot="-6630112">
              <a:off x="717" y="1924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94" name="Freeform 337"/>
            <p:cNvSpPr>
              <a:spLocks/>
            </p:cNvSpPr>
            <p:nvPr/>
          </p:nvSpPr>
          <p:spPr bwMode="auto">
            <a:xfrm rot="-6630112">
              <a:off x="777" y="2149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95" name="Freeform 338"/>
            <p:cNvSpPr>
              <a:spLocks/>
            </p:cNvSpPr>
            <p:nvPr/>
          </p:nvSpPr>
          <p:spPr bwMode="auto">
            <a:xfrm rot="-6630112">
              <a:off x="552" y="2105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379" name="Group 339"/>
            <p:cNvGrpSpPr>
              <a:grpSpLocks/>
            </p:cNvGrpSpPr>
            <p:nvPr/>
          </p:nvGrpSpPr>
          <p:grpSpPr bwMode="auto">
            <a:xfrm rot="-6630112">
              <a:off x="709" y="2250"/>
              <a:ext cx="154" cy="71"/>
              <a:chOff x="4097" y="3357"/>
              <a:chExt cx="154" cy="102"/>
            </a:xfrm>
            <a:grpFill/>
          </p:grpSpPr>
          <p:sp>
            <p:nvSpPr>
              <p:cNvPr id="30415" name="Freeform 340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416" name="Freeform 341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417" name="Freeform 342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380" name="Group 343"/>
            <p:cNvGrpSpPr>
              <a:grpSpLocks/>
            </p:cNvGrpSpPr>
            <p:nvPr/>
          </p:nvGrpSpPr>
          <p:grpSpPr bwMode="auto">
            <a:xfrm rot="-6630112">
              <a:off x="753" y="2175"/>
              <a:ext cx="154" cy="71"/>
              <a:chOff x="4152" y="3452"/>
              <a:chExt cx="154" cy="102"/>
            </a:xfrm>
            <a:grpFill/>
          </p:grpSpPr>
          <p:sp>
            <p:nvSpPr>
              <p:cNvPr id="30412" name="Freeform 344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413" name="Freeform 345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414" name="Freeform 346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398" name="Freeform 347"/>
            <p:cNvSpPr>
              <a:spLocks/>
            </p:cNvSpPr>
            <p:nvPr/>
          </p:nvSpPr>
          <p:spPr bwMode="auto">
            <a:xfrm rot="-6630112">
              <a:off x="786" y="2322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99" name="Freeform 348"/>
            <p:cNvSpPr>
              <a:spLocks/>
            </p:cNvSpPr>
            <p:nvPr/>
          </p:nvSpPr>
          <p:spPr bwMode="auto">
            <a:xfrm rot="-6630112">
              <a:off x="830" y="2315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00" name="Freeform 349"/>
            <p:cNvSpPr>
              <a:spLocks/>
            </p:cNvSpPr>
            <p:nvPr/>
          </p:nvSpPr>
          <p:spPr bwMode="auto">
            <a:xfrm rot="-6630112">
              <a:off x="742" y="2125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01" name="Freeform 350"/>
            <p:cNvSpPr>
              <a:spLocks/>
            </p:cNvSpPr>
            <p:nvPr/>
          </p:nvSpPr>
          <p:spPr bwMode="auto">
            <a:xfrm rot="-6630112">
              <a:off x="722" y="2176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02" name="Freeform 351"/>
            <p:cNvSpPr>
              <a:spLocks/>
            </p:cNvSpPr>
            <p:nvPr/>
          </p:nvSpPr>
          <p:spPr bwMode="auto">
            <a:xfrm rot="-6630112">
              <a:off x="656" y="2059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03" name="Freeform 352"/>
            <p:cNvSpPr>
              <a:spLocks/>
            </p:cNvSpPr>
            <p:nvPr/>
          </p:nvSpPr>
          <p:spPr bwMode="auto">
            <a:xfrm rot="-6630112">
              <a:off x="681" y="2111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04" name="Freeform 353"/>
            <p:cNvSpPr>
              <a:spLocks/>
            </p:cNvSpPr>
            <p:nvPr/>
          </p:nvSpPr>
          <p:spPr bwMode="auto">
            <a:xfrm rot="-6630112">
              <a:off x="654" y="2034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05" name="Freeform 354"/>
            <p:cNvSpPr>
              <a:spLocks/>
            </p:cNvSpPr>
            <p:nvPr/>
          </p:nvSpPr>
          <p:spPr bwMode="auto">
            <a:xfrm rot="-6630112">
              <a:off x="735" y="2049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06" name="Freeform 355"/>
            <p:cNvSpPr>
              <a:spLocks/>
            </p:cNvSpPr>
            <p:nvPr/>
          </p:nvSpPr>
          <p:spPr bwMode="auto">
            <a:xfrm rot="-6630112">
              <a:off x="702" y="1976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07" name="Freeform 356"/>
            <p:cNvSpPr>
              <a:spLocks/>
            </p:cNvSpPr>
            <p:nvPr/>
          </p:nvSpPr>
          <p:spPr bwMode="auto">
            <a:xfrm rot="-6630112">
              <a:off x="656" y="1947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08" name="Freeform 357"/>
            <p:cNvSpPr>
              <a:spLocks/>
            </p:cNvSpPr>
            <p:nvPr/>
          </p:nvSpPr>
          <p:spPr bwMode="auto">
            <a:xfrm rot="-6630112">
              <a:off x="642" y="1998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09" name="Freeform 358"/>
            <p:cNvSpPr>
              <a:spLocks/>
            </p:cNvSpPr>
            <p:nvPr/>
          </p:nvSpPr>
          <p:spPr bwMode="auto">
            <a:xfrm rot="-6630112">
              <a:off x="653" y="2083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10" name="Freeform 359"/>
            <p:cNvSpPr>
              <a:spLocks/>
            </p:cNvSpPr>
            <p:nvPr/>
          </p:nvSpPr>
          <p:spPr bwMode="auto">
            <a:xfrm rot="-6630112">
              <a:off x="638" y="1929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11" name="Freeform 360"/>
            <p:cNvSpPr>
              <a:spLocks/>
            </p:cNvSpPr>
            <p:nvPr/>
          </p:nvSpPr>
          <p:spPr bwMode="auto">
            <a:xfrm rot="-6630112">
              <a:off x="675" y="2157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396" name="Group 361"/>
          <p:cNvGrpSpPr>
            <a:grpSpLocks/>
          </p:cNvGrpSpPr>
          <p:nvPr/>
        </p:nvGrpSpPr>
        <p:grpSpPr bwMode="auto">
          <a:xfrm rot="-621878">
            <a:off x="3687763" y="2532077"/>
            <a:ext cx="2220912" cy="809625"/>
            <a:chOff x="1625" y="1468"/>
            <a:chExt cx="1399" cy="510"/>
          </a:xfrm>
          <a:solidFill>
            <a:schemeClr val="bg1">
              <a:lumMod val="75000"/>
            </a:schemeClr>
          </a:solidFill>
        </p:grpSpPr>
        <p:sp>
          <p:nvSpPr>
            <p:cNvPr id="30352" name="Freeform 362"/>
            <p:cNvSpPr>
              <a:spLocks/>
            </p:cNvSpPr>
            <p:nvPr/>
          </p:nvSpPr>
          <p:spPr bwMode="auto">
            <a:xfrm rot="-3405074">
              <a:off x="2198" y="1175"/>
              <a:ext cx="235" cy="1372"/>
            </a:xfrm>
            <a:custGeom>
              <a:avLst/>
              <a:gdLst>
                <a:gd name="T0" fmla="*/ 86 w 271"/>
                <a:gd name="T1" fmla="*/ 1 h 2744"/>
                <a:gd name="T2" fmla="*/ 52 w 271"/>
                <a:gd name="T3" fmla="*/ 10 h 2744"/>
                <a:gd name="T4" fmla="*/ 40 w 271"/>
                <a:gd name="T5" fmla="*/ 27 h 2744"/>
                <a:gd name="T6" fmla="*/ 43 w 271"/>
                <a:gd name="T7" fmla="*/ 43 h 2744"/>
                <a:gd name="T8" fmla="*/ 36 w 271"/>
                <a:gd name="T9" fmla="*/ 54 h 2744"/>
                <a:gd name="T10" fmla="*/ 36 w 271"/>
                <a:gd name="T11" fmla="*/ 67 h 2744"/>
                <a:gd name="T12" fmla="*/ 40 w 271"/>
                <a:gd name="T13" fmla="*/ 86 h 2744"/>
                <a:gd name="T14" fmla="*/ 36 w 271"/>
                <a:gd name="T15" fmla="*/ 97 h 2744"/>
                <a:gd name="T16" fmla="*/ 43 w 271"/>
                <a:gd name="T17" fmla="*/ 111 h 2744"/>
                <a:gd name="T18" fmla="*/ 30 w 271"/>
                <a:gd name="T19" fmla="*/ 127 h 2744"/>
                <a:gd name="T20" fmla="*/ 37 w 271"/>
                <a:gd name="T21" fmla="*/ 142 h 2744"/>
                <a:gd name="T22" fmla="*/ 40 w 271"/>
                <a:gd name="T23" fmla="*/ 156 h 2744"/>
                <a:gd name="T24" fmla="*/ 30 w 271"/>
                <a:gd name="T25" fmla="*/ 170 h 2744"/>
                <a:gd name="T26" fmla="*/ 36 w 271"/>
                <a:gd name="T27" fmla="*/ 182 h 2744"/>
                <a:gd name="T28" fmla="*/ 37 w 271"/>
                <a:gd name="T29" fmla="*/ 197 h 2744"/>
                <a:gd name="T30" fmla="*/ 28 w 271"/>
                <a:gd name="T31" fmla="*/ 210 h 2744"/>
                <a:gd name="T32" fmla="*/ 28 w 271"/>
                <a:gd name="T33" fmla="*/ 224 h 2744"/>
                <a:gd name="T34" fmla="*/ 34 w 271"/>
                <a:gd name="T35" fmla="*/ 237 h 2744"/>
                <a:gd name="T36" fmla="*/ 31 w 271"/>
                <a:gd name="T37" fmla="*/ 251 h 2744"/>
                <a:gd name="T38" fmla="*/ 24 w 271"/>
                <a:gd name="T39" fmla="*/ 266 h 2744"/>
                <a:gd name="T40" fmla="*/ 24 w 271"/>
                <a:gd name="T41" fmla="*/ 286 h 2744"/>
                <a:gd name="T42" fmla="*/ 14 w 271"/>
                <a:gd name="T43" fmla="*/ 300 h 2744"/>
                <a:gd name="T44" fmla="*/ 20 w 271"/>
                <a:gd name="T45" fmla="*/ 312 h 2744"/>
                <a:gd name="T46" fmla="*/ 8 w 271"/>
                <a:gd name="T47" fmla="*/ 322 h 2744"/>
                <a:gd name="T48" fmla="*/ 0 w 271"/>
                <a:gd name="T49" fmla="*/ 335 h 2744"/>
                <a:gd name="T50" fmla="*/ 28 w 271"/>
                <a:gd name="T51" fmla="*/ 342 h 2744"/>
                <a:gd name="T52" fmla="*/ 95 w 271"/>
                <a:gd name="T53" fmla="*/ 343 h 2744"/>
                <a:gd name="T54" fmla="*/ 160 w 271"/>
                <a:gd name="T55" fmla="*/ 340 h 2744"/>
                <a:gd name="T56" fmla="*/ 177 w 271"/>
                <a:gd name="T57" fmla="*/ 336 h 2744"/>
                <a:gd name="T58" fmla="*/ 172 w 271"/>
                <a:gd name="T59" fmla="*/ 331 h 2744"/>
                <a:gd name="T60" fmla="*/ 157 w 271"/>
                <a:gd name="T61" fmla="*/ 325 h 2744"/>
                <a:gd name="T62" fmla="*/ 145 w 271"/>
                <a:gd name="T63" fmla="*/ 317 h 2744"/>
                <a:gd name="T64" fmla="*/ 141 w 271"/>
                <a:gd name="T65" fmla="*/ 305 h 2744"/>
                <a:gd name="T66" fmla="*/ 151 w 271"/>
                <a:gd name="T67" fmla="*/ 294 h 2744"/>
                <a:gd name="T68" fmla="*/ 145 w 271"/>
                <a:gd name="T69" fmla="*/ 282 h 2744"/>
                <a:gd name="T70" fmla="*/ 155 w 271"/>
                <a:gd name="T71" fmla="*/ 264 h 2744"/>
                <a:gd name="T72" fmla="*/ 150 w 271"/>
                <a:gd name="T73" fmla="*/ 248 h 2744"/>
                <a:gd name="T74" fmla="*/ 155 w 271"/>
                <a:gd name="T75" fmla="*/ 235 h 2744"/>
                <a:gd name="T76" fmla="*/ 161 w 271"/>
                <a:gd name="T77" fmla="*/ 220 h 2744"/>
                <a:gd name="T78" fmla="*/ 160 w 271"/>
                <a:gd name="T79" fmla="*/ 207 h 2744"/>
                <a:gd name="T80" fmla="*/ 150 w 271"/>
                <a:gd name="T81" fmla="*/ 196 h 2744"/>
                <a:gd name="T82" fmla="*/ 160 w 271"/>
                <a:gd name="T83" fmla="*/ 182 h 2744"/>
                <a:gd name="T84" fmla="*/ 165 w 271"/>
                <a:gd name="T85" fmla="*/ 169 h 2744"/>
                <a:gd name="T86" fmla="*/ 156 w 271"/>
                <a:gd name="T87" fmla="*/ 156 h 2744"/>
                <a:gd name="T88" fmla="*/ 156 w 271"/>
                <a:gd name="T89" fmla="*/ 144 h 2744"/>
                <a:gd name="T90" fmla="*/ 163 w 271"/>
                <a:gd name="T91" fmla="*/ 132 h 2744"/>
                <a:gd name="T92" fmla="*/ 156 w 271"/>
                <a:gd name="T93" fmla="*/ 119 h 2744"/>
                <a:gd name="T94" fmla="*/ 165 w 271"/>
                <a:gd name="T95" fmla="*/ 100 h 2744"/>
                <a:gd name="T96" fmla="*/ 167 w 271"/>
                <a:gd name="T97" fmla="*/ 87 h 2744"/>
                <a:gd name="T98" fmla="*/ 160 w 271"/>
                <a:gd name="T99" fmla="*/ 77 h 2744"/>
                <a:gd name="T100" fmla="*/ 167 w 271"/>
                <a:gd name="T101" fmla="*/ 59 h 2744"/>
                <a:gd name="T102" fmla="*/ 160 w 271"/>
                <a:gd name="T103" fmla="*/ 45 h 2744"/>
                <a:gd name="T104" fmla="*/ 157 w 271"/>
                <a:gd name="T105" fmla="*/ 28 h 2744"/>
                <a:gd name="T106" fmla="*/ 164 w 271"/>
                <a:gd name="T107" fmla="*/ 14 h 2744"/>
                <a:gd name="T108" fmla="*/ 148 w 271"/>
                <a:gd name="T109" fmla="*/ 3 h 2744"/>
                <a:gd name="T110" fmla="*/ 105 w 271"/>
                <a:gd name="T111" fmla="*/ 0 h 274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71"/>
                <a:gd name="T169" fmla="*/ 0 h 2744"/>
                <a:gd name="T170" fmla="*/ 271 w 271"/>
                <a:gd name="T171" fmla="*/ 2744 h 274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71" h="2744">
                  <a:moveTo>
                    <a:pt x="160" y="0"/>
                  </a:moveTo>
                  <a:lnTo>
                    <a:pt x="131" y="12"/>
                  </a:lnTo>
                  <a:lnTo>
                    <a:pt x="116" y="31"/>
                  </a:lnTo>
                  <a:lnTo>
                    <a:pt x="79" y="79"/>
                  </a:lnTo>
                  <a:lnTo>
                    <a:pt x="61" y="142"/>
                  </a:lnTo>
                  <a:lnTo>
                    <a:pt x="61" y="220"/>
                  </a:lnTo>
                  <a:lnTo>
                    <a:pt x="70" y="278"/>
                  </a:lnTo>
                  <a:lnTo>
                    <a:pt x="67" y="345"/>
                  </a:lnTo>
                  <a:lnTo>
                    <a:pt x="61" y="397"/>
                  </a:lnTo>
                  <a:lnTo>
                    <a:pt x="55" y="437"/>
                  </a:lnTo>
                  <a:lnTo>
                    <a:pt x="55" y="489"/>
                  </a:lnTo>
                  <a:lnTo>
                    <a:pt x="55" y="535"/>
                  </a:lnTo>
                  <a:lnTo>
                    <a:pt x="67" y="613"/>
                  </a:lnTo>
                  <a:lnTo>
                    <a:pt x="61" y="685"/>
                  </a:lnTo>
                  <a:lnTo>
                    <a:pt x="52" y="736"/>
                  </a:lnTo>
                  <a:lnTo>
                    <a:pt x="55" y="779"/>
                  </a:lnTo>
                  <a:lnTo>
                    <a:pt x="61" y="825"/>
                  </a:lnTo>
                  <a:lnTo>
                    <a:pt x="67" y="888"/>
                  </a:lnTo>
                  <a:lnTo>
                    <a:pt x="61" y="959"/>
                  </a:lnTo>
                  <a:lnTo>
                    <a:pt x="46" y="1023"/>
                  </a:lnTo>
                  <a:lnTo>
                    <a:pt x="49" y="1085"/>
                  </a:lnTo>
                  <a:lnTo>
                    <a:pt x="58" y="1136"/>
                  </a:lnTo>
                  <a:lnTo>
                    <a:pt x="61" y="1188"/>
                  </a:lnTo>
                  <a:lnTo>
                    <a:pt x="61" y="1243"/>
                  </a:lnTo>
                  <a:lnTo>
                    <a:pt x="49" y="1313"/>
                  </a:lnTo>
                  <a:lnTo>
                    <a:pt x="46" y="1356"/>
                  </a:lnTo>
                  <a:lnTo>
                    <a:pt x="49" y="1408"/>
                  </a:lnTo>
                  <a:lnTo>
                    <a:pt x="55" y="1463"/>
                  </a:lnTo>
                  <a:lnTo>
                    <a:pt x="55" y="1526"/>
                  </a:lnTo>
                  <a:lnTo>
                    <a:pt x="58" y="1579"/>
                  </a:lnTo>
                  <a:lnTo>
                    <a:pt x="52" y="1621"/>
                  </a:lnTo>
                  <a:lnTo>
                    <a:pt x="43" y="1683"/>
                  </a:lnTo>
                  <a:lnTo>
                    <a:pt x="43" y="1741"/>
                  </a:lnTo>
                  <a:lnTo>
                    <a:pt x="43" y="1796"/>
                  </a:lnTo>
                  <a:lnTo>
                    <a:pt x="49" y="1840"/>
                  </a:lnTo>
                  <a:lnTo>
                    <a:pt x="52" y="1899"/>
                  </a:lnTo>
                  <a:lnTo>
                    <a:pt x="61" y="1951"/>
                  </a:lnTo>
                  <a:lnTo>
                    <a:pt x="49" y="2012"/>
                  </a:lnTo>
                  <a:lnTo>
                    <a:pt x="37" y="2061"/>
                  </a:lnTo>
                  <a:lnTo>
                    <a:pt x="37" y="2123"/>
                  </a:lnTo>
                  <a:lnTo>
                    <a:pt x="43" y="2210"/>
                  </a:lnTo>
                  <a:lnTo>
                    <a:pt x="37" y="2284"/>
                  </a:lnTo>
                  <a:lnTo>
                    <a:pt x="24" y="2352"/>
                  </a:lnTo>
                  <a:lnTo>
                    <a:pt x="21" y="2394"/>
                  </a:lnTo>
                  <a:lnTo>
                    <a:pt x="24" y="2453"/>
                  </a:lnTo>
                  <a:lnTo>
                    <a:pt x="30" y="2495"/>
                  </a:lnTo>
                  <a:lnTo>
                    <a:pt x="24" y="2539"/>
                  </a:lnTo>
                  <a:lnTo>
                    <a:pt x="12" y="2570"/>
                  </a:lnTo>
                  <a:lnTo>
                    <a:pt x="6" y="2625"/>
                  </a:lnTo>
                  <a:lnTo>
                    <a:pt x="0" y="2680"/>
                  </a:lnTo>
                  <a:lnTo>
                    <a:pt x="3" y="2719"/>
                  </a:lnTo>
                  <a:lnTo>
                    <a:pt x="43" y="2735"/>
                  </a:lnTo>
                  <a:lnTo>
                    <a:pt x="85" y="2744"/>
                  </a:lnTo>
                  <a:lnTo>
                    <a:pt x="147" y="2744"/>
                  </a:lnTo>
                  <a:lnTo>
                    <a:pt x="205" y="2735"/>
                  </a:lnTo>
                  <a:lnTo>
                    <a:pt x="244" y="2719"/>
                  </a:lnTo>
                  <a:lnTo>
                    <a:pt x="268" y="2703"/>
                  </a:lnTo>
                  <a:lnTo>
                    <a:pt x="271" y="2688"/>
                  </a:lnTo>
                  <a:lnTo>
                    <a:pt x="270" y="2675"/>
                  </a:lnTo>
                  <a:lnTo>
                    <a:pt x="263" y="2648"/>
                  </a:lnTo>
                  <a:lnTo>
                    <a:pt x="256" y="2627"/>
                  </a:lnTo>
                  <a:lnTo>
                    <a:pt x="241" y="2597"/>
                  </a:lnTo>
                  <a:lnTo>
                    <a:pt x="233" y="2572"/>
                  </a:lnTo>
                  <a:lnTo>
                    <a:pt x="223" y="2530"/>
                  </a:lnTo>
                  <a:lnTo>
                    <a:pt x="221" y="2493"/>
                  </a:lnTo>
                  <a:lnTo>
                    <a:pt x="217" y="2434"/>
                  </a:lnTo>
                  <a:lnTo>
                    <a:pt x="227" y="2390"/>
                  </a:lnTo>
                  <a:lnTo>
                    <a:pt x="232" y="2349"/>
                  </a:lnTo>
                  <a:lnTo>
                    <a:pt x="227" y="2296"/>
                  </a:lnTo>
                  <a:lnTo>
                    <a:pt x="223" y="2251"/>
                  </a:lnTo>
                  <a:lnTo>
                    <a:pt x="229" y="2193"/>
                  </a:lnTo>
                  <a:lnTo>
                    <a:pt x="238" y="2110"/>
                  </a:lnTo>
                  <a:lnTo>
                    <a:pt x="233" y="2044"/>
                  </a:lnTo>
                  <a:lnTo>
                    <a:pt x="229" y="1988"/>
                  </a:lnTo>
                  <a:lnTo>
                    <a:pt x="229" y="1927"/>
                  </a:lnTo>
                  <a:lnTo>
                    <a:pt x="238" y="1884"/>
                  </a:lnTo>
                  <a:lnTo>
                    <a:pt x="244" y="1823"/>
                  </a:lnTo>
                  <a:lnTo>
                    <a:pt x="247" y="1762"/>
                  </a:lnTo>
                  <a:lnTo>
                    <a:pt x="247" y="1716"/>
                  </a:lnTo>
                  <a:lnTo>
                    <a:pt x="244" y="1661"/>
                  </a:lnTo>
                  <a:lnTo>
                    <a:pt x="238" y="1615"/>
                  </a:lnTo>
                  <a:lnTo>
                    <a:pt x="229" y="1573"/>
                  </a:lnTo>
                  <a:lnTo>
                    <a:pt x="233" y="1533"/>
                  </a:lnTo>
                  <a:lnTo>
                    <a:pt x="244" y="1456"/>
                  </a:lnTo>
                  <a:lnTo>
                    <a:pt x="253" y="1395"/>
                  </a:lnTo>
                  <a:lnTo>
                    <a:pt x="253" y="1346"/>
                  </a:lnTo>
                  <a:lnTo>
                    <a:pt x="250" y="1295"/>
                  </a:lnTo>
                  <a:lnTo>
                    <a:pt x="239" y="1243"/>
                  </a:lnTo>
                  <a:lnTo>
                    <a:pt x="238" y="1197"/>
                  </a:lnTo>
                  <a:lnTo>
                    <a:pt x="239" y="1148"/>
                  </a:lnTo>
                  <a:lnTo>
                    <a:pt x="244" y="1102"/>
                  </a:lnTo>
                  <a:lnTo>
                    <a:pt x="250" y="1056"/>
                  </a:lnTo>
                  <a:lnTo>
                    <a:pt x="250" y="1010"/>
                  </a:lnTo>
                  <a:lnTo>
                    <a:pt x="239" y="959"/>
                  </a:lnTo>
                  <a:lnTo>
                    <a:pt x="239" y="873"/>
                  </a:lnTo>
                  <a:lnTo>
                    <a:pt x="253" y="804"/>
                  </a:lnTo>
                  <a:lnTo>
                    <a:pt x="256" y="761"/>
                  </a:lnTo>
                  <a:lnTo>
                    <a:pt x="256" y="700"/>
                  </a:lnTo>
                  <a:lnTo>
                    <a:pt x="251" y="652"/>
                  </a:lnTo>
                  <a:lnTo>
                    <a:pt x="244" y="611"/>
                  </a:lnTo>
                  <a:lnTo>
                    <a:pt x="253" y="538"/>
                  </a:lnTo>
                  <a:lnTo>
                    <a:pt x="256" y="474"/>
                  </a:lnTo>
                  <a:lnTo>
                    <a:pt x="250" y="400"/>
                  </a:lnTo>
                  <a:lnTo>
                    <a:pt x="245" y="362"/>
                  </a:lnTo>
                  <a:lnTo>
                    <a:pt x="238" y="287"/>
                  </a:lnTo>
                  <a:lnTo>
                    <a:pt x="241" y="229"/>
                  </a:lnTo>
                  <a:lnTo>
                    <a:pt x="250" y="171"/>
                  </a:lnTo>
                  <a:lnTo>
                    <a:pt x="251" y="117"/>
                  </a:lnTo>
                  <a:lnTo>
                    <a:pt x="241" y="67"/>
                  </a:lnTo>
                  <a:lnTo>
                    <a:pt x="227" y="31"/>
                  </a:lnTo>
                  <a:lnTo>
                    <a:pt x="195" y="9"/>
                  </a:lnTo>
                  <a:lnTo>
                    <a:pt x="160" y="0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53" name="Freeform 363"/>
            <p:cNvSpPr>
              <a:spLocks/>
            </p:cNvSpPr>
            <p:nvPr/>
          </p:nvSpPr>
          <p:spPr bwMode="auto">
            <a:xfrm rot="-3405074">
              <a:off x="2276" y="1145"/>
              <a:ext cx="134" cy="1362"/>
            </a:xfrm>
            <a:custGeom>
              <a:avLst/>
              <a:gdLst>
                <a:gd name="T0" fmla="*/ 40 w 154"/>
                <a:gd name="T1" fmla="*/ 2 h 2725"/>
                <a:gd name="T2" fmla="*/ 44 w 154"/>
                <a:gd name="T3" fmla="*/ 16 h 2725"/>
                <a:gd name="T4" fmla="*/ 25 w 154"/>
                <a:gd name="T5" fmla="*/ 33 h 2725"/>
                <a:gd name="T6" fmla="*/ 44 w 154"/>
                <a:gd name="T7" fmla="*/ 48 h 2725"/>
                <a:gd name="T8" fmla="*/ 38 w 154"/>
                <a:gd name="T9" fmla="*/ 60 h 2725"/>
                <a:gd name="T10" fmla="*/ 29 w 154"/>
                <a:gd name="T11" fmla="*/ 76 h 2725"/>
                <a:gd name="T12" fmla="*/ 38 w 154"/>
                <a:gd name="T13" fmla="*/ 90 h 2725"/>
                <a:gd name="T14" fmla="*/ 33 w 154"/>
                <a:gd name="T15" fmla="*/ 102 h 2725"/>
                <a:gd name="T16" fmla="*/ 29 w 154"/>
                <a:gd name="T17" fmla="*/ 117 h 2725"/>
                <a:gd name="T18" fmla="*/ 38 w 154"/>
                <a:gd name="T19" fmla="*/ 134 h 2725"/>
                <a:gd name="T20" fmla="*/ 29 w 154"/>
                <a:gd name="T21" fmla="*/ 148 h 2725"/>
                <a:gd name="T22" fmla="*/ 31 w 154"/>
                <a:gd name="T23" fmla="*/ 161 h 2725"/>
                <a:gd name="T24" fmla="*/ 37 w 154"/>
                <a:gd name="T25" fmla="*/ 176 h 2725"/>
                <a:gd name="T26" fmla="*/ 20 w 154"/>
                <a:gd name="T27" fmla="*/ 189 h 2725"/>
                <a:gd name="T28" fmla="*/ 29 w 154"/>
                <a:gd name="T29" fmla="*/ 202 h 2725"/>
                <a:gd name="T30" fmla="*/ 35 w 154"/>
                <a:gd name="T31" fmla="*/ 217 h 2725"/>
                <a:gd name="T32" fmla="*/ 29 w 154"/>
                <a:gd name="T33" fmla="*/ 229 h 2725"/>
                <a:gd name="T34" fmla="*/ 23 w 154"/>
                <a:gd name="T35" fmla="*/ 242 h 2725"/>
                <a:gd name="T36" fmla="*/ 29 w 154"/>
                <a:gd name="T37" fmla="*/ 258 h 2725"/>
                <a:gd name="T38" fmla="*/ 17 w 154"/>
                <a:gd name="T39" fmla="*/ 274 h 2725"/>
                <a:gd name="T40" fmla="*/ 25 w 154"/>
                <a:gd name="T41" fmla="*/ 293 h 2725"/>
                <a:gd name="T42" fmla="*/ 23 w 154"/>
                <a:gd name="T43" fmla="*/ 305 h 2725"/>
                <a:gd name="T44" fmla="*/ 27 w 154"/>
                <a:gd name="T45" fmla="*/ 319 h 2725"/>
                <a:gd name="T46" fmla="*/ 23 w 154"/>
                <a:gd name="T47" fmla="*/ 330 h 2725"/>
                <a:gd name="T48" fmla="*/ 8 w 154"/>
                <a:gd name="T49" fmla="*/ 337 h 2725"/>
                <a:gd name="T50" fmla="*/ 26 w 154"/>
                <a:gd name="T51" fmla="*/ 340 h 2725"/>
                <a:gd name="T52" fmla="*/ 90 w 154"/>
                <a:gd name="T53" fmla="*/ 337 h 2725"/>
                <a:gd name="T54" fmla="*/ 93 w 154"/>
                <a:gd name="T55" fmla="*/ 331 h 2725"/>
                <a:gd name="T56" fmla="*/ 81 w 154"/>
                <a:gd name="T57" fmla="*/ 327 h 2725"/>
                <a:gd name="T58" fmla="*/ 69 w 154"/>
                <a:gd name="T59" fmla="*/ 321 h 2725"/>
                <a:gd name="T60" fmla="*/ 57 w 154"/>
                <a:gd name="T61" fmla="*/ 312 h 2725"/>
                <a:gd name="T62" fmla="*/ 61 w 154"/>
                <a:gd name="T63" fmla="*/ 303 h 2725"/>
                <a:gd name="T64" fmla="*/ 69 w 154"/>
                <a:gd name="T65" fmla="*/ 292 h 2725"/>
                <a:gd name="T66" fmla="*/ 65 w 154"/>
                <a:gd name="T67" fmla="*/ 280 h 2725"/>
                <a:gd name="T68" fmla="*/ 71 w 154"/>
                <a:gd name="T69" fmla="*/ 263 h 2725"/>
                <a:gd name="T70" fmla="*/ 71 w 154"/>
                <a:gd name="T71" fmla="*/ 247 h 2725"/>
                <a:gd name="T72" fmla="*/ 73 w 154"/>
                <a:gd name="T73" fmla="*/ 235 h 2725"/>
                <a:gd name="T74" fmla="*/ 82 w 154"/>
                <a:gd name="T75" fmla="*/ 218 h 2725"/>
                <a:gd name="T76" fmla="*/ 81 w 154"/>
                <a:gd name="T77" fmla="*/ 206 h 2725"/>
                <a:gd name="T78" fmla="*/ 69 w 154"/>
                <a:gd name="T79" fmla="*/ 195 h 2725"/>
                <a:gd name="T80" fmla="*/ 81 w 154"/>
                <a:gd name="T81" fmla="*/ 180 h 2725"/>
                <a:gd name="T82" fmla="*/ 84 w 154"/>
                <a:gd name="T83" fmla="*/ 167 h 2725"/>
                <a:gd name="T84" fmla="*/ 75 w 154"/>
                <a:gd name="T85" fmla="*/ 155 h 2725"/>
                <a:gd name="T86" fmla="*/ 73 w 154"/>
                <a:gd name="T87" fmla="*/ 143 h 2725"/>
                <a:gd name="T88" fmla="*/ 83 w 154"/>
                <a:gd name="T89" fmla="*/ 130 h 2725"/>
                <a:gd name="T90" fmla="*/ 78 w 154"/>
                <a:gd name="T91" fmla="*/ 118 h 2725"/>
                <a:gd name="T92" fmla="*/ 84 w 154"/>
                <a:gd name="T93" fmla="*/ 99 h 2725"/>
                <a:gd name="T94" fmla="*/ 89 w 154"/>
                <a:gd name="T95" fmla="*/ 86 h 2725"/>
                <a:gd name="T96" fmla="*/ 77 w 154"/>
                <a:gd name="T97" fmla="*/ 75 h 2725"/>
                <a:gd name="T98" fmla="*/ 84 w 154"/>
                <a:gd name="T99" fmla="*/ 58 h 2725"/>
                <a:gd name="T100" fmla="*/ 81 w 154"/>
                <a:gd name="T101" fmla="*/ 44 h 2725"/>
                <a:gd name="T102" fmla="*/ 75 w 154"/>
                <a:gd name="T103" fmla="*/ 29 h 2725"/>
                <a:gd name="T104" fmla="*/ 84 w 154"/>
                <a:gd name="T105" fmla="*/ 13 h 2725"/>
                <a:gd name="T106" fmla="*/ 75 w 154"/>
                <a:gd name="T107" fmla="*/ 4 h 2725"/>
                <a:gd name="T108" fmla="*/ 37 w 154"/>
                <a:gd name="T109" fmla="*/ 0 h 272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54"/>
                <a:gd name="T166" fmla="*/ 0 h 2725"/>
                <a:gd name="T167" fmla="*/ 154 w 154"/>
                <a:gd name="T168" fmla="*/ 2725 h 272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54" h="2725">
                  <a:moveTo>
                    <a:pt x="56" y="0"/>
                  </a:moveTo>
                  <a:lnTo>
                    <a:pt x="61" y="23"/>
                  </a:lnTo>
                  <a:lnTo>
                    <a:pt x="68" y="71"/>
                  </a:lnTo>
                  <a:lnTo>
                    <a:pt x="68" y="132"/>
                  </a:lnTo>
                  <a:lnTo>
                    <a:pt x="59" y="208"/>
                  </a:lnTo>
                  <a:lnTo>
                    <a:pt x="38" y="269"/>
                  </a:lnTo>
                  <a:lnTo>
                    <a:pt x="50" y="339"/>
                  </a:lnTo>
                  <a:lnTo>
                    <a:pt x="65" y="388"/>
                  </a:lnTo>
                  <a:lnTo>
                    <a:pt x="68" y="440"/>
                  </a:lnTo>
                  <a:lnTo>
                    <a:pt x="59" y="483"/>
                  </a:lnTo>
                  <a:lnTo>
                    <a:pt x="59" y="538"/>
                  </a:lnTo>
                  <a:lnTo>
                    <a:pt x="44" y="608"/>
                  </a:lnTo>
                  <a:lnTo>
                    <a:pt x="59" y="654"/>
                  </a:lnTo>
                  <a:lnTo>
                    <a:pt x="59" y="724"/>
                  </a:lnTo>
                  <a:lnTo>
                    <a:pt x="56" y="767"/>
                  </a:lnTo>
                  <a:lnTo>
                    <a:pt x="50" y="819"/>
                  </a:lnTo>
                  <a:lnTo>
                    <a:pt x="50" y="885"/>
                  </a:lnTo>
                  <a:lnTo>
                    <a:pt x="44" y="943"/>
                  </a:lnTo>
                  <a:lnTo>
                    <a:pt x="62" y="1011"/>
                  </a:lnTo>
                  <a:lnTo>
                    <a:pt x="59" y="1078"/>
                  </a:lnTo>
                  <a:lnTo>
                    <a:pt x="50" y="1127"/>
                  </a:lnTo>
                  <a:lnTo>
                    <a:pt x="44" y="1185"/>
                  </a:lnTo>
                  <a:lnTo>
                    <a:pt x="34" y="1233"/>
                  </a:lnTo>
                  <a:lnTo>
                    <a:pt x="47" y="1292"/>
                  </a:lnTo>
                  <a:lnTo>
                    <a:pt x="56" y="1347"/>
                  </a:lnTo>
                  <a:lnTo>
                    <a:pt x="56" y="1408"/>
                  </a:lnTo>
                  <a:lnTo>
                    <a:pt x="41" y="1472"/>
                  </a:lnTo>
                  <a:lnTo>
                    <a:pt x="31" y="1516"/>
                  </a:lnTo>
                  <a:lnTo>
                    <a:pt x="44" y="1579"/>
                  </a:lnTo>
                  <a:lnTo>
                    <a:pt x="44" y="1622"/>
                  </a:lnTo>
                  <a:lnTo>
                    <a:pt x="53" y="1682"/>
                  </a:lnTo>
                  <a:lnTo>
                    <a:pt x="53" y="1737"/>
                  </a:lnTo>
                  <a:lnTo>
                    <a:pt x="47" y="1787"/>
                  </a:lnTo>
                  <a:lnTo>
                    <a:pt x="44" y="1833"/>
                  </a:lnTo>
                  <a:lnTo>
                    <a:pt x="30" y="1889"/>
                  </a:lnTo>
                  <a:lnTo>
                    <a:pt x="34" y="1940"/>
                  </a:lnTo>
                  <a:lnTo>
                    <a:pt x="47" y="2006"/>
                  </a:lnTo>
                  <a:lnTo>
                    <a:pt x="44" y="2070"/>
                  </a:lnTo>
                  <a:lnTo>
                    <a:pt x="38" y="2125"/>
                  </a:lnTo>
                  <a:lnTo>
                    <a:pt x="25" y="2198"/>
                  </a:lnTo>
                  <a:lnTo>
                    <a:pt x="34" y="2274"/>
                  </a:lnTo>
                  <a:lnTo>
                    <a:pt x="38" y="2345"/>
                  </a:lnTo>
                  <a:lnTo>
                    <a:pt x="34" y="2394"/>
                  </a:lnTo>
                  <a:lnTo>
                    <a:pt x="34" y="2445"/>
                  </a:lnTo>
                  <a:lnTo>
                    <a:pt x="16" y="2493"/>
                  </a:lnTo>
                  <a:lnTo>
                    <a:pt x="41" y="2555"/>
                  </a:lnTo>
                  <a:lnTo>
                    <a:pt x="41" y="2597"/>
                  </a:lnTo>
                  <a:lnTo>
                    <a:pt x="34" y="2640"/>
                  </a:lnTo>
                  <a:lnTo>
                    <a:pt x="22" y="2678"/>
                  </a:lnTo>
                  <a:lnTo>
                    <a:pt x="12" y="2699"/>
                  </a:lnTo>
                  <a:lnTo>
                    <a:pt x="0" y="2725"/>
                  </a:lnTo>
                  <a:lnTo>
                    <a:pt x="40" y="2725"/>
                  </a:lnTo>
                  <a:lnTo>
                    <a:pt x="92" y="2716"/>
                  </a:lnTo>
                  <a:lnTo>
                    <a:pt x="137" y="2699"/>
                  </a:lnTo>
                  <a:lnTo>
                    <a:pt x="154" y="2686"/>
                  </a:lnTo>
                  <a:lnTo>
                    <a:pt x="141" y="2655"/>
                  </a:lnTo>
                  <a:lnTo>
                    <a:pt x="134" y="2637"/>
                  </a:lnTo>
                  <a:lnTo>
                    <a:pt x="123" y="2621"/>
                  </a:lnTo>
                  <a:lnTo>
                    <a:pt x="117" y="2597"/>
                  </a:lnTo>
                  <a:lnTo>
                    <a:pt x="105" y="2570"/>
                  </a:lnTo>
                  <a:lnTo>
                    <a:pt x="99" y="2536"/>
                  </a:lnTo>
                  <a:lnTo>
                    <a:pt x="86" y="2496"/>
                  </a:lnTo>
                  <a:lnTo>
                    <a:pt x="83" y="2469"/>
                  </a:lnTo>
                  <a:lnTo>
                    <a:pt x="92" y="2430"/>
                  </a:lnTo>
                  <a:lnTo>
                    <a:pt x="96" y="2381"/>
                  </a:lnTo>
                  <a:lnTo>
                    <a:pt x="105" y="2339"/>
                  </a:lnTo>
                  <a:lnTo>
                    <a:pt x="105" y="2293"/>
                  </a:lnTo>
                  <a:lnTo>
                    <a:pt x="99" y="2244"/>
                  </a:lnTo>
                  <a:lnTo>
                    <a:pt x="102" y="2183"/>
                  </a:lnTo>
                  <a:lnTo>
                    <a:pt x="108" y="2106"/>
                  </a:lnTo>
                  <a:lnTo>
                    <a:pt x="108" y="2039"/>
                  </a:lnTo>
                  <a:lnTo>
                    <a:pt x="108" y="1981"/>
                  </a:lnTo>
                  <a:lnTo>
                    <a:pt x="102" y="1923"/>
                  </a:lnTo>
                  <a:lnTo>
                    <a:pt x="111" y="1886"/>
                  </a:lnTo>
                  <a:lnTo>
                    <a:pt x="114" y="1810"/>
                  </a:lnTo>
                  <a:lnTo>
                    <a:pt x="124" y="1751"/>
                  </a:lnTo>
                  <a:lnTo>
                    <a:pt x="124" y="1705"/>
                  </a:lnTo>
                  <a:lnTo>
                    <a:pt x="123" y="1650"/>
                  </a:lnTo>
                  <a:lnTo>
                    <a:pt x="114" y="1609"/>
                  </a:lnTo>
                  <a:lnTo>
                    <a:pt x="105" y="1567"/>
                  </a:lnTo>
                  <a:lnTo>
                    <a:pt x="111" y="1512"/>
                  </a:lnTo>
                  <a:lnTo>
                    <a:pt x="123" y="1447"/>
                  </a:lnTo>
                  <a:lnTo>
                    <a:pt x="127" y="1385"/>
                  </a:lnTo>
                  <a:lnTo>
                    <a:pt x="127" y="1337"/>
                  </a:lnTo>
                  <a:lnTo>
                    <a:pt x="125" y="1285"/>
                  </a:lnTo>
                  <a:lnTo>
                    <a:pt x="114" y="1246"/>
                  </a:lnTo>
                  <a:lnTo>
                    <a:pt x="111" y="1197"/>
                  </a:lnTo>
                  <a:lnTo>
                    <a:pt x="111" y="1148"/>
                  </a:lnTo>
                  <a:lnTo>
                    <a:pt x="117" y="1093"/>
                  </a:lnTo>
                  <a:lnTo>
                    <a:pt x="125" y="1047"/>
                  </a:lnTo>
                  <a:lnTo>
                    <a:pt x="125" y="1001"/>
                  </a:lnTo>
                  <a:lnTo>
                    <a:pt x="120" y="951"/>
                  </a:lnTo>
                  <a:lnTo>
                    <a:pt x="111" y="870"/>
                  </a:lnTo>
                  <a:lnTo>
                    <a:pt x="127" y="795"/>
                  </a:lnTo>
                  <a:lnTo>
                    <a:pt x="128" y="752"/>
                  </a:lnTo>
                  <a:lnTo>
                    <a:pt x="135" y="693"/>
                  </a:lnTo>
                  <a:lnTo>
                    <a:pt x="126" y="643"/>
                  </a:lnTo>
                  <a:lnTo>
                    <a:pt x="117" y="604"/>
                  </a:lnTo>
                  <a:lnTo>
                    <a:pt x="127" y="530"/>
                  </a:lnTo>
                  <a:lnTo>
                    <a:pt x="128" y="466"/>
                  </a:lnTo>
                  <a:lnTo>
                    <a:pt x="126" y="403"/>
                  </a:lnTo>
                  <a:lnTo>
                    <a:pt x="123" y="354"/>
                  </a:lnTo>
                  <a:lnTo>
                    <a:pt x="114" y="287"/>
                  </a:lnTo>
                  <a:lnTo>
                    <a:pt x="114" y="235"/>
                  </a:lnTo>
                  <a:lnTo>
                    <a:pt x="125" y="163"/>
                  </a:lnTo>
                  <a:lnTo>
                    <a:pt x="126" y="109"/>
                  </a:lnTo>
                  <a:lnTo>
                    <a:pt x="121" y="59"/>
                  </a:lnTo>
                  <a:lnTo>
                    <a:pt x="114" y="36"/>
                  </a:lnTo>
                  <a:lnTo>
                    <a:pt x="96" y="15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54" name="Freeform 364"/>
            <p:cNvSpPr>
              <a:spLocks/>
            </p:cNvSpPr>
            <p:nvPr/>
          </p:nvSpPr>
          <p:spPr bwMode="auto">
            <a:xfrm rot="-3405074">
              <a:off x="2263" y="1209"/>
              <a:ext cx="85" cy="1355"/>
            </a:xfrm>
            <a:custGeom>
              <a:avLst/>
              <a:gdLst>
                <a:gd name="T0" fmla="*/ 65 w 97"/>
                <a:gd name="T1" fmla="*/ 6 h 2711"/>
                <a:gd name="T2" fmla="*/ 57 w 97"/>
                <a:gd name="T3" fmla="*/ 21 h 2711"/>
                <a:gd name="T4" fmla="*/ 45 w 97"/>
                <a:gd name="T5" fmla="*/ 32 h 2711"/>
                <a:gd name="T6" fmla="*/ 57 w 97"/>
                <a:gd name="T7" fmla="*/ 42 h 2711"/>
                <a:gd name="T8" fmla="*/ 61 w 97"/>
                <a:gd name="T9" fmla="*/ 59 h 2711"/>
                <a:gd name="T10" fmla="*/ 53 w 97"/>
                <a:gd name="T11" fmla="*/ 70 h 2711"/>
                <a:gd name="T12" fmla="*/ 51 w 97"/>
                <a:gd name="T13" fmla="*/ 78 h 2711"/>
                <a:gd name="T14" fmla="*/ 57 w 97"/>
                <a:gd name="T15" fmla="*/ 96 h 2711"/>
                <a:gd name="T16" fmla="*/ 46 w 97"/>
                <a:gd name="T17" fmla="*/ 113 h 2711"/>
                <a:gd name="T18" fmla="*/ 61 w 97"/>
                <a:gd name="T19" fmla="*/ 125 h 2711"/>
                <a:gd name="T20" fmla="*/ 54 w 97"/>
                <a:gd name="T21" fmla="*/ 136 h 2711"/>
                <a:gd name="T22" fmla="*/ 48 w 97"/>
                <a:gd name="T23" fmla="*/ 146 h 2711"/>
                <a:gd name="T24" fmla="*/ 45 w 97"/>
                <a:gd name="T25" fmla="*/ 155 h 2711"/>
                <a:gd name="T26" fmla="*/ 53 w 97"/>
                <a:gd name="T27" fmla="*/ 165 h 2711"/>
                <a:gd name="T28" fmla="*/ 45 w 97"/>
                <a:gd name="T29" fmla="*/ 177 h 2711"/>
                <a:gd name="T30" fmla="*/ 51 w 97"/>
                <a:gd name="T31" fmla="*/ 198 h 2711"/>
                <a:gd name="T32" fmla="*/ 54 w 97"/>
                <a:gd name="T33" fmla="*/ 208 h 2711"/>
                <a:gd name="T34" fmla="*/ 48 w 97"/>
                <a:gd name="T35" fmla="*/ 223 h 2711"/>
                <a:gd name="T36" fmla="*/ 40 w 97"/>
                <a:gd name="T37" fmla="*/ 234 h 2711"/>
                <a:gd name="T38" fmla="*/ 45 w 97"/>
                <a:gd name="T39" fmla="*/ 243 h 2711"/>
                <a:gd name="T40" fmla="*/ 48 w 97"/>
                <a:gd name="T41" fmla="*/ 256 h 2711"/>
                <a:gd name="T42" fmla="*/ 40 w 97"/>
                <a:gd name="T43" fmla="*/ 271 h 2711"/>
                <a:gd name="T44" fmla="*/ 42 w 97"/>
                <a:gd name="T45" fmla="*/ 284 h 2711"/>
                <a:gd name="T46" fmla="*/ 36 w 97"/>
                <a:gd name="T47" fmla="*/ 303 h 2711"/>
                <a:gd name="T48" fmla="*/ 39 w 97"/>
                <a:gd name="T49" fmla="*/ 315 h 2711"/>
                <a:gd name="T50" fmla="*/ 34 w 97"/>
                <a:gd name="T51" fmla="*/ 325 h 2711"/>
                <a:gd name="T52" fmla="*/ 23 w 97"/>
                <a:gd name="T53" fmla="*/ 335 h 2711"/>
                <a:gd name="T54" fmla="*/ 0 w 97"/>
                <a:gd name="T55" fmla="*/ 338 h 2711"/>
                <a:gd name="T56" fmla="*/ 11 w 97"/>
                <a:gd name="T57" fmla="*/ 332 h 2711"/>
                <a:gd name="T58" fmla="*/ 19 w 97"/>
                <a:gd name="T59" fmla="*/ 326 h 2711"/>
                <a:gd name="T60" fmla="*/ 28 w 97"/>
                <a:gd name="T61" fmla="*/ 309 h 2711"/>
                <a:gd name="T62" fmla="*/ 32 w 97"/>
                <a:gd name="T63" fmla="*/ 297 h 2711"/>
                <a:gd name="T64" fmla="*/ 32 w 97"/>
                <a:gd name="T65" fmla="*/ 281 h 2711"/>
                <a:gd name="T66" fmla="*/ 32 w 97"/>
                <a:gd name="T67" fmla="*/ 264 h 2711"/>
                <a:gd name="T68" fmla="*/ 34 w 97"/>
                <a:gd name="T69" fmla="*/ 249 h 2711"/>
                <a:gd name="T70" fmla="*/ 34 w 97"/>
                <a:gd name="T71" fmla="*/ 232 h 2711"/>
                <a:gd name="T72" fmla="*/ 39 w 97"/>
                <a:gd name="T73" fmla="*/ 218 h 2711"/>
                <a:gd name="T74" fmla="*/ 42 w 97"/>
                <a:gd name="T75" fmla="*/ 204 h 2711"/>
                <a:gd name="T76" fmla="*/ 34 w 97"/>
                <a:gd name="T77" fmla="*/ 185 h 2711"/>
                <a:gd name="T78" fmla="*/ 39 w 97"/>
                <a:gd name="T79" fmla="*/ 169 h 2711"/>
                <a:gd name="T80" fmla="*/ 34 w 97"/>
                <a:gd name="T81" fmla="*/ 156 h 2711"/>
                <a:gd name="T82" fmla="*/ 42 w 97"/>
                <a:gd name="T83" fmla="*/ 136 h 2711"/>
                <a:gd name="T84" fmla="*/ 46 w 97"/>
                <a:gd name="T85" fmla="*/ 126 h 2711"/>
                <a:gd name="T86" fmla="*/ 39 w 97"/>
                <a:gd name="T87" fmla="*/ 114 h 2711"/>
                <a:gd name="T88" fmla="*/ 46 w 97"/>
                <a:gd name="T89" fmla="*/ 103 h 2711"/>
                <a:gd name="T90" fmla="*/ 46 w 97"/>
                <a:gd name="T91" fmla="*/ 88 h 2711"/>
                <a:gd name="T92" fmla="*/ 40 w 97"/>
                <a:gd name="T93" fmla="*/ 74 h 2711"/>
                <a:gd name="T94" fmla="*/ 48 w 97"/>
                <a:gd name="T95" fmla="*/ 65 h 2711"/>
                <a:gd name="T96" fmla="*/ 53 w 97"/>
                <a:gd name="T97" fmla="*/ 49 h 2711"/>
                <a:gd name="T98" fmla="*/ 39 w 97"/>
                <a:gd name="T99" fmla="*/ 35 h 2711"/>
                <a:gd name="T100" fmla="*/ 40 w 97"/>
                <a:gd name="T101" fmla="*/ 26 h 2711"/>
                <a:gd name="T102" fmla="*/ 65 w 97"/>
                <a:gd name="T103" fmla="*/ 0 h 271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7"/>
                <a:gd name="T157" fmla="*/ 0 h 2711"/>
                <a:gd name="T158" fmla="*/ 97 w 97"/>
                <a:gd name="T159" fmla="*/ 2711 h 271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7" h="2711">
                  <a:moveTo>
                    <a:pt x="97" y="0"/>
                  </a:moveTo>
                  <a:lnTo>
                    <a:pt x="97" y="49"/>
                  </a:lnTo>
                  <a:lnTo>
                    <a:pt x="91" y="110"/>
                  </a:lnTo>
                  <a:lnTo>
                    <a:pt x="84" y="168"/>
                  </a:lnTo>
                  <a:lnTo>
                    <a:pt x="69" y="223"/>
                  </a:lnTo>
                  <a:lnTo>
                    <a:pt x="66" y="259"/>
                  </a:lnTo>
                  <a:lnTo>
                    <a:pt x="72" y="293"/>
                  </a:lnTo>
                  <a:lnTo>
                    <a:pt x="84" y="342"/>
                  </a:lnTo>
                  <a:lnTo>
                    <a:pt x="91" y="409"/>
                  </a:lnTo>
                  <a:lnTo>
                    <a:pt x="91" y="476"/>
                  </a:lnTo>
                  <a:lnTo>
                    <a:pt x="81" y="528"/>
                  </a:lnTo>
                  <a:lnTo>
                    <a:pt x="78" y="565"/>
                  </a:lnTo>
                  <a:lnTo>
                    <a:pt x="69" y="595"/>
                  </a:lnTo>
                  <a:lnTo>
                    <a:pt x="75" y="626"/>
                  </a:lnTo>
                  <a:lnTo>
                    <a:pt x="84" y="696"/>
                  </a:lnTo>
                  <a:lnTo>
                    <a:pt x="84" y="770"/>
                  </a:lnTo>
                  <a:lnTo>
                    <a:pt x="78" y="861"/>
                  </a:lnTo>
                  <a:lnTo>
                    <a:pt x="69" y="904"/>
                  </a:lnTo>
                  <a:lnTo>
                    <a:pt x="84" y="956"/>
                  </a:lnTo>
                  <a:lnTo>
                    <a:pt x="91" y="1005"/>
                  </a:lnTo>
                  <a:lnTo>
                    <a:pt x="87" y="1051"/>
                  </a:lnTo>
                  <a:lnTo>
                    <a:pt x="81" y="1090"/>
                  </a:lnTo>
                  <a:lnTo>
                    <a:pt x="72" y="1133"/>
                  </a:lnTo>
                  <a:lnTo>
                    <a:pt x="72" y="1170"/>
                  </a:lnTo>
                  <a:lnTo>
                    <a:pt x="69" y="1206"/>
                  </a:lnTo>
                  <a:lnTo>
                    <a:pt x="66" y="1243"/>
                  </a:lnTo>
                  <a:lnTo>
                    <a:pt x="69" y="1283"/>
                  </a:lnTo>
                  <a:lnTo>
                    <a:pt x="78" y="1323"/>
                  </a:lnTo>
                  <a:lnTo>
                    <a:pt x="75" y="1368"/>
                  </a:lnTo>
                  <a:lnTo>
                    <a:pt x="66" y="1417"/>
                  </a:lnTo>
                  <a:lnTo>
                    <a:pt x="60" y="1469"/>
                  </a:lnTo>
                  <a:lnTo>
                    <a:pt x="75" y="1589"/>
                  </a:lnTo>
                  <a:lnTo>
                    <a:pt x="81" y="1626"/>
                  </a:lnTo>
                  <a:lnTo>
                    <a:pt x="81" y="1666"/>
                  </a:lnTo>
                  <a:lnTo>
                    <a:pt x="78" y="1727"/>
                  </a:lnTo>
                  <a:lnTo>
                    <a:pt x="72" y="1785"/>
                  </a:lnTo>
                  <a:lnTo>
                    <a:pt x="72" y="1831"/>
                  </a:lnTo>
                  <a:lnTo>
                    <a:pt x="60" y="1877"/>
                  </a:lnTo>
                  <a:lnTo>
                    <a:pt x="60" y="1913"/>
                  </a:lnTo>
                  <a:lnTo>
                    <a:pt x="66" y="1950"/>
                  </a:lnTo>
                  <a:lnTo>
                    <a:pt x="66" y="1996"/>
                  </a:lnTo>
                  <a:lnTo>
                    <a:pt x="72" y="2051"/>
                  </a:lnTo>
                  <a:lnTo>
                    <a:pt x="66" y="2097"/>
                  </a:lnTo>
                  <a:lnTo>
                    <a:pt x="60" y="2170"/>
                  </a:lnTo>
                  <a:lnTo>
                    <a:pt x="63" y="2231"/>
                  </a:lnTo>
                  <a:lnTo>
                    <a:pt x="63" y="2277"/>
                  </a:lnTo>
                  <a:lnTo>
                    <a:pt x="69" y="2362"/>
                  </a:lnTo>
                  <a:lnTo>
                    <a:pt x="54" y="2430"/>
                  </a:lnTo>
                  <a:lnTo>
                    <a:pt x="51" y="2490"/>
                  </a:lnTo>
                  <a:lnTo>
                    <a:pt x="57" y="2526"/>
                  </a:lnTo>
                  <a:lnTo>
                    <a:pt x="54" y="2560"/>
                  </a:lnTo>
                  <a:lnTo>
                    <a:pt x="51" y="2600"/>
                  </a:lnTo>
                  <a:lnTo>
                    <a:pt x="45" y="2648"/>
                  </a:lnTo>
                  <a:lnTo>
                    <a:pt x="34" y="2687"/>
                  </a:lnTo>
                  <a:lnTo>
                    <a:pt x="26" y="2711"/>
                  </a:lnTo>
                  <a:lnTo>
                    <a:pt x="0" y="2704"/>
                  </a:lnTo>
                  <a:lnTo>
                    <a:pt x="11" y="2685"/>
                  </a:lnTo>
                  <a:lnTo>
                    <a:pt x="17" y="2661"/>
                  </a:lnTo>
                  <a:lnTo>
                    <a:pt x="26" y="2630"/>
                  </a:lnTo>
                  <a:lnTo>
                    <a:pt x="29" y="2609"/>
                  </a:lnTo>
                  <a:lnTo>
                    <a:pt x="42" y="2551"/>
                  </a:lnTo>
                  <a:lnTo>
                    <a:pt x="42" y="2474"/>
                  </a:lnTo>
                  <a:lnTo>
                    <a:pt x="45" y="2423"/>
                  </a:lnTo>
                  <a:lnTo>
                    <a:pt x="48" y="2378"/>
                  </a:lnTo>
                  <a:lnTo>
                    <a:pt x="51" y="2310"/>
                  </a:lnTo>
                  <a:lnTo>
                    <a:pt x="48" y="2249"/>
                  </a:lnTo>
                  <a:lnTo>
                    <a:pt x="45" y="2179"/>
                  </a:lnTo>
                  <a:lnTo>
                    <a:pt x="48" y="2118"/>
                  </a:lnTo>
                  <a:lnTo>
                    <a:pt x="48" y="2057"/>
                  </a:lnTo>
                  <a:lnTo>
                    <a:pt x="51" y="1993"/>
                  </a:lnTo>
                  <a:lnTo>
                    <a:pt x="48" y="1916"/>
                  </a:lnTo>
                  <a:lnTo>
                    <a:pt x="51" y="1858"/>
                  </a:lnTo>
                  <a:lnTo>
                    <a:pt x="54" y="1803"/>
                  </a:lnTo>
                  <a:lnTo>
                    <a:pt x="57" y="1745"/>
                  </a:lnTo>
                  <a:lnTo>
                    <a:pt x="60" y="1690"/>
                  </a:lnTo>
                  <a:lnTo>
                    <a:pt x="63" y="1635"/>
                  </a:lnTo>
                  <a:lnTo>
                    <a:pt x="63" y="1580"/>
                  </a:lnTo>
                  <a:lnTo>
                    <a:pt x="51" y="1484"/>
                  </a:lnTo>
                  <a:lnTo>
                    <a:pt x="51" y="1426"/>
                  </a:lnTo>
                  <a:lnTo>
                    <a:pt x="57" y="1359"/>
                  </a:lnTo>
                  <a:lnTo>
                    <a:pt x="57" y="1316"/>
                  </a:lnTo>
                  <a:lnTo>
                    <a:pt x="51" y="1252"/>
                  </a:lnTo>
                  <a:lnTo>
                    <a:pt x="57" y="1173"/>
                  </a:lnTo>
                  <a:lnTo>
                    <a:pt x="63" y="1090"/>
                  </a:lnTo>
                  <a:lnTo>
                    <a:pt x="63" y="1060"/>
                  </a:lnTo>
                  <a:lnTo>
                    <a:pt x="69" y="1014"/>
                  </a:lnTo>
                  <a:lnTo>
                    <a:pt x="63" y="977"/>
                  </a:lnTo>
                  <a:lnTo>
                    <a:pt x="57" y="919"/>
                  </a:lnTo>
                  <a:lnTo>
                    <a:pt x="63" y="880"/>
                  </a:lnTo>
                  <a:lnTo>
                    <a:pt x="69" y="831"/>
                  </a:lnTo>
                  <a:lnTo>
                    <a:pt x="69" y="763"/>
                  </a:lnTo>
                  <a:lnTo>
                    <a:pt x="69" y="708"/>
                  </a:lnTo>
                  <a:lnTo>
                    <a:pt x="69" y="660"/>
                  </a:lnTo>
                  <a:lnTo>
                    <a:pt x="60" y="598"/>
                  </a:lnTo>
                  <a:lnTo>
                    <a:pt x="66" y="568"/>
                  </a:lnTo>
                  <a:lnTo>
                    <a:pt x="72" y="522"/>
                  </a:lnTo>
                  <a:lnTo>
                    <a:pt x="81" y="461"/>
                  </a:lnTo>
                  <a:lnTo>
                    <a:pt x="78" y="397"/>
                  </a:lnTo>
                  <a:lnTo>
                    <a:pt x="69" y="330"/>
                  </a:lnTo>
                  <a:lnTo>
                    <a:pt x="57" y="284"/>
                  </a:lnTo>
                  <a:lnTo>
                    <a:pt x="54" y="259"/>
                  </a:lnTo>
                  <a:lnTo>
                    <a:pt x="60" y="210"/>
                  </a:lnTo>
                  <a:lnTo>
                    <a:pt x="81" y="137"/>
                  </a:lnTo>
                  <a:lnTo>
                    <a:pt x="97" y="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55" name="Freeform 365"/>
            <p:cNvSpPr>
              <a:spLocks/>
            </p:cNvSpPr>
            <p:nvPr/>
          </p:nvSpPr>
          <p:spPr bwMode="auto">
            <a:xfrm rot="-3405074">
              <a:off x="2245" y="1236"/>
              <a:ext cx="102" cy="1342"/>
            </a:xfrm>
            <a:custGeom>
              <a:avLst/>
              <a:gdLst>
                <a:gd name="T0" fmla="*/ 68 w 119"/>
                <a:gd name="T1" fmla="*/ 5 h 2684"/>
                <a:gd name="T2" fmla="*/ 49 w 119"/>
                <a:gd name="T3" fmla="*/ 23 h 2684"/>
                <a:gd name="T4" fmla="*/ 49 w 119"/>
                <a:gd name="T5" fmla="*/ 33 h 2684"/>
                <a:gd name="T6" fmla="*/ 52 w 119"/>
                <a:gd name="T7" fmla="*/ 45 h 2684"/>
                <a:gd name="T8" fmla="*/ 52 w 119"/>
                <a:gd name="T9" fmla="*/ 61 h 2684"/>
                <a:gd name="T10" fmla="*/ 49 w 119"/>
                <a:gd name="T11" fmla="*/ 71 h 2684"/>
                <a:gd name="T12" fmla="*/ 51 w 119"/>
                <a:gd name="T13" fmla="*/ 89 h 2684"/>
                <a:gd name="T14" fmla="*/ 52 w 119"/>
                <a:gd name="T15" fmla="*/ 104 h 2684"/>
                <a:gd name="T16" fmla="*/ 51 w 119"/>
                <a:gd name="T17" fmla="*/ 118 h 2684"/>
                <a:gd name="T18" fmla="*/ 54 w 119"/>
                <a:gd name="T19" fmla="*/ 126 h 2684"/>
                <a:gd name="T20" fmla="*/ 46 w 119"/>
                <a:gd name="T21" fmla="*/ 142 h 2684"/>
                <a:gd name="T22" fmla="*/ 51 w 119"/>
                <a:gd name="T23" fmla="*/ 147 h 2684"/>
                <a:gd name="T24" fmla="*/ 42 w 119"/>
                <a:gd name="T25" fmla="*/ 157 h 2684"/>
                <a:gd name="T26" fmla="*/ 46 w 119"/>
                <a:gd name="T27" fmla="*/ 168 h 2684"/>
                <a:gd name="T28" fmla="*/ 39 w 119"/>
                <a:gd name="T29" fmla="*/ 179 h 2684"/>
                <a:gd name="T30" fmla="*/ 51 w 119"/>
                <a:gd name="T31" fmla="*/ 193 h 2684"/>
                <a:gd name="T32" fmla="*/ 52 w 119"/>
                <a:gd name="T33" fmla="*/ 204 h 2684"/>
                <a:gd name="T34" fmla="*/ 49 w 119"/>
                <a:gd name="T35" fmla="*/ 218 h 2684"/>
                <a:gd name="T36" fmla="*/ 45 w 119"/>
                <a:gd name="T37" fmla="*/ 233 h 2684"/>
                <a:gd name="T38" fmla="*/ 40 w 119"/>
                <a:gd name="T39" fmla="*/ 249 h 2684"/>
                <a:gd name="T40" fmla="*/ 37 w 119"/>
                <a:gd name="T41" fmla="*/ 269 h 2684"/>
                <a:gd name="T42" fmla="*/ 39 w 119"/>
                <a:gd name="T43" fmla="*/ 285 h 2684"/>
                <a:gd name="T44" fmla="*/ 42 w 119"/>
                <a:gd name="T45" fmla="*/ 297 h 2684"/>
                <a:gd name="T46" fmla="*/ 34 w 119"/>
                <a:gd name="T47" fmla="*/ 307 h 2684"/>
                <a:gd name="T48" fmla="*/ 39 w 119"/>
                <a:gd name="T49" fmla="*/ 319 h 2684"/>
                <a:gd name="T50" fmla="*/ 24 w 119"/>
                <a:gd name="T51" fmla="*/ 327 h 2684"/>
                <a:gd name="T52" fmla="*/ 17 w 119"/>
                <a:gd name="T53" fmla="*/ 332 h 2684"/>
                <a:gd name="T54" fmla="*/ 2 w 119"/>
                <a:gd name="T55" fmla="*/ 335 h 2684"/>
                <a:gd name="T56" fmla="*/ 3 w 119"/>
                <a:gd name="T57" fmla="*/ 330 h 2684"/>
                <a:gd name="T58" fmla="*/ 18 w 119"/>
                <a:gd name="T59" fmla="*/ 322 h 2684"/>
                <a:gd name="T60" fmla="*/ 23 w 119"/>
                <a:gd name="T61" fmla="*/ 309 h 2684"/>
                <a:gd name="T62" fmla="*/ 27 w 119"/>
                <a:gd name="T63" fmla="*/ 297 h 2684"/>
                <a:gd name="T64" fmla="*/ 33 w 119"/>
                <a:gd name="T65" fmla="*/ 283 h 2684"/>
                <a:gd name="T66" fmla="*/ 27 w 119"/>
                <a:gd name="T67" fmla="*/ 264 h 2684"/>
                <a:gd name="T68" fmla="*/ 28 w 119"/>
                <a:gd name="T69" fmla="*/ 247 h 2684"/>
                <a:gd name="T70" fmla="*/ 39 w 119"/>
                <a:gd name="T71" fmla="*/ 229 h 2684"/>
                <a:gd name="T72" fmla="*/ 39 w 119"/>
                <a:gd name="T73" fmla="*/ 216 h 2684"/>
                <a:gd name="T74" fmla="*/ 34 w 119"/>
                <a:gd name="T75" fmla="*/ 202 h 2684"/>
                <a:gd name="T76" fmla="*/ 40 w 119"/>
                <a:gd name="T77" fmla="*/ 192 h 2684"/>
                <a:gd name="T78" fmla="*/ 33 w 119"/>
                <a:gd name="T79" fmla="*/ 177 h 2684"/>
                <a:gd name="T80" fmla="*/ 34 w 119"/>
                <a:gd name="T81" fmla="*/ 164 h 2684"/>
                <a:gd name="T82" fmla="*/ 42 w 119"/>
                <a:gd name="T83" fmla="*/ 138 h 2684"/>
                <a:gd name="T84" fmla="*/ 37 w 119"/>
                <a:gd name="T85" fmla="*/ 127 h 2684"/>
                <a:gd name="T86" fmla="*/ 42 w 119"/>
                <a:gd name="T87" fmla="*/ 115 h 2684"/>
                <a:gd name="T88" fmla="*/ 46 w 119"/>
                <a:gd name="T89" fmla="*/ 106 h 2684"/>
                <a:gd name="T90" fmla="*/ 40 w 119"/>
                <a:gd name="T91" fmla="*/ 95 h 2684"/>
                <a:gd name="T92" fmla="*/ 45 w 119"/>
                <a:gd name="T93" fmla="*/ 81 h 2684"/>
                <a:gd name="T94" fmla="*/ 40 w 119"/>
                <a:gd name="T95" fmla="*/ 67 h 2684"/>
                <a:gd name="T96" fmla="*/ 40 w 119"/>
                <a:gd name="T97" fmla="*/ 54 h 2684"/>
                <a:gd name="T98" fmla="*/ 46 w 119"/>
                <a:gd name="T99" fmla="*/ 43 h 2684"/>
                <a:gd name="T100" fmla="*/ 42 w 119"/>
                <a:gd name="T101" fmla="*/ 29 h 2684"/>
                <a:gd name="T102" fmla="*/ 42 w 119"/>
                <a:gd name="T103" fmla="*/ 18 h 2684"/>
                <a:gd name="T104" fmla="*/ 59 w 119"/>
                <a:gd name="T105" fmla="*/ 5 h 26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9"/>
                <a:gd name="T160" fmla="*/ 0 h 2684"/>
                <a:gd name="T161" fmla="*/ 119 w 119"/>
                <a:gd name="T162" fmla="*/ 2684 h 26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9" h="2684">
                  <a:moveTo>
                    <a:pt x="119" y="0"/>
                  </a:moveTo>
                  <a:lnTo>
                    <a:pt x="107" y="46"/>
                  </a:lnTo>
                  <a:lnTo>
                    <a:pt x="95" y="110"/>
                  </a:lnTo>
                  <a:lnTo>
                    <a:pt x="77" y="186"/>
                  </a:lnTo>
                  <a:lnTo>
                    <a:pt x="77" y="217"/>
                  </a:lnTo>
                  <a:lnTo>
                    <a:pt x="77" y="257"/>
                  </a:lnTo>
                  <a:lnTo>
                    <a:pt x="77" y="312"/>
                  </a:lnTo>
                  <a:lnTo>
                    <a:pt x="83" y="360"/>
                  </a:lnTo>
                  <a:lnTo>
                    <a:pt x="83" y="434"/>
                  </a:lnTo>
                  <a:lnTo>
                    <a:pt x="83" y="489"/>
                  </a:lnTo>
                  <a:lnTo>
                    <a:pt x="77" y="535"/>
                  </a:lnTo>
                  <a:lnTo>
                    <a:pt x="77" y="568"/>
                  </a:lnTo>
                  <a:lnTo>
                    <a:pt x="80" y="663"/>
                  </a:lnTo>
                  <a:lnTo>
                    <a:pt x="80" y="712"/>
                  </a:lnTo>
                  <a:lnTo>
                    <a:pt x="83" y="807"/>
                  </a:lnTo>
                  <a:lnTo>
                    <a:pt x="83" y="837"/>
                  </a:lnTo>
                  <a:lnTo>
                    <a:pt x="77" y="880"/>
                  </a:lnTo>
                  <a:lnTo>
                    <a:pt x="80" y="950"/>
                  </a:lnTo>
                  <a:lnTo>
                    <a:pt x="86" y="981"/>
                  </a:lnTo>
                  <a:lnTo>
                    <a:pt x="86" y="1014"/>
                  </a:lnTo>
                  <a:lnTo>
                    <a:pt x="86" y="1063"/>
                  </a:lnTo>
                  <a:lnTo>
                    <a:pt x="74" y="1136"/>
                  </a:lnTo>
                  <a:lnTo>
                    <a:pt x="80" y="1112"/>
                  </a:lnTo>
                  <a:lnTo>
                    <a:pt x="80" y="1173"/>
                  </a:lnTo>
                  <a:lnTo>
                    <a:pt x="71" y="1207"/>
                  </a:lnTo>
                  <a:lnTo>
                    <a:pt x="67" y="1253"/>
                  </a:lnTo>
                  <a:lnTo>
                    <a:pt x="71" y="1308"/>
                  </a:lnTo>
                  <a:lnTo>
                    <a:pt x="74" y="1344"/>
                  </a:lnTo>
                  <a:lnTo>
                    <a:pt x="74" y="1387"/>
                  </a:lnTo>
                  <a:lnTo>
                    <a:pt x="61" y="1436"/>
                  </a:lnTo>
                  <a:lnTo>
                    <a:pt x="74" y="1488"/>
                  </a:lnTo>
                  <a:lnTo>
                    <a:pt x="80" y="1544"/>
                  </a:lnTo>
                  <a:lnTo>
                    <a:pt x="83" y="1599"/>
                  </a:lnTo>
                  <a:lnTo>
                    <a:pt x="83" y="1639"/>
                  </a:lnTo>
                  <a:lnTo>
                    <a:pt x="83" y="1694"/>
                  </a:lnTo>
                  <a:lnTo>
                    <a:pt x="77" y="1745"/>
                  </a:lnTo>
                  <a:lnTo>
                    <a:pt x="77" y="1804"/>
                  </a:lnTo>
                  <a:lnTo>
                    <a:pt x="71" y="1865"/>
                  </a:lnTo>
                  <a:lnTo>
                    <a:pt x="67" y="1907"/>
                  </a:lnTo>
                  <a:lnTo>
                    <a:pt x="64" y="1996"/>
                  </a:lnTo>
                  <a:lnTo>
                    <a:pt x="61" y="2069"/>
                  </a:lnTo>
                  <a:lnTo>
                    <a:pt x="58" y="2152"/>
                  </a:lnTo>
                  <a:lnTo>
                    <a:pt x="58" y="2219"/>
                  </a:lnTo>
                  <a:lnTo>
                    <a:pt x="61" y="2277"/>
                  </a:lnTo>
                  <a:lnTo>
                    <a:pt x="61" y="2326"/>
                  </a:lnTo>
                  <a:lnTo>
                    <a:pt x="67" y="2375"/>
                  </a:lnTo>
                  <a:lnTo>
                    <a:pt x="61" y="2429"/>
                  </a:lnTo>
                  <a:lnTo>
                    <a:pt x="55" y="2453"/>
                  </a:lnTo>
                  <a:lnTo>
                    <a:pt x="58" y="2496"/>
                  </a:lnTo>
                  <a:lnTo>
                    <a:pt x="61" y="2548"/>
                  </a:lnTo>
                  <a:lnTo>
                    <a:pt x="50" y="2585"/>
                  </a:lnTo>
                  <a:lnTo>
                    <a:pt x="39" y="2612"/>
                  </a:lnTo>
                  <a:lnTo>
                    <a:pt x="31" y="2633"/>
                  </a:lnTo>
                  <a:lnTo>
                    <a:pt x="27" y="2654"/>
                  </a:lnTo>
                  <a:lnTo>
                    <a:pt x="25" y="2684"/>
                  </a:lnTo>
                  <a:lnTo>
                    <a:pt x="2" y="2675"/>
                  </a:lnTo>
                  <a:lnTo>
                    <a:pt x="0" y="2656"/>
                  </a:lnTo>
                  <a:lnTo>
                    <a:pt x="3" y="2637"/>
                  </a:lnTo>
                  <a:lnTo>
                    <a:pt x="12" y="2603"/>
                  </a:lnTo>
                  <a:lnTo>
                    <a:pt x="28" y="2569"/>
                  </a:lnTo>
                  <a:lnTo>
                    <a:pt x="31" y="2527"/>
                  </a:lnTo>
                  <a:lnTo>
                    <a:pt x="37" y="2469"/>
                  </a:lnTo>
                  <a:lnTo>
                    <a:pt x="46" y="2404"/>
                  </a:lnTo>
                  <a:lnTo>
                    <a:pt x="43" y="2369"/>
                  </a:lnTo>
                  <a:lnTo>
                    <a:pt x="40" y="2320"/>
                  </a:lnTo>
                  <a:lnTo>
                    <a:pt x="52" y="2259"/>
                  </a:lnTo>
                  <a:lnTo>
                    <a:pt x="49" y="2146"/>
                  </a:lnTo>
                  <a:lnTo>
                    <a:pt x="43" y="2106"/>
                  </a:lnTo>
                  <a:lnTo>
                    <a:pt x="43" y="2042"/>
                  </a:lnTo>
                  <a:lnTo>
                    <a:pt x="46" y="1981"/>
                  </a:lnTo>
                  <a:lnTo>
                    <a:pt x="55" y="1932"/>
                  </a:lnTo>
                  <a:lnTo>
                    <a:pt x="61" y="1834"/>
                  </a:lnTo>
                  <a:lnTo>
                    <a:pt x="61" y="1785"/>
                  </a:lnTo>
                  <a:lnTo>
                    <a:pt x="61" y="1730"/>
                  </a:lnTo>
                  <a:lnTo>
                    <a:pt x="55" y="1681"/>
                  </a:lnTo>
                  <a:lnTo>
                    <a:pt x="55" y="1623"/>
                  </a:lnTo>
                  <a:lnTo>
                    <a:pt x="64" y="1581"/>
                  </a:lnTo>
                  <a:lnTo>
                    <a:pt x="64" y="1541"/>
                  </a:lnTo>
                  <a:lnTo>
                    <a:pt x="61" y="1476"/>
                  </a:lnTo>
                  <a:lnTo>
                    <a:pt x="52" y="1421"/>
                  </a:lnTo>
                  <a:lnTo>
                    <a:pt x="49" y="1366"/>
                  </a:lnTo>
                  <a:lnTo>
                    <a:pt x="55" y="1308"/>
                  </a:lnTo>
                  <a:lnTo>
                    <a:pt x="64" y="1188"/>
                  </a:lnTo>
                  <a:lnTo>
                    <a:pt x="67" y="1097"/>
                  </a:lnTo>
                  <a:lnTo>
                    <a:pt x="67" y="1066"/>
                  </a:lnTo>
                  <a:lnTo>
                    <a:pt x="58" y="1017"/>
                  </a:lnTo>
                  <a:lnTo>
                    <a:pt x="64" y="978"/>
                  </a:lnTo>
                  <a:lnTo>
                    <a:pt x="67" y="923"/>
                  </a:lnTo>
                  <a:lnTo>
                    <a:pt x="67" y="886"/>
                  </a:lnTo>
                  <a:lnTo>
                    <a:pt x="74" y="849"/>
                  </a:lnTo>
                  <a:lnTo>
                    <a:pt x="71" y="813"/>
                  </a:lnTo>
                  <a:lnTo>
                    <a:pt x="64" y="761"/>
                  </a:lnTo>
                  <a:lnTo>
                    <a:pt x="64" y="703"/>
                  </a:lnTo>
                  <a:lnTo>
                    <a:pt x="71" y="642"/>
                  </a:lnTo>
                  <a:lnTo>
                    <a:pt x="71" y="593"/>
                  </a:lnTo>
                  <a:lnTo>
                    <a:pt x="64" y="532"/>
                  </a:lnTo>
                  <a:lnTo>
                    <a:pt x="61" y="489"/>
                  </a:lnTo>
                  <a:lnTo>
                    <a:pt x="64" y="437"/>
                  </a:lnTo>
                  <a:lnTo>
                    <a:pt x="71" y="379"/>
                  </a:lnTo>
                  <a:lnTo>
                    <a:pt x="74" y="345"/>
                  </a:lnTo>
                  <a:lnTo>
                    <a:pt x="71" y="296"/>
                  </a:lnTo>
                  <a:lnTo>
                    <a:pt x="67" y="238"/>
                  </a:lnTo>
                  <a:lnTo>
                    <a:pt x="67" y="186"/>
                  </a:lnTo>
                  <a:lnTo>
                    <a:pt x="67" y="144"/>
                  </a:lnTo>
                  <a:lnTo>
                    <a:pt x="80" y="86"/>
                  </a:lnTo>
                  <a:lnTo>
                    <a:pt x="95" y="43"/>
                  </a:lnTo>
                  <a:lnTo>
                    <a:pt x="119" y="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56" name="Freeform 366"/>
            <p:cNvSpPr>
              <a:spLocks/>
            </p:cNvSpPr>
            <p:nvPr/>
          </p:nvSpPr>
          <p:spPr bwMode="auto">
            <a:xfrm rot="-3405074">
              <a:off x="2250" y="1434"/>
              <a:ext cx="351" cy="420"/>
            </a:xfrm>
            <a:custGeom>
              <a:avLst/>
              <a:gdLst>
                <a:gd name="T0" fmla="*/ 14 w 406"/>
                <a:gd name="T1" fmla="*/ 87 h 841"/>
                <a:gd name="T2" fmla="*/ 34 w 406"/>
                <a:gd name="T3" fmla="*/ 85 h 841"/>
                <a:gd name="T4" fmla="*/ 57 w 406"/>
                <a:gd name="T5" fmla="*/ 86 h 841"/>
                <a:gd name="T6" fmla="*/ 83 w 406"/>
                <a:gd name="T7" fmla="*/ 84 h 841"/>
                <a:gd name="T8" fmla="*/ 102 w 406"/>
                <a:gd name="T9" fmla="*/ 82 h 841"/>
                <a:gd name="T10" fmla="*/ 120 w 406"/>
                <a:gd name="T11" fmla="*/ 79 h 841"/>
                <a:gd name="T12" fmla="*/ 143 w 406"/>
                <a:gd name="T13" fmla="*/ 77 h 841"/>
                <a:gd name="T14" fmla="*/ 148 w 406"/>
                <a:gd name="T15" fmla="*/ 73 h 841"/>
                <a:gd name="T16" fmla="*/ 160 w 406"/>
                <a:gd name="T17" fmla="*/ 68 h 841"/>
                <a:gd name="T18" fmla="*/ 171 w 406"/>
                <a:gd name="T19" fmla="*/ 64 h 841"/>
                <a:gd name="T20" fmla="*/ 179 w 406"/>
                <a:gd name="T21" fmla="*/ 60 h 841"/>
                <a:gd name="T22" fmla="*/ 182 w 406"/>
                <a:gd name="T23" fmla="*/ 57 h 841"/>
                <a:gd name="T24" fmla="*/ 182 w 406"/>
                <a:gd name="T25" fmla="*/ 51 h 841"/>
                <a:gd name="T26" fmla="*/ 185 w 406"/>
                <a:gd name="T27" fmla="*/ 46 h 841"/>
                <a:gd name="T28" fmla="*/ 190 w 406"/>
                <a:gd name="T29" fmla="*/ 42 h 841"/>
                <a:gd name="T30" fmla="*/ 195 w 406"/>
                <a:gd name="T31" fmla="*/ 34 h 841"/>
                <a:gd name="T32" fmla="*/ 193 w 406"/>
                <a:gd name="T33" fmla="*/ 29 h 841"/>
                <a:gd name="T34" fmla="*/ 193 w 406"/>
                <a:gd name="T35" fmla="*/ 24 h 841"/>
                <a:gd name="T36" fmla="*/ 195 w 406"/>
                <a:gd name="T37" fmla="*/ 18 h 841"/>
                <a:gd name="T38" fmla="*/ 197 w 406"/>
                <a:gd name="T39" fmla="*/ 14 h 841"/>
                <a:gd name="T40" fmla="*/ 195 w 406"/>
                <a:gd name="T41" fmla="*/ 10 h 841"/>
                <a:gd name="T42" fmla="*/ 197 w 406"/>
                <a:gd name="T43" fmla="*/ 7 h 841"/>
                <a:gd name="T44" fmla="*/ 201 w 406"/>
                <a:gd name="T45" fmla="*/ 4 h 841"/>
                <a:gd name="T46" fmla="*/ 205 w 406"/>
                <a:gd name="T47" fmla="*/ 1 h 841"/>
                <a:gd name="T48" fmla="*/ 223 w 406"/>
                <a:gd name="T49" fmla="*/ 0 h 841"/>
                <a:gd name="T50" fmla="*/ 247 w 406"/>
                <a:gd name="T51" fmla="*/ 0 h 841"/>
                <a:gd name="T52" fmla="*/ 258 w 406"/>
                <a:gd name="T53" fmla="*/ 4 h 841"/>
                <a:gd name="T54" fmla="*/ 262 w 406"/>
                <a:gd name="T55" fmla="*/ 10 h 841"/>
                <a:gd name="T56" fmla="*/ 258 w 406"/>
                <a:gd name="T57" fmla="*/ 15 h 841"/>
                <a:gd name="T58" fmla="*/ 257 w 406"/>
                <a:gd name="T59" fmla="*/ 21 h 841"/>
                <a:gd name="T60" fmla="*/ 258 w 406"/>
                <a:gd name="T61" fmla="*/ 28 h 841"/>
                <a:gd name="T62" fmla="*/ 255 w 406"/>
                <a:gd name="T63" fmla="*/ 33 h 841"/>
                <a:gd name="T64" fmla="*/ 252 w 406"/>
                <a:gd name="T65" fmla="*/ 39 h 841"/>
                <a:gd name="T66" fmla="*/ 248 w 406"/>
                <a:gd name="T67" fmla="*/ 45 h 841"/>
                <a:gd name="T68" fmla="*/ 253 w 406"/>
                <a:gd name="T69" fmla="*/ 49 h 841"/>
                <a:gd name="T70" fmla="*/ 252 w 406"/>
                <a:gd name="T71" fmla="*/ 53 h 841"/>
                <a:gd name="T72" fmla="*/ 251 w 406"/>
                <a:gd name="T73" fmla="*/ 57 h 841"/>
                <a:gd name="T74" fmla="*/ 246 w 406"/>
                <a:gd name="T75" fmla="*/ 60 h 841"/>
                <a:gd name="T76" fmla="*/ 245 w 406"/>
                <a:gd name="T77" fmla="*/ 65 h 841"/>
                <a:gd name="T78" fmla="*/ 239 w 406"/>
                <a:gd name="T79" fmla="*/ 70 h 841"/>
                <a:gd name="T80" fmla="*/ 227 w 406"/>
                <a:gd name="T81" fmla="*/ 75 h 841"/>
                <a:gd name="T82" fmla="*/ 219 w 406"/>
                <a:gd name="T83" fmla="*/ 81 h 841"/>
                <a:gd name="T84" fmla="*/ 205 w 406"/>
                <a:gd name="T85" fmla="*/ 84 h 841"/>
                <a:gd name="T86" fmla="*/ 193 w 406"/>
                <a:gd name="T87" fmla="*/ 88 h 841"/>
                <a:gd name="T88" fmla="*/ 174 w 406"/>
                <a:gd name="T89" fmla="*/ 92 h 841"/>
                <a:gd name="T90" fmla="*/ 142 w 406"/>
                <a:gd name="T91" fmla="*/ 95 h 841"/>
                <a:gd name="T92" fmla="*/ 118 w 406"/>
                <a:gd name="T93" fmla="*/ 98 h 841"/>
                <a:gd name="T94" fmla="*/ 97 w 406"/>
                <a:gd name="T95" fmla="*/ 99 h 841"/>
                <a:gd name="T96" fmla="*/ 73 w 406"/>
                <a:gd name="T97" fmla="*/ 102 h 841"/>
                <a:gd name="T98" fmla="*/ 46 w 406"/>
                <a:gd name="T99" fmla="*/ 104 h 841"/>
                <a:gd name="T100" fmla="*/ 27 w 406"/>
                <a:gd name="T101" fmla="*/ 105 h 841"/>
                <a:gd name="T102" fmla="*/ 8 w 406"/>
                <a:gd name="T103" fmla="*/ 103 h 841"/>
                <a:gd name="T104" fmla="*/ 3 w 406"/>
                <a:gd name="T105" fmla="*/ 97 h 841"/>
                <a:gd name="T106" fmla="*/ 0 w 406"/>
                <a:gd name="T107" fmla="*/ 92 h 841"/>
                <a:gd name="T108" fmla="*/ 14 w 406"/>
                <a:gd name="T109" fmla="*/ 87 h 84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06"/>
                <a:gd name="T166" fmla="*/ 0 h 841"/>
                <a:gd name="T167" fmla="*/ 406 w 406"/>
                <a:gd name="T168" fmla="*/ 841 h 84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06" h="841">
                  <a:moveTo>
                    <a:pt x="21" y="697"/>
                  </a:moveTo>
                  <a:lnTo>
                    <a:pt x="52" y="685"/>
                  </a:lnTo>
                  <a:lnTo>
                    <a:pt x="88" y="688"/>
                  </a:lnTo>
                  <a:lnTo>
                    <a:pt x="128" y="679"/>
                  </a:lnTo>
                  <a:lnTo>
                    <a:pt x="158" y="657"/>
                  </a:lnTo>
                  <a:lnTo>
                    <a:pt x="186" y="639"/>
                  </a:lnTo>
                  <a:lnTo>
                    <a:pt x="221" y="623"/>
                  </a:lnTo>
                  <a:lnTo>
                    <a:pt x="229" y="584"/>
                  </a:lnTo>
                  <a:lnTo>
                    <a:pt x="247" y="547"/>
                  </a:lnTo>
                  <a:lnTo>
                    <a:pt x="265" y="517"/>
                  </a:lnTo>
                  <a:lnTo>
                    <a:pt x="278" y="483"/>
                  </a:lnTo>
                  <a:lnTo>
                    <a:pt x="281" y="456"/>
                  </a:lnTo>
                  <a:lnTo>
                    <a:pt x="281" y="413"/>
                  </a:lnTo>
                  <a:lnTo>
                    <a:pt x="287" y="373"/>
                  </a:lnTo>
                  <a:lnTo>
                    <a:pt x="294" y="337"/>
                  </a:lnTo>
                  <a:lnTo>
                    <a:pt x="302" y="278"/>
                  </a:lnTo>
                  <a:lnTo>
                    <a:pt x="299" y="239"/>
                  </a:lnTo>
                  <a:lnTo>
                    <a:pt x="299" y="196"/>
                  </a:lnTo>
                  <a:lnTo>
                    <a:pt x="302" y="150"/>
                  </a:lnTo>
                  <a:lnTo>
                    <a:pt x="305" y="116"/>
                  </a:lnTo>
                  <a:lnTo>
                    <a:pt x="302" y="86"/>
                  </a:lnTo>
                  <a:lnTo>
                    <a:pt x="305" y="58"/>
                  </a:lnTo>
                  <a:lnTo>
                    <a:pt x="310" y="36"/>
                  </a:lnTo>
                  <a:lnTo>
                    <a:pt x="317" y="13"/>
                  </a:lnTo>
                  <a:lnTo>
                    <a:pt x="345" y="0"/>
                  </a:lnTo>
                  <a:lnTo>
                    <a:pt x="383" y="3"/>
                  </a:lnTo>
                  <a:lnTo>
                    <a:pt x="400" y="36"/>
                  </a:lnTo>
                  <a:lnTo>
                    <a:pt x="406" y="80"/>
                  </a:lnTo>
                  <a:lnTo>
                    <a:pt x="400" y="126"/>
                  </a:lnTo>
                  <a:lnTo>
                    <a:pt x="397" y="171"/>
                  </a:lnTo>
                  <a:lnTo>
                    <a:pt x="400" y="226"/>
                  </a:lnTo>
                  <a:lnTo>
                    <a:pt x="394" y="266"/>
                  </a:lnTo>
                  <a:lnTo>
                    <a:pt x="391" y="315"/>
                  </a:lnTo>
                  <a:lnTo>
                    <a:pt x="384" y="361"/>
                  </a:lnTo>
                  <a:lnTo>
                    <a:pt x="392" y="393"/>
                  </a:lnTo>
                  <a:lnTo>
                    <a:pt x="391" y="428"/>
                  </a:lnTo>
                  <a:lnTo>
                    <a:pt x="387" y="456"/>
                  </a:lnTo>
                  <a:lnTo>
                    <a:pt x="381" y="483"/>
                  </a:lnTo>
                  <a:lnTo>
                    <a:pt x="378" y="520"/>
                  </a:lnTo>
                  <a:lnTo>
                    <a:pt x="369" y="563"/>
                  </a:lnTo>
                  <a:lnTo>
                    <a:pt x="351" y="606"/>
                  </a:lnTo>
                  <a:lnTo>
                    <a:pt x="339" y="651"/>
                  </a:lnTo>
                  <a:lnTo>
                    <a:pt x="317" y="676"/>
                  </a:lnTo>
                  <a:lnTo>
                    <a:pt x="299" y="706"/>
                  </a:lnTo>
                  <a:lnTo>
                    <a:pt x="268" y="743"/>
                  </a:lnTo>
                  <a:lnTo>
                    <a:pt x="220" y="767"/>
                  </a:lnTo>
                  <a:lnTo>
                    <a:pt x="183" y="786"/>
                  </a:lnTo>
                  <a:lnTo>
                    <a:pt x="149" y="795"/>
                  </a:lnTo>
                  <a:lnTo>
                    <a:pt x="113" y="819"/>
                  </a:lnTo>
                  <a:lnTo>
                    <a:pt x="70" y="837"/>
                  </a:lnTo>
                  <a:lnTo>
                    <a:pt x="42" y="841"/>
                  </a:lnTo>
                  <a:lnTo>
                    <a:pt x="12" y="825"/>
                  </a:lnTo>
                  <a:lnTo>
                    <a:pt x="3" y="779"/>
                  </a:lnTo>
                  <a:lnTo>
                    <a:pt x="0" y="743"/>
                  </a:lnTo>
                  <a:lnTo>
                    <a:pt x="21" y="69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57" name="Freeform 367"/>
            <p:cNvSpPr>
              <a:spLocks/>
            </p:cNvSpPr>
            <p:nvPr/>
          </p:nvSpPr>
          <p:spPr bwMode="auto">
            <a:xfrm rot="-3405074">
              <a:off x="2258" y="1441"/>
              <a:ext cx="336" cy="412"/>
            </a:xfrm>
            <a:custGeom>
              <a:avLst/>
              <a:gdLst>
                <a:gd name="T0" fmla="*/ 98 w 388"/>
                <a:gd name="T1" fmla="*/ 85 h 822"/>
                <a:gd name="T2" fmla="*/ 132 w 388"/>
                <a:gd name="T3" fmla="*/ 87 h 822"/>
                <a:gd name="T4" fmla="*/ 165 w 388"/>
                <a:gd name="T5" fmla="*/ 85 h 822"/>
                <a:gd name="T6" fmla="*/ 184 w 388"/>
                <a:gd name="T7" fmla="*/ 80 h 822"/>
                <a:gd name="T8" fmla="*/ 193 w 388"/>
                <a:gd name="T9" fmla="*/ 76 h 822"/>
                <a:gd name="T10" fmla="*/ 208 w 388"/>
                <a:gd name="T11" fmla="*/ 72 h 822"/>
                <a:gd name="T12" fmla="*/ 223 w 388"/>
                <a:gd name="T13" fmla="*/ 66 h 822"/>
                <a:gd name="T14" fmla="*/ 225 w 388"/>
                <a:gd name="T15" fmla="*/ 58 h 822"/>
                <a:gd name="T16" fmla="*/ 231 w 388"/>
                <a:gd name="T17" fmla="*/ 51 h 822"/>
                <a:gd name="T18" fmla="*/ 229 w 388"/>
                <a:gd name="T19" fmla="*/ 45 h 822"/>
                <a:gd name="T20" fmla="*/ 231 w 388"/>
                <a:gd name="T21" fmla="*/ 39 h 822"/>
                <a:gd name="T22" fmla="*/ 234 w 388"/>
                <a:gd name="T23" fmla="*/ 31 h 822"/>
                <a:gd name="T24" fmla="*/ 233 w 388"/>
                <a:gd name="T25" fmla="*/ 24 h 822"/>
                <a:gd name="T26" fmla="*/ 238 w 388"/>
                <a:gd name="T27" fmla="*/ 16 h 822"/>
                <a:gd name="T28" fmla="*/ 241 w 388"/>
                <a:gd name="T29" fmla="*/ 8 h 822"/>
                <a:gd name="T30" fmla="*/ 239 w 388"/>
                <a:gd name="T31" fmla="*/ 0 h 822"/>
                <a:gd name="T32" fmla="*/ 251 w 388"/>
                <a:gd name="T33" fmla="*/ 6 h 822"/>
                <a:gd name="T34" fmla="*/ 252 w 388"/>
                <a:gd name="T35" fmla="*/ 13 h 822"/>
                <a:gd name="T36" fmla="*/ 247 w 388"/>
                <a:gd name="T37" fmla="*/ 20 h 822"/>
                <a:gd name="T38" fmla="*/ 246 w 388"/>
                <a:gd name="T39" fmla="*/ 27 h 822"/>
                <a:gd name="T40" fmla="*/ 242 w 388"/>
                <a:gd name="T41" fmla="*/ 32 h 822"/>
                <a:gd name="T42" fmla="*/ 243 w 388"/>
                <a:gd name="T43" fmla="*/ 39 h 822"/>
                <a:gd name="T44" fmla="*/ 239 w 388"/>
                <a:gd name="T45" fmla="*/ 44 h 822"/>
                <a:gd name="T46" fmla="*/ 243 w 388"/>
                <a:gd name="T47" fmla="*/ 50 h 822"/>
                <a:gd name="T48" fmla="*/ 241 w 388"/>
                <a:gd name="T49" fmla="*/ 57 h 822"/>
                <a:gd name="T50" fmla="*/ 235 w 388"/>
                <a:gd name="T51" fmla="*/ 64 h 822"/>
                <a:gd name="T52" fmla="*/ 226 w 388"/>
                <a:gd name="T53" fmla="*/ 70 h 822"/>
                <a:gd name="T54" fmla="*/ 212 w 388"/>
                <a:gd name="T55" fmla="*/ 78 h 822"/>
                <a:gd name="T56" fmla="*/ 193 w 388"/>
                <a:gd name="T57" fmla="*/ 83 h 822"/>
                <a:gd name="T58" fmla="*/ 180 w 388"/>
                <a:gd name="T59" fmla="*/ 88 h 822"/>
                <a:gd name="T60" fmla="*/ 158 w 388"/>
                <a:gd name="T61" fmla="*/ 92 h 822"/>
                <a:gd name="T62" fmla="*/ 128 w 388"/>
                <a:gd name="T63" fmla="*/ 96 h 822"/>
                <a:gd name="T64" fmla="*/ 93 w 388"/>
                <a:gd name="T65" fmla="*/ 98 h 822"/>
                <a:gd name="T66" fmla="*/ 69 w 388"/>
                <a:gd name="T67" fmla="*/ 101 h 822"/>
                <a:gd name="T68" fmla="*/ 23 w 388"/>
                <a:gd name="T69" fmla="*/ 104 h 822"/>
                <a:gd name="T70" fmla="*/ 5 w 388"/>
                <a:gd name="T71" fmla="*/ 100 h 822"/>
                <a:gd name="T72" fmla="*/ 0 w 388"/>
                <a:gd name="T73" fmla="*/ 92 h 822"/>
                <a:gd name="T74" fmla="*/ 31 w 388"/>
                <a:gd name="T75" fmla="*/ 85 h 822"/>
                <a:gd name="T76" fmla="*/ 59 w 388"/>
                <a:gd name="T77" fmla="*/ 85 h 82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88"/>
                <a:gd name="T118" fmla="*/ 0 h 822"/>
                <a:gd name="T119" fmla="*/ 388 w 388"/>
                <a:gd name="T120" fmla="*/ 822 h 82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88" h="822">
                  <a:moveTo>
                    <a:pt x="122" y="670"/>
                  </a:moveTo>
                  <a:lnTo>
                    <a:pt x="151" y="677"/>
                  </a:lnTo>
                  <a:lnTo>
                    <a:pt x="179" y="691"/>
                  </a:lnTo>
                  <a:lnTo>
                    <a:pt x="203" y="689"/>
                  </a:lnTo>
                  <a:lnTo>
                    <a:pt x="229" y="685"/>
                  </a:lnTo>
                  <a:lnTo>
                    <a:pt x="253" y="674"/>
                  </a:lnTo>
                  <a:lnTo>
                    <a:pt x="277" y="654"/>
                  </a:lnTo>
                  <a:lnTo>
                    <a:pt x="284" y="634"/>
                  </a:lnTo>
                  <a:lnTo>
                    <a:pt x="289" y="618"/>
                  </a:lnTo>
                  <a:lnTo>
                    <a:pt x="298" y="607"/>
                  </a:lnTo>
                  <a:lnTo>
                    <a:pt x="307" y="593"/>
                  </a:lnTo>
                  <a:lnTo>
                    <a:pt x="320" y="570"/>
                  </a:lnTo>
                  <a:lnTo>
                    <a:pt x="332" y="542"/>
                  </a:lnTo>
                  <a:lnTo>
                    <a:pt x="344" y="521"/>
                  </a:lnTo>
                  <a:lnTo>
                    <a:pt x="344" y="491"/>
                  </a:lnTo>
                  <a:lnTo>
                    <a:pt x="347" y="463"/>
                  </a:lnTo>
                  <a:lnTo>
                    <a:pt x="356" y="433"/>
                  </a:lnTo>
                  <a:lnTo>
                    <a:pt x="356" y="403"/>
                  </a:lnTo>
                  <a:lnTo>
                    <a:pt x="356" y="377"/>
                  </a:lnTo>
                  <a:lnTo>
                    <a:pt x="353" y="353"/>
                  </a:lnTo>
                  <a:lnTo>
                    <a:pt x="347" y="332"/>
                  </a:lnTo>
                  <a:lnTo>
                    <a:pt x="356" y="308"/>
                  </a:lnTo>
                  <a:lnTo>
                    <a:pt x="359" y="274"/>
                  </a:lnTo>
                  <a:lnTo>
                    <a:pt x="360" y="246"/>
                  </a:lnTo>
                  <a:lnTo>
                    <a:pt x="357" y="220"/>
                  </a:lnTo>
                  <a:lnTo>
                    <a:pt x="359" y="192"/>
                  </a:lnTo>
                  <a:lnTo>
                    <a:pt x="368" y="155"/>
                  </a:lnTo>
                  <a:lnTo>
                    <a:pt x="366" y="125"/>
                  </a:lnTo>
                  <a:lnTo>
                    <a:pt x="372" y="91"/>
                  </a:lnTo>
                  <a:lnTo>
                    <a:pt x="371" y="61"/>
                  </a:lnTo>
                  <a:lnTo>
                    <a:pt x="368" y="33"/>
                  </a:lnTo>
                  <a:lnTo>
                    <a:pt x="368" y="0"/>
                  </a:lnTo>
                  <a:lnTo>
                    <a:pt x="379" y="23"/>
                  </a:lnTo>
                  <a:lnTo>
                    <a:pt x="387" y="42"/>
                  </a:lnTo>
                  <a:lnTo>
                    <a:pt x="386" y="67"/>
                  </a:lnTo>
                  <a:lnTo>
                    <a:pt x="388" y="98"/>
                  </a:lnTo>
                  <a:lnTo>
                    <a:pt x="384" y="128"/>
                  </a:lnTo>
                  <a:lnTo>
                    <a:pt x="380" y="158"/>
                  </a:lnTo>
                  <a:lnTo>
                    <a:pt x="380" y="187"/>
                  </a:lnTo>
                  <a:lnTo>
                    <a:pt x="379" y="213"/>
                  </a:lnTo>
                  <a:lnTo>
                    <a:pt x="378" y="235"/>
                  </a:lnTo>
                  <a:lnTo>
                    <a:pt x="373" y="253"/>
                  </a:lnTo>
                  <a:lnTo>
                    <a:pt x="377" y="284"/>
                  </a:lnTo>
                  <a:lnTo>
                    <a:pt x="374" y="305"/>
                  </a:lnTo>
                  <a:lnTo>
                    <a:pt x="371" y="330"/>
                  </a:lnTo>
                  <a:lnTo>
                    <a:pt x="368" y="351"/>
                  </a:lnTo>
                  <a:lnTo>
                    <a:pt x="370" y="375"/>
                  </a:lnTo>
                  <a:lnTo>
                    <a:pt x="375" y="397"/>
                  </a:lnTo>
                  <a:lnTo>
                    <a:pt x="375" y="424"/>
                  </a:lnTo>
                  <a:lnTo>
                    <a:pt x="371" y="454"/>
                  </a:lnTo>
                  <a:lnTo>
                    <a:pt x="362" y="479"/>
                  </a:lnTo>
                  <a:lnTo>
                    <a:pt x="362" y="507"/>
                  </a:lnTo>
                  <a:lnTo>
                    <a:pt x="359" y="531"/>
                  </a:lnTo>
                  <a:lnTo>
                    <a:pt x="348" y="556"/>
                  </a:lnTo>
                  <a:lnTo>
                    <a:pt x="331" y="593"/>
                  </a:lnTo>
                  <a:lnTo>
                    <a:pt x="327" y="619"/>
                  </a:lnTo>
                  <a:lnTo>
                    <a:pt x="318" y="638"/>
                  </a:lnTo>
                  <a:lnTo>
                    <a:pt x="297" y="663"/>
                  </a:lnTo>
                  <a:lnTo>
                    <a:pt x="292" y="679"/>
                  </a:lnTo>
                  <a:lnTo>
                    <a:pt x="277" y="697"/>
                  </a:lnTo>
                  <a:lnTo>
                    <a:pt x="262" y="709"/>
                  </a:lnTo>
                  <a:lnTo>
                    <a:pt x="244" y="734"/>
                  </a:lnTo>
                  <a:lnTo>
                    <a:pt x="225" y="745"/>
                  </a:lnTo>
                  <a:lnTo>
                    <a:pt x="197" y="760"/>
                  </a:lnTo>
                  <a:lnTo>
                    <a:pt x="174" y="771"/>
                  </a:lnTo>
                  <a:lnTo>
                    <a:pt x="142" y="779"/>
                  </a:lnTo>
                  <a:lnTo>
                    <a:pt x="127" y="791"/>
                  </a:lnTo>
                  <a:lnTo>
                    <a:pt x="106" y="803"/>
                  </a:lnTo>
                  <a:lnTo>
                    <a:pt x="63" y="821"/>
                  </a:lnTo>
                  <a:lnTo>
                    <a:pt x="36" y="822"/>
                  </a:lnTo>
                  <a:lnTo>
                    <a:pt x="12" y="810"/>
                  </a:lnTo>
                  <a:lnTo>
                    <a:pt x="8" y="792"/>
                  </a:lnTo>
                  <a:lnTo>
                    <a:pt x="5" y="768"/>
                  </a:lnTo>
                  <a:lnTo>
                    <a:pt x="0" y="731"/>
                  </a:lnTo>
                  <a:lnTo>
                    <a:pt x="20" y="687"/>
                  </a:lnTo>
                  <a:lnTo>
                    <a:pt x="49" y="676"/>
                  </a:lnTo>
                  <a:lnTo>
                    <a:pt x="72" y="676"/>
                  </a:lnTo>
                  <a:lnTo>
                    <a:pt x="90" y="679"/>
                  </a:lnTo>
                  <a:lnTo>
                    <a:pt x="122" y="67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58" name="Freeform 368"/>
            <p:cNvSpPr>
              <a:spLocks/>
            </p:cNvSpPr>
            <p:nvPr/>
          </p:nvSpPr>
          <p:spPr bwMode="auto">
            <a:xfrm rot="-3405074">
              <a:off x="2347" y="1411"/>
              <a:ext cx="170" cy="344"/>
            </a:xfrm>
            <a:custGeom>
              <a:avLst/>
              <a:gdLst>
                <a:gd name="T0" fmla="*/ 129 w 195"/>
                <a:gd name="T1" fmla="*/ 5 h 688"/>
                <a:gd name="T2" fmla="*/ 129 w 195"/>
                <a:gd name="T3" fmla="*/ 11 h 688"/>
                <a:gd name="T4" fmla="*/ 126 w 195"/>
                <a:gd name="T5" fmla="*/ 18 h 688"/>
                <a:gd name="T6" fmla="*/ 121 w 195"/>
                <a:gd name="T7" fmla="*/ 24 h 688"/>
                <a:gd name="T8" fmla="*/ 121 w 195"/>
                <a:gd name="T9" fmla="*/ 31 h 688"/>
                <a:gd name="T10" fmla="*/ 116 w 195"/>
                <a:gd name="T11" fmla="*/ 39 h 688"/>
                <a:gd name="T12" fmla="*/ 116 w 195"/>
                <a:gd name="T13" fmla="*/ 44 h 688"/>
                <a:gd name="T14" fmla="*/ 117 w 195"/>
                <a:gd name="T15" fmla="*/ 52 h 688"/>
                <a:gd name="T16" fmla="*/ 112 w 195"/>
                <a:gd name="T17" fmla="*/ 60 h 688"/>
                <a:gd name="T18" fmla="*/ 104 w 195"/>
                <a:gd name="T19" fmla="*/ 65 h 688"/>
                <a:gd name="T20" fmla="*/ 94 w 195"/>
                <a:gd name="T21" fmla="*/ 69 h 688"/>
                <a:gd name="T22" fmla="*/ 80 w 195"/>
                <a:gd name="T23" fmla="*/ 74 h 688"/>
                <a:gd name="T24" fmla="*/ 70 w 195"/>
                <a:gd name="T25" fmla="*/ 79 h 688"/>
                <a:gd name="T26" fmla="*/ 54 w 195"/>
                <a:gd name="T27" fmla="*/ 83 h 688"/>
                <a:gd name="T28" fmla="*/ 33 w 195"/>
                <a:gd name="T29" fmla="*/ 85 h 688"/>
                <a:gd name="T30" fmla="*/ 3 w 195"/>
                <a:gd name="T31" fmla="*/ 86 h 688"/>
                <a:gd name="T32" fmla="*/ 15 w 195"/>
                <a:gd name="T33" fmla="*/ 85 h 688"/>
                <a:gd name="T34" fmla="*/ 42 w 195"/>
                <a:gd name="T35" fmla="*/ 83 h 688"/>
                <a:gd name="T36" fmla="*/ 58 w 195"/>
                <a:gd name="T37" fmla="*/ 79 h 688"/>
                <a:gd name="T38" fmla="*/ 68 w 195"/>
                <a:gd name="T39" fmla="*/ 74 h 688"/>
                <a:gd name="T40" fmla="*/ 80 w 195"/>
                <a:gd name="T41" fmla="*/ 70 h 688"/>
                <a:gd name="T42" fmla="*/ 86 w 195"/>
                <a:gd name="T43" fmla="*/ 66 h 688"/>
                <a:gd name="T44" fmla="*/ 100 w 195"/>
                <a:gd name="T45" fmla="*/ 60 h 688"/>
                <a:gd name="T46" fmla="*/ 108 w 195"/>
                <a:gd name="T47" fmla="*/ 56 h 688"/>
                <a:gd name="T48" fmla="*/ 110 w 195"/>
                <a:gd name="T49" fmla="*/ 49 h 688"/>
                <a:gd name="T50" fmla="*/ 105 w 195"/>
                <a:gd name="T51" fmla="*/ 42 h 688"/>
                <a:gd name="T52" fmla="*/ 111 w 195"/>
                <a:gd name="T53" fmla="*/ 38 h 688"/>
                <a:gd name="T54" fmla="*/ 116 w 195"/>
                <a:gd name="T55" fmla="*/ 30 h 688"/>
                <a:gd name="T56" fmla="*/ 116 w 195"/>
                <a:gd name="T57" fmla="*/ 25 h 688"/>
                <a:gd name="T58" fmla="*/ 121 w 195"/>
                <a:gd name="T59" fmla="*/ 20 h 688"/>
                <a:gd name="T60" fmla="*/ 119 w 195"/>
                <a:gd name="T61" fmla="*/ 13 h 688"/>
                <a:gd name="T62" fmla="*/ 126 w 195"/>
                <a:gd name="T63" fmla="*/ 10 h 688"/>
                <a:gd name="T64" fmla="*/ 126 w 195"/>
                <a:gd name="T65" fmla="*/ 3 h 6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5"/>
                <a:gd name="T100" fmla="*/ 0 h 688"/>
                <a:gd name="T101" fmla="*/ 195 w 195"/>
                <a:gd name="T102" fmla="*/ 688 h 68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5" h="688">
                  <a:moveTo>
                    <a:pt x="192" y="0"/>
                  </a:moveTo>
                  <a:lnTo>
                    <a:pt x="195" y="33"/>
                  </a:lnTo>
                  <a:lnTo>
                    <a:pt x="195" y="67"/>
                  </a:lnTo>
                  <a:lnTo>
                    <a:pt x="195" y="93"/>
                  </a:lnTo>
                  <a:lnTo>
                    <a:pt x="191" y="109"/>
                  </a:lnTo>
                  <a:lnTo>
                    <a:pt x="189" y="137"/>
                  </a:lnTo>
                  <a:lnTo>
                    <a:pt x="189" y="155"/>
                  </a:lnTo>
                  <a:lnTo>
                    <a:pt x="183" y="197"/>
                  </a:lnTo>
                  <a:lnTo>
                    <a:pt x="182" y="232"/>
                  </a:lnTo>
                  <a:lnTo>
                    <a:pt x="183" y="249"/>
                  </a:lnTo>
                  <a:lnTo>
                    <a:pt x="180" y="277"/>
                  </a:lnTo>
                  <a:lnTo>
                    <a:pt x="174" y="311"/>
                  </a:lnTo>
                  <a:lnTo>
                    <a:pt x="168" y="327"/>
                  </a:lnTo>
                  <a:lnTo>
                    <a:pt x="174" y="354"/>
                  </a:lnTo>
                  <a:lnTo>
                    <a:pt x="177" y="387"/>
                  </a:lnTo>
                  <a:lnTo>
                    <a:pt x="177" y="417"/>
                  </a:lnTo>
                  <a:lnTo>
                    <a:pt x="174" y="454"/>
                  </a:lnTo>
                  <a:lnTo>
                    <a:pt x="170" y="480"/>
                  </a:lnTo>
                  <a:lnTo>
                    <a:pt x="163" y="500"/>
                  </a:lnTo>
                  <a:lnTo>
                    <a:pt x="157" y="518"/>
                  </a:lnTo>
                  <a:lnTo>
                    <a:pt x="149" y="533"/>
                  </a:lnTo>
                  <a:lnTo>
                    <a:pt x="142" y="551"/>
                  </a:lnTo>
                  <a:lnTo>
                    <a:pt x="130" y="567"/>
                  </a:lnTo>
                  <a:lnTo>
                    <a:pt x="121" y="590"/>
                  </a:lnTo>
                  <a:lnTo>
                    <a:pt x="115" y="609"/>
                  </a:lnTo>
                  <a:lnTo>
                    <a:pt x="105" y="627"/>
                  </a:lnTo>
                  <a:lnTo>
                    <a:pt x="94" y="643"/>
                  </a:lnTo>
                  <a:lnTo>
                    <a:pt x="82" y="662"/>
                  </a:lnTo>
                  <a:lnTo>
                    <a:pt x="66" y="670"/>
                  </a:lnTo>
                  <a:lnTo>
                    <a:pt x="51" y="674"/>
                  </a:lnTo>
                  <a:lnTo>
                    <a:pt x="29" y="686"/>
                  </a:lnTo>
                  <a:lnTo>
                    <a:pt x="6" y="688"/>
                  </a:lnTo>
                  <a:lnTo>
                    <a:pt x="0" y="680"/>
                  </a:lnTo>
                  <a:lnTo>
                    <a:pt x="23" y="679"/>
                  </a:lnTo>
                  <a:lnTo>
                    <a:pt x="39" y="671"/>
                  </a:lnTo>
                  <a:lnTo>
                    <a:pt x="63" y="661"/>
                  </a:lnTo>
                  <a:lnTo>
                    <a:pt x="81" y="646"/>
                  </a:lnTo>
                  <a:lnTo>
                    <a:pt x="88" y="628"/>
                  </a:lnTo>
                  <a:lnTo>
                    <a:pt x="96" y="613"/>
                  </a:lnTo>
                  <a:lnTo>
                    <a:pt x="102" y="591"/>
                  </a:lnTo>
                  <a:lnTo>
                    <a:pt x="115" y="579"/>
                  </a:lnTo>
                  <a:lnTo>
                    <a:pt x="121" y="557"/>
                  </a:lnTo>
                  <a:lnTo>
                    <a:pt x="127" y="538"/>
                  </a:lnTo>
                  <a:lnTo>
                    <a:pt x="130" y="524"/>
                  </a:lnTo>
                  <a:lnTo>
                    <a:pt x="139" y="506"/>
                  </a:lnTo>
                  <a:lnTo>
                    <a:pt x="151" y="487"/>
                  </a:lnTo>
                  <a:lnTo>
                    <a:pt x="160" y="474"/>
                  </a:lnTo>
                  <a:lnTo>
                    <a:pt x="163" y="455"/>
                  </a:lnTo>
                  <a:lnTo>
                    <a:pt x="167" y="423"/>
                  </a:lnTo>
                  <a:lnTo>
                    <a:pt x="165" y="396"/>
                  </a:lnTo>
                  <a:lnTo>
                    <a:pt x="160" y="362"/>
                  </a:lnTo>
                  <a:lnTo>
                    <a:pt x="158" y="335"/>
                  </a:lnTo>
                  <a:lnTo>
                    <a:pt x="157" y="327"/>
                  </a:lnTo>
                  <a:lnTo>
                    <a:pt x="168" y="299"/>
                  </a:lnTo>
                  <a:lnTo>
                    <a:pt x="174" y="271"/>
                  </a:lnTo>
                  <a:lnTo>
                    <a:pt x="174" y="247"/>
                  </a:lnTo>
                  <a:lnTo>
                    <a:pt x="171" y="234"/>
                  </a:lnTo>
                  <a:lnTo>
                    <a:pt x="176" y="207"/>
                  </a:lnTo>
                  <a:lnTo>
                    <a:pt x="174" y="195"/>
                  </a:lnTo>
                  <a:lnTo>
                    <a:pt x="182" y="154"/>
                  </a:lnTo>
                  <a:lnTo>
                    <a:pt x="180" y="136"/>
                  </a:lnTo>
                  <a:lnTo>
                    <a:pt x="180" y="110"/>
                  </a:lnTo>
                  <a:lnTo>
                    <a:pt x="188" y="93"/>
                  </a:lnTo>
                  <a:lnTo>
                    <a:pt x="189" y="76"/>
                  </a:lnTo>
                  <a:lnTo>
                    <a:pt x="189" y="49"/>
                  </a:lnTo>
                  <a:lnTo>
                    <a:pt x="189" y="27"/>
                  </a:lnTo>
                  <a:lnTo>
                    <a:pt x="192" y="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59" name="Freeform 369"/>
            <p:cNvSpPr>
              <a:spLocks/>
            </p:cNvSpPr>
            <p:nvPr/>
          </p:nvSpPr>
          <p:spPr bwMode="auto">
            <a:xfrm rot="-3405074">
              <a:off x="2337" y="1423"/>
              <a:ext cx="177" cy="347"/>
            </a:xfrm>
            <a:custGeom>
              <a:avLst/>
              <a:gdLst>
                <a:gd name="T0" fmla="*/ 126 w 206"/>
                <a:gd name="T1" fmla="*/ 3 h 692"/>
                <a:gd name="T2" fmla="*/ 123 w 206"/>
                <a:gd name="T3" fmla="*/ 10 h 692"/>
                <a:gd name="T4" fmla="*/ 121 w 206"/>
                <a:gd name="T5" fmla="*/ 13 h 692"/>
                <a:gd name="T6" fmla="*/ 116 w 206"/>
                <a:gd name="T7" fmla="*/ 20 h 692"/>
                <a:gd name="T8" fmla="*/ 116 w 206"/>
                <a:gd name="T9" fmla="*/ 27 h 692"/>
                <a:gd name="T10" fmla="*/ 117 w 206"/>
                <a:gd name="T11" fmla="*/ 29 h 692"/>
                <a:gd name="T12" fmla="*/ 115 w 206"/>
                <a:gd name="T13" fmla="*/ 34 h 692"/>
                <a:gd name="T14" fmla="*/ 107 w 206"/>
                <a:gd name="T15" fmla="*/ 40 h 692"/>
                <a:gd name="T16" fmla="*/ 106 w 206"/>
                <a:gd name="T17" fmla="*/ 48 h 692"/>
                <a:gd name="T18" fmla="*/ 101 w 206"/>
                <a:gd name="T19" fmla="*/ 54 h 692"/>
                <a:gd name="T20" fmla="*/ 103 w 206"/>
                <a:gd name="T21" fmla="*/ 59 h 692"/>
                <a:gd name="T22" fmla="*/ 89 w 206"/>
                <a:gd name="T23" fmla="*/ 65 h 692"/>
                <a:gd name="T24" fmla="*/ 77 w 206"/>
                <a:gd name="T25" fmla="*/ 70 h 692"/>
                <a:gd name="T26" fmla="*/ 69 w 206"/>
                <a:gd name="T27" fmla="*/ 74 h 692"/>
                <a:gd name="T28" fmla="*/ 55 w 206"/>
                <a:gd name="T29" fmla="*/ 79 h 692"/>
                <a:gd name="T30" fmla="*/ 34 w 206"/>
                <a:gd name="T31" fmla="*/ 80 h 692"/>
                <a:gd name="T32" fmla="*/ 20 w 206"/>
                <a:gd name="T33" fmla="*/ 84 h 692"/>
                <a:gd name="T34" fmla="*/ 0 w 206"/>
                <a:gd name="T35" fmla="*/ 85 h 692"/>
                <a:gd name="T36" fmla="*/ 22 w 206"/>
                <a:gd name="T37" fmla="*/ 81 h 692"/>
                <a:gd name="T38" fmla="*/ 45 w 206"/>
                <a:gd name="T39" fmla="*/ 79 h 692"/>
                <a:gd name="T40" fmla="*/ 62 w 206"/>
                <a:gd name="T41" fmla="*/ 75 h 692"/>
                <a:gd name="T42" fmla="*/ 70 w 206"/>
                <a:gd name="T43" fmla="*/ 71 h 692"/>
                <a:gd name="T44" fmla="*/ 86 w 206"/>
                <a:gd name="T45" fmla="*/ 64 h 692"/>
                <a:gd name="T46" fmla="*/ 95 w 206"/>
                <a:gd name="T47" fmla="*/ 60 h 692"/>
                <a:gd name="T48" fmla="*/ 96 w 206"/>
                <a:gd name="T49" fmla="*/ 55 h 692"/>
                <a:gd name="T50" fmla="*/ 99 w 206"/>
                <a:gd name="T51" fmla="*/ 48 h 692"/>
                <a:gd name="T52" fmla="*/ 105 w 206"/>
                <a:gd name="T53" fmla="*/ 43 h 692"/>
                <a:gd name="T54" fmla="*/ 102 w 206"/>
                <a:gd name="T55" fmla="*/ 38 h 692"/>
                <a:gd name="T56" fmla="*/ 109 w 206"/>
                <a:gd name="T57" fmla="*/ 34 h 692"/>
                <a:gd name="T58" fmla="*/ 111 w 206"/>
                <a:gd name="T59" fmla="*/ 30 h 692"/>
                <a:gd name="T60" fmla="*/ 108 w 206"/>
                <a:gd name="T61" fmla="*/ 23 h 692"/>
                <a:gd name="T62" fmla="*/ 113 w 206"/>
                <a:gd name="T63" fmla="*/ 18 h 692"/>
                <a:gd name="T64" fmla="*/ 118 w 206"/>
                <a:gd name="T65" fmla="*/ 12 h 692"/>
                <a:gd name="T66" fmla="*/ 116 w 206"/>
                <a:gd name="T67" fmla="*/ 8 h 692"/>
                <a:gd name="T68" fmla="*/ 120 w 206"/>
                <a:gd name="T69" fmla="*/ 3 h 69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6"/>
                <a:gd name="T106" fmla="*/ 0 h 692"/>
                <a:gd name="T107" fmla="*/ 206 w 206"/>
                <a:gd name="T108" fmla="*/ 692 h 69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6" h="692">
                  <a:moveTo>
                    <a:pt x="206" y="0"/>
                  </a:moveTo>
                  <a:lnTo>
                    <a:pt x="199" y="17"/>
                  </a:lnTo>
                  <a:lnTo>
                    <a:pt x="193" y="57"/>
                  </a:lnTo>
                  <a:lnTo>
                    <a:pt x="193" y="75"/>
                  </a:lnTo>
                  <a:lnTo>
                    <a:pt x="193" y="94"/>
                  </a:lnTo>
                  <a:lnTo>
                    <a:pt x="191" y="103"/>
                  </a:lnTo>
                  <a:lnTo>
                    <a:pt x="186" y="122"/>
                  </a:lnTo>
                  <a:lnTo>
                    <a:pt x="183" y="158"/>
                  </a:lnTo>
                  <a:lnTo>
                    <a:pt x="183" y="195"/>
                  </a:lnTo>
                  <a:lnTo>
                    <a:pt x="183" y="211"/>
                  </a:lnTo>
                  <a:lnTo>
                    <a:pt x="183" y="223"/>
                  </a:lnTo>
                  <a:lnTo>
                    <a:pt x="184" y="232"/>
                  </a:lnTo>
                  <a:lnTo>
                    <a:pt x="183" y="249"/>
                  </a:lnTo>
                  <a:lnTo>
                    <a:pt x="181" y="268"/>
                  </a:lnTo>
                  <a:lnTo>
                    <a:pt x="172" y="298"/>
                  </a:lnTo>
                  <a:lnTo>
                    <a:pt x="168" y="314"/>
                  </a:lnTo>
                  <a:lnTo>
                    <a:pt x="169" y="347"/>
                  </a:lnTo>
                  <a:lnTo>
                    <a:pt x="166" y="379"/>
                  </a:lnTo>
                  <a:lnTo>
                    <a:pt x="162" y="411"/>
                  </a:lnTo>
                  <a:lnTo>
                    <a:pt x="160" y="429"/>
                  </a:lnTo>
                  <a:lnTo>
                    <a:pt x="160" y="443"/>
                  </a:lnTo>
                  <a:lnTo>
                    <a:pt x="163" y="469"/>
                  </a:lnTo>
                  <a:lnTo>
                    <a:pt x="153" y="488"/>
                  </a:lnTo>
                  <a:lnTo>
                    <a:pt x="141" y="514"/>
                  </a:lnTo>
                  <a:lnTo>
                    <a:pt x="129" y="535"/>
                  </a:lnTo>
                  <a:lnTo>
                    <a:pt x="122" y="558"/>
                  </a:lnTo>
                  <a:lnTo>
                    <a:pt x="120" y="575"/>
                  </a:lnTo>
                  <a:lnTo>
                    <a:pt x="108" y="590"/>
                  </a:lnTo>
                  <a:lnTo>
                    <a:pt x="101" y="609"/>
                  </a:lnTo>
                  <a:lnTo>
                    <a:pt x="87" y="625"/>
                  </a:lnTo>
                  <a:lnTo>
                    <a:pt x="71" y="633"/>
                  </a:lnTo>
                  <a:lnTo>
                    <a:pt x="53" y="637"/>
                  </a:lnTo>
                  <a:lnTo>
                    <a:pt x="43" y="649"/>
                  </a:lnTo>
                  <a:lnTo>
                    <a:pt x="32" y="665"/>
                  </a:lnTo>
                  <a:lnTo>
                    <a:pt x="6" y="692"/>
                  </a:lnTo>
                  <a:lnTo>
                    <a:pt x="0" y="679"/>
                  </a:lnTo>
                  <a:lnTo>
                    <a:pt x="17" y="667"/>
                  </a:lnTo>
                  <a:lnTo>
                    <a:pt x="35" y="643"/>
                  </a:lnTo>
                  <a:lnTo>
                    <a:pt x="49" y="633"/>
                  </a:lnTo>
                  <a:lnTo>
                    <a:pt x="70" y="624"/>
                  </a:lnTo>
                  <a:lnTo>
                    <a:pt x="90" y="618"/>
                  </a:lnTo>
                  <a:lnTo>
                    <a:pt x="98" y="594"/>
                  </a:lnTo>
                  <a:lnTo>
                    <a:pt x="105" y="575"/>
                  </a:lnTo>
                  <a:lnTo>
                    <a:pt x="110" y="560"/>
                  </a:lnTo>
                  <a:lnTo>
                    <a:pt x="120" y="535"/>
                  </a:lnTo>
                  <a:lnTo>
                    <a:pt x="135" y="508"/>
                  </a:lnTo>
                  <a:lnTo>
                    <a:pt x="145" y="488"/>
                  </a:lnTo>
                  <a:lnTo>
                    <a:pt x="150" y="472"/>
                  </a:lnTo>
                  <a:lnTo>
                    <a:pt x="156" y="460"/>
                  </a:lnTo>
                  <a:lnTo>
                    <a:pt x="151" y="436"/>
                  </a:lnTo>
                  <a:lnTo>
                    <a:pt x="153" y="409"/>
                  </a:lnTo>
                  <a:lnTo>
                    <a:pt x="156" y="382"/>
                  </a:lnTo>
                  <a:lnTo>
                    <a:pt x="160" y="368"/>
                  </a:lnTo>
                  <a:lnTo>
                    <a:pt x="165" y="342"/>
                  </a:lnTo>
                  <a:lnTo>
                    <a:pt x="162" y="323"/>
                  </a:lnTo>
                  <a:lnTo>
                    <a:pt x="162" y="304"/>
                  </a:lnTo>
                  <a:lnTo>
                    <a:pt x="166" y="283"/>
                  </a:lnTo>
                  <a:lnTo>
                    <a:pt x="172" y="268"/>
                  </a:lnTo>
                  <a:lnTo>
                    <a:pt x="175" y="259"/>
                  </a:lnTo>
                  <a:lnTo>
                    <a:pt x="175" y="240"/>
                  </a:lnTo>
                  <a:lnTo>
                    <a:pt x="171" y="211"/>
                  </a:lnTo>
                  <a:lnTo>
                    <a:pt x="171" y="180"/>
                  </a:lnTo>
                  <a:lnTo>
                    <a:pt x="172" y="162"/>
                  </a:lnTo>
                  <a:lnTo>
                    <a:pt x="178" y="137"/>
                  </a:lnTo>
                  <a:lnTo>
                    <a:pt x="180" y="116"/>
                  </a:lnTo>
                  <a:lnTo>
                    <a:pt x="186" y="94"/>
                  </a:lnTo>
                  <a:lnTo>
                    <a:pt x="183" y="76"/>
                  </a:lnTo>
                  <a:lnTo>
                    <a:pt x="183" y="63"/>
                  </a:lnTo>
                  <a:lnTo>
                    <a:pt x="184" y="41"/>
                  </a:lnTo>
                  <a:lnTo>
                    <a:pt x="190" y="24"/>
                  </a:lnTo>
                  <a:lnTo>
                    <a:pt x="206" y="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60" name="Freeform 370"/>
            <p:cNvSpPr>
              <a:spLocks/>
            </p:cNvSpPr>
            <p:nvPr/>
          </p:nvSpPr>
          <p:spPr bwMode="auto">
            <a:xfrm rot="-3405074">
              <a:off x="2220" y="1615"/>
              <a:ext cx="140" cy="465"/>
            </a:xfrm>
            <a:custGeom>
              <a:avLst/>
              <a:gdLst>
                <a:gd name="T0" fmla="*/ 93 w 162"/>
                <a:gd name="T1" fmla="*/ 97 h 930"/>
                <a:gd name="T2" fmla="*/ 102 w 162"/>
                <a:gd name="T3" fmla="*/ 103 h 930"/>
                <a:gd name="T4" fmla="*/ 105 w 162"/>
                <a:gd name="T5" fmla="*/ 110 h 930"/>
                <a:gd name="T6" fmla="*/ 92 w 162"/>
                <a:gd name="T7" fmla="*/ 114 h 930"/>
                <a:gd name="T8" fmla="*/ 68 w 162"/>
                <a:gd name="T9" fmla="*/ 116 h 930"/>
                <a:gd name="T10" fmla="*/ 38 w 162"/>
                <a:gd name="T11" fmla="*/ 116 h 930"/>
                <a:gd name="T12" fmla="*/ 35 w 162"/>
                <a:gd name="T13" fmla="*/ 113 h 930"/>
                <a:gd name="T14" fmla="*/ 40 w 162"/>
                <a:gd name="T15" fmla="*/ 108 h 930"/>
                <a:gd name="T16" fmla="*/ 40 w 162"/>
                <a:gd name="T17" fmla="*/ 100 h 930"/>
                <a:gd name="T18" fmla="*/ 35 w 162"/>
                <a:gd name="T19" fmla="*/ 92 h 930"/>
                <a:gd name="T20" fmla="*/ 26 w 162"/>
                <a:gd name="T21" fmla="*/ 87 h 930"/>
                <a:gd name="T22" fmla="*/ 26 w 162"/>
                <a:gd name="T23" fmla="*/ 79 h 930"/>
                <a:gd name="T24" fmla="*/ 16 w 162"/>
                <a:gd name="T25" fmla="*/ 74 h 930"/>
                <a:gd name="T26" fmla="*/ 10 w 162"/>
                <a:gd name="T27" fmla="*/ 65 h 930"/>
                <a:gd name="T28" fmla="*/ 10 w 162"/>
                <a:gd name="T29" fmla="*/ 58 h 930"/>
                <a:gd name="T30" fmla="*/ 0 w 162"/>
                <a:gd name="T31" fmla="*/ 48 h 930"/>
                <a:gd name="T32" fmla="*/ 8 w 162"/>
                <a:gd name="T33" fmla="*/ 39 h 930"/>
                <a:gd name="T34" fmla="*/ 4 w 162"/>
                <a:gd name="T35" fmla="*/ 31 h 930"/>
                <a:gd name="T36" fmla="*/ 4 w 162"/>
                <a:gd name="T37" fmla="*/ 25 h 930"/>
                <a:gd name="T38" fmla="*/ 16 w 162"/>
                <a:gd name="T39" fmla="*/ 15 h 930"/>
                <a:gd name="T40" fmla="*/ 12 w 162"/>
                <a:gd name="T41" fmla="*/ 6 h 930"/>
                <a:gd name="T42" fmla="*/ 14 w 162"/>
                <a:gd name="T43" fmla="*/ 2 h 930"/>
                <a:gd name="T44" fmla="*/ 28 w 162"/>
                <a:gd name="T45" fmla="*/ 6 h 930"/>
                <a:gd name="T46" fmla="*/ 35 w 162"/>
                <a:gd name="T47" fmla="*/ 11 h 930"/>
                <a:gd name="T48" fmla="*/ 34 w 162"/>
                <a:gd name="T49" fmla="*/ 18 h 930"/>
                <a:gd name="T50" fmla="*/ 29 w 162"/>
                <a:gd name="T51" fmla="*/ 25 h 930"/>
                <a:gd name="T52" fmla="*/ 30 w 162"/>
                <a:gd name="T53" fmla="*/ 34 h 930"/>
                <a:gd name="T54" fmla="*/ 35 w 162"/>
                <a:gd name="T55" fmla="*/ 39 h 930"/>
                <a:gd name="T56" fmla="*/ 30 w 162"/>
                <a:gd name="T57" fmla="*/ 46 h 930"/>
                <a:gd name="T58" fmla="*/ 30 w 162"/>
                <a:gd name="T59" fmla="*/ 52 h 930"/>
                <a:gd name="T60" fmla="*/ 35 w 162"/>
                <a:gd name="T61" fmla="*/ 58 h 930"/>
                <a:gd name="T62" fmla="*/ 33 w 162"/>
                <a:gd name="T63" fmla="*/ 65 h 930"/>
                <a:gd name="T64" fmla="*/ 41 w 162"/>
                <a:gd name="T65" fmla="*/ 70 h 930"/>
                <a:gd name="T66" fmla="*/ 51 w 162"/>
                <a:gd name="T67" fmla="*/ 76 h 930"/>
                <a:gd name="T68" fmla="*/ 53 w 162"/>
                <a:gd name="T69" fmla="*/ 83 h 930"/>
                <a:gd name="T70" fmla="*/ 65 w 162"/>
                <a:gd name="T71" fmla="*/ 90 h 930"/>
                <a:gd name="T72" fmla="*/ 86 w 162"/>
                <a:gd name="T73" fmla="*/ 94 h 93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62"/>
                <a:gd name="T112" fmla="*/ 0 h 930"/>
                <a:gd name="T113" fmla="*/ 162 w 162"/>
                <a:gd name="T114" fmla="*/ 930 h 93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62" h="930">
                  <a:moveTo>
                    <a:pt x="132" y="751"/>
                  </a:moveTo>
                  <a:lnTo>
                    <a:pt x="145" y="770"/>
                  </a:lnTo>
                  <a:lnTo>
                    <a:pt x="149" y="796"/>
                  </a:lnTo>
                  <a:lnTo>
                    <a:pt x="158" y="821"/>
                  </a:lnTo>
                  <a:lnTo>
                    <a:pt x="160" y="856"/>
                  </a:lnTo>
                  <a:lnTo>
                    <a:pt x="162" y="875"/>
                  </a:lnTo>
                  <a:lnTo>
                    <a:pt x="154" y="900"/>
                  </a:lnTo>
                  <a:lnTo>
                    <a:pt x="143" y="912"/>
                  </a:lnTo>
                  <a:lnTo>
                    <a:pt x="128" y="918"/>
                  </a:lnTo>
                  <a:lnTo>
                    <a:pt x="105" y="928"/>
                  </a:lnTo>
                  <a:lnTo>
                    <a:pt x="82" y="930"/>
                  </a:lnTo>
                  <a:lnTo>
                    <a:pt x="59" y="924"/>
                  </a:lnTo>
                  <a:lnTo>
                    <a:pt x="41" y="915"/>
                  </a:lnTo>
                  <a:lnTo>
                    <a:pt x="53" y="897"/>
                  </a:lnTo>
                  <a:lnTo>
                    <a:pt x="56" y="879"/>
                  </a:lnTo>
                  <a:lnTo>
                    <a:pt x="61" y="863"/>
                  </a:lnTo>
                  <a:lnTo>
                    <a:pt x="62" y="833"/>
                  </a:lnTo>
                  <a:lnTo>
                    <a:pt x="61" y="793"/>
                  </a:lnTo>
                  <a:lnTo>
                    <a:pt x="57" y="765"/>
                  </a:lnTo>
                  <a:lnTo>
                    <a:pt x="53" y="736"/>
                  </a:lnTo>
                  <a:lnTo>
                    <a:pt x="50" y="713"/>
                  </a:lnTo>
                  <a:lnTo>
                    <a:pt x="40" y="689"/>
                  </a:lnTo>
                  <a:lnTo>
                    <a:pt x="41" y="656"/>
                  </a:lnTo>
                  <a:lnTo>
                    <a:pt x="40" y="632"/>
                  </a:lnTo>
                  <a:lnTo>
                    <a:pt x="37" y="610"/>
                  </a:lnTo>
                  <a:lnTo>
                    <a:pt x="24" y="588"/>
                  </a:lnTo>
                  <a:lnTo>
                    <a:pt x="13" y="548"/>
                  </a:lnTo>
                  <a:lnTo>
                    <a:pt x="16" y="513"/>
                  </a:lnTo>
                  <a:lnTo>
                    <a:pt x="18" y="482"/>
                  </a:lnTo>
                  <a:lnTo>
                    <a:pt x="16" y="458"/>
                  </a:lnTo>
                  <a:lnTo>
                    <a:pt x="12" y="421"/>
                  </a:lnTo>
                  <a:lnTo>
                    <a:pt x="0" y="384"/>
                  </a:lnTo>
                  <a:lnTo>
                    <a:pt x="6" y="352"/>
                  </a:lnTo>
                  <a:lnTo>
                    <a:pt x="12" y="312"/>
                  </a:lnTo>
                  <a:lnTo>
                    <a:pt x="12" y="278"/>
                  </a:lnTo>
                  <a:lnTo>
                    <a:pt x="7" y="254"/>
                  </a:lnTo>
                  <a:lnTo>
                    <a:pt x="9" y="232"/>
                  </a:lnTo>
                  <a:lnTo>
                    <a:pt x="7" y="195"/>
                  </a:lnTo>
                  <a:lnTo>
                    <a:pt x="16" y="164"/>
                  </a:lnTo>
                  <a:lnTo>
                    <a:pt x="24" y="122"/>
                  </a:lnTo>
                  <a:lnTo>
                    <a:pt x="27" y="77"/>
                  </a:lnTo>
                  <a:lnTo>
                    <a:pt x="18" y="42"/>
                  </a:lnTo>
                  <a:lnTo>
                    <a:pt x="4" y="0"/>
                  </a:lnTo>
                  <a:lnTo>
                    <a:pt x="21" y="16"/>
                  </a:lnTo>
                  <a:lnTo>
                    <a:pt x="34" y="30"/>
                  </a:lnTo>
                  <a:lnTo>
                    <a:pt x="43" y="45"/>
                  </a:lnTo>
                  <a:lnTo>
                    <a:pt x="50" y="62"/>
                  </a:lnTo>
                  <a:lnTo>
                    <a:pt x="55" y="84"/>
                  </a:lnTo>
                  <a:lnTo>
                    <a:pt x="55" y="109"/>
                  </a:lnTo>
                  <a:lnTo>
                    <a:pt x="52" y="140"/>
                  </a:lnTo>
                  <a:lnTo>
                    <a:pt x="46" y="174"/>
                  </a:lnTo>
                  <a:lnTo>
                    <a:pt x="44" y="198"/>
                  </a:lnTo>
                  <a:lnTo>
                    <a:pt x="43" y="237"/>
                  </a:lnTo>
                  <a:lnTo>
                    <a:pt x="46" y="268"/>
                  </a:lnTo>
                  <a:lnTo>
                    <a:pt x="52" y="292"/>
                  </a:lnTo>
                  <a:lnTo>
                    <a:pt x="53" y="308"/>
                  </a:lnTo>
                  <a:lnTo>
                    <a:pt x="52" y="338"/>
                  </a:lnTo>
                  <a:lnTo>
                    <a:pt x="47" y="361"/>
                  </a:lnTo>
                  <a:lnTo>
                    <a:pt x="43" y="383"/>
                  </a:lnTo>
                  <a:lnTo>
                    <a:pt x="47" y="412"/>
                  </a:lnTo>
                  <a:lnTo>
                    <a:pt x="55" y="438"/>
                  </a:lnTo>
                  <a:lnTo>
                    <a:pt x="56" y="460"/>
                  </a:lnTo>
                  <a:lnTo>
                    <a:pt x="55" y="484"/>
                  </a:lnTo>
                  <a:lnTo>
                    <a:pt x="51" y="515"/>
                  </a:lnTo>
                  <a:lnTo>
                    <a:pt x="58" y="533"/>
                  </a:lnTo>
                  <a:lnTo>
                    <a:pt x="65" y="554"/>
                  </a:lnTo>
                  <a:lnTo>
                    <a:pt x="73" y="579"/>
                  </a:lnTo>
                  <a:lnTo>
                    <a:pt x="79" y="603"/>
                  </a:lnTo>
                  <a:lnTo>
                    <a:pt x="82" y="631"/>
                  </a:lnTo>
                  <a:lnTo>
                    <a:pt x="82" y="664"/>
                  </a:lnTo>
                  <a:lnTo>
                    <a:pt x="94" y="693"/>
                  </a:lnTo>
                  <a:lnTo>
                    <a:pt x="101" y="713"/>
                  </a:lnTo>
                  <a:lnTo>
                    <a:pt x="115" y="733"/>
                  </a:lnTo>
                  <a:lnTo>
                    <a:pt x="132" y="751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397" name="Group 371"/>
          <p:cNvGrpSpPr>
            <a:grpSpLocks/>
          </p:cNvGrpSpPr>
          <p:nvPr/>
        </p:nvGrpSpPr>
        <p:grpSpPr bwMode="auto">
          <a:xfrm>
            <a:off x="4689475" y="3325827"/>
            <a:ext cx="685800" cy="685800"/>
            <a:chOff x="642" y="1901"/>
            <a:chExt cx="370" cy="541"/>
          </a:xfrm>
          <a:solidFill>
            <a:schemeClr val="bg1">
              <a:lumMod val="65000"/>
            </a:schemeClr>
          </a:solidFill>
        </p:grpSpPr>
        <p:sp>
          <p:nvSpPr>
            <p:cNvPr id="30283" name="Freeform 372"/>
            <p:cNvSpPr>
              <a:spLocks/>
            </p:cNvSpPr>
            <p:nvPr/>
          </p:nvSpPr>
          <p:spPr bwMode="auto">
            <a:xfrm rot="-6630112">
              <a:off x="603" y="2119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431" name="Group 373"/>
            <p:cNvGrpSpPr>
              <a:grpSpLocks/>
            </p:cNvGrpSpPr>
            <p:nvPr/>
          </p:nvGrpSpPr>
          <p:grpSpPr bwMode="auto">
            <a:xfrm rot="-6630112">
              <a:off x="760" y="2264"/>
              <a:ext cx="154" cy="71"/>
              <a:chOff x="4097" y="3357"/>
              <a:chExt cx="154" cy="102"/>
            </a:xfrm>
            <a:grpFill/>
          </p:grpSpPr>
          <p:sp>
            <p:nvSpPr>
              <p:cNvPr id="30349" name="Freeform 374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350" name="Freeform 375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351" name="Freeform 376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433" name="Group 377"/>
            <p:cNvGrpSpPr>
              <a:grpSpLocks/>
            </p:cNvGrpSpPr>
            <p:nvPr/>
          </p:nvGrpSpPr>
          <p:grpSpPr bwMode="auto">
            <a:xfrm rot="-6630112">
              <a:off x="804" y="2189"/>
              <a:ext cx="154" cy="71"/>
              <a:chOff x="4152" y="3452"/>
              <a:chExt cx="154" cy="102"/>
            </a:xfrm>
            <a:grpFill/>
          </p:grpSpPr>
          <p:sp>
            <p:nvSpPr>
              <p:cNvPr id="30346" name="Freeform 378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347" name="Freeform 379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348" name="Freeform 380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286" name="Freeform 381"/>
            <p:cNvSpPr>
              <a:spLocks/>
            </p:cNvSpPr>
            <p:nvPr/>
          </p:nvSpPr>
          <p:spPr bwMode="auto">
            <a:xfrm rot="-6630112">
              <a:off x="837" y="2336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87" name="Freeform 382"/>
            <p:cNvSpPr>
              <a:spLocks/>
            </p:cNvSpPr>
            <p:nvPr/>
          </p:nvSpPr>
          <p:spPr bwMode="auto">
            <a:xfrm rot="-6630112">
              <a:off x="881" y="2329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88" name="Freeform 383"/>
            <p:cNvSpPr>
              <a:spLocks/>
            </p:cNvSpPr>
            <p:nvPr/>
          </p:nvSpPr>
          <p:spPr bwMode="auto">
            <a:xfrm rot="-6630112">
              <a:off x="793" y="2139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89" name="Freeform 384"/>
            <p:cNvSpPr>
              <a:spLocks/>
            </p:cNvSpPr>
            <p:nvPr/>
          </p:nvSpPr>
          <p:spPr bwMode="auto">
            <a:xfrm rot="-6630112">
              <a:off x="773" y="2190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90" name="Freeform 385"/>
            <p:cNvSpPr>
              <a:spLocks/>
            </p:cNvSpPr>
            <p:nvPr/>
          </p:nvSpPr>
          <p:spPr bwMode="auto">
            <a:xfrm rot="-6630112">
              <a:off x="707" y="2073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91" name="Freeform 386"/>
            <p:cNvSpPr>
              <a:spLocks/>
            </p:cNvSpPr>
            <p:nvPr/>
          </p:nvSpPr>
          <p:spPr bwMode="auto">
            <a:xfrm rot="-6630112">
              <a:off x="732" y="2125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92" name="Freeform 387"/>
            <p:cNvSpPr>
              <a:spLocks/>
            </p:cNvSpPr>
            <p:nvPr/>
          </p:nvSpPr>
          <p:spPr bwMode="auto">
            <a:xfrm rot="-6630112">
              <a:off x="679" y="2037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93" name="Freeform 388"/>
            <p:cNvSpPr>
              <a:spLocks/>
            </p:cNvSpPr>
            <p:nvPr/>
          </p:nvSpPr>
          <p:spPr bwMode="auto">
            <a:xfrm rot="-6630112">
              <a:off x="783" y="2001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94" name="Freeform 389"/>
            <p:cNvSpPr>
              <a:spLocks/>
            </p:cNvSpPr>
            <p:nvPr/>
          </p:nvSpPr>
          <p:spPr bwMode="auto">
            <a:xfrm rot="-6630112">
              <a:off x="781" y="2003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95" name="Freeform 390"/>
            <p:cNvSpPr>
              <a:spLocks/>
            </p:cNvSpPr>
            <p:nvPr/>
          </p:nvSpPr>
          <p:spPr bwMode="auto">
            <a:xfrm rot="-6630112">
              <a:off x="707" y="1961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96" name="Freeform 391"/>
            <p:cNvSpPr>
              <a:spLocks/>
            </p:cNvSpPr>
            <p:nvPr/>
          </p:nvSpPr>
          <p:spPr bwMode="auto">
            <a:xfrm rot="-6630112">
              <a:off x="644" y="1993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97" name="Freeform 392"/>
            <p:cNvSpPr>
              <a:spLocks/>
            </p:cNvSpPr>
            <p:nvPr/>
          </p:nvSpPr>
          <p:spPr bwMode="auto">
            <a:xfrm rot="-6630112">
              <a:off x="766" y="2095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98" name="Freeform 393"/>
            <p:cNvSpPr>
              <a:spLocks/>
            </p:cNvSpPr>
            <p:nvPr/>
          </p:nvSpPr>
          <p:spPr bwMode="auto">
            <a:xfrm rot="-6630112">
              <a:off x="689" y="1943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99" name="Freeform 394"/>
            <p:cNvSpPr>
              <a:spLocks/>
            </p:cNvSpPr>
            <p:nvPr/>
          </p:nvSpPr>
          <p:spPr bwMode="auto">
            <a:xfrm rot="-6630112">
              <a:off x="749" y="2168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00" name="Freeform 395"/>
            <p:cNvSpPr>
              <a:spLocks/>
            </p:cNvSpPr>
            <p:nvPr/>
          </p:nvSpPr>
          <p:spPr bwMode="auto">
            <a:xfrm rot="-6630112">
              <a:off x="631" y="2100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434" name="Group 396"/>
            <p:cNvGrpSpPr>
              <a:grpSpLocks/>
            </p:cNvGrpSpPr>
            <p:nvPr/>
          </p:nvGrpSpPr>
          <p:grpSpPr bwMode="auto">
            <a:xfrm rot="-6630112">
              <a:off x="836" y="2309"/>
              <a:ext cx="154" cy="71"/>
              <a:chOff x="4097" y="3357"/>
              <a:chExt cx="154" cy="102"/>
            </a:xfrm>
            <a:grpFill/>
          </p:grpSpPr>
          <p:sp>
            <p:nvSpPr>
              <p:cNvPr id="30343" name="Freeform 397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344" name="Freeform 398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345" name="Freeform 399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435" name="Group 400"/>
            <p:cNvGrpSpPr>
              <a:grpSpLocks/>
            </p:cNvGrpSpPr>
            <p:nvPr/>
          </p:nvGrpSpPr>
          <p:grpSpPr bwMode="auto">
            <a:xfrm rot="-6630112">
              <a:off x="880" y="2234"/>
              <a:ext cx="154" cy="71"/>
              <a:chOff x="4152" y="3452"/>
              <a:chExt cx="154" cy="102"/>
            </a:xfrm>
            <a:grpFill/>
          </p:grpSpPr>
          <p:sp>
            <p:nvSpPr>
              <p:cNvPr id="30340" name="Freeform 401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341" name="Freeform 402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342" name="Freeform 403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303" name="Freeform 404"/>
            <p:cNvSpPr>
              <a:spLocks/>
            </p:cNvSpPr>
            <p:nvPr/>
          </p:nvSpPr>
          <p:spPr bwMode="auto">
            <a:xfrm rot="-6630112">
              <a:off x="913" y="2381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04" name="Freeform 405"/>
            <p:cNvSpPr>
              <a:spLocks/>
            </p:cNvSpPr>
            <p:nvPr/>
          </p:nvSpPr>
          <p:spPr bwMode="auto">
            <a:xfrm rot="-6630112">
              <a:off x="957" y="2374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05" name="Freeform 406"/>
            <p:cNvSpPr>
              <a:spLocks/>
            </p:cNvSpPr>
            <p:nvPr/>
          </p:nvSpPr>
          <p:spPr bwMode="auto">
            <a:xfrm rot="-6630112">
              <a:off x="869" y="2184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06" name="Freeform 407"/>
            <p:cNvSpPr>
              <a:spLocks/>
            </p:cNvSpPr>
            <p:nvPr/>
          </p:nvSpPr>
          <p:spPr bwMode="auto">
            <a:xfrm rot="-6630112">
              <a:off x="849" y="2235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07" name="Freeform 408"/>
            <p:cNvSpPr>
              <a:spLocks/>
            </p:cNvSpPr>
            <p:nvPr/>
          </p:nvSpPr>
          <p:spPr bwMode="auto">
            <a:xfrm rot="-6630112">
              <a:off x="734" y="2002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08" name="Freeform 409"/>
            <p:cNvSpPr>
              <a:spLocks/>
            </p:cNvSpPr>
            <p:nvPr/>
          </p:nvSpPr>
          <p:spPr bwMode="auto">
            <a:xfrm rot="-6630112">
              <a:off x="760" y="2106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09" name="Freeform 410"/>
            <p:cNvSpPr>
              <a:spLocks/>
            </p:cNvSpPr>
            <p:nvPr/>
          </p:nvSpPr>
          <p:spPr bwMode="auto">
            <a:xfrm rot="-6630112">
              <a:off x="707" y="2018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10" name="Freeform 411"/>
            <p:cNvSpPr>
              <a:spLocks/>
            </p:cNvSpPr>
            <p:nvPr/>
          </p:nvSpPr>
          <p:spPr bwMode="auto">
            <a:xfrm rot="-6630112">
              <a:off x="797" y="2005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11" name="Freeform 412"/>
            <p:cNvSpPr>
              <a:spLocks/>
            </p:cNvSpPr>
            <p:nvPr/>
          </p:nvSpPr>
          <p:spPr bwMode="auto">
            <a:xfrm rot="-6630112">
              <a:off x="781" y="1955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12" name="Freeform 413"/>
            <p:cNvSpPr>
              <a:spLocks/>
            </p:cNvSpPr>
            <p:nvPr/>
          </p:nvSpPr>
          <p:spPr bwMode="auto">
            <a:xfrm rot="-6630112">
              <a:off x="735" y="1942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13" name="Freeform 414"/>
            <p:cNvSpPr>
              <a:spLocks/>
            </p:cNvSpPr>
            <p:nvPr/>
          </p:nvSpPr>
          <p:spPr bwMode="auto">
            <a:xfrm rot="-6630112">
              <a:off x="672" y="1974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14" name="Freeform 415"/>
            <p:cNvSpPr>
              <a:spLocks/>
            </p:cNvSpPr>
            <p:nvPr/>
          </p:nvSpPr>
          <p:spPr bwMode="auto">
            <a:xfrm rot="-6630112">
              <a:off x="794" y="2076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15" name="Freeform 416"/>
            <p:cNvSpPr>
              <a:spLocks/>
            </p:cNvSpPr>
            <p:nvPr/>
          </p:nvSpPr>
          <p:spPr bwMode="auto">
            <a:xfrm rot="-6630112">
              <a:off x="717" y="1924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16" name="Freeform 417"/>
            <p:cNvSpPr>
              <a:spLocks/>
            </p:cNvSpPr>
            <p:nvPr/>
          </p:nvSpPr>
          <p:spPr bwMode="auto">
            <a:xfrm rot="-6630112">
              <a:off x="777" y="2149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17" name="Freeform 418"/>
            <p:cNvSpPr>
              <a:spLocks/>
            </p:cNvSpPr>
            <p:nvPr/>
          </p:nvSpPr>
          <p:spPr bwMode="auto">
            <a:xfrm rot="-6630112">
              <a:off x="552" y="2105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440" name="Group 419"/>
            <p:cNvGrpSpPr>
              <a:grpSpLocks/>
            </p:cNvGrpSpPr>
            <p:nvPr/>
          </p:nvGrpSpPr>
          <p:grpSpPr bwMode="auto">
            <a:xfrm rot="-6630112">
              <a:off x="709" y="2250"/>
              <a:ext cx="154" cy="71"/>
              <a:chOff x="4097" y="3357"/>
              <a:chExt cx="154" cy="102"/>
            </a:xfrm>
            <a:grpFill/>
          </p:grpSpPr>
          <p:sp>
            <p:nvSpPr>
              <p:cNvPr id="30337" name="Freeform 420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338" name="Freeform 421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339" name="Freeform 422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441" name="Group 423"/>
            <p:cNvGrpSpPr>
              <a:grpSpLocks/>
            </p:cNvGrpSpPr>
            <p:nvPr/>
          </p:nvGrpSpPr>
          <p:grpSpPr bwMode="auto">
            <a:xfrm rot="-6630112">
              <a:off x="753" y="2175"/>
              <a:ext cx="154" cy="71"/>
              <a:chOff x="4152" y="3452"/>
              <a:chExt cx="154" cy="102"/>
            </a:xfrm>
            <a:grpFill/>
          </p:grpSpPr>
          <p:sp>
            <p:nvSpPr>
              <p:cNvPr id="30334" name="Freeform 424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335" name="Freeform 425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336" name="Freeform 426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320" name="Freeform 427"/>
            <p:cNvSpPr>
              <a:spLocks/>
            </p:cNvSpPr>
            <p:nvPr/>
          </p:nvSpPr>
          <p:spPr bwMode="auto">
            <a:xfrm rot="-6630112">
              <a:off x="786" y="2322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21" name="Freeform 428"/>
            <p:cNvSpPr>
              <a:spLocks/>
            </p:cNvSpPr>
            <p:nvPr/>
          </p:nvSpPr>
          <p:spPr bwMode="auto">
            <a:xfrm rot="-6630112">
              <a:off x="830" y="2315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22" name="Freeform 429"/>
            <p:cNvSpPr>
              <a:spLocks/>
            </p:cNvSpPr>
            <p:nvPr/>
          </p:nvSpPr>
          <p:spPr bwMode="auto">
            <a:xfrm rot="-6630112">
              <a:off x="742" y="2125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23" name="Freeform 430"/>
            <p:cNvSpPr>
              <a:spLocks/>
            </p:cNvSpPr>
            <p:nvPr/>
          </p:nvSpPr>
          <p:spPr bwMode="auto">
            <a:xfrm rot="-6630112">
              <a:off x="722" y="2176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24" name="Freeform 431"/>
            <p:cNvSpPr>
              <a:spLocks/>
            </p:cNvSpPr>
            <p:nvPr/>
          </p:nvSpPr>
          <p:spPr bwMode="auto">
            <a:xfrm rot="-6630112">
              <a:off x="656" y="2059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25" name="Freeform 432"/>
            <p:cNvSpPr>
              <a:spLocks/>
            </p:cNvSpPr>
            <p:nvPr/>
          </p:nvSpPr>
          <p:spPr bwMode="auto">
            <a:xfrm rot="-6630112">
              <a:off x="681" y="2111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26" name="Freeform 433"/>
            <p:cNvSpPr>
              <a:spLocks/>
            </p:cNvSpPr>
            <p:nvPr/>
          </p:nvSpPr>
          <p:spPr bwMode="auto">
            <a:xfrm rot="-6630112">
              <a:off x="654" y="2034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27" name="Freeform 434"/>
            <p:cNvSpPr>
              <a:spLocks/>
            </p:cNvSpPr>
            <p:nvPr/>
          </p:nvSpPr>
          <p:spPr bwMode="auto">
            <a:xfrm rot="-6630112">
              <a:off x="735" y="2049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28" name="Freeform 435"/>
            <p:cNvSpPr>
              <a:spLocks/>
            </p:cNvSpPr>
            <p:nvPr/>
          </p:nvSpPr>
          <p:spPr bwMode="auto">
            <a:xfrm rot="-6630112">
              <a:off x="702" y="1976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29" name="Freeform 436"/>
            <p:cNvSpPr>
              <a:spLocks/>
            </p:cNvSpPr>
            <p:nvPr/>
          </p:nvSpPr>
          <p:spPr bwMode="auto">
            <a:xfrm rot="-6630112">
              <a:off x="656" y="1947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30" name="Freeform 437"/>
            <p:cNvSpPr>
              <a:spLocks/>
            </p:cNvSpPr>
            <p:nvPr/>
          </p:nvSpPr>
          <p:spPr bwMode="auto">
            <a:xfrm rot="-6630112">
              <a:off x="642" y="1998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31" name="Freeform 438"/>
            <p:cNvSpPr>
              <a:spLocks/>
            </p:cNvSpPr>
            <p:nvPr/>
          </p:nvSpPr>
          <p:spPr bwMode="auto">
            <a:xfrm rot="-6630112">
              <a:off x="653" y="2083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32" name="Freeform 439"/>
            <p:cNvSpPr>
              <a:spLocks/>
            </p:cNvSpPr>
            <p:nvPr/>
          </p:nvSpPr>
          <p:spPr bwMode="auto">
            <a:xfrm rot="-6630112">
              <a:off x="638" y="1929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33" name="Freeform 440"/>
            <p:cNvSpPr>
              <a:spLocks/>
            </p:cNvSpPr>
            <p:nvPr/>
          </p:nvSpPr>
          <p:spPr bwMode="auto">
            <a:xfrm rot="-6630112">
              <a:off x="675" y="2157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sp>
        <p:nvSpPr>
          <p:cNvPr id="29711" name="Freeform 441"/>
          <p:cNvSpPr>
            <a:spLocks/>
          </p:cNvSpPr>
          <p:nvPr/>
        </p:nvSpPr>
        <p:spPr bwMode="auto">
          <a:xfrm>
            <a:off x="4994275" y="2640013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grpSp>
        <p:nvGrpSpPr>
          <p:cNvPr id="30442" name="Group 442"/>
          <p:cNvGrpSpPr>
            <a:grpSpLocks/>
          </p:cNvGrpSpPr>
          <p:nvPr/>
        </p:nvGrpSpPr>
        <p:grpSpPr bwMode="auto">
          <a:xfrm>
            <a:off x="3927475" y="3249613"/>
            <a:ext cx="258763" cy="246062"/>
            <a:chOff x="1400" y="2127"/>
            <a:chExt cx="163" cy="155"/>
          </a:xfrm>
        </p:grpSpPr>
        <p:sp>
          <p:nvSpPr>
            <p:cNvPr id="10342" name="Freeform 443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282" name="Freeform 444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sp>
        <p:nvSpPr>
          <p:cNvPr id="222518" name="Freeform 445"/>
          <p:cNvSpPr>
            <a:spLocks/>
          </p:cNvSpPr>
          <p:nvPr/>
        </p:nvSpPr>
        <p:spPr bwMode="auto">
          <a:xfrm>
            <a:off x="3455988" y="2341563"/>
            <a:ext cx="728662" cy="746125"/>
          </a:xfrm>
          <a:custGeom>
            <a:avLst/>
            <a:gdLst>
              <a:gd name="T0" fmla="*/ 2147483647 w 459"/>
              <a:gd name="T1" fmla="*/ 2147483647 h 470"/>
              <a:gd name="T2" fmla="*/ 2147483647 w 459"/>
              <a:gd name="T3" fmla="*/ 2147483647 h 470"/>
              <a:gd name="T4" fmla="*/ 2147483647 w 459"/>
              <a:gd name="T5" fmla="*/ 2147483647 h 470"/>
              <a:gd name="T6" fmla="*/ 2147483647 w 459"/>
              <a:gd name="T7" fmla="*/ 2147483647 h 470"/>
              <a:gd name="T8" fmla="*/ 2147483647 w 459"/>
              <a:gd name="T9" fmla="*/ 2147483647 h 470"/>
              <a:gd name="T10" fmla="*/ 2147483647 w 459"/>
              <a:gd name="T11" fmla="*/ 2147483647 h 470"/>
              <a:gd name="T12" fmla="*/ 2147483647 w 459"/>
              <a:gd name="T13" fmla="*/ 2147483647 h 470"/>
              <a:gd name="T14" fmla="*/ 2147483647 w 459"/>
              <a:gd name="T15" fmla="*/ 2147483647 h 470"/>
              <a:gd name="T16" fmla="*/ 2147483647 w 459"/>
              <a:gd name="T17" fmla="*/ 2147483647 h 470"/>
              <a:gd name="T18" fmla="*/ 2147483647 w 459"/>
              <a:gd name="T19" fmla="*/ 2147483647 h 470"/>
              <a:gd name="T20" fmla="*/ 2147483647 w 459"/>
              <a:gd name="T21" fmla="*/ 2147483647 h 470"/>
              <a:gd name="T22" fmla="*/ 2147483647 w 459"/>
              <a:gd name="T23" fmla="*/ 2147483647 h 47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59"/>
              <a:gd name="T37" fmla="*/ 0 h 470"/>
              <a:gd name="T38" fmla="*/ 459 w 459"/>
              <a:gd name="T39" fmla="*/ 470 h 47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59" h="470">
                <a:moveTo>
                  <a:pt x="459" y="320"/>
                </a:moveTo>
                <a:cubicBezTo>
                  <a:pt x="457" y="256"/>
                  <a:pt x="458" y="192"/>
                  <a:pt x="453" y="128"/>
                </a:cubicBezTo>
                <a:cubicBezTo>
                  <a:pt x="452" y="108"/>
                  <a:pt x="458" y="79"/>
                  <a:pt x="441" y="68"/>
                </a:cubicBezTo>
                <a:cubicBezTo>
                  <a:pt x="412" y="49"/>
                  <a:pt x="430" y="58"/>
                  <a:pt x="387" y="44"/>
                </a:cubicBezTo>
                <a:cubicBezTo>
                  <a:pt x="381" y="42"/>
                  <a:pt x="369" y="38"/>
                  <a:pt x="369" y="38"/>
                </a:cubicBezTo>
                <a:cubicBezTo>
                  <a:pt x="331" y="0"/>
                  <a:pt x="279" y="20"/>
                  <a:pt x="231" y="32"/>
                </a:cubicBezTo>
                <a:cubicBezTo>
                  <a:pt x="197" y="57"/>
                  <a:pt x="187" y="70"/>
                  <a:pt x="177" y="110"/>
                </a:cubicBezTo>
                <a:cubicBezTo>
                  <a:pt x="184" y="197"/>
                  <a:pt x="199" y="241"/>
                  <a:pt x="183" y="338"/>
                </a:cubicBezTo>
                <a:cubicBezTo>
                  <a:pt x="182" y="344"/>
                  <a:pt x="110" y="361"/>
                  <a:pt x="105" y="362"/>
                </a:cubicBezTo>
                <a:cubicBezTo>
                  <a:pt x="83" y="371"/>
                  <a:pt x="59" y="374"/>
                  <a:pt x="39" y="386"/>
                </a:cubicBezTo>
                <a:cubicBezTo>
                  <a:pt x="24" y="395"/>
                  <a:pt x="19" y="414"/>
                  <a:pt x="9" y="428"/>
                </a:cubicBezTo>
                <a:cubicBezTo>
                  <a:pt x="0" y="454"/>
                  <a:pt x="3" y="440"/>
                  <a:pt x="3" y="47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22519" name="Freeform 446"/>
          <p:cNvSpPr>
            <a:spLocks/>
          </p:cNvSpPr>
          <p:nvPr/>
        </p:nvSpPr>
        <p:spPr bwMode="auto">
          <a:xfrm>
            <a:off x="4289425" y="3068638"/>
            <a:ext cx="581025" cy="885825"/>
          </a:xfrm>
          <a:custGeom>
            <a:avLst/>
            <a:gdLst>
              <a:gd name="T0" fmla="*/ 2147483647 w 366"/>
              <a:gd name="T1" fmla="*/ 0 h 558"/>
              <a:gd name="T2" fmla="*/ 2147483647 w 366"/>
              <a:gd name="T3" fmla="*/ 2147483647 h 558"/>
              <a:gd name="T4" fmla="*/ 2147483647 w 366"/>
              <a:gd name="T5" fmla="*/ 2147483647 h 558"/>
              <a:gd name="T6" fmla="*/ 2147483647 w 366"/>
              <a:gd name="T7" fmla="*/ 2147483647 h 558"/>
              <a:gd name="T8" fmla="*/ 2147483647 w 366"/>
              <a:gd name="T9" fmla="*/ 2147483647 h 558"/>
              <a:gd name="T10" fmla="*/ 2147483647 w 366"/>
              <a:gd name="T11" fmla="*/ 2147483647 h 558"/>
              <a:gd name="T12" fmla="*/ 2147483647 w 366"/>
              <a:gd name="T13" fmla="*/ 2147483647 h 558"/>
              <a:gd name="T14" fmla="*/ 2147483647 w 366"/>
              <a:gd name="T15" fmla="*/ 2147483647 h 558"/>
              <a:gd name="T16" fmla="*/ 2147483647 w 366"/>
              <a:gd name="T17" fmla="*/ 2147483647 h 558"/>
              <a:gd name="T18" fmla="*/ 2147483647 w 366"/>
              <a:gd name="T19" fmla="*/ 2147483647 h 558"/>
              <a:gd name="T20" fmla="*/ 2147483647 w 366"/>
              <a:gd name="T21" fmla="*/ 2147483647 h 558"/>
              <a:gd name="T22" fmla="*/ 2147483647 w 366"/>
              <a:gd name="T23" fmla="*/ 2147483647 h 558"/>
              <a:gd name="T24" fmla="*/ 2147483647 w 366"/>
              <a:gd name="T25" fmla="*/ 2147483647 h 558"/>
              <a:gd name="T26" fmla="*/ 2147483647 w 366"/>
              <a:gd name="T27" fmla="*/ 2147483647 h 558"/>
              <a:gd name="T28" fmla="*/ 2147483647 w 366"/>
              <a:gd name="T29" fmla="*/ 2147483647 h 558"/>
              <a:gd name="T30" fmla="*/ 2147483647 w 366"/>
              <a:gd name="T31" fmla="*/ 2147483647 h 558"/>
              <a:gd name="T32" fmla="*/ 2147483647 w 366"/>
              <a:gd name="T33" fmla="*/ 2147483647 h 558"/>
              <a:gd name="T34" fmla="*/ 2147483647 w 366"/>
              <a:gd name="T35" fmla="*/ 2147483647 h 558"/>
              <a:gd name="T36" fmla="*/ 2147483647 w 366"/>
              <a:gd name="T37" fmla="*/ 2147483647 h 558"/>
              <a:gd name="T38" fmla="*/ 2147483647 w 366"/>
              <a:gd name="T39" fmla="*/ 2147483647 h 558"/>
              <a:gd name="T40" fmla="*/ 2147483647 w 366"/>
              <a:gd name="T41" fmla="*/ 2147483647 h 558"/>
              <a:gd name="T42" fmla="*/ 0 w 366"/>
              <a:gd name="T43" fmla="*/ 2147483647 h 55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66"/>
              <a:gd name="T67" fmla="*/ 0 h 558"/>
              <a:gd name="T68" fmla="*/ 366 w 366"/>
              <a:gd name="T69" fmla="*/ 558 h 55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66" h="558">
                <a:moveTo>
                  <a:pt x="270" y="0"/>
                </a:moveTo>
                <a:cubicBezTo>
                  <a:pt x="290" y="20"/>
                  <a:pt x="317" y="35"/>
                  <a:pt x="330" y="60"/>
                </a:cubicBezTo>
                <a:cubicBezTo>
                  <a:pt x="345" y="89"/>
                  <a:pt x="354" y="120"/>
                  <a:pt x="366" y="150"/>
                </a:cubicBezTo>
                <a:cubicBezTo>
                  <a:pt x="364" y="206"/>
                  <a:pt x="364" y="262"/>
                  <a:pt x="360" y="318"/>
                </a:cubicBezTo>
                <a:cubicBezTo>
                  <a:pt x="357" y="359"/>
                  <a:pt x="309" y="407"/>
                  <a:pt x="288" y="438"/>
                </a:cubicBezTo>
                <a:cubicBezTo>
                  <a:pt x="262" y="477"/>
                  <a:pt x="245" y="505"/>
                  <a:pt x="210" y="540"/>
                </a:cubicBezTo>
                <a:cubicBezTo>
                  <a:pt x="205" y="545"/>
                  <a:pt x="192" y="545"/>
                  <a:pt x="192" y="552"/>
                </a:cubicBezTo>
                <a:cubicBezTo>
                  <a:pt x="192" y="558"/>
                  <a:pt x="204" y="548"/>
                  <a:pt x="210" y="546"/>
                </a:cubicBezTo>
                <a:cubicBezTo>
                  <a:pt x="238" y="504"/>
                  <a:pt x="222" y="518"/>
                  <a:pt x="252" y="498"/>
                </a:cubicBezTo>
                <a:cubicBezTo>
                  <a:pt x="267" y="476"/>
                  <a:pt x="290" y="453"/>
                  <a:pt x="312" y="438"/>
                </a:cubicBezTo>
                <a:cubicBezTo>
                  <a:pt x="323" y="406"/>
                  <a:pt x="343" y="381"/>
                  <a:pt x="354" y="348"/>
                </a:cubicBezTo>
                <a:cubicBezTo>
                  <a:pt x="358" y="336"/>
                  <a:pt x="366" y="312"/>
                  <a:pt x="366" y="312"/>
                </a:cubicBezTo>
                <a:cubicBezTo>
                  <a:pt x="353" y="221"/>
                  <a:pt x="309" y="232"/>
                  <a:pt x="222" y="216"/>
                </a:cubicBezTo>
                <a:cubicBezTo>
                  <a:pt x="213" y="178"/>
                  <a:pt x="221" y="199"/>
                  <a:pt x="192" y="156"/>
                </a:cubicBezTo>
                <a:cubicBezTo>
                  <a:pt x="188" y="149"/>
                  <a:pt x="101" y="129"/>
                  <a:pt x="156" y="150"/>
                </a:cubicBezTo>
                <a:cubicBezTo>
                  <a:pt x="166" y="154"/>
                  <a:pt x="176" y="154"/>
                  <a:pt x="186" y="156"/>
                </a:cubicBezTo>
                <a:cubicBezTo>
                  <a:pt x="194" y="168"/>
                  <a:pt x="205" y="178"/>
                  <a:pt x="210" y="192"/>
                </a:cubicBezTo>
                <a:cubicBezTo>
                  <a:pt x="214" y="204"/>
                  <a:pt x="222" y="228"/>
                  <a:pt x="222" y="228"/>
                </a:cubicBezTo>
                <a:cubicBezTo>
                  <a:pt x="222" y="231"/>
                  <a:pt x="241" y="305"/>
                  <a:pt x="228" y="318"/>
                </a:cubicBezTo>
                <a:cubicBezTo>
                  <a:pt x="215" y="331"/>
                  <a:pt x="192" y="326"/>
                  <a:pt x="174" y="330"/>
                </a:cubicBezTo>
                <a:cubicBezTo>
                  <a:pt x="128" y="341"/>
                  <a:pt x="82" y="349"/>
                  <a:pt x="36" y="360"/>
                </a:cubicBezTo>
                <a:cubicBezTo>
                  <a:pt x="13" y="375"/>
                  <a:pt x="25" y="372"/>
                  <a:pt x="0" y="372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0259" name="Freeform 447"/>
          <p:cNvSpPr>
            <a:spLocks/>
          </p:cNvSpPr>
          <p:nvPr/>
        </p:nvSpPr>
        <p:spPr bwMode="auto">
          <a:xfrm>
            <a:off x="4460875" y="4011613"/>
            <a:ext cx="457200" cy="906462"/>
          </a:xfrm>
          <a:custGeom>
            <a:avLst/>
            <a:gdLst>
              <a:gd name="T0" fmla="*/ 2147483647 w 288"/>
              <a:gd name="T1" fmla="*/ 0 h 571"/>
              <a:gd name="T2" fmla="*/ 2147483647 w 288"/>
              <a:gd name="T3" fmla="*/ 2147483647 h 571"/>
              <a:gd name="T4" fmla="*/ 2147483647 w 288"/>
              <a:gd name="T5" fmla="*/ 2147483647 h 571"/>
              <a:gd name="T6" fmla="*/ 2147483647 w 288"/>
              <a:gd name="T7" fmla="*/ 2147483647 h 571"/>
              <a:gd name="T8" fmla="*/ 2147483647 w 288"/>
              <a:gd name="T9" fmla="*/ 2147483647 h 571"/>
              <a:gd name="T10" fmla="*/ 2147483647 w 288"/>
              <a:gd name="T11" fmla="*/ 2147483647 h 571"/>
              <a:gd name="T12" fmla="*/ 2147483647 w 288"/>
              <a:gd name="T13" fmla="*/ 2147483647 h 571"/>
              <a:gd name="T14" fmla="*/ 2147483647 w 288"/>
              <a:gd name="T15" fmla="*/ 2147483647 h 571"/>
              <a:gd name="T16" fmla="*/ 2147483647 w 288"/>
              <a:gd name="T17" fmla="*/ 2147483647 h 571"/>
              <a:gd name="T18" fmla="*/ 2147483647 w 288"/>
              <a:gd name="T19" fmla="*/ 2147483647 h 571"/>
              <a:gd name="T20" fmla="*/ 2147483647 w 288"/>
              <a:gd name="T21" fmla="*/ 2147483647 h 571"/>
              <a:gd name="T22" fmla="*/ 2147483647 w 288"/>
              <a:gd name="T23" fmla="*/ 2147483647 h 571"/>
              <a:gd name="T24" fmla="*/ 2147483647 w 288"/>
              <a:gd name="T25" fmla="*/ 2147483647 h 571"/>
              <a:gd name="T26" fmla="*/ 2147483647 w 288"/>
              <a:gd name="T27" fmla="*/ 2147483647 h 571"/>
              <a:gd name="T28" fmla="*/ 2147483647 w 288"/>
              <a:gd name="T29" fmla="*/ 2147483647 h 571"/>
              <a:gd name="T30" fmla="*/ 0 w 288"/>
              <a:gd name="T31" fmla="*/ 2147483647 h 57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88"/>
              <a:gd name="T49" fmla="*/ 0 h 571"/>
              <a:gd name="T50" fmla="*/ 288 w 288"/>
              <a:gd name="T51" fmla="*/ 571 h 57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88" h="571">
                <a:moveTo>
                  <a:pt x="258" y="0"/>
                </a:moveTo>
                <a:cubicBezTo>
                  <a:pt x="253" y="31"/>
                  <a:pt x="242" y="54"/>
                  <a:pt x="234" y="84"/>
                </a:cubicBezTo>
                <a:cubicBezTo>
                  <a:pt x="225" y="169"/>
                  <a:pt x="198" y="270"/>
                  <a:pt x="252" y="342"/>
                </a:cubicBezTo>
                <a:cubicBezTo>
                  <a:pt x="254" y="348"/>
                  <a:pt x="255" y="354"/>
                  <a:pt x="258" y="360"/>
                </a:cubicBezTo>
                <a:cubicBezTo>
                  <a:pt x="261" y="366"/>
                  <a:pt x="267" y="371"/>
                  <a:pt x="270" y="378"/>
                </a:cubicBezTo>
                <a:cubicBezTo>
                  <a:pt x="275" y="390"/>
                  <a:pt x="282" y="414"/>
                  <a:pt x="282" y="414"/>
                </a:cubicBezTo>
                <a:cubicBezTo>
                  <a:pt x="278" y="473"/>
                  <a:pt x="285" y="493"/>
                  <a:pt x="258" y="534"/>
                </a:cubicBezTo>
                <a:cubicBezTo>
                  <a:pt x="256" y="544"/>
                  <a:pt x="245" y="571"/>
                  <a:pt x="252" y="564"/>
                </a:cubicBezTo>
                <a:cubicBezTo>
                  <a:pt x="261" y="555"/>
                  <a:pt x="257" y="539"/>
                  <a:pt x="264" y="528"/>
                </a:cubicBezTo>
                <a:cubicBezTo>
                  <a:pt x="268" y="522"/>
                  <a:pt x="273" y="517"/>
                  <a:pt x="276" y="510"/>
                </a:cubicBezTo>
                <a:cubicBezTo>
                  <a:pt x="281" y="498"/>
                  <a:pt x="288" y="474"/>
                  <a:pt x="288" y="474"/>
                </a:cubicBezTo>
                <a:cubicBezTo>
                  <a:pt x="279" y="415"/>
                  <a:pt x="268" y="351"/>
                  <a:pt x="234" y="300"/>
                </a:cubicBezTo>
                <a:cubicBezTo>
                  <a:pt x="223" y="247"/>
                  <a:pt x="228" y="252"/>
                  <a:pt x="186" y="222"/>
                </a:cubicBezTo>
                <a:cubicBezTo>
                  <a:pt x="158" y="202"/>
                  <a:pt x="142" y="182"/>
                  <a:pt x="108" y="174"/>
                </a:cubicBezTo>
                <a:cubicBezTo>
                  <a:pt x="106" y="156"/>
                  <a:pt x="107" y="137"/>
                  <a:pt x="102" y="120"/>
                </a:cubicBezTo>
                <a:cubicBezTo>
                  <a:pt x="90" y="80"/>
                  <a:pt x="28" y="64"/>
                  <a:pt x="0" y="36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22521" name="Freeform 448"/>
          <p:cNvSpPr>
            <a:spLocks/>
          </p:cNvSpPr>
          <p:nvPr/>
        </p:nvSpPr>
        <p:spPr bwMode="auto">
          <a:xfrm>
            <a:off x="3698875" y="3325813"/>
            <a:ext cx="457200" cy="906462"/>
          </a:xfrm>
          <a:custGeom>
            <a:avLst/>
            <a:gdLst>
              <a:gd name="T0" fmla="*/ 2147483647 w 288"/>
              <a:gd name="T1" fmla="*/ 0 h 571"/>
              <a:gd name="T2" fmla="*/ 2147483647 w 288"/>
              <a:gd name="T3" fmla="*/ 2147483647 h 571"/>
              <a:gd name="T4" fmla="*/ 2147483647 w 288"/>
              <a:gd name="T5" fmla="*/ 2147483647 h 571"/>
              <a:gd name="T6" fmla="*/ 2147483647 w 288"/>
              <a:gd name="T7" fmla="*/ 2147483647 h 571"/>
              <a:gd name="T8" fmla="*/ 2147483647 w 288"/>
              <a:gd name="T9" fmla="*/ 2147483647 h 571"/>
              <a:gd name="T10" fmla="*/ 2147483647 w 288"/>
              <a:gd name="T11" fmla="*/ 2147483647 h 571"/>
              <a:gd name="T12" fmla="*/ 2147483647 w 288"/>
              <a:gd name="T13" fmla="*/ 2147483647 h 571"/>
              <a:gd name="T14" fmla="*/ 2147483647 w 288"/>
              <a:gd name="T15" fmla="*/ 2147483647 h 571"/>
              <a:gd name="T16" fmla="*/ 2147483647 w 288"/>
              <a:gd name="T17" fmla="*/ 2147483647 h 571"/>
              <a:gd name="T18" fmla="*/ 2147483647 w 288"/>
              <a:gd name="T19" fmla="*/ 2147483647 h 571"/>
              <a:gd name="T20" fmla="*/ 2147483647 w 288"/>
              <a:gd name="T21" fmla="*/ 2147483647 h 571"/>
              <a:gd name="T22" fmla="*/ 2147483647 w 288"/>
              <a:gd name="T23" fmla="*/ 2147483647 h 571"/>
              <a:gd name="T24" fmla="*/ 2147483647 w 288"/>
              <a:gd name="T25" fmla="*/ 2147483647 h 571"/>
              <a:gd name="T26" fmla="*/ 2147483647 w 288"/>
              <a:gd name="T27" fmla="*/ 2147483647 h 571"/>
              <a:gd name="T28" fmla="*/ 2147483647 w 288"/>
              <a:gd name="T29" fmla="*/ 2147483647 h 571"/>
              <a:gd name="T30" fmla="*/ 0 w 288"/>
              <a:gd name="T31" fmla="*/ 2147483647 h 57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88"/>
              <a:gd name="T49" fmla="*/ 0 h 571"/>
              <a:gd name="T50" fmla="*/ 288 w 288"/>
              <a:gd name="T51" fmla="*/ 571 h 57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88" h="571">
                <a:moveTo>
                  <a:pt x="258" y="0"/>
                </a:moveTo>
                <a:cubicBezTo>
                  <a:pt x="253" y="31"/>
                  <a:pt x="242" y="54"/>
                  <a:pt x="234" y="84"/>
                </a:cubicBezTo>
                <a:cubicBezTo>
                  <a:pt x="225" y="169"/>
                  <a:pt x="198" y="270"/>
                  <a:pt x="252" y="342"/>
                </a:cubicBezTo>
                <a:cubicBezTo>
                  <a:pt x="254" y="348"/>
                  <a:pt x="255" y="354"/>
                  <a:pt x="258" y="360"/>
                </a:cubicBezTo>
                <a:cubicBezTo>
                  <a:pt x="261" y="366"/>
                  <a:pt x="267" y="371"/>
                  <a:pt x="270" y="378"/>
                </a:cubicBezTo>
                <a:cubicBezTo>
                  <a:pt x="275" y="390"/>
                  <a:pt x="282" y="414"/>
                  <a:pt x="282" y="414"/>
                </a:cubicBezTo>
                <a:cubicBezTo>
                  <a:pt x="278" y="473"/>
                  <a:pt x="285" y="493"/>
                  <a:pt x="258" y="534"/>
                </a:cubicBezTo>
                <a:cubicBezTo>
                  <a:pt x="256" y="544"/>
                  <a:pt x="245" y="571"/>
                  <a:pt x="252" y="564"/>
                </a:cubicBezTo>
                <a:cubicBezTo>
                  <a:pt x="261" y="555"/>
                  <a:pt x="257" y="539"/>
                  <a:pt x="264" y="528"/>
                </a:cubicBezTo>
                <a:cubicBezTo>
                  <a:pt x="268" y="522"/>
                  <a:pt x="273" y="517"/>
                  <a:pt x="276" y="510"/>
                </a:cubicBezTo>
                <a:cubicBezTo>
                  <a:pt x="281" y="498"/>
                  <a:pt x="288" y="474"/>
                  <a:pt x="288" y="474"/>
                </a:cubicBezTo>
                <a:cubicBezTo>
                  <a:pt x="279" y="415"/>
                  <a:pt x="268" y="351"/>
                  <a:pt x="234" y="300"/>
                </a:cubicBezTo>
                <a:cubicBezTo>
                  <a:pt x="223" y="247"/>
                  <a:pt x="228" y="252"/>
                  <a:pt x="186" y="222"/>
                </a:cubicBezTo>
                <a:cubicBezTo>
                  <a:pt x="158" y="202"/>
                  <a:pt x="142" y="182"/>
                  <a:pt x="108" y="174"/>
                </a:cubicBezTo>
                <a:cubicBezTo>
                  <a:pt x="106" y="156"/>
                  <a:pt x="107" y="137"/>
                  <a:pt x="102" y="120"/>
                </a:cubicBezTo>
                <a:cubicBezTo>
                  <a:pt x="90" y="80"/>
                  <a:pt x="28" y="64"/>
                  <a:pt x="0" y="36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0261" name="Freeform 449"/>
          <p:cNvSpPr>
            <a:spLocks/>
          </p:cNvSpPr>
          <p:nvPr/>
        </p:nvSpPr>
        <p:spPr bwMode="auto">
          <a:xfrm>
            <a:off x="5299075" y="3525838"/>
            <a:ext cx="457200" cy="906462"/>
          </a:xfrm>
          <a:custGeom>
            <a:avLst/>
            <a:gdLst>
              <a:gd name="T0" fmla="*/ 2147483647 w 288"/>
              <a:gd name="T1" fmla="*/ 0 h 571"/>
              <a:gd name="T2" fmla="*/ 2147483647 w 288"/>
              <a:gd name="T3" fmla="*/ 2147483647 h 571"/>
              <a:gd name="T4" fmla="*/ 2147483647 w 288"/>
              <a:gd name="T5" fmla="*/ 2147483647 h 571"/>
              <a:gd name="T6" fmla="*/ 2147483647 w 288"/>
              <a:gd name="T7" fmla="*/ 2147483647 h 571"/>
              <a:gd name="T8" fmla="*/ 2147483647 w 288"/>
              <a:gd name="T9" fmla="*/ 2147483647 h 571"/>
              <a:gd name="T10" fmla="*/ 2147483647 w 288"/>
              <a:gd name="T11" fmla="*/ 2147483647 h 571"/>
              <a:gd name="T12" fmla="*/ 2147483647 w 288"/>
              <a:gd name="T13" fmla="*/ 2147483647 h 571"/>
              <a:gd name="T14" fmla="*/ 2147483647 w 288"/>
              <a:gd name="T15" fmla="*/ 2147483647 h 571"/>
              <a:gd name="T16" fmla="*/ 2147483647 w 288"/>
              <a:gd name="T17" fmla="*/ 2147483647 h 571"/>
              <a:gd name="T18" fmla="*/ 2147483647 w 288"/>
              <a:gd name="T19" fmla="*/ 2147483647 h 571"/>
              <a:gd name="T20" fmla="*/ 2147483647 w 288"/>
              <a:gd name="T21" fmla="*/ 2147483647 h 571"/>
              <a:gd name="T22" fmla="*/ 2147483647 w 288"/>
              <a:gd name="T23" fmla="*/ 2147483647 h 571"/>
              <a:gd name="T24" fmla="*/ 2147483647 w 288"/>
              <a:gd name="T25" fmla="*/ 2147483647 h 571"/>
              <a:gd name="T26" fmla="*/ 2147483647 w 288"/>
              <a:gd name="T27" fmla="*/ 2147483647 h 571"/>
              <a:gd name="T28" fmla="*/ 2147483647 w 288"/>
              <a:gd name="T29" fmla="*/ 2147483647 h 571"/>
              <a:gd name="T30" fmla="*/ 0 w 288"/>
              <a:gd name="T31" fmla="*/ 2147483647 h 57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88"/>
              <a:gd name="T49" fmla="*/ 0 h 571"/>
              <a:gd name="T50" fmla="*/ 288 w 288"/>
              <a:gd name="T51" fmla="*/ 571 h 57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88" h="571">
                <a:moveTo>
                  <a:pt x="258" y="0"/>
                </a:moveTo>
                <a:cubicBezTo>
                  <a:pt x="253" y="31"/>
                  <a:pt x="242" y="54"/>
                  <a:pt x="234" y="84"/>
                </a:cubicBezTo>
                <a:cubicBezTo>
                  <a:pt x="225" y="169"/>
                  <a:pt x="198" y="270"/>
                  <a:pt x="252" y="342"/>
                </a:cubicBezTo>
                <a:cubicBezTo>
                  <a:pt x="254" y="348"/>
                  <a:pt x="255" y="354"/>
                  <a:pt x="258" y="360"/>
                </a:cubicBezTo>
                <a:cubicBezTo>
                  <a:pt x="261" y="366"/>
                  <a:pt x="267" y="371"/>
                  <a:pt x="270" y="378"/>
                </a:cubicBezTo>
                <a:cubicBezTo>
                  <a:pt x="275" y="390"/>
                  <a:pt x="282" y="414"/>
                  <a:pt x="282" y="414"/>
                </a:cubicBezTo>
                <a:cubicBezTo>
                  <a:pt x="278" y="473"/>
                  <a:pt x="285" y="493"/>
                  <a:pt x="258" y="534"/>
                </a:cubicBezTo>
                <a:cubicBezTo>
                  <a:pt x="256" y="544"/>
                  <a:pt x="245" y="571"/>
                  <a:pt x="252" y="564"/>
                </a:cubicBezTo>
                <a:cubicBezTo>
                  <a:pt x="261" y="555"/>
                  <a:pt x="257" y="539"/>
                  <a:pt x="264" y="528"/>
                </a:cubicBezTo>
                <a:cubicBezTo>
                  <a:pt x="268" y="522"/>
                  <a:pt x="273" y="517"/>
                  <a:pt x="276" y="510"/>
                </a:cubicBezTo>
                <a:cubicBezTo>
                  <a:pt x="281" y="498"/>
                  <a:pt x="288" y="474"/>
                  <a:pt x="288" y="474"/>
                </a:cubicBezTo>
                <a:cubicBezTo>
                  <a:pt x="279" y="415"/>
                  <a:pt x="268" y="351"/>
                  <a:pt x="234" y="300"/>
                </a:cubicBezTo>
                <a:cubicBezTo>
                  <a:pt x="223" y="247"/>
                  <a:pt x="228" y="252"/>
                  <a:pt x="186" y="222"/>
                </a:cubicBezTo>
                <a:cubicBezTo>
                  <a:pt x="158" y="202"/>
                  <a:pt x="142" y="182"/>
                  <a:pt x="108" y="174"/>
                </a:cubicBezTo>
                <a:cubicBezTo>
                  <a:pt x="106" y="156"/>
                  <a:pt x="107" y="137"/>
                  <a:pt x="102" y="120"/>
                </a:cubicBezTo>
                <a:cubicBezTo>
                  <a:pt x="90" y="80"/>
                  <a:pt x="28" y="64"/>
                  <a:pt x="0" y="36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22523" name="Freeform 450"/>
          <p:cNvSpPr>
            <a:spLocks/>
          </p:cNvSpPr>
          <p:nvPr/>
        </p:nvSpPr>
        <p:spPr bwMode="auto">
          <a:xfrm>
            <a:off x="5070475" y="2716213"/>
            <a:ext cx="581025" cy="885825"/>
          </a:xfrm>
          <a:custGeom>
            <a:avLst/>
            <a:gdLst>
              <a:gd name="T0" fmla="*/ 2147483647 w 366"/>
              <a:gd name="T1" fmla="*/ 0 h 558"/>
              <a:gd name="T2" fmla="*/ 2147483647 w 366"/>
              <a:gd name="T3" fmla="*/ 2147483647 h 558"/>
              <a:gd name="T4" fmla="*/ 2147483647 w 366"/>
              <a:gd name="T5" fmla="*/ 2147483647 h 558"/>
              <a:gd name="T6" fmla="*/ 2147483647 w 366"/>
              <a:gd name="T7" fmla="*/ 2147483647 h 558"/>
              <a:gd name="T8" fmla="*/ 2147483647 w 366"/>
              <a:gd name="T9" fmla="*/ 2147483647 h 558"/>
              <a:gd name="T10" fmla="*/ 2147483647 w 366"/>
              <a:gd name="T11" fmla="*/ 2147483647 h 558"/>
              <a:gd name="T12" fmla="*/ 2147483647 w 366"/>
              <a:gd name="T13" fmla="*/ 2147483647 h 558"/>
              <a:gd name="T14" fmla="*/ 2147483647 w 366"/>
              <a:gd name="T15" fmla="*/ 2147483647 h 558"/>
              <a:gd name="T16" fmla="*/ 2147483647 w 366"/>
              <a:gd name="T17" fmla="*/ 2147483647 h 558"/>
              <a:gd name="T18" fmla="*/ 2147483647 w 366"/>
              <a:gd name="T19" fmla="*/ 2147483647 h 558"/>
              <a:gd name="T20" fmla="*/ 2147483647 w 366"/>
              <a:gd name="T21" fmla="*/ 2147483647 h 558"/>
              <a:gd name="T22" fmla="*/ 2147483647 w 366"/>
              <a:gd name="T23" fmla="*/ 2147483647 h 558"/>
              <a:gd name="T24" fmla="*/ 2147483647 w 366"/>
              <a:gd name="T25" fmla="*/ 2147483647 h 558"/>
              <a:gd name="T26" fmla="*/ 2147483647 w 366"/>
              <a:gd name="T27" fmla="*/ 2147483647 h 558"/>
              <a:gd name="T28" fmla="*/ 2147483647 w 366"/>
              <a:gd name="T29" fmla="*/ 2147483647 h 558"/>
              <a:gd name="T30" fmla="*/ 2147483647 w 366"/>
              <a:gd name="T31" fmla="*/ 2147483647 h 558"/>
              <a:gd name="T32" fmla="*/ 2147483647 w 366"/>
              <a:gd name="T33" fmla="*/ 2147483647 h 558"/>
              <a:gd name="T34" fmla="*/ 2147483647 w 366"/>
              <a:gd name="T35" fmla="*/ 2147483647 h 558"/>
              <a:gd name="T36" fmla="*/ 2147483647 w 366"/>
              <a:gd name="T37" fmla="*/ 2147483647 h 558"/>
              <a:gd name="T38" fmla="*/ 2147483647 w 366"/>
              <a:gd name="T39" fmla="*/ 2147483647 h 558"/>
              <a:gd name="T40" fmla="*/ 2147483647 w 366"/>
              <a:gd name="T41" fmla="*/ 2147483647 h 558"/>
              <a:gd name="T42" fmla="*/ 0 w 366"/>
              <a:gd name="T43" fmla="*/ 2147483647 h 55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66"/>
              <a:gd name="T67" fmla="*/ 0 h 558"/>
              <a:gd name="T68" fmla="*/ 366 w 366"/>
              <a:gd name="T69" fmla="*/ 558 h 55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66" h="558">
                <a:moveTo>
                  <a:pt x="270" y="0"/>
                </a:moveTo>
                <a:cubicBezTo>
                  <a:pt x="290" y="20"/>
                  <a:pt x="317" y="35"/>
                  <a:pt x="330" y="60"/>
                </a:cubicBezTo>
                <a:cubicBezTo>
                  <a:pt x="345" y="89"/>
                  <a:pt x="354" y="120"/>
                  <a:pt x="366" y="150"/>
                </a:cubicBezTo>
                <a:cubicBezTo>
                  <a:pt x="364" y="206"/>
                  <a:pt x="364" y="262"/>
                  <a:pt x="360" y="318"/>
                </a:cubicBezTo>
                <a:cubicBezTo>
                  <a:pt x="357" y="359"/>
                  <a:pt x="309" y="407"/>
                  <a:pt x="288" y="438"/>
                </a:cubicBezTo>
                <a:cubicBezTo>
                  <a:pt x="262" y="477"/>
                  <a:pt x="245" y="505"/>
                  <a:pt x="210" y="540"/>
                </a:cubicBezTo>
                <a:cubicBezTo>
                  <a:pt x="205" y="545"/>
                  <a:pt x="192" y="545"/>
                  <a:pt x="192" y="552"/>
                </a:cubicBezTo>
                <a:cubicBezTo>
                  <a:pt x="192" y="558"/>
                  <a:pt x="204" y="548"/>
                  <a:pt x="210" y="546"/>
                </a:cubicBezTo>
                <a:cubicBezTo>
                  <a:pt x="238" y="504"/>
                  <a:pt x="222" y="518"/>
                  <a:pt x="252" y="498"/>
                </a:cubicBezTo>
                <a:cubicBezTo>
                  <a:pt x="267" y="476"/>
                  <a:pt x="290" y="453"/>
                  <a:pt x="312" y="438"/>
                </a:cubicBezTo>
                <a:cubicBezTo>
                  <a:pt x="323" y="406"/>
                  <a:pt x="343" y="381"/>
                  <a:pt x="354" y="348"/>
                </a:cubicBezTo>
                <a:cubicBezTo>
                  <a:pt x="358" y="336"/>
                  <a:pt x="366" y="312"/>
                  <a:pt x="366" y="312"/>
                </a:cubicBezTo>
                <a:cubicBezTo>
                  <a:pt x="353" y="221"/>
                  <a:pt x="309" y="232"/>
                  <a:pt x="222" y="216"/>
                </a:cubicBezTo>
                <a:cubicBezTo>
                  <a:pt x="213" y="178"/>
                  <a:pt x="221" y="199"/>
                  <a:pt x="192" y="156"/>
                </a:cubicBezTo>
                <a:cubicBezTo>
                  <a:pt x="188" y="149"/>
                  <a:pt x="101" y="129"/>
                  <a:pt x="156" y="150"/>
                </a:cubicBezTo>
                <a:cubicBezTo>
                  <a:pt x="166" y="154"/>
                  <a:pt x="176" y="154"/>
                  <a:pt x="186" y="156"/>
                </a:cubicBezTo>
                <a:cubicBezTo>
                  <a:pt x="194" y="168"/>
                  <a:pt x="205" y="178"/>
                  <a:pt x="210" y="192"/>
                </a:cubicBezTo>
                <a:cubicBezTo>
                  <a:pt x="214" y="204"/>
                  <a:pt x="222" y="228"/>
                  <a:pt x="222" y="228"/>
                </a:cubicBezTo>
                <a:cubicBezTo>
                  <a:pt x="222" y="231"/>
                  <a:pt x="241" y="305"/>
                  <a:pt x="228" y="318"/>
                </a:cubicBezTo>
                <a:cubicBezTo>
                  <a:pt x="215" y="331"/>
                  <a:pt x="192" y="326"/>
                  <a:pt x="174" y="330"/>
                </a:cubicBezTo>
                <a:cubicBezTo>
                  <a:pt x="128" y="341"/>
                  <a:pt x="82" y="349"/>
                  <a:pt x="36" y="360"/>
                </a:cubicBezTo>
                <a:cubicBezTo>
                  <a:pt x="13" y="375"/>
                  <a:pt x="25" y="372"/>
                  <a:pt x="0" y="372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22524" name="Freeform 451"/>
          <p:cNvSpPr>
            <a:spLocks/>
          </p:cNvSpPr>
          <p:nvPr/>
        </p:nvSpPr>
        <p:spPr bwMode="auto">
          <a:xfrm>
            <a:off x="2936875" y="3097213"/>
            <a:ext cx="581025" cy="885825"/>
          </a:xfrm>
          <a:custGeom>
            <a:avLst/>
            <a:gdLst>
              <a:gd name="T0" fmla="*/ 2147483647 w 366"/>
              <a:gd name="T1" fmla="*/ 0 h 558"/>
              <a:gd name="T2" fmla="*/ 2147483647 w 366"/>
              <a:gd name="T3" fmla="*/ 2147483647 h 558"/>
              <a:gd name="T4" fmla="*/ 2147483647 w 366"/>
              <a:gd name="T5" fmla="*/ 2147483647 h 558"/>
              <a:gd name="T6" fmla="*/ 2147483647 w 366"/>
              <a:gd name="T7" fmla="*/ 2147483647 h 558"/>
              <a:gd name="T8" fmla="*/ 2147483647 w 366"/>
              <a:gd name="T9" fmla="*/ 2147483647 h 558"/>
              <a:gd name="T10" fmla="*/ 2147483647 w 366"/>
              <a:gd name="T11" fmla="*/ 2147483647 h 558"/>
              <a:gd name="T12" fmla="*/ 2147483647 w 366"/>
              <a:gd name="T13" fmla="*/ 2147483647 h 558"/>
              <a:gd name="T14" fmla="*/ 2147483647 w 366"/>
              <a:gd name="T15" fmla="*/ 2147483647 h 558"/>
              <a:gd name="T16" fmla="*/ 2147483647 w 366"/>
              <a:gd name="T17" fmla="*/ 2147483647 h 558"/>
              <a:gd name="T18" fmla="*/ 2147483647 w 366"/>
              <a:gd name="T19" fmla="*/ 2147483647 h 558"/>
              <a:gd name="T20" fmla="*/ 2147483647 w 366"/>
              <a:gd name="T21" fmla="*/ 2147483647 h 558"/>
              <a:gd name="T22" fmla="*/ 2147483647 w 366"/>
              <a:gd name="T23" fmla="*/ 2147483647 h 558"/>
              <a:gd name="T24" fmla="*/ 2147483647 w 366"/>
              <a:gd name="T25" fmla="*/ 2147483647 h 558"/>
              <a:gd name="T26" fmla="*/ 2147483647 w 366"/>
              <a:gd name="T27" fmla="*/ 2147483647 h 558"/>
              <a:gd name="T28" fmla="*/ 2147483647 w 366"/>
              <a:gd name="T29" fmla="*/ 2147483647 h 558"/>
              <a:gd name="T30" fmla="*/ 2147483647 w 366"/>
              <a:gd name="T31" fmla="*/ 2147483647 h 558"/>
              <a:gd name="T32" fmla="*/ 2147483647 w 366"/>
              <a:gd name="T33" fmla="*/ 2147483647 h 558"/>
              <a:gd name="T34" fmla="*/ 2147483647 w 366"/>
              <a:gd name="T35" fmla="*/ 2147483647 h 558"/>
              <a:gd name="T36" fmla="*/ 2147483647 w 366"/>
              <a:gd name="T37" fmla="*/ 2147483647 h 558"/>
              <a:gd name="T38" fmla="*/ 2147483647 w 366"/>
              <a:gd name="T39" fmla="*/ 2147483647 h 558"/>
              <a:gd name="T40" fmla="*/ 2147483647 w 366"/>
              <a:gd name="T41" fmla="*/ 2147483647 h 558"/>
              <a:gd name="T42" fmla="*/ 0 w 366"/>
              <a:gd name="T43" fmla="*/ 2147483647 h 55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66"/>
              <a:gd name="T67" fmla="*/ 0 h 558"/>
              <a:gd name="T68" fmla="*/ 366 w 366"/>
              <a:gd name="T69" fmla="*/ 558 h 55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66" h="558">
                <a:moveTo>
                  <a:pt x="270" y="0"/>
                </a:moveTo>
                <a:cubicBezTo>
                  <a:pt x="290" y="20"/>
                  <a:pt x="317" y="35"/>
                  <a:pt x="330" y="60"/>
                </a:cubicBezTo>
                <a:cubicBezTo>
                  <a:pt x="345" y="89"/>
                  <a:pt x="354" y="120"/>
                  <a:pt x="366" y="150"/>
                </a:cubicBezTo>
                <a:cubicBezTo>
                  <a:pt x="364" y="206"/>
                  <a:pt x="364" y="262"/>
                  <a:pt x="360" y="318"/>
                </a:cubicBezTo>
                <a:cubicBezTo>
                  <a:pt x="357" y="359"/>
                  <a:pt x="309" y="407"/>
                  <a:pt x="288" y="438"/>
                </a:cubicBezTo>
                <a:cubicBezTo>
                  <a:pt x="262" y="477"/>
                  <a:pt x="245" y="505"/>
                  <a:pt x="210" y="540"/>
                </a:cubicBezTo>
                <a:cubicBezTo>
                  <a:pt x="205" y="545"/>
                  <a:pt x="192" y="545"/>
                  <a:pt x="192" y="552"/>
                </a:cubicBezTo>
                <a:cubicBezTo>
                  <a:pt x="192" y="558"/>
                  <a:pt x="204" y="548"/>
                  <a:pt x="210" y="546"/>
                </a:cubicBezTo>
                <a:cubicBezTo>
                  <a:pt x="238" y="504"/>
                  <a:pt x="222" y="518"/>
                  <a:pt x="252" y="498"/>
                </a:cubicBezTo>
                <a:cubicBezTo>
                  <a:pt x="267" y="476"/>
                  <a:pt x="290" y="453"/>
                  <a:pt x="312" y="438"/>
                </a:cubicBezTo>
                <a:cubicBezTo>
                  <a:pt x="323" y="406"/>
                  <a:pt x="343" y="381"/>
                  <a:pt x="354" y="348"/>
                </a:cubicBezTo>
                <a:cubicBezTo>
                  <a:pt x="358" y="336"/>
                  <a:pt x="366" y="312"/>
                  <a:pt x="366" y="312"/>
                </a:cubicBezTo>
                <a:cubicBezTo>
                  <a:pt x="353" y="221"/>
                  <a:pt x="309" y="232"/>
                  <a:pt x="222" y="216"/>
                </a:cubicBezTo>
                <a:cubicBezTo>
                  <a:pt x="213" y="178"/>
                  <a:pt x="221" y="199"/>
                  <a:pt x="192" y="156"/>
                </a:cubicBezTo>
                <a:cubicBezTo>
                  <a:pt x="188" y="149"/>
                  <a:pt x="101" y="129"/>
                  <a:pt x="156" y="150"/>
                </a:cubicBezTo>
                <a:cubicBezTo>
                  <a:pt x="166" y="154"/>
                  <a:pt x="176" y="154"/>
                  <a:pt x="186" y="156"/>
                </a:cubicBezTo>
                <a:cubicBezTo>
                  <a:pt x="194" y="168"/>
                  <a:pt x="205" y="178"/>
                  <a:pt x="210" y="192"/>
                </a:cubicBezTo>
                <a:cubicBezTo>
                  <a:pt x="214" y="204"/>
                  <a:pt x="222" y="228"/>
                  <a:pt x="222" y="228"/>
                </a:cubicBezTo>
                <a:cubicBezTo>
                  <a:pt x="222" y="231"/>
                  <a:pt x="241" y="305"/>
                  <a:pt x="228" y="318"/>
                </a:cubicBezTo>
                <a:cubicBezTo>
                  <a:pt x="215" y="331"/>
                  <a:pt x="192" y="326"/>
                  <a:pt x="174" y="330"/>
                </a:cubicBezTo>
                <a:cubicBezTo>
                  <a:pt x="128" y="341"/>
                  <a:pt x="82" y="349"/>
                  <a:pt x="36" y="360"/>
                </a:cubicBezTo>
                <a:cubicBezTo>
                  <a:pt x="13" y="375"/>
                  <a:pt x="25" y="372"/>
                  <a:pt x="0" y="372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22525" name="Freeform 452"/>
          <p:cNvSpPr>
            <a:spLocks/>
          </p:cNvSpPr>
          <p:nvPr/>
        </p:nvSpPr>
        <p:spPr bwMode="auto">
          <a:xfrm>
            <a:off x="3775075" y="2716213"/>
            <a:ext cx="581025" cy="885825"/>
          </a:xfrm>
          <a:custGeom>
            <a:avLst/>
            <a:gdLst>
              <a:gd name="T0" fmla="*/ 2147483647 w 366"/>
              <a:gd name="T1" fmla="*/ 0 h 558"/>
              <a:gd name="T2" fmla="*/ 2147483647 w 366"/>
              <a:gd name="T3" fmla="*/ 2147483647 h 558"/>
              <a:gd name="T4" fmla="*/ 2147483647 w 366"/>
              <a:gd name="T5" fmla="*/ 2147483647 h 558"/>
              <a:gd name="T6" fmla="*/ 2147483647 w 366"/>
              <a:gd name="T7" fmla="*/ 2147483647 h 558"/>
              <a:gd name="T8" fmla="*/ 2147483647 w 366"/>
              <a:gd name="T9" fmla="*/ 2147483647 h 558"/>
              <a:gd name="T10" fmla="*/ 2147483647 w 366"/>
              <a:gd name="T11" fmla="*/ 2147483647 h 558"/>
              <a:gd name="T12" fmla="*/ 2147483647 w 366"/>
              <a:gd name="T13" fmla="*/ 2147483647 h 558"/>
              <a:gd name="T14" fmla="*/ 2147483647 w 366"/>
              <a:gd name="T15" fmla="*/ 2147483647 h 558"/>
              <a:gd name="T16" fmla="*/ 2147483647 w 366"/>
              <a:gd name="T17" fmla="*/ 2147483647 h 558"/>
              <a:gd name="T18" fmla="*/ 2147483647 w 366"/>
              <a:gd name="T19" fmla="*/ 2147483647 h 558"/>
              <a:gd name="T20" fmla="*/ 2147483647 w 366"/>
              <a:gd name="T21" fmla="*/ 2147483647 h 558"/>
              <a:gd name="T22" fmla="*/ 2147483647 w 366"/>
              <a:gd name="T23" fmla="*/ 2147483647 h 558"/>
              <a:gd name="T24" fmla="*/ 2147483647 w 366"/>
              <a:gd name="T25" fmla="*/ 2147483647 h 558"/>
              <a:gd name="T26" fmla="*/ 2147483647 w 366"/>
              <a:gd name="T27" fmla="*/ 2147483647 h 558"/>
              <a:gd name="T28" fmla="*/ 2147483647 w 366"/>
              <a:gd name="T29" fmla="*/ 2147483647 h 558"/>
              <a:gd name="T30" fmla="*/ 2147483647 w 366"/>
              <a:gd name="T31" fmla="*/ 2147483647 h 558"/>
              <a:gd name="T32" fmla="*/ 2147483647 w 366"/>
              <a:gd name="T33" fmla="*/ 2147483647 h 558"/>
              <a:gd name="T34" fmla="*/ 2147483647 w 366"/>
              <a:gd name="T35" fmla="*/ 2147483647 h 558"/>
              <a:gd name="T36" fmla="*/ 2147483647 w 366"/>
              <a:gd name="T37" fmla="*/ 2147483647 h 558"/>
              <a:gd name="T38" fmla="*/ 2147483647 w 366"/>
              <a:gd name="T39" fmla="*/ 2147483647 h 558"/>
              <a:gd name="T40" fmla="*/ 2147483647 w 366"/>
              <a:gd name="T41" fmla="*/ 2147483647 h 558"/>
              <a:gd name="T42" fmla="*/ 0 w 366"/>
              <a:gd name="T43" fmla="*/ 2147483647 h 55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66"/>
              <a:gd name="T67" fmla="*/ 0 h 558"/>
              <a:gd name="T68" fmla="*/ 366 w 366"/>
              <a:gd name="T69" fmla="*/ 558 h 55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66" h="558">
                <a:moveTo>
                  <a:pt x="270" y="0"/>
                </a:moveTo>
                <a:cubicBezTo>
                  <a:pt x="290" y="20"/>
                  <a:pt x="317" y="35"/>
                  <a:pt x="330" y="60"/>
                </a:cubicBezTo>
                <a:cubicBezTo>
                  <a:pt x="345" y="89"/>
                  <a:pt x="354" y="120"/>
                  <a:pt x="366" y="150"/>
                </a:cubicBezTo>
                <a:cubicBezTo>
                  <a:pt x="364" y="206"/>
                  <a:pt x="364" y="262"/>
                  <a:pt x="360" y="318"/>
                </a:cubicBezTo>
                <a:cubicBezTo>
                  <a:pt x="357" y="359"/>
                  <a:pt x="309" y="407"/>
                  <a:pt x="288" y="438"/>
                </a:cubicBezTo>
                <a:cubicBezTo>
                  <a:pt x="262" y="477"/>
                  <a:pt x="245" y="505"/>
                  <a:pt x="210" y="540"/>
                </a:cubicBezTo>
                <a:cubicBezTo>
                  <a:pt x="205" y="545"/>
                  <a:pt x="192" y="545"/>
                  <a:pt x="192" y="552"/>
                </a:cubicBezTo>
                <a:cubicBezTo>
                  <a:pt x="192" y="558"/>
                  <a:pt x="204" y="548"/>
                  <a:pt x="210" y="546"/>
                </a:cubicBezTo>
                <a:cubicBezTo>
                  <a:pt x="238" y="504"/>
                  <a:pt x="222" y="518"/>
                  <a:pt x="252" y="498"/>
                </a:cubicBezTo>
                <a:cubicBezTo>
                  <a:pt x="267" y="476"/>
                  <a:pt x="290" y="453"/>
                  <a:pt x="312" y="438"/>
                </a:cubicBezTo>
                <a:cubicBezTo>
                  <a:pt x="323" y="406"/>
                  <a:pt x="343" y="381"/>
                  <a:pt x="354" y="348"/>
                </a:cubicBezTo>
                <a:cubicBezTo>
                  <a:pt x="358" y="336"/>
                  <a:pt x="366" y="312"/>
                  <a:pt x="366" y="312"/>
                </a:cubicBezTo>
                <a:cubicBezTo>
                  <a:pt x="353" y="221"/>
                  <a:pt x="309" y="232"/>
                  <a:pt x="222" y="216"/>
                </a:cubicBezTo>
                <a:cubicBezTo>
                  <a:pt x="213" y="178"/>
                  <a:pt x="221" y="199"/>
                  <a:pt x="192" y="156"/>
                </a:cubicBezTo>
                <a:cubicBezTo>
                  <a:pt x="188" y="149"/>
                  <a:pt x="101" y="129"/>
                  <a:pt x="156" y="150"/>
                </a:cubicBezTo>
                <a:cubicBezTo>
                  <a:pt x="166" y="154"/>
                  <a:pt x="176" y="154"/>
                  <a:pt x="186" y="156"/>
                </a:cubicBezTo>
                <a:cubicBezTo>
                  <a:pt x="194" y="168"/>
                  <a:pt x="205" y="178"/>
                  <a:pt x="210" y="192"/>
                </a:cubicBezTo>
                <a:cubicBezTo>
                  <a:pt x="214" y="204"/>
                  <a:pt x="222" y="228"/>
                  <a:pt x="222" y="228"/>
                </a:cubicBezTo>
                <a:cubicBezTo>
                  <a:pt x="222" y="231"/>
                  <a:pt x="241" y="305"/>
                  <a:pt x="228" y="318"/>
                </a:cubicBezTo>
                <a:cubicBezTo>
                  <a:pt x="215" y="331"/>
                  <a:pt x="192" y="326"/>
                  <a:pt x="174" y="330"/>
                </a:cubicBezTo>
                <a:cubicBezTo>
                  <a:pt x="128" y="341"/>
                  <a:pt x="82" y="349"/>
                  <a:pt x="36" y="360"/>
                </a:cubicBezTo>
                <a:cubicBezTo>
                  <a:pt x="13" y="375"/>
                  <a:pt x="25" y="372"/>
                  <a:pt x="0" y="372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22526" name="Freeform 454"/>
          <p:cNvSpPr>
            <a:spLocks/>
          </p:cNvSpPr>
          <p:nvPr/>
        </p:nvSpPr>
        <p:spPr bwMode="auto">
          <a:xfrm>
            <a:off x="4765675" y="4087813"/>
            <a:ext cx="457200" cy="906462"/>
          </a:xfrm>
          <a:custGeom>
            <a:avLst/>
            <a:gdLst>
              <a:gd name="T0" fmla="*/ 2147483647 w 288"/>
              <a:gd name="T1" fmla="*/ 0 h 571"/>
              <a:gd name="T2" fmla="*/ 2147483647 w 288"/>
              <a:gd name="T3" fmla="*/ 2147483647 h 571"/>
              <a:gd name="T4" fmla="*/ 2147483647 w 288"/>
              <a:gd name="T5" fmla="*/ 2147483647 h 571"/>
              <a:gd name="T6" fmla="*/ 2147483647 w 288"/>
              <a:gd name="T7" fmla="*/ 2147483647 h 571"/>
              <a:gd name="T8" fmla="*/ 2147483647 w 288"/>
              <a:gd name="T9" fmla="*/ 2147483647 h 571"/>
              <a:gd name="T10" fmla="*/ 2147483647 w 288"/>
              <a:gd name="T11" fmla="*/ 2147483647 h 571"/>
              <a:gd name="T12" fmla="*/ 2147483647 w 288"/>
              <a:gd name="T13" fmla="*/ 2147483647 h 571"/>
              <a:gd name="T14" fmla="*/ 2147483647 w 288"/>
              <a:gd name="T15" fmla="*/ 2147483647 h 571"/>
              <a:gd name="T16" fmla="*/ 2147483647 w 288"/>
              <a:gd name="T17" fmla="*/ 2147483647 h 571"/>
              <a:gd name="T18" fmla="*/ 2147483647 w 288"/>
              <a:gd name="T19" fmla="*/ 2147483647 h 571"/>
              <a:gd name="T20" fmla="*/ 2147483647 w 288"/>
              <a:gd name="T21" fmla="*/ 2147483647 h 571"/>
              <a:gd name="T22" fmla="*/ 2147483647 w 288"/>
              <a:gd name="T23" fmla="*/ 2147483647 h 571"/>
              <a:gd name="T24" fmla="*/ 2147483647 w 288"/>
              <a:gd name="T25" fmla="*/ 2147483647 h 571"/>
              <a:gd name="T26" fmla="*/ 2147483647 w 288"/>
              <a:gd name="T27" fmla="*/ 2147483647 h 571"/>
              <a:gd name="T28" fmla="*/ 2147483647 w 288"/>
              <a:gd name="T29" fmla="*/ 2147483647 h 571"/>
              <a:gd name="T30" fmla="*/ 0 w 288"/>
              <a:gd name="T31" fmla="*/ 2147483647 h 57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88"/>
              <a:gd name="T49" fmla="*/ 0 h 571"/>
              <a:gd name="T50" fmla="*/ 288 w 288"/>
              <a:gd name="T51" fmla="*/ 571 h 57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88" h="571">
                <a:moveTo>
                  <a:pt x="258" y="0"/>
                </a:moveTo>
                <a:cubicBezTo>
                  <a:pt x="253" y="31"/>
                  <a:pt x="242" y="54"/>
                  <a:pt x="234" y="84"/>
                </a:cubicBezTo>
                <a:cubicBezTo>
                  <a:pt x="225" y="169"/>
                  <a:pt x="198" y="270"/>
                  <a:pt x="252" y="342"/>
                </a:cubicBezTo>
                <a:cubicBezTo>
                  <a:pt x="254" y="348"/>
                  <a:pt x="255" y="354"/>
                  <a:pt x="258" y="360"/>
                </a:cubicBezTo>
                <a:cubicBezTo>
                  <a:pt x="261" y="366"/>
                  <a:pt x="267" y="371"/>
                  <a:pt x="270" y="378"/>
                </a:cubicBezTo>
                <a:cubicBezTo>
                  <a:pt x="275" y="390"/>
                  <a:pt x="282" y="414"/>
                  <a:pt x="282" y="414"/>
                </a:cubicBezTo>
                <a:cubicBezTo>
                  <a:pt x="278" y="473"/>
                  <a:pt x="285" y="493"/>
                  <a:pt x="258" y="534"/>
                </a:cubicBezTo>
                <a:cubicBezTo>
                  <a:pt x="256" y="544"/>
                  <a:pt x="245" y="571"/>
                  <a:pt x="252" y="564"/>
                </a:cubicBezTo>
                <a:cubicBezTo>
                  <a:pt x="261" y="555"/>
                  <a:pt x="257" y="539"/>
                  <a:pt x="264" y="528"/>
                </a:cubicBezTo>
                <a:cubicBezTo>
                  <a:pt x="268" y="522"/>
                  <a:pt x="273" y="517"/>
                  <a:pt x="276" y="510"/>
                </a:cubicBezTo>
                <a:cubicBezTo>
                  <a:pt x="281" y="498"/>
                  <a:pt x="288" y="474"/>
                  <a:pt x="288" y="474"/>
                </a:cubicBezTo>
                <a:cubicBezTo>
                  <a:pt x="279" y="415"/>
                  <a:pt x="268" y="351"/>
                  <a:pt x="234" y="300"/>
                </a:cubicBezTo>
                <a:cubicBezTo>
                  <a:pt x="223" y="247"/>
                  <a:pt x="228" y="252"/>
                  <a:pt x="186" y="222"/>
                </a:cubicBezTo>
                <a:cubicBezTo>
                  <a:pt x="158" y="202"/>
                  <a:pt x="142" y="182"/>
                  <a:pt x="108" y="174"/>
                </a:cubicBezTo>
                <a:cubicBezTo>
                  <a:pt x="106" y="156"/>
                  <a:pt x="107" y="137"/>
                  <a:pt x="102" y="120"/>
                </a:cubicBezTo>
                <a:cubicBezTo>
                  <a:pt x="90" y="80"/>
                  <a:pt x="28" y="64"/>
                  <a:pt x="0" y="36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22527" name="Freeform 455"/>
          <p:cNvSpPr>
            <a:spLocks/>
          </p:cNvSpPr>
          <p:nvPr/>
        </p:nvSpPr>
        <p:spPr bwMode="auto">
          <a:xfrm rot="3375668">
            <a:off x="5066507" y="2034381"/>
            <a:ext cx="457200" cy="906463"/>
          </a:xfrm>
          <a:custGeom>
            <a:avLst/>
            <a:gdLst>
              <a:gd name="T0" fmla="*/ 2147483647 w 288"/>
              <a:gd name="T1" fmla="*/ 0 h 571"/>
              <a:gd name="T2" fmla="*/ 2147483647 w 288"/>
              <a:gd name="T3" fmla="*/ 2147483647 h 571"/>
              <a:gd name="T4" fmla="*/ 2147483647 w 288"/>
              <a:gd name="T5" fmla="*/ 2147483647 h 571"/>
              <a:gd name="T6" fmla="*/ 2147483647 w 288"/>
              <a:gd name="T7" fmla="*/ 2147483647 h 571"/>
              <a:gd name="T8" fmla="*/ 2147483647 w 288"/>
              <a:gd name="T9" fmla="*/ 2147483647 h 571"/>
              <a:gd name="T10" fmla="*/ 2147483647 w 288"/>
              <a:gd name="T11" fmla="*/ 2147483647 h 571"/>
              <a:gd name="T12" fmla="*/ 2147483647 w 288"/>
              <a:gd name="T13" fmla="*/ 2147483647 h 571"/>
              <a:gd name="T14" fmla="*/ 2147483647 w 288"/>
              <a:gd name="T15" fmla="*/ 2147483647 h 571"/>
              <a:gd name="T16" fmla="*/ 2147483647 w 288"/>
              <a:gd name="T17" fmla="*/ 2147483647 h 571"/>
              <a:gd name="T18" fmla="*/ 2147483647 w 288"/>
              <a:gd name="T19" fmla="*/ 2147483647 h 571"/>
              <a:gd name="T20" fmla="*/ 2147483647 w 288"/>
              <a:gd name="T21" fmla="*/ 2147483647 h 571"/>
              <a:gd name="T22" fmla="*/ 2147483647 w 288"/>
              <a:gd name="T23" fmla="*/ 2147483647 h 571"/>
              <a:gd name="T24" fmla="*/ 2147483647 w 288"/>
              <a:gd name="T25" fmla="*/ 2147483647 h 571"/>
              <a:gd name="T26" fmla="*/ 2147483647 w 288"/>
              <a:gd name="T27" fmla="*/ 2147483647 h 571"/>
              <a:gd name="T28" fmla="*/ 2147483647 w 288"/>
              <a:gd name="T29" fmla="*/ 2147483647 h 571"/>
              <a:gd name="T30" fmla="*/ 0 w 288"/>
              <a:gd name="T31" fmla="*/ 2147483647 h 57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88"/>
              <a:gd name="T49" fmla="*/ 0 h 571"/>
              <a:gd name="T50" fmla="*/ 288 w 288"/>
              <a:gd name="T51" fmla="*/ 571 h 57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88" h="571">
                <a:moveTo>
                  <a:pt x="258" y="0"/>
                </a:moveTo>
                <a:cubicBezTo>
                  <a:pt x="253" y="31"/>
                  <a:pt x="242" y="54"/>
                  <a:pt x="234" y="84"/>
                </a:cubicBezTo>
                <a:cubicBezTo>
                  <a:pt x="225" y="169"/>
                  <a:pt x="198" y="270"/>
                  <a:pt x="252" y="342"/>
                </a:cubicBezTo>
                <a:cubicBezTo>
                  <a:pt x="254" y="348"/>
                  <a:pt x="255" y="354"/>
                  <a:pt x="258" y="360"/>
                </a:cubicBezTo>
                <a:cubicBezTo>
                  <a:pt x="261" y="366"/>
                  <a:pt x="267" y="371"/>
                  <a:pt x="270" y="378"/>
                </a:cubicBezTo>
                <a:cubicBezTo>
                  <a:pt x="275" y="390"/>
                  <a:pt x="282" y="414"/>
                  <a:pt x="282" y="414"/>
                </a:cubicBezTo>
                <a:cubicBezTo>
                  <a:pt x="278" y="473"/>
                  <a:pt x="285" y="493"/>
                  <a:pt x="258" y="534"/>
                </a:cubicBezTo>
                <a:cubicBezTo>
                  <a:pt x="256" y="544"/>
                  <a:pt x="245" y="571"/>
                  <a:pt x="252" y="564"/>
                </a:cubicBezTo>
                <a:cubicBezTo>
                  <a:pt x="261" y="555"/>
                  <a:pt x="257" y="539"/>
                  <a:pt x="264" y="528"/>
                </a:cubicBezTo>
                <a:cubicBezTo>
                  <a:pt x="268" y="522"/>
                  <a:pt x="273" y="517"/>
                  <a:pt x="276" y="510"/>
                </a:cubicBezTo>
                <a:cubicBezTo>
                  <a:pt x="281" y="498"/>
                  <a:pt x="288" y="474"/>
                  <a:pt x="288" y="474"/>
                </a:cubicBezTo>
                <a:cubicBezTo>
                  <a:pt x="279" y="415"/>
                  <a:pt x="268" y="351"/>
                  <a:pt x="234" y="300"/>
                </a:cubicBezTo>
                <a:cubicBezTo>
                  <a:pt x="223" y="247"/>
                  <a:pt x="228" y="252"/>
                  <a:pt x="186" y="222"/>
                </a:cubicBezTo>
                <a:cubicBezTo>
                  <a:pt x="158" y="202"/>
                  <a:pt x="142" y="182"/>
                  <a:pt x="108" y="174"/>
                </a:cubicBezTo>
                <a:cubicBezTo>
                  <a:pt x="106" y="156"/>
                  <a:pt x="107" y="137"/>
                  <a:pt x="102" y="120"/>
                </a:cubicBezTo>
                <a:cubicBezTo>
                  <a:pt x="90" y="80"/>
                  <a:pt x="28" y="64"/>
                  <a:pt x="0" y="36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endParaRPr lang="pt-BR"/>
          </a:p>
        </p:txBody>
      </p:sp>
      <p:sp>
        <p:nvSpPr>
          <p:cNvPr id="222528" name="Freeform 456"/>
          <p:cNvSpPr>
            <a:spLocks/>
          </p:cNvSpPr>
          <p:nvPr/>
        </p:nvSpPr>
        <p:spPr bwMode="auto">
          <a:xfrm rot="-9256711">
            <a:off x="3622675" y="3859213"/>
            <a:ext cx="457200" cy="906462"/>
          </a:xfrm>
          <a:custGeom>
            <a:avLst/>
            <a:gdLst>
              <a:gd name="T0" fmla="*/ 2147483647 w 288"/>
              <a:gd name="T1" fmla="*/ 0 h 571"/>
              <a:gd name="T2" fmla="*/ 2147483647 w 288"/>
              <a:gd name="T3" fmla="*/ 2147483647 h 571"/>
              <a:gd name="T4" fmla="*/ 2147483647 w 288"/>
              <a:gd name="T5" fmla="*/ 2147483647 h 571"/>
              <a:gd name="T6" fmla="*/ 2147483647 w 288"/>
              <a:gd name="T7" fmla="*/ 2147483647 h 571"/>
              <a:gd name="T8" fmla="*/ 2147483647 w 288"/>
              <a:gd name="T9" fmla="*/ 2147483647 h 571"/>
              <a:gd name="T10" fmla="*/ 2147483647 w 288"/>
              <a:gd name="T11" fmla="*/ 2147483647 h 571"/>
              <a:gd name="T12" fmla="*/ 2147483647 w 288"/>
              <a:gd name="T13" fmla="*/ 2147483647 h 571"/>
              <a:gd name="T14" fmla="*/ 2147483647 w 288"/>
              <a:gd name="T15" fmla="*/ 2147483647 h 571"/>
              <a:gd name="T16" fmla="*/ 2147483647 w 288"/>
              <a:gd name="T17" fmla="*/ 2147483647 h 571"/>
              <a:gd name="T18" fmla="*/ 2147483647 w 288"/>
              <a:gd name="T19" fmla="*/ 2147483647 h 571"/>
              <a:gd name="T20" fmla="*/ 2147483647 w 288"/>
              <a:gd name="T21" fmla="*/ 2147483647 h 571"/>
              <a:gd name="T22" fmla="*/ 2147483647 w 288"/>
              <a:gd name="T23" fmla="*/ 2147483647 h 571"/>
              <a:gd name="T24" fmla="*/ 2147483647 w 288"/>
              <a:gd name="T25" fmla="*/ 2147483647 h 571"/>
              <a:gd name="T26" fmla="*/ 2147483647 w 288"/>
              <a:gd name="T27" fmla="*/ 2147483647 h 571"/>
              <a:gd name="T28" fmla="*/ 2147483647 w 288"/>
              <a:gd name="T29" fmla="*/ 2147483647 h 571"/>
              <a:gd name="T30" fmla="*/ 0 w 288"/>
              <a:gd name="T31" fmla="*/ 2147483647 h 57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88"/>
              <a:gd name="T49" fmla="*/ 0 h 571"/>
              <a:gd name="T50" fmla="*/ 288 w 288"/>
              <a:gd name="T51" fmla="*/ 571 h 57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88" h="571">
                <a:moveTo>
                  <a:pt x="258" y="0"/>
                </a:moveTo>
                <a:cubicBezTo>
                  <a:pt x="253" y="31"/>
                  <a:pt x="242" y="54"/>
                  <a:pt x="234" y="84"/>
                </a:cubicBezTo>
                <a:cubicBezTo>
                  <a:pt x="225" y="169"/>
                  <a:pt x="198" y="270"/>
                  <a:pt x="252" y="342"/>
                </a:cubicBezTo>
                <a:cubicBezTo>
                  <a:pt x="254" y="348"/>
                  <a:pt x="255" y="354"/>
                  <a:pt x="258" y="360"/>
                </a:cubicBezTo>
                <a:cubicBezTo>
                  <a:pt x="261" y="366"/>
                  <a:pt x="267" y="371"/>
                  <a:pt x="270" y="378"/>
                </a:cubicBezTo>
                <a:cubicBezTo>
                  <a:pt x="275" y="390"/>
                  <a:pt x="282" y="414"/>
                  <a:pt x="282" y="414"/>
                </a:cubicBezTo>
                <a:cubicBezTo>
                  <a:pt x="278" y="473"/>
                  <a:pt x="285" y="493"/>
                  <a:pt x="258" y="534"/>
                </a:cubicBezTo>
                <a:cubicBezTo>
                  <a:pt x="256" y="544"/>
                  <a:pt x="245" y="571"/>
                  <a:pt x="252" y="564"/>
                </a:cubicBezTo>
                <a:cubicBezTo>
                  <a:pt x="261" y="555"/>
                  <a:pt x="257" y="539"/>
                  <a:pt x="264" y="528"/>
                </a:cubicBezTo>
                <a:cubicBezTo>
                  <a:pt x="268" y="522"/>
                  <a:pt x="273" y="517"/>
                  <a:pt x="276" y="510"/>
                </a:cubicBezTo>
                <a:cubicBezTo>
                  <a:pt x="281" y="498"/>
                  <a:pt x="288" y="474"/>
                  <a:pt x="288" y="474"/>
                </a:cubicBezTo>
                <a:cubicBezTo>
                  <a:pt x="279" y="415"/>
                  <a:pt x="268" y="351"/>
                  <a:pt x="234" y="300"/>
                </a:cubicBezTo>
                <a:cubicBezTo>
                  <a:pt x="223" y="247"/>
                  <a:pt x="228" y="252"/>
                  <a:pt x="186" y="222"/>
                </a:cubicBezTo>
                <a:cubicBezTo>
                  <a:pt x="158" y="202"/>
                  <a:pt x="142" y="182"/>
                  <a:pt x="108" y="174"/>
                </a:cubicBezTo>
                <a:cubicBezTo>
                  <a:pt x="106" y="156"/>
                  <a:pt x="107" y="137"/>
                  <a:pt x="102" y="120"/>
                </a:cubicBezTo>
                <a:cubicBezTo>
                  <a:pt x="90" y="80"/>
                  <a:pt x="28" y="64"/>
                  <a:pt x="0" y="36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rot="10800000" wrap="none" anchor="ctr"/>
          <a:lstStyle/>
          <a:p>
            <a:endParaRPr lang="pt-BR"/>
          </a:p>
        </p:txBody>
      </p:sp>
      <p:grpSp>
        <p:nvGrpSpPr>
          <p:cNvPr id="30444" name="Group 457"/>
          <p:cNvGrpSpPr>
            <a:grpSpLocks/>
          </p:cNvGrpSpPr>
          <p:nvPr/>
        </p:nvGrpSpPr>
        <p:grpSpPr bwMode="auto">
          <a:xfrm>
            <a:off x="4765675" y="2792427"/>
            <a:ext cx="228600" cy="228600"/>
            <a:chOff x="642" y="1901"/>
            <a:chExt cx="370" cy="541"/>
          </a:xfrm>
          <a:solidFill>
            <a:schemeClr val="bg1">
              <a:lumMod val="65000"/>
            </a:schemeClr>
          </a:solidFill>
        </p:grpSpPr>
        <p:sp>
          <p:nvSpPr>
            <p:cNvPr id="30212" name="Freeform 458"/>
            <p:cNvSpPr>
              <a:spLocks/>
            </p:cNvSpPr>
            <p:nvPr/>
          </p:nvSpPr>
          <p:spPr bwMode="auto">
            <a:xfrm rot="-6630112">
              <a:off x="603" y="2119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446" name="Group 459"/>
            <p:cNvGrpSpPr>
              <a:grpSpLocks/>
            </p:cNvGrpSpPr>
            <p:nvPr/>
          </p:nvGrpSpPr>
          <p:grpSpPr bwMode="auto">
            <a:xfrm rot="-6630112">
              <a:off x="760" y="2264"/>
              <a:ext cx="154" cy="71"/>
              <a:chOff x="4097" y="3357"/>
              <a:chExt cx="154" cy="102"/>
            </a:xfrm>
            <a:grpFill/>
          </p:grpSpPr>
          <p:sp>
            <p:nvSpPr>
              <p:cNvPr id="30278" name="Freeform 460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279" name="Freeform 461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280" name="Freeform 462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447" name="Group 463"/>
            <p:cNvGrpSpPr>
              <a:grpSpLocks/>
            </p:cNvGrpSpPr>
            <p:nvPr/>
          </p:nvGrpSpPr>
          <p:grpSpPr bwMode="auto">
            <a:xfrm rot="-6630112">
              <a:off x="804" y="2189"/>
              <a:ext cx="154" cy="71"/>
              <a:chOff x="4152" y="3452"/>
              <a:chExt cx="154" cy="102"/>
            </a:xfrm>
            <a:grpFill/>
          </p:grpSpPr>
          <p:sp>
            <p:nvSpPr>
              <p:cNvPr id="30275" name="Freeform 464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276" name="Freeform 465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277" name="Freeform 466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215" name="Freeform 467"/>
            <p:cNvSpPr>
              <a:spLocks/>
            </p:cNvSpPr>
            <p:nvPr/>
          </p:nvSpPr>
          <p:spPr bwMode="auto">
            <a:xfrm rot="-6630112">
              <a:off x="837" y="2336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16" name="Freeform 468"/>
            <p:cNvSpPr>
              <a:spLocks/>
            </p:cNvSpPr>
            <p:nvPr/>
          </p:nvSpPr>
          <p:spPr bwMode="auto">
            <a:xfrm rot="-6630112">
              <a:off x="881" y="2329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17" name="Freeform 469"/>
            <p:cNvSpPr>
              <a:spLocks/>
            </p:cNvSpPr>
            <p:nvPr/>
          </p:nvSpPr>
          <p:spPr bwMode="auto">
            <a:xfrm rot="-6630112">
              <a:off x="793" y="2139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18" name="Freeform 470"/>
            <p:cNvSpPr>
              <a:spLocks/>
            </p:cNvSpPr>
            <p:nvPr/>
          </p:nvSpPr>
          <p:spPr bwMode="auto">
            <a:xfrm rot="-6630112">
              <a:off x="773" y="2190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19" name="Freeform 471"/>
            <p:cNvSpPr>
              <a:spLocks/>
            </p:cNvSpPr>
            <p:nvPr/>
          </p:nvSpPr>
          <p:spPr bwMode="auto">
            <a:xfrm rot="-6630112">
              <a:off x="707" y="2073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20" name="Freeform 472"/>
            <p:cNvSpPr>
              <a:spLocks/>
            </p:cNvSpPr>
            <p:nvPr/>
          </p:nvSpPr>
          <p:spPr bwMode="auto">
            <a:xfrm rot="-6630112">
              <a:off x="732" y="2125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21" name="Freeform 473"/>
            <p:cNvSpPr>
              <a:spLocks/>
            </p:cNvSpPr>
            <p:nvPr/>
          </p:nvSpPr>
          <p:spPr bwMode="auto">
            <a:xfrm rot="-6630112">
              <a:off x="679" y="2037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22" name="Freeform 474"/>
            <p:cNvSpPr>
              <a:spLocks/>
            </p:cNvSpPr>
            <p:nvPr/>
          </p:nvSpPr>
          <p:spPr bwMode="auto">
            <a:xfrm rot="-6630112">
              <a:off x="783" y="2001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23" name="Freeform 475"/>
            <p:cNvSpPr>
              <a:spLocks/>
            </p:cNvSpPr>
            <p:nvPr/>
          </p:nvSpPr>
          <p:spPr bwMode="auto">
            <a:xfrm rot="-6630112">
              <a:off x="781" y="2003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24" name="Freeform 476"/>
            <p:cNvSpPr>
              <a:spLocks/>
            </p:cNvSpPr>
            <p:nvPr/>
          </p:nvSpPr>
          <p:spPr bwMode="auto">
            <a:xfrm rot="-6630112">
              <a:off x="707" y="1961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25" name="Freeform 477"/>
            <p:cNvSpPr>
              <a:spLocks/>
            </p:cNvSpPr>
            <p:nvPr/>
          </p:nvSpPr>
          <p:spPr bwMode="auto">
            <a:xfrm rot="-6630112">
              <a:off x="644" y="1993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26" name="Freeform 478"/>
            <p:cNvSpPr>
              <a:spLocks/>
            </p:cNvSpPr>
            <p:nvPr/>
          </p:nvSpPr>
          <p:spPr bwMode="auto">
            <a:xfrm rot="-6630112">
              <a:off x="766" y="2095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27" name="Freeform 479"/>
            <p:cNvSpPr>
              <a:spLocks/>
            </p:cNvSpPr>
            <p:nvPr/>
          </p:nvSpPr>
          <p:spPr bwMode="auto">
            <a:xfrm rot="-6630112">
              <a:off x="689" y="1943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28" name="Freeform 480"/>
            <p:cNvSpPr>
              <a:spLocks/>
            </p:cNvSpPr>
            <p:nvPr/>
          </p:nvSpPr>
          <p:spPr bwMode="auto">
            <a:xfrm rot="-6630112">
              <a:off x="749" y="2168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29" name="Freeform 481"/>
            <p:cNvSpPr>
              <a:spLocks/>
            </p:cNvSpPr>
            <p:nvPr/>
          </p:nvSpPr>
          <p:spPr bwMode="auto">
            <a:xfrm rot="-6630112">
              <a:off x="631" y="2100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448" name="Group 482"/>
            <p:cNvGrpSpPr>
              <a:grpSpLocks/>
            </p:cNvGrpSpPr>
            <p:nvPr/>
          </p:nvGrpSpPr>
          <p:grpSpPr bwMode="auto">
            <a:xfrm rot="-6630112">
              <a:off x="836" y="2309"/>
              <a:ext cx="154" cy="71"/>
              <a:chOff x="4097" y="3357"/>
              <a:chExt cx="154" cy="102"/>
            </a:xfrm>
            <a:grpFill/>
          </p:grpSpPr>
          <p:sp>
            <p:nvSpPr>
              <p:cNvPr id="30272" name="Freeform 483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273" name="Freeform 484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274" name="Freeform 485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449" name="Group 486"/>
            <p:cNvGrpSpPr>
              <a:grpSpLocks/>
            </p:cNvGrpSpPr>
            <p:nvPr/>
          </p:nvGrpSpPr>
          <p:grpSpPr bwMode="auto">
            <a:xfrm rot="-6630112">
              <a:off x="880" y="2234"/>
              <a:ext cx="154" cy="71"/>
              <a:chOff x="4152" y="3452"/>
              <a:chExt cx="154" cy="102"/>
            </a:xfrm>
            <a:grpFill/>
          </p:grpSpPr>
          <p:sp>
            <p:nvSpPr>
              <p:cNvPr id="30269" name="Freeform 487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270" name="Freeform 488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271" name="Freeform 489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232" name="Freeform 490"/>
            <p:cNvSpPr>
              <a:spLocks/>
            </p:cNvSpPr>
            <p:nvPr/>
          </p:nvSpPr>
          <p:spPr bwMode="auto">
            <a:xfrm rot="-6630112">
              <a:off x="913" y="2381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33" name="Freeform 491"/>
            <p:cNvSpPr>
              <a:spLocks/>
            </p:cNvSpPr>
            <p:nvPr/>
          </p:nvSpPr>
          <p:spPr bwMode="auto">
            <a:xfrm rot="-6630112">
              <a:off x="957" y="2374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34" name="Freeform 492"/>
            <p:cNvSpPr>
              <a:spLocks/>
            </p:cNvSpPr>
            <p:nvPr/>
          </p:nvSpPr>
          <p:spPr bwMode="auto">
            <a:xfrm rot="-6630112">
              <a:off x="869" y="2184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35" name="Freeform 493"/>
            <p:cNvSpPr>
              <a:spLocks/>
            </p:cNvSpPr>
            <p:nvPr/>
          </p:nvSpPr>
          <p:spPr bwMode="auto">
            <a:xfrm rot="-6630112">
              <a:off x="849" y="2235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36" name="Freeform 494"/>
            <p:cNvSpPr>
              <a:spLocks/>
            </p:cNvSpPr>
            <p:nvPr/>
          </p:nvSpPr>
          <p:spPr bwMode="auto">
            <a:xfrm rot="-6630112">
              <a:off x="734" y="2002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37" name="Freeform 495"/>
            <p:cNvSpPr>
              <a:spLocks/>
            </p:cNvSpPr>
            <p:nvPr/>
          </p:nvSpPr>
          <p:spPr bwMode="auto">
            <a:xfrm rot="-6630112">
              <a:off x="760" y="2106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38" name="Freeform 496"/>
            <p:cNvSpPr>
              <a:spLocks/>
            </p:cNvSpPr>
            <p:nvPr/>
          </p:nvSpPr>
          <p:spPr bwMode="auto">
            <a:xfrm rot="-6630112">
              <a:off x="707" y="2018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39" name="Freeform 497"/>
            <p:cNvSpPr>
              <a:spLocks/>
            </p:cNvSpPr>
            <p:nvPr/>
          </p:nvSpPr>
          <p:spPr bwMode="auto">
            <a:xfrm rot="-6630112">
              <a:off x="797" y="2005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40" name="Freeform 498"/>
            <p:cNvSpPr>
              <a:spLocks/>
            </p:cNvSpPr>
            <p:nvPr/>
          </p:nvSpPr>
          <p:spPr bwMode="auto">
            <a:xfrm rot="-6630112">
              <a:off x="781" y="1955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41" name="Freeform 499"/>
            <p:cNvSpPr>
              <a:spLocks/>
            </p:cNvSpPr>
            <p:nvPr/>
          </p:nvSpPr>
          <p:spPr bwMode="auto">
            <a:xfrm rot="-6630112">
              <a:off x="735" y="1942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42" name="Freeform 500"/>
            <p:cNvSpPr>
              <a:spLocks/>
            </p:cNvSpPr>
            <p:nvPr/>
          </p:nvSpPr>
          <p:spPr bwMode="auto">
            <a:xfrm rot="-6630112">
              <a:off x="672" y="1974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43" name="Freeform 501"/>
            <p:cNvSpPr>
              <a:spLocks/>
            </p:cNvSpPr>
            <p:nvPr/>
          </p:nvSpPr>
          <p:spPr bwMode="auto">
            <a:xfrm rot="-6630112">
              <a:off x="794" y="2076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44" name="Freeform 502"/>
            <p:cNvSpPr>
              <a:spLocks/>
            </p:cNvSpPr>
            <p:nvPr/>
          </p:nvSpPr>
          <p:spPr bwMode="auto">
            <a:xfrm rot="-6630112">
              <a:off x="717" y="1924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45" name="Freeform 503"/>
            <p:cNvSpPr>
              <a:spLocks/>
            </p:cNvSpPr>
            <p:nvPr/>
          </p:nvSpPr>
          <p:spPr bwMode="auto">
            <a:xfrm rot="-6630112">
              <a:off x="777" y="2149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46" name="Freeform 504"/>
            <p:cNvSpPr>
              <a:spLocks/>
            </p:cNvSpPr>
            <p:nvPr/>
          </p:nvSpPr>
          <p:spPr bwMode="auto">
            <a:xfrm rot="-6630112">
              <a:off x="552" y="2105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450" name="Group 505"/>
            <p:cNvGrpSpPr>
              <a:grpSpLocks/>
            </p:cNvGrpSpPr>
            <p:nvPr/>
          </p:nvGrpSpPr>
          <p:grpSpPr bwMode="auto">
            <a:xfrm rot="-6630112">
              <a:off x="709" y="2250"/>
              <a:ext cx="154" cy="71"/>
              <a:chOff x="4097" y="3357"/>
              <a:chExt cx="154" cy="102"/>
            </a:xfrm>
            <a:grpFill/>
          </p:grpSpPr>
          <p:sp>
            <p:nvSpPr>
              <p:cNvPr id="30266" name="Freeform 506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267" name="Freeform 507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268" name="Freeform 508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452" name="Group 509"/>
            <p:cNvGrpSpPr>
              <a:grpSpLocks/>
            </p:cNvGrpSpPr>
            <p:nvPr/>
          </p:nvGrpSpPr>
          <p:grpSpPr bwMode="auto">
            <a:xfrm rot="-6630112">
              <a:off x="753" y="2175"/>
              <a:ext cx="154" cy="71"/>
              <a:chOff x="4152" y="3452"/>
              <a:chExt cx="154" cy="102"/>
            </a:xfrm>
            <a:grpFill/>
          </p:grpSpPr>
          <p:sp>
            <p:nvSpPr>
              <p:cNvPr id="30263" name="Freeform 510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264" name="Freeform 511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265" name="Freeform 512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249" name="Freeform 513"/>
            <p:cNvSpPr>
              <a:spLocks/>
            </p:cNvSpPr>
            <p:nvPr/>
          </p:nvSpPr>
          <p:spPr bwMode="auto">
            <a:xfrm rot="-6630112">
              <a:off x="786" y="2322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50" name="Freeform 514"/>
            <p:cNvSpPr>
              <a:spLocks/>
            </p:cNvSpPr>
            <p:nvPr/>
          </p:nvSpPr>
          <p:spPr bwMode="auto">
            <a:xfrm rot="-6630112">
              <a:off x="830" y="2315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51" name="Freeform 515"/>
            <p:cNvSpPr>
              <a:spLocks/>
            </p:cNvSpPr>
            <p:nvPr/>
          </p:nvSpPr>
          <p:spPr bwMode="auto">
            <a:xfrm rot="-6630112">
              <a:off x="742" y="2125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52" name="Freeform 516"/>
            <p:cNvSpPr>
              <a:spLocks/>
            </p:cNvSpPr>
            <p:nvPr/>
          </p:nvSpPr>
          <p:spPr bwMode="auto">
            <a:xfrm rot="-6630112">
              <a:off x="722" y="2176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53" name="Freeform 517"/>
            <p:cNvSpPr>
              <a:spLocks/>
            </p:cNvSpPr>
            <p:nvPr/>
          </p:nvSpPr>
          <p:spPr bwMode="auto">
            <a:xfrm rot="-6630112">
              <a:off x="656" y="2059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54" name="Freeform 518"/>
            <p:cNvSpPr>
              <a:spLocks/>
            </p:cNvSpPr>
            <p:nvPr/>
          </p:nvSpPr>
          <p:spPr bwMode="auto">
            <a:xfrm rot="-6630112">
              <a:off x="681" y="2111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55" name="Freeform 519"/>
            <p:cNvSpPr>
              <a:spLocks/>
            </p:cNvSpPr>
            <p:nvPr/>
          </p:nvSpPr>
          <p:spPr bwMode="auto">
            <a:xfrm rot="-6630112">
              <a:off x="654" y="2034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56" name="Freeform 520"/>
            <p:cNvSpPr>
              <a:spLocks/>
            </p:cNvSpPr>
            <p:nvPr/>
          </p:nvSpPr>
          <p:spPr bwMode="auto">
            <a:xfrm rot="-6630112">
              <a:off x="735" y="2049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57" name="Freeform 521"/>
            <p:cNvSpPr>
              <a:spLocks/>
            </p:cNvSpPr>
            <p:nvPr/>
          </p:nvSpPr>
          <p:spPr bwMode="auto">
            <a:xfrm rot="-6630112">
              <a:off x="702" y="1976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58" name="Freeform 522"/>
            <p:cNvSpPr>
              <a:spLocks/>
            </p:cNvSpPr>
            <p:nvPr/>
          </p:nvSpPr>
          <p:spPr bwMode="auto">
            <a:xfrm rot="-6630112">
              <a:off x="656" y="1947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59" name="Freeform 523"/>
            <p:cNvSpPr>
              <a:spLocks/>
            </p:cNvSpPr>
            <p:nvPr/>
          </p:nvSpPr>
          <p:spPr bwMode="auto">
            <a:xfrm rot="-6630112">
              <a:off x="642" y="1998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60" name="Freeform 524"/>
            <p:cNvSpPr>
              <a:spLocks/>
            </p:cNvSpPr>
            <p:nvPr/>
          </p:nvSpPr>
          <p:spPr bwMode="auto">
            <a:xfrm rot="-6630112">
              <a:off x="653" y="2083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61" name="Freeform 525"/>
            <p:cNvSpPr>
              <a:spLocks/>
            </p:cNvSpPr>
            <p:nvPr/>
          </p:nvSpPr>
          <p:spPr bwMode="auto">
            <a:xfrm rot="-6630112">
              <a:off x="638" y="1929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62" name="Freeform 526"/>
            <p:cNvSpPr>
              <a:spLocks/>
            </p:cNvSpPr>
            <p:nvPr/>
          </p:nvSpPr>
          <p:spPr bwMode="auto">
            <a:xfrm rot="-6630112">
              <a:off x="675" y="2157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455" name="Group 527"/>
          <p:cNvGrpSpPr>
            <a:grpSpLocks/>
          </p:cNvGrpSpPr>
          <p:nvPr/>
        </p:nvGrpSpPr>
        <p:grpSpPr bwMode="auto">
          <a:xfrm>
            <a:off x="4156075" y="3402013"/>
            <a:ext cx="258763" cy="246062"/>
            <a:chOff x="1400" y="2127"/>
            <a:chExt cx="163" cy="155"/>
          </a:xfrm>
        </p:grpSpPr>
        <p:sp>
          <p:nvSpPr>
            <p:cNvPr id="10340" name="Freeform 528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211" name="Freeform 529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457" name="Group 530"/>
          <p:cNvGrpSpPr>
            <a:grpSpLocks/>
          </p:cNvGrpSpPr>
          <p:nvPr/>
        </p:nvGrpSpPr>
        <p:grpSpPr bwMode="auto">
          <a:xfrm>
            <a:off x="4003675" y="2716213"/>
            <a:ext cx="258763" cy="246062"/>
            <a:chOff x="1400" y="2127"/>
            <a:chExt cx="163" cy="155"/>
          </a:xfrm>
        </p:grpSpPr>
        <p:sp>
          <p:nvSpPr>
            <p:cNvPr id="10338" name="Freeform 531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209" name="Freeform 532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458" name="Group 533"/>
          <p:cNvGrpSpPr>
            <a:grpSpLocks/>
          </p:cNvGrpSpPr>
          <p:nvPr/>
        </p:nvGrpSpPr>
        <p:grpSpPr bwMode="auto">
          <a:xfrm>
            <a:off x="3622675" y="4011613"/>
            <a:ext cx="258763" cy="246062"/>
            <a:chOff x="1400" y="2127"/>
            <a:chExt cx="163" cy="155"/>
          </a:xfrm>
        </p:grpSpPr>
        <p:sp>
          <p:nvSpPr>
            <p:cNvPr id="10336" name="Freeform 534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207" name="Freeform 535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459" name="Group 536"/>
          <p:cNvGrpSpPr>
            <a:grpSpLocks/>
          </p:cNvGrpSpPr>
          <p:nvPr/>
        </p:nvGrpSpPr>
        <p:grpSpPr bwMode="auto">
          <a:xfrm>
            <a:off x="4079875" y="3097227"/>
            <a:ext cx="428625" cy="411162"/>
            <a:chOff x="642" y="1901"/>
            <a:chExt cx="370" cy="541"/>
          </a:xfrm>
          <a:solidFill>
            <a:schemeClr val="bg1">
              <a:lumMod val="65000"/>
            </a:schemeClr>
          </a:solidFill>
        </p:grpSpPr>
        <p:sp>
          <p:nvSpPr>
            <p:cNvPr id="30137" name="Freeform 537"/>
            <p:cNvSpPr>
              <a:spLocks/>
            </p:cNvSpPr>
            <p:nvPr/>
          </p:nvSpPr>
          <p:spPr bwMode="auto">
            <a:xfrm rot="-6630112">
              <a:off x="603" y="2119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464" name="Group 538"/>
            <p:cNvGrpSpPr>
              <a:grpSpLocks/>
            </p:cNvGrpSpPr>
            <p:nvPr/>
          </p:nvGrpSpPr>
          <p:grpSpPr bwMode="auto">
            <a:xfrm rot="-6630112">
              <a:off x="760" y="2264"/>
              <a:ext cx="154" cy="71"/>
              <a:chOff x="4097" y="3357"/>
              <a:chExt cx="154" cy="102"/>
            </a:xfrm>
            <a:grpFill/>
          </p:grpSpPr>
          <p:sp>
            <p:nvSpPr>
              <p:cNvPr id="30203" name="Freeform 539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204" name="Freeform 540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205" name="Freeform 541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465" name="Group 542"/>
            <p:cNvGrpSpPr>
              <a:grpSpLocks/>
            </p:cNvGrpSpPr>
            <p:nvPr/>
          </p:nvGrpSpPr>
          <p:grpSpPr bwMode="auto">
            <a:xfrm rot="-6630112">
              <a:off x="804" y="2189"/>
              <a:ext cx="154" cy="71"/>
              <a:chOff x="4152" y="3452"/>
              <a:chExt cx="154" cy="102"/>
            </a:xfrm>
            <a:grpFill/>
          </p:grpSpPr>
          <p:sp>
            <p:nvSpPr>
              <p:cNvPr id="30200" name="Freeform 543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201" name="Freeform 544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202" name="Freeform 545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140" name="Freeform 546"/>
            <p:cNvSpPr>
              <a:spLocks/>
            </p:cNvSpPr>
            <p:nvPr/>
          </p:nvSpPr>
          <p:spPr bwMode="auto">
            <a:xfrm rot="-6630112">
              <a:off x="837" y="2336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41" name="Freeform 547"/>
            <p:cNvSpPr>
              <a:spLocks/>
            </p:cNvSpPr>
            <p:nvPr/>
          </p:nvSpPr>
          <p:spPr bwMode="auto">
            <a:xfrm rot="-6630112">
              <a:off x="881" y="2329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42" name="Freeform 548"/>
            <p:cNvSpPr>
              <a:spLocks/>
            </p:cNvSpPr>
            <p:nvPr/>
          </p:nvSpPr>
          <p:spPr bwMode="auto">
            <a:xfrm rot="-6630112">
              <a:off x="793" y="2139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43" name="Freeform 549"/>
            <p:cNvSpPr>
              <a:spLocks/>
            </p:cNvSpPr>
            <p:nvPr/>
          </p:nvSpPr>
          <p:spPr bwMode="auto">
            <a:xfrm rot="-6630112">
              <a:off x="773" y="2190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44" name="Freeform 550"/>
            <p:cNvSpPr>
              <a:spLocks/>
            </p:cNvSpPr>
            <p:nvPr/>
          </p:nvSpPr>
          <p:spPr bwMode="auto">
            <a:xfrm rot="-6630112">
              <a:off x="707" y="2073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45" name="Freeform 551"/>
            <p:cNvSpPr>
              <a:spLocks/>
            </p:cNvSpPr>
            <p:nvPr/>
          </p:nvSpPr>
          <p:spPr bwMode="auto">
            <a:xfrm rot="-6630112">
              <a:off x="732" y="2125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46" name="Freeform 552"/>
            <p:cNvSpPr>
              <a:spLocks/>
            </p:cNvSpPr>
            <p:nvPr/>
          </p:nvSpPr>
          <p:spPr bwMode="auto">
            <a:xfrm rot="-6630112">
              <a:off x="679" y="2037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47" name="Freeform 553"/>
            <p:cNvSpPr>
              <a:spLocks/>
            </p:cNvSpPr>
            <p:nvPr/>
          </p:nvSpPr>
          <p:spPr bwMode="auto">
            <a:xfrm rot="-6630112">
              <a:off x="783" y="2001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48" name="Freeform 554"/>
            <p:cNvSpPr>
              <a:spLocks/>
            </p:cNvSpPr>
            <p:nvPr/>
          </p:nvSpPr>
          <p:spPr bwMode="auto">
            <a:xfrm rot="-6630112">
              <a:off x="781" y="2003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49" name="Freeform 555"/>
            <p:cNvSpPr>
              <a:spLocks/>
            </p:cNvSpPr>
            <p:nvPr/>
          </p:nvSpPr>
          <p:spPr bwMode="auto">
            <a:xfrm rot="-6630112">
              <a:off x="707" y="1961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50" name="Freeform 556"/>
            <p:cNvSpPr>
              <a:spLocks/>
            </p:cNvSpPr>
            <p:nvPr/>
          </p:nvSpPr>
          <p:spPr bwMode="auto">
            <a:xfrm rot="-6630112">
              <a:off x="644" y="1993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51" name="Freeform 557"/>
            <p:cNvSpPr>
              <a:spLocks/>
            </p:cNvSpPr>
            <p:nvPr/>
          </p:nvSpPr>
          <p:spPr bwMode="auto">
            <a:xfrm rot="-6630112">
              <a:off x="766" y="2095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52" name="Freeform 558"/>
            <p:cNvSpPr>
              <a:spLocks/>
            </p:cNvSpPr>
            <p:nvPr/>
          </p:nvSpPr>
          <p:spPr bwMode="auto">
            <a:xfrm rot="-6630112">
              <a:off x="689" y="1943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53" name="Freeform 559"/>
            <p:cNvSpPr>
              <a:spLocks/>
            </p:cNvSpPr>
            <p:nvPr/>
          </p:nvSpPr>
          <p:spPr bwMode="auto">
            <a:xfrm rot="-6630112">
              <a:off x="749" y="2168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54" name="Freeform 560"/>
            <p:cNvSpPr>
              <a:spLocks/>
            </p:cNvSpPr>
            <p:nvPr/>
          </p:nvSpPr>
          <p:spPr bwMode="auto">
            <a:xfrm rot="-6630112">
              <a:off x="631" y="2100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466" name="Group 561"/>
            <p:cNvGrpSpPr>
              <a:grpSpLocks/>
            </p:cNvGrpSpPr>
            <p:nvPr/>
          </p:nvGrpSpPr>
          <p:grpSpPr bwMode="auto">
            <a:xfrm rot="-6630112">
              <a:off x="836" y="2309"/>
              <a:ext cx="154" cy="71"/>
              <a:chOff x="4097" y="3357"/>
              <a:chExt cx="154" cy="102"/>
            </a:xfrm>
            <a:grpFill/>
          </p:grpSpPr>
          <p:sp>
            <p:nvSpPr>
              <p:cNvPr id="30197" name="Freeform 562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98" name="Freeform 563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99" name="Freeform 564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468" name="Group 565"/>
            <p:cNvGrpSpPr>
              <a:grpSpLocks/>
            </p:cNvGrpSpPr>
            <p:nvPr/>
          </p:nvGrpSpPr>
          <p:grpSpPr bwMode="auto">
            <a:xfrm rot="-6630112">
              <a:off x="880" y="2234"/>
              <a:ext cx="154" cy="71"/>
              <a:chOff x="4152" y="3452"/>
              <a:chExt cx="154" cy="102"/>
            </a:xfrm>
            <a:grpFill/>
          </p:grpSpPr>
          <p:sp>
            <p:nvSpPr>
              <p:cNvPr id="30194" name="Freeform 566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95" name="Freeform 567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96" name="Freeform 568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157" name="Freeform 569"/>
            <p:cNvSpPr>
              <a:spLocks/>
            </p:cNvSpPr>
            <p:nvPr/>
          </p:nvSpPr>
          <p:spPr bwMode="auto">
            <a:xfrm rot="-6630112">
              <a:off x="913" y="2381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58" name="Freeform 570"/>
            <p:cNvSpPr>
              <a:spLocks/>
            </p:cNvSpPr>
            <p:nvPr/>
          </p:nvSpPr>
          <p:spPr bwMode="auto">
            <a:xfrm rot="-6630112">
              <a:off x="957" y="2374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59" name="Freeform 571"/>
            <p:cNvSpPr>
              <a:spLocks/>
            </p:cNvSpPr>
            <p:nvPr/>
          </p:nvSpPr>
          <p:spPr bwMode="auto">
            <a:xfrm rot="-6630112">
              <a:off x="869" y="2184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60" name="Freeform 572"/>
            <p:cNvSpPr>
              <a:spLocks/>
            </p:cNvSpPr>
            <p:nvPr/>
          </p:nvSpPr>
          <p:spPr bwMode="auto">
            <a:xfrm rot="-6630112">
              <a:off x="849" y="2235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61" name="Freeform 573"/>
            <p:cNvSpPr>
              <a:spLocks/>
            </p:cNvSpPr>
            <p:nvPr/>
          </p:nvSpPr>
          <p:spPr bwMode="auto">
            <a:xfrm rot="-6630112">
              <a:off x="734" y="2002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62" name="Freeform 574"/>
            <p:cNvSpPr>
              <a:spLocks/>
            </p:cNvSpPr>
            <p:nvPr/>
          </p:nvSpPr>
          <p:spPr bwMode="auto">
            <a:xfrm rot="-6630112">
              <a:off x="760" y="2106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63" name="Freeform 575"/>
            <p:cNvSpPr>
              <a:spLocks/>
            </p:cNvSpPr>
            <p:nvPr/>
          </p:nvSpPr>
          <p:spPr bwMode="auto">
            <a:xfrm rot="-6630112">
              <a:off x="707" y="2018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64" name="Freeform 576"/>
            <p:cNvSpPr>
              <a:spLocks/>
            </p:cNvSpPr>
            <p:nvPr/>
          </p:nvSpPr>
          <p:spPr bwMode="auto">
            <a:xfrm rot="-6630112">
              <a:off x="797" y="2005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65" name="Freeform 577"/>
            <p:cNvSpPr>
              <a:spLocks/>
            </p:cNvSpPr>
            <p:nvPr/>
          </p:nvSpPr>
          <p:spPr bwMode="auto">
            <a:xfrm rot="-6630112">
              <a:off x="781" y="1955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66" name="Freeform 578"/>
            <p:cNvSpPr>
              <a:spLocks/>
            </p:cNvSpPr>
            <p:nvPr/>
          </p:nvSpPr>
          <p:spPr bwMode="auto">
            <a:xfrm rot="-6630112">
              <a:off x="735" y="1942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67" name="Freeform 579"/>
            <p:cNvSpPr>
              <a:spLocks/>
            </p:cNvSpPr>
            <p:nvPr/>
          </p:nvSpPr>
          <p:spPr bwMode="auto">
            <a:xfrm rot="-6630112">
              <a:off x="672" y="1974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68" name="Freeform 580"/>
            <p:cNvSpPr>
              <a:spLocks/>
            </p:cNvSpPr>
            <p:nvPr/>
          </p:nvSpPr>
          <p:spPr bwMode="auto">
            <a:xfrm rot="-6630112">
              <a:off x="794" y="2076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69" name="Freeform 581"/>
            <p:cNvSpPr>
              <a:spLocks/>
            </p:cNvSpPr>
            <p:nvPr/>
          </p:nvSpPr>
          <p:spPr bwMode="auto">
            <a:xfrm rot="-6630112">
              <a:off x="717" y="1924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70" name="Freeform 582"/>
            <p:cNvSpPr>
              <a:spLocks/>
            </p:cNvSpPr>
            <p:nvPr/>
          </p:nvSpPr>
          <p:spPr bwMode="auto">
            <a:xfrm rot="-6630112">
              <a:off x="777" y="2149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71" name="Freeform 583"/>
            <p:cNvSpPr>
              <a:spLocks/>
            </p:cNvSpPr>
            <p:nvPr/>
          </p:nvSpPr>
          <p:spPr bwMode="auto">
            <a:xfrm rot="-6630112">
              <a:off x="552" y="2105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470" name="Group 584"/>
            <p:cNvGrpSpPr>
              <a:grpSpLocks/>
            </p:cNvGrpSpPr>
            <p:nvPr/>
          </p:nvGrpSpPr>
          <p:grpSpPr bwMode="auto">
            <a:xfrm rot="-6630112">
              <a:off x="709" y="2250"/>
              <a:ext cx="154" cy="71"/>
              <a:chOff x="4097" y="3357"/>
              <a:chExt cx="154" cy="102"/>
            </a:xfrm>
            <a:grpFill/>
          </p:grpSpPr>
          <p:sp>
            <p:nvSpPr>
              <p:cNvPr id="30191" name="Freeform 585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92" name="Freeform 586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93" name="Freeform 587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472" name="Group 588"/>
            <p:cNvGrpSpPr>
              <a:grpSpLocks/>
            </p:cNvGrpSpPr>
            <p:nvPr/>
          </p:nvGrpSpPr>
          <p:grpSpPr bwMode="auto">
            <a:xfrm rot="-6630112">
              <a:off x="753" y="2175"/>
              <a:ext cx="154" cy="71"/>
              <a:chOff x="4152" y="3452"/>
              <a:chExt cx="154" cy="102"/>
            </a:xfrm>
            <a:grpFill/>
          </p:grpSpPr>
          <p:sp>
            <p:nvSpPr>
              <p:cNvPr id="30188" name="Freeform 589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89" name="Freeform 590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90" name="Freeform 591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174" name="Freeform 592"/>
            <p:cNvSpPr>
              <a:spLocks/>
            </p:cNvSpPr>
            <p:nvPr/>
          </p:nvSpPr>
          <p:spPr bwMode="auto">
            <a:xfrm rot="-6630112">
              <a:off x="786" y="2322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75" name="Freeform 593"/>
            <p:cNvSpPr>
              <a:spLocks/>
            </p:cNvSpPr>
            <p:nvPr/>
          </p:nvSpPr>
          <p:spPr bwMode="auto">
            <a:xfrm rot="-6630112">
              <a:off x="830" y="2315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76" name="Freeform 594"/>
            <p:cNvSpPr>
              <a:spLocks/>
            </p:cNvSpPr>
            <p:nvPr/>
          </p:nvSpPr>
          <p:spPr bwMode="auto">
            <a:xfrm rot="-6630112">
              <a:off x="742" y="2125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77" name="Freeform 595"/>
            <p:cNvSpPr>
              <a:spLocks/>
            </p:cNvSpPr>
            <p:nvPr/>
          </p:nvSpPr>
          <p:spPr bwMode="auto">
            <a:xfrm rot="-6630112">
              <a:off x="722" y="2176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78" name="Freeform 596"/>
            <p:cNvSpPr>
              <a:spLocks/>
            </p:cNvSpPr>
            <p:nvPr/>
          </p:nvSpPr>
          <p:spPr bwMode="auto">
            <a:xfrm rot="-6630112">
              <a:off x="656" y="2059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79" name="Freeform 597"/>
            <p:cNvSpPr>
              <a:spLocks/>
            </p:cNvSpPr>
            <p:nvPr/>
          </p:nvSpPr>
          <p:spPr bwMode="auto">
            <a:xfrm rot="-6630112">
              <a:off x="681" y="2111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80" name="Freeform 598"/>
            <p:cNvSpPr>
              <a:spLocks/>
            </p:cNvSpPr>
            <p:nvPr/>
          </p:nvSpPr>
          <p:spPr bwMode="auto">
            <a:xfrm rot="-6630112">
              <a:off x="654" y="2034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81" name="Freeform 599"/>
            <p:cNvSpPr>
              <a:spLocks/>
            </p:cNvSpPr>
            <p:nvPr/>
          </p:nvSpPr>
          <p:spPr bwMode="auto">
            <a:xfrm rot="-6630112">
              <a:off x="735" y="2049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82" name="Freeform 600"/>
            <p:cNvSpPr>
              <a:spLocks/>
            </p:cNvSpPr>
            <p:nvPr/>
          </p:nvSpPr>
          <p:spPr bwMode="auto">
            <a:xfrm rot="-6630112">
              <a:off x="702" y="1976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83" name="Freeform 601"/>
            <p:cNvSpPr>
              <a:spLocks/>
            </p:cNvSpPr>
            <p:nvPr/>
          </p:nvSpPr>
          <p:spPr bwMode="auto">
            <a:xfrm rot="-6630112">
              <a:off x="656" y="1947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84" name="Freeform 602"/>
            <p:cNvSpPr>
              <a:spLocks/>
            </p:cNvSpPr>
            <p:nvPr/>
          </p:nvSpPr>
          <p:spPr bwMode="auto">
            <a:xfrm rot="-6630112">
              <a:off x="642" y="1998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85" name="Freeform 603"/>
            <p:cNvSpPr>
              <a:spLocks/>
            </p:cNvSpPr>
            <p:nvPr/>
          </p:nvSpPr>
          <p:spPr bwMode="auto">
            <a:xfrm rot="-6630112">
              <a:off x="653" y="2083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86" name="Freeform 604"/>
            <p:cNvSpPr>
              <a:spLocks/>
            </p:cNvSpPr>
            <p:nvPr/>
          </p:nvSpPr>
          <p:spPr bwMode="auto">
            <a:xfrm rot="-6630112">
              <a:off x="638" y="1929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87" name="Freeform 605"/>
            <p:cNvSpPr>
              <a:spLocks/>
            </p:cNvSpPr>
            <p:nvPr/>
          </p:nvSpPr>
          <p:spPr bwMode="auto">
            <a:xfrm rot="-6630112">
              <a:off x="675" y="2157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sp>
        <p:nvSpPr>
          <p:cNvPr id="29729" name="Freeform 606"/>
          <p:cNvSpPr>
            <a:spLocks/>
          </p:cNvSpPr>
          <p:nvPr/>
        </p:nvSpPr>
        <p:spPr bwMode="auto">
          <a:xfrm>
            <a:off x="5375275" y="3325813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30" name="Freeform 607"/>
          <p:cNvSpPr>
            <a:spLocks/>
          </p:cNvSpPr>
          <p:nvPr/>
        </p:nvSpPr>
        <p:spPr bwMode="auto">
          <a:xfrm>
            <a:off x="4613275" y="2944813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31" name="Freeform 608"/>
          <p:cNvSpPr>
            <a:spLocks/>
          </p:cNvSpPr>
          <p:nvPr/>
        </p:nvSpPr>
        <p:spPr bwMode="auto">
          <a:xfrm>
            <a:off x="3927475" y="4087813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32" name="Freeform 609"/>
          <p:cNvSpPr>
            <a:spLocks/>
          </p:cNvSpPr>
          <p:nvPr/>
        </p:nvSpPr>
        <p:spPr bwMode="auto">
          <a:xfrm>
            <a:off x="4003675" y="3554413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33" name="Freeform 610"/>
          <p:cNvSpPr>
            <a:spLocks/>
          </p:cNvSpPr>
          <p:nvPr/>
        </p:nvSpPr>
        <p:spPr bwMode="auto">
          <a:xfrm>
            <a:off x="4079875" y="3021013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grpSp>
        <p:nvGrpSpPr>
          <p:cNvPr id="30474" name="Group 611"/>
          <p:cNvGrpSpPr>
            <a:grpSpLocks/>
          </p:cNvGrpSpPr>
          <p:nvPr/>
        </p:nvGrpSpPr>
        <p:grpSpPr bwMode="auto">
          <a:xfrm>
            <a:off x="4994275" y="2259013"/>
            <a:ext cx="258763" cy="246062"/>
            <a:chOff x="1400" y="2127"/>
            <a:chExt cx="163" cy="155"/>
          </a:xfrm>
        </p:grpSpPr>
        <p:sp>
          <p:nvSpPr>
            <p:cNvPr id="10334" name="Freeform 612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136" name="Freeform 613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476" name="Group 614"/>
          <p:cNvGrpSpPr>
            <a:grpSpLocks/>
          </p:cNvGrpSpPr>
          <p:nvPr/>
        </p:nvGrpSpPr>
        <p:grpSpPr bwMode="auto">
          <a:xfrm>
            <a:off x="5070475" y="3402013"/>
            <a:ext cx="258763" cy="246062"/>
            <a:chOff x="1400" y="2127"/>
            <a:chExt cx="163" cy="155"/>
          </a:xfrm>
        </p:grpSpPr>
        <p:sp>
          <p:nvSpPr>
            <p:cNvPr id="10332" name="Freeform 615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134" name="Freeform 616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479" name="Group 617"/>
          <p:cNvGrpSpPr>
            <a:grpSpLocks/>
          </p:cNvGrpSpPr>
          <p:nvPr/>
        </p:nvGrpSpPr>
        <p:grpSpPr bwMode="auto">
          <a:xfrm>
            <a:off x="4841875" y="3935413"/>
            <a:ext cx="258763" cy="246062"/>
            <a:chOff x="1400" y="2127"/>
            <a:chExt cx="163" cy="155"/>
          </a:xfrm>
        </p:grpSpPr>
        <p:sp>
          <p:nvSpPr>
            <p:cNvPr id="10330" name="Freeform 618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132" name="Freeform 619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480" name="Group 620"/>
          <p:cNvGrpSpPr>
            <a:grpSpLocks/>
          </p:cNvGrpSpPr>
          <p:nvPr/>
        </p:nvGrpSpPr>
        <p:grpSpPr bwMode="auto">
          <a:xfrm>
            <a:off x="4308475" y="3097213"/>
            <a:ext cx="258763" cy="246062"/>
            <a:chOff x="1400" y="2127"/>
            <a:chExt cx="163" cy="155"/>
          </a:xfrm>
        </p:grpSpPr>
        <p:sp>
          <p:nvSpPr>
            <p:cNvPr id="10328" name="Freeform 621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130" name="Freeform 622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481" name="Group 623"/>
          <p:cNvGrpSpPr>
            <a:grpSpLocks/>
          </p:cNvGrpSpPr>
          <p:nvPr/>
        </p:nvGrpSpPr>
        <p:grpSpPr bwMode="auto">
          <a:xfrm>
            <a:off x="4918075" y="3097213"/>
            <a:ext cx="258763" cy="246062"/>
            <a:chOff x="1400" y="2127"/>
            <a:chExt cx="163" cy="155"/>
          </a:xfrm>
        </p:grpSpPr>
        <p:sp>
          <p:nvSpPr>
            <p:cNvPr id="10326" name="Freeform 624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128" name="Freeform 625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485" name="Group 626"/>
          <p:cNvGrpSpPr>
            <a:grpSpLocks/>
          </p:cNvGrpSpPr>
          <p:nvPr/>
        </p:nvGrpSpPr>
        <p:grpSpPr bwMode="auto">
          <a:xfrm>
            <a:off x="4613275" y="2182813"/>
            <a:ext cx="258763" cy="246062"/>
            <a:chOff x="1400" y="2127"/>
            <a:chExt cx="163" cy="155"/>
          </a:xfrm>
        </p:grpSpPr>
        <p:sp>
          <p:nvSpPr>
            <p:cNvPr id="10324" name="Freeform 627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126" name="Freeform 628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sp>
        <p:nvSpPr>
          <p:cNvPr id="10284" name="Oval 629"/>
          <p:cNvSpPr>
            <a:spLocks noChangeArrowheads="1"/>
          </p:cNvSpPr>
          <p:nvPr/>
        </p:nvSpPr>
        <p:spPr bwMode="auto">
          <a:xfrm>
            <a:off x="4308475" y="2868613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0285" name="Oval 630"/>
          <p:cNvSpPr>
            <a:spLocks noChangeArrowheads="1"/>
          </p:cNvSpPr>
          <p:nvPr/>
        </p:nvSpPr>
        <p:spPr bwMode="auto">
          <a:xfrm>
            <a:off x="4537075" y="2792413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22703" name="Oval 631"/>
          <p:cNvSpPr>
            <a:spLocks noChangeArrowheads="1"/>
          </p:cNvSpPr>
          <p:nvPr/>
        </p:nvSpPr>
        <p:spPr bwMode="auto">
          <a:xfrm>
            <a:off x="4689475" y="3859213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22704" name="Oval 632"/>
          <p:cNvSpPr>
            <a:spLocks noChangeArrowheads="1"/>
          </p:cNvSpPr>
          <p:nvPr/>
        </p:nvSpPr>
        <p:spPr bwMode="auto">
          <a:xfrm>
            <a:off x="5680075" y="3554413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30487" name="Group 635"/>
          <p:cNvGrpSpPr>
            <a:grpSpLocks/>
          </p:cNvGrpSpPr>
          <p:nvPr/>
        </p:nvGrpSpPr>
        <p:grpSpPr bwMode="auto">
          <a:xfrm>
            <a:off x="3851275" y="3935427"/>
            <a:ext cx="228600" cy="228600"/>
            <a:chOff x="642" y="1901"/>
            <a:chExt cx="370" cy="541"/>
          </a:xfrm>
          <a:solidFill>
            <a:schemeClr val="bg1">
              <a:lumMod val="65000"/>
            </a:schemeClr>
          </a:solidFill>
        </p:grpSpPr>
        <p:sp>
          <p:nvSpPr>
            <p:cNvPr id="30056" name="Freeform 636"/>
            <p:cNvSpPr>
              <a:spLocks/>
            </p:cNvSpPr>
            <p:nvPr/>
          </p:nvSpPr>
          <p:spPr bwMode="auto">
            <a:xfrm rot="-6630112">
              <a:off x="603" y="2119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489" name="Group 637"/>
            <p:cNvGrpSpPr>
              <a:grpSpLocks/>
            </p:cNvGrpSpPr>
            <p:nvPr/>
          </p:nvGrpSpPr>
          <p:grpSpPr bwMode="auto">
            <a:xfrm rot="-6630112">
              <a:off x="760" y="2264"/>
              <a:ext cx="154" cy="71"/>
              <a:chOff x="4097" y="3357"/>
              <a:chExt cx="154" cy="102"/>
            </a:xfrm>
            <a:grpFill/>
          </p:grpSpPr>
          <p:sp>
            <p:nvSpPr>
              <p:cNvPr id="30122" name="Freeform 638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23" name="Freeform 639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24" name="Freeform 640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491" name="Group 641"/>
            <p:cNvGrpSpPr>
              <a:grpSpLocks/>
            </p:cNvGrpSpPr>
            <p:nvPr/>
          </p:nvGrpSpPr>
          <p:grpSpPr bwMode="auto">
            <a:xfrm rot="-6630112">
              <a:off x="804" y="2189"/>
              <a:ext cx="154" cy="71"/>
              <a:chOff x="4152" y="3452"/>
              <a:chExt cx="154" cy="102"/>
            </a:xfrm>
            <a:grpFill/>
          </p:grpSpPr>
          <p:sp>
            <p:nvSpPr>
              <p:cNvPr id="30119" name="Freeform 642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20" name="Freeform 643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21" name="Freeform 644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059" name="Freeform 645"/>
            <p:cNvSpPr>
              <a:spLocks/>
            </p:cNvSpPr>
            <p:nvPr/>
          </p:nvSpPr>
          <p:spPr bwMode="auto">
            <a:xfrm rot="-6630112">
              <a:off x="837" y="2336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60" name="Freeform 646"/>
            <p:cNvSpPr>
              <a:spLocks/>
            </p:cNvSpPr>
            <p:nvPr/>
          </p:nvSpPr>
          <p:spPr bwMode="auto">
            <a:xfrm rot="-6630112">
              <a:off x="881" y="2329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61" name="Freeform 647"/>
            <p:cNvSpPr>
              <a:spLocks/>
            </p:cNvSpPr>
            <p:nvPr/>
          </p:nvSpPr>
          <p:spPr bwMode="auto">
            <a:xfrm rot="-6630112">
              <a:off x="793" y="2139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62" name="Freeform 648"/>
            <p:cNvSpPr>
              <a:spLocks/>
            </p:cNvSpPr>
            <p:nvPr/>
          </p:nvSpPr>
          <p:spPr bwMode="auto">
            <a:xfrm rot="-6630112">
              <a:off x="773" y="2190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63" name="Freeform 649"/>
            <p:cNvSpPr>
              <a:spLocks/>
            </p:cNvSpPr>
            <p:nvPr/>
          </p:nvSpPr>
          <p:spPr bwMode="auto">
            <a:xfrm rot="-6630112">
              <a:off x="707" y="2073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64" name="Freeform 650"/>
            <p:cNvSpPr>
              <a:spLocks/>
            </p:cNvSpPr>
            <p:nvPr/>
          </p:nvSpPr>
          <p:spPr bwMode="auto">
            <a:xfrm rot="-6630112">
              <a:off x="732" y="2125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65" name="Freeform 651"/>
            <p:cNvSpPr>
              <a:spLocks/>
            </p:cNvSpPr>
            <p:nvPr/>
          </p:nvSpPr>
          <p:spPr bwMode="auto">
            <a:xfrm rot="-6630112">
              <a:off x="679" y="2037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66" name="Freeform 652"/>
            <p:cNvSpPr>
              <a:spLocks/>
            </p:cNvSpPr>
            <p:nvPr/>
          </p:nvSpPr>
          <p:spPr bwMode="auto">
            <a:xfrm rot="-6630112">
              <a:off x="783" y="2001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67" name="Freeform 653"/>
            <p:cNvSpPr>
              <a:spLocks/>
            </p:cNvSpPr>
            <p:nvPr/>
          </p:nvSpPr>
          <p:spPr bwMode="auto">
            <a:xfrm rot="-6630112">
              <a:off x="781" y="2003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68" name="Freeform 654"/>
            <p:cNvSpPr>
              <a:spLocks/>
            </p:cNvSpPr>
            <p:nvPr/>
          </p:nvSpPr>
          <p:spPr bwMode="auto">
            <a:xfrm rot="-6630112">
              <a:off x="707" y="1961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69" name="Freeform 655"/>
            <p:cNvSpPr>
              <a:spLocks/>
            </p:cNvSpPr>
            <p:nvPr/>
          </p:nvSpPr>
          <p:spPr bwMode="auto">
            <a:xfrm rot="-6630112">
              <a:off x="644" y="1993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70" name="Freeform 656"/>
            <p:cNvSpPr>
              <a:spLocks/>
            </p:cNvSpPr>
            <p:nvPr/>
          </p:nvSpPr>
          <p:spPr bwMode="auto">
            <a:xfrm rot="-6630112">
              <a:off x="766" y="2095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71" name="Freeform 657"/>
            <p:cNvSpPr>
              <a:spLocks/>
            </p:cNvSpPr>
            <p:nvPr/>
          </p:nvSpPr>
          <p:spPr bwMode="auto">
            <a:xfrm rot="-6630112">
              <a:off x="689" y="1943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72" name="Freeform 658"/>
            <p:cNvSpPr>
              <a:spLocks/>
            </p:cNvSpPr>
            <p:nvPr/>
          </p:nvSpPr>
          <p:spPr bwMode="auto">
            <a:xfrm rot="-6630112">
              <a:off x="749" y="2168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73" name="Freeform 659"/>
            <p:cNvSpPr>
              <a:spLocks/>
            </p:cNvSpPr>
            <p:nvPr/>
          </p:nvSpPr>
          <p:spPr bwMode="auto">
            <a:xfrm rot="-6630112">
              <a:off x="631" y="2100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493" name="Group 660"/>
            <p:cNvGrpSpPr>
              <a:grpSpLocks/>
            </p:cNvGrpSpPr>
            <p:nvPr/>
          </p:nvGrpSpPr>
          <p:grpSpPr bwMode="auto">
            <a:xfrm rot="-6630112">
              <a:off x="836" y="2309"/>
              <a:ext cx="154" cy="71"/>
              <a:chOff x="4097" y="3357"/>
              <a:chExt cx="154" cy="102"/>
            </a:xfrm>
            <a:grpFill/>
          </p:grpSpPr>
          <p:sp>
            <p:nvSpPr>
              <p:cNvPr id="30116" name="Freeform 661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17" name="Freeform 662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18" name="Freeform 663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496" name="Group 664"/>
            <p:cNvGrpSpPr>
              <a:grpSpLocks/>
            </p:cNvGrpSpPr>
            <p:nvPr/>
          </p:nvGrpSpPr>
          <p:grpSpPr bwMode="auto">
            <a:xfrm rot="-6630112">
              <a:off x="880" y="2234"/>
              <a:ext cx="154" cy="71"/>
              <a:chOff x="4152" y="3452"/>
              <a:chExt cx="154" cy="102"/>
            </a:xfrm>
            <a:grpFill/>
          </p:grpSpPr>
          <p:sp>
            <p:nvSpPr>
              <p:cNvPr id="30113" name="Freeform 665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14" name="Freeform 666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15" name="Freeform 667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076" name="Freeform 668"/>
            <p:cNvSpPr>
              <a:spLocks/>
            </p:cNvSpPr>
            <p:nvPr/>
          </p:nvSpPr>
          <p:spPr bwMode="auto">
            <a:xfrm rot="-6630112">
              <a:off x="913" y="2381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77" name="Freeform 669"/>
            <p:cNvSpPr>
              <a:spLocks/>
            </p:cNvSpPr>
            <p:nvPr/>
          </p:nvSpPr>
          <p:spPr bwMode="auto">
            <a:xfrm rot="-6630112">
              <a:off x="957" y="2374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78" name="Freeform 670"/>
            <p:cNvSpPr>
              <a:spLocks/>
            </p:cNvSpPr>
            <p:nvPr/>
          </p:nvSpPr>
          <p:spPr bwMode="auto">
            <a:xfrm rot="-6630112">
              <a:off x="869" y="2184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79" name="Freeform 671"/>
            <p:cNvSpPr>
              <a:spLocks/>
            </p:cNvSpPr>
            <p:nvPr/>
          </p:nvSpPr>
          <p:spPr bwMode="auto">
            <a:xfrm rot="-6630112">
              <a:off x="849" y="2235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80" name="Freeform 672"/>
            <p:cNvSpPr>
              <a:spLocks/>
            </p:cNvSpPr>
            <p:nvPr/>
          </p:nvSpPr>
          <p:spPr bwMode="auto">
            <a:xfrm rot="-6630112">
              <a:off x="734" y="2002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81" name="Freeform 673"/>
            <p:cNvSpPr>
              <a:spLocks/>
            </p:cNvSpPr>
            <p:nvPr/>
          </p:nvSpPr>
          <p:spPr bwMode="auto">
            <a:xfrm rot="-6630112">
              <a:off x="760" y="2106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82" name="Freeform 674"/>
            <p:cNvSpPr>
              <a:spLocks/>
            </p:cNvSpPr>
            <p:nvPr/>
          </p:nvSpPr>
          <p:spPr bwMode="auto">
            <a:xfrm rot="-6630112">
              <a:off x="707" y="2018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83" name="Freeform 675"/>
            <p:cNvSpPr>
              <a:spLocks/>
            </p:cNvSpPr>
            <p:nvPr/>
          </p:nvSpPr>
          <p:spPr bwMode="auto">
            <a:xfrm rot="-6630112">
              <a:off x="797" y="2005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84" name="Freeform 676"/>
            <p:cNvSpPr>
              <a:spLocks/>
            </p:cNvSpPr>
            <p:nvPr/>
          </p:nvSpPr>
          <p:spPr bwMode="auto">
            <a:xfrm rot="-6630112">
              <a:off x="781" y="1955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85" name="Freeform 677"/>
            <p:cNvSpPr>
              <a:spLocks/>
            </p:cNvSpPr>
            <p:nvPr/>
          </p:nvSpPr>
          <p:spPr bwMode="auto">
            <a:xfrm rot="-6630112">
              <a:off x="735" y="1942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86" name="Freeform 678"/>
            <p:cNvSpPr>
              <a:spLocks/>
            </p:cNvSpPr>
            <p:nvPr/>
          </p:nvSpPr>
          <p:spPr bwMode="auto">
            <a:xfrm rot="-6630112">
              <a:off x="672" y="1974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87" name="Freeform 679"/>
            <p:cNvSpPr>
              <a:spLocks/>
            </p:cNvSpPr>
            <p:nvPr/>
          </p:nvSpPr>
          <p:spPr bwMode="auto">
            <a:xfrm rot="-6630112">
              <a:off x="794" y="2076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88" name="Freeform 680"/>
            <p:cNvSpPr>
              <a:spLocks/>
            </p:cNvSpPr>
            <p:nvPr/>
          </p:nvSpPr>
          <p:spPr bwMode="auto">
            <a:xfrm rot="-6630112">
              <a:off x="717" y="1924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89" name="Freeform 681"/>
            <p:cNvSpPr>
              <a:spLocks/>
            </p:cNvSpPr>
            <p:nvPr/>
          </p:nvSpPr>
          <p:spPr bwMode="auto">
            <a:xfrm rot="-6630112">
              <a:off x="777" y="2149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90" name="Freeform 682"/>
            <p:cNvSpPr>
              <a:spLocks/>
            </p:cNvSpPr>
            <p:nvPr/>
          </p:nvSpPr>
          <p:spPr bwMode="auto">
            <a:xfrm rot="-6630112">
              <a:off x="552" y="2105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497" name="Group 683"/>
            <p:cNvGrpSpPr>
              <a:grpSpLocks/>
            </p:cNvGrpSpPr>
            <p:nvPr/>
          </p:nvGrpSpPr>
          <p:grpSpPr bwMode="auto">
            <a:xfrm rot="-6630112">
              <a:off x="709" y="2250"/>
              <a:ext cx="154" cy="71"/>
              <a:chOff x="4097" y="3357"/>
              <a:chExt cx="154" cy="102"/>
            </a:xfrm>
            <a:grpFill/>
          </p:grpSpPr>
          <p:sp>
            <p:nvSpPr>
              <p:cNvPr id="30110" name="Freeform 684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11" name="Freeform 685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12" name="Freeform 686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498" name="Group 687"/>
            <p:cNvGrpSpPr>
              <a:grpSpLocks/>
            </p:cNvGrpSpPr>
            <p:nvPr/>
          </p:nvGrpSpPr>
          <p:grpSpPr bwMode="auto">
            <a:xfrm rot="-6630112">
              <a:off x="753" y="2175"/>
              <a:ext cx="154" cy="71"/>
              <a:chOff x="4152" y="3452"/>
              <a:chExt cx="154" cy="102"/>
            </a:xfrm>
            <a:grpFill/>
          </p:grpSpPr>
          <p:sp>
            <p:nvSpPr>
              <p:cNvPr id="30107" name="Freeform 688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08" name="Freeform 689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09" name="Freeform 690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093" name="Freeform 691"/>
            <p:cNvSpPr>
              <a:spLocks/>
            </p:cNvSpPr>
            <p:nvPr/>
          </p:nvSpPr>
          <p:spPr bwMode="auto">
            <a:xfrm rot="-6630112">
              <a:off x="786" y="2322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94" name="Freeform 692"/>
            <p:cNvSpPr>
              <a:spLocks/>
            </p:cNvSpPr>
            <p:nvPr/>
          </p:nvSpPr>
          <p:spPr bwMode="auto">
            <a:xfrm rot="-6630112">
              <a:off x="830" y="2315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95" name="Freeform 693"/>
            <p:cNvSpPr>
              <a:spLocks/>
            </p:cNvSpPr>
            <p:nvPr/>
          </p:nvSpPr>
          <p:spPr bwMode="auto">
            <a:xfrm rot="-6630112">
              <a:off x="742" y="2125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96" name="Freeform 694"/>
            <p:cNvSpPr>
              <a:spLocks/>
            </p:cNvSpPr>
            <p:nvPr/>
          </p:nvSpPr>
          <p:spPr bwMode="auto">
            <a:xfrm rot="-6630112">
              <a:off x="722" y="2176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97" name="Freeform 695"/>
            <p:cNvSpPr>
              <a:spLocks/>
            </p:cNvSpPr>
            <p:nvPr/>
          </p:nvSpPr>
          <p:spPr bwMode="auto">
            <a:xfrm rot="-6630112">
              <a:off x="656" y="2059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98" name="Freeform 696"/>
            <p:cNvSpPr>
              <a:spLocks/>
            </p:cNvSpPr>
            <p:nvPr/>
          </p:nvSpPr>
          <p:spPr bwMode="auto">
            <a:xfrm rot="-6630112">
              <a:off x="681" y="2111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99" name="Freeform 697"/>
            <p:cNvSpPr>
              <a:spLocks/>
            </p:cNvSpPr>
            <p:nvPr/>
          </p:nvSpPr>
          <p:spPr bwMode="auto">
            <a:xfrm rot="-6630112">
              <a:off x="654" y="2034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00" name="Freeform 698"/>
            <p:cNvSpPr>
              <a:spLocks/>
            </p:cNvSpPr>
            <p:nvPr/>
          </p:nvSpPr>
          <p:spPr bwMode="auto">
            <a:xfrm rot="-6630112">
              <a:off x="735" y="2049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01" name="Freeform 699"/>
            <p:cNvSpPr>
              <a:spLocks/>
            </p:cNvSpPr>
            <p:nvPr/>
          </p:nvSpPr>
          <p:spPr bwMode="auto">
            <a:xfrm rot="-6630112">
              <a:off x="702" y="1976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02" name="Freeform 700"/>
            <p:cNvSpPr>
              <a:spLocks/>
            </p:cNvSpPr>
            <p:nvPr/>
          </p:nvSpPr>
          <p:spPr bwMode="auto">
            <a:xfrm rot="-6630112">
              <a:off x="656" y="1947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03" name="Freeform 701"/>
            <p:cNvSpPr>
              <a:spLocks/>
            </p:cNvSpPr>
            <p:nvPr/>
          </p:nvSpPr>
          <p:spPr bwMode="auto">
            <a:xfrm rot="-6630112">
              <a:off x="642" y="1998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04" name="Freeform 702"/>
            <p:cNvSpPr>
              <a:spLocks/>
            </p:cNvSpPr>
            <p:nvPr/>
          </p:nvSpPr>
          <p:spPr bwMode="auto">
            <a:xfrm rot="-6630112">
              <a:off x="653" y="2083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05" name="Freeform 703"/>
            <p:cNvSpPr>
              <a:spLocks/>
            </p:cNvSpPr>
            <p:nvPr/>
          </p:nvSpPr>
          <p:spPr bwMode="auto">
            <a:xfrm rot="-6630112">
              <a:off x="638" y="1929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06" name="Freeform 704"/>
            <p:cNvSpPr>
              <a:spLocks/>
            </p:cNvSpPr>
            <p:nvPr/>
          </p:nvSpPr>
          <p:spPr bwMode="auto">
            <a:xfrm rot="-6630112">
              <a:off x="675" y="2157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502" name="Group 705"/>
          <p:cNvGrpSpPr>
            <a:grpSpLocks/>
          </p:cNvGrpSpPr>
          <p:nvPr/>
        </p:nvGrpSpPr>
        <p:grpSpPr bwMode="auto">
          <a:xfrm>
            <a:off x="4537075" y="4087827"/>
            <a:ext cx="228600" cy="228600"/>
            <a:chOff x="642" y="1901"/>
            <a:chExt cx="370" cy="541"/>
          </a:xfrm>
          <a:solidFill>
            <a:schemeClr val="bg1">
              <a:lumMod val="65000"/>
            </a:schemeClr>
          </a:solidFill>
        </p:grpSpPr>
        <p:sp>
          <p:nvSpPr>
            <p:cNvPr id="29987" name="Freeform 706"/>
            <p:cNvSpPr>
              <a:spLocks/>
            </p:cNvSpPr>
            <p:nvPr/>
          </p:nvSpPr>
          <p:spPr bwMode="auto">
            <a:xfrm rot="-6630112">
              <a:off x="603" y="2119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504" name="Group 707"/>
            <p:cNvGrpSpPr>
              <a:grpSpLocks/>
            </p:cNvGrpSpPr>
            <p:nvPr/>
          </p:nvGrpSpPr>
          <p:grpSpPr bwMode="auto">
            <a:xfrm rot="-6630112">
              <a:off x="760" y="2264"/>
              <a:ext cx="154" cy="71"/>
              <a:chOff x="4097" y="3357"/>
              <a:chExt cx="154" cy="102"/>
            </a:xfrm>
            <a:grpFill/>
          </p:grpSpPr>
          <p:sp>
            <p:nvSpPr>
              <p:cNvPr id="30053" name="Freeform 708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054" name="Freeform 709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055" name="Freeform 710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506" name="Group 711"/>
            <p:cNvGrpSpPr>
              <a:grpSpLocks/>
            </p:cNvGrpSpPr>
            <p:nvPr/>
          </p:nvGrpSpPr>
          <p:grpSpPr bwMode="auto">
            <a:xfrm rot="-6630112">
              <a:off x="804" y="2189"/>
              <a:ext cx="154" cy="71"/>
              <a:chOff x="4152" y="3452"/>
              <a:chExt cx="154" cy="102"/>
            </a:xfrm>
            <a:grpFill/>
          </p:grpSpPr>
          <p:sp>
            <p:nvSpPr>
              <p:cNvPr id="30050" name="Freeform 712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051" name="Freeform 713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052" name="Freeform 714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29990" name="Freeform 715"/>
            <p:cNvSpPr>
              <a:spLocks/>
            </p:cNvSpPr>
            <p:nvPr/>
          </p:nvSpPr>
          <p:spPr bwMode="auto">
            <a:xfrm rot="-6630112">
              <a:off x="837" y="2336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91" name="Freeform 716"/>
            <p:cNvSpPr>
              <a:spLocks/>
            </p:cNvSpPr>
            <p:nvPr/>
          </p:nvSpPr>
          <p:spPr bwMode="auto">
            <a:xfrm rot="-6630112">
              <a:off x="881" y="2329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92" name="Freeform 717"/>
            <p:cNvSpPr>
              <a:spLocks/>
            </p:cNvSpPr>
            <p:nvPr/>
          </p:nvSpPr>
          <p:spPr bwMode="auto">
            <a:xfrm rot="-6630112">
              <a:off x="793" y="2139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93" name="Freeform 718"/>
            <p:cNvSpPr>
              <a:spLocks/>
            </p:cNvSpPr>
            <p:nvPr/>
          </p:nvSpPr>
          <p:spPr bwMode="auto">
            <a:xfrm rot="-6630112">
              <a:off x="773" y="2190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94" name="Freeform 719"/>
            <p:cNvSpPr>
              <a:spLocks/>
            </p:cNvSpPr>
            <p:nvPr/>
          </p:nvSpPr>
          <p:spPr bwMode="auto">
            <a:xfrm rot="-6630112">
              <a:off x="707" y="2073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95" name="Freeform 720"/>
            <p:cNvSpPr>
              <a:spLocks/>
            </p:cNvSpPr>
            <p:nvPr/>
          </p:nvSpPr>
          <p:spPr bwMode="auto">
            <a:xfrm rot="-6630112">
              <a:off x="732" y="2125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96" name="Freeform 721"/>
            <p:cNvSpPr>
              <a:spLocks/>
            </p:cNvSpPr>
            <p:nvPr/>
          </p:nvSpPr>
          <p:spPr bwMode="auto">
            <a:xfrm rot="-6630112">
              <a:off x="679" y="2037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97" name="Freeform 722"/>
            <p:cNvSpPr>
              <a:spLocks/>
            </p:cNvSpPr>
            <p:nvPr/>
          </p:nvSpPr>
          <p:spPr bwMode="auto">
            <a:xfrm rot="-6630112">
              <a:off x="783" y="2001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98" name="Freeform 723"/>
            <p:cNvSpPr>
              <a:spLocks/>
            </p:cNvSpPr>
            <p:nvPr/>
          </p:nvSpPr>
          <p:spPr bwMode="auto">
            <a:xfrm rot="-6630112">
              <a:off x="781" y="2003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99" name="Freeform 724"/>
            <p:cNvSpPr>
              <a:spLocks/>
            </p:cNvSpPr>
            <p:nvPr/>
          </p:nvSpPr>
          <p:spPr bwMode="auto">
            <a:xfrm rot="-6630112">
              <a:off x="707" y="1961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00" name="Freeform 725"/>
            <p:cNvSpPr>
              <a:spLocks/>
            </p:cNvSpPr>
            <p:nvPr/>
          </p:nvSpPr>
          <p:spPr bwMode="auto">
            <a:xfrm rot="-6630112">
              <a:off x="644" y="1993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01" name="Freeform 726"/>
            <p:cNvSpPr>
              <a:spLocks/>
            </p:cNvSpPr>
            <p:nvPr/>
          </p:nvSpPr>
          <p:spPr bwMode="auto">
            <a:xfrm rot="-6630112">
              <a:off x="766" y="2095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02" name="Freeform 727"/>
            <p:cNvSpPr>
              <a:spLocks/>
            </p:cNvSpPr>
            <p:nvPr/>
          </p:nvSpPr>
          <p:spPr bwMode="auto">
            <a:xfrm rot="-6630112">
              <a:off x="689" y="1943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03" name="Freeform 728"/>
            <p:cNvSpPr>
              <a:spLocks/>
            </p:cNvSpPr>
            <p:nvPr/>
          </p:nvSpPr>
          <p:spPr bwMode="auto">
            <a:xfrm rot="-6630112">
              <a:off x="749" y="2168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04" name="Freeform 729"/>
            <p:cNvSpPr>
              <a:spLocks/>
            </p:cNvSpPr>
            <p:nvPr/>
          </p:nvSpPr>
          <p:spPr bwMode="auto">
            <a:xfrm rot="-6630112">
              <a:off x="631" y="2100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508" name="Group 730"/>
            <p:cNvGrpSpPr>
              <a:grpSpLocks/>
            </p:cNvGrpSpPr>
            <p:nvPr/>
          </p:nvGrpSpPr>
          <p:grpSpPr bwMode="auto">
            <a:xfrm rot="-6630112">
              <a:off x="836" y="2309"/>
              <a:ext cx="154" cy="71"/>
              <a:chOff x="4097" y="3357"/>
              <a:chExt cx="154" cy="102"/>
            </a:xfrm>
            <a:grpFill/>
          </p:grpSpPr>
          <p:sp>
            <p:nvSpPr>
              <p:cNvPr id="30047" name="Freeform 731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048" name="Freeform 732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049" name="Freeform 733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510" name="Group 734"/>
            <p:cNvGrpSpPr>
              <a:grpSpLocks/>
            </p:cNvGrpSpPr>
            <p:nvPr/>
          </p:nvGrpSpPr>
          <p:grpSpPr bwMode="auto">
            <a:xfrm rot="-6630112">
              <a:off x="880" y="2234"/>
              <a:ext cx="154" cy="71"/>
              <a:chOff x="4152" y="3452"/>
              <a:chExt cx="154" cy="102"/>
            </a:xfrm>
            <a:grpFill/>
          </p:grpSpPr>
          <p:sp>
            <p:nvSpPr>
              <p:cNvPr id="30044" name="Freeform 735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045" name="Freeform 736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046" name="Freeform 737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007" name="Freeform 738"/>
            <p:cNvSpPr>
              <a:spLocks/>
            </p:cNvSpPr>
            <p:nvPr/>
          </p:nvSpPr>
          <p:spPr bwMode="auto">
            <a:xfrm rot="-6630112">
              <a:off x="913" y="2381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08" name="Freeform 739"/>
            <p:cNvSpPr>
              <a:spLocks/>
            </p:cNvSpPr>
            <p:nvPr/>
          </p:nvSpPr>
          <p:spPr bwMode="auto">
            <a:xfrm rot="-6630112">
              <a:off x="957" y="2374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09" name="Freeform 740"/>
            <p:cNvSpPr>
              <a:spLocks/>
            </p:cNvSpPr>
            <p:nvPr/>
          </p:nvSpPr>
          <p:spPr bwMode="auto">
            <a:xfrm rot="-6630112">
              <a:off x="869" y="2184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10" name="Freeform 741"/>
            <p:cNvSpPr>
              <a:spLocks/>
            </p:cNvSpPr>
            <p:nvPr/>
          </p:nvSpPr>
          <p:spPr bwMode="auto">
            <a:xfrm rot="-6630112">
              <a:off x="849" y="2235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11" name="Freeform 742"/>
            <p:cNvSpPr>
              <a:spLocks/>
            </p:cNvSpPr>
            <p:nvPr/>
          </p:nvSpPr>
          <p:spPr bwMode="auto">
            <a:xfrm rot="-6630112">
              <a:off x="734" y="2002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12" name="Freeform 743"/>
            <p:cNvSpPr>
              <a:spLocks/>
            </p:cNvSpPr>
            <p:nvPr/>
          </p:nvSpPr>
          <p:spPr bwMode="auto">
            <a:xfrm rot="-6630112">
              <a:off x="760" y="2106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13" name="Freeform 744"/>
            <p:cNvSpPr>
              <a:spLocks/>
            </p:cNvSpPr>
            <p:nvPr/>
          </p:nvSpPr>
          <p:spPr bwMode="auto">
            <a:xfrm rot="-6630112">
              <a:off x="707" y="2018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14" name="Freeform 745"/>
            <p:cNvSpPr>
              <a:spLocks/>
            </p:cNvSpPr>
            <p:nvPr/>
          </p:nvSpPr>
          <p:spPr bwMode="auto">
            <a:xfrm rot="-6630112">
              <a:off x="797" y="2005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15" name="Freeform 746"/>
            <p:cNvSpPr>
              <a:spLocks/>
            </p:cNvSpPr>
            <p:nvPr/>
          </p:nvSpPr>
          <p:spPr bwMode="auto">
            <a:xfrm rot="-6630112">
              <a:off x="781" y="1955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16" name="Freeform 747"/>
            <p:cNvSpPr>
              <a:spLocks/>
            </p:cNvSpPr>
            <p:nvPr/>
          </p:nvSpPr>
          <p:spPr bwMode="auto">
            <a:xfrm rot="-6630112">
              <a:off x="735" y="1942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17" name="Freeform 748"/>
            <p:cNvSpPr>
              <a:spLocks/>
            </p:cNvSpPr>
            <p:nvPr/>
          </p:nvSpPr>
          <p:spPr bwMode="auto">
            <a:xfrm rot="-6630112">
              <a:off x="672" y="1974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18" name="Freeform 749"/>
            <p:cNvSpPr>
              <a:spLocks/>
            </p:cNvSpPr>
            <p:nvPr/>
          </p:nvSpPr>
          <p:spPr bwMode="auto">
            <a:xfrm rot="-6630112">
              <a:off x="794" y="2076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19" name="Freeform 750"/>
            <p:cNvSpPr>
              <a:spLocks/>
            </p:cNvSpPr>
            <p:nvPr/>
          </p:nvSpPr>
          <p:spPr bwMode="auto">
            <a:xfrm rot="-6630112">
              <a:off x="717" y="1924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20" name="Freeform 751"/>
            <p:cNvSpPr>
              <a:spLocks/>
            </p:cNvSpPr>
            <p:nvPr/>
          </p:nvSpPr>
          <p:spPr bwMode="auto">
            <a:xfrm rot="-6630112">
              <a:off x="777" y="2149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21" name="Freeform 752"/>
            <p:cNvSpPr>
              <a:spLocks/>
            </p:cNvSpPr>
            <p:nvPr/>
          </p:nvSpPr>
          <p:spPr bwMode="auto">
            <a:xfrm rot="-6630112">
              <a:off x="552" y="2105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513" name="Group 753"/>
            <p:cNvGrpSpPr>
              <a:grpSpLocks/>
            </p:cNvGrpSpPr>
            <p:nvPr/>
          </p:nvGrpSpPr>
          <p:grpSpPr bwMode="auto">
            <a:xfrm rot="-6630112">
              <a:off x="709" y="2250"/>
              <a:ext cx="154" cy="71"/>
              <a:chOff x="4097" y="3357"/>
              <a:chExt cx="154" cy="102"/>
            </a:xfrm>
            <a:grpFill/>
          </p:grpSpPr>
          <p:sp>
            <p:nvSpPr>
              <p:cNvPr id="30041" name="Freeform 754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042" name="Freeform 755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043" name="Freeform 756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514" name="Group 757"/>
            <p:cNvGrpSpPr>
              <a:grpSpLocks/>
            </p:cNvGrpSpPr>
            <p:nvPr/>
          </p:nvGrpSpPr>
          <p:grpSpPr bwMode="auto">
            <a:xfrm rot="-6630112">
              <a:off x="753" y="2175"/>
              <a:ext cx="154" cy="71"/>
              <a:chOff x="4152" y="3452"/>
              <a:chExt cx="154" cy="102"/>
            </a:xfrm>
            <a:grpFill/>
          </p:grpSpPr>
          <p:sp>
            <p:nvSpPr>
              <p:cNvPr id="30038" name="Freeform 758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039" name="Freeform 759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040" name="Freeform 760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024" name="Freeform 761"/>
            <p:cNvSpPr>
              <a:spLocks/>
            </p:cNvSpPr>
            <p:nvPr/>
          </p:nvSpPr>
          <p:spPr bwMode="auto">
            <a:xfrm rot="-6630112">
              <a:off x="786" y="2322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25" name="Freeform 762"/>
            <p:cNvSpPr>
              <a:spLocks/>
            </p:cNvSpPr>
            <p:nvPr/>
          </p:nvSpPr>
          <p:spPr bwMode="auto">
            <a:xfrm rot="-6630112">
              <a:off x="830" y="2315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26" name="Freeform 763"/>
            <p:cNvSpPr>
              <a:spLocks/>
            </p:cNvSpPr>
            <p:nvPr/>
          </p:nvSpPr>
          <p:spPr bwMode="auto">
            <a:xfrm rot="-6630112">
              <a:off x="742" y="2125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27" name="Freeform 764"/>
            <p:cNvSpPr>
              <a:spLocks/>
            </p:cNvSpPr>
            <p:nvPr/>
          </p:nvSpPr>
          <p:spPr bwMode="auto">
            <a:xfrm rot="-6630112">
              <a:off x="722" y="2176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28" name="Freeform 765"/>
            <p:cNvSpPr>
              <a:spLocks/>
            </p:cNvSpPr>
            <p:nvPr/>
          </p:nvSpPr>
          <p:spPr bwMode="auto">
            <a:xfrm rot="-6630112">
              <a:off x="656" y="2059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29" name="Freeform 766"/>
            <p:cNvSpPr>
              <a:spLocks/>
            </p:cNvSpPr>
            <p:nvPr/>
          </p:nvSpPr>
          <p:spPr bwMode="auto">
            <a:xfrm rot="-6630112">
              <a:off x="681" y="2111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30" name="Freeform 767"/>
            <p:cNvSpPr>
              <a:spLocks/>
            </p:cNvSpPr>
            <p:nvPr/>
          </p:nvSpPr>
          <p:spPr bwMode="auto">
            <a:xfrm rot="-6630112">
              <a:off x="654" y="2034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31" name="Freeform 768"/>
            <p:cNvSpPr>
              <a:spLocks/>
            </p:cNvSpPr>
            <p:nvPr/>
          </p:nvSpPr>
          <p:spPr bwMode="auto">
            <a:xfrm rot="-6630112">
              <a:off x="735" y="2049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32" name="Freeform 769"/>
            <p:cNvSpPr>
              <a:spLocks/>
            </p:cNvSpPr>
            <p:nvPr/>
          </p:nvSpPr>
          <p:spPr bwMode="auto">
            <a:xfrm rot="-6630112">
              <a:off x="702" y="1976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33" name="Freeform 770"/>
            <p:cNvSpPr>
              <a:spLocks/>
            </p:cNvSpPr>
            <p:nvPr/>
          </p:nvSpPr>
          <p:spPr bwMode="auto">
            <a:xfrm rot="-6630112">
              <a:off x="656" y="1947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34" name="Freeform 771"/>
            <p:cNvSpPr>
              <a:spLocks/>
            </p:cNvSpPr>
            <p:nvPr/>
          </p:nvSpPr>
          <p:spPr bwMode="auto">
            <a:xfrm rot="-6630112">
              <a:off x="642" y="1998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35" name="Freeform 772"/>
            <p:cNvSpPr>
              <a:spLocks/>
            </p:cNvSpPr>
            <p:nvPr/>
          </p:nvSpPr>
          <p:spPr bwMode="auto">
            <a:xfrm rot="-6630112">
              <a:off x="653" y="2083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36" name="Freeform 773"/>
            <p:cNvSpPr>
              <a:spLocks/>
            </p:cNvSpPr>
            <p:nvPr/>
          </p:nvSpPr>
          <p:spPr bwMode="auto">
            <a:xfrm rot="-6630112">
              <a:off x="638" y="1929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37" name="Freeform 774"/>
            <p:cNvSpPr>
              <a:spLocks/>
            </p:cNvSpPr>
            <p:nvPr/>
          </p:nvSpPr>
          <p:spPr bwMode="auto">
            <a:xfrm rot="-6630112">
              <a:off x="675" y="2157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sp>
        <p:nvSpPr>
          <p:cNvPr id="222845" name="Freeform 775"/>
          <p:cNvSpPr>
            <a:spLocks/>
          </p:cNvSpPr>
          <p:nvPr/>
        </p:nvSpPr>
        <p:spPr bwMode="auto">
          <a:xfrm>
            <a:off x="4765675" y="2106613"/>
            <a:ext cx="457200" cy="906462"/>
          </a:xfrm>
          <a:custGeom>
            <a:avLst/>
            <a:gdLst>
              <a:gd name="T0" fmla="*/ 2147483647 w 288"/>
              <a:gd name="T1" fmla="*/ 0 h 571"/>
              <a:gd name="T2" fmla="*/ 2147483647 w 288"/>
              <a:gd name="T3" fmla="*/ 2147483647 h 571"/>
              <a:gd name="T4" fmla="*/ 2147483647 w 288"/>
              <a:gd name="T5" fmla="*/ 2147483647 h 571"/>
              <a:gd name="T6" fmla="*/ 2147483647 w 288"/>
              <a:gd name="T7" fmla="*/ 2147483647 h 571"/>
              <a:gd name="T8" fmla="*/ 2147483647 w 288"/>
              <a:gd name="T9" fmla="*/ 2147483647 h 571"/>
              <a:gd name="T10" fmla="*/ 2147483647 w 288"/>
              <a:gd name="T11" fmla="*/ 2147483647 h 571"/>
              <a:gd name="T12" fmla="*/ 2147483647 w 288"/>
              <a:gd name="T13" fmla="*/ 2147483647 h 571"/>
              <a:gd name="T14" fmla="*/ 2147483647 w 288"/>
              <a:gd name="T15" fmla="*/ 2147483647 h 571"/>
              <a:gd name="T16" fmla="*/ 2147483647 w 288"/>
              <a:gd name="T17" fmla="*/ 2147483647 h 571"/>
              <a:gd name="T18" fmla="*/ 2147483647 w 288"/>
              <a:gd name="T19" fmla="*/ 2147483647 h 571"/>
              <a:gd name="T20" fmla="*/ 2147483647 w 288"/>
              <a:gd name="T21" fmla="*/ 2147483647 h 571"/>
              <a:gd name="T22" fmla="*/ 2147483647 w 288"/>
              <a:gd name="T23" fmla="*/ 2147483647 h 571"/>
              <a:gd name="T24" fmla="*/ 2147483647 w 288"/>
              <a:gd name="T25" fmla="*/ 2147483647 h 571"/>
              <a:gd name="T26" fmla="*/ 2147483647 w 288"/>
              <a:gd name="T27" fmla="*/ 2147483647 h 571"/>
              <a:gd name="T28" fmla="*/ 2147483647 w 288"/>
              <a:gd name="T29" fmla="*/ 2147483647 h 571"/>
              <a:gd name="T30" fmla="*/ 0 w 288"/>
              <a:gd name="T31" fmla="*/ 2147483647 h 57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88"/>
              <a:gd name="T49" fmla="*/ 0 h 571"/>
              <a:gd name="T50" fmla="*/ 288 w 288"/>
              <a:gd name="T51" fmla="*/ 571 h 57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88" h="571">
                <a:moveTo>
                  <a:pt x="258" y="0"/>
                </a:moveTo>
                <a:cubicBezTo>
                  <a:pt x="253" y="31"/>
                  <a:pt x="242" y="54"/>
                  <a:pt x="234" y="84"/>
                </a:cubicBezTo>
                <a:cubicBezTo>
                  <a:pt x="225" y="169"/>
                  <a:pt x="198" y="270"/>
                  <a:pt x="252" y="342"/>
                </a:cubicBezTo>
                <a:cubicBezTo>
                  <a:pt x="254" y="348"/>
                  <a:pt x="255" y="354"/>
                  <a:pt x="258" y="360"/>
                </a:cubicBezTo>
                <a:cubicBezTo>
                  <a:pt x="261" y="366"/>
                  <a:pt x="267" y="371"/>
                  <a:pt x="270" y="378"/>
                </a:cubicBezTo>
                <a:cubicBezTo>
                  <a:pt x="275" y="390"/>
                  <a:pt x="282" y="414"/>
                  <a:pt x="282" y="414"/>
                </a:cubicBezTo>
                <a:cubicBezTo>
                  <a:pt x="278" y="473"/>
                  <a:pt x="285" y="493"/>
                  <a:pt x="258" y="534"/>
                </a:cubicBezTo>
                <a:cubicBezTo>
                  <a:pt x="256" y="544"/>
                  <a:pt x="245" y="571"/>
                  <a:pt x="252" y="564"/>
                </a:cubicBezTo>
                <a:cubicBezTo>
                  <a:pt x="261" y="555"/>
                  <a:pt x="257" y="539"/>
                  <a:pt x="264" y="528"/>
                </a:cubicBezTo>
                <a:cubicBezTo>
                  <a:pt x="268" y="522"/>
                  <a:pt x="273" y="517"/>
                  <a:pt x="276" y="510"/>
                </a:cubicBezTo>
                <a:cubicBezTo>
                  <a:pt x="281" y="498"/>
                  <a:pt x="288" y="474"/>
                  <a:pt x="288" y="474"/>
                </a:cubicBezTo>
                <a:cubicBezTo>
                  <a:pt x="279" y="415"/>
                  <a:pt x="268" y="351"/>
                  <a:pt x="234" y="300"/>
                </a:cubicBezTo>
                <a:cubicBezTo>
                  <a:pt x="223" y="247"/>
                  <a:pt x="228" y="252"/>
                  <a:pt x="186" y="222"/>
                </a:cubicBezTo>
                <a:cubicBezTo>
                  <a:pt x="158" y="202"/>
                  <a:pt x="142" y="182"/>
                  <a:pt x="108" y="174"/>
                </a:cubicBezTo>
                <a:cubicBezTo>
                  <a:pt x="106" y="156"/>
                  <a:pt x="107" y="137"/>
                  <a:pt x="102" y="120"/>
                </a:cubicBezTo>
                <a:cubicBezTo>
                  <a:pt x="90" y="80"/>
                  <a:pt x="28" y="64"/>
                  <a:pt x="0" y="36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22846" name="Freeform 776"/>
          <p:cNvSpPr>
            <a:spLocks/>
          </p:cNvSpPr>
          <p:nvPr/>
        </p:nvSpPr>
        <p:spPr bwMode="auto">
          <a:xfrm rot="-2288628">
            <a:off x="3394075" y="2382838"/>
            <a:ext cx="457200" cy="906462"/>
          </a:xfrm>
          <a:custGeom>
            <a:avLst/>
            <a:gdLst>
              <a:gd name="T0" fmla="*/ 2147483647 w 288"/>
              <a:gd name="T1" fmla="*/ 0 h 571"/>
              <a:gd name="T2" fmla="*/ 2147483647 w 288"/>
              <a:gd name="T3" fmla="*/ 2147483647 h 571"/>
              <a:gd name="T4" fmla="*/ 2147483647 w 288"/>
              <a:gd name="T5" fmla="*/ 2147483647 h 571"/>
              <a:gd name="T6" fmla="*/ 2147483647 w 288"/>
              <a:gd name="T7" fmla="*/ 2147483647 h 571"/>
              <a:gd name="T8" fmla="*/ 2147483647 w 288"/>
              <a:gd name="T9" fmla="*/ 2147483647 h 571"/>
              <a:gd name="T10" fmla="*/ 2147483647 w 288"/>
              <a:gd name="T11" fmla="*/ 2147483647 h 571"/>
              <a:gd name="T12" fmla="*/ 2147483647 w 288"/>
              <a:gd name="T13" fmla="*/ 2147483647 h 571"/>
              <a:gd name="T14" fmla="*/ 2147483647 w 288"/>
              <a:gd name="T15" fmla="*/ 2147483647 h 571"/>
              <a:gd name="T16" fmla="*/ 2147483647 w 288"/>
              <a:gd name="T17" fmla="*/ 2147483647 h 571"/>
              <a:gd name="T18" fmla="*/ 2147483647 w 288"/>
              <a:gd name="T19" fmla="*/ 2147483647 h 571"/>
              <a:gd name="T20" fmla="*/ 2147483647 w 288"/>
              <a:gd name="T21" fmla="*/ 2147483647 h 571"/>
              <a:gd name="T22" fmla="*/ 2147483647 w 288"/>
              <a:gd name="T23" fmla="*/ 2147483647 h 571"/>
              <a:gd name="T24" fmla="*/ 2147483647 w 288"/>
              <a:gd name="T25" fmla="*/ 2147483647 h 571"/>
              <a:gd name="T26" fmla="*/ 2147483647 w 288"/>
              <a:gd name="T27" fmla="*/ 2147483647 h 571"/>
              <a:gd name="T28" fmla="*/ 2147483647 w 288"/>
              <a:gd name="T29" fmla="*/ 2147483647 h 571"/>
              <a:gd name="T30" fmla="*/ 0 w 288"/>
              <a:gd name="T31" fmla="*/ 2147483647 h 57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88"/>
              <a:gd name="T49" fmla="*/ 0 h 571"/>
              <a:gd name="T50" fmla="*/ 288 w 288"/>
              <a:gd name="T51" fmla="*/ 571 h 57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88" h="571">
                <a:moveTo>
                  <a:pt x="258" y="0"/>
                </a:moveTo>
                <a:cubicBezTo>
                  <a:pt x="253" y="31"/>
                  <a:pt x="242" y="54"/>
                  <a:pt x="234" y="84"/>
                </a:cubicBezTo>
                <a:cubicBezTo>
                  <a:pt x="225" y="169"/>
                  <a:pt x="198" y="270"/>
                  <a:pt x="252" y="342"/>
                </a:cubicBezTo>
                <a:cubicBezTo>
                  <a:pt x="254" y="348"/>
                  <a:pt x="255" y="354"/>
                  <a:pt x="258" y="360"/>
                </a:cubicBezTo>
                <a:cubicBezTo>
                  <a:pt x="261" y="366"/>
                  <a:pt x="267" y="371"/>
                  <a:pt x="270" y="378"/>
                </a:cubicBezTo>
                <a:cubicBezTo>
                  <a:pt x="275" y="390"/>
                  <a:pt x="282" y="414"/>
                  <a:pt x="282" y="414"/>
                </a:cubicBezTo>
                <a:cubicBezTo>
                  <a:pt x="278" y="473"/>
                  <a:pt x="285" y="493"/>
                  <a:pt x="258" y="534"/>
                </a:cubicBezTo>
                <a:cubicBezTo>
                  <a:pt x="256" y="544"/>
                  <a:pt x="245" y="571"/>
                  <a:pt x="252" y="564"/>
                </a:cubicBezTo>
                <a:cubicBezTo>
                  <a:pt x="261" y="555"/>
                  <a:pt x="257" y="539"/>
                  <a:pt x="264" y="528"/>
                </a:cubicBezTo>
                <a:cubicBezTo>
                  <a:pt x="268" y="522"/>
                  <a:pt x="273" y="517"/>
                  <a:pt x="276" y="510"/>
                </a:cubicBezTo>
                <a:cubicBezTo>
                  <a:pt x="281" y="498"/>
                  <a:pt x="288" y="474"/>
                  <a:pt x="288" y="474"/>
                </a:cubicBezTo>
                <a:cubicBezTo>
                  <a:pt x="279" y="415"/>
                  <a:pt x="268" y="351"/>
                  <a:pt x="234" y="300"/>
                </a:cubicBezTo>
                <a:cubicBezTo>
                  <a:pt x="223" y="247"/>
                  <a:pt x="228" y="252"/>
                  <a:pt x="186" y="222"/>
                </a:cubicBezTo>
                <a:cubicBezTo>
                  <a:pt x="158" y="202"/>
                  <a:pt x="142" y="182"/>
                  <a:pt x="108" y="174"/>
                </a:cubicBezTo>
                <a:cubicBezTo>
                  <a:pt x="106" y="156"/>
                  <a:pt x="107" y="137"/>
                  <a:pt x="102" y="120"/>
                </a:cubicBezTo>
                <a:cubicBezTo>
                  <a:pt x="90" y="80"/>
                  <a:pt x="28" y="64"/>
                  <a:pt x="0" y="36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22847" name="Freeform 777"/>
          <p:cNvSpPr>
            <a:spLocks/>
          </p:cNvSpPr>
          <p:nvPr/>
        </p:nvSpPr>
        <p:spPr bwMode="auto">
          <a:xfrm rot="-2288628">
            <a:off x="4156075" y="1849438"/>
            <a:ext cx="457200" cy="906462"/>
          </a:xfrm>
          <a:custGeom>
            <a:avLst/>
            <a:gdLst>
              <a:gd name="T0" fmla="*/ 2147483647 w 288"/>
              <a:gd name="T1" fmla="*/ 0 h 571"/>
              <a:gd name="T2" fmla="*/ 2147483647 w 288"/>
              <a:gd name="T3" fmla="*/ 2147483647 h 571"/>
              <a:gd name="T4" fmla="*/ 2147483647 w 288"/>
              <a:gd name="T5" fmla="*/ 2147483647 h 571"/>
              <a:gd name="T6" fmla="*/ 2147483647 w 288"/>
              <a:gd name="T7" fmla="*/ 2147483647 h 571"/>
              <a:gd name="T8" fmla="*/ 2147483647 w 288"/>
              <a:gd name="T9" fmla="*/ 2147483647 h 571"/>
              <a:gd name="T10" fmla="*/ 2147483647 w 288"/>
              <a:gd name="T11" fmla="*/ 2147483647 h 571"/>
              <a:gd name="T12" fmla="*/ 2147483647 w 288"/>
              <a:gd name="T13" fmla="*/ 2147483647 h 571"/>
              <a:gd name="T14" fmla="*/ 2147483647 w 288"/>
              <a:gd name="T15" fmla="*/ 2147483647 h 571"/>
              <a:gd name="T16" fmla="*/ 2147483647 w 288"/>
              <a:gd name="T17" fmla="*/ 2147483647 h 571"/>
              <a:gd name="T18" fmla="*/ 2147483647 w 288"/>
              <a:gd name="T19" fmla="*/ 2147483647 h 571"/>
              <a:gd name="T20" fmla="*/ 2147483647 w 288"/>
              <a:gd name="T21" fmla="*/ 2147483647 h 571"/>
              <a:gd name="T22" fmla="*/ 2147483647 w 288"/>
              <a:gd name="T23" fmla="*/ 2147483647 h 571"/>
              <a:gd name="T24" fmla="*/ 2147483647 w 288"/>
              <a:gd name="T25" fmla="*/ 2147483647 h 571"/>
              <a:gd name="T26" fmla="*/ 2147483647 w 288"/>
              <a:gd name="T27" fmla="*/ 2147483647 h 571"/>
              <a:gd name="T28" fmla="*/ 2147483647 w 288"/>
              <a:gd name="T29" fmla="*/ 2147483647 h 571"/>
              <a:gd name="T30" fmla="*/ 0 w 288"/>
              <a:gd name="T31" fmla="*/ 2147483647 h 57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88"/>
              <a:gd name="T49" fmla="*/ 0 h 571"/>
              <a:gd name="T50" fmla="*/ 288 w 288"/>
              <a:gd name="T51" fmla="*/ 571 h 57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88" h="571">
                <a:moveTo>
                  <a:pt x="258" y="0"/>
                </a:moveTo>
                <a:cubicBezTo>
                  <a:pt x="253" y="31"/>
                  <a:pt x="242" y="54"/>
                  <a:pt x="234" y="84"/>
                </a:cubicBezTo>
                <a:cubicBezTo>
                  <a:pt x="225" y="169"/>
                  <a:pt x="198" y="270"/>
                  <a:pt x="252" y="342"/>
                </a:cubicBezTo>
                <a:cubicBezTo>
                  <a:pt x="254" y="348"/>
                  <a:pt x="255" y="354"/>
                  <a:pt x="258" y="360"/>
                </a:cubicBezTo>
                <a:cubicBezTo>
                  <a:pt x="261" y="366"/>
                  <a:pt x="267" y="371"/>
                  <a:pt x="270" y="378"/>
                </a:cubicBezTo>
                <a:cubicBezTo>
                  <a:pt x="275" y="390"/>
                  <a:pt x="282" y="414"/>
                  <a:pt x="282" y="414"/>
                </a:cubicBezTo>
                <a:cubicBezTo>
                  <a:pt x="278" y="473"/>
                  <a:pt x="285" y="493"/>
                  <a:pt x="258" y="534"/>
                </a:cubicBezTo>
                <a:cubicBezTo>
                  <a:pt x="256" y="544"/>
                  <a:pt x="245" y="571"/>
                  <a:pt x="252" y="564"/>
                </a:cubicBezTo>
                <a:cubicBezTo>
                  <a:pt x="261" y="555"/>
                  <a:pt x="257" y="539"/>
                  <a:pt x="264" y="528"/>
                </a:cubicBezTo>
                <a:cubicBezTo>
                  <a:pt x="268" y="522"/>
                  <a:pt x="273" y="517"/>
                  <a:pt x="276" y="510"/>
                </a:cubicBezTo>
                <a:cubicBezTo>
                  <a:pt x="281" y="498"/>
                  <a:pt x="288" y="474"/>
                  <a:pt x="288" y="474"/>
                </a:cubicBezTo>
                <a:cubicBezTo>
                  <a:pt x="279" y="415"/>
                  <a:pt x="268" y="351"/>
                  <a:pt x="234" y="300"/>
                </a:cubicBezTo>
                <a:cubicBezTo>
                  <a:pt x="223" y="247"/>
                  <a:pt x="228" y="252"/>
                  <a:pt x="186" y="222"/>
                </a:cubicBezTo>
                <a:cubicBezTo>
                  <a:pt x="158" y="202"/>
                  <a:pt x="142" y="182"/>
                  <a:pt x="108" y="174"/>
                </a:cubicBezTo>
                <a:cubicBezTo>
                  <a:pt x="106" y="156"/>
                  <a:pt x="107" y="137"/>
                  <a:pt x="102" y="120"/>
                </a:cubicBezTo>
                <a:cubicBezTo>
                  <a:pt x="90" y="80"/>
                  <a:pt x="28" y="64"/>
                  <a:pt x="0" y="36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22848" name="Freeform 780"/>
          <p:cNvSpPr>
            <a:spLocks/>
          </p:cNvSpPr>
          <p:nvPr/>
        </p:nvSpPr>
        <p:spPr bwMode="auto">
          <a:xfrm>
            <a:off x="5527675" y="43640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50" name="Freeform 781"/>
          <p:cNvSpPr>
            <a:spLocks/>
          </p:cNvSpPr>
          <p:nvPr/>
        </p:nvSpPr>
        <p:spPr bwMode="auto">
          <a:xfrm>
            <a:off x="4918075" y="45926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50" name="Freeform 782"/>
          <p:cNvSpPr>
            <a:spLocks/>
          </p:cNvSpPr>
          <p:nvPr/>
        </p:nvSpPr>
        <p:spPr bwMode="auto">
          <a:xfrm>
            <a:off x="4308475" y="47450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51" name="Freeform 783"/>
          <p:cNvSpPr>
            <a:spLocks/>
          </p:cNvSpPr>
          <p:nvPr/>
        </p:nvSpPr>
        <p:spPr bwMode="auto">
          <a:xfrm>
            <a:off x="3927475" y="45164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53" name="Freeform 784"/>
          <p:cNvSpPr>
            <a:spLocks/>
          </p:cNvSpPr>
          <p:nvPr/>
        </p:nvSpPr>
        <p:spPr bwMode="auto">
          <a:xfrm>
            <a:off x="3698875" y="43640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53" name="Freeform 785"/>
          <p:cNvSpPr>
            <a:spLocks/>
          </p:cNvSpPr>
          <p:nvPr/>
        </p:nvSpPr>
        <p:spPr bwMode="auto">
          <a:xfrm>
            <a:off x="3546475" y="42878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55" name="Freeform 786"/>
          <p:cNvSpPr>
            <a:spLocks/>
          </p:cNvSpPr>
          <p:nvPr/>
        </p:nvSpPr>
        <p:spPr bwMode="auto">
          <a:xfrm>
            <a:off x="3394075" y="41354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56" name="Freeform 787"/>
          <p:cNvSpPr>
            <a:spLocks/>
          </p:cNvSpPr>
          <p:nvPr/>
        </p:nvSpPr>
        <p:spPr bwMode="auto">
          <a:xfrm>
            <a:off x="3317875" y="28400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56" name="Freeform 788"/>
          <p:cNvSpPr>
            <a:spLocks/>
          </p:cNvSpPr>
          <p:nvPr/>
        </p:nvSpPr>
        <p:spPr bwMode="auto">
          <a:xfrm>
            <a:off x="3546475" y="26876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58" name="Freeform 789"/>
          <p:cNvSpPr>
            <a:spLocks/>
          </p:cNvSpPr>
          <p:nvPr/>
        </p:nvSpPr>
        <p:spPr bwMode="auto">
          <a:xfrm>
            <a:off x="3622675" y="27638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58" name="Freeform 790"/>
          <p:cNvSpPr>
            <a:spLocks/>
          </p:cNvSpPr>
          <p:nvPr/>
        </p:nvSpPr>
        <p:spPr bwMode="auto">
          <a:xfrm>
            <a:off x="3470275" y="28400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60" name="Freeform 791"/>
          <p:cNvSpPr>
            <a:spLocks/>
          </p:cNvSpPr>
          <p:nvPr/>
        </p:nvSpPr>
        <p:spPr bwMode="auto">
          <a:xfrm>
            <a:off x="3357563" y="3457575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61" name="Freeform 792"/>
          <p:cNvSpPr>
            <a:spLocks/>
          </p:cNvSpPr>
          <p:nvPr/>
        </p:nvSpPr>
        <p:spPr bwMode="auto">
          <a:xfrm>
            <a:off x="3241675" y="32210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61" name="Freeform 793"/>
          <p:cNvSpPr>
            <a:spLocks/>
          </p:cNvSpPr>
          <p:nvPr/>
        </p:nvSpPr>
        <p:spPr bwMode="auto">
          <a:xfrm>
            <a:off x="3165475" y="33734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63" name="Freeform 794"/>
          <p:cNvSpPr>
            <a:spLocks/>
          </p:cNvSpPr>
          <p:nvPr/>
        </p:nvSpPr>
        <p:spPr bwMode="auto">
          <a:xfrm>
            <a:off x="4613275" y="20780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63" name="Freeform 795"/>
          <p:cNvSpPr>
            <a:spLocks/>
          </p:cNvSpPr>
          <p:nvPr/>
        </p:nvSpPr>
        <p:spPr bwMode="auto">
          <a:xfrm>
            <a:off x="4384675" y="20780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64" name="Freeform 796"/>
          <p:cNvSpPr>
            <a:spLocks/>
          </p:cNvSpPr>
          <p:nvPr/>
        </p:nvSpPr>
        <p:spPr bwMode="auto">
          <a:xfrm>
            <a:off x="4156075" y="20780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65" name="Freeform 797"/>
          <p:cNvSpPr>
            <a:spLocks/>
          </p:cNvSpPr>
          <p:nvPr/>
        </p:nvSpPr>
        <p:spPr bwMode="auto">
          <a:xfrm>
            <a:off x="3698875" y="23066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67" name="Freeform 798"/>
          <p:cNvSpPr>
            <a:spLocks/>
          </p:cNvSpPr>
          <p:nvPr/>
        </p:nvSpPr>
        <p:spPr bwMode="auto">
          <a:xfrm>
            <a:off x="3622675" y="24590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67" name="Freeform 799"/>
          <p:cNvSpPr>
            <a:spLocks/>
          </p:cNvSpPr>
          <p:nvPr/>
        </p:nvSpPr>
        <p:spPr bwMode="auto">
          <a:xfrm>
            <a:off x="3698875" y="24590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68" name="Freeform 800"/>
          <p:cNvSpPr>
            <a:spLocks/>
          </p:cNvSpPr>
          <p:nvPr/>
        </p:nvSpPr>
        <p:spPr bwMode="auto">
          <a:xfrm>
            <a:off x="4613275" y="32972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70" name="Freeform 801"/>
          <p:cNvSpPr>
            <a:spLocks/>
          </p:cNvSpPr>
          <p:nvPr/>
        </p:nvSpPr>
        <p:spPr bwMode="auto">
          <a:xfrm>
            <a:off x="5756275" y="32210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71" name="Freeform 802"/>
          <p:cNvSpPr>
            <a:spLocks/>
          </p:cNvSpPr>
          <p:nvPr/>
        </p:nvSpPr>
        <p:spPr bwMode="auto">
          <a:xfrm>
            <a:off x="5222875" y="29924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72" name="Freeform 803"/>
          <p:cNvSpPr>
            <a:spLocks/>
          </p:cNvSpPr>
          <p:nvPr/>
        </p:nvSpPr>
        <p:spPr bwMode="auto">
          <a:xfrm>
            <a:off x="5603875" y="24590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73" name="Freeform 804"/>
          <p:cNvSpPr>
            <a:spLocks/>
          </p:cNvSpPr>
          <p:nvPr/>
        </p:nvSpPr>
        <p:spPr bwMode="auto">
          <a:xfrm>
            <a:off x="5451475" y="23066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74" name="Freeform 805"/>
          <p:cNvSpPr>
            <a:spLocks/>
          </p:cNvSpPr>
          <p:nvPr/>
        </p:nvSpPr>
        <p:spPr bwMode="auto">
          <a:xfrm>
            <a:off x="4994275" y="20780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75" name="Freeform 806"/>
          <p:cNvSpPr>
            <a:spLocks/>
          </p:cNvSpPr>
          <p:nvPr/>
        </p:nvSpPr>
        <p:spPr bwMode="auto">
          <a:xfrm>
            <a:off x="4841875" y="20780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grpSp>
        <p:nvGrpSpPr>
          <p:cNvPr id="30515" name="Group 371"/>
          <p:cNvGrpSpPr>
            <a:grpSpLocks/>
          </p:cNvGrpSpPr>
          <p:nvPr/>
        </p:nvGrpSpPr>
        <p:grpSpPr bwMode="auto">
          <a:xfrm>
            <a:off x="6732588" y="4814902"/>
            <a:ext cx="685800" cy="685800"/>
            <a:chOff x="642" y="1901"/>
            <a:chExt cx="370" cy="541"/>
          </a:xfrm>
          <a:solidFill>
            <a:schemeClr val="bg1">
              <a:lumMod val="65000"/>
            </a:schemeClr>
          </a:solidFill>
        </p:grpSpPr>
        <p:sp>
          <p:nvSpPr>
            <p:cNvPr id="29918" name="Freeform 372"/>
            <p:cNvSpPr>
              <a:spLocks/>
            </p:cNvSpPr>
            <p:nvPr/>
          </p:nvSpPr>
          <p:spPr bwMode="auto">
            <a:xfrm rot="-6630112">
              <a:off x="603" y="2119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519" name="Group 373"/>
            <p:cNvGrpSpPr>
              <a:grpSpLocks/>
            </p:cNvGrpSpPr>
            <p:nvPr/>
          </p:nvGrpSpPr>
          <p:grpSpPr bwMode="auto">
            <a:xfrm rot="-6630112">
              <a:off x="760" y="2264"/>
              <a:ext cx="154" cy="71"/>
              <a:chOff x="4097" y="3357"/>
              <a:chExt cx="154" cy="102"/>
            </a:xfrm>
            <a:grpFill/>
          </p:grpSpPr>
          <p:sp>
            <p:nvSpPr>
              <p:cNvPr id="29984" name="Freeform 374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85" name="Freeform 375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86" name="Freeform 376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521" name="Group 377"/>
            <p:cNvGrpSpPr>
              <a:grpSpLocks/>
            </p:cNvGrpSpPr>
            <p:nvPr/>
          </p:nvGrpSpPr>
          <p:grpSpPr bwMode="auto">
            <a:xfrm rot="-6630112">
              <a:off x="804" y="2189"/>
              <a:ext cx="154" cy="71"/>
              <a:chOff x="4152" y="3452"/>
              <a:chExt cx="154" cy="102"/>
            </a:xfrm>
            <a:grpFill/>
          </p:grpSpPr>
          <p:sp>
            <p:nvSpPr>
              <p:cNvPr id="29981" name="Freeform 378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82" name="Freeform 379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83" name="Freeform 380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29921" name="Freeform 381"/>
            <p:cNvSpPr>
              <a:spLocks/>
            </p:cNvSpPr>
            <p:nvPr/>
          </p:nvSpPr>
          <p:spPr bwMode="auto">
            <a:xfrm rot="-6630112">
              <a:off x="837" y="2336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22" name="Freeform 382"/>
            <p:cNvSpPr>
              <a:spLocks/>
            </p:cNvSpPr>
            <p:nvPr/>
          </p:nvSpPr>
          <p:spPr bwMode="auto">
            <a:xfrm rot="-6630112">
              <a:off x="881" y="2329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23" name="Freeform 383"/>
            <p:cNvSpPr>
              <a:spLocks/>
            </p:cNvSpPr>
            <p:nvPr/>
          </p:nvSpPr>
          <p:spPr bwMode="auto">
            <a:xfrm rot="-6630112">
              <a:off x="793" y="2139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24" name="Freeform 384"/>
            <p:cNvSpPr>
              <a:spLocks/>
            </p:cNvSpPr>
            <p:nvPr/>
          </p:nvSpPr>
          <p:spPr bwMode="auto">
            <a:xfrm rot="-6630112">
              <a:off x="773" y="2190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25" name="Freeform 385"/>
            <p:cNvSpPr>
              <a:spLocks/>
            </p:cNvSpPr>
            <p:nvPr/>
          </p:nvSpPr>
          <p:spPr bwMode="auto">
            <a:xfrm rot="-6630112">
              <a:off x="707" y="2073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26" name="Freeform 386"/>
            <p:cNvSpPr>
              <a:spLocks/>
            </p:cNvSpPr>
            <p:nvPr/>
          </p:nvSpPr>
          <p:spPr bwMode="auto">
            <a:xfrm rot="-6630112">
              <a:off x="732" y="2125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27" name="Freeform 387"/>
            <p:cNvSpPr>
              <a:spLocks/>
            </p:cNvSpPr>
            <p:nvPr/>
          </p:nvSpPr>
          <p:spPr bwMode="auto">
            <a:xfrm rot="-6630112">
              <a:off x="679" y="2037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28" name="Freeform 388"/>
            <p:cNvSpPr>
              <a:spLocks/>
            </p:cNvSpPr>
            <p:nvPr/>
          </p:nvSpPr>
          <p:spPr bwMode="auto">
            <a:xfrm rot="-6630112">
              <a:off x="783" y="2001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29" name="Freeform 389"/>
            <p:cNvSpPr>
              <a:spLocks/>
            </p:cNvSpPr>
            <p:nvPr/>
          </p:nvSpPr>
          <p:spPr bwMode="auto">
            <a:xfrm rot="-6630112">
              <a:off x="781" y="2003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30" name="Freeform 390"/>
            <p:cNvSpPr>
              <a:spLocks/>
            </p:cNvSpPr>
            <p:nvPr/>
          </p:nvSpPr>
          <p:spPr bwMode="auto">
            <a:xfrm rot="-6630112">
              <a:off x="707" y="1961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31" name="Freeform 391"/>
            <p:cNvSpPr>
              <a:spLocks/>
            </p:cNvSpPr>
            <p:nvPr/>
          </p:nvSpPr>
          <p:spPr bwMode="auto">
            <a:xfrm rot="-6630112">
              <a:off x="644" y="1993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32" name="Freeform 392"/>
            <p:cNvSpPr>
              <a:spLocks/>
            </p:cNvSpPr>
            <p:nvPr/>
          </p:nvSpPr>
          <p:spPr bwMode="auto">
            <a:xfrm rot="-6630112">
              <a:off x="766" y="2095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33" name="Freeform 393"/>
            <p:cNvSpPr>
              <a:spLocks/>
            </p:cNvSpPr>
            <p:nvPr/>
          </p:nvSpPr>
          <p:spPr bwMode="auto">
            <a:xfrm rot="-6630112">
              <a:off x="689" y="1943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34" name="Freeform 394"/>
            <p:cNvSpPr>
              <a:spLocks/>
            </p:cNvSpPr>
            <p:nvPr/>
          </p:nvSpPr>
          <p:spPr bwMode="auto">
            <a:xfrm rot="-6630112">
              <a:off x="749" y="2168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35" name="Freeform 395"/>
            <p:cNvSpPr>
              <a:spLocks/>
            </p:cNvSpPr>
            <p:nvPr/>
          </p:nvSpPr>
          <p:spPr bwMode="auto">
            <a:xfrm rot="-6630112">
              <a:off x="631" y="2100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523" name="Group 396"/>
            <p:cNvGrpSpPr>
              <a:grpSpLocks/>
            </p:cNvGrpSpPr>
            <p:nvPr/>
          </p:nvGrpSpPr>
          <p:grpSpPr bwMode="auto">
            <a:xfrm rot="-6630112">
              <a:off x="836" y="2309"/>
              <a:ext cx="154" cy="71"/>
              <a:chOff x="4097" y="3357"/>
              <a:chExt cx="154" cy="102"/>
            </a:xfrm>
            <a:grpFill/>
          </p:grpSpPr>
          <p:sp>
            <p:nvSpPr>
              <p:cNvPr id="29978" name="Freeform 397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79" name="Freeform 398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80" name="Freeform 399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525" name="Group 400"/>
            <p:cNvGrpSpPr>
              <a:grpSpLocks/>
            </p:cNvGrpSpPr>
            <p:nvPr/>
          </p:nvGrpSpPr>
          <p:grpSpPr bwMode="auto">
            <a:xfrm rot="-6630112">
              <a:off x="880" y="2234"/>
              <a:ext cx="154" cy="71"/>
              <a:chOff x="4152" y="3452"/>
              <a:chExt cx="154" cy="102"/>
            </a:xfrm>
            <a:grpFill/>
          </p:grpSpPr>
          <p:sp>
            <p:nvSpPr>
              <p:cNvPr id="29975" name="Freeform 401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76" name="Freeform 402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77" name="Freeform 403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29938" name="Freeform 404"/>
            <p:cNvSpPr>
              <a:spLocks/>
            </p:cNvSpPr>
            <p:nvPr/>
          </p:nvSpPr>
          <p:spPr bwMode="auto">
            <a:xfrm rot="-6630112">
              <a:off x="913" y="2381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39" name="Freeform 405"/>
            <p:cNvSpPr>
              <a:spLocks/>
            </p:cNvSpPr>
            <p:nvPr/>
          </p:nvSpPr>
          <p:spPr bwMode="auto">
            <a:xfrm rot="-6630112">
              <a:off x="957" y="2374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40" name="Freeform 406"/>
            <p:cNvSpPr>
              <a:spLocks/>
            </p:cNvSpPr>
            <p:nvPr/>
          </p:nvSpPr>
          <p:spPr bwMode="auto">
            <a:xfrm rot="-6630112">
              <a:off x="869" y="2184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41" name="Freeform 407"/>
            <p:cNvSpPr>
              <a:spLocks/>
            </p:cNvSpPr>
            <p:nvPr/>
          </p:nvSpPr>
          <p:spPr bwMode="auto">
            <a:xfrm rot="-6630112">
              <a:off x="849" y="2235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42" name="Freeform 408"/>
            <p:cNvSpPr>
              <a:spLocks/>
            </p:cNvSpPr>
            <p:nvPr/>
          </p:nvSpPr>
          <p:spPr bwMode="auto">
            <a:xfrm rot="-6630112">
              <a:off x="734" y="2002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43" name="Freeform 409"/>
            <p:cNvSpPr>
              <a:spLocks/>
            </p:cNvSpPr>
            <p:nvPr/>
          </p:nvSpPr>
          <p:spPr bwMode="auto">
            <a:xfrm rot="-6630112">
              <a:off x="760" y="2106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44" name="Freeform 410"/>
            <p:cNvSpPr>
              <a:spLocks/>
            </p:cNvSpPr>
            <p:nvPr/>
          </p:nvSpPr>
          <p:spPr bwMode="auto">
            <a:xfrm rot="-6630112">
              <a:off x="707" y="2018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45" name="Freeform 411"/>
            <p:cNvSpPr>
              <a:spLocks/>
            </p:cNvSpPr>
            <p:nvPr/>
          </p:nvSpPr>
          <p:spPr bwMode="auto">
            <a:xfrm rot="-6630112">
              <a:off x="797" y="2005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46" name="Freeform 412"/>
            <p:cNvSpPr>
              <a:spLocks/>
            </p:cNvSpPr>
            <p:nvPr/>
          </p:nvSpPr>
          <p:spPr bwMode="auto">
            <a:xfrm rot="-6630112">
              <a:off x="781" y="1955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47" name="Freeform 413"/>
            <p:cNvSpPr>
              <a:spLocks/>
            </p:cNvSpPr>
            <p:nvPr/>
          </p:nvSpPr>
          <p:spPr bwMode="auto">
            <a:xfrm rot="-6630112">
              <a:off x="735" y="1942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48" name="Freeform 414"/>
            <p:cNvSpPr>
              <a:spLocks/>
            </p:cNvSpPr>
            <p:nvPr/>
          </p:nvSpPr>
          <p:spPr bwMode="auto">
            <a:xfrm rot="-6630112">
              <a:off x="672" y="1974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49" name="Freeform 415"/>
            <p:cNvSpPr>
              <a:spLocks/>
            </p:cNvSpPr>
            <p:nvPr/>
          </p:nvSpPr>
          <p:spPr bwMode="auto">
            <a:xfrm rot="-6630112">
              <a:off x="794" y="2076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50" name="Freeform 416"/>
            <p:cNvSpPr>
              <a:spLocks/>
            </p:cNvSpPr>
            <p:nvPr/>
          </p:nvSpPr>
          <p:spPr bwMode="auto">
            <a:xfrm rot="-6630112">
              <a:off x="717" y="1924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51" name="Freeform 417"/>
            <p:cNvSpPr>
              <a:spLocks/>
            </p:cNvSpPr>
            <p:nvPr/>
          </p:nvSpPr>
          <p:spPr bwMode="auto">
            <a:xfrm rot="-6630112">
              <a:off x="777" y="2149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52" name="Freeform 418"/>
            <p:cNvSpPr>
              <a:spLocks/>
            </p:cNvSpPr>
            <p:nvPr/>
          </p:nvSpPr>
          <p:spPr bwMode="auto">
            <a:xfrm rot="-6630112">
              <a:off x="552" y="2105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527" name="Group 419"/>
            <p:cNvGrpSpPr>
              <a:grpSpLocks/>
            </p:cNvGrpSpPr>
            <p:nvPr/>
          </p:nvGrpSpPr>
          <p:grpSpPr bwMode="auto">
            <a:xfrm rot="-6630112">
              <a:off x="709" y="2250"/>
              <a:ext cx="154" cy="71"/>
              <a:chOff x="4097" y="3357"/>
              <a:chExt cx="154" cy="102"/>
            </a:xfrm>
            <a:grpFill/>
          </p:grpSpPr>
          <p:sp>
            <p:nvSpPr>
              <p:cNvPr id="29972" name="Freeform 420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73" name="Freeform 421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74" name="Freeform 422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530" name="Group 423"/>
            <p:cNvGrpSpPr>
              <a:grpSpLocks/>
            </p:cNvGrpSpPr>
            <p:nvPr/>
          </p:nvGrpSpPr>
          <p:grpSpPr bwMode="auto">
            <a:xfrm rot="-6630112">
              <a:off x="753" y="2175"/>
              <a:ext cx="154" cy="71"/>
              <a:chOff x="4152" y="3452"/>
              <a:chExt cx="154" cy="102"/>
            </a:xfrm>
            <a:grpFill/>
          </p:grpSpPr>
          <p:sp>
            <p:nvSpPr>
              <p:cNvPr id="29969" name="Freeform 424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70" name="Freeform 425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71" name="Freeform 426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29955" name="Freeform 427"/>
            <p:cNvSpPr>
              <a:spLocks/>
            </p:cNvSpPr>
            <p:nvPr/>
          </p:nvSpPr>
          <p:spPr bwMode="auto">
            <a:xfrm rot="-6630112">
              <a:off x="786" y="2322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56" name="Freeform 428"/>
            <p:cNvSpPr>
              <a:spLocks/>
            </p:cNvSpPr>
            <p:nvPr/>
          </p:nvSpPr>
          <p:spPr bwMode="auto">
            <a:xfrm rot="-6630112">
              <a:off x="830" y="2315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57" name="Freeform 429"/>
            <p:cNvSpPr>
              <a:spLocks/>
            </p:cNvSpPr>
            <p:nvPr/>
          </p:nvSpPr>
          <p:spPr bwMode="auto">
            <a:xfrm rot="-6630112">
              <a:off x="742" y="2125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58" name="Freeform 430"/>
            <p:cNvSpPr>
              <a:spLocks/>
            </p:cNvSpPr>
            <p:nvPr/>
          </p:nvSpPr>
          <p:spPr bwMode="auto">
            <a:xfrm rot="-6630112">
              <a:off x="722" y="2176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59" name="Freeform 431"/>
            <p:cNvSpPr>
              <a:spLocks/>
            </p:cNvSpPr>
            <p:nvPr/>
          </p:nvSpPr>
          <p:spPr bwMode="auto">
            <a:xfrm rot="-6630112">
              <a:off x="656" y="2059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60" name="Freeform 432"/>
            <p:cNvSpPr>
              <a:spLocks/>
            </p:cNvSpPr>
            <p:nvPr/>
          </p:nvSpPr>
          <p:spPr bwMode="auto">
            <a:xfrm rot="-6630112">
              <a:off x="681" y="2111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61" name="Freeform 433"/>
            <p:cNvSpPr>
              <a:spLocks/>
            </p:cNvSpPr>
            <p:nvPr/>
          </p:nvSpPr>
          <p:spPr bwMode="auto">
            <a:xfrm rot="-6630112">
              <a:off x="654" y="2034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62" name="Freeform 434"/>
            <p:cNvSpPr>
              <a:spLocks/>
            </p:cNvSpPr>
            <p:nvPr/>
          </p:nvSpPr>
          <p:spPr bwMode="auto">
            <a:xfrm rot="-6630112">
              <a:off x="735" y="2049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63" name="Freeform 435"/>
            <p:cNvSpPr>
              <a:spLocks/>
            </p:cNvSpPr>
            <p:nvPr/>
          </p:nvSpPr>
          <p:spPr bwMode="auto">
            <a:xfrm rot="-6630112">
              <a:off x="702" y="1976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64" name="Freeform 436"/>
            <p:cNvSpPr>
              <a:spLocks/>
            </p:cNvSpPr>
            <p:nvPr/>
          </p:nvSpPr>
          <p:spPr bwMode="auto">
            <a:xfrm rot="-6630112">
              <a:off x="656" y="1947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65" name="Freeform 437"/>
            <p:cNvSpPr>
              <a:spLocks/>
            </p:cNvSpPr>
            <p:nvPr/>
          </p:nvSpPr>
          <p:spPr bwMode="auto">
            <a:xfrm rot="-6630112">
              <a:off x="642" y="1998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66" name="Freeform 438"/>
            <p:cNvSpPr>
              <a:spLocks/>
            </p:cNvSpPr>
            <p:nvPr/>
          </p:nvSpPr>
          <p:spPr bwMode="auto">
            <a:xfrm rot="-6630112">
              <a:off x="653" y="2083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67" name="Freeform 439"/>
            <p:cNvSpPr>
              <a:spLocks/>
            </p:cNvSpPr>
            <p:nvPr/>
          </p:nvSpPr>
          <p:spPr bwMode="auto">
            <a:xfrm rot="-6630112">
              <a:off x="638" y="1929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68" name="Freeform 440"/>
            <p:cNvSpPr>
              <a:spLocks/>
            </p:cNvSpPr>
            <p:nvPr/>
          </p:nvSpPr>
          <p:spPr bwMode="auto">
            <a:xfrm rot="-6630112">
              <a:off x="675" y="2157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531" name="Group 291"/>
          <p:cNvGrpSpPr>
            <a:grpSpLocks/>
          </p:cNvGrpSpPr>
          <p:nvPr/>
        </p:nvGrpSpPr>
        <p:grpSpPr bwMode="auto">
          <a:xfrm>
            <a:off x="7456488" y="2171714"/>
            <a:ext cx="428625" cy="411163"/>
            <a:chOff x="642" y="1901"/>
            <a:chExt cx="370" cy="541"/>
          </a:xfrm>
          <a:solidFill>
            <a:schemeClr val="bg1">
              <a:lumMod val="65000"/>
            </a:schemeClr>
          </a:solidFill>
        </p:grpSpPr>
        <p:sp>
          <p:nvSpPr>
            <p:cNvPr id="29849" name="Freeform 292"/>
            <p:cNvSpPr>
              <a:spLocks/>
            </p:cNvSpPr>
            <p:nvPr/>
          </p:nvSpPr>
          <p:spPr bwMode="auto">
            <a:xfrm rot="-6630112">
              <a:off x="603" y="2119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532" name="Group 293"/>
            <p:cNvGrpSpPr>
              <a:grpSpLocks/>
            </p:cNvGrpSpPr>
            <p:nvPr/>
          </p:nvGrpSpPr>
          <p:grpSpPr bwMode="auto">
            <a:xfrm rot="-6630112">
              <a:off x="760" y="2264"/>
              <a:ext cx="154" cy="71"/>
              <a:chOff x="4097" y="3357"/>
              <a:chExt cx="154" cy="102"/>
            </a:xfrm>
            <a:grpFill/>
          </p:grpSpPr>
          <p:sp>
            <p:nvSpPr>
              <p:cNvPr id="29915" name="Freeform 294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16" name="Freeform 295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17" name="Freeform 296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536" name="Group 297"/>
            <p:cNvGrpSpPr>
              <a:grpSpLocks/>
            </p:cNvGrpSpPr>
            <p:nvPr/>
          </p:nvGrpSpPr>
          <p:grpSpPr bwMode="auto">
            <a:xfrm rot="-6630112">
              <a:off x="804" y="2189"/>
              <a:ext cx="154" cy="71"/>
              <a:chOff x="4152" y="3452"/>
              <a:chExt cx="154" cy="102"/>
            </a:xfrm>
            <a:grpFill/>
          </p:grpSpPr>
          <p:sp>
            <p:nvSpPr>
              <p:cNvPr id="29912" name="Freeform 298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13" name="Freeform 299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14" name="Freeform 300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29852" name="Freeform 301"/>
            <p:cNvSpPr>
              <a:spLocks/>
            </p:cNvSpPr>
            <p:nvPr/>
          </p:nvSpPr>
          <p:spPr bwMode="auto">
            <a:xfrm rot="-6630112">
              <a:off x="837" y="2336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53" name="Freeform 302"/>
            <p:cNvSpPr>
              <a:spLocks/>
            </p:cNvSpPr>
            <p:nvPr/>
          </p:nvSpPr>
          <p:spPr bwMode="auto">
            <a:xfrm rot="-6630112">
              <a:off x="881" y="2329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54" name="Freeform 303"/>
            <p:cNvSpPr>
              <a:spLocks/>
            </p:cNvSpPr>
            <p:nvPr/>
          </p:nvSpPr>
          <p:spPr bwMode="auto">
            <a:xfrm rot="-6630112">
              <a:off x="793" y="2139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55" name="Freeform 304"/>
            <p:cNvSpPr>
              <a:spLocks/>
            </p:cNvSpPr>
            <p:nvPr/>
          </p:nvSpPr>
          <p:spPr bwMode="auto">
            <a:xfrm rot="-6630112">
              <a:off x="773" y="2190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56" name="Freeform 305"/>
            <p:cNvSpPr>
              <a:spLocks/>
            </p:cNvSpPr>
            <p:nvPr/>
          </p:nvSpPr>
          <p:spPr bwMode="auto">
            <a:xfrm rot="-6630112">
              <a:off x="707" y="2073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57" name="Freeform 306"/>
            <p:cNvSpPr>
              <a:spLocks/>
            </p:cNvSpPr>
            <p:nvPr/>
          </p:nvSpPr>
          <p:spPr bwMode="auto">
            <a:xfrm rot="-6630112">
              <a:off x="732" y="2125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58" name="Freeform 307"/>
            <p:cNvSpPr>
              <a:spLocks/>
            </p:cNvSpPr>
            <p:nvPr/>
          </p:nvSpPr>
          <p:spPr bwMode="auto">
            <a:xfrm rot="-6630112">
              <a:off x="679" y="2037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59" name="Freeform 308"/>
            <p:cNvSpPr>
              <a:spLocks/>
            </p:cNvSpPr>
            <p:nvPr/>
          </p:nvSpPr>
          <p:spPr bwMode="auto">
            <a:xfrm rot="-6630112">
              <a:off x="783" y="2001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60" name="Freeform 309"/>
            <p:cNvSpPr>
              <a:spLocks/>
            </p:cNvSpPr>
            <p:nvPr/>
          </p:nvSpPr>
          <p:spPr bwMode="auto">
            <a:xfrm rot="-6630112">
              <a:off x="781" y="2003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61" name="Freeform 310"/>
            <p:cNvSpPr>
              <a:spLocks/>
            </p:cNvSpPr>
            <p:nvPr/>
          </p:nvSpPr>
          <p:spPr bwMode="auto">
            <a:xfrm rot="-6630112">
              <a:off x="707" y="1961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62" name="Freeform 311"/>
            <p:cNvSpPr>
              <a:spLocks/>
            </p:cNvSpPr>
            <p:nvPr/>
          </p:nvSpPr>
          <p:spPr bwMode="auto">
            <a:xfrm rot="-6630112">
              <a:off x="644" y="1993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63" name="Freeform 312"/>
            <p:cNvSpPr>
              <a:spLocks/>
            </p:cNvSpPr>
            <p:nvPr/>
          </p:nvSpPr>
          <p:spPr bwMode="auto">
            <a:xfrm rot="-6630112">
              <a:off x="766" y="2095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64" name="Freeform 313"/>
            <p:cNvSpPr>
              <a:spLocks/>
            </p:cNvSpPr>
            <p:nvPr/>
          </p:nvSpPr>
          <p:spPr bwMode="auto">
            <a:xfrm rot="-6630112">
              <a:off x="689" y="1943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65" name="Freeform 314"/>
            <p:cNvSpPr>
              <a:spLocks/>
            </p:cNvSpPr>
            <p:nvPr/>
          </p:nvSpPr>
          <p:spPr bwMode="auto">
            <a:xfrm rot="-6630112">
              <a:off x="749" y="2168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66" name="Freeform 315"/>
            <p:cNvSpPr>
              <a:spLocks/>
            </p:cNvSpPr>
            <p:nvPr/>
          </p:nvSpPr>
          <p:spPr bwMode="auto">
            <a:xfrm rot="-6630112">
              <a:off x="631" y="2100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538" name="Group 316"/>
            <p:cNvGrpSpPr>
              <a:grpSpLocks/>
            </p:cNvGrpSpPr>
            <p:nvPr/>
          </p:nvGrpSpPr>
          <p:grpSpPr bwMode="auto">
            <a:xfrm rot="-6630112">
              <a:off x="836" y="2309"/>
              <a:ext cx="154" cy="71"/>
              <a:chOff x="4097" y="3357"/>
              <a:chExt cx="154" cy="102"/>
            </a:xfrm>
            <a:grpFill/>
          </p:grpSpPr>
          <p:sp>
            <p:nvSpPr>
              <p:cNvPr id="29909" name="Freeform 317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10" name="Freeform 318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11" name="Freeform 319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540" name="Group 320"/>
            <p:cNvGrpSpPr>
              <a:grpSpLocks/>
            </p:cNvGrpSpPr>
            <p:nvPr/>
          </p:nvGrpSpPr>
          <p:grpSpPr bwMode="auto">
            <a:xfrm rot="-6630112">
              <a:off x="880" y="2234"/>
              <a:ext cx="154" cy="71"/>
              <a:chOff x="4152" y="3452"/>
              <a:chExt cx="154" cy="102"/>
            </a:xfrm>
            <a:grpFill/>
          </p:grpSpPr>
          <p:sp>
            <p:nvSpPr>
              <p:cNvPr id="29906" name="Freeform 321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07" name="Freeform 322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08" name="Freeform 323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29869" name="Freeform 324"/>
            <p:cNvSpPr>
              <a:spLocks/>
            </p:cNvSpPr>
            <p:nvPr/>
          </p:nvSpPr>
          <p:spPr bwMode="auto">
            <a:xfrm rot="-6630112">
              <a:off x="913" y="2381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70" name="Freeform 325"/>
            <p:cNvSpPr>
              <a:spLocks/>
            </p:cNvSpPr>
            <p:nvPr/>
          </p:nvSpPr>
          <p:spPr bwMode="auto">
            <a:xfrm rot="-6630112">
              <a:off x="957" y="2374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71" name="Freeform 326"/>
            <p:cNvSpPr>
              <a:spLocks/>
            </p:cNvSpPr>
            <p:nvPr/>
          </p:nvSpPr>
          <p:spPr bwMode="auto">
            <a:xfrm rot="-6630112">
              <a:off x="869" y="2184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72" name="Freeform 327"/>
            <p:cNvSpPr>
              <a:spLocks/>
            </p:cNvSpPr>
            <p:nvPr/>
          </p:nvSpPr>
          <p:spPr bwMode="auto">
            <a:xfrm rot="-6630112">
              <a:off x="849" y="2235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73" name="Freeform 328"/>
            <p:cNvSpPr>
              <a:spLocks/>
            </p:cNvSpPr>
            <p:nvPr/>
          </p:nvSpPr>
          <p:spPr bwMode="auto">
            <a:xfrm rot="-6630112">
              <a:off x="734" y="2002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74" name="Freeform 329"/>
            <p:cNvSpPr>
              <a:spLocks/>
            </p:cNvSpPr>
            <p:nvPr/>
          </p:nvSpPr>
          <p:spPr bwMode="auto">
            <a:xfrm rot="-6630112">
              <a:off x="760" y="2106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75" name="Freeform 330"/>
            <p:cNvSpPr>
              <a:spLocks/>
            </p:cNvSpPr>
            <p:nvPr/>
          </p:nvSpPr>
          <p:spPr bwMode="auto">
            <a:xfrm rot="-6630112">
              <a:off x="707" y="2018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76" name="Freeform 331"/>
            <p:cNvSpPr>
              <a:spLocks/>
            </p:cNvSpPr>
            <p:nvPr/>
          </p:nvSpPr>
          <p:spPr bwMode="auto">
            <a:xfrm rot="-6630112">
              <a:off x="797" y="2005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77" name="Freeform 332"/>
            <p:cNvSpPr>
              <a:spLocks/>
            </p:cNvSpPr>
            <p:nvPr/>
          </p:nvSpPr>
          <p:spPr bwMode="auto">
            <a:xfrm rot="-6630112">
              <a:off x="781" y="1955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78" name="Freeform 333"/>
            <p:cNvSpPr>
              <a:spLocks/>
            </p:cNvSpPr>
            <p:nvPr/>
          </p:nvSpPr>
          <p:spPr bwMode="auto">
            <a:xfrm rot="-6630112">
              <a:off x="735" y="1942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79" name="Freeform 334"/>
            <p:cNvSpPr>
              <a:spLocks/>
            </p:cNvSpPr>
            <p:nvPr/>
          </p:nvSpPr>
          <p:spPr bwMode="auto">
            <a:xfrm rot="-6630112">
              <a:off x="672" y="1974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80" name="Freeform 335"/>
            <p:cNvSpPr>
              <a:spLocks/>
            </p:cNvSpPr>
            <p:nvPr/>
          </p:nvSpPr>
          <p:spPr bwMode="auto">
            <a:xfrm rot="-6630112">
              <a:off x="794" y="2076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81" name="Freeform 336"/>
            <p:cNvSpPr>
              <a:spLocks/>
            </p:cNvSpPr>
            <p:nvPr/>
          </p:nvSpPr>
          <p:spPr bwMode="auto">
            <a:xfrm rot="-6630112">
              <a:off x="717" y="1924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82" name="Freeform 337"/>
            <p:cNvSpPr>
              <a:spLocks/>
            </p:cNvSpPr>
            <p:nvPr/>
          </p:nvSpPr>
          <p:spPr bwMode="auto">
            <a:xfrm rot="-6630112">
              <a:off x="777" y="2149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83" name="Freeform 338"/>
            <p:cNvSpPr>
              <a:spLocks/>
            </p:cNvSpPr>
            <p:nvPr/>
          </p:nvSpPr>
          <p:spPr bwMode="auto">
            <a:xfrm rot="-6630112">
              <a:off x="552" y="2105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542" name="Group 339"/>
            <p:cNvGrpSpPr>
              <a:grpSpLocks/>
            </p:cNvGrpSpPr>
            <p:nvPr/>
          </p:nvGrpSpPr>
          <p:grpSpPr bwMode="auto">
            <a:xfrm rot="-6630112">
              <a:off x="709" y="2250"/>
              <a:ext cx="154" cy="71"/>
              <a:chOff x="4097" y="3357"/>
              <a:chExt cx="154" cy="102"/>
            </a:xfrm>
            <a:grpFill/>
          </p:grpSpPr>
          <p:sp>
            <p:nvSpPr>
              <p:cNvPr id="29903" name="Freeform 340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04" name="Freeform 341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05" name="Freeform 342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544" name="Group 343"/>
            <p:cNvGrpSpPr>
              <a:grpSpLocks/>
            </p:cNvGrpSpPr>
            <p:nvPr/>
          </p:nvGrpSpPr>
          <p:grpSpPr bwMode="auto">
            <a:xfrm rot="-6630112">
              <a:off x="753" y="2175"/>
              <a:ext cx="154" cy="71"/>
              <a:chOff x="4152" y="3452"/>
              <a:chExt cx="154" cy="102"/>
            </a:xfrm>
            <a:grpFill/>
          </p:grpSpPr>
          <p:sp>
            <p:nvSpPr>
              <p:cNvPr id="29900" name="Freeform 344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01" name="Freeform 345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02" name="Freeform 346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29886" name="Freeform 347"/>
            <p:cNvSpPr>
              <a:spLocks/>
            </p:cNvSpPr>
            <p:nvPr/>
          </p:nvSpPr>
          <p:spPr bwMode="auto">
            <a:xfrm rot="-6630112">
              <a:off x="786" y="2322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87" name="Freeform 348"/>
            <p:cNvSpPr>
              <a:spLocks/>
            </p:cNvSpPr>
            <p:nvPr/>
          </p:nvSpPr>
          <p:spPr bwMode="auto">
            <a:xfrm rot="-6630112">
              <a:off x="830" y="2315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88" name="Freeform 349"/>
            <p:cNvSpPr>
              <a:spLocks/>
            </p:cNvSpPr>
            <p:nvPr/>
          </p:nvSpPr>
          <p:spPr bwMode="auto">
            <a:xfrm rot="-6630112">
              <a:off x="742" y="2125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89" name="Freeform 350"/>
            <p:cNvSpPr>
              <a:spLocks/>
            </p:cNvSpPr>
            <p:nvPr/>
          </p:nvSpPr>
          <p:spPr bwMode="auto">
            <a:xfrm rot="-6630112">
              <a:off x="722" y="2176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90" name="Freeform 351"/>
            <p:cNvSpPr>
              <a:spLocks/>
            </p:cNvSpPr>
            <p:nvPr/>
          </p:nvSpPr>
          <p:spPr bwMode="auto">
            <a:xfrm rot="-6630112">
              <a:off x="656" y="2059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91" name="Freeform 352"/>
            <p:cNvSpPr>
              <a:spLocks/>
            </p:cNvSpPr>
            <p:nvPr/>
          </p:nvSpPr>
          <p:spPr bwMode="auto">
            <a:xfrm rot="-6630112">
              <a:off x="681" y="2111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92" name="Freeform 353"/>
            <p:cNvSpPr>
              <a:spLocks/>
            </p:cNvSpPr>
            <p:nvPr/>
          </p:nvSpPr>
          <p:spPr bwMode="auto">
            <a:xfrm rot="-6630112">
              <a:off x="654" y="2034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93" name="Freeform 354"/>
            <p:cNvSpPr>
              <a:spLocks/>
            </p:cNvSpPr>
            <p:nvPr/>
          </p:nvSpPr>
          <p:spPr bwMode="auto">
            <a:xfrm rot="-6630112">
              <a:off x="735" y="2049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94" name="Freeform 355"/>
            <p:cNvSpPr>
              <a:spLocks/>
            </p:cNvSpPr>
            <p:nvPr/>
          </p:nvSpPr>
          <p:spPr bwMode="auto">
            <a:xfrm rot="-6630112">
              <a:off x="702" y="1976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95" name="Freeform 356"/>
            <p:cNvSpPr>
              <a:spLocks/>
            </p:cNvSpPr>
            <p:nvPr/>
          </p:nvSpPr>
          <p:spPr bwMode="auto">
            <a:xfrm rot="-6630112">
              <a:off x="656" y="1947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96" name="Freeform 357"/>
            <p:cNvSpPr>
              <a:spLocks/>
            </p:cNvSpPr>
            <p:nvPr/>
          </p:nvSpPr>
          <p:spPr bwMode="auto">
            <a:xfrm rot="-6630112">
              <a:off x="642" y="1998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97" name="Freeform 358"/>
            <p:cNvSpPr>
              <a:spLocks/>
            </p:cNvSpPr>
            <p:nvPr/>
          </p:nvSpPr>
          <p:spPr bwMode="auto">
            <a:xfrm rot="-6630112">
              <a:off x="653" y="2083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98" name="Freeform 359"/>
            <p:cNvSpPr>
              <a:spLocks/>
            </p:cNvSpPr>
            <p:nvPr/>
          </p:nvSpPr>
          <p:spPr bwMode="auto">
            <a:xfrm rot="-6630112">
              <a:off x="638" y="1929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99" name="Freeform 360"/>
            <p:cNvSpPr>
              <a:spLocks/>
            </p:cNvSpPr>
            <p:nvPr/>
          </p:nvSpPr>
          <p:spPr bwMode="auto">
            <a:xfrm rot="-6630112">
              <a:off x="675" y="2157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547" name="Group 291"/>
          <p:cNvGrpSpPr>
            <a:grpSpLocks/>
          </p:cNvGrpSpPr>
          <p:nvPr/>
        </p:nvGrpSpPr>
        <p:grpSpPr bwMode="auto">
          <a:xfrm>
            <a:off x="1766888" y="3108339"/>
            <a:ext cx="428625" cy="411163"/>
            <a:chOff x="642" y="1901"/>
            <a:chExt cx="370" cy="541"/>
          </a:xfrm>
          <a:solidFill>
            <a:schemeClr val="bg1">
              <a:lumMod val="65000"/>
            </a:schemeClr>
          </a:solidFill>
        </p:grpSpPr>
        <p:sp>
          <p:nvSpPr>
            <p:cNvPr id="29780" name="Freeform 292"/>
            <p:cNvSpPr>
              <a:spLocks/>
            </p:cNvSpPr>
            <p:nvPr/>
          </p:nvSpPr>
          <p:spPr bwMode="auto">
            <a:xfrm rot="-6630112">
              <a:off x="603" y="2119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549" name="Group 293"/>
            <p:cNvGrpSpPr>
              <a:grpSpLocks/>
            </p:cNvGrpSpPr>
            <p:nvPr/>
          </p:nvGrpSpPr>
          <p:grpSpPr bwMode="auto">
            <a:xfrm rot="-6630112">
              <a:off x="760" y="2264"/>
              <a:ext cx="154" cy="71"/>
              <a:chOff x="4097" y="3357"/>
              <a:chExt cx="154" cy="102"/>
            </a:xfrm>
            <a:grpFill/>
          </p:grpSpPr>
          <p:sp>
            <p:nvSpPr>
              <p:cNvPr id="29846" name="Freeform 294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847" name="Freeform 295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848" name="Freeform 296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550" name="Group 297"/>
            <p:cNvGrpSpPr>
              <a:grpSpLocks/>
            </p:cNvGrpSpPr>
            <p:nvPr/>
          </p:nvGrpSpPr>
          <p:grpSpPr bwMode="auto">
            <a:xfrm rot="-6630112">
              <a:off x="804" y="2189"/>
              <a:ext cx="154" cy="71"/>
              <a:chOff x="4152" y="3452"/>
              <a:chExt cx="154" cy="102"/>
            </a:xfrm>
            <a:grpFill/>
          </p:grpSpPr>
          <p:sp>
            <p:nvSpPr>
              <p:cNvPr id="29843" name="Freeform 298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844" name="Freeform 299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845" name="Freeform 300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29783" name="Freeform 301"/>
            <p:cNvSpPr>
              <a:spLocks/>
            </p:cNvSpPr>
            <p:nvPr/>
          </p:nvSpPr>
          <p:spPr bwMode="auto">
            <a:xfrm rot="-6630112">
              <a:off x="837" y="2336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784" name="Freeform 302"/>
            <p:cNvSpPr>
              <a:spLocks/>
            </p:cNvSpPr>
            <p:nvPr/>
          </p:nvSpPr>
          <p:spPr bwMode="auto">
            <a:xfrm rot="-6630112">
              <a:off x="881" y="2329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785" name="Freeform 303"/>
            <p:cNvSpPr>
              <a:spLocks/>
            </p:cNvSpPr>
            <p:nvPr/>
          </p:nvSpPr>
          <p:spPr bwMode="auto">
            <a:xfrm rot="-6630112">
              <a:off x="793" y="2139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786" name="Freeform 304"/>
            <p:cNvSpPr>
              <a:spLocks/>
            </p:cNvSpPr>
            <p:nvPr/>
          </p:nvSpPr>
          <p:spPr bwMode="auto">
            <a:xfrm rot="-6630112">
              <a:off x="773" y="2190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787" name="Freeform 305"/>
            <p:cNvSpPr>
              <a:spLocks/>
            </p:cNvSpPr>
            <p:nvPr/>
          </p:nvSpPr>
          <p:spPr bwMode="auto">
            <a:xfrm rot="-6630112">
              <a:off x="707" y="2073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788" name="Freeform 306"/>
            <p:cNvSpPr>
              <a:spLocks/>
            </p:cNvSpPr>
            <p:nvPr/>
          </p:nvSpPr>
          <p:spPr bwMode="auto">
            <a:xfrm rot="-6630112">
              <a:off x="732" y="2125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789" name="Freeform 307"/>
            <p:cNvSpPr>
              <a:spLocks/>
            </p:cNvSpPr>
            <p:nvPr/>
          </p:nvSpPr>
          <p:spPr bwMode="auto">
            <a:xfrm rot="-6630112">
              <a:off x="679" y="2037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790" name="Freeform 308"/>
            <p:cNvSpPr>
              <a:spLocks/>
            </p:cNvSpPr>
            <p:nvPr/>
          </p:nvSpPr>
          <p:spPr bwMode="auto">
            <a:xfrm rot="-6630112">
              <a:off x="783" y="2001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791" name="Freeform 309"/>
            <p:cNvSpPr>
              <a:spLocks/>
            </p:cNvSpPr>
            <p:nvPr/>
          </p:nvSpPr>
          <p:spPr bwMode="auto">
            <a:xfrm rot="-6630112">
              <a:off x="781" y="2003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792" name="Freeform 310"/>
            <p:cNvSpPr>
              <a:spLocks/>
            </p:cNvSpPr>
            <p:nvPr/>
          </p:nvSpPr>
          <p:spPr bwMode="auto">
            <a:xfrm rot="-6630112">
              <a:off x="707" y="1961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793" name="Freeform 311"/>
            <p:cNvSpPr>
              <a:spLocks/>
            </p:cNvSpPr>
            <p:nvPr/>
          </p:nvSpPr>
          <p:spPr bwMode="auto">
            <a:xfrm rot="-6630112">
              <a:off x="644" y="1993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794" name="Freeform 312"/>
            <p:cNvSpPr>
              <a:spLocks/>
            </p:cNvSpPr>
            <p:nvPr/>
          </p:nvSpPr>
          <p:spPr bwMode="auto">
            <a:xfrm rot="-6630112">
              <a:off x="766" y="2095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795" name="Freeform 313"/>
            <p:cNvSpPr>
              <a:spLocks/>
            </p:cNvSpPr>
            <p:nvPr/>
          </p:nvSpPr>
          <p:spPr bwMode="auto">
            <a:xfrm rot="-6630112">
              <a:off x="689" y="1943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796" name="Freeform 314"/>
            <p:cNvSpPr>
              <a:spLocks/>
            </p:cNvSpPr>
            <p:nvPr/>
          </p:nvSpPr>
          <p:spPr bwMode="auto">
            <a:xfrm rot="-6630112">
              <a:off x="749" y="2168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797" name="Freeform 315"/>
            <p:cNvSpPr>
              <a:spLocks/>
            </p:cNvSpPr>
            <p:nvPr/>
          </p:nvSpPr>
          <p:spPr bwMode="auto">
            <a:xfrm rot="-6630112">
              <a:off x="631" y="2100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551" name="Group 316"/>
            <p:cNvGrpSpPr>
              <a:grpSpLocks/>
            </p:cNvGrpSpPr>
            <p:nvPr/>
          </p:nvGrpSpPr>
          <p:grpSpPr bwMode="auto">
            <a:xfrm rot="-6630112">
              <a:off x="836" y="2309"/>
              <a:ext cx="154" cy="71"/>
              <a:chOff x="4097" y="3357"/>
              <a:chExt cx="154" cy="102"/>
            </a:xfrm>
            <a:grpFill/>
          </p:grpSpPr>
          <p:sp>
            <p:nvSpPr>
              <p:cNvPr id="29840" name="Freeform 317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841" name="Freeform 318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842" name="Freeform 319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556" name="Group 320"/>
            <p:cNvGrpSpPr>
              <a:grpSpLocks/>
            </p:cNvGrpSpPr>
            <p:nvPr/>
          </p:nvGrpSpPr>
          <p:grpSpPr bwMode="auto">
            <a:xfrm rot="-6630112">
              <a:off x="880" y="2234"/>
              <a:ext cx="154" cy="71"/>
              <a:chOff x="4152" y="3452"/>
              <a:chExt cx="154" cy="102"/>
            </a:xfrm>
            <a:grpFill/>
          </p:grpSpPr>
          <p:sp>
            <p:nvSpPr>
              <p:cNvPr id="29837" name="Freeform 321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838" name="Freeform 322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839" name="Freeform 323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29800" name="Freeform 324"/>
            <p:cNvSpPr>
              <a:spLocks/>
            </p:cNvSpPr>
            <p:nvPr/>
          </p:nvSpPr>
          <p:spPr bwMode="auto">
            <a:xfrm rot="-6630112">
              <a:off x="913" y="2381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01" name="Freeform 325"/>
            <p:cNvSpPr>
              <a:spLocks/>
            </p:cNvSpPr>
            <p:nvPr/>
          </p:nvSpPr>
          <p:spPr bwMode="auto">
            <a:xfrm rot="-6630112">
              <a:off x="957" y="2374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02" name="Freeform 326"/>
            <p:cNvSpPr>
              <a:spLocks/>
            </p:cNvSpPr>
            <p:nvPr/>
          </p:nvSpPr>
          <p:spPr bwMode="auto">
            <a:xfrm rot="-6630112">
              <a:off x="869" y="2184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03" name="Freeform 327"/>
            <p:cNvSpPr>
              <a:spLocks/>
            </p:cNvSpPr>
            <p:nvPr/>
          </p:nvSpPr>
          <p:spPr bwMode="auto">
            <a:xfrm rot="-6630112">
              <a:off x="849" y="2235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04" name="Freeform 328"/>
            <p:cNvSpPr>
              <a:spLocks/>
            </p:cNvSpPr>
            <p:nvPr/>
          </p:nvSpPr>
          <p:spPr bwMode="auto">
            <a:xfrm rot="-6630112">
              <a:off x="734" y="2002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05" name="Freeform 329"/>
            <p:cNvSpPr>
              <a:spLocks/>
            </p:cNvSpPr>
            <p:nvPr/>
          </p:nvSpPr>
          <p:spPr bwMode="auto">
            <a:xfrm rot="-6630112">
              <a:off x="760" y="2106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06" name="Freeform 330"/>
            <p:cNvSpPr>
              <a:spLocks/>
            </p:cNvSpPr>
            <p:nvPr/>
          </p:nvSpPr>
          <p:spPr bwMode="auto">
            <a:xfrm rot="-6630112">
              <a:off x="707" y="2018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07" name="Freeform 331"/>
            <p:cNvSpPr>
              <a:spLocks/>
            </p:cNvSpPr>
            <p:nvPr/>
          </p:nvSpPr>
          <p:spPr bwMode="auto">
            <a:xfrm rot="-6630112">
              <a:off x="797" y="2005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08" name="Freeform 332"/>
            <p:cNvSpPr>
              <a:spLocks/>
            </p:cNvSpPr>
            <p:nvPr/>
          </p:nvSpPr>
          <p:spPr bwMode="auto">
            <a:xfrm rot="-6630112">
              <a:off x="781" y="1955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09" name="Freeform 333"/>
            <p:cNvSpPr>
              <a:spLocks/>
            </p:cNvSpPr>
            <p:nvPr/>
          </p:nvSpPr>
          <p:spPr bwMode="auto">
            <a:xfrm rot="-6630112">
              <a:off x="735" y="1942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10" name="Freeform 334"/>
            <p:cNvSpPr>
              <a:spLocks/>
            </p:cNvSpPr>
            <p:nvPr/>
          </p:nvSpPr>
          <p:spPr bwMode="auto">
            <a:xfrm rot="-6630112">
              <a:off x="672" y="1974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11" name="Freeform 335"/>
            <p:cNvSpPr>
              <a:spLocks/>
            </p:cNvSpPr>
            <p:nvPr/>
          </p:nvSpPr>
          <p:spPr bwMode="auto">
            <a:xfrm rot="-6630112">
              <a:off x="794" y="2076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12" name="Freeform 336"/>
            <p:cNvSpPr>
              <a:spLocks/>
            </p:cNvSpPr>
            <p:nvPr/>
          </p:nvSpPr>
          <p:spPr bwMode="auto">
            <a:xfrm rot="-6630112">
              <a:off x="717" y="1924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13" name="Freeform 337"/>
            <p:cNvSpPr>
              <a:spLocks/>
            </p:cNvSpPr>
            <p:nvPr/>
          </p:nvSpPr>
          <p:spPr bwMode="auto">
            <a:xfrm rot="-6630112">
              <a:off x="777" y="2149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14" name="Freeform 338"/>
            <p:cNvSpPr>
              <a:spLocks/>
            </p:cNvSpPr>
            <p:nvPr/>
          </p:nvSpPr>
          <p:spPr bwMode="auto">
            <a:xfrm rot="-6630112">
              <a:off x="552" y="2105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557" name="Group 339"/>
            <p:cNvGrpSpPr>
              <a:grpSpLocks/>
            </p:cNvGrpSpPr>
            <p:nvPr/>
          </p:nvGrpSpPr>
          <p:grpSpPr bwMode="auto">
            <a:xfrm rot="-6630112">
              <a:off x="709" y="2250"/>
              <a:ext cx="154" cy="71"/>
              <a:chOff x="4097" y="3357"/>
              <a:chExt cx="154" cy="102"/>
            </a:xfrm>
            <a:grpFill/>
          </p:grpSpPr>
          <p:sp>
            <p:nvSpPr>
              <p:cNvPr id="29834" name="Freeform 340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835" name="Freeform 341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836" name="Freeform 342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558" name="Group 343"/>
            <p:cNvGrpSpPr>
              <a:grpSpLocks/>
            </p:cNvGrpSpPr>
            <p:nvPr/>
          </p:nvGrpSpPr>
          <p:grpSpPr bwMode="auto">
            <a:xfrm rot="-6630112">
              <a:off x="753" y="2175"/>
              <a:ext cx="154" cy="71"/>
              <a:chOff x="4152" y="3452"/>
              <a:chExt cx="154" cy="102"/>
            </a:xfrm>
            <a:grpFill/>
          </p:grpSpPr>
          <p:sp>
            <p:nvSpPr>
              <p:cNvPr id="29831" name="Freeform 344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832" name="Freeform 345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833" name="Freeform 346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29817" name="Freeform 347"/>
            <p:cNvSpPr>
              <a:spLocks/>
            </p:cNvSpPr>
            <p:nvPr/>
          </p:nvSpPr>
          <p:spPr bwMode="auto">
            <a:xfrm rot="-6630112">
              <a:off x="786" y="2322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18" name="Freeform 348"/>
            <p:cNvSpPr>
              <a:spLocks/>
            </p:cNvSpPr>
            <p:nvPr/>
          </p:nvSpPr>
          <p:spPr bwMode="auto">
            <a:xfrm rot="-6630112">
              <a:off x="830" y="2315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19" name="Freeform 349"/>
            <p:cNvSpPr>
              <a:spLocks/>
            </p:cNvSpPr>
            <p:nvPr/>
          </p:nvSpPr>
          <p:spPr bwMode="auto">
            <a:xfrm rot="-6630112">
              <a:off x="742" y="2125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20" name="Freeform 350"/>
            <p:cNvSpPr>
              <a:spLocks/>
            </p:cNvSpPr>
            <p:nvPr/>
          </p:nvSpPr>
          <p:spPr bwMode="auto">
            <a:xfrm rot="-6630112">
              <a:off x="722" y="2176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21" name="Freeform 351"/>
            <p:cNvSpPr>
              <a:spLocks/>
            </p:cNvSpPr>
            <p:nvPr/>
          </p:nvSpPr>
          <p:spPr bwMode="auto">
            <a:xfrm rot="-6630112">
              <a:off x="656" y="2059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22" name="Freeform 352"/>
            <p:cNvSpPr>
              <a:spLocks/>
            </p:cNvSpPr>
            <p:nvPr/>
          </p:nvSpPr>
          <p:spPr bwMode="auto">
            <a:xfrm rot="-6630112">
              <a:off x="681" y="2111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23" name="Freeform 353"/>
            <p:cNvSpPr>
              <a:spLocks/>
            </p:cNvSpPr>
            <p:nvPr/>
          </p:nvSpPr>
          <p:spPr bwMode="auto">
            <a:xfrm rot="-6630112">
              <a:off x="654" y="2034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24" name="Freeform 354"/>
            <p:cNvSpPr>
              <a:spLocks/>
            </p:cNvSpPr>
            <p:nvPr/>
          </p:nvSpPr>
          <p:spPr bwMode="auto">
            <a:xfrm rot="-6630112">
              <a:off x="735" y="2049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25" name="Freeform 355"/>
            <p:cNvSpPr>
              <a:spLocks/>
            </p:cNvSpPr>
            <p:nvPr/>
          </p:nvSpPr>
          <p:spPr bwMode="auto">
            <a:xfrm rot="-6630112">
              <a:off x="702" y="1976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26" name="Freeform 356"/>
            <p:cNvSpPr>
              <a:spLocks/>
            </p:cNvSpPr>
            <p:nvPr/>
          </p:nvSpPr>
          <p:spPr bwMode="auto">
            <a:xfrm rot="-6630112">
              <a:off x="656" y="1947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27" name="Freeform 357"/>
            <p:cNvSpPr>
              <a:spLocks/>
            </p:cNvSpPr>
            <p:nvPr/>
          </p:nvSpPr>
          <p:spPr bwMode="auto">
            <a:xfrm rot="-6630112">
              <a:off x="642" y="1998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28" name="Freeform 358"/>
            <p:cNvSpPr>
              <a:spLocks/>
            </p:cNvSpPr>
            <p:nvPr/>
          </p:nvSpPr>
          <p:spPr bwMode="auto">
            <a:xfrm rot="-6630112">
              <a:off x="653" y="2083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29" name="Freeform 359"/>
            <p:cNvSpPr>
              <a:spLocks/>
            </p:cNvSpPr>
            <p:nvPr/>
          </p:nvSpPr>
          <p:spPr bwMode="auto">
            <a:xfrm rot="-6630112">
              <a:off x="638" y="1929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30" name="Freeform 360"/>
            <p:cNvSpPr>
              <a:spLocks/>
            </p:cNvSpPr>
            <p:nvPr/>
          </p:nvSpPr>
          <p:spPr bwMode="auto">
            <a:xfrm rot="-6630112">
              <a:off x="675" y="2157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918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22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587 -0.0874 L -0.10451 -0.148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" y="-31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87 -0.04717 L -0.25538 -0.1186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00" y="-36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-4.91329E-6 L 0.31251 -0.396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-198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382 -0.05897 L -0.24844 -0.39454 " pathEditMode="relative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9.89824E-7 L 0.10243 -0.13645 " pathEditMode="relative" ptsTypes="AA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2 0.01896 L 0.14444 -0.05458 " pathEditMode="relative" ptsTypes="AA">
                                      <p:cBhvr>
                                        <p:cTn id="19" dur="2000" fill="hold"/>
                                        <p:tgtEl>
                                          <p:spTgt spid="2225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-0.25 0.0  E" pathEditMode="relative" ptsTypes="">
                                      <p:cBhvr>
                                        <p:cTn id="21" dur="2000" fill="hold"/>
                                        <p:tgtEl>
                                          <p:spTgt spid="304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33526E-6 L -0.38664 0.0060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0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00" y="3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41536E-6 L 0.17656 -0.0668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225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0" y="-34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5.78035E-8 L -0.07639 0.1512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225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0" y="76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1202 L 0.10816 0.1415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0" y="65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25434E-6 L 0.05764 -0.1928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228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0" y="-96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33" dur="2000" fill="hold"/>
                                        <p:tgtEl>
                                          <p:spTgt spid="2228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35" dur="2000" fill="hold"/>
                                        <p:tgtEl>
                                          <p:spTgt spid="303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526E-6 L 0.19584 -0.0094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227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0" y="-5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16185E-6 L -0.13924 0.0566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228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0" y="280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41" dur="2000" fill="hold"/>
                                        <p:tgtEl>
                                          <p:spTgt spid="2227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43" dur="2000" fill="hold"/>
                                        <p:tgtEl>
                                          <p:spTgt spid="2225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0.33295  E" pathEditMode="relative" ptsTypes="">
                                      <p:cBhvr>
                                        <p:cTn id="4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0.33295  E" pathEditMode="relative" ptsTypes="">
                                      <p:cBhvr>
                                        <p:cTn id="47" dur="2000" fill="hold"/>
                                        <p:tgtEl>
                                          <p:spTgt spid="222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49" dur="2000" fill="hold"/>
                                        <p:tgtEl>
                                          <p:spTgt spid="2228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6 -0.03052 L 0.15417 0.1213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228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0" y="760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92 -0.02011 L 0.19687 0.033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228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0" y="270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0.33295  E" pathEditMode="relative" ptsTypes="">
                                      <p:cBhvr>
                                        <p:cTn id="55" dur="2000" fill="hold"/>
                                        <p:tgtEl>
                                          <p:spTgt spid="2228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0.33295  E" pathEditMode="relative" ptsTypes="">
                                      <p:cBhvr>
                                        <p:cTn id="57" dur="2000" fill="hold"/>
                                        <p:tgtEl>
                                          <p:spTgt spid="2228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59" dur="2000" fill="hold"/>
                                        <p:tgtEl>
                                          <p:spTgt spid="2228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61" dur="2000" fill="hold"/>
                                        <p:tgtEl>
                                          <p:spTgt spid="2228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222 L 0.00937 0.0536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228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" y="380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326 L 0.03837 0.20901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228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0" y="1210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85 -0.04393 L -0.0632 0.0053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225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0" y="250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10405E-6 L 0.03784 0.0663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228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0" y="330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08092E-6 L 0.18021 -0.1870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04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0" y="-940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4104E-6 L 0.15833 -0.2783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04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0" y="-1390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-0.25 0.0  E" pathEditMode="relative" ptsTypes="">
                                      <p:cBhvr>
                                        <p:cTn id="75" dur="2000" fill="hold"/>
                                        <p:tgtEl>
                                          <p:spTgt spid="222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6185E-6 L 0.17725 -0.0087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228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0" y="-40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45087E-6 L -0.03021 0.2626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0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" y="1310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90751E-6 L -0.18542 0.0122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225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00" y="60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44509E-6 L 0.22534 0.21942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03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00" y="1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30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9" dur="500"/>
                                        <p:tgtEl>
                                          <p:spTgt spid="222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222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222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0"/>
                            </p:stCondLst>
                            <p:childTnLst>
                              <p:par>
                                <p:cTn id="98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0" dur="500"/>
                                        <p:tgtEl>
                                          <p:spTgt spid="30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222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6" dur="500"/>
                                        <p:tgtEl>
                                          <p:spTgt spid="222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" dur="500"/>
                                        <p:tgtEl>
                                          <p:spTgt spid="30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13" presetID="22" presetClass="exit" presetSubtype="4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2228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500"/>
                                        <p:tgtEl>
                                          <p:spTgt spid="222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2" presetClass="exit" presetSubtype="4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0" dur="500"/>
                                        <p:tgtEl>
                                          <p:spTgt spid="222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3" dur="500"/>
                                        <p:tgtEl>
                                          <p:spTgt spid="2228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0" grpId="0" animBg="1"/>
      <p:bldP spid="222518" grpId="0" animBg="1"/>
      <p:bldP spid="222519" grpId="0" animBg="1"/>
      <p:bldP spid="222519" grpId="1" animBg="1"/>
      <p:bldP spid="222521" grpId="0" animBg="1"/>
      <p:bldP spid="222523" grpId="0" animBg="1"/>
      <p:bldP spid="222523" grpId="1" animBg="1"/>
      <p:bldP spid="222524" grpId="0" animBg="1"/>
      <p:bldP spid="222524" grpId="1" animBg="1"/>
      <p:bldP spid="222525" grpId="0" animBg="1"/>
      <p:bldP spid="222526" grpId="0" animBg="1"/>
      <p:bldP spid="222526" grpId="1" animBg="1"/>
      <p:bldP spid="222527" grpId="0" animBg="1"/>
      <p:bldP spid="222528" grpId="0" animBg="1"/>
      <p:bldP spid="222703" grpId="0" animBg="1"/>
      <p:bldP spid="222704" grpId="0" animBg="1"/>
      <p:bldP spid="222845" grpId="0" animBg="1"/>
      <p:bldP spid="222846" grpId="0" animBg="1"/>
      <p:bldP spid="222847" grpId="0" animBg="1"/>
      <p:bldP spid="222847" grpId="1" animBg="1"/>
      <p:bldP spid="222847" grpId="2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8"/>
          <p:cNvGrpSpPr>
            <a:grpSpLocks/>
          </p:cNvGrpSpPr>
          <p:nvPr/>
        </p:nvGrpSpPr>
        <p:grpSpPr bwMode="auto">
          <a:xfrm>
            <a:off x="5222875" y="2583341"/>
            <a:ext cx="258763" cy="246062"/>
            <a:chOff x="1400" y="2127"/>
            <a:chExt cx="163" cy="155"/>
          </a:xfrm>
        </p:grpSpPr>
        <p:sp>
          <p:nvSpPr>
            <p:cNvPr id="11486" name="Freeform 139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573" name="Freeform 140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" name="Group 141"/>
          <p:cNvGrpSpPr>
            <a:grpSpLocks/>
          </p:cNvGrpSpPr>
          <p:nvPr/>
        </p:nvGrpSpPr>
        <p:grpSpPr bwMode="auto">
          <a:xfrm>
            <a:off x="3927475" y="3878741"/>
            <a:ext cx="258763" cy="246062"/>
            <a:chOff x="1400" y="2127"/>
            <a:chExt cx="163" cy="155"/>
          </a:xfrm>
        </p:grpSpPr>
        <p:sp>
          <p:nvSpPr>
            <p:cNvPr id="11484" name="Freeform 142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571" name="Freeform 143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4" name="Group 144"/>
          <p:cNvGrpSpPr>
            <a:grpSpLocks/>
          </p:cNvGrpSpPr>
          <p:nvPr/>
        </p:nvGrpSpPr>
        <p:grpSpPr bwMode="auto">
          <a:xfrm rot="1874145">
            <a:off x="3698875" y="2202341"/>
            <a:ext cx="1211263" cy="677862"/>
            <a:chOff x="1560" y="1488"/>
            <a:chExt cx="763" cy="427"/>
          </a:xfrm>
        </p:grpSpPr>
        <p:sp>
          <p:nvSpPr>
            <p:cNvPr id="30546" name="Freeform 145"/>
            <p:cNvSpPr>
              <a:spLocks/>
            </p:cNvSpPr>
            <p:nvPr/>
          </p:nvSpPr>
          <p:spPr bwMode="auto">
            <a:xfrm>
              <a:off x="1662" y="1588"/>
              <a:ext cx="591" cy="189"/>
            </a:xfrm>
            <a:custGeom>
              <a:avLst/>
              <a:gdLst>
                <a:gd name="T0" fmla="*/ 46 w 591"/>
                <a:gd name="T1" fmla="*/ 120 h 189"/>
                <a:gd name="T2" fmla="*/ 264 w 591"/>
                <a:gd name="T3" fmla="*/ 84 h 189"/>
                <a:gd name="T4" fmla="*/ 491 w 591"/>
                <a:gd name="T5" fmla="*/ 38 h 189"/>
                <a:gd name="T6" fmla="*/ 591 w 591"/>
                <a:gd name="T7" fmla="*/ 11 h 189"/>
                <a:gd name="T8" fmla="*/ 528 w 591"/>
                <a:gd name="T9" fmla="*/ 29 h 189"/>
                <a:gd name="T10" fmla="*/ 482 w 591"/>
                <a:gd name="T11" fmla="*/ 66 h 189"/>
                <a:gd name="T12" fmla="*/ 400 w 591"/>
                <a:gd name="T13" fmla="*/ 75 h 189"/>
                <a:gd name="T14" fmla="*/ 355 w 591"/>
                <a:gd name="T15" fmla="*/ 111 h 189"/>
                <a:gd name="T16" fmla="*/ 210 w 591"/>
                <a:gd name="T17" fmla="*/ 138 h 189"/>
                <a:gd name="T18" fmla="*/ 100 w 591"/>
                <a:gd name="T19" fmla="*/ 184 h 189"/>
                <a:gd name="T20" fmla="*/ 0 w 591"/>
                <a:gd name="T21" fmla="*/ 138 h 189"/>
                <a:gd name="T22" fmla="*/ 46 w 591"/>
                <a:gd name="T23" fmla="*/ 120 h 18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91"/>
                <a:gd name="T37" fmla="*/ 0 h 189"/>
                <a:gd name="T38" fmla="*/ 591 w 591"/>
                <a:gd name="T39" fmla="*/ 189 h 18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91" h="189">
                  <a:moveTo>
                    <a:pt x="46" y="120"/>
                  </a:moveTo>
                  <a:cubicBezTo>
                    <a:pt x="119" y="110"/>
                    <a:pt x="191" y="94"/>
                    <a:pt x="264" y="84"/>
                  </a:cubicBezTo>
                  <a:cubicBezTo>
                    <a:pt x="336" y="36"/>
                    <a:pt x="399" y="44"/>
                    <a:pt x="491" y="38"/>
                  </a:cubicBezTo>
                  <a:cubicBezTo>
                    <a:pt x="530" y="0"/>
                    <a:pt x="537" y="0"/>
                    <a:pt x="591" y="11"/>
                  </a:cubicBezTo>
                  <a:cubicBezTo>
                    <a:pt x="570" y="18"/>
                    <a:pt x="548" y="21"/>
                    <a:pt x="528" y="29"/>
                  </a:cubicBezTo>
                  <a:cubicBezTo>
                    <a:pt x="510" y="37"/>
                    <a:pt x="501" y="61"/>
                    <a:pt x="482" y="66"/>
                  </a:cubicBezTo>
                  <a:cubicBezTo>
                    <a:pt x="456" y="73"/>
                    <a:pt x="427" y="72"/>
                    <a:pt x="400" y="75"/>
                  </a:cubicBezTo>
                  <a:cubicBezTo>
                    <a:pt x="299" y="109"/>
                    <a:pt x="451" y="52"/>
                    <a:pt x="355" y="111"/>
                  </a:cubicBezTo>
                  <a:cubicBezTo>
                    <a:pt x="318" y="134"/>
                    <a:pt x="246" y="134"/>
                    <a:pt x="210" y="138"/>
                  </a:cubicBezTo>
                  <a:cubicBezTo>
                    <a:pt x="171" y="151"/>
                    <a:pt x="138" y="172"/>
                    <a:pt x="100" y="184"/>
                  </a:cubicBezTo>
                  <a:cubicBezTo>
                    <a:pt x="45" y="176"/>
                    <a:pt x="18" y="189"/>
                    <a:pt x="0" y="138"/>
                  </a:cubicBezTo>
                  <a:cubicBezTo>
                    <a:pt x="34" y="127"/>
                    <a:pt x="19" y="133"/>
                    <a:pt x="46" y="12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5" name="Group 146"/>
            <p:cNvGrpSpPr>
              <a:grpSpLocks/>
            </p:cNvGrpSpPr>
            <p:nvPr/>
          </p:nvGrpSpPr>
          <p:grpSpPr bwMode="auto">
            <a:xfrm>
              <a:off x="1728" y="1760"/>
              <a:ext cx="163" cy="155"/>
              <a:chOff x="1400" y="2127"/>
              <a:chExt cx="163" cy="155"/>
            </a:xfrm>
          </p:grpSpPr>
          <p:sp>
            <p:nvSpPr>
              <p:cNvPr id="11482" name="Freeform 147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69" name="Freeform 148"/>
              <p:cNvSpPr>
                <a:spLocks/>
              </p:cNvSpPr>
              <p:nvPr/>
            </p:nvSpPr>
            <p:spPr bwMode="auto">
              <a:xfrm>
                <a:off x="1417" y="2165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548" name="Freeform 149"/>
            <p:cNvSpPr>
              <a:spLocks/>
            </p:cNvSpPr>
            <p:nvPr/>
          </p:nvSpPr>
          <p:spPr bwMode="auto">
            <a:xfrm>
              <a:off x="1869" y="1726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6" name="Group 150"/>
            <p:cNvGrpSpPr>
              <a:grpSpLocks/>
            </p:cNvGrpSpPr>
            <p:nvPr/>
          </p:nvGrpSpPr>
          <p:grpSpPr bwMode="auto">
            <a:xfrm>
              <a:off x="1968" y="1680"/>
              <a:ext cx="163" cy="155"/>
              <a:chOff x="1400" y="2127"/>
              <a:chExt cx="163" cy="155"/>
            </a:xfrm>
          </p:grpSpPr>
          <p:sp>
            <p:nvSpPr>
              <p:cNvPr id="11480" name="Freeform 151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67" name="Freeform 152"/>
              <p:cNvSpPr>
                <a:spLocks/>
              </p:cNvSpPr>
              <p:nvPr/>
            </p:nvSpPr>
            <p:spPr bwMode="auto">
              <a:xfrm>
                <a:off x="1420" y="2159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roup 153"/>
            <p:cNvGrpSpPr>
              <a:grpSpLocks/>
            </p:cNvGrpSpPr>
            <p:nvPr/>
          </p:nvGrpSpPr>
          <p:grpSpPr bwMode="auto">
            <a:xfrm>
              <a:off x="1920" y="1488"/>
              <a:ext cx="163" cy="155"/>
              <a:chOff x="1400" y="2127"/>
              <a:chExt cx="163" cy="155"/>
            </a:xfrm>
          </p:grpSpPr>
          <p:sp>
            <p:nvSpPr>
              <p:cNvPr id="11478" name="Freeform 154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65" name="Freeform 155"/>
              <p:cNvSpPr>
                <a:spLocks/>
              </p:cNvSpPr>
              <p:nvPr/>
            </p:nvSpPr>
            <p:spPr bwMode="auto">
              <a:xfrm>
                <a:off x="1416" y="2165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roup 156"/>
            <p:cNvGrpSpPr>
              <a:grpSpLocks/>
            </p:cNvGrpSpPr>
            <p:nvPr/>
          </p:nvGrpSpPr>
          <p:grpSpPr bwMode="auto">
            <a:xfrm>
              <a:off x="1776" y="1536"/>
              <a:ext cx="163" cy="155"/>
              <a:chOff x="1400" y="2127"/>
              <a:chExt cx="163" cy="155"/>
            </a:xfrm>
          </p:grpSpPr>
          <p:sp>
            <p:nvSpPr>
              <p:cNvPr id="11476" name="Freeform 157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63" name="Freeform 158"/>
              <p:cNvSpPr>
                <a:spLocks/>
              </p:cNvSpPr>
              <p:nvPr/>
            </p:nvSpPr>
            <p:spPr bwMode="auto">
              <a:xfrm>
                <a:off x="1417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552" name="Freeform 159"/>
            <p:cNvSpPr>
              <a:spLocks/>
            </p:cNvSpPr>
            <p:nvPr/>
          </p:nvSpPr>
          <p:spPr bwMode="auto">
            <a:xfrm>
              <a:off x="1704" y="1612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53" name="Freeform 160"/>
            <p:cNvSpPr>
              <a:spLocks/>
            </p:cNvSpPr>
            <p:nvPr/>
          </p:nvSpPr>
          <p:spPr bwMode="auto">
            <a:xfrm>
              <a:off x="2110" y="1659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54" name="Freeform 161"/>
            <p:cNvSpPr>
              <a:spLocks/>
            </p:cNvSpPr>
            <p:nvPr/>
          </p:nvSpPr>
          <p:spPr bwMode="auto">
            <a:xfrm>
              <a:off x="1651" y="1754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55" name="Freeform 162"/>
            <p:cNvSpPr>
              <a:spLocks/>
            </p:cNvSpPr>
            <p:nvPr/>
          </p:nvSpPr>
          <p:spPr bwMode="auto">
            <a:xfrm>
              <a:off x="2074" y="1533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9" name="Group 163"/>
            <p:cNvGrpSpPr>
              <a:grpSpLocks/>
            </p:cNvGrpSpPr>
            <p:nvPr/>
          </p:nvGrpSpPr>
          <p:grpSpPr bwMode="auto">
            <a:xfrm>
              <a:off x="2160" y="1536"/>
              <a:ext cx="163" cy="155"/>
              <a:chOff x="1400" y="2127"/>
              <a:chExt cx="163" cy="155"/>
            </a:xfrm>
          </p:grpSpPr>
          <p:sp>
            <p:nvSpPr>
              <p:cNvPr id="11474" name="Freeform 164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61" name="Freeform 165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roup 166"/>
            <p:cNvGrpSpPr>
              <a:grpSpLocks/>
            </p:cNvGrpSpPr>
            <p:nvPr/>
          </p:nvGrpSpPr>
          <p:grpSpPr bwMode="auto">
            <a:xfrm>
              <a:off x="1560" y="1604"/>
              <a:ext cx="163" cy="155"/>
              <a:chOff x="1400" y="2127"/>
              <a:chExt cx="163" cy="155"/>
            </a:xfrm>
          </p:grpSpPr>
          <p:sp>
            <p:nvSpPr>
              <p:cNvPr id="11472" name="Freeform 167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59" name="Freeform 168"/>
              <p:cNvSpPr>
                <a:spLocks/>
              </p:cNvSpPr>
              <p:nvPr/>
            </p:nvSpPr>
            <p:spPr bwMode="auto">
              <a:xfrm>
                <a:off x="1419" y="2169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11" name="Group 169"/>
          <p:cNvGrpSpPr>
            <a:grpSpLocks/>
          </p:cNvGrpSpPr>
          <p:nvPr/>
        </p:nvGrpSpPr>
        <p:grpSpPr bwMode="auto">
          <a:xfrm>
            <a:off x="5222875" y="2659541"/>
            <a:ext cx="698500" cy="627062"/>
            <a:chOff x="2956" y="2016"/>
            <a:chExt cx="440" cy="395"/>
          </a:xfrm>
        </p:grpSpPr>
        <p:sp>
          <p:nvSpPr>
            <p:cNvPr id="30529" name="Freeform 170"/>
            <p:cNvSpPr>
              <a:spLocks/>
            </p:cNvSpPr>
            <p:nvPr/>
          </p:nvSpPr>
          <p:spPr bwMode="auto">
            <a:xfrm>
              <a:off x="3024" y="2112"/>
              <a:ext cx="359" cy="200"/>
            </a:xfrm>
            <a:custGeom>
              <a:avLst/>
              <a:gdLst>
                <a:gd name="T0" fmla="*/ 173 w 359"/>
                <a:gd name="T1" fmla="*/ 86 h 200"/>
                <a:gd name="T2" fmla="*/ 273 w 359"/>
                <a:gd name="T3" fmla="*/ 23 h 200"/>
                <a:gd name="T4" fmla="*/ 291 w 359"/>
                <a:gd name="T5" fmla="*/ 50 h 200"/>
                <a:gd name="T6" fmla="*/ 100 w 359"/>
                <a:gd name="T7" fmla="*/ 159 h 200"/>
                <a:gd name="T8" fmla="*/ 27 w 359"/>
                <a:gd name="T9" fmla="*/ 168 h 200"/>
                <a:gd name="T10" fmla="*/ 145 w 359"/>
                <a:gd name="T11" fmla="*/ 105 h 200"/>
                <a:gd name="T12" fmla="*/ 173 w 359"/>
                <a:gd name="T13" fmla="*/ 86 h 2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9"/>
                <a:gd name="T22" fmla="*/ 0 h 200"/>
                <a:gd name="T23" fmla="*/ 359 w 359"/>
                <a:gd name="T24" fmla="*/ 200 h 2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9" h="200">
                  <a:moveTo>
                    <a:pt x="173" y="86"/>
                  </a:moveTo>
                  <a:cubicBezTo>
                    <a:pt x="190" y="0"/>
                    <a:pt x="180" y="12"/>
                    <a:pt x="273" y="23"/>
                  </a:cubicBezTo>
                  <a:cubicBezTo>
                    <a:pt x="279" y="32"/>
                    <a:pt x="286" y="40"/>
                    <a:pt x="291" y="50"/>
                  </a:cubicBezTo>
                  <a:cubicBezTo>
                    <a:pt x="359" y="187"/>
                    <a:pt x="156" y="156"/>
                    <a:pt x="100" y="159"/>
                  </a:cubicBezTo>
                  <a:cubicBezTo>
                    <a:pt x="51" y="175"/>
                    <a:pt x="73" y="200"/>
                    <a:pt x="27" y="168"/>
                  </a:cubicBezTo>
                  <a:cubicBezTo>
                    <a:pt x="0" y="86"/>
                    <a:pt x="62" y="111"/>
                    <a:pt x="145" y="105"/>
                  </a:cubicBezTo>
                  <a:cubicBezTo>
                    <a:pt x="176" y="95"/>
                    <a:pt x="173" y="106"/>
                    <a:pt x="173" y="8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12" name="Group 171"/>
            <p:cNvGrpSpPr>
              <a:grpSpLocks/>
            </p:cNvGrpSpPr>
            <p:nvPr/>
          </p:nvGrpSpPr>
          <p:grpSpPr bwMode="auto">
            <a:xfrm>
              <a:off x="3072" y="2256"/>
              <a:ext cx="163" cy="155"/>
              <a:chOff x="1400" y="2127"/>
              <a:chExt cx="163" cy="155"/>
            </a:xfrm>
          </p:grpSpPr>
          <p:sp>
            <p:nvSpPr>
              <p:cNvPr id="11458" name="Freeform 172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45" name="Freeform 173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13" name="Group 174"/>
            <p:cNvGrpSpPr>
              <a:grpSpLocks/>
            </p:cNvGrpSpPr>
            <p:nvPr/>
          </p:nvGrpSpPr>
          <p:grpSpPr bwMode="auto">
            <a:xfrm>
              <a:off x="3220" y="2016"/>
              <a:ext cx="163" cy="155"/>
              <a:chOff x="1400" y="2127"/>
              <a:chExt cx="163" cy="155"/>
            </a:xfrm>
          </p:grpSpPr>
          <p:sp>
            <p:nvSpPr>
              <p:cNvPr id="11456" name="Freeform 175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43" name="Freeform 176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14" name="Group 177"/>
            <p:cNvGrpSpPr>
              <a:grpSpLocks/>
            </p:cNvGrpSpPr>
            <p:nvPr/>
          </p:nvGrpSpPr>
          <p:grpSpPr bwMode="auto">
            <a:xfrm>
              <a:off x="2956" y="2088"/>
              <a:ext cx="163" cy="155"/>
              <a:chOff x="1400" y="2127"/>
              <a:chExt cx="163" cy="155"/>
            </a:xfrm>
          </p:grpSpPr>
          <p:sp>
            <p:nvSpPr>
              <p:cNvPr id="11454" name="Freeform 178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41" name="Freeform 179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533" name="Freeform 180"/>
            <p:cNvSpPr>
              <a:spLocks/>
            </p:cNvSpPr>
            <p:nvPr/>
          </p:nvSpPr>
          <p:spPr bwMode="auto">
            <a:xfrm>
              <a:off x="2996" y="2244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34" name="Freeform 181"/>
            <p:cNvSpPr>
              <a:spLocks/>
            </p:cNvSpPr>
            <p:nvPr/>
          </p:nvSpPr>
          <p:spPr bwMode="auto">
            <a:xfrm>
              <a:off x="3148" y="2056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35" name="Freeform 182"/>
            <p:cNvSpPr>
              <a:spLocks/>
            </p:cNvSpPr>
            <p:nvPr/>
          </p:nvSpPr>
          <p:spPr bwMode="auto">
            <a:xfrm>
              <a:off x="3120" y="212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15" name="Group 183"/>
            <p:cNvGrpSpPr>
              <a:grpSpLocks/>
            </p:cNvGrpSpPr>
            <p:nvPr/>
          </p:nvGrpSpPr>
          <p:grpSpPr bwMode="auto">
            <a:xfrm>
              <a:off x="3216" y="2240"/>
              <a:ext cx="163" cy="155"/>
              <a:chOff x="1400" y="2127"/>
              <a:chExt cx="163" cy="155"/>
            </a:xfrm>
          </p:grpSpPr>
          <p:sp>
            <p:nvSpPr>
              <p:cNvPr id="11452" name="Freeform 184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39" name="Freeform 185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537" name="Freeform 186"/>
            <p:cNvSpPr>
              <a:spLocks/>
            </p:cNvSpPr>
            <p:nvPr/>
          </p:nvSpPr>
          <p:spPr bwMode="auto">
            <a:xfrm>
              <a:off x="3312" y="216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16" name="Group 187"/>
          <p:cNvGrpSpPr>
            <a:grpSpLocks/>
          </p:cNvGrpSpPr>
          <p:nvPr/>
        </p:nvGrpSpPr>
        <p:grpSpPr bwMode="auto">
          <a:xfrm>
            <a:off x="3317875" y="2888141"/>
            <a:ext cx="698500" cy="627062"/>
            <a:chOff x="2956" y="2016"/>
            <a:chExt cx="440" cy="395"/>
          </a:xfrm>
        </p:grpSpPr>
        <p:sp>
          <p:nvSpPr>
            <p:cNvPr id="30512" name="Freeform 188"/>
            <p:cNvSpPr>
              <a:spLocks/>
            </p:cNvSpPr>
            <p:nvPr/>
          </p:nvSpPr>
          <p:spPr bwMode="auto">
            <a:xfrm>
              <a:off x="3024" y="2112"/>
              <a:ext cx="359" cy="200"/>
            </a:xfrm>
            <a:custGeom>
              <a:avLst/>
              <a:gdLst>
                <a:gd name="T0" fmla="*/ 173 w 359"/>
                <a:gd name="T1" fmla="*/ 86 h 200"/>
                <a:gd name="T2" fmla="*/ 273 w 359"/>
                <a:gd name="T3" fmla="*/ 23 h 200"/>
                <a:gd name="T4" fmla="*/ 291 w 359"/>
                <a:gd name="T5" fmla="*/ 50 h 200"/>
                <a:gd name="T6" fmla="*/ 100 w 359"/>
                <a:gd name="T7" fmla="*/ 159 h 200"/>
                <a:gd name="T8" fmla="*/ 27 w 359"/>
                <a:gd name="T9" fmla="*/ 168 h 200"/>
                <a:gd name="T10" fmla="*/ 145 w 359"/>
                <a:gd name="T11" fmla="*/ 105 h 200"/>
                <a:gd name="T12" fmla="*/ 173 w 359"/>
                <a:gd name="T13" fmla="*/ 86 h 2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9"/>
                <a:gd name="T22" fmla="*/ 0 h 200"/>
                <a:gd name="T23" fmla="*/ 359 w 359"/>
                <a:gd name="T24" fmla="*/ 200 h 2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9" h="200">
                  <a:moveTo>
                    <a:pt x="173" y="86"/>
                  </a:moveTo>
                  <a:cubicBezTo>
                    <a:pt x="190" y="0"/>
                    <a:pt x="180" y="12"/>
                    <a:pt x="273" y="23"/>
                  </a:cubicBezTo>
                  <a:cubicBezTo>
                    <a:pt x="279" y="32"/>
                    <a:pt x="286" y="40"/>
                    <a:pt x="291" y="50"/>
                  </a:cubicBezTo>
                  <a:cubicBezTo>
                    <a:pt x="359" y="187"/>
                    <a:pt x="156" y="156"/>
                    <a:pt x="100" y="159"/>
                  </a:cubicBezTo>
                  <a:cubicBezTo>
                    <a:pt x="51" y="175"/>
                    <a:pt x="73" y="200"/>
                    <a:pt x="27" y="168"/>
                  </a:cubicBezTo>
                  <a:cubicBezTo>
                    <a:pt x="0" y="86"/>
                    <a:pt x="62" y="111"/>
                    <a:pt x="145" y="105"/>
                  </a:cubicBezTo>
                  <a:cubicBezTo>
                    <a:pt x="176" y="95"/>
                    <a:pt x="173" y="106"/>
                    <a:pt x="173" y="8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17" name="Group 189"/>
            <p:cNvGrpSpPr>
              <a:grpSpLocks/>
            </p:cNvGrpSpPr>
            <p:nvPr/>
          </p:nvGrpSpPr>
          <p:grpSpPr bwMode="auto">
            <a:xfrm>
              <a:off x="3072" y="2256"/>
              <a:ext cx="163" cy="155"/>
              <a:chOff x="1400" y="2127"/>
              <a:chExt cx="163" cy="155"/>
            </a:xfrm>
          </p:grpSpPr>
          <p:sp>
            <p:nvSpPr>
              <p:cNvPr id="11441" name="Freeform 190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28" name="Freeform 191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18" name="Group 192"/>
            <p:cNvGrpSpPr>
              <a:grpSpLocks/>
            </p:cNvGrpSpPr>
            <p:nvPr/>
          </p:nvGrpSpPr>
          <p:grpSpPr bwMode="auto">
            <a:xfrm>
              <a:off x="3220" y="2016"/>
              <a:ext cx="163" cy="155"/>
              <a:chOff x="1400" y="2127"/>
              <a:chExt cx="163" cy="155"/>
            </a:xfrm>
          </p:grpSpPr>
          <p:sp>
            <p:nvSpPr>
              <p:cNvPr id="11439" name="Freeform 193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26" name="Freeform 194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19" name="Group 195"/>
            <p:cNvGrpSpPr>
              <a:grpSpLocks/>
            </p:cNvGrpSpPr>
            <p:nvPr/>
          </p:nvGrpSpPr>
          <p:grpSpPr bwMode="auto">
            <a:xfrm>
              <a:off x="2956" y="2088"/>
              <a:ext cx="163" cy="155"/>
              <a:chOff x="1400" y="2127"/>
              <a:chExt cx="163" cy="155"/>
            </a:xfrm>
          </p:grpSpPr>
          <p:sp>
            <p:nvSpPr>
              <p:cNvPr id="11437" name="Freeform 196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24" name="Freeform 197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516" name="Freeform 198"/>
            <p:cNvSpPr>
              <a:spLocks/>
            </p:cNvSpPr>
            <p:nvPr/>
          </p:nvSpPr>
          <p:spPr bwMode="auto">
            <a:xfrm>
              <a:off x="2996" y="2244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17" name="Freeform 199"/>
            <p:cNvSpPr>
              <a:spLocks/>
            </p:cNvSpPr>
            <p:nvPr/>
          </p:nvSpPr>
          <p:spPr bwMode="auto">
            <a:xfrm>
              <a:off x="3148" y="2056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18" name="Freeform 200"/>
            <p:cNvSpPr>
              <a:spLocks/>
            </p:cNvSpPr>
            <p:nvPr/>
          </p:nvSpPr>
          <p:spPr bwMode="auto">
            <a:xfrm>
              <a:off x="3120" y="212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20" name="Group 201"/>
            <p:cNvGrpSpPr>
              <a:grpSpLocks/>
            </p:cNvGrpSpPr>
            <p:nvPr/>
          </p:nvGrpSpPr>
          <p:grpSpPr bwMode="auto">
            <a:xfrm>
              <a:off x="3216" y="2240"/>
              <a:ext cx="163" cy="155"/>
              <a:chOff x="1400" y="2127"/>
              <a:chExt cx="163" cy="155"/>
            </a:xfrm>
          </p:grpSpPr>
          <p:sp>
            <p:nvSpPr>
              <p:cNvPr id="11435" name="Freeform 202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22" name="Freeform 203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520" name="Freeform 204"/>
            <p:cNvSpPr>
              <a:spLocks/>
            </p:cNvSpPr>
            <p:nvPr/>
          </p:nvSpPr>
          <p:spPr bwMode="auto">
            <a:xfrm>
              <a:off x="3312" y="216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21" name="Group 205"/>
          <p:cNvGrpSpPr>
            <a:grpSpLocks/>
          </p:cNvGrpSpPr>
          <p:nvPr/>
        </p:nvGrpSpPr>
        <p:grpSpPr bwMode="auto">
          <a:xfrm>
            <a:off x="4003675" y="3573941"/>
            <a:ext cx="698500" cy="627062"/>
            <a:chOff x="2956" y="2016"/>
            <a:chExt cx="440" cy="395"/>
          </a:xfrm>
        </p:grpSpPr>
        <p:sp>
          <p:nvSpPr>
            <p:cNvPr id="30495" name="Freeform 206"/>
            <p:cNvSpPr>
              <a:spLocks/>
            </p:cNvSpPr>
            <p:nvPr/>
          </p:nvSpPr>
          <p:spPr bwMode="auto">
            <a:xfrm>
              <a:off x="3024" y="2112"/>
              <a:ext cx="359" cy="200"/>
            </a:xfrm>
            <a:custGeom>
              <a:avLst/>
              <a:gdLst>
                <a:gd name="T0" fmla="*/ 173 w 359"/>
                <a:gd name="T1" fmla="*/ 86 h 200"/>
                <a:gd name="T2" fmla="*/ 273 w 359"/>
                <a:gd name="T3" fmla="*/ 23 h 200"/>
                <a:gd name="T4" fmla="*/ 291 w 359"/>
                <a:gd name="T5" fmla="*/ 50 h 200"/>
                <a:gd name="T6" fmla="*/ 100 w 359"/>
                <a:gd name="T7" fmla="*/ 159 h 200"/>
                <a:gd name="T8" fmla="*/ 27 w 359"/>
                <a:gd name="T9" fmla="*/ 168 h 200"/>
                <a:gd name="T10" fmla="*/ 145 w 359"/>
                <a:gd name="T11" fmla="*/ 105 h 200"/>
                <a:gd name="T12" fmla="*/ 173 w 359"/>
                <a:gd name="T13" fmla="*/ 86 h 2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9"/>
                <a:gd name="T22" fmla="*/ 0 h 200"/>
                <a:gd name="T23" fmla="*/ 359 w 359"/>
                <a:gd name="T24" fmla="*/ 200 h 2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9" h="200">
                  <a:moveTo>
                    <a:pt x="173" y="86"/>
                  </a:moveTo>
                  <a:cubicBezTo>
                    <a:pt x="190" y="0"/>
                    <a:pt x="180" y="12"/>
                    <a:pt x="273" y="23"/>
                  </a:cubicBezTo>
                  <a:cubicBezTo>
                    <a:pt x="279" y="32"/>
                    <a:pt x="286" y="40"/>
                    <a:pt x="291" y="50"/>
                  </a:cubicBezTo>
                  <a:cubicBezTo>
                    <a:pt x="359" y="187"/>
                    <a:pt x="156" y="156"/>
                    <a:pt x="100" y="159"/>
                  </a:cubicBezTo>
                  <a:cubicBezTo>
                    <a:pt x="51" y="175"/>
                    <a:pt x="73" y="200"/>
                    <a:pt x="27" y="168"/>
                  </a:cubicBezTo>
                  <a:cubicBezTo>
                    <a:pt x="0" y="86"/>
                    <a:pt x="62" y="111"/>
                    <a:pt x="145" y="105"/>
                  </a:cubicBezTo>
                  <a:cubicBezTo>
                    <a:pt x="176" y="95"/>
                    <a:pt x="173" y="106"/>
                    <a:pt x="173" y="8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22" name="Group 207"/>
            <p:cNvGrpSpPr>
              <a:grpSpLocks/>
            </p:cNvGrpSpPr>
            <p:nvPr/>
          </p:nvGrpSpPr>
          <p:grpSpPr bwMode="auto">
            <a:xfrm>
              <a:off x="3072" y="2256"/>
              <a:ext cx="163" cy="155"/>
              <a:chOff x="1400" y="2127"/>
              <a:chExt cx="163" cy="155"/>
            </a:xfrm>
          </p:grpSpPr>
          <p:sp>
            <p:nvSpPr>
              <p:cNvPr id="11424" name="Freeform 208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11" name="Freeform 209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23" name="Group 210"/>
            <p:cNvGrpSpPr>
              <a:grpSpLocks/>
            </p:cNvGrpSpPr>
            <p:nvPr/>
          </p:nvGrpSpPr>
          <p:grpSpPr bwMode="auto">
            <a:xfrm>
              <a:off x="3220" y="2016"/>
              <a:ext cx="163" cy="155"/>
              <a:chOff x="1400" y="2127"/>
              <a:chExt cx="163" cy="155"/>
            </a:xfrm>
          </p:grpSpPr>
          <p:sp>
            <p:nvSpPr>
              <p:cNvPr id="11422" name="Freeform 211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09" name="Freeform 212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24" name="Group 213"/>
            <p:cNvGrpSpPr>
              <a:grpSpLocks/>
            </p:cNvGrpSpPr>
            <p:nvPr/>
          </p:nvGrpSpPr>
          <p:grpSpPr bwMode="auto">
            <a:xfrm>
              <a:off x="2956" y="2088"/>
              <a:ext cx="163" cy="155"/>
              <a:chOff x="1400" y="2127"/>
              <a:chExt cx="163" cy="155"/>
            </a:xfrm>
          </p:grpSpPr>
          <p:sp>
            <p:nvSpPr>
              <p:cNvPr id="11420" name="Freeform 214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07" name="Freeform 215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499" name="Freeform 216"/>
            <p:cNvSpPr>
              <a:spLocks/>
            </p:cNvSpPr>
            <p:nvPr/>
          </p:nvSpPr>
          <p:spPr bwMode="auto">
            <a:xfrm>
              <a:off x="2996" y="2244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00" name="Freeform 217"/>
            <p:cNvSpPr>
              <a:spLocks/>
            </p:cNvSpPr>
            <p:nvPr/>
          </p:nvSpPr>
          <p:spPr bwMode="auto">
            <a:xfrm>
              <a:off x="3148" y="2056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01" name="Freeform 218"/>
            <p:cNvSpPr>
              <a:spLocks/>
            </p:cNvSpPr>
            <p:nvPr/>
          </p:nvSpPr>
          <p:spPr bwMode="auto">
            <a:xfrm>
              <a:off x="3120" y="212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25" name="Group 219"/>
            <p:cNvGrpSpPr>
              <a:grpSpLocks/>
            </p:cNvGrpSpPr>
            <p:nvPr/>
          </p:nvGrpSpPr>
          <p:grpSpPr bwMode="auto">
            <a:xfrm>
              <a:off x="3216" y="2240"/>
              <a:ext cx="163" cy="155"/>
              <a:chOff x="1400" y="2127"/>
              <a:chExt cx="163" cy="155"/>
            </a:xfrm>
          </p:grpSpPr>
          <p:sp>
            <p:nvSpPr>
              <p:cNvPr id="11418" name="Freeform 220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05" name="Freeform 221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503" name="Freeform 222"/>
            <p:cNvSpPr>
              <a:spLocks/>
            </p:cNvSpPr>
            <p:nvPr/>
          </p:nvSpPr>
          <p:spPr bwMode="auto">
            <a:xfrm>
              <a:off x="3312" y="216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26" name="Group 223"/>
          <p:cNvGrpSpPr>
            <a:grpSpLocks/>
          </p:cNvGrpSpPr>
          <p:nvPr/>
        </p:nvGrpSpPr>
        <p:grpSpPr bwMode="auto">
          <a:xfrm>
            <a:off x="3165475" y="3497741"/>
            <a:ext cx="698500" cy="627062"/>
            <a:chOff x="2956" y="2016"/>
            <a:chExt cx="440" cy="395"/>
          </a:xfrm>
        </p:grpSpPr>
        <p:sp>
          <p:nvSpPr>
            <p:cNvPr id="30478" name="Freeform 224"/>
            <p:cNvSpPr>
              <a:spLocks/>
            </p:cNvSpPr>
            <p:nvPr/>
          </p:nvSpPr>
          <p:spPr bwMode="auto">
            <a:xfrm>
              <a:off x="3024" y="2112"/>
              <a:ext cx="359" cy="200"/>
            </a:xfrm>
            <a:custGeom>
              <a:avLst/>
              <a:gdLst>
                <a:gd name="T0" fmla="*/ 173 w 359"/>
                <a:gd name="T1" fmla="*/ 86 h 200"/>
                <a:gd name="T2" fmla="*/ 273 w 359"/>
                <a:gd name="T3" fmla="*/ 23 h 200"/>
                <a:gd name="T4" fmla="*/ 291 w 359"/>
                <a:gd name="T5" fmla="*/ 50 h 200"/>
                <a:gd name="T6" fmla="*/ 100 w 359"/>
                <a:gd name="T7" fmla="*/ 159 h 200"/>
                <a:gd name="T8" fmla="*/ 27 w 359"/>
                <a:gd name="T9" fmla="*/ 168 h 200"/>
                <a:gd name="T10" fmla="*/ 145 w 359"/>
                <a:gd name="T11" fmla="*/ 105 h 200"/>
                <a:gd name="T12" fmla="*/ 173 w 359"/>
                <a:gd name="T13" fmla="*/ 86 h 2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9"/>
                <a:gd name="T22" fmla="*/ 0 h 200"/>
                <a:gd name="T23" fmla="*/ 359 w 359"/>
                <a:gd name="T24" fmla="*/ 200 h 2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9" h="200">
                  <a:moveTo>
                    <a:pt x="173" y="86"/>
                  </a:moveTo>
                  <a:cubicBezTo>
                    <a:pt x="190" y="0"/>
                    <a:pt x="180" y="12"/>
                    <a:pt x="273" y="23"/>
                  </a:cubicBezTo>
                  <a:cubicBezTo>
                    <a:pt x="279" y="32"/>
                    <a:pt x="286" y="40"/>
                    <a:pt x="291" y="50"/>
                  </a:cubicBezTo>
                  <a:cubicBezTo>
                    <a:pt x="359" y="187"/>
                    <a:pt x="156" y="156"/>
                    <a:pt x="100" y="159"/>
                  </a:cubicBezTo>
                  <a:cubicBezTo>
                    <a:pt x="51" y="175"/>
                    <a:pt x="73" y="200"/>
                    <a:pt x="27" y="168"/>
                  </a:cubicBezTo>
                  <a:cubicBezTo>
                    <a:pt x="0" y="86"/>
                    <a:pt x="62" y="111"/>
                    <a:pt x="145" y="105"/>
                  </a:cubicBezTo>
                  <a:cubicBezTo>
                    <a:pt x="176" y="95"/>
                    <a:pt x="173" y="106"/>
                    <a:pt x="173" y="8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27" name="Group 225"/>
            <p:cNvGrpSpPr>
              <a:grpSpLocks/>
            </p:cNvGrpSpPr>
            <p:nvPr/>
          </p:nvGrpSpPr>
          <p:grpSpPr bwMode="auto">
            <a:xfrm>
              <a:off x="3072" y="2256"/>
              <a:ext cx="163" cy="155"/>
              <a:chOff x="1400" y="2127"/>
              <a:chExt cx="163" cy="155"/>
            </a:xfrm>
          </p:grpSpPr>
          <p:sp>
            <p:nvSpPr>
              <p:cNvPr id="11407" name="Freeform 226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94" name="Freeform 227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28" name="Group 228"/>
            <p:cNvGrpSpPr>
              <a:grpSpLocks/>
            </p:cNvGrpSpPr>
            <p:nvPr/>
          </p:nvGrpSpPr>
          <p:grpSpPr bwMode="auto">
            <a:xfrm>
              <a:off x="3220" y="2016"/>
              <a:ext cx="163" cy="155"/>
              <a:chOff x="1400" y="2127"/>
              <a:chExt cx="163" cy="155"/>
            </a:xfrm>
          </p:grpSpPr>
          <p:sp>
            <p:nvSpPr>
              <p:cNvPr id="11405" name="Freeform 229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92" name="Freeform 230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29" name="Group 231"/>
            <p:cNvGrpSpPr>
              <a:grpSpLocks/>
            </p:cNvGrpSpPr>
            <p:nvPr/>
          </p:nvGrpSpPr>
          <p:grpSpPr bwMode="auto">
            <a:xfrm>
              <a:off x="2956" y="2088"/>
              <a:ext cx="163" cy="155"/>
              <a:chOff x="1400" y="2127"/>
              <a:chExt cx="163" cy="155"/>
            </a:xfrm>
          </p:grpSpPr>
          <p:sp>
            <p:nvSpPr>
              <p:cNvPr id="11403" name="Freeform 232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90" name="Freeform 233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482" name="Freeform 234"/>
            <p:cNvSpPr>
              <a:spLocks/>
            </p:cNvSpPr>
            <p:nvPr/>
          </p:nvSpPr>
          <p:spPr bwMode="auto">
            <a:xfrm>
              <a:off x="2996" y="2244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83" name="Freeform 235"/>
            <p:cNvSpPr>
              <a:spLocks/>
            </p:cNvSpPr>
            <p:nvPr/>
          </p:nvSpPr>
          <p:spPr bwMode="auto">
            <a:xfrm>
              <a:off x="3148" y="2056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84" name="Freeform 236"/>
            <p:cNvSpPr>
              <a:spLocks/>
            </p:cNvSpPr>
            <p:nvPr/>
          </p:nvSpPr>
          <p:spPr bwMode="auto">
            <a:xfrm>
              <a:off x="3120" y="212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" name="Group 237"/>
            <p:cNvGrpSpPr>
              <a:grpSpLocks/>
            </p:cNvGrpSpPr>
            <p:nvPr/>
          </p:nvGrpSpPr>
          <p:grpSpPr bwMode="auto">
            <a:xfrm>
              <a:off x="3216" y="2240"/>
              <a:ext cx="163" cy="155"/>
              <a:chOff x="1400" y="2127"/>
              <a:chExt cx="163" cy="155"/>
            </a:xfrm>
          </p:grpSpPr>
          <p:sp>
            <p:nvSpPr>
              <p:cNvPr id="11401" name="Freeform 238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88" name="Freeform 239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486" name="Freeform 240"/>
            <p:cNvSpPr>
              <a:spLocks/>
            </p:cNvSpPr>
            <p:nvPr/>
          </p:nvSpPr>
          <p:spPr bwMode="auto">
            <a:xfrm>
              <a:off x="3312" y="216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1" name="Group 241"/>
          <p:cNvGrpSpPr>
            <a:grpSpLocks/>
          </p:cNvGrpSpPr>
          <p:nvPr/>
        </p:nvGrpSpPr>
        <p:grpSpPr bwMode="auto">
          <a:xfrm rot="-8585416">
            <a:off x="3775075" y="4183541"/>
            <a:ext cx="1211263" cy="677862"/>
            <a:chOff x="1560" y="1488"/>
            <a:chExt cx="763" cy="427"/>
          </a:xfrm>
        </p:grpSpPr>
        <p:sp>
          <p:nvSpPr>
            <p:cNvPr id="30454" name="Freeform 242"/>
            <p:cNvSpPr>
              <a:spLocks/>
            </p:cNvSpPr>
            <p:nvPr/>
          </p:nvSpPr>
          <p:spPr bwMode="auto">
            <a:xfrm>
              <a:off x="1666" y="1589"/>
              <a:ext cx="591" cy="189"/>
            </a:xfrm>
            <a:custGeom>
              <a:avLst/>
              <a:gdLst>
                <a:gd name="T0" fmla="*/ 46 w 591"/>
                <a:gd name="T1" fmla="*/ 120 h 189"/>
                <a:gd name="T2" fmla="*/ 264 w 591"/>
                <a:gd name="T3" fmla="*/ 84 h 189"/>
                <a:gd name="T4" fmla="*/ 491 w 591"/>
                <a:gd name="T5" fmla="*/ 38 h 189"/>
                <a:gd name="T6" fmla="*/ 591 w 591"/>
                <a:gd name="T7" fmla="*/ 11 h 189"/>
                <a:gd name="T8" fmla="*/ 528 w 591"/>
                <a:gd name="T9" fmla="*/ 29 h 189"/>
                <a:gd name="T10" fmla="*/ 482 w 591"/>
                <a:gd name="T11" fmla="*/ 66 h 189"/>
                <a:gd name="T12" fmla="*/ 400 w 591"/>
                <a:gd name="T13" fmla="*/ 75 h 189"/>
                <a:gd name="T14" fmla="*/ 355 w 591"/>
                <a:gd name="T15" fmla="*/ 111 h 189"/>
                <a:gd name="T16" fmla="*/ 210 w 591"/>
                <a:gd name="T17" fmla="*/ 138 h 189"/>
                <a:gd name="T18" fmla="*/ 100 w 591"/>
                <a:gd name="T19" fmla="*/ 184 h 189"/>
                <a:gd name="T20" fmla="*/ 0 w 591"/>
                <a:gd name="T21" fmla="*/ 138 h 189"/>
                <a:gd name="T22" fmla="*/ 46 w 591"/>
                <a:gd name="T23" fmla="*/ 120 h 18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91"/>
                <a:gd name="T37" fmla="*/ 0 h 189"/>
                <a:gd name="T38" fmla="*/ 591 w 591"/>
                <a:gd name="T39" fmla="*/ 189 h 18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91" h="189">
                  <a:moveTo>
                    <a:pt x="46" y="120"/>
                  </a:moveTo>
                  <a:cubicBezTo>
                    <a:pt x="119" y="110"/>
                    <a:pt x="191" y="94"/>
                    <a:pt x="264" y="84"/>
                  </a:cubicBezTo>
                  <a:cubicBezTo>
                    <a:pt x="336" y="36"/>
                    <a:pt x="399" y="44"/>
                    <a:pt x="491" y="38"/>
                  </a:cubicBezTo>
                  <a:cubicBezTo>
                    <a:pt x="530" y="0"/>
                    <a:pt x="537" y="0"/>
                    <a:pt x="591" y="11"/>
                  </a:cubicBezTo>
                  <a:cubicBezTo>
                    <a:pt x="570" y="18"/>
                    <a:pt x="548" y="21"/>
                    <a:pt x="528" y="29"/>
                  </a:cubicBezTo>
                  <a:cubicBezTo>
                    <a:pt x="510" y="37"/>
                    <a:pt x="501" y="61"/>
                    <a:pt x="482" y="66"/>
                  </a:cubicBezTo>
                  <a:cubicBezTo>
                    <a:pt x="456" y="73"/>
                    <a:pt x="427" y="72"/>
                    <a:pt x="400" y="75"/>
                  </a:cubicBezTo>
                  <a:cubicBezTo>
                    <a:pt x="299" y="109"/>
                    <a:pt x="451" y="52"/>
                    <a:pt x="355" y="111"/>
                  </a:cubicBezTo>
                  <a:cubicBezTo>
                    <a:pt x="318" y="134"/>
                    <a:pt x="246" y="134"/>
                    <a:pt x="210" y="138"/>
                  </a:cubicBezTo>
                  <a:cubicBezTo>
                    <a:pt x="171" y="151"/>
                    <a:pt x="138" y="172"/>
                    <a:pt x="100" y="184"/>
                  </a:cubicBezTo>
                  <a:cubicBezTo>
                    <a:pt x="45" y="176"/>
                    <a:pt x="18" y="189"/>
                    <a:pt x="0" y="138"/>
                  </a:cubicBezTo>
                  <a:cubicBezTo>
                    <a:pt x="34" y="127"/>
                    <a:pt x="19" y="133"/>
                    <a:pt x="46" y="12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176" name="Group 243"/>
            <p:cNvGrpSpPr>
              <a:grpSpLocks/>
            </p:cNvGrpSpPr>
            <p:nvPr/>
          </p:nvGrpSpPr>
          <p:grpSpPr bwMode="auto">
            <a:xfrm>
              <a:off x="1728" y="1760"/>
              <a:ext cx="163" cy="155"/>
              <a:chOff x="1400" y="2127"/>
              <a:chExt cx="163" cy="155"/>
            </a:xfrm>
          </p:grpSpPr>
          <p:sp>
            <p:nvSpPr>
              <p:cNvPr id="11390" name="Freeform 244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pt-BR"/>
              </a:p>
            </p:txBody>
          </p:sp>
          <p:sp>
            <p:nvSpPr>
              <p:cNvPr id="30477" name="Freeform 245"/>
              <p:cNvSpPr>
                <a:spLocks/>
              </p:cNvSpPr>
              <p:nvPr/>
            </p:nvSpPr>
            <p:spPr bwMode="auto">
              <a:xfrm>
                <a:off x="1442" y="2165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456" name="Freeform 246"/>
            <p:cNvSpPr>
              <a:spLocks/>
            </p:cNvSpPr>
            <p:nvPr/>
          </p:nvSpPr>
          <p:spPr bwMode="auto">
            <a:xfrm>
              <a:off x="1861" y="1723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177" name="Group 247"/>
            <p:cNvGrpSpPr>
              <a:grpSpLocks/>
            </p:cNvGrpSpPr>
            <p:nvPr/>
          </p:nvGrpSpPr>
          <p:grpSpPr bwMode="auto">
            <a:xfrm>
              <a:off x="1968" y="1680"/>
              <a:ext cx="163" cy="155"/>
              <a:chOff x="1400" y="2127"/>
              <a:chExt cx="163" cy="155"/>
            </a:xfrm>
          </p:grpSpPr>
          <p:sp>
            <p:nvSpPr>
              <p:cNvPr id="11388" name="Freeform 248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pt-BR"/>
              </a:p>
            </p:txBody>
          </p:sp>
          <p:sp>
            <p:nvSpPr>
              <p:cNvPr id="30475" name="Freeform 249"/>
              <p:cNvSpPr>
                <a:spLocks/>
              </p:cNvSpPr>
              <p:nvPr/>
            </p:nvSpPr>
            <p:spPr bwMode="auto">
              <a:xfrm>
                <a:off x="1442" y="2161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178" name="Group 250"/>
            <p:cNvGrpSpPr>
              <a:grpSpLocks/>
            </p:cNvGrpSpPr>
            <p:nvPr/>
          </p:nvGrpSpPr>
          <p:grpSpPr bwMode="auto">
            <a:xfrm>
              <a:off x="1920" y="1488"/>
              <a:ext cx="163" cy="155"/>
              <a:chOff x="1400" y="2127"/>
              <a:chExt cx="163" cy="155"/>
            </a:xfrm>
          </p:grpSpPr>
          <p:sp>
            <p:nvSpPr>
              <p:cNvPr id="11386" name="Freeform 251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pt-BR"/>
              </a:p>
            </p:txBody>
          </p:sp>
          <p:sp>
            <p:nvSpPr>
              <p:cNvPr id="30473" name="Freeform 252"/>
              <p:cNvSpPr>
                <a:spLocks/>
              </p:cNvSpPr>
              <p:nvPr/>
            </p:nvSpPr>
            <p:spPr bwMode="auto">
              <a:xfrm>
                <a:off x="1442" y="2165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179" name="Group 253"/>
            <p:cNvGrpSpPr>
              <a:grpSpLocks/>
            </p:cNvGrpSpPr>
            <p:nvPr/>
          </p:nvGrpSpPr>
          <p:grpSpPr bwMode="auto">
            <a:xfrm>
              <a:off x="1776" y="1536"/>
              <a:ext cx="163" cy="155"/>
              <a:chOff x="1400" y="2127"/>
              <a:chExt cx="163" cy="155"/>
            </a:xfrm>
          </p:grpSpPr>
          <p:sp>
            <p:nvSpPr>
              <p:cNvPr id="11384" name="Freeform 254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pt-BR"/>
              </a:p>
            </p:txBody>
          </p:sp>
          <p:sp>
            <p:nvSpPr>
              <p:cNvPr id="30471" name="Freeform 255"/>
              <p:cNvSpPr>
                <a:spLocks/>
              </p:cNvSpPr>
              <p:nvPr/>
            </p:nvSpPr>
            <p:spPr bwMode="auto">
              <a:xfrm>
                <a:off x="1442" y="2165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460" name="Freeform 256"/>
            <p:cNvSpPr>
              <a:spLocks/>
            </p:cNvSpPr>
            <p:nvPr/>
          </p:nvSpPr>
          <p:spPr bwMode="auto">
            <a:xfrm>
              <a:off x="1707" y="1615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61" name="Freeform 257"/>
            <p:cNvSpPr>
              <a:spLocks/>
            </p:cNvSpPr>
            <p:nvPr/>
          </p:nvSpPr>
          <p:spPr bwMode="auto">
            <a:xfrm>
              <a:off x="2112" y="1660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62" name="Freeform 258"/>
            <p:cNvSpPr>
              <a:spLocks/>
            </p:cNvSpPr>
            <p:nvPr/>
          </p:nvSpPr>
          <p:spPr bwMode="auto">
            <a:xfrm>
              <a:off x="1652" y="1755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63" name="Freeform 259"/>
            <p:cNvSpPr>
              <a:spLocks/>
            </p:cNvSpPr>
            <p:nvPr/>
          </p:nvSpPr>
          <p:spPr bwMode="auto">
            <a:xfrm>
              <a:off x="2078" y="153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180" name="Group 260"/>
            <p:cNvGrpSpPr>
              <a:grpSpLocks/>
            </p:cNvGrpSpPr>
            <p:nvPr/>
          </p:nvGrpSpPr>
          <p:grpSpPr bwMode="auto">
            <a:xfrm>
              <a:off x="2160" y="1536"/>
              <a:ext cx="163" cy="155"/>
              <a:chOff x="1400" y="2127"/>
              <a:chExt cx="163" cy="155"/>
            </a:xfrm>
          </p:grpSpPr>
          <p:sp>
            <p:nvSpPr>
              <p:cNvPr id="11382" name="Freeform 261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pt-BR"/>
              </a:p>
            </p:txBody>
          </p:sp>
          <p:sp>
            <p:nvSpPr>
              <p:cNvPr id="30469" name="Freeform 262"/>
              <p:cNvSpPr>
                <a:spLocks/>
              </p:cNvSpPr>
              <p:nvPr/>
            </p:nvSpPr>
            <p:spPr bwMode="auto">
              <a:xfrm>
                <a:off x="1437" y="2159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181" name="Group 263"/>
            <p:cNvGrpSpPr>
              <a:grpSpLocks/>
            </p:cNvGrpSpPr>
            <p:nvPr/>
          </p:nvGrpSpPr>
          <p:grpSpPr bwMode="auto">
            <a:xfrm>
              <a:off x="1560" y="1604"/>
              <a:ext cx="163" cy="155"/>
              <a:chOff x="1400" y="2127"/>
              <a:chExt cx="163" cy="155"/>
            </a:xfrm>
          </p:grpSpPr>
          <p:sp>
            <p:nvSpPr>
              <p:cNvPr id="11380" name="Freeform 264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pt-BR"/>
              </a:p>
            </p:txBody>
          </p:sp>
          <p:sp>
            <p:nvSpPr>
              <p:cNvPr id="30467" name="Freeform 265"/>
              <p:cNvSpPr>
                <a:spLocks/>
              </p:cNvSpPr>
              <p:nvPr/>
            </p:nvSpPr>
            <p:spPr bwMode="auto">
              <a:xfrm>
                <a:off x="1444" y="2154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30182" name="Group 266"/>
          <p:cNvGrpSpPr>
            <a:grpSpLocks/>
          </p:cNvGrpSpPr>
          <p:nvPr/>
        </p:nvGrpSpPr>
        <p:grpSpPr bwMode="auto">
          <a:xfrm rot="-2173390">
            <a:off x="4765675" y="3878741"/>
            <a:ext cx="1211263" cy="677862"/>
            <a:chOff x="1560" y="1488"/>
            <a:chExt cx="763" cy="427"/>
          </a:xfrm>
        </p:grpSpPr>
        <p:sp>
          <p:nvSpPr>
            <p:cNvPr id="30430" name="Freeform 267"/>
            <p:cNvSpPr>
              <a:spLocks/>
            </p:cNvSpPr>
            <p:nvPr/>
          </p:nvSpPr>
          <p:spPr bwMode="auto">
            <a:xfrm>
              <a:off x="1663" y="1589"/>
              <a:ext cx="591" cy="189"/>
            </a:xfrm>
            <a:custGeom>
              <a:avLst/>
              <a:gdLst>
                <a:gd name="T0" fmla="*/ 46 w 591"/>
                <a:gd name="T1" fmla="*/ 120 h 189"/>
                <a:gd name="T2" fmla="*/ 264 w 591"/>
                <a:gd name="T3" fmla="*/ 84 h 189"/>
                <a:gd name="T4" fmla="*/ 491 w 591"/>
                <a:gd name="T5" fmla="*/ 38 h 189"/>
                <a:gd name="T6" fmla="*/ 591 w 591"/>
                <a:gd name="T7" fmla="*/ 11 h 189"/>
                <a:gd name="T8" fmla="*/ 528 w 591"/>
                <a:gd name="T9" fmla="*/ 29 h 189"/>
                <a:gd name="T10" fmla="*/ 482 w 591"/>
                <a:gd name="T11" fmla="*/ 66 h 189"/>
                <a:gd name="T12" fmla="*/ 400 w 591"/>
                <a:gd name="T13" fmla="*/ 75 h 189"/>
                <a:gd name="T14" fmla="*/ 355 w 591"/>
                <a:gd name="T15" fmla="*/ 111 h 189"/>
                <a:gd name="T16" fmla="*/ 210 w 591"/>
                <a:gd name="T17" fmla="*/ 138 h 189"/>
                <a:gd name="T18" fmla="*/ 100 w 591"/>
                <a:gd name="T19" fmla="*/ 184 h 189"/>
                <a:gd name="T20" fmla="*/ 0 w 591"/>
                <a:gd name="T21" fmla="*/ 138 h 189"/>
                <a:gd name="T22" fmla="*/ 46 w 591"/>
                <a:gd name="T23" fmla="*/ 120 h 18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91"/>
                <a:gd name="T37" fmla="*/ 0 h 189"/>
                <a:gd name="T38" fmla="*/ 591 w 591"/>
                <a:gd name="T39" fmla="*/ 189 h 18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91" h="189">
                  <a:moveTo>
                    <a:pt x="46" y="120"/>
                  </a:moveTo>
                  <a:cubicBezTo>
                    <a:pt x="119" y="110"/>
                    <a:pt x="191" y="94"/>
                    <a:pt x="264" y="84"/>
                  </a:cubicBezTo>
                  <a:cubicBezTo>
                    <a:pt x="336" y="36"/>
                    <a:pt x="399" y="44"/>
                    <a:pt x="491" y="38"/>
                  </a:cubicBezTo>
                  <a:cubicBezTo>
                    <a:pt x="530" y="0"/>
                    <a:pt x="537" y="0"/>
                    <a:pt x="591" y="11"/>
                  </a:cubicBezTo>
                  <a:cubicBezTo>
                    <a:pt x="570" y="18"/>
                    <a:pt x="548" y="21"/>
                    <a:pt x="528" y="29"/>
                  </a:cubicBezTo>
                  <a:cubicBezTo>
                    <a:pt x="510" y="37"/>
                    <a:pt x="501" y="61"/>
                    <a:pt x="482" y="66"/>
                  </a:cubicBezTo>
                  <a:cubicBezTo>
                    <a:pt x="456" y="73"/>
                    <a:pt x="427" y="72"/>
                    <a:pt x="400" y="75"/>
                  </a:cubicBezTo>
                  <a:cubicBezTo>
                    <a:pt x="299" y="109"/>
                    <a:pt x="451" y="52"/>
                    <a:pt x="355" y="111"/>
                  </a:cubicBezTo>
                  <a:cubicBezTo>
                    <a:pt x="318" y="134"/>
                    <a:pt x="246" y="134"/>
                    <a:pt x="210" y="138"/>
                  </a:cubicBezTo>
                  <a:cubicBezTo>
                    <a:pt x="171" y="151"/>
                    <a:pt x="138" y="172"/>
                    <a:pt x="100" y="184"/>
                  </a:cubicBezTo>
                  <a:cubicBezTo>
                    <a:pt x="45" y="176"/>
                    <a:pt x="18" y="189"/>
                    <a:pt x="0" y="138"/>
                  </a:cubicBezTo>
                  <a:cubicBezTo>
                    <a:pt x="34" y="127"/>
                    <a:pt x="19" y="133"/>
                    <a:pt x="46" y="12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183" name="Group 268"/>
            <p:cNvGrpSpPr>
              <a:grpSpLocks/>
            </p:cNvGrpSpPr>
            <p:nvPr/>
          </p:nvGrpSpPr>
          <p:grpSpPr bwMode="auto">
            <a:xfrm>
              <a:off x="1728" y="1760"/>
              <a:ext cx="163" cy="155"/>
              <a:chOff x="1400" y="2127"/>
              <a:chExt cx="163" cy="155"/>
            </a:xfrm>
          </p:grpSpPr>
          <p:sp>
            <p:nvSpPr>
              <p:cNvPr id="11366" name="Freeform 269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53" name="Freeform 270"/>
              <p:cNvSpPr>
                <a:spLocks/>
              </p:cNvSpPr>
              <p:nvPr/>
            </p:nvSpPr>
            <p:spPr bwMode="auto">
              <a:xfrm>
                <a:off x="1420" y="2148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432" name="Freeform 271"/>
            <p:cNvSpPr>
              <a:spLocks/>
            </p:cNvSpPr>
            <p:nvPr/>
          </p:nvSpPr>
          <p:spPr bwMode="auto">
            <a:xfrm>
              <a:off x="1871" y="1727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184" name="Group 272"/>
            <p:cNvGrpSpPr>
              <a:grpSpLocks/>
            </p:cNvGrpSpPr>
            <p:nvPr/>
          </p:nvGrpSpPr>
          <p:grpSpPr bwMode="auto">
            <a:xfrm>
              <a:off x="1968" y="1680"/>
              <a:ext cx="163" cy="155"/>
              <a:chOff x="1400" y="2127"/>
              <a:chExt cx="163" cy="155"/>
            </a:xfrm>
          </p:grpSpPr>
          <p:sp>
            <p:nvSpPr>
              <p:cNvPr id="11364" name="Freeform 273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51" name="Freeform 274"/>
              <p:cNvSpPr>
                <a:spLocks/>
              </p:cNvSpPr>
              <p:nvPr/>
            </p:nvSpPr>
            <p:spPr bwMode="auto">
              <a:xfrm>
                <a:off x="1424" y="2153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185" name="Group 275"/>
            <p:cNvGrpSpPr>
              <a:grpSpLocks/>
            </p:cNvGrpSpPr>
            <p:nvPr/>
          </p:nvGrpSpPr>
          <p:grpSpPr bwMode="auto">
            <a:xfrm>
              <a:off x="1920" y="1488"/>
              <a:ext cx="163" cy="155"/>
              <a:chOff x="1400" y="2127"/>
              <a:chExt cx="163" cy="155"/>
            </a:xfrm>
          </p:grpSpPr>
          <p:sp>
            <p:nvSpPr>
              <p:cNvPr id="11362" name="Freeform 276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49" name="Freeform 277"/>
              <p:cNvSpPr>
                <a:spLocks/>
              </p:cNvSpPr>
              <p:nvPr/>
            </p:nvSpPr>
            <p:spPr bwMode="auto">
              <a:xfrm>
                <a:off x="1431" y="2155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186" name="Group 278"/>
            <p:cNvGrpSpPr>
              <a:grpSpLocks/>
            </p:cNvGrpSpPr>
            <p:nvPr/>
          </p:nvGrpSpPr>
          <p:grpSpPr bwMode="auto">
            <a:xfrm>
              <a:off x="1776" y="1536"/>
              <a:ext cx="163" cy="155"/>
              <a:chOff x="1400" y="2127"/>
              <a:chExt cx="163" cy="155"/>
            </a:xfrm>
          </p:grpSpPr>
          <p:sp>
            <p:nvSpPr>
              <p:cNvPr id="11360" name="Freeform 279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47" name="Freeform 280"/>
              <p:cNvSpPr>
                <a:spLocks/>
              </p:cNvSpPr>
              <p:nvPr/>
            </p:nvSpPr>
            <p:spPr bwMode="auto">
              <a:xfrm>
                <a:off x="1428" y="2155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436" name="Freeform 281"/>
            <p:cNvSpPr>
              <a:spLocks/>
            </p:cNvSpPr>
            <p:nvPr/>
          </p:nvSpPr>
          <p:spPr bwMode="auto">
            <a:xfrm>
              <a:off x="1706" y="1614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37" name="Freeform 282"/>
            <p:cNvSpPr>
              <a:spLocks/>
            </p:cNvSpPr>
            <p:nvPr/>
          </p:nvSpPr>
          <p:spPr bwMode="auto">
            <a:xfrm>
              <a:off x="2097" y="1625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38" name="Freeform 283"/>
            <p:cNvSpPr>
              <a:spLocks/>
            </p:cNvSpPr>
            <p:nvPr/>
          </p:nvSpPr>
          <p:spPr bwMode="auto">
            <a:xfrm>
              <a:off x="1652" y="1755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39" name="Freeform 284"/>
            <p:cNvSpPr>
              <a:spLocks/>
            </p:cNvSpPr>
            <p:nvPr/>
          </p:nvSpPr>
          <p:spPr bwMode="auto">
            <a:xfrm>
              <a:off x="2077" y="1537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187" name="Group 285"/>
            <p:cNvGrpSpPr>
              <a:grpSpLocks/>
            </p:cNvGrpSpPr>
            <p:nvPr/>
          </p:nvGrpSpPr>
          <p:grpSpPr bwMode="auto">
            <a:xfrm>
              <a:off x="2160" y="1536"/>
              <a:ext cx="163" cy="155"/>
              <a:chOff x="1400" y="2127"/>
              <a:chExt cx="163" cy="155"/>
            </a:xfrm>
          </p:grpSpPr>
          <p:sp>
            <p:nvSpPr>
              <p:cNvPr id="11358" name="Freeform 286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45" name="Freeform 287"/>
              <p:cNvSpPr>
                <a:spLocks/>
              </p:cNvSpPr>
              <p:nvPr/>
            </p:nvSpPr>
            <p:spPr bwMode="auto">
              <a:xfrm>
                <a:off x="1431" y="2155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188" name="Group 288"/>
            <p:cNvGrpSpPr>
              <a:grpSpLocks/>
            </p:cNvGrpSpPr>
            <p:nvPr/>
          </p:nvGrpSpPr>
          <p:grpSpPr bwMode="auto">
            <a:xfrm>
              <a:off x="1560" y="1604"/>
              <a:ext cx="163" cy="155"/>
              <a:chOff x="1400" y="2127"/>
              <a:chExt cx="163" cy="155"/>
            </a:xfrm>
          </p:grpSpPr>
          <p:sp>
            <p:nvSpPr>
              <p:cNvPr id="11356" name="Freeform 289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43" name="Freeform 290"/>
              <p:cNvSpPr>
                <a:spLocks/>
              </p:cNvSpPr>
              <p:nvPr/>
            </p:nvSpPr>
            <p:spPr bwMode="auto">
              <a:xfrm>
                <a:off x="1423" y="2154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</p:grpSp>
      <p:sp>
        <p:nvSpPr>
          <p:cNvPr id="30360" name="Freeform 370"/>
          <p:cNvSpPr>
            <a:spLocks/>
          </p:cNvSpPr>
          <p:nvPr/>
        </p:nvSpPr>
        <p:spPr bwMode="auto">
          <a:xfrm rot="17573048">
            <a:off x="4668044" y="2792097"/>
            <a:ext cx="222250" cy="738188"/>
          </a:xfrm>
          <a:custGeom>
            <a:avLst/>
            <a:gdLst>
              <a:gd name="T0" fmla="*/ 93 w 162"/>
              <a:gd name="T1" fmla="*/ 97 h 930"/>
              <a:gd name="T2" fmla="*/ 102 w 162"/>
              <a:gd name="T3" fmla="*/ 103 h 930"/>
              <a:gd name="T4" fmla="*/ 105 w 162"/>
              <a:gd name="T5" fmla="*/ 110 h 930"/>
              <a:gd name="T6" fmla="*/ 92 w 162"/>
              <a:gd name="T7" fmla="*/ 114 h 930"/>
              <a:gd name="T8" fmla="*/ 68 w 162"/>
              <a:gd name="T9" fmla="*/ 116 h 930"/>
              <a:gd name="T10" fmla="*/ 38 w 162"/>
              <a:gd name="T11" fmla="*/ 116 h 930"/>
              <a:gd name="T12" fmla="*/ 35 w 162"/>
              <a:gd name="T13" fmla="*/ 113 h 930"/>
              <a:gd name="T14" fmla="*/ 40 w 162"/>
              <a:gd name="T15" fmla="*/ 108 h 930"/>
              <a:gd name="T16" fmla="*/ 40 w 162"/>
              <a:gd name="T17" fmla="*/ 100 h 930"/>
              <a:gd name="T18" fmla="*/ 35 w 162"/>
              <a:gd name="T19" fmla="*/ 92 h 930"/>
              <a:gd name="T20" fmla="*/ 26 w 162"/>
              <a:gd name="T21" fmla="*/ 87 h 930"/>
              <a:gd name="T22" fmla="*/ 26 w 162"/>
              <a:gd name="T23" fmla="*/ 79 h 930"/>
              <a:gd name="T24" fmla="*/ 16 w 162"/>
              <a:gd name="T25" fmla="*/ 74 h 930"/>
              <a:gd name="T26" fmla="*/ 10 w 162"/>
              <a:gd name="T27" fmla="*/ 65 h 930"/>
              <a:gd name="T28" fmla="*/ 10 w 162"/>
              <a:gd name="T29" fmla="*/ 58 h 930"/>
              <a:gd name="T30" fmla="*/ 0 w 162"/>
              <a:gd name="T31" fmla="*/ 48 h 930"/>
              <a:gd name="T32" fmla="*/ 8 w 162"/>
              <a:gd name="T33" fmla="*/ 39 h 930"/>
              <a:gd name="T34" fmla="*/ 4 w 162"/>
              <a:gd name="T35" fmla="*/ 31 h 930"/>
              <a:gd name="T36" fmla="*/ 4 w 162"/>
              <a:gd name="T37" fmla="*/ 25 h 930"/>
              <a:gd name="T38" fmla="*/ 16 w 162"/>
              <a:gd name="T39" fmla="*/ 15 h 930"/>
              <a:gd name="T40" fmla="*/ 12 w 162"/>
              <a:gd name="T41" fmla="*/ 6 h 930"/>
              <a:gd name="T42" fmla="*/ 14 w 162"/>
              <a:gd name="T43" fmla="*/ 2 h 930"/>
              <a:gd name="T44" fmla="*/ 28 w 162"/>
              <a:gd name="T45" fmla="*/ 6 h 930"/>
              <a:gd name="T46" fmla="*/ 35 w 162"/>
              <a:gd name="T47" fmla="*/ 11 h 930"/>
              <a:gd name="T48" fmla="*/ 34 w 162"/>
              <a:gd name="T49" fmla="*/ 18 h 930"/>
              <a:gd name="T50" fmla="*/ 29 w 162"/>
              <a:gd name="T51" fmla="*/ 25 h 930"/>
              <a:gd name="T52" fmla="*/ 30 w 162"/>
              <a:gd name="T53" fmla="*/ 34 h 930"/>
              <a:gd name="T54" fmla="*/ 35 w 162"/>
              <a:gd name="T55" fmla="*/ 39 h 930"/>
              <a:gd name="T56" fmla="*/ 30 w 162"/>
              <a:gd name="T57" fmla="*/ 46 h 930"/>
              <a:gd name="T58" fmla="*/ 30 w 162"/>
              <a:gd name="T59" fmla="*/ 52 h 930"/>
              <a:gd name="T60" fmla="*/ 35 w 162"/>
              <a:gd name="T61" fmla="*/ 58 h 930"/>
              <a:gd name="T62" fmla="*/ 33 w 162"/>
              <a:gd name="T63" fmla="*/ 65 h 930"/>
              <a:gd name="T64" fmla="*/ 41 w 162"/>
              <a:gd name="T65" fmla="*/ 70 h 930"/>
              <a:gd name="T66" fmla="*/ 51 w 162"/>
              <a:gd name="T67" fmla="*/ 76 h 930"/>
              <a:gd name="T68" fmla="*/ 53 w 162"/>
              <a:gd name="T69" fmla="*/ 83 h 930"/>
              <a:gd name="T70" fmla="*/ 65 w 162"/>
              <a:gd name="T71" fmla="*/ 90 h 930"/>
              <a:gd name="T72" fmla="*/ 86 w 162"/>
              <a:gd name="T73" fmla="*/ 94 h 93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62"/>
              <a:gd name="T112" fmla="*/ 0 h 930"/>
              <a:gd name="T113" fmla="*/ 162 w 162"/>
              <a:gd name="T114" fmla="*/ 930 h 93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62" h="930">
                <a:moveTo>
                  <a:pt x="132" y="751"/>
                </a:moveTo>
                <a:lnTo>
                  <a:pt x="145" y="770"/>
                </a:lnTo>
                <a:lnTo>
                  <a:pt x="149" y="796"/>
                </a:lnTo>
                <a:lnTo>
                  <a:pt x="158" y="821"/>
                </a:lnTo>
                <a:lnTo>
                  <a:pt x="160" y="856"/>
                </a:lnTo>
                <a:lnTo>
                  <a:pt x="162" y="875"/>
                </a:lnTo>
                <a:lnTo>
                  <a:pt x="154" y="900"/>
                </a:lnTo>
                <a:lnTo>
                  <a:pt x="143" y="912"/>
                </a:lnTo>
                <a:lnTo>
                  <a:pt x="128" y="918"/>
                </a:lnTo>
                <a:lnTo>
                  <a:pt x="105" y="928"/>
                </a:lnTo>
                <a:lnTo>
                  <a:pt x="82" y="930"/>
                </a:lnTo>
                <a:lnTo>
                  <a:pt x="59" y="924"/>
                </a:lnTo>
                <a:lnTo>
                  <a:pt x="41" y="915"/>
                </a:lnTo>
                <a:lnTo>
                  <a:pt x="53" y="897"/>
                </a:lnTo>
                <a:lnTo>
                  <a:pt x="56" y="879"/>
                </a:lnTo>
                <a:lnTo>
                  <a:pt x="61" y="863"/>
                </a:lnTo>
                <a:lnTo>
                  <a:pt x="62" y="833"/>
                </a:lnTo>
                <a:lnTo>
                  <a:pt x="61" y="793"/>
                </a:lnTo>
                <a:lnTo>
                  <a:pt x="57" y="765"/>
                </a:lnTo>
                <a:lnTo>
                  <a:pt x="53" y="736"/>
                </a:lnTo>
                <a:lnTo>
                  <a:pt x="50" y="713"/>
                </a:lnTo>
                <a:lnTo>
                  <a:pt x="40" y="689"/>
                </a:lnTo>
                <a:lnTo>
                  <a:pt x="41" y="656"/>
                </a:lnTo>
                <a:lnTo>
                  <a:pt x="40" y="632"/>
                </a:lnTo>
                <a:lnTo>
                  <a:pt x="37" y="610"/>
                </a:lnTo>
                <a:lnTo>
                  <a:pt x="24" y="588"/>
                </a:lnTo>
                <a:lnTo>
                  <a:pt x="13" y="548"/>
                </a:lnTo>
                <a:lnTo>
                  <a:pt x="16" y="513"/>
                </a:lnTo>
                <a:lnTo>
                  <a:pt x="18" y="482"/>
                </a:lnTo>
                <a:lnTo>
                  <a:pt x="16" y="458"/>
                </a:lnTo>
                <a:lnTo>
                  <a:pt x="12" y="421"/>
                </a:lnTo>
                <a:lnTo>
                  <a:pt x="0" y="384"/>
                </a:lnTo>
                <a:lnTo>
                  <a:pt x="6" y="352"/>
                </a:lnTo>
                <a:lnTo>
                  <a:pt x="12" y="312"/>
                </a:lnTo>
                <a:lnTo>
                  <a:pt x="12" y="278"/>
                </a:lnTo>
                <a:lnTo>
                  <a:pt x="7" y="254"/>
                </a:lnTo>
                <a:lnTo>
                  <a:pt x="9" y="232"/>
                </a:lnTo>
                <a:lnTo>
                  <a:pt x="7" y="195"/>
                </a:lnTo>
                <a:lnTo>
                  <a:pt x="16" y="164"/>
                </a:lnTo>
                <a:lnTo>
                  <a:pt x="24" y="122"/>
                </a:lnTo>
                <a:lnTo>
                  <a:pt x="27" y="77"/>
                </a:lnTo>
                <a:lnTo>
                  <a:pt x="18" y="42"/>
                </a:lnTo>
                <a:lnTo>
                  <a:pt x="4" y="0"/>
                </a:lnTo>
                <a:lnTo>
                  <a:pt x="21" y="16"/>
                </a:lnTo>
                <a:lnTo>
                  <a:pt x="34" y="30"/>
                </a:lnTo>
                <a:lnTo>
                  <a:pt x="43" y="45"/>
                </a:lnTo>
                <a:lnTo>
                  <a:pt x="50" y="62"/>
                </a:lnTo>
                <a:lnTo>
                  <a:pt x="55" y="84"/>
                </a:lnTo>
                <a:lnTo>
                  <a:pt x="55" y="109"/>
                </a:lnTo>
                <a:lnTo>
                  <a:pt x="52" y="140"/>
                </a:lnTo>
                <a:lnTo>
                  <a:pt x="46" y="174"/>
                </a:lnTo>
                <a:lnTo>
                  <a:pt x="44" y="198"/>
                </a:lnTo>
                <a:lnTo>
                  <a:pt x="43" y="237"/>
                </a:lnTo>
                <a:lnTo>
                  <a:pt x="46" y="268"/>
                </a:lnTo>
                <a:lnTo>
                  <a:pt x="52" y="292"/>
                </a:lnTo>
                <a:lnTo>
                  <a:pt x="53" y="308"/>
                </a:lnTo>
                <a:lnTo>
                  <a:pt x="52" y="338"/>
                </a:lnTo>
                <a:lnTo>
                  <a:pt x="47" y="361"/>
                </a:lnTo>
                <a:lnTo>
                  <a:pt x="43" y="383"/>
                </a:lnTo>
                <a:lnTo>
                  <a:pt x="47" y="412"/>
                </a:lnTo>
                <a:lnTo>
                  <a:pt x="55" y="438"/>
                </a:lnTo>
                <a:lnTo>
                  <a:pt x="56" y="460"/>
                </a:lnTo>
                <a:lnTo>
                  <a:pt x="55" y="484"/>
                </a:lnTo>
                <a:lnTo>
                  <a:pt x="51" y="515"/>
                </a:lnTo>
                <a:lnTo>
                  <a:pt x="58" y="533"/>
                </a:lnTo>
                <a:lnTo>
                  <a:pt x="65" y="554"/>
                </a:lnTo>
                <a:lnTo>
                  <a:pt x="73" y="579"/>
                </a:lnTo>
                <a:lnTo>
                  <a:pt x="79" y="603"/>
                </a:lnTo>
                <a:lnTo>
                  <a:pt x="82" y="631"/>
                </a:lnTo>
                <a:lnTo>
                  <a:pt x="82" y="664"/>
                </a:lnTo>
                <a:lnTo>
                  <a:pt x="94" y="693"/>
                </a:lnTo>
                <a:lnTo>
                  <a:pt x="101" y="713"/>
                </a:lnTo>
                <a:lnTo>
                  <a:pt x="115" y="733"/>
                </a:lnTo>
                <a:lnTo>
                  <a:pt x="132" y="75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11" name="Freeform 441"/>
          <p:cNvSpPr>
            <a:spLocks/>
          </p:cNvSpPr>
          <p:nvPr/>
        </p:nvSpPr>
        <p:spPr bwMode="auto">
          <a:xfrm>
            <a:off x="4994275" y="2659541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grpSp>
        <p:nvGrpSpPr>
          <p:cNvPr id="30189" name="Group 442"/>
          <p:cNvGrpSpPr>
            <a:grpSpLocks/>
          </p:cNvGrpSpPr>
          <p:nvPr/>
        </p:nvGrpSpPr>
        <p:grpSpPr bwMode="auto">
          <a:xfrm>
            <a:off x="3927475" y="3269141"/>
            <a:ext cx="258763" cy="246062"/>
            <a:chOff x="1400" y="2127"/>
            <a:chExt cx="163" cy="155"/>
          </a:xfrm>
        </p:grpSpPr>
        <p:sp>
          <p:nvSpPr>
            <p:cNvPr id="11342" name="Freeform 443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282" name="Freeform 444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190" name="Group 527"/>
          <p:cNvGrpSpPr>
            <a:grpSpLocks/>
          </p:cNvGrpSpPr>
          <p:nvPr/>
        </p:nvGrpSpPr>
        <p:grpSpPr bwMode="auto">
          <a:xfrm>
            <a:off x="4156075" y="3421541"/>
            <a:ext cx="258763" cy="246062"/>
            <a:chOff x="1400" y="2127"/>
            <a:chExt cx="163" cy="155"/>
          </a:xfrm>
        </p:grpSpPr>
        <p:sp>
          <p:nvSpPr>
            <p:cNvPr id="11340" name="Freeform 528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211" name="Freeform 529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191" name="Group 530"/>
          <p:cNvGrpSpPr>
            <a:grpSpLocks/>
          </p:cNvGrpSpPr>
          <p:nvPr/>
        </p:nvGrpSpPr>
        <p:grpSpPr bwMode="auto">
          <a:xfrm>
            <a:off x="4003675" y="2735741"/>
            <a:ext cx="258763" cy="246062"/>
            <a:chOff x="1400" y="2127"/>
            <a:chExt cx="163" cy="155"/>
          </a:xfrm>
        </p:grpSpPr>
        <p:sp>
          <p:nvSpPr>
            <p:cNvPr id="11338" name="Freeform 531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209" name="Freeform 532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192" name="Group 533"/>
          <p:cNvGrpSpPr>
            <a:grpSpLocks/>
          </p:cNvGrpSpPr>
          <p:nvPr/>
        </p:nvGrpSpPr>
        <p:grpSpPr bwMode="auto">
          <a:xfrm>
            <a:off x="3622675" y="4031141"/>
            <a:ext cx="258763" cy="246062"/>
            <a:chOff x="1400" y="2127"/>
            <a:chExt cx="163" cy="155"/>
          </a:xfrm>
        </p:grpSpPr>
        <p:sp>
          <p:nvSpPr>
            <p:cNvPr id="11336" name="Freeform 534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207" name="Freeform 535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sp>
        <p:nvSpPr>
          <p:cNvPr id="29729" name="Freeform 606"/>
          <p:cNvSpPr>
            <a:spLocks/>
          </p:cNvSpPr>
          <p:nvPr/>
        </p:nvSpPr>
        <p:spPr bwMode="auto">
          <a:xfrm>
            <a:off x="5375275" y="3345341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30" name="Freeform 607"/>
          <p:cNvSpPr>
            <a:spLocks/>
          </p:cNvSpPr>
          <p:nvPr/>
        </p:nvSpPr>
        <p:spPr bwMode="auto">
          <a:xfrm>
            <a:off x="4613275" y="2964341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31" name="Freeform 608"/>
          <p:cNvSpPr>
            <a:spLocks/>
          </p:cNvSpPr>
          <p:nvPr/>
        </p:nvSpPr>
        <p:spPr bwMode="auto">
          <a:xfrm>
            <a:off x="3927475" y="4107341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32" name="Freeform 609"/>
          <p:cNvSpPr>
            <a:spLocks/>
          </p:cNvSpPr>
          <p:nvPr/>
        </p:nvSpPr>
        <p:spPr bwMode="auto">
          <a:xfrm>
            <a:off x="4003675" y="3573941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33" name="Freeform 610"/>
          <p:cNvSpPr>
            <a:spLocks/>
          </p:cNvSpPr>
          <p:nvPr/>
        </p:nvSpPr>
        <p:spPr bwMode="auto">
          <a:xfrm>
            <a:off x="4079875" y="3040541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grpSp>
        <p:nvGrpSpPr>
          <p:cNvPr id="30193" name="Group 611"/>
          <p:cNvGrpSpPr>
            <a:grpSpLocks/>
          </p:cNvGrpSpPr>
          <p:nvPr/>
        </p:nvGrpSpPr>
        <p:grpSpPr bwMode="auto">
          <a:xfrm>
            <a:off x="4994275" y="2278541"/>
            <a:ext cx="258763" cy="246062"/>
            <a:chOff x="1400" y="2127"/>
            <a:chExt cx="163" cy="155"/>
          </a:xfrm>
        </p:grpSpPr>
        <p:sp>
          <p:nvSpPr>
            <p:cNvPr id="11334" name="Freeform 612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136" name="Freeform 613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194" name="Group 614"/>
          <p:cNvGrpSpPr>
            <a:grpSpLocks/>
          </p:cNvGrpSpPr>
          <p:nvPr/>
        </p:nvGrpSpPr>
        <p:grpSpPr bwMode="auto">
          <a:xfrm>
            <a:off x="5070475" y="3421541"/>
            <a:ext cx="258763" cy="246062"/>
            <a:chOff x="1400" y="2127"/>
            <a:chExt cx="163" cy="155"/>
          </a:xfrm>
        </p:grpSpPr>
        <p:sp>
          <p:nvSpPr>
            <p:cNvPr id="11332" name="Freeform 615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134" name="Freeform 616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195" name="Group 617"/>
          <p:cNvGrpSpPr>
            <a:grpSpLocks/>
          </p:cNvGrpSpPr>
          <p:nvPr/>
        </p:nvGrpSpPr>
        <p:grpSpPr bwMode="auto">
          <a:xfrm>
            <a:off x="4841875" y="3954941"/>
            <a:ext cx="258763" cy="246062"/>
            <a:chOff x="1400" y="2127"/>
            <a:chExt cx="163" cy="155"/>
          </a:xfrm>
        </p:grpSpPr>
        <p:sp>
          <p:nvSpPr>
            <p:cNvPr id="11330" name="Freeform 618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132" name="Freeform 619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196" name="Group 620"/>
          <p:cNvGrpSpPr>
            <a:grpSpLocks/>
          </p:cNvGrpSpPr>
          <p:nvPr/>
        </p:nvGrpSpPr>
        <p:grpSpPr bwMode="auto">
          <a:xfrm>
            <a:off x="4308475" y="3116741"/>
            <a:ext cx="258763" cy="246062"/>
            <a:chOff x="1400" y="2127"/>
            <a:chExt cx="163" cy="155"/>
          </a:xfrm>
        </p:grpSpPr>
        <p:sp>
          <p:nvSpPr>
            <p:cNvPr id="11328" name="Freeform 621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130" name="Freeform 622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197" name="Group 623"/>
          <p:cNvGrpSpPr>
            <a:grpSpLocks/>
          </p:cNvGrpSpPr>
          <p:nvPr/>
        </p:nvGrpSpPr>
        <p:grpSpPr bwMode="auto">
          <a:xfrm>
            <a:off x="4918075" y="3116741"/>
            <a:ext cx="258763" cy="246062"/>
            <a:chOff x="1400" y="2127"/>
            <a:chExt cx="163" cy="155"/>
          </a:xfrm>
        </p:grpSpPr>
        <p:sp>
          <p:nvSpPr>
            <p:cNvPr id="11326" name="Freeform 624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128" name="Freeform 625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198" name="Group 626"/>
          <p:cNvGrpSpPr>
            <a:grpSpLocks/>
          </p:cNvGrpSpPr>
          <p:nvPr/>
        </p:nvGrpSpPr>
        <p:grpSpPr bwMode="auto">
          <a:xfrm>
            <a:off x="4613275" y="2202341"/>
            <a:ext cx="258763" cy="246062"/>
            <a:chOff x="1400" y="2127"/>
            <a:chExt cx="163" cy="155"/>
          </a:xfrm>
        </p:grpSpPr>
        <p:sp>
          <p:nvSpPr>
            <p:cNvPr id="11324" name="Freeform 627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126" name="Freeform 628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sp>
        <p:nvSpPr>
          <p:cNvPr id="11292" name="Oval 629"/>
          <p:cNvSpPr>
            <a:spLocks noChangeArrowheads="1"/>
          </p:cNvSpPr>
          <p:nvPr/>
        </p:nvSpPr>
        <p:spPr bwMode="auto">
          <a:xfrm>
            <a:off x="4308475" y="2888141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293" name="Oval 630"/>
          <p:cNvSpPr>
            <a:spLocks noChangeArrowheads="1"/>
          </p:cNvSpPr>
          <p:nvPr/>
        </p:nvSpPr>
        <p:spPr bwMode="auto">
          <a:xfrm>
            <a:off x="4537075" y="2811941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22703" name="Oval 631"/>
          <p:cNvSpPr>
            <a:spLocks noChangeArrowheads="1"/>
          </p:cNvSpPr>
          <p:nvPr/>
        </p:nvSpPr>
        <p:spPr bwMode="auto">
          <a:xfrm>
            <a:off x="4689475" y="3878741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22704" name="Oval 632"/>
          <p:cNvSpPr>
            <a:spLocks noChangeArrowheads="1"/>
          </p:cNvSpPr>
          <p:nvPr/>
        </p:nvSpPr>
        <p:spPr bwMode="auto">
          <a:xfrm>
            <a:off x="5680075" y="3573941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22848" name="Freeform 780"/>
          <p:cNvSpPr>
            <a:spLocks/>
          </p:cNvSpPr>
          <p:nvPr/>
        </p:nvSpPr>
        <p:spPr bwMode="auto">
          <a:xfrm>
            <a:off x="5527675" y="43835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50" name="Freeform 781"/>
          <p:cNvSpPr>
            <a:spLocks/>
          </p:cNvSpPr>
          <p:nvPr/>
        </p:nvSpPr>
        <p:spPr bwMode="auto">
          <a:xfrm>
            <a:off x="4918075" y="46121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50" name="Freeform 782"/>
          <p:cNvSpPr>
            <a:spLocks/>
          </p:cNvSpPr>
          <p:nvPr/>
        </p:nvSpPr>
        <p:spPr bwMode="auto">
          <a:xfrm>
            <a:off x="4308475" y="47645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51" name="Freeform 783"/>
          <p:cNvSpPr>
            <a:spLocks/>
          </p:cNvSpPr>
          <p:nvPr/>
        </p:nvSpPr>
        <p:spPr bwMode="auto">
          <a:xfrm>
            <a:off x="3927475" y="45359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53" name="Freeform 784"/>
          <p:cNvSpPr>
            <a:spLocks/>
          </p:cNvSpPr>
          <p:nvPr/>
        </p:nvSpPr>
        <p:spPr bwMode="auto">
          <a:xfrm>
            <a:off x="3698875" y="43835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53" name="Freeform 785"/>
          <p:cNvSpPr>
            <a:spLocks/>
          </p:cNvSpPr>
          <p:nvPr/>
        </p:nvSpPr>
        <p:spPr bwMode="auto">
          <a:xfrm>
            <a:off x="3546475" y="43073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55" name="Freeform 786"/>
          <p:cNvSpPr>
            <a:spLocks/>
          </p:cNvSpPr>
          <p:nvPr/>
        </p:nvSpPr>
        <p:spPr bwMode="auto">
          <a:xfrm>
            <a:off x="3394075" y="41549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56" name="Freeform 787"/>
          <p:cNvSpPr>
            <a:spLocks/>
          </p:cNvSpPr>
          <p:nvPr/>
        </p:nvSpPr>
        <p:spPr bwMode="auto">
          <a:xfrm>
            <a:off x="3317875" y="28595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56" name="Freeform 788"/>
          <p:cNvSpPr>
            <a:spLocks/>
          </p:cNvSpPr>
          <p:nvPr/>
        </p:nvSpPr>
        <p:spPr bwMode="auto">
          <a:xfrm>
            <a:off x="3546475" y="27071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58" name="Freeform 789"/>
          <p:cNvSpPr>
            <a:spLocks/>
          </p:cNvSpPr>
          <p:nvPr/>
        </p:nvSpPr>
        <p:spPr bwMode="auto">
          <a:xfrm>
            <a:off x="3622675" y="27833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58" name="Freeform 790"/>
          <p:cNvSpPr>
            <a:spLocks/>
          </p:cNvSpPr>
          <p:nvPr/>
        </p:nvSpPr>
        <p:spPr bwMode="auto">
          <a:xfrm>
            <a:off x="3470275" y="28595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60" name="Freeform 791"/>
          <p:cNvSpPr>
            <a:spLocks/>
          </p:cNvSpPr>
          <p:nvPr/>
        </p:nvSpPr>
        <p:spPr bwMode="auto">
          <a:xfrm>
            <a:off x="3357563" y="3477103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61" name="Freeform 792"/>
          <p:cNvSpPr>
            <a:spLocks/>
          </p:cNvSpPr>
          <p:nvPr/>
        </p:nvSpPr>
        <p:spPr bwMode="auto">
          <a:xfrm>
            <a:off x="3241675" y="32405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61" name="Freeform 793"/>
          <p:cNvSpPr>
            <a:spLocks/>
          </p:cNvSpPr>
          <p:nvPr/>
        </p:nvSpPr>
        <p:spPr bwMode="auto">
          <a:xfrm>
            <a:off x="3165475" y="33929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63" name="Freeform 794"/>
          <p:cNvSpPr>
            <a:spLocks/>
          </p:cNvSpPr>
          <p:nvPr/>
        </p:nvSpPr>
        <p:spPr bwMode="auto">
          <a:xfrm>
            <a:off x="4613275" y="20975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63" name="Freeform 795"/>
          <p:cNvSpPr>
            <a:spLocks/>
          </p:cNvSpPr>
          <p:nvPr/>
        </p:nvSpPr>
        <p:spPr bwMode="auto">
          <a:xfrm>
            <a:off x="4384675" y="20975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64" name="Freeform 796"/>
          <p:cNvSpPr>
            <a:spLocks/>
          </p:cNvSpPr>
          <p:nvPr/>
        </p:nvSpPr>
        <p:spPr bwMode="auto">
          <a:xfrm>
            <a:off x="4156075" y="20975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65" name="Freeform 797"/>
          <p:cNvSpPr>
            <a:spLocks/>
          </p:cNvSpPr>
          <p:nvPr/>
        </p:nvSpPr>
        <p:spPr bwMode="auto">
          <a:xfrm>
            <a:off x="3698875" y="23261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67" name="Freeform 798"/>
          <p:cNvSpPr>
            <a:spLocks/>
          </p:cNvSpPr>
          <p:nvPr/>
        </p:nvSpPr>
        <p:spPr bwMode="auto">
          <a:xfrm>
            <a:off x="3622675" y="24785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67" name="Freeform 799"/>
          <p:cNvSpPr>
            <a:spLocks/>
          </p:cNvSpPr>
          <p:nvPr/>
        </p:nvSpPr>
        <p:spPr bwMode="auto">
          <a:xfrm>
            <a:off x="3698875" y="24785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68" name="Freeform 800"/>
          <p:cNvSpPr>
            <a:spLocks/>
          </p:cNvSpPr>
          <p:nvPr/>
        </p:nvSpPr>
        <p:spPr bwMode="auto">
          <a:xfrm>
            <a:off x="4613275" y="33167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70" name="Freeform 801"/>
          <p:cNvSpPr>
            <a:spLocks/>
          </p:cNvSpPr>
          <p:nvPr/>
        </p:nvSpPr>
        <p:spPr bwMode="auto">
          <a:xfrm>
            <a:off x="5756275" y="32405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71" name="Freeform 802"/>
          <p:cNvSpPr>
            <a:spLocks/>
          </p:cNvSpPr>
          <p:nvPr/>
        </p:nvSpPr>
        <p:spPr bwMode="auto">
          <a:xfrm>
            <a:off x="5222875" y="30119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72" name="Freeform 803"/>
          <p:cNvSpPr>
            <a:spLocks/>
          </p:cNvSpPr>
          <p:nvPr/>
        </p:nvSpPr>
        <p:spPr bwMode="auto">
          <a:xfrm>
            <a:off x="5603875" y="24785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73" name="Freeform 804"/>
          <p:cNvSpPr>
            <a:spLocks/>
          </p:cNvSpPr>
          <p:nvPr/>
        </p:nvSpPr>
        <p:spPr bwMode="auto">
          <a:xfrm>
            <a:off x="5451475" y="23261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74" name="Freeform 805"/>
          <p:cNvSpPr>
            <a:spLocks/>
          </p:cNvSpPr>
          <p:nvPr/>
        </p:nvSpPr>
        <p:spPr bwMode="auto">
          <a:xfrm>
            <a:off x="4994275" y="20975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75" name="Freeform 806"/>
          <p:cNvSpPr>
            <a:spLocks/>
          </p:cNvSpPr>
          <p:nvPr/>
        </p:nvSpPr>
        <p:spPr bwMode="auto">
          <a:xfrm>
            <a:off x="4841875" y="20975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11323" name="CaixaDeTexto 222"/>
          <p:cNvSpPr txBox="1">
            <a:spLocks noChangeArrowheads="1"/>
          </p:cNvSpPr>
          <p:nvPr/>
        </p:nvSpPr>
        <p:spPr bwMode="auto">
          <a:xfrm>
            <a:off x="71438" y="116632"/>
            <a:ext cx="90011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2000" dirty="0"/>
              <a:t>A </a:t>
            </a:r>
            <a:r>
              <a:rPr lang="es-ES" sz="2000" dirty="0" err="1"/>
              <a:t>redução</a:t>
            </a:r>
            <a:r>
              <a:rPr lang="es-ES" sz="2000" dirty="0"/>
              <a:t> da MOS </a:t>
            </a:r>
            <a:r>
              <a:rPr lang="es-ES" sz="2000" dirty="0" err="1"/>
              <a:t>devido</a:t>
            </a:r>
            <a:r>
              <a:rPr lang="es-ES" sz="2000" dirty="0"/>
              <a:t> La reducción de la materia orgánica por la actividad microbiana provoca la dispersión de las partículas de arcilla, limo y </a:t>
            </a:r>
            <a:r>
              <a:rPr lang="es-ES" sz="2000" dirty="0" err="1"/>
              <a:t>microagregados</a:t>
            </a:r>
            <a:endParaRPr lang="pt-BR" sz="2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5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587 -0.0874 L -0.10451 -0.14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" y="-3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87 -0.04717 L -0.25538 -0.1186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00" y="-36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-4.91329E-6 L 0.31251 -0.39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-198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382 -0.05897 L -0.24844 -0.39454 " pathEditMode="relative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9.89824E-7 L 0.10243 -0.13645 " pathEditMode="relative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33526E-6 L -0.38664 0.0060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00" y="3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1202 L 0.10816 0.141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0" y="65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25434E-6 L 0.05764 -0.1928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228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0" y="-96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22" dur="2000" fill="hold"/>
                                        <p:tgtEl>
                                          <p:spTgt spid="2228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526E-6 L 0.19584 -0.0094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227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0" y="-5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16185E-6 L -0.13924 0.0566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28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0" y="28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28" dur="2000" fill="hold"/>
                                        <p:tgtEl>
                                          <p:spTgt spid="2227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0.33295  E" pathEditMode="relative" ptsTypes="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32" dur="2000" fill="hold"/>
                                        <p:tgtEl>
                                          <p:spTgt spid="2228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92 -0.02011 L 0.19687 0.033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228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0" y="27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0.33295  E" pathEditMode="relative" ptsTypes="">
                                      <p:cBhvr>
                                        <p:cTn id="36" dur="2000" fill="hold"/>
                                        <p:tgtEl>
                                          <p:spTgt spid="2228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0.33295  E" pathEditMode="relative" ptsTypes="">
                                      <p:cBhvr>
                                        <p:cTn id="38" dur="2000" fill="hold"/>
                                        <p:tgtEl>
                                          <p:spTgt spid="2228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40" dur="2000" fill="hold"/>
                                        <p:tgtEl>
                                          <p:spTgt spid="2228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42" dur="2000" fill="hold"/>
                                        <p:tgtEl>
                                          <p:spTgt spid="2228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222 L 0.00937 0.0536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228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" y="380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326 L 0.03837 0.2090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228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0" y="1210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10405E-6 L 0.03784 0.0663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228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0" y="330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08092E-6 L 0.18021 -0.1870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0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0" y="-940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4104E-6 L 0.15833 -0.2783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0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0" y="-139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6185E-6 L 0.17725 -0.0087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228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0" y="-40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45087E-6 L -0.03021 0.2626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0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" y="1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703" grpId="0" animBg="1"/>
      <p:bldP spid="222704" grpId="0" animBg="1"/>
      <p:bldP spid="113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Área de Trabalho - JCMS\JCMS\Artigos Gerais\Artigos Prof. Juca\Artigo STR, Tivet, Sá, Lal et al., 2012\Final TIF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45357"/>
          <a:stretch/>
        </p:blipFill>
        <p:spPr bwMode="auto">
          <a:xfrm>
            <a:off x="62031" y="70587"/>
            <a:ext cx="9046473" cy="494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395536" y="3645024"/>
            <a:ext cx="3312368" cy="151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174417" y="638132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Fuente: Tivet, F.; Sá, JCM.; Lal, R. et al., 2013. </a:t>
            </a:r>
            <a:r>
              <a:rPr lang="pt-BR" sz="1600" dirty="0" err="1"/>
              <a:t>Soil</a:t>
            </a:r>
            <a:r>
              <a:rPr lang="pt-BR" sz="1600" dirty="0"/>
              <a:t> </a:t>
            </a:r>
            <a:r>
              <a:rPr lang="pt-BR" sz="1600" dirty="0" err="1"/>
              <a:t>and</a:t>
            </a:r>
            <a:r>
              <a:rPr lang="pt-BR" sz="1600" dirty="0"/>
              <a:t> </a:t>
            </a:r>
            <a:r>
              <a:rPr lang="pt-BR" sz="1600" dirty="0" err="1"/>
              <a:t>Tillage</a:t>
            </a:r>
            <a:r>
              <a:rPr lang="pt-BR" sz="1600" dirty="0"/>
              <a:t> </a:t>
            </a:r>
            <a:r>
              <a:rPr lang="pt-BR" sz="1600" dirty="0" err="1"/>
              <a:t>Research</a:t>
            </a:r>
            <a:r>
              <a:rPr lang="pt-BR" sz="1600" dirty="0"/>
              <a:t>, v. 126, 203-218 </a:t>
            </a:r>
          </a:p>
        </p:txBody>
      </p:sp>
      <p:sp>
        <p:nvSpPr>
          <p:cNvPr id="2" name="Elipse 1"/>
          <p:cNvSpPr/>
          <p:nvPr/>
        </p:nvSpPr>
        <p:spPr>
          <a:xfrm>
            <a:off x="6300192" y="260648"/>
            <a:ext cx="864096" cy="12961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6300192" y="2276872"/>
            <a:ext cx="1729680" cy="9361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5436096" y="3693020"/>
            <a:ext cx="1080120" cy="12961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464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 descr="http://www.achetudoeregiao.com.br/animais/Agua.gif/rio_amazona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63" b="6999"/>
          <a:stretch>
            <a:fillRect/>
          </a:stretch>
        </p:blipFill>
        <p:spPr bwMode="auto">
          <a:xfrm>
            <a:off x="0" y="0"/>
            <a:ext cx="9169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>
            <a:spLocks noChangeArrowheads="1"/>
          </p:cNvSpPr>
          <p:nvPr/>
        </p:nvSpPr>
        <p:spPr bwMode="auto">
          <a:xfrm>
            <a:off x="214313" y="3861048"/>
            <a:ext cx="5214937" cy="1200329"/>
          </a:xfrm>
          <a:prstGeom prst="rect">
            <a:avLst/>
          </a:prstGeom>
          <a:solidFill>
            <a:schemeClr val="tx1">
              <a:alpha val="39999"/>
            </a:schemeClr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pt-BR" b="1" dirty="0">
                <a:solidFill>
                  <a:schemeClr val="bg1"/>
                </a:solidFill>
              </a:rPr>
              <a:t>La biomasa (ramas y raíces) y los organismos del suelo conecta las unidades estructurales (PED, agregados, microestructuras y partículas minerales) . </a:t>
            </a:r>
            <a:endParaRPr lang="pt-BR" altLang="pt-BR" b="1" dirty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214938" y="115888"/>
            <a:ext cx="3500437" cy="2246312"/>
          </a:xfrm>
          <a:prstGeom prst="rect">
            <a:avLst/>
          </a:prstGeom>
          <a:noFill/>
          <a:ln w="38100">
            <a:solidFill>
              <a:srgbClr val="00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s-ES" sz="2800" dirty="0">
                <a:solidFill>
                  <a:schemeClr val="bg1"/>
                </a:solidFill>
              </a:rPr>
              <a:t>¿Cuál es la principal lección que la Madre Naturaleza nos ha enseñado sobre el suelo?</a:t>
            </a:r>
            <a:endParaRPr lang="pt-BR" sz="28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14312" y="5264040"/>
            <a:ext cx="5214937" cy="1477328"/>
          </a:xfrm>
          <a:prstGeom prst="rect">
            <a:avLst/>
          </a:prstGeom>
          <a:solidFill>
            <a:schemeClr val="tx1">
              <a:alpha val="50000"/>
            </a:schemeClr>
          </a:solidFill>
          <a:ln w="381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r>
              <a:rPr lang="es-ES" alt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 la estructura del suelo y conecta los ciclos biogeoquímicos (descomposición, el flujo de gas, el flujo de agua y ciclo de nutrientes) preservando la capacidad del suelo para la producción de cultivos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61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ângulo 31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0" y="11663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O que ocorre com os atributos do solo com a perda de C?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149842" y="1052736"/>
            <a:ext cx="2844316" cy="523220"/>
          </a:xfrm>
          <a:prstGeom prst="rect">
            <a:avLst/>
          </a:prstGeom>
          <a:solidFill>
            <a:srgbClr val="6633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Carbono orgânico</a:t>
            </a:r>
          </a:p>
        </p:txBody>
      </p:sp>
      <p:grpSp>
        <p:nvGrpSpPr>
          <p:cNvPr id="52" name="Grupo 51"/>
          <p:cNvGrpSpPr/>
          <p:nvPr/>
        </p:nvGrpSpPr>
        <p:grpSpPr>
          <a:xfrm>
            <a:off x="323528" y="1314345"/>
            <a:ext cx="8496944" cy="1218621"/>
            <a:chOff x="323528" y="1602377"/>
            <a:chExt cx="8496944" cy="1218621"/>
          </a:xfrm>
        </p:grpSpPr>
        <p:cxnSp>
          <p:nvCxnSpPr>
            <p:cNvPr id="26" name="Conector reto 25"/>
            <p:cNvCxnSpPr/>
            <p:nvPr/>
          </p:nvCxnSpPr>
          <p:spPr>
            <a:xfrm>
              <a:off x="4572000" y="1863987"/>
              <a:ext cx="0" cy="55690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CaixaDeTexto 3"/>
            <p:cNvSpPr txBox="1"/>
            <p:nvPr/>
          </p:nvSpPr>
          <p:spPr>
            <a:xfrm>
              <a:off x="323528" y="2420888"/>
              <a:ext cx="2016224" cy="40011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Atributos </a:t>
              </a:r>
              <a:r>
                <a:rPr lang="pt-BR" sz="2000" b="1" dirty="0" err="1">
                  <a:solidFill>
                    <a:schemeClr val="bg1"/>
                  </a:solidFill>
                </a:rPr>
                <a:t>fisicos</a:t>
              </a:r>
              <a:endParaRPr lang="pt-BR" sz="2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1" name="Conector angulado 10"/>
            <p:cNvCxnSpPr/>
            <p:nvPr/>
          </p:nvCxnSpPr>
          <p:spPr>
            <a:xfrm rot="10800000" flipV="1">
              <a:off x="1331640" y="1602377"/>
              <a:ext cx="1818202" cy="890518"/>
            </a:xfrm>
            <a:prstGeom prst="bentConnector2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aixaDeTexto 14"/>
            <p:cNvSpPr txBox="1"/>
            <p:nvPr/>
          </p:nvSpPr>
          <p:spPr>
            <a:xfrm>
              <a:off x="3347864" y="2420888"/>
              <a:ext cx="2304256" cy="40011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Atributos químicos</a:t>
              </a:r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6372200" y="2420888"/>
              <a:ext cx="2448272" cy="40011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Atributos biológicos</a:t>
              </a:r>
            </a:p>
          </p:txBody>
        </p:sp>
        <p:cxnSp>
          <p:nvCxnSpPr>
            <p:cNvPr id="27" name="Conector angulado 26"/>
            <p:cNvCxnSpPr/>
            <p:nvPr/>
          </p:nvCxnSpPr>
          <p:spPr>
            <a:xfrm>
              <a:off x="5994158" y="1602379"/>
              <a:ext cx="1548172" cy="818509"/>
            </a:xfrm>
            <a:prstGeom prst="bentConnector3">
              <a:avLst>
                <a:gd name="adj1" fmla="val 99688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to 34"/>
            <p:cNvCxnSpPr>
              <a:stCxn id="4" idx="3"/>
              <a:endCxn id="15" idx="1"/>
            </p:cNvCxnSpPr>
            <p:nvPr/>
          </p:nvCxnSpPr>
          <p:spPr>
            <a:xfrm>
              <a:off x="2339752" y="2620943"/>
              <a:ext cx="1008112" cy="0"/>
            </a:xfrm>
            <a:prstGeom prst="line">
              <a:avLst/>
            </a:prstGeom>
            <a:ln w="28575">
              <a:solidFill>
                <a:srgbClr val="6633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to 35"/>
            <p:cNvCxnSpPr>
              <a:stCxn id="15" idx="3"/>
              <a:endCxn id="16" idx="1"/>
            </p:cNvCxnSpPr>
            <p:nvPr/>
          </p:nvCxnSpPr>
          <p:spPr>
            <a:xfrm>
              <a:off x="5652120" y="2620943"/>
              <a:ext cx="720080" cy="0"/>
            </a:xfrm>
            <a:prstGeom prst="line">
              <a:avLst/>
            </a:prstGeom>
            <a:ln w="28575">
              <a:solidFill>
                <a:srgbClr val="6633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upo 13"/>
          <p:cNvGrpSpPr/>
          <p:nvPr/>
        </p:nvGrpSpPr>
        <p:grpSpPr>
          <a:xfrm>
            <a:off x="251520" y="3110711"/>
            <a:ext cx="1728192" cy="400110"/>
            <a:chOff x="251520" y="3419708"/>
            <a:chExt cx="1728192" cy="400110"/>
          </a:xfrm>
        </p:grpSpPr>
        <p:sp>
          <p:nvSpPr>
            <p:cNvPr id="9" name="CaixaDeTexto 8"/>
            <p:cNvSpPr txBox="1"/>
            <p:nvPr/>
          </p:nvSpPr>
          <p:spPr>
            <a:xfrm>
              <a:off x="251520" y="3419708"/>
              <a:ext cx="1728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Agregação</a:t>
              </a:r>
            </a:p>
          </p:txBody>
        </p:sp>
        <p:sp>
          <p:nvSpPr>
            <p:cNvPr id="10" name="Seta para baixo 9"/>
            <p:cNvSpPr/>
            <p:nvPr/>
          </p:nvSpPr>
          <p:spPr>
            <a:xfrm>
              <a:off x="1691680" y="3573016"/>
              <a:ext cx="144016" cy="216024"/>
            </a:xfrm>
            <a:prstGeom prst="downArrow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251520" y="3550621"/>
            <a:ext cx="2376264" cy="400110"/>
            <a:chOff x="251520" y="2996952"/>
            <a:chExt cx="1584176" cy="400110"/>
          </a:xfrm>
        </p:grpSpPr>
        <p:sp>
          <p:nvSpPr>
            <p:cNvPr id="5" name="CaixaDeTexto 4"/>
            <p:cNvSpPr txBox="1"/>
            <p:nvPr/>
          </p:nvSpPr>
          <p:spPr>
            <a:xfrm>
              <a:off x="251520" y="2996952"/>
              <a:ext cx="15841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Densidade do Solo</a:t>
              </a:r>
            </a:p>
          </p:txBody>
        </p:sp>
        <p:sp>
          <p:nvSpPr>
            <p:cNvPr id="28" name="Seta para baixo 27"/>
            <p:cNvSpPr/>
            <p:nvPr/>
          </p:nvSpPr>
          <p:spPr>
            <a:xfrm flipV="1">
              <a:off x="1727848" y="3068960"/>
              <a:ext cx="72008" cy="216024"/>
            </a:xfrm>
            <a:prstGeom prst="downArrow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251520" y="4036954"/>
            <a:ext cx="1728192" cy="400110"/>
            <a:chOff x="251520" y="3842464"/>
            <a:chExt cx="1728192" cy="400110"/>
          </a:xfrm>
        </p:grpSpPr>
        <p:sp>
          <p:nvSpPr>
            <p:cNvPr id="7" name="CaixaDeTexto 6"/>
            <p:cNvSpPr txBox="1"/>
            <p:nvPr/>
          </p:nvSpPr>
          <p:spPr>
            <a:xfrm>
              <a:off x="251520" y="3842464"/>
              <a:ext cx="1728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Porosidade</a:t>
              </a:r>
            </a:p>
          </p:txBody>
        </p:sp>
        <p:sp>
          <p:nvSpPr>
            <p:cNvPr id="29" name="Seta para baixo 28"/>
            <p:cNvSpPr/>
            <p:nvPr/>
          </p:nvSpPr>
          <p:spPr>
            <a:xfrm>
              <a:off x="1691680" y="4005064"/>
              <a:ext cx="144016" cy="216024"/>
            </a:xfrm>
            <a:prstGeom prst="downArrow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251520" y="4514795"/>
            <a:ext cx="1728192" cy="400110"/>
            <a:chOff x="251520" y="4253026"/>
            <a:chExt cx="1728192" cy="400110"/>
          </a:xfrm>
        </p:grpSpPr>
        <p:sp>
          <p:nvSpPr>
            <p:cNvPr id="8" name="CaixaDeTexto 7"/>
            <p:cNvSpPr txBox="1"/>
            <p:nvPr/>
          </p:nvSpPr>
          <p:spPr>
            <a:xfrm>
              <a:off x="251520" y="4253026"/>
              <a:ext cx="1728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Infiltração</a:t>
              </a:r>
            </a:p>
          </p:txBody>
        </p:sp>
        <p:sp>
          <p:nvSpPr>
            <p:cNvPr id="30" name="Seta para baixo 29"/>
            <p:cNvSpPr/>
            <p:nvPr/>
          </p:nvSpPr>
          <p:spPr>
            <a:xfrm>
              <a:off x="1691680" y="4365104"/>
              <a:ext cx="144016" cy="216024"/>
            </a:xfrm>
            <a:prstGeom prst="downArrow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4" name="Grupo 43"/>
          <p:cNvGrpSpPr/>
          <p:nvPr/>
        </p:nvGrpSpPr>
        <p:grpSpPr>
          <a:xfrm>
            <a:off x="251520" y="4923105"/>
            <a:ext cx="1944216" cy="707886"/>
            <a:chOff x="251520" y="4665330"/>
            <a:chExt cx="1944216" cy="707886"/>
          </a:xfrm>
        </p:grpSpPr>
        <p:sp>
          <p:nvSpPr>
            <p:cNvPr id="6" name="CaixaDeTexto 5"/>
            <p:cNvSpPr txBox="1"/>
            <p:nvPr/>
          </p:nvSpPr>
          <p:spPr>
            <a:xfrm>
              <a:off x="251520" y="4665330"/>
              <a:ext cx="19442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Resistência a  </a:t>
              </a:r>
            </a:p>
            <a:p>
              <a:r>
                <a:rPr lang="pt-BR" sz="2000" b="1" dirty="0"/>
                <a:t>penetração</a:t>
              </a:r>
            </a:p>
          </p:txBody>
        </p:sp>
        <p:sp>
          <p:nvSpPr>
            <p:cNvPr id="31" name="Seta para baixo 30"/>
            <p:cNvSpPr/>
            <p:nvPr/>
          </p:nvSpPr>
          <p:spPr>
            <a:xfrm flipV="1">
              <a:off x="1763688" y="5013176"/>
              <a:ext cx="144016" cy="216024"/>
            </a:xfrm>
            <a:prstGeom prst="downArrow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56" name="Grupo 13"/>
          <p:cNvGrpSpPr/>
          <p:nvPr/>
        </p:nvGrpSpPr>
        <p:grpSpPr>
          <a:xfrm>
            <a:off x="251514" y="2653512"/>
            <a:ext cx="2761819" cy="400110"/>
            <a:chOff x="251519" y="3419708"/>
            <a:chExt cx="2761819" cy="400110"/>
          </a:xfrm>
        </p:grpSpPr>
        <p:sp>
          <p:nvSpPr>
            <p:cNvPr id="57" name="CaixaDeTexto 56"/>
            <p:cNvSpPr txBox="1"/>
            <p:nvPr/>
          </p:nvSpPr>
          <p:spPr>
            <a:xfrm>
              <a:off x="251519" y="3419708"/>
              <a:ext cx="26856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Dispersão de </a:t>
              </a:r>
              <a:r>
                <a:rPr lang="pt-BR" sz="2000" b="1" dirty="0" err="1"/>
                <a:t>particulas</a:t>
              </a:r>
              <a:endParaRPr lang="pt-BR" sz="2000" b="1" dirty="0"/>
            </a:p>
          </p:txBody>
        </p:sp>
        <p:sp>
          <p:nvSpPr>
            <p:cNvPr id="58" name="Seta para baixo 9"/>
            <p:cNvSpPr/>
            <p:nvPr/>
          </p:nvSpPr>
          <p:spPr>
            <a:xfrm flipV="1">
              <a:off x="2869322" y="3531451"/>
              <a:ext cx="144016" cy="216024"/>
            </a:xfrm>
            <a:prstGeom prst="downArrow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91965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tângulo 51"/>
          <p:cNvSpPr/>
          <p:nvPr/>
        </p:nvSpPr>
        <p:spPr>
          <a:xfrm>
            <a:off x="0" y="0"/>
            <a:ext cx="9144000" cy="11749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aphicFrame>
        <p:nvGraphicFramePr>
          <p:cNvPr id="3" name="Gráfico 2"/>
          <p:cNvGraphicFramePr/>
          <p:nvPr>
            <p:extLst/>
          </p:nvPr>
        </p:nvGraphicFramePr>
        <p:xfrm>
          <a:off x="395536" y="1340768"/>
          <a:ext cx="8352928" cy="5178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07504" y="116632"/>
            <a:ext cx="8964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err="1">
                <a:solidFill>
                  <a:schemeClr val="bg1"/>
                </a:solidFill>
              </a:rPr>
              <a:t>Infiltration</a:t>
            </a:r>
            <a:r>
              <a:rPr lang="pt-BR" sz="2800" b="1" dirty="0">
                <a:solidFill>
                  <a:schemeClr val="bg1"/>
                </a:solidFill>
              </a:rPr>
              <a:t> rates </a:t>
            </a:r>
            <a:r>
              <a:rPr lang="pt-BR" sz="2800" b="1" dirty="0" err="1">
                <a:solidFill>
                  <a:schemeClr val="bg1"/>
                </a:solidFill>
              </a:rPr>
              <a:t>after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deforestation</a:t>
            </a:r>
            <a:r>
              <a:rPr lang="pt-BR" sz="2800" b="1" dirty="0">
                <a:solidFill>
                  <a:schemeClr val="bg1"/>
                </a:solidFill>
              </a:rPr>
              <a:t> and </a:t>
            </a:r>
            <a:r>
              <a:rPr lang="pt-BR" sz="2800" b="1" dirty="0" err="1">
                <a:solidFill>
                  <a:schemeClr val="bg1"/>
                </a:solidFill>
              </a:rPr>
              <a:t>soybean</a:t>
            </a:r>
            <a:r>
              <a:rPr lang="pt-BR" sz="2800" b="1" dirty="0">
                <a:solidFill>
                  <a:schemeClr val="bg1"/>
                </a:solidFill>
              </a:rPr>
              <a:t>  </a:t>
            </a:r>
            <a:r>
              <a:rPr lang="pt-BR" sz="2800" b="1" dirty="0" err="1">
                <a:solidFill>
                  <a:schemeClr val="bg1"/>
                </a:solidFill>
              </a:rPr>
              <a:t>production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under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conventional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tillage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389482" y="1264508"/>
            <a:ext cx="3564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Sta. Cruz de La </a:t>
            </a:r>
            <a:r>
              <a:rPr lang="pt-BR" b="1" dirty="0" err="1"/>
              <a:t>Sierra</a:t>
            </a:r>
            <a:r>
              <a:rPr lang="pt-BR" b="1" dirty="0"/>
              <a:t>  (17° SL)</a:t>
            </a:r>
          </a:p>
          <a:p>
            <a:r>
              <a:rPr lang="pt-BR" b="1" dirty="0"/>
              <a:t>(</a:t>
            </a:r>
            <a:r>
              <a:rPr lang="pt-BR" b="1" dirty="0" err="1"/>
              <a:t>period</a:t>
            </a:r>
            <a:r>
              <a:rPr lang="pt-BR" b="1" dirty="0"/>
              <a:t> </a:t>
            </a:r>
            <a:r>
              <a:rPr lang="pt-BR" b="1" dirty="0" err="1"/>
              <a:t>between</a:t>
            </a:r>
            <a:r>
              <a:rPr lang="pt-BR" b="1" dirty="0"/>
              <a:t>  2005 -2011)</a:t>
            </a:r>
          </a:p>
          <a:p>
            <a:r>
              <a:rPr lang="pt-BR" b="1" dirty="0" err="1"/>
              <a:t>Texture</a:t>
            </a:r>
            <a:r>
              <a:rPr lang="pt-BR" b="1" dirty="0"/>
              <a:t>: </a:t>
            </a:r>
            <a:r>
              <a:rPr lang="pt-BR" b="1" dirty="0" err="1"/>
              <a:t>silt</a:t>
            </a:r>
            <a:r>
              <a:rPr lang="pt-BR" b="1" dirty="0"/>
              <a:t> </a:t>
            </a:r>
            <a:r>
              <a:rPr lang="pt-BR" b="1" dirty="0" err="1"/>
              <a:t>loam</a:t>
            </a:r>
            <a:endParaRPr lang="pt-BR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107503" y="6519446"/>
            <a:ext cx="4764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/>
              <a:t>Source</a:t>
            </a:r>
            <a:r>
              <a:rPr lang="pt-BR" sz="1600" dirty="0"/>
              <a:t>: Sá, et al., 2011. </a:t>
            </a:r>
            <a:r>
              <a:rPr lang="pt-BR" sz="1600" dirty="0" err="1"/>
              <a:t>Unpublished</a:t>
            </a:r>
            <a:r>
              <a:rPr lang="pt-BR" sz="1600" dirty="0"/>
              <a:t> data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455876" y="3818450"/>
            <a:ext cx="122413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&lt; 5 times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5084999" y="3998242"/>
            <a:ext cx="148922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&lt; 6.7 times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876256" y="4288396"/>
            <a:ext cx="1668654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&lt; 15.3 times</a:t>
            </a:r>
          </a:p>
        </p:txBody>
      </p:sp>
      <p:cxnSp>
        <p:nvCxnSpPr>
          <p:cNvPr id="11" name="Conector de seta reta 10"/>
          <p:cNvCxnSpPr/>
          <p:nvPr/>
        </p:nvCxnSpPr>
        <p:spPr>
          <a:xfrm>
            <a:off x="2915816" y="1988840"/>
            <a:ext cx="1152128" cy="182961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>
            <a:off x="2915816" y="1988840"/>
            <a:ext cx="2844316" cy="201427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>
            <a:off x="2915816" y="1988840"/>
            <a:ext cx="4657426" cy="227289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ipse 7"/>
          <p:cNvSpPr/>
          <p:nvPr/>
        </p:nvSpPr>
        <p:spPr>
          <a:xfrm>
            <a:off x="3455876" y="4351808"/>
            <a:ext cx="1224136" cy="5827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/>
          <p:cNvSpPr/>
          <p:nvPr/>
        </p:nvSpPr>
        <p:spPr>
          <a:xfrm>
            <a:off x="5216408" y="4519974"/>
            <a:ext cx="1224136" cy="5827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/>
          <p:cNvSpPr/>
          <p:nvPr/>
        </p:nvSpPr>
        <p:spPr>
          <a:xfrm>
            <a:off x="7098515" y="4877332"/>
            <a:ext cx="1224136" cy="5827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/>
          <p:cNvSpPr/>
          <p:nvPr/>
        </p:nvSpPr>
        <p:spPr>
          <a:xfrm>
            <a:off x="3491880" y="5560495"/>
            <a:ext cx="1224136" cy="5827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/>
          <p:cNvSpPr/>
          <p:nvPr/>
        </p:nvSpPr>
        <p:spPr>
          <a:xfrm>
            <a:off x="5347008" y="5586767"/>
            <a:ext cx="1224136" cy="5827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/>
          <p:cNvSpPr/>
          <p:nvPr/>
        </p:nvSpPr>
        <p:spPr>
          <a:xfrm>
            <a:off x="7123306" y="5597273"/>
            <a:ext cx="1224136" cy="5827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3" name="Grupo 22"/>
          <p:cNvGrpSpPr/>
          <p:nvPr/>
        </p:nvGrpSpPr>
        <p:grpSpPr>
          <a:xfrm>
            <a:off x="917765" y="1466305"/>
            <a:ext cx="4487164" cy="2352675"/>
            <a:chOff x="917765" y="1466305"/>
            <a:chExt cx="4487164" cy="2352675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4567" y="1466305"/>
              <a:ext cx="1630362" cy="2352675"/>
            </a:xfrm>
            <a:prstGeom prst="rect">
              <a:avLst/>
            </a:prstGeom>
            <a:solidFill>
              <a:srgbClr val="002060"/>
            </a:solidFill>
            <a:ln w="57150">
              <a:solidFill>
                <a:srgbClr val="FF0000"/>
              </a:solidFill>
              <a:miter lim="800000"/>
              <a:headEnd/>
              <a:tailEnd/>
            </a:ln>
            <a:extLst/>
          </p:spPr>
        </p:pic>
        <p:grpSp>
          <p:nvGrpSpPr>
            <p:cNvPr id="25" name="Grupo 24"/>
            <p:cNvGrpSpPr/>
            <p:nvPr/>
          </p:nvGrpSpPr>
          <p:grpSpPr>
            <a:xfrm>
              <a:off x="917765" y="2653119"/>
              <a:ext cx="2674344" cy="369332"/>
              <a:chOff x="4050266" y="3105460"/>
              <a:chExt cx="2674344" cy="369332"/>
            </a:xfrm>
          </p:grpSpPr>
          <p:sp>
            <p:nvSpPr>
              <p:cNvPr id="26" name="CaixaDeTexto 25"/>
              <p:cNvSpPr txBox="1"/>
              <p:nvPr/>
            </p:nvSpPr>
            <p:spPr>
              <a:xfrm>
                <a:off x="4050266" y="3105460"/>
                <a:ext cx="2433182" cy="369332"/>
              </a:xfrm>
              <a:prstGeom prst="rect">
                <a:avLst/>
              </a:prstGeom>
              <a:solidFill>
                <a:srgbClr val="000066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dirty="0" err="1">
                    <a:solidFill>
                      <a:schemeClr val="bg1"/>
                    </a:solidFill>
                  </a:rPr>
                  <a:t>Aggregates</a:t>
                </a:r>
                <a:r>
                  <a:rPr lang="pt-BR" dirty="0">
                    <a:solidFill>
                      <a:schemeClr val="bg1"/>
                    </a:solidFill>
                  </a:rPr>
                  <a:t> </a:t>
                </a:r>
                <a:r>
                  <a:rPr lang="pt-BR" dirty="0" err="1">
                    <a:solidFill>
                      <a:schemeClr val="bg1"/>
                    </a:solidFill>
                  </a:rPr>
                  <a:t>preserved</a:t>
                </a:r>
                <a:endParaRPr lang="pt-BR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Seta para a direita 26"/>
              <p:cNvSpPr/>
              <p:nvPr/>
            </p:nvSpPr>
            <p:spPr>
              <a:xfrm>
                <a:off x="6488528" y="3183993"/>
                <a:ext cx="236082" cy="20406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pic>
        <p:nvPicPr>
          <p:cNvPr id="29" name="Picture 4" descr="D:\Área de Trabalho - Prof. Juca\Área de Trabalho\Eventos\2009\Lucas do Rio Verde, Curso GMOSFSPD - Maio 2009\Fotos\DSCN3206.JPG"/>
          <p:cNvPicPr>
            <a:picLocks noChangeAspect="1" noChangeArrowheads="1"/>
          </p:cNvPicPr>
          <p:nvPr/>
        </p:nvPicPr>
        <p:blipFill>
          <a:blip r:embed="rId4" cstate="print"/>
          <a:srcRect l="43385" t="7339" b="9929"/>
          <a:stretch>
            <a:fillRect/>
          </a:stretch>
        </p:blipFill>
        <p:spPr bwMode="auto">
          <a:xfrm>
            <a:off x="6569861" y="1301102"/>
            <a:ext cx="2281444" cy="2499669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3216166" y="4473062"/>
            <a:ext cx="5532298" cy="1249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915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7" grpId="0" animBg="1"/>
      <p:bldP spid="9" grpId="0" animBg="1"/>
      <p:bldP spid="10" grpId="0" animBg="1"/>
      <p:bldP spid="8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/>
          </p:nvPr>
        </p:nvGraphicFramePr>
        <p:xfrm>
          <a:off x="251520" y="178049"/>
          <a:ext cx="8640960" cy="6336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tângulo 2"/>
          <p:cNvSpPr/>
          <p:nvPr/>
        </p:nvSpPr>
        <p:spPr>
          <a:xfrm>
            <a:off x="3887924" y="3302300"/>
            <a:ext cx="4068452" cy="2232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/>
          </p:nvPr>
        </p:nvGraphicFramePr>
        <p:xfrm>
          <a:off x="4644008" y="2378396"/>
          <a:ext cx="4176465" cy="3384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4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15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6874">
                <a:tc>
                  <a:txBody>
                    <a:bodyPr/>
                    <a:lstStyle/>
                    <a:p>
                      <a:r>
                        <a:rPr lang="pt-BR" sz="2400" b="1" dirty="0" err="1"/>
                        <a:t>Depth</a:t>
                      </a:r>
                      <a:endParaRPr lang="pt-B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b="1" dirty="0"/>
                        <a:t>NV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b="1" dirty="0"/>
                        <a:t>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874">
                <a:tc>
                  <a:txBody>
                    <a:bodyPr/>
                    <a:lstStyle/>
                    <a:p>
                      <a:r>
                        <a:rPr lang="pt-BR" b="1" dirty="0"/>
                        <a:t>cm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err="1"/>
                        <a:t>Mean</a:t>
                      </a:r>
                      <a:r>
                        <a:rPr lang="pt-BR" b="1" dirty="0"/>
                        <a:t> </a:t>
                      </a:r>
                      <a:r>
                        <a:rPr lang="pt-BR" b="1" dirty="0" err="1"/>
                        <a:t>weight</a:t>
                      </a:r>
                      <a:r>
                        <a:rPr lang="pt-BR" b="1" dirty="0"/>
                        <a:t> </a:t>
                      </a:r>
                      <a:r>
                        <a:rPr lang="pt-BR" b="1" dirty="0" err="1"/>
                        <a:t>diameter</a:t>
                      </a:r>
                      <a:r>
                        <a:rPr lang="pt-BR" b="1" dirty="0"/>
                        <a:t> </a:t>
                      </a:r>
                    </a:p>
                    <a:p>
                      <a:pPr algn="ctr"/>
                      <a:r>
                        <a:rPr lang="pt-BR" b="1" dirty="0"/>
                        <a:t>(mm)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6874">
                <a:tc>
                  <a:txBody>
                    <a:bodyPr/>
                    <a:lstStyle/>
                    <a:p>
                      <a:r>
                        <a:rPr lang="pt-BR" sz="2800" b="1" dirty="0"/>
                        <a:t>0-10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b="1" dirty="0"/>
                        <a:t>8.50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b="1" dirty="0"/>
                        <a:t>0.69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6874">
                <a:tc>
                  <a:txBody>
                    <a:bodyPr/>
                    <a:lstStyle/>
                    <a:p>
                      <a:r>
                        <a:rPr lang="pt-BR" sz="2800" b="1" dirty="0"/>
                        <a:t>10-20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b="1" dirty="0"/>
                        <a:t>5.30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b="1" dirty="0"/>
                        <a:t>0.73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874">
                <a:tc>
                  <a:txBody>
                    <a:bodyPr/>
                    <a:lstStyle/>
                    <a:p>
                      <a:r>
                        <a:rPr lang="pt-BR" sz="2800" b="1" dirty="0"/>
                        <a:t>20-40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b="1" dirty="0"/>
                        <a:t>3.58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b="1" dirty="0"/>
                        <a:t>0.74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8100392" y="3659482"/>
            <a:ext cx="1152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(12.3 times)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8100392" y="4311845"/>
            <a:ext cx="1152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(7.3 times)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8100392" y="5014779"/>
            <a:ext cx="1152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(4.8 times)</a:t>
            </a:r>
          </a:p>
        </p:txBody>
      </p:sp>
      <p:sp>
        <p:nvSpPr>
          <p:cNvPr id="8" name="Retângulo 7"/>
          <p:cNvSpPr/>
          <p:nvPr/>
        </p:nvSpPr>
        <p:spPr>
          <a:xfrm>
            <a:off x="4644008" y="3634433"/>
            <a:ext cx="4320480" cy="7607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/>
          <p:cNvSpPr/>
          <p:nvPr/>
        </p:nvSpPr>
        <p:spPr>
          <a:xfrm>
            <a:off x="8100392" y="1186161"/>
            <a:ext cx="720080" cy="5760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4644008" y="1595320"/>
            <a:ext cx="720080" cy="5760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2" name="Conector de seta reta 11"/>
          <p:cNvCxnSpPr/>
          <p:nvPr/>
        </p:nvCxnSpPr>
        <p:spPr>
          <a:xfrm flipH="1">
            <a:off x="5364088" y="1595320"/>
            <a:ext cx="2736304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ipse 15"/>
          <p:cNvSpPr>
            <a:spLocks noChangeAspect="1"/>
          </p:cNvSpPr>
          <p:nvPr/>
        </p:nvSpPr>
        <p:spPr>
          <a:xfrm>
            <a:off x="3239852" y="2496707"/>
            <a:ext cx="612068" cy="48965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/>
          <p:cNvSpPr>
            <a:spLocks noChangeAspect="1"/>
          </p:cNvSpPr>
          <p:nvPr/>
        </p:nvSpPr>
        <p:spPr>
          <a:xfrm>
            <a:off x="2473136" y="3388710"/>
            <a:ext cx="612068" cy="48965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/>
          <p:cNvSpPr>
            <a:spLocks noChangeAspect="1"/>
          </p:cNvSpPr>
          <p:nvPr/>
        </p:nvSpPr>
        <p:spPr>
          <a:xfrm>
            <a:off x="2339752" y="4296907"/>
            <a:ext cx="612068" cy="48965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/>
          <p:cNvSpPr>
            <a:spLocks noChangeAspect="1"/>
          </p:cNvSpPr>
          <p:nvPr/>
        </p:nvSpPr>
        <p:spPr>
          <a:xfrm>
            <a:off x="2195736" y="5161003"/>
            <a:ext cx="612068" cy="48965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/>
          <p:cNvSpPr>
            <a:spLocks noChangeAspect="1"/>
          </p:cNvSpPr>
          <p:nvPr/>
        </p:nvSpPr>
        <p:spPr>
          <a:xfrm>
            <a:off x="1979712" y="6025099"/>
            <a:ext cx="612068" cy="48965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2" name="Conector de seta reta 21"/>
          <p:cNvCxnSpPr/>
          <p:nvPr/>
        </p:nvCxnSpPr>
        <p:spPr>
          <a:xfrm>
            <a:off x="3887924" y="2741534"/>
            <a:ext cx="0" cy="352839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/>
          <p:cNvSpPr txBox="1"/>
          <p:nvPr/>
        </p:nvSpPr>
        <p:spPr>
          <a:xfrm>
            <a:off x="35496" y="6525344"/>
            <a:ext cx="7488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err="1"/>
              <a:t>Source</a:t>
            </a:r>
            <a:r>
              <a:rPr lang="pt-BR" sz="1600" dirty="0"/>
              <a:t>: Tivet, Sá, Lal, et al., </a:t>
            </a:r>
            <a:r>
              <a:rPr lang="pt-BR" sz="1600" b="1" dirty="0"/>
              <a:t>2013</a:t>
            </a:r>
            <a:r>
              <a:rPr lang="pt-BR" sz="1600" dirty="0"/>
              <a:t>. Soil and Tillage Research, v. 126, 203-218 </a:t>
            </a:r>
          </a:p>
        </p:txBody>
      </p:sp>
      <p:grpSp>
        <p:nvGrpSpPr>
          <p:cNvPr id="28" name="Grupo 27"/>
          <p:cNvGrpSpPr/>
          <p:nvPr/>
        </p:nvGrpSpPr>
        <p:grpSpPr>
          <a:xfrm>
            <a:off x="6606226" y="5991671"/>
            <a:ext cx="1134126" cy="461665"/>
            <a:chOff x="4644008" y="5991671"/>
            <a:chExt cx="1134126" cy="461665"/>
          </a:xfrm>
        </p:grpSpPr>
        <p:sp>
          <p:nvSpPr>
            <p:cNvPr id="24" name="Retângulo 23"/>
            <p:cNvSpPr/>
            <p:nvPr/>
          </p:nvSpPr>
          <p:spPr>
            <a:xfrm>
              <a:off x="4644008" y="6025099"/>
              <a:ext cx="360040" cy="35622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CaixaDeTexto 25"/>
            <p:cNvSpPr txBox="1"/>
            <p:nvPr/>
          </p:nvSpPr>
          <p:spPr>
            <a:xfrm>
              <a:off x="5004048" y="5991671"/>
              <a:ext cx="774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/>
                <a:t>NV</a:t>
              </a:r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7884368" y="5972380"/>
            <a:ext cx="1008112" cy="461665"/>
            <a:chOff x="6948264" y="5972380"/>
            <a:chExt cx="1008112" cy="461665"/>
          </a:xfrm>
        </p:grpSpPr>
        <p:sp>
          <p:nvSpPr>
            <p:cNvPr id="25" name="Retângulo 24"/>
            <p:cNvSpPr/>
            <p:nvPr/>
          </p:nvSpPr>
          <p:spPr>
            <a:xfrm>
              <a:off x="6948264" y="6021288"/>
              <a:ext cx="360040" cy="3562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CaixaDeTexto 26"/>
            <p:cNvSpPr txBox="1"/>
            <p:nvPr/>
          </p:nvSpPr>
          <p:spPr>
            <a:xfrm>
              <a:off x="7326306" y="5972380"/>
              <a:ext cx="6300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/>
                <a:t>CT</a:t>
              </a:r>
            </a:p>
          </p:txBody>
        </p:sp>
      </p:grpSp>
      <p:sp>
        <p:nvSpPr>
          <p:cNvPr id="30" name="Elipse 29"/>
          <p:cNvSpPr/>
          <p:nvPr/>
        </p:nvSpPr>
        <p:spPr>
          <a:xfrm>
            <a:off x="899592" y="1340768"/>
            <a:ext cx="720080" cy="5760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351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 animBg="1"/>
      <p:bldP spid="10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3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ângulo 31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0" y="11663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O que ocorre com os atributos do solo com a perda de C?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149842" y="1052736"/>
            <a:ext cx="2844316" cy="523220"/>
          </a:xfrm>
          <a:prstGeom prst="rect">
            <a:avLst/>
          </a:prstGeom>
          <a:solidFill>
            <a:srgbClr val="6633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Carbono orgânico</a:t>
            </a:r>
          </a:p>
        </p:txBody>
      </p:sp>
      <p:grpSp>
        <p:nvGrpSpPr>
          <p:cNvPr id="52" name="Grupo 51"/>
          <p:cNvGrpSpPr/>
          <p:nvPr/>
        </p:nvGrpSpPr>
        <p:grpSpPr>
          <a:xfrm>
            <a:off x="323528" y="1314345"/>
            <a:ext cx="8496944" cy="1218621"/>
            <a:chOff x="323528" y="1602377"/>
            <a:chExt cx="8496944" cy="1218621"/>
          </a:xfrm>
        </p:grpSpPr>
        <p:cxnSp>
          <p:nvCxnSpPr>
            <p:cNvPr id="26" name="Conector reto 25"/>
            <p:cNvCxnSpPr/>
            <p:nvPr/>
          </p:nvCxnSpPr>
          <p:spPr>
            <a:xfrm>
              <a:off x="4572000" y="1863987"/>
              <a:ext cx="0" cy="55690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CaixaDeTexto 3"/>
            <p:cNvSpPr txBox="1"/>
            <p:nvPr/>
          </p:nvSpPr>
          <p:spPr>
            <a:xfrm>
              <a:off x="323528" y="2420888"/>
              <a:ext cx="2016224" cy="40011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Atributos </a:t>
              </a:r>
              <a:r>
                <a:rPr lang="pt-BR" sz="2000" b="1" dirty="0" err="1">
                  <a:solidFill>
                    <a:schemeClr val="bg1"/>
                  </a:solidFill>
                </a:rPr>
                <a:t>fisicos</a:t>
              </a:r>
              <a:endParaRPr lang="pt-BR" sz="2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1" name="Conector angulado 10"/>
            <p:cNvCxnSpPr/>
            <p:nvPr/>
          </p:nvCxnSpPr>
          <p:spPr>
            <a:xfrm rot="10800000" flipV="1">
              <a:off x="1331640" y="1602377"/>
              <a:ext cx="1818202" cy="890518"/>
            </a:xfrm>
            <a:prstGeom prst="bentConnector2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aixaDeTexto 14"/>
            <p:cNvSpPr txBox="1"/>
            <p:nvPr/>
          </p:nvSpPr>
          <p:spPr>
            <a:xfrm>
              <a:off x="3347864" y="2420888"/>
              <a:ext cx="2304256" cy="40011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Atributos químicos</a:t>
              </a:r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6372200" y="2420888"/>
              <a:ext cx="2448272" cy="40011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Atributos biológicos</a:t>
              </a:r>
            </a:p>
          </p:txBody>
        </p:sp>
        <p:cxnSp>
          <p:nvCxnSpPr>
            <p:cNvPr id="27" name="Conector angulado 26"/>
            <p:cNvCxnSpPr/>
            <p:nvPr/>
          </p:nvCxnSpPr>
          <p:spPr>
            <a:xfrm>
              <a:off x="5994158" y="1602379"/>
              <a:ext cx="1548172" cy="818509"/>
            </a:xfrm>
            <a:prstGeom prst="bentConnector3">
              <a:avLst>
                <a:gd name="adj1" fmla="val 99688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to 34"/>
            <p:cNvCxnSpPr>
              <a:stCxn id="4" idx="3"/>
              <a:endCxn id="15" idx="1"/>
            </p:cNvCxnSpPr>
            <p:nvPr/>
          </p:nvCxnSpPr>
          <p:spPr>
            <a:xfrm>
              <a:off x="2339752" y="2620943"/>
              <a:ext cx="1008112" cy="0"/>
            </a:xfrm>
            <a:prstGeom prst="line">
              <a:avLst/>
            </a:prstGeom>
            <a:ln w="28575">
              <a:solidFill>
                <a:srgbClr val="6633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to 35"/>
            <p:cNvCxnSpPr>
              <a:stCxn id="15" idx="3"/>
              <a:endCxn id="16" idx="1"/>
            </p:cNvCxnSpPr>
            <p:nvPr/>
          </p:nvCxnSpPr>
          <p:spPr>
            <a:xfrm>
              <a:off x="5652120" y="2620943"/>
              <a:ext cx="720080" cy="0"/>
            </a:xfrm>
            <a:prstGeom prst="line">
              <a:avLst/>
            </a:prstGeom>
            <a:ln w="28575">
              <a:solidFill>
                <a:srgbClr val="6633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upo 13"/>
          <p:cNvGrpSpPr/>
          <p:nvPr/>
        </p:nvGrpSpPr>
        <p:grpSpPr>
          <a:xfrm>
            <a:off x="251520" y="3110711"/>
            <a:ext cx="1728192" cy="400110"/>
            <a:chOff x="251520" y="3419708"/>
            <a:chExt cx="1728192" cy="400110"/>
          </a:xfrm>
        </p:grpSpPr>
        <p:sp>
          <p:nvSpPr>
            <p:cNvPr id="9" name="CaixaDeTexto 8"/>
            <p:cNvSpPr txBox="1"/>
            <p:nvPr/>
          </p:nvSpPr>
          <p:spPr>
            <a:xfrm>
              <a:off x="251520" y="3419708"/>
              <a:ext cx="1728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Agregação</a:t>
              </a:r>
            </a:p>
          </p:txBody>
        </p:sp>
        <p:sp>
          <p:nvSpPr>
            <p:cNvPr id="10" name="Seta para baixo 9"/>
            <p:cNvSpPr/>
            <p:nvPr/>
          </p:nvSpPr>
          <p:spPr>
            <a:xfrm>
              <a:off x="1691680" y="3573016"/>
              <a:ext cx="144016" cy="216024"/>
            </a:xfrm>
            <a:prstGeom prst="downArrow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251520" y="3550621"/>
            <a:ext cx="2376264" cy="400110"/>
            <a:chOff x="251520" y="2996952"/>
            <a:chExt cx="1584176" cy="400110"/>
          </a:xfrm>
        </p:grpSpPr>
        <p:sp>
          <p:nvSpPr>
            <p:cNvPr id="5" name="CaixaDeTexto 4"/>
            <p:cNvSpPr txBox="1"/>
            <p:nvPr/>
          </p:nvSpPr>
          <p:spPr>
            <a:xfrm>
              <a:off x="251520" y="2996952"/>
              <a:ext cx="15841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Densidade do Solo</a:t>
              </a:r>
            </a:p>
          </p:txBody>
        </p:sp>
        <p:sp>
          <p:nvSpPr>
            <p:cNvPr id="28" name="Seta para baixo 27"/>
            <p:cNvSpPr/>
            <p:nvPr/>
          </p:nvSpPr>
          <p:spPr>
            <a:xfrm flipV="1">
              <a:off x="1727848" y="3068960"/>
              <a:ext cx="72008" cy="216024"/>
            </a:xfrm>
            <a:prstGeom prst="downArrow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251520" y="4036954"/>
            <a:ext cx="1728192" cy="400110"/>
            <a:chOff x="251520" y="3842464"/>
            <a:chExt cx="1728192" cy="400110"/>
          </a:xfrm>
        </p:grpSpPr>
        <p:sp>
          <p:nvSpPr>
            <p:cNvPr id="7" name="CaixaDeTexto 6"/>
            <p:cNvSpPr txBox="1"/>
            <p:nvPr/>
          </p:nvSpPr>
          <p:spPr>
            <a:xfrm>
              <a:off x="251520" y="3842464"/>
              <a:ext cx="1728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Porosidade</a:t>
              </a:r>
            </a:p>
          </p:txBody>
        </p:sp>
        <p:sp>
          <p:nvSpPr>
            <p:cNvPr id="29" name="Seta para baixo 28"/>
            <p:cNvSpPr/>
            <p:nvPr/>
          </p:nvSpPr>
          <p:spPr>
            <a:xfrm>
              <a:off x="1691680" y="4005064"/>
              <a:ext cx="144016" cy="216024"/>
            </a:xfrm>
            <a:prstGeom prst="downArrow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251520" y="4514795"/>
            <a:ext cx="1728192" cy="400110"/>
            <a:chOff x="251520" y="4253026"/>
            <a:chExt cx="1728192" cy="400110"/>
          </a:xfrm>
        </p:grpSpPr>
        <p:sp>
          <p:nvSpPr>
            <p:cNvPr id="8" name="CaixaDeTexto 7"/>
            <p:cNvSpPr txBox="1"/>
            <p:nvPr/>
          </p:nvSpPr>
          <p:spPr>
            <a:xfrm>
              <a:off x="251520" y="4253026"/>
              <a:ext cx="1728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Infiltração</a:t>
              </a:r>
            </a:p>
          </p:txBody>
        </p:sp>
        <p:sp>
          <p:nvSpPr>
            <p:cNvPr id="30" name="Seta para baixo 29"/>
            <p:cNvSpPr/>
            <p:nvPr/>
          </p:nvSpPr>
          <p:spPr>
            <a:xfrm>
              <a:off x="1691680" y="4365104"/>
              <a:ext cx="144016" cy="216024"/>
            </a:xfrm>
            <a:prstGeom prst="downArrow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4" name="Grupo 43"/>
          <p:cNvGrpSpPr/>
          <p:nvPr/>
        </p:nvGrpSpPr>
        <p:grpSpPr>
          <a:xfrm>
            <a:off x="251520" y="4923105"/>
            <a:ext cx="1944216" cy="707886"/>
            <a:chOff x="251520" y="4665330"/>
            <a:chExt cx="1944216" cy="707886"/>
          </a:xfrm>
        </p:grpSpPr>
        <p:sp>
          <p:nvSpPr>
            <p:cNvPr id="6" name="CaixaDeTexto 5"/>
            <p:cNvSpPr txBox="1"/>
            <p:nvPr/>
          </p:nvSpPr>
          <p:spPr>
            <a:xfrm>
              <a:off x="251520" y="4665330"/>
              <a:ext cx="19442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Resistência a  </a:t>
              </a:r>
            </a:p>
            <a:p>
              <a:r>
                <a:rPr lang="pt-BR" sz="2000" b="1" dirty="0"/>
                <a:t>penetração</a:t>
              </a:r>
            </a:p>
          </p:txBody>
        </p:sp>
        <p:sp>
          <p:nvSpPr>
            <p:cNvPr id="31" name="Seta para baixo 30"/>
            <p:cNvSpPr/>
            <p:nvPr/>
          </p:nvSpPr>
          <p:spPr>
            <a:xfrm flipV="1">
              <a:off x="1763688" y="5013176"/>
              <a:ext cx="144016" cy="216024"/>
            </a:xfrm>
            <a:prstGeom prst="downArrow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7" name="Grupo 46"/>
          <p:cNvGrpSpPr/>
          <p:nvPr/>
        </p:nvGrpSpPr>
        <p:grpSpPr>
          <a:xfrm>
            <a:off x="3275856" y="3604954"/>
            <a:ext cx="2088232" cy="400110"/>
            <a:chOff x="3275856" y="3820978"/>
            <a:chExt cx="2088232" cy="400110"/>
          </a:xfrm>
        </p:grpSpPr>
        <p:sp>
          <p:nvSpPr>
            <p:cNvPr id="19" name="CaixaDeTexto 18"/>
            <p:cNvSpPr txBox="1"/>
            <p:nvPr/>
          </p:nvSpPr>
          <p:spPr>
            <a:xfrm>
              <a:off x="3275856" y="3820978"/>
              <a:ext cx="19442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Potencial redox</a:t>
              </a:r>
            </a:p>
          </p:txBody>
        </p:sp>
        <p:sp>
          <p:nvSpPr>
            <p:cNvPr id="33" name="Seta para baixo 32"/>
            <p:cNvSpPr/>
            <p:nvPr/>
          </p:nvSpPr>
          <p:spPr>
            <a:xfrm flipV="1">
              <a:off x="5220072" y="3910018"/>
              <a:ext cx="144016" cy="216024"/>
            </a:xfrm>
            <a:prstGeom prst="downArrow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8" name="Grupo 47"/>
          <p:cNvGrpSpPr/>
          <p:nvPr/>
        </p:nvGrpSpPr>
        <p:grpSpPr>
          <a:xfrm>
            <a:off x="3275856" y="4077072"/>
            <a:ext cx="2639338" cy="707886"/>
            <a:chOff x="3275856" y="4233282"/>
            <a:chExt cx="1989402" cy="707886"/>
          </a:xfrm>
        </p:grpSpPr>
        <p:sp>
          <p:nvSpPr>
            <p:cNvPr id="21" name="CaixaDeTexto 20"/>
            <p:cNvSpPr txBox="1"/>
            <p:nvPr/>
          </p:nvSpPr>
          <p:spPr>
            <a:xfrm>
              <a:off x="3275856" y="4233282"/>
              <a:ext cx="19442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Disponibilidade de N, P, S e micronutrientes</a:t>
              </a:r>
            </a:p>
          </p:txBody>
        </p:sp>
        <p:sp>
          <p:nvSpPr>
            <p:cNvPr id="37" name="Seta para baixo 36"/>
            <p:cNvSpPr/>
            <p:nvPr/>
          </p:nvSpPr>
          <p:spPr>
            <a:xfrm>
              <a:off x="5121242" y="4653136"/>
              <a:ext cx="144016" cy="216024"/>
            </a:xfrm>
            <a:prstGeom prst="downArrow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6" name="Grupo 45"/>
          <p:cNvGrpSpPr/>
          <p:nvPr/>
        </p:nvGrpSpPr>
        <p:grpSpPr>
          <a:xfrm>
            <a:off x="3239852" y="3154322"/>
            <a:ext cx="936104" cy="400110"/>
            <a:chOff x="3239852" y="3442354"/>
            <a:chExt cx="936104" cy="400110"/>
          </a:xfrm>
        </p:grpSpPr>
        <p:sp>
          <p:nvSpPr>
            <p:cNvPr id="18" name="CaixaDeTexto 17"/>
            <p:cNvSpPr txBox="1"/>
            <p:nvPr/>
          </p:nvSpPr>
          <p:spPr>
            <a:xfrm>
              <a:off x="3239852" y="3442354"/>
              <a:ext cx="9361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CTC</a:t>
              </a:r>
            </a:p>
          </p:txBody>
        </p:sp>
        <p:sp>
          <p:nvSpPr>
            <p:cNvPr id="38" name="Seta para baixo 37"/>
            <p:cNvSpPr/>
            <p:nvPr/>
          </p:nvSpPr>
          <p:spPr>
            <a:xfrm>
              <a:off x="3852576" y="3565011"/>
              <a:ext cx="144016" cy="216024"/>
            </a:xfrm>
            <a:prstGeom prst="downArrow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5" name="Grupo 44"/>
          <p:cNvGrpSpPr/>
          <p:nvPr/>
        </p:nvGrpSpPr>
        <p:grpSpPr>
          <a:xfrm>
            <a:off x="3239852" y="2708920"/>
            <a:ext cx="756740" cy="400110"/>
            <a:chOff x="3239852" y="2996952"/>
            <a:chExt cx="756740" cy="400110"/>
          </a:xfrm>
        </p:grpSpPr>
        <p:sp>
          <p:nvSpPr>
            <p:cNvPr id="17" name="CaixaDeTexto 16"/>
            <p:cNvSpPr txBox="1"/>
            <p:nvPr/>
          </p:nvSpPr>
          <p:spPr>
            <a:xfrm>
              <a:off x="3239852" y="2996952"/>
              <a:ext cx="7560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pH</a:t>
              </a:r>
            </a:p>
          </p:txBody>
        </p:sp>
        <p:sp>
          <p:nvSpPr>
            <p:cNvPr id="39" name="Seta para baixo 38"/>
            <p:cNvSpPr/>
            <p:nvPr/>
          </p:nvSpPr>
          <p:spPr>
            <a:xfrm>
              <a:off x="3852576" y="3134871"/>
              <a:ext cx="144016" cy="216024"/>
            </a:xfrm>
            <a:prstGeom prst="downArrow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                       </a:t>
              </a:r>
            </a:p>
          </p:txBody>
        </p:sp>
      </p:grpSp>
      <p:grpSp>
        <p:nvGrpSpPr>
          <p:cNvPr id="56" name="Grupo 13"/>
          <p:cNvGrpSpPr/>
          <p:nvPr/>
        </p:nvGrpSpPr>
        <p:grpSpPr>
          <a:xfrm>
            <a:off x="251514" y="2653512"/>
            <a:ext cx="2761819" cy="400110"/>
            <a:chOff x="251519" y="3419708"/>
            <a:chExt cx="2761819" cy="400110"/>
          </a:xfrm>
        </p:grpSpPr>
        <p:sp>
          <p:nvSpPr>
            <p:cNvPr id="57" name="CaixaDeTexto 56"/>
            <p:cNvSpPr txBox="1"/>
            <p:nvPr/>
          </p:nvSpPr>
          <p:spPr>
            <a:xfrm>
              <a:off x="251519" y="3419708"/>
              <a:ext cx="26856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Dispersão de </a:t>
              </a:r>
              <a:r>
                <a:rPr lang="pt-BR" sz="2000" b="1" dirty="0" err="1"/>
                <a:t>particulas</a:t>
              </a:r>
              <a:endParaRPr lang="pt-BR" sz="2000" b="1" dirty="0"/>
            </a:p>
          </p:txBody>
        </p:sp>
        <p:sp>
          <p:nvSpPr>
            <p:cNvPr id="58" name="Seta para baixo 9"/>
            <p:cNvSpPr/>
            <p:nvPr/>
          </p:nvSpPr>
          <p:spPr>
            <a:xfrm flipV="1">
              <a:off x="2869322" y="3531451"/>
              <a:ext cx="144016" cy="216024"/>
            </a:xfrm>
            <a:prstGeom prst="downArrow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81190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7" name="Gráfico 6"/>
          <p:cNvGraphicFramePr>
            <a:graphicFrameLocks noGrp="1"/>
          </p:cNvGraphicFramePr>
          <p:nvPr>
            <p:extLst/>
          </p:nvPr>
        </p:nvGraphicFramePr>
        <p:xfrm>
          <a:off x="381379" y="609599"/>
          <a:ext cx="5091167" cy="5841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2078182" y="0"/>
            <a:ext cx="5264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Distribuição do pH no perfil do solo</a:t>
            </a:r>
          </a:p>
        </p:txBody>
      </p:sp>
      <p:sp>
        <p:nvSpPr>
          <p:cNvPr id="4" name="Retângulo 3"/>
          <p:cNvSpPr/>
          <p:nvPr/>
        </p:nvSpPr>
        <p:spPr>
          <a:xfrm>
            <a:off x="134218" y="6476134"/>
            <a:ext cx="668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Fonte: Sá, </a:t>
            </a:r>
            <a:r>
              <a:rPr lang="pt-BR" dirty="0" err="1">
                <a:solidFill>
                  <a:schemeClr val="bg1"/>
                </a:solidFill>
              </a:rPr>
              <a:t>Cerri</a:t>
            </a:r>
            <a:r>
              <a:rPr lang="pt-BR" dirty="0">
                <a:solidFill>
                  <a:schemeClr val="bg1"/>
                </a:solidFill>
              </a:rPr>
              <a:t>, </a:t>
            </a:r>
            <a:r>
              <a:rPr lang="pt-BR" dirty="0" err="1">
                <a:solidFill>
                  <a:schemeClr val="bg1"/>
                </a:solidFill>
              </a:rPr>
              <a:t>Lal</a:t>
            </a:r>
            <a:r>
              <a:rPr lang="pt-BR" dirty="0">
                <a:solidFill>
                  <a:schemeClr val="bg1"/>
                </a:solidFill>
              </a:rPr>
              <a:t> et al., 2009. </a:t>
            </a:r>
            <a:r>
              <a:rPr lang="pt-BR" dirty="0" err="1">
                <a:solidFill>
                  <a:schemeClr val="bg1"/>
                </a:solidFill>
              </a:rPr>
              <a:t>Soil</a:t>
            </a:r>
            <a:r>
              <a:rPr lang="pt-BR" dirty="0">
                <a:solidFill>
                  <a:schemeClr val="bg1"/>
                </a:solidFill>
              </a:rPr>
              <a:t> &amp; </a:t>
            </a:r>
            <a:r>
              <a:rPr lang="pt-BR" dirty="0" err="1">
                <a:solidFill>
                  <a:schemeClr val="bg1"/>
                </a:solidFill>
              </a:rPr>
              <a:t>Tillage</a:t>
            </a:r>
            <a:r>
              <a:rPr lang="pt-BR" dirty="0">
                <a:solidFill>
                  <a:schemeClr val="bg1"/>
                </a:solidFill>
              </a:rPr>
              <a:t>  </a:t>
            </a:r>
            <a:r>
              <a:rPr lang="pt-BR" dirty="0" err="1">
                <a:solidFill>
                  <a:schemeClr val="bg1"/>
                </a:solidFill>
              </a:rPr>
              <a:t>Research</a:t>
            </a:r>
            <a:r>
              <a:rPr lang="pt-BR" dirty="0">
                <a:solidFill>
                  <a:schemeClr val="bg1"/>
                </a:solidFill>
              </a:rPr>
              <a:t>, v.104:56-64</a:t>
            </a:r>
          </a:p>
        </p:txBody>
      </p:sp>
    </p:spTree>
    <p:extLst>
      <p:ext uri="{BB962C8B-B14F-4D97-AF65-F5344CB8AC3E}">
        <p14:creationId xmlns:p14="http://schemas.microsoft.com/office/powerpoint/2010/main" val="36427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9485383"/>
              </p:ext>
            </p:extLst>
          </p:nvPr>
        </p:nvGraphicFramePr>
        <p:xfrm>
          <a:off x="103827" y="908720"/>
          <a:ext cx="9026525" cy="5638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tângulo 2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107504" y="-27384"/>
            <a:ext cx="89646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Distribuição</a:t>
            </a:r>
            <a:r>
              <a:rPr lang="en-US" sz="2400" b="1" dirty="0">
                <a:solidFill>
                  <a:schemeClr val="bg1"/>
                </a:solidFill>
              </a:rPr>
              <a:t> do C no </a:t>
            </a:r>
            <a:r>
              <a:rPr lang="en-US" sz="2400" b="1" dirty="0" err="1">
                <a:solidFill>
                  <a:schemeClr val="bg1"/>
                </a:solidFill>
              </a:rPr>
              <a:t>perfil</a:t>
            </a:r>
            <a:r>
              <a:rPr lang="en-US" sz="2400" b="1" dirty="0">
                <a:solidFill>
                  <a:schemeClr val="bg1"/>
                </a:solidFill>
              </a:rPr>
              <a:t> do solo (Mata </a:t>
            </a:r>
            <a:r>
              <a:rPr lang="en-US" sz="2400" b="1" dirty="0" err="1">
                <a:solidFill>
                  <a:schemeClr val="bg1"/>
                </a:solidFill>
              </a:rPr>
              <a:t>nativa</a:t>
            </a:r>
            <a:r>
              <a:rPr lang="en-US" sz="2400" b="1" dirty="0">
                <a:solidFill>
                  <a:schemeClr val="bg1"/>
                </a:solidFill>
              </a:rPr>
              <a:t>, PC)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Lucas do Rio Verde – </a:t>
            </a:r>
            <a:r>
              <a:rPr lang="en-US" sz="2400" b="1" dirty="0" err="1">
                <a:solidFill>
                  <a:schemeClr val="bg1"/>
                </a:solidFill>
              </a:rPr>
              <a:t>Estação</a:t>
            </a:r>
            <a:r>
              <a:rPr lang="en-US" sz="2400" b="1" dirty="0">
                <a:solidFill>
                  <a:schemeClr val="bg1"/>
                </a:solidFill>
              </a:rPr>
              <a:t> experimental da FRV 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223628" y="2185700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*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076056" y="2780928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*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716016" y="3409836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7968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5" grpId="0"/>
      <p:bldP spid="6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2820183"/>
              </p:ext>
            </p:extLst>
          </p:nvPr>
        </p:nvGraphicFramePr>
        <p:xfrm>
          <a:off x="360362" y="1124744"/>
          <a:ext cx="8423275" cy="5638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ixaDeTexto 2"/>
          <p:cNvSpPr txBox="1">
            <a:spLocks noChangeArrowheads="1"/>
          </p:cNvSpPr>
          <p:nvPr/>
        </p:nvSpPr>
        <p:spPr bwMode="auto">
          <a:xfrm>
            <a:off x="107504" y="44450"/>
            <a:ext cx="89646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Distribuição</a:t>
            </a:r>
            <a:r>
              <a:rPr lang="en-US" sz="2400" b="1" dirty="0">
                <a:solidFill>
                  <a:schemeClr val="bg1"/>
                </a:solidFill>
              </a:rPr>
              <a:t> da CTC no </a:t>
            </a:r>
            <a:r>
              <a:rPr lang="en-US" sz="2400" b="1" dirty="0" err="1">
                <a:solidFill>
                  <a:schemeClr val="bg1"/>
                </a:solidFill>
              </a:rPr>
              <a:t>perfil</a:t>
            </a:r>
            <a:r>
              <a:rPr lang="en-US" sz="2400" b="1" dirty="0">
                <a:solidFill>
                  <a:schemeClr val="bg1"/>
                </a:solidFill>
              </a:rPr>
              <a:t> do solo (Mata </a:t>
            </a:r>
            <a:r>
              <a:rPr lang="en-US" sz="2400" b="1" dirty="0" err="1">
                <a:solidFill>
                  <a:schemeClr val="bg1"/>
                </a:solidFill>
              </a:rPr>
              <a:t>nativa</a:t>
            </a:r>
            <a:r>
              <a:rPr lang="en-US" sz="2400" b="1" dirty="0">
                <a:solidFill>
                  <a:schemeClr val="bg1"/>
                </a:solidFill>
              </a:rPr>
              <a:t>, PC)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Lucas do Rio Verde – </a:t>
            </a:r>
            <a:r>
              <a:rPr lang="en-US" sz="2400" b="1" dirty="0" err="1">
                <a:solidFill>
                  <a:schemeClr val="bg1"/>
                </a:solidFill>
              </a:rPr>
              <a:t>Estação</a:t>
            </a:r>
            <a:r>
              <a:rPr lang="en-US" sz="2400" b="1" dirty="0">
                <a:solidFill>
                  <a:schemeClr val="bg1"/>
                </a:solidFill>
              </a:rPr>
              <a:t> experimental da FRV 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6" name="Chave direita 5"/>
          <p:cNvSpPr/>
          <p:nvPr/>
        </p:nvSpPr>
        <p:spPr>
          <a:xfrm>
            <a:off x="7812360" y="2132856"/>
            <a:ext cx="288032" cy="187220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7020272" y="4049937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- 3.5 </a:t>
            </a:r>
          </a:p>
          <a:p>
            <a:pPr algn="ctr"/>
            <a:r>
              <a:rPr lang="pt-BR" sz="2400" b="1" dirty="0" err="1"/>
              <a:t>cmolc</a:t>
            </a:r>
            <a:r>
              <a:rPr lang="pt-BR" sz="2400" b="1" dirty="0"/>
              <a:t> dm</a:t>
            </a:r>
            <a:r>
              <a:rPr lang="pt-BR" sz="2400" b="1" baseline="30000" dirty="0"/>
              <a:t>-3</a:t>
            </a:r>
          </a:p>
        </p:txBody>
      </p:sp>
    </p:spTree>
    <p:extLst>
      <p:ext uri="{BB962C8B-B14F-4D97-AF65-F5344CB8AC3E}">
        <p14:creationId xmlns:p14="http://schemas.microsoft.com/office/powerpoint/2010/main" val="295636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Latossolo Bruno Castrolanda"/>
          <p:cNvPicPr>
            <a:picLocks noChangeAspect="1" noChangeArrowheads="1"/>
          </p:cNvPicPr>
          <p:nvPr/>
        </p:nvPicPr>
        <p:blipFill>
          <a:blip r:embed="rId2" cstate="print"/>
          <a:srcRect t="14287" b="14287"/>
          <a:stretch>
            <a:fillRect/>
          </a:stretch>
        </p:blipFill>
        <p:spPr bwMode="auto">
          <a:xfrm>
            <a:off x="0" y="0"/>
            <a:ext cx="9144000" cy="689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99011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949237"/>
              </p:ext>
            </p:extLst>
          </p:nvPr>
        </p:nvGraphicFramePr>
        <p:xfrm>
          <a:off x="381000" y="1600200"/>
          <a:ext cx="8458200" cy="4809744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60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63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Local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Solos (Unid.)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%</a:t>
                      </a:r>
                      <a:r>
                        <a:rPr kumimoji="0" 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da CTC devido a MOS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Referência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Estado de São Paulo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16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70 a 74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Raij,1969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6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Estado do Paraná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12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75 a 90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Pavan, 1985 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Região dos Cerrados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14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75 a 85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80 a 90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Lopes, 1978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Resck, 1998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4875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Faixa Média = </a:t>
                      </a: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70 a 90 % </a:t>
                      </a: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da CTC dos </a:t>
                      </a: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solos</a:t>
                      </a: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é proveniente da </a:t>
                      </a: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Arial Black" pitchFamily="34" charset="0"/>
                        </a:rPr>
                        <a:t>Matéria Orgânica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FFFF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9043" name="Text Box 35"/>
          <p:cNvSpPr txBox="1">
            <a:spLocks noChangeArrowheads="1"/>
          </p:cNvSpPr>
          <p:nvPr/>
        </p:nvSpPr>
        <p:spPr bwMode="auto">
          <a:xfrm>
            <a:off x="304800" y="152400"/>
            <a:ext cx="8610600" cy="1228725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shade val="0"/>
                  <a:invGamma/>
                  <a:alpha val="70000"/>
                </a:schemeClr>
              </a:gs>
              <a:gs pos="50000">
                <a:schemeClr val="tx1">
                  <a:alpha val="39999"/>
                </a:schemeClr>
              </a:gs>
              <a:gs pos="100000">
                <a:schemeClr val="tx1">
                  <a:gamma/>
                  <a:shade val="0"/>
                  <a:invGamma/>
                  <a:alpha val="70000"/>
                </a:schemeClr>
              </a:gs>
            </a:gsLst>
            <a:lin ang="5400000" scaled="1"/>
          </a:gradFill>
          <a:ln w="381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600" dirty="0">
                <a:solidFill>
                  <a:schemeClr val="bg1"/>
                </a:solidFill>
                <a:latin typeface="Tahoma" pitchFamily="34" charset="0"/>
                <a:cs typeface="Arial" charset="0"/>
              </a:rPr>
              <a:t>Contribuição da </a:t>
            </a:r>
            <a:r>
              <a:rPr lang="pt-BR" sz="3600" b="1" dirty="0">
                <a:solidFill>
                  <a:schemeClr val="bg1"/>
                </a:solidFill>
                <a:latin typeface="Tahoma" pitchFamily="34" charset="0"/>
                <a:cs typeface="Arial" charset="0"/>
              </a:rPr>
              <a:t>Matéria Orgânica </a:t>
            </a:r>
            <a:r>
              <a:rPr lang="pt-BR" sz="3600" dirty="0">
                <a:solidFill>
                  <a:schemeClr val="bg1"/>
                </a:solidFill>
                <a:latin typeface="Tahoma" pitchFamily="34" charset="0"/>
                <a:cs typeface="Arial" charset="0"/>
              </a:rPr>
              <a:t>na </a:t>
            </a:r>
            <a:r>
              <a:rPr lang="pt-BR" sz="3600" b="1" dirty="0">
                <a:solidFill>
                  <a:schemeClr val="bg1"/>
                </a:solidFill>
                <a:latin typeface="Tahoma" pitchFamily="34" charset="0"/>
                <a:cs typeface="Arial" charset="0"/>
              </a:rPr>
              <a:t>CTC</a:t>
            </a:r>
            <a:r>
              <a:rPr lang="pt-BR" sz="3600" dirty="0">
                <a:solidFill>
                  <a:schemeClr val="bg1"/>
                </a:solidFill>
                <a:latin typeface="Tahoma" pitchFamily="34" charset="0"/>
                <a:cs typeface="Arial" charset="0"/>
              </a:rPr>
              <a:t> de </a:t>
            </a:r>
            <a:r>
              <a:rPr lang="pt-BR" sz="3600" b="1" dirty="0">
                <a:solidFill>
                  <a:schemeClr val="bg1"/>
                </a:solidFill>
                <a:latin typeface="Tahoma" pitchFamily="34" charset="0"/>
                <a:cs typeface="Arial" charset="0"/>
              </a:rPr>
              <a:t>solos</a:t>
            </a:r>
            <a:r>
              <a:rPr lang="pt-BR" sz="3600" dirty="0">
                <a:solidFill>
                  <a:schemeClr val="bg1"/>
                </a:solidFill>
                <a:latin typeface="Tahoma" pitchFamily="34" charset="0"/>
                <a:cs typeface="Arial" charset="0"/>
              </a:rPr>
              <a:t> no Brasil</a:t>
            </a:r>
            <a:endParaRPr lang="en-US" sz="3600" dirty="0">
              <a:solidFill>
                <a:schemeClr val="bg1"/>
              </a:solidFill>
              <a:latin typeface="Tahom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21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9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 Box 134"/>
          <p:cNvSpPr txBox="1">
            <a:spLocks noChangeArrowheads="1"/>
          </p:cNvSpPr>
          <p:nvPr/>
        </p:nvSpPr>
        <p:spPr bwMode="auto">
          <a:xfrm>
            <a:off x="1403350" y="152400"/>
            <a:ext cx="68119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dirty="0">
                <a:latin typeface="Tahoma" pitchFamily="34" charset="0"/>
              </a:rPr>
              <a:t>MOS x CTC em amostras coletas no MT em plantio direto</a:t>
            </a:r>
            <a:endParaRPr lang="en-US" sz="2400" b="1" dirty="0">
              <a:latin typeface="Tahoma" pitchFamily="34" charset="0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285750" y="1000125"/>
            <a:ext cx="8572500" cy="5606519"/>
            <a:chOff x="285750" y="1000125"/>
            <a:chExt cx="8572500" cy="5606519"/>
          </a:xfrm>
        </p:grpSpPr>
        <p:pic>
          <p:nvPicPr>
            <p:cNvPr id="59394" name="Gráfico 11"/>
            <p:cNvPicPr>
              <a:picLocks noChangeArrowheads="1"/>
            </p:cNvPicPr>
            <p:nvPr/>
          </p:nvPicPr>
          <p:blipFill>
            <a:blip r:embed="rId3" cstate="print"/>
            <a:srcRect l="-1334" t="-2266" r="-1183" b="-1324"/>
            <a:stretch>
              <a:fillRect/>
            </a:stretch>
          </p:blipFill>
          <p:spPr bwMode="auto">
            <a:xfrm>
              <a:off x="285750" y="1000125"/>
              <a:ext cx="8572500" cy="5586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CaixaDeTexto 2"/>
            <p:cNvSpPr txBox="1"/>
            <p:nvPr/>
          </p:nvSpPr>
          <p:spPr>
            <a:xfrm>
              <a:off x="5350595" y="4717593"/>
              <a:ext cx="3253853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2000" dirty="0"/>
                <a:t>CTC = 0.18</a:t>
              </a:r>
              <a:r>
                <a:rPr lang="pt-BR" sz="2000" baseline="-25000" dirty="0"/>
                <a:t>MOS</a:t>
              </a:r>
              <a:r>
                <a:rPr lang="pt-BR" sz="2000" dirty="0"/>
                <a:t> + 2.54</a:t>
              </a:r>
            </a:p>
            <a:p>
              <a:r>
                <a:rPr lang="pt-BR" sz="2000" dirty="0"/>
                <a:t>R</a:t>
              </a:r>
              <a:r>
                <a:rPr lang="pt-BR" sz="2000" baseline="30000" dirty="0"/>
                <a:t>2</a:t>
              </a:r>
              <a:r>
                <a:rPr lang="pt-BR" sz="2000" dirty="0"/>
                <a:t> = 0.66</a:t>
              </a:r>
            </a:p>
            <a:p>
              <a:r>
                <a:rPr lang="pt-BR" sz="2000" i="1" dirty="0"/>
                <a:t>n</a:t>
              </a:r>
              <a:r>
                <a:rPr lang="pt-BR" sz="2000" dirty="0"/>
                <a:t> = 2088 amostras</a:t>
              </a:r>
            </a:p>
          </p:txBody>
        </p:sp>
        <p:sp>
          <p:nvSpPr>
            <p:cNvPr id="5" name="CaixaDeTexto 4"/>
            <p:cNvSpPr txBox="1"/>
            <p:nvPr/>
          </p:nvSpPr>
          <p:spPr>
            <a:xfrm rot="16200000">
              <a:off x="-488595" y="3480973"/>
              <a:ext cx="208823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/>
                <a:t>CTC, </a:t>
              </a:r>
              <a:r>
                <a:rPr lang="pt-BR" sz="2000" dirty="0" err="1"/>
                <a:t>cmolc</a:t>
              </a:r>
              <a:r>
                <a:rPr lang="pt-BR" sz="2000" dirty="0"/>
                <a:t> dm</a:t>
              </a:r>
              <a:r>
                <a:rPr lang="pt-BR" sz="2000" baseline="30000" dirty="0"/>
                <a:t>-3</a:t>
              </a:r>
            </a:p>
          </p:txBody>
        </p:sp>
        <p:sp>
          <p:nvSpPr>
            <p:cNvPr id="6" name="CaixaDeTexto 5"/>
            <p:cNvSpPr txBox="1"/>
            <p:nvPr/>
          </p:nvSpPr>
          <p:spPr>
            <a:xfrm>
              <a:off x="4427984" y="6237312"/>
              <a:ext cx="162708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/>
                <a:t>MOS, g dm</a:t>
              </a:r>
              <a:r>
                <a:rPr lang="pt-BR" baseline="30000" dirty="0"/>
                <a:t>-3</a:t>
              </a:r>
            </a:p>
          </p:txBody>
        </p:sp>
      </p:grpSp>
      <p:sp>
        <p:nvSpPr>
          <p:cNvPr id="8" name="CaixaDeTexto 7"/>
          <p:cNvSpPr txBox="1"/>
          <p:nvPr/>
        </p:nvSpPr>
        <p:spPr>
          <a:xfrm>
            <a:off x="35496" y="6422033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/>
              <a:t>Source</a:t>
            </a:r>
            <a:r>
              <a:rPr lang="pt-BR" b="1" dirty="0"/>
              <a:t>: </a:t>
            </a:r>
            <a:r>
              <a:rPr lang="pt-BR" dirty="0"/>
              <a:t>Sá, 2008 (SBCS)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7092280" y="2276872"/>
            <a:ext cx="1296144" cy="2031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A cada 1 g MOS aumenta 0.18 </a:t>
            </a:r>
            <a:r>
              <a:rPr lang="pt-BR" dirty="0" err="1"/>
              <a:t>cmolc</a:t>
            </a:r>
            <a:r>
              <a:rPr lang="pt-BR" dirty="0"/>
              <a:t> 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10 g MOS</a:t>
            </a:r>
          </a:p>
          <a:p>
            <a:pPr algn="ctr"/>
            <a:r>
              <a:rPr lang="pt-BR" dirty="0"/>
              <a:t>1.8 </a:t>
            </a:r>
            <a:r>
              <a:rPr lang="pt-BR" dirty="0" err="1"/>
              <a:t>cmolc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3058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9747597"/>
              </p:ext>
            </p:extLst>
          </p:nvPr>
        </p:nvGraphicFramePr>
        <p:xfrm>
          <a:off x="395536" y="822644"/>
          <a:ext cx="8280920" cy="575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8915" name="CaixaDeTexto 2"/>
          <p:cNvSpPr txBox="1">
            <a:spLocks noChangeArrowheads="1"/>
          </p:cNvSpPr>
          <p:nvPr/>
        </p:nvSpPr>
        <p:spPr bwMode="auto">
          <a:xfrm>
            <a:off x="0" y="-27384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/>
              <a:t>Distribuição</a:t>
            </a:r>
            <a:r>
              <a:rPr lang="en-US" sz="2400" b="1" dirty="0"/>
              <a:t> do pH no </a:t>
            </a:r>
            <a:r>
              <a:rPr lang="en-US" sz="2400" b="1" dirty="0" err="1"/>
              <a:t>perfil</a:t>
            </a:r>
            <a:r>
              <a:rPr lang="en-US" sz="2400" b="1" dirty="0"/>
              <a:t> do solo. </a:t>
            </a:r>
          </a:p>
          <a:p>
            <a:pPr algn="ctr"/>
            <a:r>
              <a:rPr lang="en-US" sz="2400" b="1" dirty="0"/>
              <a:t>Mata </a:t>
            </a:r>
            <a:r>
              <a:rPr lang="en-US" sz="2400" b="1" dirty="0" err="1"/>
              <a:t>nativa</a:t>
            </a:r>
            <a:r>
              <a:rPr lang="en-US" sz="2400" b="1" dirty="0"/>
              <a:t> e PC Lucas do Rio Verde, MT. </a:t>
            </a:r>
            <a:r>
              <a:rPr lang="en-US" sz="2400" b="1" dirty="0" err="1"/>
              <a:t>Estação</a:t>
            </a:r>
            <a:r>
              <a:rPr lang="en-US" sz="2400" b="1" dirty="0"/>
              <a:t> experimental da FRV </a:t>
            </a:r>
            <a:endParaRPr lang="pt-BR" sz="24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7596336" y="2031231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*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164288" y="2708920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*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380312" y="3399383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*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1090" y="6453336"/>
            <a:ext cx="4540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Sá et al., 2009. Soil and Tillage Research</a:t>
            </a:r>
          </a:p>
        </p:txBody>
      </p:sp>
    </p:spTree>
    <p:extLst>
      <p:ext uri="{BB962C8B-B14F-4D97-AF65-F5344CB8AC3E}">
        <p14:creationId xmlns:p14="http://schemas.microsoft.com/office/powerpoint/2010/main" val="88246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CaixaDeTexto 2"/>
          <p:cNvSpPr txBox="1">
            <a:spLocks noChangeArrowheads="1"/>
          </p:cNvSpPr>
          <p:nvPr/>
        </p:nvSpPr>
        <p:spPr bwMode="auto">
          <a:xfrm>
            <a:off x="500063" y="214313"/>
            <a:ext cx="8286750" cy="646112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pt-BR" sz="3600">
                <a:solidFill>
                  <a:schemeClr val="bg1"/>
                </a:solidFill>
                <a:latin typeface="Calibri" panose="020F0502020204030204" pitchFamily="34" charset="0"/>
              </a:rPr>
              <a:t>¿Como es el suelo bajo vegetación natural?</a:t>
            </a:r>
            <a:endParaRPr lang="pt-BR" altLang="pt-BR" sz="36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11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0233186"/>
              </p:ext>
            </p:extLst>
          </p:nvPr>
        </p:nvGraphicFramePr>
        <p:xfrm>
          <a:off x="251520" y="836712"/>
          <a:ext cx="8712967" cy="5876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9939" name="CaixaDeTexto 2"/>
          <p:cNvSpPr txBox="1">
            <a:spLocks noChangeArrowheads="1"/>
          </p:cNvSpPr>
          <p:nvPr/>
        </p:nvSpPr>
        <p:spPr bwMode="auto">
          <a:xfrm>
            <a:off x="179388" y="44450"/>
            <a:ext cx="87137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Distribuição do Al trocável (</a:t>
            </a:r>
            <a:r>
              <a:rPr lang="en-US" sz="2000" b="1"/>
              <a:t>Al</a:t>
            </a:r>
            <a:r>
              <a:rPr lang="en-US" sz="2000" b="1" baseline="30000"/>
              <a:t>3+</a:t>
            </a:r>
            <a:r>
              <a:rPr lang="en-US" sz="2000"/>
              <a:t>) no perfil do solo (Mata nativa e PC) em Lucas do Rio Verde – Estação experimental da FRV </a:t>
            </a:r>
            <a:endParaRPr lang="pt-BR" sz="2000"/>
          </a:p>
        </p:txBody>
      </p:sp>
      <p:cxnSp>
        <p:nvCxnSpPr>
          <p:cNvPr id="4" name="Conector reto 3"/>
          <p:cNvCxnSpPr/>
          <p:nvPr/>
        </p:nvCxnSpPr>
        <p:spPr>
          <a:xfrm>
            <a:off x="0" y="76517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742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5298039"/>
              </p:ext>
            </p:extLst>
          </p:nvPr>
        </p:nvGraphicFramePr>
        <p:xfrm>
          <a:off x="319087" y="980727"/>
          <a:ext cx="8429377" cy="5848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0963" name="CaixaDeTexto 2"/>
          <p:cNvSpPr txBox="1">
            <a:spLocks noChangeArrowheads="1"/>
          </p:cNvSpPr>
          <p:nvPr/>
        </p:nvSpPr>
        <p:spPr bwMode="auto">
          <a:xfrm>
            <a:off x="179388" y="44450"/>
            <a:ext cx="87137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Distribuição do cálcio </a:t>
            </a:r>
            <a:r>
              <a:rPr lang="en-US" sz="2000" b="1"/>
              <a:t>(Ca</a:t>
            </a:r>
            <a:r>
              <a:rPr lang="en-US" sz="2000" b="1" baseline="30000"/>
              <a:t>2+</a:t>
            </a:r>
            <a:r>
              <a:rPr lang="en-US" sz="2000" b="1"/>
              <a:t>)</a:t>
            </a:r>
            <a:r>
              <a:rPr lang="en-US" sz="2000"/>
              <a:t> no perfil do solo (Mata nativa e PC) em Lucas do Rio Verde – Estação experimental da FRV </a:t>
            </a:r>
            <a:endParaRPr lang="pt-BR" sz="2000"/>
          </a:p>
        </p:txBody>
      </p:sp>
      <p:cxnSp>
        <p:nvCxnSpPr>
          <p:cNvPr id="4" name="Conector reto 3"/>
          <p:cNvCxnSpPr/>
          <p:nvPr/>
        </p:nvCxnSpPr>
        <p:spPr>
          <a:xfrm>
            <a:off x="0" y="76517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624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6570948"/>
              </p:ext>
            </p:extLst>
          </p:nvPr>
        </p:nvGraphicFramePr>
        <p:xfrm>
          <a:off x="251520" y="908720"/>
          <a:ext cx="8496944" cy="5776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1987" name="CaixaDeTexto 2"/>
          <p:cNvSpPr txBox="1">
            <a:spLocks noChangeArrowheads="1"/>
          </p:cNvSpPr>
          <p:nvPr/>
        </p:nvSpPr>
        <p:spPr bwMode="auto">
          <a:xfrm>
            <a:off x="179388" y="44450"/>
            <a:ext cx="87137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Distribuição da saturação por bases </a:t>
            </a:r>
            <a:r>
              <a:rPr lang="en-US" sz="2000" b="1"/>
              <a:t>(V%)</a:t>
            </a:r>
            <a:r>
              <a:rPr lang="en-US" sz="2000"/>
              <a:t> no perfil do solo (Mata nativa e PC) em Lucas do Rio Verde – Estação experimental da FRV </a:t>
            </a:r>
            <a:endParaRPr lang="pt-BR" sz="2000"/>
          </a:p>
        </p:txBody>
      </p:sp>
      <p:cxnSp>
        <p:nvCxnSpPr>
          <p:cNvPr id="4" name="Conector reto 3"/>
          <p:cNvCxnSpPr/>
          <p:nvPr/>
        </p:nvCxnSpPr>
        <p:spPr>
          <a:xfrm>
            <a:off x="0" y="76517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411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97EA92E6-B759-4894-82E0-4715E19F6CEF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85010" y="752976"/>
          <a:ext cx="4331369" cy="5999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áfico 2">
            <a:extLst/>
          </p:cNvPr>
          <p:cNvGraphicFramePr>
            <a:graphicFrameLocks/>
          </p:cNvGraphicFramePr>
          <p:nvPr>
            <p:extLst/>
          </p:nvPr>
        </p:nvGraphicFramePr>
        <p:xfrm>
          <a:off x="4572000" y="785060"/>
          <a:ext cx="4491788" cy="5999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tângulo 3"/>
          <p:cNvSpPr/>
          <p:nvPr/>
        </p:nvSpPr>
        <p:spPr>
          <a:xfrm>
            <a:off x="0" y="0"/>
            <a:ext cx="9144000" cy="8071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135886" y="32085"/>
            <a:ext cx="8911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Distribuição do pH num </a:t>
            </a:r>
            <a:r>
              <a:rPr lang="pt-BR" sz="2000" b="1" dirty="0" err="1">
                <a:solidFill>
                  <a:schemeClr val="bg1"/>
                </a:solidFill>
              </a:rPr>
              <a:t>Neossolo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Quartzarênico</a:t>
            </a:r>
            <a:r>
              <a:rPr lang="pt-BR" sz="2000" b="1" dirty="0">
                <a:solidFill>
                  <a:schemeClr val="bg1"/>
                </a:solidFill>
              </a:rPr>
              <a:t> devido a conversão da vegetação natural para agricultura com o uso do preparo e aplicação de calcário</a:t>
            </a:r>
          </a:p>
        </p:txBody>
      </p:sp>
      <p:sp>
        <p:nvSpPr>
          <p:cNvPr id="6" name="CaixaDeTexto 5"/>
          <p:cNvSpPr txBox="1"/>
          <p:nvPr/>
        </p:nvSpPr>
        <p:spPr>
          <a:xfrm rot="16200000">
            <a:off x="7570483" y="4064553"/>
            <a:ext cx="27021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Sá et al., 2017 (em preparação)</a:t>
            </a:r>
          </a:p>
        </p:txBody>
      </p:sp>
    </p:spTree>
    <p:extLst>
      <p:ext uri="{BB962C8B-B14F-4D97-AF65-F5344CB8AC3E}">
        <p14:creationId xmlns:p14="http://schemas.microsoft.com/office/powerpoint/2010/main" val="312805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BCC728A4-7D8C-4009-B8C1-85C05B3FF17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55969" y="673768"/>
          <a:ext cx="4445418" cy="6184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C48A9915-810C-4E13-871B-FD9F5D22640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572000" y="673768"/>
          <a:ext cx="4572000" cy="6195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aixaDeTexto 3"/>
          <p:cNvSpPr txBox="1"/>
          <p:nvPr/>
        </p:nvSpPr>
        <p:spPr>
          <a:xfrm rot="16200000">
            <a:off x="-930914" y="3565826"/>
            <a:ext cx="2326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Profundidade (cm)</a:t>
            </a:r>
          </a:p>
        </p:txBody>
      </p:sp>
    </p:spTree>
    <p:extLst>
      <p:ext uri="{BB962C8B-B14F-4D97-AF65-F5344CB8AC3E}">
        <p14:creationId xmlns:p14="http://schemas.microsoft.com/office/powerpoint/2010/main" val="57319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Imagem 5" descr="Milho x Braquiari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Imagem 3" descr="Palhada de Braquiaria 18.3 ton ha-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2" descr="D:\Área de Trabalho - Prof. Juca\Área de Trabalho\SPD Consultoria\Grupos Bolívia\Visita - Agosto 2007\Fotos Recorrido - Haciendas (Juca)\P1020434.JPG"/>
          <p:cNvPicPr>
            <a:picLocks noChangeAspect="1" noChangeArrowheads="1"/>
          </p:cNvPicPr>
          <p:nvPr/>
        </p:nvPicPr>
        <p:blipFill>
          <a:blip r:embed="rId4" cstate="print"/>
          <a:srcRect l="4430" r="20522"/>
          <a:stretch>
            <a:fillRect/>
          </a:stretch>
        </p:blipFill>
        <p:spPr bwMode="auto">
          <a:xfrm>
            <a:off x="0" y="3429000"/>
            <a:ext cx="4572000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CaixaDeTexto 10"/>
          <p:cNvSpPr txBox="1">
            <a:spLocks noChangeArrowheads="1"/>
          </p:cNvSpPr>
          <p:nvPr/>
        </p:nvSpPr>
        <p:spPr bwMode="auto">
          <a:xfrm>
            <a:off x="178246" y="4941168"/>
            <a:ext cx="8858250" cy="1754326"/>
          </a:xfrm>
          <a:prstGeom prst="rect">
            <a:avLst/>
          </a:prstGeom>
          <a:solidFill>
            <a:schemeClr val="bg1">
              <a:alpha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600" b="1" dirty="0"/>
              <a:t>Se implantarmos o plantio direto com qualidade o que pode acontecer com a fertilidade do Solo?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endParaRPr lang="pt-BR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83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D:\Área de Trabalho - Prof. Juca\Área de Trabalho\SPD Consultoria\Grupos Bolívia\Visita - Agosto 2007\Fotos Recorrido - Haciendas (Juca)\P1020434.JPG"/>
          <p:cNvPicPr>
            <a:picLocks noChangeAspect="1" noChangeArrowheads="1"/>
          </p:cNvPicPr>
          <p:nvPr/>
        </p:nvPicPr>
        <p:blipFill>
          <a:blip r:embed="rId2" cstate="print"/>
          <a:srcRect l="4430" r="20522"/>
          <a:stretch>
            <a:fillRect/>
          </a:stretch>
        </p:blipFill>
        <p:spPr bwMode="auto">
          <a:xfrm>
            <a:off x="1685" y="0"/>
            <a:ext cx="91397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4" name="Picture 4" descr="http://farm5.static.flickr.com/4153/4966635192_7a321196fa.jpg"/>
          <p:cNvPicPr>
            <a:picLocks noChangeAspect="1" noChangeArrowheads="1"/>
          </p:cNvPicPr>
          <p:nvPr/>
        </p:nvPicPr>
        <p:blipFill>
          <a:blip r:embed="rId3"/>
          <a:srcRect l="18898" t="73575" r="13606" b="20157"/>
          <a:stretch>
            <a:fillRect/>
          </a:stretch>
        </p:blipFill>
        <p:spPr bwMode="auto">
          <a:xfrm>
            <a:off x="571472" y="5441862"/>
            <a:ext cx="8001056" cy="1201848"/>
          </a:xfrm>
          <a:prstGeom prst="rect">
            <a:avLst/>
          </a:prstGeom>
          <a:noFill/>
        </p:spPr>
      </p:pic>
      <p:pic>
        <p:nvPicPr>
          <p:cNvPr id="4" name="Picture 4" descr="http://farm5.static.flickr.com/4153/4966635192_7a321196fa.jpg"/>
          <p:cNvPicPr>
            <a:picLocks noChangeAspect="1" noChangeArrowheads="1"/>
          </p:cNvPicPr>
          <p:nvPr/>
        </p:nvPicPr>
        <p:blipFill>
          <a:blip r:embed="rId3"/>
          <a:srcRect l="17386" t="8063" r="13606" b="61480"/>
          <a:stretch>
            <a:fillRect/>
          </a:stretch>
        </p:blipFill>
        <p:spPr bwMode="auto">
          <a:xfrm>
            <a:off x="571472" y="142852"/>
            <a:ext cx="7929618" cy="1469441"/>
          </a:xfrm>
          <a:prstGeom prst="rect">
            <a:avLst/>
          </a:prstGeom>
          <a:noFill/>
        </p:spPr>
      </p:pic>
      <p:pic>
        <p:nvPicPr>
          <p:cNvPr id="5" name="Picture 4" descr="http://farm5.static.flickr.com/4153/4966635192_7a321196fa.jpg"/>
          <p:cNvPicPr>
            <a:picLocks noChangeAspect="1" noChangeArrowheads="1"/>
          </p:cNvPicPr>
          <p:nvPr/>
        </p:nvPicPr>
        <p:blipFill>
          <a:blip r:embed="rId3"/>
          <a:srcRect l="43843" t="38299" r="50646" b="28220"/>
          <a:stretch>
            <a:fillRect/>
          </a:stretch>
        </p:blipFill>
        <p:spPr bwMode="auto">
          <a:xfrm>
            <a:off x="571472" y="1556842"/>
            <a:ext cx="857256" cy="3905009"/>
          </a:xfrm>
          <a:prstGeom prst="rect">
            <a:avLst/>
          </a:prstGeom>
          <a:noFill/>
        </p:spPr>
      </p:pic>
      <p:pic>
        <p:nvPicPr>
          <p:cNvPr id="11" name="Picture 4" descr="http://farm5.static.flickr.com/4153/4966635192_7a321196fa.jpg"/>
          <p:cNvPicPr>
            <a:picLocks noChangeAspect="1" noChangeArrowheads="1"/>
          </p:cNvPicPr>
          <p:nvPr/>
        </p:nvPicPr>
        <p:blipFill>
          <a:blip r:embed="rId3"/>
          <a:srcRect l="43843" t="38299" r="50646" b="28220"/>
          <a:stretch>
            <a:fillRect/>
          </a:stretch>
        </p:blipFill>
        <p:spPr bwMode="auto">
          <a:xfrm>
            <a:off x="4071934" y="1540855"/>
            <a:ext cx="857256" cy="3905009"/>
          </a:xfrm>
          <a:prstGeom prst="rect">
            <a:avLst/>
          </a:prstGeom>
          <a:noFill/>
        </p:spPr>
      </p:pic>
      <p:pic>
        <p:nvPicPr>
          <p:cNvPr id="12" name="Picture 4" descr="http://farm5.static.flickr.com/4153/4966635192_7a321196fa.jpg"/>
          <p:cNvPicPr>
            <a:picLocks noChangeAspect="1" noChangeArrowheads="1"/>
          </p:cNvPicPr>
          <p:nvPr/>
        </p:nvPicPr>
        <p:blipFill>
          <a:blip r:embed="rId3"/>
          <a:srcRect l="43843" t="38299" r="50646" b="28220"/>
          <a:stretch>
            <a:fillRect/>
          </a:stretch>
        </p:blipFill>
        <p:spPr bwMode="auto">
          <a:xfrm>
            <a:off x="7643834" y="1540855"/>
            <a:ext cx="857256" cy="3905009"/>
          </a:xfrm>
          <a:prstGeom prst="rect">
            <a:avLst/>
          </a:prstGeom>
          <a:noFill/>
        </p:spPr>
      </p:pic>
      <p:sp>
        <p:nvSpPr>
          <p:cNvPr id="14" name="CaixaDeTexto 13"/>
          <p:cNvSpPr txBox="1"/>
          <p:nvPr/>
        </p:nvSpPr>
        <p:spPr>
          <a:xfrm>
            <a:off x="1285852" y="248173"/>
            <a:ext cx="64294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Black" pitchFamily="34" charset="0"/>
              </a:rPr>
              <a:t>Sustentabilidade da produção agrícola</a:t>
            </a:r>
          </a:p>
        </p:txBody>
      </p:sp>
      <p:sp>
        <p:nvSpPr>
          <p:cNvPr id="15" name="CaixaDeTexto 14"/>
          <p:cNvSpPr txBox="1"/>
          <p:nvPr/>
        </p:nvSpPr>
        <p:spPr>
          <a:xfrm rot="16200000">
            <a:off x="-904958" y="3208626"/>
            <a:ext cx="3786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err="1">
                <a:latin typeface="Arial Black" pitchFamily="34" charset="0"/>
              </a:rPr>
              <a:t>Minimo</a:t>
            </a:r>
            <a:r>
              <a:rPr lang="pt-BR" sz="2400" b="1" dirty="0">
                <a:latin typeface="Arial Black" pitchFamily="34" charset="0"/>
              </a:rPr>
              <a:t> Revolvimento do solo</a:t>
            </a:r>
          </a:p>
        </p:txBody>
      </p:sp>
      <p:sp>
        <p:nvSpPr>
          <p:cNvPr id="16" name="CaixaDeTexto 15"/>
          <p:cNvSpPr txBox="1"/>
          <p:nvPr/>
        </p:nvSpPr>
        <p:spPr>
          <a:xfrm rot="16200000">
            <a:off x="2388411" y="3041239"/>
            <a:ext cx="4087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 Black" pitchFamily="34" charset="0"/>
              </a:rPr>
              <a:t>Cobertura Permanente do solo</a:t>
            </a:r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6258983" y="3197057"/>
            <a:ext cx="3571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 Black" pitchFamily="34" charset="0"/>
              </a:rPr>
              <a:t>Diversidade na rotação de culturas 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1691680" y="5500702"/>
            <a:ext cx="549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/>
              <a:t>Pilares do SPD</a:t>
            </a:r>
          </a:p>
        </p:txBody>
      </p:sp>
    </p:spTree>
    <p:extLst>
      <p:ext uri="{BB962C8B-B14F-4D97-AF65-F5344CB8AC3E}">
        <p14:creationId xmlns:p14="http://schemas.microsoft.com/office/powerpoint/2010/main" val="84615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P10102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938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4038600"/>
            <a:ext cx="9144000" cy="28194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9966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BR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80580" name="AutoShape 4"/>
          <p:cNvSpPr>
            <a:spLocks noChangeArrowheads="1"/>
          </p:cNvSpPr>
          <p:nvPr/>
        </p:nvSpPr>
        <p:spPr bwMode="auto">
          <a:xfrm>
            <a:off x="457200" y="1981200"/>
            <a:ext cx="4876800" cy="2057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3559 h 21600"/>
              <a:gd name="T20" fmla="*/ 18450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016" y="0"/>
                </a:moveTo>
                <a:lnTo>
                  <a:pt x="8432" y="8432"/>
                </a:lnTo>
                <a:lnTo>
                  <a:pt x="11582" y="8432"/>
                </a:lnTo>
                <a:lnTo>
                  <a:pt x="11582" y="13559"/>
                </a:lnTo>
                <a:lnTo>
                  <a:pt x="0" y="13559"/>
                </a:lnTo>
                <a:lnTo>
                  <a:pt x="0" y="21600"/>
                </a:lnTo>
                <a:lnTo>
                  <a:pt x="18450" y="21600"/>
                </a:lnTo>
                <a:lnTo>
                  <a:pt x="18450" y="8432"/>
                </a:lnTo>
                <a:lnTo>
                  <a:pt x="21600" y="8432"/>
                </a:lnTo>
                <a:close/>
              </a:path>
            </a:pathLst>
          </a:cu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280581" name="Text Box 5"/>
          <p:cNvSpPr txBox="1">
            <a:spLocks noChangeArrowheads="1"/>
          </p:cNvSpPr>
          <p:nvPr/>
        </p:nvSpPr>
        <p:spPr bwMode="auto">
          <a:xfrm>
            <a:off x="533400" y="3276600"/>
            <a:ext cx="2438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 b="1" dirty="0"/>
              <a:t>Adição de 1.0 </a:t>
            </a:r>
            <a:r>
              <a:rPr lang="pt-BR" sz="2000" b="1" dirty="0" err="1"/>
              <a:t>ton</a:t>
            </a:r>
            <a:r>
              <a:rPr lang="pt-BR" sz="2000" b="1" dirty="0"/>
              <a:t> de </a:t>
            </a:r>
            <a:r>
              <a:rPr lang="pt-BR" sz="2000" b="1" dirty="0" err="1"/>
              <a:t>de</a:t>
            </a:r>
            <a:r>
              <a:rPr lang="pt-BR" sz="2000" b="1" dirty="0"/>
              <a:t> C via palhada</a:t>
            </a:r>
            <a:endParaRPr lang="en-US" sz="2000" b="1" dirty="0"/>
          </a:p>
        </p:txBody>
      </p:sp>
      <p:sp>
        <p:nvSpPr>
          <p:cNvPr id="4102" name="Text Box 7"/>
          <p:cNvSpPr txBox="1">
            <a:spLocks noChangeArrowheads="1"/>
          </p:cNvSpPr>
          <p:nvPr/>
        </p:nvSpPr>
        <p:spPr bwMode="auto">
          <a:xfrm>
            <a:off x="3143240" y="2214554"/>
            <a:ext cx="152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 b="1" dirty="0"/>
              <a:t> Saída de 0.736 </a:t>
            </a:r>
            <a:r>
              <a:rPr lang="pt-BR" sz="2000" b="1" dirty="0" err="1"/>
              <a:t>ton</a:t>
            </a:r>
            <a:endParaRPr lang="en-US" sz="2000" b="1" dirty="0"/>
          </a:p>
        </p:txBody>
      </p:sp>
      <p:sp>
        <p:nvSpPr>
          <p:cNvPr id="4104" name="AutoShape 11"/>
          <p:cNvSpPr>
            <a:spLocks noChangeArrowheads="1"/>
          </p:cNvSpPr>
          <p:nvPr/>
        </p:nvSpPr>
        <p:spPr bwMode="auto">
          <a:xfrm>
            <a:off x="457200" y="4038600"/>
            <a:ext cx="3429000" cy="982144"/>
          </a:xfrm>
          <a:prstGeom prst="downArrowCallout">
            <a:avLst>
              <a:gd name="adj1" fmla="val 118750"/>
              <a:gd name="adj2" fmla="val 89063"/>
              <a:gd name="adj3" fmla="val 18750"/>
              <a:gd name="adj4" fmla="val 66667"/>
            </a:avLst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4105" name="AutoShape 12"/>
          <p:cNvSpPr>
            <a:spLocks noChangeArrowheads="1"/>
          </p:cNvSpPr>
          <p:nvPr/>
        </p:nvSpPr>
        <p:spPr bwMode="auto">
          <a:xfrm>
            <a:off x="2895600" y="4038600"/>
            <a:ext cx="3429000" cy="982144"/>
          </a:xfrm>
          <a:prstGeom prst="downArrowCallout">
            <a:avLst>
              <a:gd name="adj1" fmla="val 114323"/>
              <a:gd name="adj2" fmla="val 84635"/>
              <a:gd name="adj3" fmla="val 18880"/>
              <a:gd name="adj4" fmla="val 66667"/>
            </a:avLst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 sz="2400"/>
          </a:p>
        </p:txBody>
      </p:sp>
      <p:sp>
        <p:nvSpPr>
          <p:cNvPr id="4106" name="AutoShape 13"/>
          <p:cNvSpPr>
            <a:spLocks noChangeArrowheads="1"/>
          </p:cNvSpPr>
          <p:nvPr/>
        </p:nvSpPr>
        <p:spPr bwMode="auto">
          <a:xfrm>
            <a:off x="5334000" y="4038600"/>
            <a:ext cx="3429000" cy="982144"/>
          </a:xfrm>
          <a:prstGeom prst="downArrowCallout">
            <a:avLst>
              <a:gd name="adj1" fmla="val 105469"/>
              <a:gd name="adj2" fmla="val 86979"/>
              <a:gd name="adj3" fmla="val 15495"/>
              <a:gd name="adj4" fmla="val 66667"/>
            </a:avLst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4107" name="Text Box 14"/>
          <p:cNvSpPr txBox="1">
            <a:spLocks noChangeArrowheads="1"/>
          </p:cNvSpPr>
          <p:nvPr/>
        </p:nvSpPr>
        <p:spPr bwMode="auto">
          <a:xfrm>
            <a:off x="1828800" y="4022725"/>
            <a:ext cx="548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 b="1" dirty="0"/>
              <a:t>Compartimentos da MOS</a:t>
            </a:r>
            <a:endParaRPr lang="en-US" sz="2000" b="1" dirty="0"/>
          </a:p>
        </p:txBody>
      </p:sp>
      <p:sp>
        <p:nvSpPr>
          <p:cNvPr id="4108" name="Text Box 16"/>
          <p:cNvSpPr txBox="1">
            <a:spLocks noChangeArrowheads="1"/>
          </p:cNvSpPr>
          <p:nvPr/>
        </p:nvSpPr>
        <p:spPr bwMode="auto">
          <a:xfrm>
            <a:off x="1295400" y="5008414"/>
            <a:ext cx="1752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 b="1" dirty="0">
                <a:solidFill>
                  <a:schemeClr val="bg1"/>
                </a:solidFill>
              </a:rPr>
              <a:t>Microbiota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109" name="Text Box 17"/>
          <p:cNvSpPr txBox="1">
            <a:spLocks noChangeArrowheads="1"/>
          </p:cNvSpPr>
          <p:nvPr/>
        </p:nvSpPr>
        <p:spPr bwMode="auto">
          <a:xfrm>
            <a:off x="1676400" y="4516576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dirty="0"/>
              <a:t>0.044  </a:t>
            </a:r>
            <a:endParaRPr lang="en-US" sz="2400" b="1" dirty="0"/>
          </a:p>
        </p:txBody>
      </p:sp>
      <p:sp>
        <p:nvSpPr>
          <p:cNvPr id="4110" name="AutoShape 19"/>
          <p:cNvSpPr>
            <a:spLocks/>
          </p:cNvSpPr>
          <p:nvPr/>
        </p:nvSpPr>
        <p:spPr bwMode="auto">
          <a:xfrm rot="-5400000">
            <a:off x="5638800" y="3636814"/>
            <a:ext cx="304800" cy="4267200"/>
          </a:xfrm>
          <a:prstGeom prst="leftBrace">
            <a:avLst>
              <a:gd name="adj1" fmla="val 116667"/>
              <a:gd name="adj2" fmla="val 50000"/>
            </a:avLst>
          </a:prstGeom>
          <a:noFill/>
          <a:ln w="571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111" name="Text Box 20"/>
          <p:cNvSpPr txBox="1">
            <a:spLocks noChangeArrowheads="1"/>
          </p:cNvSpPr>
          <p:nvPr/>
        </p:nvSpPr>
        <p:spPr bwMode="auto">
          <a:xfrm>
            <a:off x="3810000" y="5978233"/>
            <a:ext cx="3962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 dirty="0">
                <a:solidFill>
                  <a:schemeClr val="bg1"/>
                </a:solidFill>
              </a:rPr>
              <a:t>C lábil + estável (0.22 </a:t>
            </a:r>
            <a:r>
              <a:rPr lang="pt-BR" b="1" dirty="0" err="1">
                <a:solidFill>
                  <a:schemeClr val="bg1"/>
                </a:solidFill>
              </a:rPr>
              <a:t>ton</a:t>
            </a:r>
            <a:r>
              <a:rPr lang="pt-BR" b="1" dirty="0">
                <a:solidFill>
                  <a:schemeClr val="bg1"/>
                </a:solidFill>
              </a:rPr>
              <a:t>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112" name="Text Box 21"/>
          <p:cNvSpPr txBox="1">
            <a:spLocks noChangeArrowheads="1"/>
          </p:cNvSpPr>
          <p:nvPr/>
        </p:nvSpPr>
        <p:spPr bwMode="auto">
          <a:xfrm>
            <a:off x="6172200" y="5052864"/>
            <a:ext cx="1752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 b="1" dirty="0">
                <a:solidFill>
                  <a:schemeClr val="bg1"/>
                </a:solidFill>
              </a:rPr>
              <a:t>Substâncias </a:t>
            </a:r>
            <a:r>
              <a:rPr lang="pt-BR" sz="2000" b="1" dirty="0" err="1">
                <a:solidFill>
                  <a:schemeClr val="bg1"/>
                </a:solidFill>
              </a:rPr>
              <a:t>húmicas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113" name="Text Box 22"/>
          <p:cNvSpPr txBox="1">
            <a:spLocks noChangeArrowheads="1"/>
          </p:cNvSpPr>
          <p:nvPr/>
        </p:nvSpPr>
        <p:spPr bwMode="auto">
          <a:xfrm>
            <a:off x="3657600" y="5052864"/>
            <a:ext cx="1752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 b="1" dirty="0">
                <a:solidFill>
                  <a:schemeClr val="bg1"/>
                </a:solidFill>
              </a:rPr>
              <a:t>Substancias não </a:t>
            </a:r>
            <a:r>
              <a:rPr lang="pt-BR" sz="2000" b="1" dirty="0" err="1">
                <a:solidFill>
                  <a:schemeClr val="bg1"/>
                </a:solidFill>
              </a:rPr>
              <a:t>húmicas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114" name="Text Box 23"/>
          <p:cNvSpPr txBox="1">
            <a:spLocks noChangeArrowheads="1"/>
          </p:cNvSpPr>
          <p:nvPr/>
        </p:nvSpPr>
        <p:spPr bwMode="auto">
          <a:xfrm>
            <a:off x="4114800" y="4516575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dirty="0"/>
              <a:t>0.06   </a:t>
            </a:r>
            <a:endParaRPr lang="en-US" sz="2400" b="1" dirty="0"/>
          </a:p>
        </p:txBody>
      </p:sp>
      <p:sp>
        <p:nvSpPr>
          <p:cNvPr id="4115" name="Text Box 24"/>
          <p:cNvSpPr txBox="1">
            <a:spLocks noChangeArrowheads="1"/>
          </p:cNvSpPr>
          <p:nvPr/>
        </p:nvSpPr>
        <p:spPr bwMode="auto">
          <a:xfrm>
            <a:off x="6400800" y="4530863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dirty="0"/>
              <a:t>0.16   </a:t>
            </a:r>
            <a:endParaRPr lang="en-US" sz="2400" b="1" dirty="0"/>
          </a:p>
        </p:txBody>
      </p:sp>
      <p:sp>
        <p:nvSpPr>
          <p:cNvPr id="33" name="CaixaDeTexto 32"/>
          <p:cNvSpPr txBox="1"/>
          <p:nvPr/>
        </p:nvSpPr>
        <p:spPr>
          <a:xfrm>
            <a:off x="3276600" y="1371600"/>
            <a:ext cx="13716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CO</a:t>
            </a:r>
            <a:r>
              <a:rPr lang="pt-BR" sz="40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endParaRPr lang="en-US" sz="4000" b="1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2548" name="CaixaDeTexto 33"/>
          <p:cNvSpPr txBox="1">
            <a:spLocks noChangeArrowheads="1"/>
          </p:cNvSpPr>
          <p:nvPr/>
        </p:nvSpPr>
        <p:spPr bwMode="auto">
          <a:xfrm>
            <a:off x="23277" y="6384530"/>
            <a:ext cx="917470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46100" indent="-546100"/>
            <a:r>
              <a:rPr lang="pt-BR" sz="1400" b="1" dirty="0">
                <a:solidFill>
                  <a:schemeClr val="bg1"/>
                </a:solidFill>
                <a:latin typeface="Calibri" pitchFamily="34" charset="0"/>
              </a:rPr>
              <a:t>Fonte:  Sá et al. SSSAJ 2001; Sá et al., Edafologia 2006; </a:t>
            </a:r>
            <a:r>
              <a:rPr lang="pt-BR" sz="1400" b="1" dirty="0" err="1">
                <a:solidFill>
                  <a:schemeClr val="bg1"/>
                </a:solidFill>
                <a:latin typeface="Calibri" pitchFamily="34" charset="0"/>
              </a:rPr>
              <a:t>Tivet</a:t>
            </a:r>
            <a:r>
              <a:rPr lang="pt-BR" sz="1400" b="1" dirty="0">
                <a:solidFill>
                  <a:schemeClr val="bg1"/>
                </a:solidFill>
                <a:latin typeface="Calibri" pitchFamily="34" charset="0"/>
              </a:rPr>
              <a:t> et al., 2013, </a:t>
            </a:r>
            <a:r>
              <a:rPr lang="pt-BR" sz="1400" b="1" dirty="0" err="1">
                <a:solidFill>
                  <a:schemeClr val="bg1"/>
                </a:solidFill>
                <a:latin typeface="Calibri" pitchFamily="34" charset="0"/>
              </a:rPr>
              <a:t>Soil</a:t>
            </a:r>
            <a:r>
              <a:rPr lang="pt-BR" sz="14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sz="1400" b="1" dirty="0" err="1">
                <a:solidFill>
                  <a:schemeClr val="bg1"/>
                </a:solidFill>
                <a:latin typeface="Calibri" pitchFamily="34" charset="0"/>
              </a:rPr>
              <a:t>Tillage</a:t>
            </a:r>
            <a:r>
              <a:rPr lang="pt-BR" sz="14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sz="1400" b="1" dirty="0" err="1">
                <a:solidFill>
                  <a:schemeClr val="bg1"/>
                </a:solidFill>
                <a:latin typeface="Calibri" pitchFamily="34" charset="0"/>
              </a:rPr>
              <a:t>Research</a:t>
            </a:r>
            <a:r>
              <a:rPr lang="pt-BR" sz="1400" b="1" dirty="0">
                <a:solidFill>
                  <a:schemeClr val="bg1"/>
                </a:solidFill>
                <a:latin typeface="Calibri" pitchFamily="34" charset="0"/>
              </a:rPr>
              <a:t>; Sá et al., 2014, </a:t>
            </a:r>
            <a:r>
              <a:rPr lang="pt-BR" sz="1400" b="1" dirty="0" err="1">
                <a:solidFill>
                  <a:schemeClr val="bg1"/>
                </a:solidFill>
                <a:latin typeface="Calibri" pitchFamily="34" charset="0"/>
              </a:rPr>
              <a:t>Soil</a:t>
            </a:r>
            <a:r>
              <a:rPr lang="pt-BR" sz="14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sz="1400" b="1" dirty="0" err="1">
                <a:solidFill>
                  <a:schemeClr val="bg1"/>
                </a:solidFill>
                <a:latin typeface="Calibri" pitchFamily="34" charset="0"/>
              </a:rPr>
              <a:t>and</a:t>
            </a:r>
            <a:r>
              <a:rPr lang="pt-BR" sz="14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sz="1400" b="1" dirty="0" err="1">
                <a:solidFill>
                  <a:schemeClr val="bg1"/>
                </a:solidFill>
                <a:latin typeface="Calibri" pitchFamily="34" charset="0"/>
              </a:rPr>
              <a:t>Tillage</a:t>
            </a:r>
            <a:r>
              <a:rPr lang="pt-BR" sz="14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sz="1400" b="1" dirty="0" err="1">
                <a:solidFill>
                  <a:schemeClr val="bg1"/>
                </a:solidFill>
                <a:latin typeface="Calibri" pitchFamily="34" charset="0"/>
              </a:rPr>
              <a:t>Research</a:t>
            </a:r>
            <a:r>
              <a:rPr lang="pt-BR" sz="1400" b="1" dirty="0">
                <a:solidFill>
                  <a:schemeClr val="bg1"/>
                </a:solidFill>
                <a:latin typeface="Calibri" pitchFamily="34" charset="0"/>
              </a:rPr>
              <a:t>, Sá et al.,2015,  Land </a:t>
            </a:r>
            <a:r>
              <a:rPr lang="pt-BR" sz="1400" b="1" dirty="0" err="1">
                <a:solidFill>
                  <a:schemeClr val="bg1"/>
                </a:solidFill>
                <a:latin typeface="Calibri" pitchFamily="34" charset="0"/>
              </a:rPr>
              <a:t>Degradation</a:t>
            </a:r>
            <a:r>
              <a:rPr lang="pt-BR" sz="14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sz="1400" b="1" dirty="0" err="1">
                <a:solidFill>
                  <a:schemeClr val="bg1"/>
                </a:solidFill>
                <a:latin typeface="Calibri" pitchFamily="34" charset="0"/>
              </a:rPr>
              <a:t>and</a:t>
            </a:r>
            <a:r>
              <a:rPr lang="pt-BR" sz="14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sz="1400" b="1" dirty="0" err="1">
                <a:solidFill>
                  <a:schemeClr val="bg1"/>
                </a:solidFill>
                <a:latin typeface="Calibri" pitchFamily="34" charset="0"/>
              </a:rPr>
              <a:t>Development</a:t>
            </a:r>
            <a:endParaRPr lang="en-US" sz="1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0" y="-27384"/>
            <a:ext cx="9143999" cy="830997"/>
          </a:xfrm>
          <a:prstGeom prst="rect">
            <a:avLst/>
          </a:prstGeom>
          <a:gradFill rotWithShape="1">
            <a:gsLst>
              <a:gs pos="0">
                <a:schemeClr val="tx1">
                  <a:alpha val="39999"/>
                </a:schemeClr>
              </a:gs>
              <a:gs pos="50000">
                <a:schemeClr val="tx1">
                  <a:gamma/>
                  <a:shade val="0"/>
                  <a:invGamma/>
                  <a:alpha val="70000"/>
                </a:schemeClr>
              </a:gs>
              <a:gs pos="100000">
                <a:schemeClr val="tx1">
                  <a:alpha val="39999"/>
                </a:schemeClr>
              </a:gs>
            </a:gsLst>
            <a:lin ang="5400000" scaled="1"/>
          </a:gra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FF00"/>
                </a:solidFill>
                <a:latin typeface="Calibri" pitchFamily="34" charset="0"/>
              </a:rPr>
              <a:t>Conversão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 e </a:t>
            </a:r>
            <a:r>
              <a:rPr lang="en-US" sz="2400" b="1" dirty="0" err="1">
                <a:solidFill>
                  <a:srgbClr val="FFFF00"/>
                </a:solidFill>
                <a:latin typeface="Calibri" pitchFamily="34" charset="0"/>
              </a:rPr>
              <a:t>distribuição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 do C da </a:t>
            </a:r>
            <a:r>
              <a:rPr lang="en-US" sz="2400" b="1" dirty="0" err="1">
                <a:solidFill>
                  <a:srgbClr val="FFFF00"/>
                </a:solidFill>
                <a:latin typeface="Calibri" pitchFamily="34" charset="0"/>
              </a:rPr>
              <a:t>palha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 para </a:t>
            </a:r>
            <a:r>
              <a:rPr lang="en-US" sz="2400" b="1" dirty="0" err="1">
                <a:solidFill>
                  <a:srgbClr val="FFFF00"/>
                </a:solidFill>
                <a:latin typeface="Calibri" pitchFamily="34" charset="0"/>
              </a:rPr>
              <a:t>os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  </a:t>
            </a:r>
            <a:r>
              <a:rPr lang="en-US" sz="2400" b="1" dirty="0" err="1">
                <a:solidFill>
                  <a:srgbClr val="FFFF00"/>
                </a:solidFill>
                <a:latin typeface="Calibri" pitchFamily="34" charset="0"/>
              </a:rPr>
              <a:t>compartimentos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 da MOS e </a:t>
            </a:r>
            <a:r>
              <a:rPr lang="en-US" sz="2400" b="1" dirty="0" err="1">
                <a:solidFill>
                  <a:srgbClr val="FFFF00"/>
                </a:solidFill>
                <a:latin typeface="Calibri" pitchFamily="34" charset="0"/>
              </a:rPr>
              <a:t>perdas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 via </a:t>
            </a:r>
            <a:r>
              <a:rPr lang="en-US" sz="2400" b="1" dirty="0" err="1">
                <a:solidFill>
                  <a:srgbClr val="FFFF00"/>
                </a:solidFill>
                <a:latin typeface="Calibri" pitchFamily="34" charset="0"/>
              </a:rPr>
              <a:t>oxidação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 pela microbiota </a:t>
            </a:r>
            <a:r>
              <a:rPr lang="en-US" sz="2400" b="1" dirty="0" err="1">
                <a:solidFill>
                  <a:srgbClr val="FFFF00"/>
                </a:solidFill>
                <a:latin typeface="Calibri" pitchFamily="34" charset="0"/>
              </a:rPr>
              <a:t>em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 SPD</a:t>
            </a:r>
            <a:endParaRPr lang="en-US" sz="2400" b="1" dirty="0">
              <a:solidFill>
                <a:srgbClr val="FFFF00"/>
              </a:solidFill>
              <a:latin typeface="Calibri" pitchFamily="34" charset="0"/>
              <a:cs typeface="Arial" pitchFamily="34" charset="0"/>
            </a:endParaRP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4786315" y="1130295"/>
            <a:ext cx="2649538" cy="1655763"/>
            <a:chOff x="3516" y="845"/>
            <a:chExt cx="1669" cy="1043"/>
          </a:xfrm>
        </p:grpSpPr>
        <p:sp>
          <p:nvSpPr>
            <p:cNvPr id="22555" name="Oval 26"/>
            <p:cNvSpPr>
              <a:spLocks noChangeArrowheads="1"/>
            </p:cNvSpPr>
            <p:nvPr/>
          </p:nvSpPr>
          <p:spPr bwMode="auto">
            <a:xfrm>
              <a:off x="3516" y="845"/>
              <a:ext cx="1134" cy="1043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556" name="Text Box 27"/>
            <p:cNvSpPr txBox="1">
              <a:spLocks noChangeArrowheads="1"/>
            </p:cNvSpPr>
            <p:nvPr/>
          </p:nvSpPr>
          <p:spPr bwMode="auto">
            <a:xfrm>
              <a:off x="3562" y="1000"/>
              <a:ext cx="1034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2400" b="1" dirty="0">
                  <a:solidFill>
                    <a:schemeClr val="bg1"/>
                  </a:solidFill>
                </a:rPr>
                <a:t>Sinop-MT 0.857 </a:t>
              </a:r>
              <a:r>
                <a:rPr lang="pt-BR" sz="2400" b="1" dirty="0" err="1">
                  <a:solidFill>
                    <a:schemeClr val="bg1"/>
                  </a:solidFill>
                </a:rPr>
                <a:t>ton</a:t>
              </a:r>
              <a:r>
                <a:rPr lang="pt-BR" sz="2400" b="1" dirty="0">
                  <a:solidFill>
                    <a:schemeClr val="bg1"/>
                  </a:solidFill>
                </a:rPr>
                <a:t>       13° SL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22557" name="AutoShape 29"/>
            <p:cNvSpPr>
              <a:spLocks noChangeArrowheads="1"/>
            </p:cNvSpPr>
            <p:nvPr/>
          </p:nvSpPr>
          <p:spPr bwMode="auto">
            <a:xfrm rot="19977054">
              <a:off x="4495" y="1199"/>
              <a:ext cx="690" cy="145"/>
            </a:xfrm>
            <a:prstGeom prst="curvedUpArrow">
              <a:avLst>
                <a:gd name="adj1" fmla="val 113382"/>
                <a:gd name="adj2" fmla="val 226765"/>
                <a:gd name="adj3" fmla="val 33333"/>
              </a:avLst>
            </a:prstGeom>
            <a:solidFill>
              <a:srgbClr val="FF33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6264276" y="2058988"/>
            <a:ext cx="2560638" cy="1655762"/>
            <a:chOff x="3697" y="1843"/>
            <a:chExt cx="1613" cy="1043"/>
          </a:xfrm>
        </p:grpSpPr>
        <p:sp>
          <p:nvSpPr>
            <p:cNvPr id="22552" name="Oval 31"/>
            <p:cNvSpPr>
              <a:spLocks noChangeArrowheads="1"/>
            </p:cNvSpPr>
            <p:nvPr/>
          </p:nvSpPr>
          <p:spPr bwMode="auto">
            <a:xfrm>
              <a:off x="3697" y="1843"/>
              <a:ext cx="1134" cy="1043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553" name="Text Box 32"/>
            <p:cNvSpPr txBox="1">
              <a:spLocks noChangeArrowheads="1"/>
            </p:cNvSpPr>
            <p:nvPr/>
          </p:nvSpPr>
          <p:spPr bwMode="auto">
            <a:xfrm>
              <a:off x="3703" y="2094"/>
              <a:ext cx="1150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2400" b="1" dirty="0" err="1">
                  <a:solidFill>
                    <a:schemeClr val="bg1"/>
                  </a:solidFill>
                </a:rPr>
                <a:t>Prv</a:t>
              </a:r>
              <a:r>
                <a:rPr lang="pt-BR" sz="2400" b="1" dirty="0">
                  <a:solidFill>
                    <a:schemeClr val="bg1"/>
                  </a:solidFill>
                </a:rPr>
                <a:t>. </a:t>
              </a:r>
              <a:r>
                <a:rPr lang="pt-BR" sz="2400" b="1" dirty="0" err="1">
                  <a:solidFill>
                    <a:schemeClr val="bg1"/>
                  </a:solidFill>
                </a:rPr>
                <a:t>Lst</a:t>
              </a:r>
              <a:r>
                <a:rPr lang="pt-BR" sz="2400" b="1" dirty="0">
                  <a:solidFill>
                    <a:schemeClr val="bg1"/>
                  </a:solidFill>
                </a:rPr>
                <a:t> - MT 0.841 </a:t>
              </a:r>
              <a:r>
                <a:rPr lang="pt-BR" sz="2400" b="1" dirty="0" err="1">
                  <a:solidFill>
                    <a:schemeClr val="bg1"/>
                  </a:solidFill>
                </a:rPr>
                <a:t>ton</a:t>
              </a:r>
              <a:r>
                <a:rPr lang="pt-BR" sz="2400" b="1" dirty="0">
                  <a:solidFill>
                    <a:schemeClr val="bg1"/>
                  </a:solidFill>
                </a:rPr>
                <a:t>  16° SL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22554" name="AutoShape 33"/>
            <p:cNvSpPr>
              <a:spLocks noChangeArrowheads="1"/>
            </p:cNvSpPr>
            <p:nvPr/>
          </p:nvSpPr>
          <p:spPr bwMode="auto">
            <a:xfrm rot="18995598">
              <a:off x="4539" y="2115"/>
              <a:ext cx="771" cy="136"/>
            </a:xfrm>
            <a:prstGeom prst="curvedUpArrow">
              <a:avLst>
                <a:gd name="adj1" fmla="val 113382"/>
                <a:gd name="adj2" fmla="val 226765"/>
                <a:gd name="adj3" fmla="val 33333"/>
              </a:avLst>
            </a:prstGeom>
            <a:solidFill>
              <a:srgbClr val="FF33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5" name="CaixaDeTexto 34"/>
          <p:cNvSpPr txBox="1"/>
          <p:nvPr/>
        </p:nvSpPr>
        <p:spPr>
          <a:xfrm>
            <a:off x="3097349" y="3340252"/>
            <a:ext cx="144694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Ponta </a:t>
            </a:r>
            <a:r>
              <a:rPr lang="en-US" b="1" dirty="0" err="1"/>
              <a:t>Grossa</a:t>
            </a:r>
            <a:r>
              <a:rPr lang="en-US" b="1" dirty="0"/>
              <a:t> 25° LS</a:t>
            </a:r>
            <a:endParaRPr lang="pt-BR" b="1" dirty="0"/>
          </a:p>
        </p:txBody>
      </p:sp>
      <p:sp>
        <p:nvSpPr>
          <p:cNvPr id="31" name="CaixaDeTexto 30"/>
          <p:cNvSpPr txBox="1"/>
          <p:nvPr/>
        </p:nvSpPr>
        <p:spPr>
          <a:xfrm>
            <a:off x="7874509" y="1554366"/>
            <a:ext cx="13716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CO</a:t>
            </a:r>
            <a:r>
              <a:rPr lang="pt-BR" sz="40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endParaRPr lang="en-US" sz="4000" b="1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6759164" y="955299"/>
            <a:ext cx="13716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CO</a:t>
            </a:r>
            <a:r>
              <a:rPr lang="pt-BR" sz="40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endParaRPr lang="en-US" sz="4000" b="1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0854" y="1066795"/>
            <a:ext cx="2634700" cy="1477328"/>
          </a:xfrm>
          <a:prstGeom prst="rect">
            <a:avLst/>
          </a:prstGeom>
          <a:solidFill>
            <a:srgbClr val="00FFFF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err="1"/>
              <a:t>Tx</a:t>
            </a:r>
            <a:r>
              <a:rPr lang="pt-BR" dirty="0"/>
              <a:t>. de conversão:</a:t>
            </a:r>
          </a:p>
          <a:p>
            <a:r>
              <a:rPr lang="pt-BR" b="1" i="1" dirty="0"/>
              <a:t>C-resíduos para </a:t>
            </a:r>
            <a:r>
              <a:rPr lang="pt-BR" b="1" i="1" dirty="0" err="1"/>
              <a:t>C-solo</a:t>
            </a:r>
            <a:endParaRPr lang="pt-BR" b="1" i="1" dirty="0"/>
          </a:p>
          <a:p>
            <a:endParaRPr lang="pt-BR" b="1" dirty="0"/>
          </a:p>
          <a:p>
            <a:r>
              <a:rPr lang="pt-BR" b="1" dirty="0" err="1"/>
              <a:t>Sub-tropical</a:t>
            </a:r>
            <a:r>
              <a:rPr lang="pt-BR" b="1" dirty="0"/>
              <a:t> =</a:t>
            </a:r>
            <a:r>
              <a:rPr lang="pt-BR" dirty="0"/>
              <a:t> 14 a 26,4%</a:t>
            </a:r>
          </a:p>
          <a:p>
            <a:r>
              <a:rPr lang="pt-BR" b="1" dirty="0"/>
              <a:t>Tropical =  </a:t>
            </a:r>
            <a:r>
              <a:rPr lang="pt-BR" dirty="0"/>
              <a:t>11 a 20,5%</a:t>
            </a:r>
          </a:p>
        </p:txBody>
      </p:sp>
    </p:spTree>
    <p:extLst>
      <p:ext uri="{BB962C8B-B14F-4D97-AF65-F5344CB8AC3E}">
        <p14:creationId xmlns:p14="http://schemas.microsoft.com/office/powerpoint/2010/main" val="410305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0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0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0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80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580" grpId="0" animBg="1"/>
      <p:bldP spid="280581" grpId="0"/>
      <p:bldP spid="4102" grpId="0"/>
      <p:bldP spid="4104" grpId="0" animBg="1"/>
      <p:bldP spid="4105" grpId="0" animBg="1"/>
      <p:bldP spid="4106" grpId="0" animBg="1"/>
      <p:bldP spid="4107" grpId="0"/>
      <p:bldP spid="4108" grpId="0"/>
      <p:bldP spid="4109" grpId="0"/>
      <p:bldP spid="4110" grpId="0" animBg="1"/>
      <p:bldP spid="4111" grpId="0"/>
      <p:bldP spid="4112" grpId="0"/>
      <p:bldP spid="4113" grpId="0"/>
      <p:bldP spid="4114" grpId="0"/>
      <p:bldP spid="4115" grpId="0"/>
      <p:bldP spid="33" grpId="0"/>
      <p:bldP spid="22" grpId="0" animBg="1"/>
      <p:bldP spid="35" grpId="0" animBg="1"/>
      <p:bldP spid="31" grpId="0"/>
      <p:bldP spid="32" grpId="0"/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E8A30738-6C92-4CEA-A5F4-8B44388F04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315930"/>
              </p:ext>
            </p:extLst>
          </p:nvPr>
        </p:nvGraphicFramePr>
        <p:xfrm>
          <a:off x="179512" y="870543"/>
          <a:ext cx="8784976" cy="30413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7097">
                  <a:extLst>
                    <a:ext uri="{9D8B030D-6E8A-4147-A177-3AD203B41FA5}">
                      <a16:colId xmlns:a16="http://schemas.microsoft.com/office/drawing/2014/main" val="1819781020"/>
                    </a:ext>
                  </a:extLst>
                </a:gridCol>
                <a:gridCol w="1896756">
                  <a:extLst>
                    <a:ext uri="{9D8B030D-6E8A-4147-A177-3AD203B41FA5}">
                      <a16:colId xmlns:a16="http://schemas.microsoft.com/office/drawing/2014/main" val="3648996859"/>
                    </a:ext>
                  </a:extLst>
                </a:gridCol>
                <a:gridCol w="1197951">
                  <a:extLst>
                    <a:ext uri="{9D8B030D-6E8A-4147-A177-3AD203B41FA5}">
                      <a16:colId xmlns:a16="http://schemas.microsoft.com/office/drawing/2014/main" val="910159055"/>
                    </a:ext>
                  </a:extLst>
                </a:gridCol>
                <a:gridCol w="1297780">
                  <a:extLst>
                    <a:ext uri="{9D8B030D-6E8A-4147-A177-3AD203B41FA5}">
                      <a16:colId xmlns:a16="http://schemas.microsoft.com/office/drawing/2014/main" val="2722219442"/>
                    </a:ext>
                  </a:extLst>
                </a:gridCol>
                <a:gridCol w="1188866">
                  <a:extLst>
                    <a:ext uri="{9D8B030D-6E8A-4147-A177-3AD203B41FA5}">
                      <a16:colId xmlns:a16="http://schemas.microsoft.com/office/drawing/2014/main" val="2867497843"/>
                    </a:ext>
                  </a:extLst>
                </a:gridCol>
                <a:gridCol w="203299">
                  <a:extLst>
                    <a:ext uri="{9D8B030D-6E8A-4147-A177-3AD203B41FA5}">
                      <a16:colId xmlns:a16="http://schemas.microsoft.com/office/drawing/2014/main" val="3835848024"/>
                    </a:ext>
                  </a:extLst>
                </a:gridCol>
                <a:gridCol w="1303227">
                  <a:extLst>
                    <a:ext uri="{9D8B030D-6E8A-4147-A177-3AD203B41FA5}">
                      <a16:colId xmlns:a16="http://schemas.microsoft.com/office/drawing/2014/main" val="710848133"/>
                    </a:ext>
                  </a:extLst>
                </a:gridCol>
              </a:tblGrid>
              <a:tr h="2281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Sistema de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Profundidade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Compartimentos de C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319093"/>
                  </a:ext>
                </a:extLst>
              </a:tr>
              <a:tr h="2603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Manejo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amostrada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COT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COL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COP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COAM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031904"/>
                  </a:ext>
                </a:extLst>
              </a:tr>
              <a:tr h="2281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pt-BR" sz="16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cm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Mg ha</a:t>
                      </a:r>
                      <a:r>
                        <a:rPr lang="pt-BR" sz="16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---------- Mg ha</a:t>
                      </a:r>
                      <a:r>
                        <a:rPr lang="pt-BR" sz="16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</a:t>
                      </a: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---------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272329"/>
                  </a:ext>
                </a:extLst>
              </a:tr>
              <a:tr h="3977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PC</a:t>
                      </a:r>
                      <a:r>
                        <a:rPr lang="pt-BR" sz="16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‡</a:t>
                      </a: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0-2,5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9,2 a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1,55 a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1,15 a</a:t>
                      </a:r>
                      <a:endParaRPr lang="pt-BR" sz="2000" b="1">
                        <a:solidFill>
                          <a:schemeClr val="tx1"/>
                        </a:solidFill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6,5 a</a:t>
                      </a:r>
                      <a:endParaRPr lang="pt-BR" sz="20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6985507"/>
                  </a:ext>
                </a:extLst>
              </a:tr>
              <a:tr h="3977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pt-BR" sz="16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2,5-5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8,4 a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0,67 a</a:t>
                      </a:r>
                      <a:endParaRPr lang="pt-BR" sz="20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1,16 a</a:t>
                      </a: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6,5 a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7642648"/>
                  </a:ext>
                </a:extLst>
              </a:tr>
              <a:tr h="3977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pt-BR" sz="16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5-10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14,7 a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0,98 a</a:t>
                      </a:r>
                      <a:endParaRPr lang="pt-BR" sz="20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1,96 a </a:t>
                      </a:r>
                      <a:endParaRPr lang="pt-BR" sz="2000" b="1">
                        <a:solidFill>
                          <a:schemeClr val="tx1"/>
                        </a:solidFill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11,8 a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5360645"/>
                  </a:ext>
                </a:extLst>
              </a:tr>
              <a:tr h="3977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pt-BR" sz="16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10-20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26,2 a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1,98 a</a:t>
                      </a:r>
                      <a:endParaRPr lang="pt-BR" sz="20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4,26 b</a:t>
                      </a:r>
                      <a:endParaRPr lang="pt-BR" sz="2000" b="1">
                        <a:solidFill>
                          <a:schemeClr val="tx1"/>
                        </a:solidFill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20,0 a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4347548"/>
                  </a:ext>
                </a:extLst>
              </a:tr>
              <a:tr h="3977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20-40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40,9 a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3,59 a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6,34 a</a:t>
                      </a:r>
                      <a:endParaRPr lang="pt-BR" sz="2000" b="1">
                        <a:solidFill>
                          <a:schemeClr val="tx1"/>
                        </a:solidFill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30,9 a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4983410"/>
                  </a:ext>
                </a:extLst>
              </a:tr>
              <a:tr h="2852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Total (0-40) 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99,4 A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656591"/>
                  </a:ext>
                </a:extLst>
              </a:tr>
            </a:tbl>
          </a:graphicData>
        </a:graphic>
      </p:graphicFrame>
      <p:sp>
        <p:nvSpPr>
          <p:cNvPr id="4" name="Retângulo 3">
            <a:extLst>
              <a:ext uri="{FF2B5EF4-FFF2-40B4-BE49-F238E27FC236}">
                <a16:creationId xmlns:a16="http://schemas.microsoft.com/office/drawing/2014/main" id="{F506321A-997F-457D-9057-898EA8EDD6A6}"/>
              </a:ext>
            </a:extLst>
          </p:cNvPr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E7A9663-F75F-4E7D-95BC-A16A56A0420A}"/>
              </a:ext>
            </a:extLst>
          </p:cNvPr>
          <p:cNvSpPr txBox="1"/>
          <p:nvPr/>
        </p:nvSpPr>
        <p:spPr>
          <a:xfrm>
            <a:off x="0" y="4636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Estoque de C (Mg ha</a:t>
            </a:r>
            <a:r>
              <a:rPr lang="pt-BR" b="1" baseline="30000" dirty="0">
                <a:solidFill>
                  <a:schemeClr val="bg1"/>
                </a:solidFill>
              </a:rPr>
              <a:t>-1</a:t>
            </a:r>
            <a:r>
              <a:rPr lang="pt-BR" b="1" dirty="0">
                <a:solidFill>
                  <a:schemeClr val="bg1"/>
                </a:solidFill>
              </a:rPr>
              <a:t>) e compartimentos do COT no perfil de um </a:t>
            </a:r>
            <a:r>
              <a:rPr lang="pt-BR" b="1" dirty="0" err="1">
                <a:solidFill>
                  <a:schemeClr val="bg1"/>
                </a:solidFill>
              </a:rPr>
              <a:t>Latossolo</a:t>
            </a:r>
            <a:r>
              <a:rPr lang="pt-BR" b="1" dirty="0">
                <a:solidFill>
                  <a:schemeClr val="bg1"/>
                </a:solidFill>
              </a:rPr>
              <a:t> Vermelho argiloso no plantio direto e no preparo convencional em um experimento há 22 anos  (Campos Gerais)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52F1FA3F-DCDC-4C2C-B6ED-F103CEECDE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832534"/>
              </p:ext>
            </p:extLst>
          </p:nvPr>
        </p:nvGraphicFramePr>
        <p:xfrm>
          <a:off x="179512" y="4005064"/>
          <a:ext cx="8784976" cy="22893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7097">
                  <a:extLst>
                    <a:ext uri="{9D8B030D-6E8A-4147-A177-3AD203B41FA5}">
                      <a16:colId xmlns:a16="http://schemas.microsoft.com/office/drawing/2014/main" val="1819781020"/>
                    </a:ext>
                  </a:extLst>
                </a:gridCol>
                <a:gridCol w="1896756">
                  <a:extLst>
                    <a:ext uri="{9D8B030D-6E8A-4147-A177-3AD203B41FA5}">
                      <a16:colId xmlns:a16="http://schemas.microsoft.com/office/drawing/2014/main" val="3648996859"/>
                    </a:ext>
                  </a:extLst>
                </a:gridCol>
                <a:gridCol w="1197951">
                  <a:extLst>
                    <a:ext uri="{9D8B030D-6E8A-4147-A177-3AD203B41FA5}">
                      <a16:colId xmlns:a16="http://schemas.microsoft.com/office/drawing/2014/main" val="910159055"/>
                    </a:ext>
                  </a:extLst>
                </a:gridCol>
                <a:gridCol w="1297780">
                  <a:extLst>
                    <a:ext uri="{9D8B030D-6E8A-4147-A177-3AD203B41FA5}">
                      <a16:colId xmlns:a16="http://schemas.microsoft.com/office/drawing/2014/main" val="2722219442"/>
                    </a:ext>
                  </a:extLst>
                </a:gridCol>
                <a:gridCol w="1392165">
                  <a:extLst>
                    <a:ext uri="{9D8B030D-6E8A-4147-A177-3AD203B41FA5}">
                      <a16:colId xmlns:a16="http://schemas.microsoft.com/office/drawing/2014/main" val="2867497843"/>
                    </a:ext>
                  </a:extLst>
                </a:gridCol>
                <a:gridCol w="1303227">
                  <a:extLst>
                    <a:ext uri="{9D8B030D-6E8A-4147-A177-3AD203B41FA5}">
                      <a16:colId xmlns:a16="http://schemas.microsoft.com/office/drawing/2014/main" val="710848133"/>
                    </a:ext>
                  </a:extLst>
                </a:gridCol>
              </a:tblGrid>
              <a:tr h="3969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PD</a:t>
                      </a:r>
                      <a:r>
                        <a:rPr lang="pt-BR" sz="16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‡</a:t>
                      </a: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0-2,5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18,7 b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4,85 b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2,45 b</a:t>
                      </a: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11,4 b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9696306"/>
                  </a:ext>
                </a:extLst>
              </a:tr>
              <a:tr h="3969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pt-BR" sz="16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2,5-5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14,1 b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1,88 b</a:t>
                      </a:r>
                      <a:endParaRPr lang="pt-BR" sz="20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2,16 b</a:t>
                      </a:r>
                      <a:endParaRPr lang="pt-BR" sz="2000" b="1">
                        <a:solidFill>
                          <a:schemeClr val="tx1"/>
                        </a:solidFill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10,0 b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1562218"/>
                  </a:ext>
                </a:extLst>
              </a:tr>
              <a:tr h="3969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pt-BR" sz="16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5-10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17,4 b</a:t>
                      </a:r>
                      <a:endParaRPr lang="pt-BR" sz="20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1,27ab</a:t>
                      </a:r>
                      <a:endParaRPr lang="pt-BR" sz="20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2,36 b</a:t>
                      </a:r>
                      <a:endParaRPr lang="pt-BR" sz="2000" b="1">
                        <a:solidFill>
                          <a:schemeClr val="tx1"/>
                        </a:solidFill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13,7 b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8159286"/>
                  </a:ext>
                </a:extLst>
              </a:tr>
              <a:tr h="3969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pt-BR" sz="16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10-20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26,6 a</a:t>
                      </a:r>
                      <a:endParaRPr lang="pt-BR" sz="20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2,28ab</a:t>
                      </a:r>
                      <a:endParaRPr lang="pt-BR" sz="20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3,44 a</a:t>
                      </a:r>
                      <a:endParaRPr lang="pt-BR" sz="2000" b="1">
                        <a:solidFill>
                          <a:schemeClr val="tx1"/>
                        </a:solidFill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20,9 a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0562436"/>
                  </a:ext>
                </a:extLst>
              </a:tr>
              <a:tr h="3969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20-40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41,7 a</a:t>
                      </a:r>
                      <a:endParaRPr lang="pt-BR" sz="20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3,64 a</a:t>
                      </a:r>
                      <a:endParaRPr lang="pt-BR" sz="20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6,21 a</a:t>
                      </a:r>
                      <a:endParaRPr lang="pt-BR" sz="2000" b="1">
                        <a:solidFill>
                          <a:schemeClr val="tx1"/>
                        </a:solidFill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31,8 a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7285102"/>
                  </a:ext>
                </a:extLst>
              </a:tr>
              <a:tr h="2627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Total (0-40) 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118,4 B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20498" marR="2049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9906462"/>
                  </a:ext>
                </a:extLst>
              </a:tr>
            </a:tbl>
          </a:graphicData>
        </a:graphic>
      </p:graphicFrame>
      <p:sp>
        <p:nvSpPr>
          <p:cNvPr id="6" name="Retângulo 5">
            <a:extLst>
              <a:ext uri="{FF2B5EF4-FFF2-40B4-BE49-F238E27FC236}">
                <a16:creationId xmlns:a16="http://schemas.microsoft.com/office/drawing/2014/main" id="{1DA25E9A-CA6C-451A-888C-AB68448350AD}"/>
              </a:ext>
            </a:extLst>
          </p:cNvPr>
          <p:cNvSpPr/>
          <p:nvPr/>
        </p:nvSpPr>
        <p:spPr>
          <a:xfrm>
            <a:off x="3707906" y="1628800"/>
            <a:ext cx="5256584" cy="37490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682BD88-1584-42ED-87B2-B46523F9E5BA}"/>
              </a:ext>
            </a:extLst>
          </p:cNvPr>
          <p:cNvSpPr/>
          <p:nvPr/>
        </p:nvSpPr>
        <p:spPr>
          <a:xfrm>
            <a:off x="3707906" y="4005064"/>
            <a:ext cx="5256582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0A231AE5-64E3-478C-BF9A-A54294BAFB45}"/>
              </a:ext>
            </a:extLst>
          </p:cNvPr>
          <p:cNvSpPr/>
          <p:nvPr/>
        </p:nvSpPr>
        <p:spPr>
          <a:xfrm>
            <a:off x="1763688" y="3576613"/>
            <a:ext cx="1584176" cy="335307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B165BCC7-59C9-47AB-93C0-F260A376DEDD}"/>
              </a:ext>
            </a:extLst>
          </p:cNvPr>
          <p:cNvSpPr/>
          <p:nvPr/>
        </p:nvSpPr>
        <p:spPr>
          <a:xfrm>
            <a:off x="1763688" y="5955555"/>
            <a:ext cx="1872208" cy="338904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201480A8-C935-4C80-93A5-C385EDED6BC2}"/>
              </a:ext>
            </a:extLst>
          </p:cNvPr>
          <p:cNvSpPr/>
          <p:nvPr/>
        </p:nvSpPr>
        <p:spPr>
          <a:xfrm>
            <a:off x="3707904" y="1988840"/>
            <a:ext cx="5256584" cy="37490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8C985634-1C5C-4675-A12E-A2A6889F3C35}"/>
              </a:ext>
            </a:extLst>
          </p:cNvPr>
          <p:cNvSpPr/>
          <p:nvPr/>
        </p:nvSpPr>
        <p:spPr>
          <a:xfrm>
            <a:off x="3707904" y="4365104"/>
            <a:ext cx="5256582" cy="41091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239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novo-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9715" name="Text Box 3"/>
          <p:cNvSpPr txBox="1">
            <a:spLocks noChangeArrowheads="1"/>
          </p:cNvSpPr>
          <p:nvPr/>
        </p:nvSpPr>
        <p:spPr bwMode="auto">
          <a:xfrm>
            <a:off x="179388" y="115888"/>
            <a:ext cx="8785225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pt-BR" sz="2600" b="1" dirty="0">
                <a:solidFill>
                  <a:schemeClr val="bg1"/>
                </a:solidFill>
                <a:latin typeface="Arial Black" pitchFamily="34" charset="0"/>
                <a:cs typeface="+mn-cs"/>
              </a:rPr>
              <a:t>Temperatura do solo (</a:t>
            </a:r>
            <a:r>
              <a:rPr lang="pt-BR" sz="2600" b="1" dirty="0">
                <a:solidFill>
                  <a:schemeClr val="bg1"/>
                </a:solidFill>
                <a:latin typeface="Arial Black" pitchFamily="34" charset="0"/>
                <a:cs typeface="+mn-cs"/>
                <a:sym typeface="Symbol"/>
              </a:rPr>
              <a:t> 2 cm) </a:t>
            </a:r>
            <a:r>
              <a:rPr lang="pt-BR" sz="2600" b="1" dirty="0">
                <a:solidFill>
                  <a:schemeClr val="bg1"/>
                </a:solidFill>
                <a:latin typeface="Arial Black" pitchFamily="34" charset="0"/>
                <a:cs typeface="+mn-cs"/>
              </a:rPr>
              <a:t>com 9.2 </a:t>
            </a:r>
            <a:r>
              <a:rPr lang="pt-BR" sz="2600" b="1" dirty="0" err="1">
                <a:solidFill>
                  <a:schemeClr val="bg1"/>
                </a:solidFill>
                <a:latin typeface="Arial Black" pitchFamily="34" charset="0"/>
                <a:cs typeface="+mn-cs"/>
              </a:rPr>
              <a:t>ton</a:t>
            </a:r>
            <a:r>
              <a:rPr lang="pt-BR" sz="2600" b="1" dirty="0">
                <a:solidFill>
                  <a:schemeClr val="bg1"/>
                </a:solidFill>
                <a:latin typeface="Arial Black" pitchFamily="34" charset="0"/>
                <a:cs typeface="+mn-cs"/>
              </a:rPr>
              <a:t> ha</a:t>
            </a:r>
            <a:r>
              <a:rPr lang="pt-BR" sz="2600" b="1" baseline="30000" dirty="0">
                <a:solidFill>
                  <a:schemeClr val="bg1"/>
                </a:solidFill>
                <a:latin typeface="Arial Black" pitchFamily="34" charset="0"/>
                <a:cs typeface="+mn-cs"/>
              </a:rPr>
              <a:t>-1</a:t>
            </a:r>
            <a:r>
              <a:rPr lang="pt-BR" sz="2600" b="1" dirty="0">
                <a:solidFill>
                  <a:schemeClr val="bg1"/>
                </a:solidFill>
                <a:latin typeface="Arial Black" pitchFamily="34" charset="0"/>
                <a:cs typeface="+mn-cs"/>
              </a:rPr>
              <a:t> (</a:t>
            </a:r>
            <a:r>
              <a:rPr lang="pt-BR" sz="2600" b="1" dirty="0" err="1">
                <a:solidFill>
                  <a:schemeClr val="bg1"/>
                </a:solidFill>
                <a:latin typeface="Arial Black" pitchFamily="34" charset="0"/>
                <a:cs typeface="+mn-cs"/>
              </a:rPr>
              <a:t>Brachiaria</a:t>
            </a:r>
            <a:r>
              <a:rPr lang="pt-BR" sz="2600" b="1" dirty="0">
                <a:solidFill>
                  <a:schemeClr val="bg1"/>
                </a:solidFill>
                <a:latin typeface="Arial Black" pitchFamily="34" charset="0"/>
                <a:cs typeface="+mn-cs"/>
              </a:rPr>
              <a:t> </a:t>
            </a:r>
            <a:r>
              <a:rPr lang="pt-BR" sz="2600" b="1" i="1" dirty="0" err="1">
                <a:solidFill>
                  <a:schemeClr val="bg1"/>
                </a:solidFill>
                <a:latin typeface="Arial Black" pitchFamily="34" charset="0"/>
                <a:cs typeface="+mn-cs"/>
              </a:rPr>
              <a:t>Decumbens</a:t>
            </a:r>
            <a:r>
              <a:rPr lang="pt-BR" sz="2600" b="1" dirty="0">
                <a:solidFill>
                  <a:schemeClr val="bg1"/>
                </a:solidFill>
                <a:latin typeface="Arial Black" pitchFamily="34" charset="0"/>
                <a:cs typeface="+mn-cs"/>
              </a:rPr>
              <a:t>) e sem resíduo          (NT - 10 anos – </a:t>
            </a:r>
            <a:r>
              <a:rPr lang="pt-BR" sz="2600" b="1" dirty="0" err="1">
                <a:solidFill>
                  <a:schemeClr val="bg1"/>
                </a:solidFill>
                <a:latin typeface="Arial Black" pitchFamily="34" charset="0"/>
                <a:cs typeface="+mn-cs"/>
              </a:rPr>
              <a:t>Montividiu</a:t>
            </a:r>
            <a:r>
              <a:rPr lang="pt-BR" sz="2600" b="1" dirty="0">
                <a:solidFill>
                  <a:schemeClr val="bg1"/>
                </a:solidFill>
                <a:latin typeface="Arial Black" pitchFamily="34" charset="0"/>
              </a:rPr>
              <a:t>, </a:t>
            </a:r>
            <a:r>
              <a:rPr lang="pt-BR" sz="2600" b="1" dirty="0">
                <a:solidFill>
                  <a:schemeClr val="bg1"/>
                </a:solidFill>
                <a:latin typeface="Arial Black" pitchFamily="34" charset="0"/>
                <a:cs typeface="+mn-cs"/>
              </a:rPr>
              <a:t>GO, 16 ° SL)</a:t>
            </a:r>
          </a:p>
        </p:txBody>
      </p:sp>
      <p:pic>
        <p:nvPicPr>
          <p:cNvPr id="58379" name="Picture 6" descr="Ag8517S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1"/>
            <a:ext cx="4572000" cy="344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9720" name="Text Box 8"/>
          <p:cNvSpPr txBox="1">
            <a:spLocks noChangeArrowheads="1"/>
          </p:cNvSpPr>
          <p:nvPr/>
        </p:nvSpPr>
        <p:spPr bwMode="auto">
          <a:xfrm>
            <a:off x="1385887" y="3253006"/>
            <a:ext cx="1800225" cy="523220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shade val="0"/>
                  <a:invGamma/>
                  <a:alpha val="70000"/>
                </a:schemeClr>
              </a:gs>
              <a:gs pos="50000">
                <a:schemeClr val="tx1">
                  <a:alpha val="39999"/>
                </a:schemeClr>
              </a:gs>
              <a:gs pos="100000">
                <a:schemeClr val="tx1">
                  <a:gamma/>
                  <a:shade val="0"/>
                  <a:invGamma/>
                  <a:alpha val="70000"/>
                </a:scheme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chemeClr val="bg1"/>
                </a:solidFill>
                <a:latin typeface="Tahoma" pitchFamily="34" charset="0"/>
                <a:cs typeface="+mn-cs"/>
              </a:rPr>
              <a:t>62.9 </a:t>
            </a:r>
            <a:r>
              <a:rPr lang="en-US" sz="2800" b="1" dirty="0">
                <a:solidFill>
                  <a:schemeClr val="bg1"/>
                </a:solidFill>
                <a:latin typeface="Tahoma" pitchFamily="34" charset="0"/>
                <a:cs typeface="Arial" charset="0"/>
              </a:rPr>
              <a:t>ºC</a:t>
            </a:r>
          </a:p>
        </p:txBody>
      </p:sp>
      <p:pic>
        <p:nvPicPr>
          <p:cNvPr id="58376" name="Picture 10" descr="Ag8517C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419476"/>
            <a:ext cx="4608513" cy="340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upo 12"/>
          <p:cNvGrpSpPr/>
          <p:nvPr/>
        </p:nvGrpSpPr>
        <p:grpSpPr>
          <a:xfrm>
            <a:off x="899591" y="2439988"/>
            <a:ext cx="8208914" cy="461665"/>
            <a:chOff x="899591" y="2439988"/>
            <a:chExt cx="8208914" cy="461665"/>
          </a:xfrm>
        </p:grpSpPr>
        <p:sp>
          <p:nvSpPr>
            <p:cNvPr id="58380" name="Text Box 7"/>
            <p:cNvSpPr txBox="1">
              <a:spLocks noChangeArrowheads="1"/>
            </p:cNvSpPr>
            <p:nvPr/>
          </p:nvSpPr>
          <p:spPr bwMode="auto">
            <a:xfrm>
              <a:off x="899591" y="2439988"/>
              <a:ext cx="291489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rPr>
                <a:t>Sem palha</a:t>
              </a:r>
            </a:p>
          </p:txBody>
        </p:sp>
        <p:sp>
          <p:nvSpPr>
            <p:cNvPr id="58377" name="Text Box 11"/>
            <p:cNvSpPr txBox="1">
              <a:spLocks noChangeArrowheads="1"/>
            </p:cNvSpPr>
            <p:nvPr/>
          </p:nvSpPr>
          <p:spPr bwMode="auto">
            <a:xfrm>
              <a:off x="4427985" y="2439988"/>
              <a:ext cx="468052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rPr>
                <a:t>Com palha = 9.2 </a:t>
              </a:r>
              <a:r>
                <a:rPr lang="pt-BR" sz="24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rPr>
                <a:t>ton</a:t>
              </a:r>
              <a:r>
                <a:rPr lang="pt-BR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rPr>
                <a:t> ha</a:t>
              </a:r>
              <a:r>
                <a:rPr lang="pt-BR" sz="2400" b="1" baseline="30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rPr>
                <a:t>-1</a:t>
              </a:r>
            </a:p>
          </p:txBody>
        </p:sp>
      </p:grpSp>
      <p:sp>
        <p:nvSpPr>
          <p:cNvPr id="499724" name="Text Box 12"/>
          <p:cNvSpPr txBox="1">
            <a:spLocks noChangeArrowheads="1"/>
          </p:cNvSpPr>
          <p:nvPr/>
        </p:nvSpPr>
        <p:spPr bwMode="auto">
          <a:xfrm>
            <a:off x="5795963" y="3140968"/>
            <a:ext cx="1800225" cy="523220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shade val="0"/>
                  <a:invGamma/>
                  <a:alpha val="70000"/>
                </a:schemeClr>
              </a:gs>
              <a:gs pos="50000">
                <a:schemeClr val="tx1">
                  <a:alpha val="39999"/>
                </a:schemeClr>
              </a:gs>
              <a:gs pos="100000">
                <a:schemeClr val="tx1">
                  <a:gamma/>
                  <a:shade val="0"/>
                  <a:invGamma/>
                  <a:alpha val="70000"/>
                </a:scheme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chemeClr val="bg1"/>
                </a:solidFill>
                <a:latin typeface="Tahoma" pitchFamily="34" charset="0"/>
                <a:cs typeface="+mn-cs"/>
              </a:rPr>
              <a:t>32.6 </a:t>
            </a:r>
            <a:r>
              <a:rPr lang="en-US" sz="2800" b="1" dirty="0">
                <a:solidFill>
                  <a:schemeClr val="bg1"/>
                </a:solidFill>
                <a:latin typeface="Tahoma" pitchFamily="34" charset="0"/>
                <a:cs typeface="Arial" charset="0"/>
              </a:rPr>
              <a:t>ºC</a:t>
            </a:r>
          </a:p>
        </p:txBody>
      </p:sp>
      <p:sp>
        <p:nvSpPr>
          <p:cNvPr id="41989" name="Text Box 13"/>
          <p:cNvSpPr txBox="1">
            <a:spLocks noChangeArrowheads="1"/>
          </p:cNvSpPr>
          <p:nvPr/>
        </p:nvSpPr>
        <p:spPr bwMode="auto">
          <a:xfrm>
            <a:off x="1640132" y="1762969"/>
            <a:ext cx="6215062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 dirty="0"/>
              <a:t>(Média: Jan. 14, 2003 </a:t>
            </a:r>
            <a:r>
              <a:rPr lang="pt-BR" b="1" dirty="0" err="1"/>
              <a:t>and</a:t>
            </a:r>
            <a:r>
              <a:rPr lang="pt-BR" b="1" dirty="0"/>
              <a:t> Jan. 13, 2004 as 14h)</a:t>
            </a:r>
            <a:endParaRPr lang="en-US" b="1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3814490" y="5445224"/>
            <a:ext cx="1872208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342900" indent="-342900" algn="ctr">
              <a:buFont typeface="Symbol"/>
              <a:buChar char="D"/>
            </a:pPr>
            <a:r>
              <a:rPr lang="pt-BR" sz="2400" b="1" dirty="0">
                <a:solidFill>
                  <a:schemeClr val="bg1"/>
                </a:solidFill>
                <a:sym typeface="Symbol"/>
              </a:rPr>
              <a:t>= </a:t>
            </a:r>
            <a:r>
              <a:rPr lang="pt-BR" sz="2400" b="1" dirty="0">
                <a:solidFill>
                  <a:schemeClr val="bg1"/>
                </a:solidFill>
              </a:rPr>
              <a:t>30.3 °C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5940152" y="6165304"/>
            <a:ext cx="3168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Sá, Ferreira, Briedis et al., Rev. Bras. </a:t>
            </a:r>
            <a:r>
              <a:rPr lang="en-US" b="1" dirty="0" err="1">
                <a:solidFill>
                  <a:schemeClr val="bg1"/>
                </a:solidFill>
              </a:rPr>
              <a:t>Ci</a:t>
            </a:r>
            <a:r>
              <a:rPr lang="en-US" b="1" dirty="0">
                <a:solidFill>
                  <a:schemeClr val="bg1"/>
                </a:solidFill>
              </a:rPr>
              <a:t>. Solo, 2010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53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8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8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9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99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9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9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9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9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720" grpId="0" animBg="1"/>
      <p:bldP spid="499724" grpId="0" animBg="1"/>
      <p:bldP spid="41989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4572000" y="0"/>
            <a:ext cx="4572000" cy="6858000"/>
            <a:chOff x="2880" y="0"/>
            <a:chExt cx="2880" cy="4320"/>
          </a:xfrm>
        </p:grpSpPr>
        <p:pic>
          <p:nvPicPr>
            <p:cNvPr id="12293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0"/>
              <a:ext cx="288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294" name="Group 16"/>
            <p:cNvGrpSpPr>
              <a:grpSpLocks/>
            </p:cNvGrpSpPr>
            <p:nvPr/>
          </p:nvGrpSpPr>
          <p:grpSpPr bwMode="auto">
            <a:xfrm>
              <a:off x="3600" y="1056"/>
              <a:ext cx="192" cy="2928"/>
              <a:chOff x="4128" y="1056"/>
              <a:chExt cx="192" cy="2928"/>
            </a:xfrm>
          </p:grpSpPr>
          <p:sp>
            <p:nvSpPr>
              <p:cNvPr id="12300" name="Line 7"/>
              <p:cNvSpPr>
                <a:spLocks noChangeShapeType="1"/>
              </p:cNvSpPr>
              <p:nvPr/>
            </p:nvSpPr>
            <p:spPr bwMode="auto">
              <a:xfrm>
                <a:off x="4128" y="1056"/>
                <a:ext cx="0" cy="2928"/>
              </a:xfrm>
              <a:prstGeom prst="line">
                <a:avLst/>
              </a:prstGeom>
              <a:noFill/>
              <a:ln w="7620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301" name="Line 11"/>
              <p:cNvSpPr>
                <a:spLocks noChangeShapeType="1"/>
              </p:cNvSpPr>
              <p:nvPr/>
            </p:nvSpPr>
            <p:spPr bwMode="auto">
              <a:xfrm>
                <a:off x="4128" y="1056"/>
                <a:ext cx="192" cy="0"/>
              </a:xfrm>
              <a:prstGeom prst="line">
                <a:avLst/>
              </a:prstGeom>
              <a:noFill/>
              <a:ln w="7620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302" name="Line 12"/>
              <p:cNvSpPr>
                <a:spLocks noChangeShapeType="1"/>
              </p:cNvSpPr>
              <p:nvPr/>
            </p:nvSpPr>
            <p:spPr bwMode="auto">
              <a:xfrm>
                <a:off x="4128" y="1824"/>
                <a:ext cx="192" cy="0"/>
              </a:xfrm>
              <a:prstGeom prst="line">
                <a:avLst/>
              </a:prstGeom>
              <a:noFill/>
              <a:ln w="7620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303" name="Line 13"/>
              <p:cNvSpPr>
                <a:spLocks noChangeShapeType="1"/>
              </p:cNvSpPr>
              <p:nvPr/>
            </p:nvSpPr>
            <p:spPr bwMode="auto">
              <a:xfrm>
                <a:off x="4128" y="3984"/>
                <a:ext cx="192" cy="0"/>
              </a:xfrm>
              <a:prstGeom prst="line">
                <a:avLst/>
              </a:prstGeom>
              <a:noFill/>
              <a:ln w="7620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304" name="Line 14"/>
              <p:cNvSpPr>
                <a:spLocks noChangeShapeType="1"/>
              </p:cNvSpPr>
              <p:nvPr/>
            </p:nvSpPr>
            <p:spPr bwMode="auto">
              <a:xfrm>
                <a:off x="4128" y="2544"/>
                <a:ext cx="192" cy="0"/>
              </a:xfrm>
              <a:prstGeom prst="line">
                <a:avLst/>
              </a:prstGeom>
              <a:noFill/>
              <a:ln w="7620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305" name="Line 15"/>
              <p:cNvSpPr>
                <a:spLocks noChangeShapeType="1"/>
              </p:cNvSpPr>
              <p:nvPr/>
            </p:nvSpPr>
            <p:spPr bwMode="auto">
              <a:xfrm>
                <a:off x="4128" y="3264"/>
                <a:ext cx="192" cy="0"/>
              </a:xfrm>
              <a:prstGeom prst="line">
                <a:avLst/>
              </a:prstGeom>
              <a:noFill/>
              <a:ln w="7620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30737" name="Text Box 17"/>
            <p:cNvSpPr txBox="1">
              <a:spLocks noChangeArrowheads="1"/>
            </p:cNvSpPr>
            <p:nvPr/>
          </p:nvSpPr>
          <p:spPr bwMode="auto">
            <a:xfrm>
              <a:off x="3936" y="816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pt-BR" sz="3200">
                  <a:solidFill>
                    <a:srgbClr val="FFFF00"/>
                  </a:solidFill>
                  <a:latin typeface="Arial Black" pitchFamily="34" charset="0"/>
                  <a:cs typeface="Arial" charset="0"/>
                </a:rPr>
                <a:t>0</a:t>
              </a:r>
              <a:endParaRPr lang="en-US" sz="3200">
                <a:solidFill>
                  <a:srgbClr val="FFFF00"/>
                </a:solidFill>
                <a:latin typeface="Arial Black" pitchFamily="34" charset="0"/>
                <a:cs typeface="Arial" charset="0"/>
              </a:endParaRPr>
            </a:p>
          </p:txBody>
        </p:sp>
        <p:sp>
          <p:nvSpPr>
            <p:cNvPr id="30738" name="Text Box 18"/>
            <p:cNvSpPr txBox="1">
              <a:spLocks noChangeArrowheads="1"/>
            </p:cNvSpPr>
            <p:nvPr/>
          </p:nvSpPr>
          <p:spPr bwMode="auto">
            <a:xfrm>
              <a:off x="3792" y="1584"/>
              <a:ext cx="52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pt-BR" sz="3200">
                  <a:solidFill>
                    <a:srgbClr val="FFFF00"/>
                  </a:solidFill>
                  <a:latin typeface="Arial Black" pitchFamily="34" charset="0"/>
                  <a:cs typeface="Arial" charset="0"/>
                </a:rPr>
                <a:t>10</a:t>
              </a:r>
              <a:endParaRPr lang="en-US" sz="3200">
                <a:solidFill>
                  <a:srgbClr val="FFFF00"/>
                </a:solidFill>
                <a:latin typeface="Arial Black" pitchFamily="34" charset="0"/>
                <a:cs typeface="Arial" charset="0"/>
              </a:endParaRPr>
            </a:p>
          </p:txBody>
        </p:sp>
        <p:sp>
          <p:nvSpPr>
            <p:cNvPr id="30739" name="Text Box 19"/>
            <p:cNvSpPr txBox="1">
              <a:spLocks noChangeArrowheads="1"/>
            </p:cNvSpPr>
            <p:nvPr/>
          </p:nvSpPr>
          <p:spPr bwMode="auto">
            <a:xfrm>
              <a:off x="3792" y="2304"/>
              <a:ext cx="52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pt-BR" sz="3200">
                  <a:solidFill>
                    <a:srgbClr val="FFFF00"/>
                  </a:solidFill>
                  <a:latin typeface="Arial Black" pitchFamily="34" charset="0"/>
                  <a:cs typeface="Arial" charset="0"/>
                </a:rPr>
                <a:t>20</a:t>
              </a:r>
              <a:endParaRPr lang="en-US" sz="3200">
                <a:solidFill>
                  <a:srgbClr val="FFFF00"/>
                </a:solidFill>
                <a:latin typeface="Arial Black" pitchFamily="34" charset="0"/>
                <a:cs typeface="Arial" charset="0"/>
              </a:endParaRPr>
            </a:p>
          </p:txBody>
        </p:sp>
        <p:sp>
          <p:nvSpPr>
            <p:cNvPr id="30740" name="Text Box 20"/>
            <p:cNvSpPr txBox="1">
              <a:spLocks noChangeArrowheads="1"/>
            </p:cNvSpPr>
            <p:nvPr/>
          </p:nvSpPr>
          <p:spPr bwMode="auto">
            <a:xfrm>
              <a:off x="3792" y="3024"/>
              <a:ext cx="52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pt-BR" sz="3200">
                  <a:solidFill>
                    <a:srgbClr val="FFFF00"/>
                  </a:solidFill>
                  <a:latin typeface="Arial Black" pitchFamily="34" charset="0"/>
                  <a:cs typeface="Arial" charset="0"/>
                </a:rPr>
                <a:t>30</a:t>
              </a:r>
              <a:endParaRPr lang="en-US" sz="3200">
                <a:solidFill>
                  <a:srgbClr val="FFFF00"/>
                </a:solidFill>
                <a:latin typeface="Arial Black" pitchFamily="34" charset="0"/>
                <a:cs typeface="Arial" charset="0"/>
              </a:endParaRPr>
            </a:p>
          </p:txBody>
        </p:sp>
        <p:sp>
          <p:nvSpPr>
            <p:cNvPr id="30741" name="Text Box 21"/>
            <p:cNvSpPr txBox="1">
              <a:spLocks noChangeArrowheads="1"/>
            </p:cNvSpPr>
            <p:nvPr/>
          </p:nvSpPr>
          <p:spPr bwMode="auto">
            <a:xfrm>
              <a:off x="3792" y="3763"/>
              <a:ext cx="52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pt-BR" sz="3200">
                  <a:solidFill>
                    <a:srgbClr val="FFFF00"/>
                  </a:solidFill>
                  <a:latin typeface="Arial Black" pitchFamily="34" charset="0"/>
                  <a:cs typeface="Arial" charset="0"/>
                </a:rPr>
                <a:t>40</a:t>
              </a:r>
              <a:endParaRPr lang="en-US" sz="3200">
                <a:solidFill>
                  <a:srgbClr val="FFFF00"/>
                </a:solidFill>
                <a:latin typeface="Arial Black" pitchFamily="34" charset="0"/>
                <a:cs typeface="Arial" charset="0"/>
              </a:endParaRPr>
            </a:p>
          </p:txBody>
        </p:sp>
      </p:grpSp>
      <p:sp>
        <p:nvSpPr>
          <p:cNvPr id="18" name="CaixaDeTexto 17"/>
          <p:cNvSpPr txBox="1"/>
          <p:nvPr/>
        </p:nvSpPr>
        <p:spPr>
          <a:xfrm>
            <a:off x="179513" y="260648"/>
            <a:ext cx="4392488" cy="2677656"/>
          </a:xfrm>
          <a:prstGeom prst="rect">
            <a:avLst/>
          </a:prstGeom>
          <a:solidFill>
            <a:schemeClr val="tx1">
              <a:alpha val="45000"/>
            </a:schemeClr>
          </a:solidFill>
          <a:ln w="28575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800" dirty="0">
                <a:solidFill>
                  <a:schemeClr val="bg1"/>
                </a:solidFill>
              </a:rPr>
              <a:t>En suelos no perturbados la estratificación de C y de los nutrientes </a:t>
            </a:r>
            <a:r>
              <a:rPr lang="es-ES" sz="2800" u="sng" dirty="0">
                <a:solidFill>
                  <a:srgbClr val="FFFF00"/>
                </a:solidFill>
                <a:latin typeface="Arial Black" panose="020B0A04020102020204" pitchFamily="34" charset="0"/>
              </a:rPr>
              <a:t>es un proceso natural </a:t>
            </a:r>
            <a:r>
              <a:rPr lang="es-ES" sz="2800" dirty="0">
                <a:solidFill>
                  <a:schemeClr val="bg1"/>
                </a:solidFill>
              </a:rPr>
              <a:t>regido por la entrada continua de C por los residuos  de cultivo. </a:t>
            </a:r>
            <a:endParaRPr lang="pt-BR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DFCE763-175C-47D7-842B-EB9FE767A987}"/>
              </a:ext>
            </a:extLst>
          </p:cNvPr>
          <p:cNvSpPr txBox="1"/>
          <p:nvPr/>
        </p:nvSpPr>
        <p:spPr>
          <a:xfrm>
            <a:off x="179513" y="3094038"/>
            <a:ext cx="4392486" cy="3539430"/>
          </a:xfrm>
          <a:prstGeom prst="rect">
            <a:avLst/>
          </a:prstGeom>
          <a:solidFill>
            <a:schemeClr val="tx1">
              <a:alpha val="50000"/>
            </a:schemeClr>
          </a:solidFill>
          <a:ln w="38100"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2800" b="1" dirty="0">
                <a:solidFill>
                  <a:schemeClr val="bg1"/>
                </a:solidFill>
              </a:rPr>
              <a:t>El enriquecimiento de la capa superficial con los efectos de la descomposición, pero disminuyendo con el aumento de la profundidad del suelo </a:t>
            </a:r>
          </a:p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</a:rPr>
              <a:t>(Prescott et al., 1985)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7268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novo-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9715" name="Text Box 3"/>
          <p:cNvSpPr txBox="1">
            <a:spLocks noChangeArrowheads="1"/>
          </p:cNvSpPr>
          <p:nvPr/>
        </p:nvSpPr>
        <p:spPr bwMode="auto">
          <a:xfrm>
            <a:off x="179388" y="115888"/>
            <a:ext cx="878522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pt-BR" sz="2600" b="1">
                <a:solidFill>
                  <a:schemeClr val="bg1"/>
                </a:solidFill>
                <a:latin typeface="Arial Black" pitchFamily="34" charset="0"/>
              </a:rPr>
              <a:t>Efeito da presença e ausência de palha de braquiária na temperatura do solo, no desenvolvimento radicular e na produção de grãos de milho (10 anos de PD – Rio Verde/Montividiu-GO)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2469484"/>
            <a:ext cx="9180513" cy="4435475"/>
            <a:chOff x="0" y="1537"/>
            <a:chExt cx="5783" cy="2794"/>
          </a:xfrm>
        </p:grpSpPr>
        <p:grpSp>
          <p:nvGrpSpPr>
            <p:cNvPr id="68697" name="Group 5"/>
            <p:cNvGrpSpPr>
              <a:grpSpLocks/>
            </p:cNvGrpSpPr>
            <p:nvPr/>
          </p:nvGrpSpPr>
          <p:grpSpPr bwMode="auto">
            <a:xfrm>
              <a:off x="0" y="1537"/>
              <a:ext cx="2880" cy="2794"/>
              <a:chOff x="0" y="1537"/>
              <a:chExt cx="2880" cy="2794"/>
            </a:xfrm>
          </p:grpSpPr>
          <p:pic>
            <p:nvPicPr>
              <p:cNvPr id="68702" name="Picture 6" descr="Ag8517SP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2160"/>
                <a:ext cx="2880" cy="21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8703" name="Text Box 7"/>
              <p:cNvSpPr txBox="1">
                <a:spLocks noChangeArrowheads="1"/>
              </p:cNvSpPr>
              <p:nvPr/>
            </p:nvSpPr>
            <p:spPr bwMode="auto">
              <a:xfrm>
                <a:off x="360" y="1537"/>
                <a:ext cx="2016" cy="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pt-BR" sz="4000" b="1">
                    <a:solidFill>
                      <a:srgbClr val="FFFF00"/>
                    </a:solidFill>
                    <a:latin typeface="Arial Black" pitchFamily="34" charset="0"/>
                  </a:rPr>
                  <a:t>Sem Palha</a:t>
                </a:r>
              </a:p>
            </p:txBody>
          </p:sp>
          <p:sp>
            <p:nvSpPr>
              <p:cNvPr id="499720" name="Text Box 8"/>
              <p:cNvSpPr txBox="1">
                <a:spLocks noChangeArrowheads="1"/>
              </p:cNvSpPr>
              <p:nvPr/>
            </p:nvSpPr>
            <p:spPr bwMode="auto">
              <a:xfrm>
                <a:off x="521" y="2341"/>
                <a:ext cx="1134" cy="333"/>
              </a:xfrm>
              <a:prstGeom prst="rect">
                <a:avLst/>
              </a:prstGeom>
              <a:gradFill rotWithShape="1">
                <a:gsLst>
                  <a:gs pos="0">
                    <a:schemeClr val="tx1">
                      <a:gamma/>
                      <a:shade val="0"/>
                      <a:invGamma/>
                      <a:alpha val="70000"/>
                    </a:schemeClr>
                  </a:gs>
                  <a:gs pos="50000">
                    <a:schemeClr val="tx1">
                      <a:alpha val="39999"/>
                    </a:schemeClr>
                  </a:gs>
                  <a:gs pos="100000">
                    <a:schemeClr val="tx1">
                      <a:gamma/>
                      <a:shade val="0"/>
                      <a:invGamma/>
                      <a:alpha val="70000"/>
                    </a:schemeClr>
                  </a:gs>
                </a:gsLst>
                <a:lin ang="5400000" scaled="1"/>
              </a:gra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pt-BR" sz="2800" b="1">
                    <a:solidFill>
                      <a:schemeClr val="bg1"/>
                    </a:solidFill>
                    <a:latin typeface="Tahoma" pitchFamily="34" charset="0"/>
                  </a:rPr>
                  <a:t>62,9 </a:t>
                </a:r>
                <a:r>
                  <a:rPr lang="en-US" sz="2800" b="1">
                    <a:solidFill>
                      <a:schemeClr val="bg1"/>
                    </a:solidFill>
                    <a:latin typeface="Tahoma" pitchFamily="34" charset="0"/>
                    <a:cs typeface="+mn-cs"/>
                  </a:rPr>
                  <a:t>ºC</a:t>
                </a:r>
              </a:p>
            </p:txBody>
          </p:sp>
        </p:grpSp>
        <p:grpSp>
          <p:nvGrpSpPr>
            <p:cNvPr id="68698" name="Group 9"/>
            <p:cNvGrpSpPr>
              <a:grpSpLocks/>
            </p:cNvGrpSpPr>
            <p:nvPr/>
          </p:nvGrpSpPr>
          <p:grpSpPr bwMode="auto">
            <a:xfrm>
              <a:off x="2880" y="1537"/>
              <a:ext cx="2903" cy="2762"/>
              <a:chOff x="2880" y="1537"/>
              <a:chExt cx="2903" cy="2762"/>
            </a:xfrm>
          </p:grpSpPr>
          <p:pic>
            <p:nvPicPr>
              <p:cNvPr id="68699" name="Picture 10" descr="Ag8517C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880" y="2154"/>
                <a:ext cx="2903" cy="21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8700" name="Text Box 11"/>
              <p:cNvSpPr txBox="1">
                <a:spLocks noChangeArrowheads="1"/>
              </p:cNvSpPr>
              <p:nvPr/>
            </p:nvSpPr>
            <p:spPr bwMode="auto">
              <a:xfrm>
                <a:off x="3384" y="1537"/>
                <a:ext cx="2016" cy="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pt-BR" sz="4000" b="1">
                    <a:solidFill>
                      <a:srgbClr val="FFFF00"/>
                    </a:solidFill>
                    <a:latin typeface="Arial Black" pitchFamily="34" charset="0"/>
                  </a:rPr>
                  <a:t>Com Palha</a:t>
                </a:r>
              </a:p>
            </p:txBody>
          </p:sp>
          <p:sp>
            <p:nvSpPr>
              <p:cNvPr id="499724" name="Text Box 12"/>
              <p:cNvSpPr txBox="1">
                <a:spLocks noChangeArrowheads="1"/>
              </p:cNvSpPr>
              <p:nvPr/>
            </p:nvSpPr>
            <p:spPr bwMode="auto">
              <a:xfrm>
                <a:off x="3651" y="2251"/>
                <a:ext cx="1134" cy="333"/>
              </a:xfrm>
              <a:prstGeom prst="rect">
                <a:avLst/>
              </a:prstGeom>
              <a:gradFill rotWithShape="1">
                <a:gsLst>
                  <a:gs pos="0">
                    <a:schemeClr val="tx1">
                      <a:gamma/>
                      <a:shade val="0"/>
                      <a:invGamma/>
                      <a:alpha val="70000"/>
                    </a:schemeClr>
                  </a:gs>
                  <a:gs pos="50000">
                    <a:schemeClr val="tx1">
                      <a:alpha val="39999"/>
                    </a:schemeClr>
                  </a:gs>
                  <a:gs pos="100000">
                    <a:schemeClr val="tx1">
                      <a:gamma/>
                      <a:shade val="0"/>
                      <a:invGamma/>
                      <a:alpha val="70000"/>
                    </a:schemeClr>
                  </a:gs>
                </a:gsLst>
                <a:lin ang="5400000" scaled="1"/>
              </a:gra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pt-BR" sz="2800" b="1">
                    <a:solidFill>
                      <a:schemeClr val="bg1"/>
                    </a:solidFill>
                    <a:latin typeface="Tahoma" pitchFamily="34" charset="0"/>
                  </a:rPr>
                  <a:t>32,6 </a:t>
                </a:r>
                <a:r>
                  <a:rPr lang="en-US" sz="2800" b="1">
                    <a:solidFill>
                      <a:schemeClr val="bg1"/>
                    </a:solidFill>
                    <a:latin typeface="Tahoma" pitchFamily="34" charset="0"/>
                    <a:cs typeface="+mn-cs"/>
                  </a:rPr>
                  <a:t>ºC</a:t>
                </a:r>
              </a:p>
            </p:txBody>
          </p:sp>
        </p:grpSp>
      </p:grpSp>
      <p:sp>
        <p:nvSpPr>
          <p:cNvPr id="68613" name="Text Box 13"/>
          <p:cNvSpPr txBox="1">
            <a:spLocks noChangeArrowheads="1"/>
          </p:cNvSpPr>
          <p:nvPr/>
        </p:nvSpPr>
        <p:spPr bwMode="auto">
          <a:xfrm>
            <a:off x="900113" y="2125663"/>
            <a:ext cx="71278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/>
              <a:t>(Avaliação da temperatura: 14/01/2003 e 13/01/2004 às 14:00hs)</a:t>
            </a:r>
            <a:endParaRPr lang="en-US" b="1"/>
          </a:p>
        </p:txBody>
      </p: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250825" y="1484313"/>
            <a:ext cx="8713788" cy="5365750"/>
            <a:chOff x="158" y="935"/>
            <a:chExt cx="5489" cy="3380"/>
          </a:xfrm>
        </p:grpSpPr>
        <p:sp>
          <p:nvSpPr>
            <p:cNvPr id="499727" name="Rectangle 15"/>
            <p:cNvSpPr>
              <a:spLocks noChangeArrowheads="1"/>
            </p:cNvSpPr>
            <p:nvPr/>
          </p:nvSpPr>
          <p:spPr bwMode="auto">
            <a:xfrm>
              <a:off x="158" y="1026"/>
              <a:ext cx="5489" cy="3175"/>
            </a:xfrm>
            <a:prstGeom prst="rect">
              <a:avLst/>
            </a:prstGeom>
            <a:gradFill rotWithShape="1">
              <a:gsLst>
                <a:gs pos="0">
                  <a:schemeClr val="tx1">
                    <a:alpha val="39999"/>
                  </a:schemeClr>
                </a:gs>
                <a:gs pos="50000">
                  <a:schemeClr val="tx1">
                    <a:gamma/>
                    <a:shade val="0"/>
                    <a:invGamma/>
                    <a:alpha val="70000"/>
                  </a:schemeClr>
                </a:gs>
                <a:gs pos="100000">
                  <a:schemeClr val="tx1">
                    <a:alpha val="39999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657" name="AutoShape 16"/>
            <p:cNvSpPr>
              <a:spLocks noChangeAspect="1" noChangeArrowheads="1" noTextEdit="1"/>
            </p:cNvSpPr>
            <p:nvPr/>
          </p:nvSpPr>
          <p:spPr bwMode="auto">
            <a:xfrm>
              <a:off x="340" y="935"/>
              <a:ext cx="4944" cy="3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58" name="Freeform 17"/>
            <p:cNvSpPr>
              <a:spLocks/>
            </p:cNvSpPr>
            <p:nvPr/>
          </p:nvSpPr>
          <p:spPr bwMode="auto">
            <a:xfrm>
              <a:off x="745" y="982"/>
              <a:ext cx="980" cy="2986"/>
            </a:xfrm>
            <a:custGeom>
              <a:avLst/>
              <a:gdLst>
                <a:gd name="T0" fmla="*/ 0 w 980"/>
                <a:gd name="T1" fmla="*/ 2986 h 2986"/>
                <a:gd name="T2" fmla="*/ 0 w 980"/>
                <a:gd name="T3" fmla="*/ 657 h 2986"/>
                <a:gd name="T4" fmla="*/ 980 w 980"/>
                <a:gd name="T5" fmla="*/ 0 h 2986"/>
                <a:gd name="T6" fmla="*/ 980 w 980"/>
                <a:gd name="T7" fmla="*/ 2328 h 2986"/>
                <a:gd name="T8" fmla="*/ 0 w 980"/>
                <a:gd name="T9" fmla="*/ 2986 h 29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80"/>
                <a:gd name="T16" fmla="*/ 0 h 2986"/>
                <a:gd name="T17" fmla="*/ 980 w 980"/>
                <a:gd name="T18" fmla="*/ 2986 h 29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80" h="2986">
                  <a:moveTo>
                    <a:pt x="0" y="2986"/>
                  </a:moveTo>
                  <a:lnTo>
                    <a:pt x="0" y="657"/>
                  </a:lnTo>
                  <a:lnTo>
                    <a:pt x="980" y="0"/>
                  </a:lnTo>
                  <a:lnTo>
                    <a:pt x="980" y="2328"/>
                  </a:lnTo>
                  <a:lnTo>
                    <a:pt x="0" y="2986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59" name="Rectangle 18"/>
            <p:cNvSpPr>
              <a:spLocks noChangeArrowheads="1"/>
            </p:cNvSpPr>
            <p:nvPr/>
          </p:nvSpPr>
          <p:spPr bwMode="auto">
            <a:xfrm>
              <a:off x="1725" y="982"/>
              <a:ext cx="3431" cy="2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660" name="Freeform 19"/>
            <p:cNvSpPr>
              <a:spLocks/>
            </p:cNvSpPr>
            <p:nvPr/>
          </p:nvSpPr>
          <p:spPr bwMode="auto">
            <a:xfrm>
              <a:off x="745" y="982"/>
              <a:ext cx="980" cy="2986"/>
            </a:xfrm>
            <a:custGeom>
              <a:avLst/>
              <a:gdLst>
                <a:gd name="T0" fmla="*/ 0 w 980"/>
                <a:gd name="T1" fmla="*/ 2986 h 2986"/>
                <a:gd name="T2" fmla="*/ 0 w 980"/>
                <a:gd name="T3" fmla="*/ 657 h 2986"/>
                <a:gd name="T4" fmla="*/ 980 w 980"/>
                <a:gd name="T5" fmla="*/ 0 h 2986"/>
                <a:gd name="T6" fmla="*/ 980 w 980"/>
                <a:gd name="T7" fmla="*/ 2328 h 2986"/>
                <a:gd name="T8" fmla="*/ 0 w 980"/>
                <a:gd name="T9" fmla="*/ 2986 h 29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80"/>
                <a:gd name="T16" fmla="*/ 0 h 2986"/>
                <a:gd name="T17" fmla="*/ 980 w 980"/>
                <a:gd name="T18" fmla="*/ 2986 h 29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80" h="2986">
                  <a:moveTo>
                    <a:pt x="0" y="2986"/>
                  </a:moveTo>
                  <a:lnTo>
                    <a:pt x="0" y="657"/>
                  </a:lnTo>
                  <a:lnTo>
                    <a:pt x="980" y="0"/>
                  </a:lnTo>
                  <a:lnTo>
                    <a:pt x="980" y="2328"/>
                  </a:lnTo>
                  <a:lnTo>
                    <a:pt x="0" y="2986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68661" name="Group 20"/>
            <p:cNvGrpSpPr>
              <a:grpSpLocks/>
            </p:cNvGrpSpPr>
            <p:nvPr/>
          </p:nvGrpSpPr>
          <p:grpSpPr bwMode="auto">
            <a:xfrm>
              <a:off x="251" y="1207"/>
              <a:ext cx="5305" cy="2900"/>
              <a:chOff x="160" y="1343"/>
              <a:chExt cx="5305" cy="2900"/>
            </a:xfrm>
          </p:grpSpPr>
          <p:sp>
            <p:nvSpPr>
              <p:cNvPr id="68667" name="Freeform 21"/>
              <p:cNvSpPr>
                <a:spLocks/>
              </p:cNvSpPr>
              <p:nvPr/>
            </p:nvSpPr>
            <p:spPr bwMode="auto">
              <a:xfrm>
                <a:off x="1054" y="3265"/>
                <a:ext cx="4411" cy="658"/>
              </a:xfrm>
              <a:custGeom>
                <a:avLst/>
                <a:gdLst>
                  <a:gd name="T0" fmla="*/ 0 w 4411"/>
                  <a:gd name="T1" fmla="*/ 658 h 658"/>
                  <a:gd name="T2" fmla="*/ 980 w 4411"/>
                  <a:gd name="T3" fmla="*/ 0 h 658"/>
                  <a:gd name="T4" fmla="*/ 4411 w 4411"/>
                  <a:gd name="T5" fmla="*/ 0 h 658"/>
                  <a:gd name="T6" fmla="*/ 3431 w 4411"/>
                  <a:gd name="T7" fmla="*/ 658 h 658"/>
                  <a:gd name="T8" fmla="*/ 0 w 4411"/>
                  <a:gd name="T9" fmla="*/ 658 h 6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11"/>
                  <a:gd name="T16" fmla="*/ 0 h 658"/>
                  <a:gd name="T17" fmla="*/ 4411 w 4411"/>
                  <a:gd name="T18" fmla="*/ 658 h 6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11" h="658">
                    <a:moveTo>
                      <a:pt x="0" y="658"/>
                    </a:moveTo>
                    <a:lnTo>
                      <a:pt x="980" y="0"/>
                    </a:lnTo>
                    <a:lnTo>
                      <a:pt x="4411" y="0"/>
                    </a:lnTo>
                    <a:lnTo>
                      <a:pt x="3431" y="658"/>
                    </a:lnTo>
                    <a:lnTo>
                      <a:pt x="0" y="658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00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668" name="Line 22"/>
              <p:cNvSpPr>
                <a:spLocks noChangeShapeType="1"/>
              </p:cNvSpPr>
              <p:nvPr/>
            </p:nvSpPr>
            <p:spPr bwMode="auto">
              <a:xfrm flipV="1">
                <a:off x="1054" y="1594"/>
                <a:ext cx="1" cy="2329"/>
              </a:xfrm>
              <a:prstGeom prst="line">
                <a:avLst/>
              </a:prstGeom>
              <a:noFill/>
              <a:ln w="28575">
                <a:solidFill>
                  <a:srgbClr val="00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669" name="Line 23"/>
              <p:cNvSpPr>
                <a:spLocks noChangeShapeType="1"/>
              </p:cNvSpPr>
              <p:nvPr/>
            </p:nvSpPr>
            <p:spPr bwMode="auto">
              <a:xfrm flipH="1">
                <a:off x="1001" y="3923"/>
                <a:ext cx="53" cy="1"/>
              </a:xfrm>
              <a:prstGeom prst="line">
                <a:avLst/>
              </a:prstGeom>
              <a:noFill/>
              <a:ln w="28575">
                <a:solidFill>
                  <a:srgbClr val="00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670" name="Line 24"/>
              <p:cNvSpPr>
                <a:spLocks noChangeShapeType="1"/>
              </p:cNvSpPr>
              <p:nvPr/>
            </p:nvSpPr>
            <p:spPr bwMode="auto">
              <a:xfrm flipH="1">
                <a:off x="1001" y="3341"/>
                <a:ext cx="53" cy="1"/>
              </a:xfrm>
              <a:prstGeom prst="line">
                <a:avLst/>
              </a:prstGeom>
              <a:noFill/>
              <a:ln w="28575">
                <a:solidFill>
                  <a:srgbClr val="00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671" name="Line 25"/>
              <p:cNvSpPr>
                <a:spLocks noChangeShapeType="1"/>
              </p:cNvSpPr>
              <p:nvPr/>
            </p:nvSpPr>
            <p:spPr bwMode="auto">
              <a:xfrm flipH="1">
                <a:off x="1001" y="2758"/>
                <a:ext cx="53" cy="1"/>
              </a:xfrm>
              <a:prstGeom prst="line">
                <a:avLst/>
              </a:prstGeom>
              <a:noFill/>
              <a:ln w="28575">
                <a:solidFill>
                  <a:srgbClr val="00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672" name="Line 26"/>
              <p:cNvSpPr>
                <a:spLocks noChangeShapeType="1"/>
              </p:cNvSpPr>
              <p:nvPr/>
            </p:nvSpPr>
            <p:spPr bwMode="auto">
              <a:xfrm flipH="1">
                <a:off x="1001" y="2176"/>
                <a:ext cx="53" cy="1"/>
              </a:xfrm>
              <a:prstGeom prst="line">
                <a:avLst/>
              </a:prstGeom>
              <a:noFill/>
              <a:ln w="28575">
                <a:solidFill>
                  <a:srgbClr val="00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673" name="Line 27"/>
              <p:cNvSpPr>
                <a:spLocks noChangeShapeType="1"/>
              </p:cNvSpPr>
              <p:nvPr/>
            </p:nvSpPr>
            <p:spPr bwMode="auto">
              <a:xfrm flipH="1">
                <a:off x="1001" y="1594"/>
                <a:ext cx="53" cy="1"/>
              </a:xfrm>
              <a:prstGeom prst="line">
                <a:avLst/>
              </a:prstGeom>
              <a:noFill/>
              <a:ln w="28575">
                <a:solidFill>
                  <a:srgbClr val="00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674" name="Rectangle 28"/>
              <p:cNvSpPr>
                <a:spLocks noChangeArrowheads="1"/>
              </p:cNvSpPr>
              <p:nvPr/>
            </p:nvSpPr>
            <p:spPr bwMode="auto">
              <a:xfrm>
                <a:off x="649" y="3809"/>
                <a:ext cx="269" cy="2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r>
                  <a:rPr lang="pt-BR" sz="2100" b="1">
                    <a:solidFill>
                      <a:srgbClr val="FFFF00"/>
                    </a:solidFill>
                    <a:latin typeface="Arial Black" pitchFamily="34" charset="0"/>
                  </a:rPr>
                  <a:t>20</a:t>
                </a:r>
                <a:endParaRPr lang="pt-BR" sz="3600" b="1">
                  <a:solidFill>
                    <a:srgbClr val="FFFF00"/>
                  </a:solidFill>
                  <a:latin typeface="Arial Black" pitchFamily="34" charset="0"/>
                </a:endParaRPr>
              </a:p>
            </p:txBody>
          </p:sp>
          <p:sp>
            <p:nvSpPr>
              <p:cNvPr id="68675" name="Rectangle 29"/>
              <p:cNvSpPr>
                <a:spLocks noChangeArrowheads="1"/>
              </p:cNvSpPr>
              <p:nvPr/>
            </p:nvSpPr>
            <p:spPr bwMode="auto">
              <a:xfrm>
                <a:off x="649" y="3226"/>
                <a:ext cx="269" cy="2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r>
                  <a:rPr lang="pt-BR" sz="2100" b="1">
                    <a:solidFill>
                      <a:srgbClr val="FFFF00"/>
                    </a:solidFill>
                    <a:latin typeface="Arial Black" pitchFamily="34" charset="0"/>
                  </a:rPr>
                  <a:t>22</a:t>
                </a:r>
                <a:endParaRPr lang="pt-BR" sz="3600" b="1">
                  <a:solidFill>
                    <a:srgbClr val="FFFF00"/>
                  </a:solidFill>
                  <a:latin typeface="Arial Black" pitchFamily="34" charset="0"/>
                </a:endParaRPr>
              </a:p>
            </p:txBody>
          </p:sp>
          <p:sp>
            <p:nvSpPr>
              <p:cNvPr id="68676" name="Rectangle 30"/>
              <p:cNvSpPr>
                <a:spLocks noChangeArrowheads="1"/>
              </p:cNvSpPr>
              <p:nvPr/>
            </p:nvSpPr>
            <p:spPr bwMode="auto">
              <a:xfrm>
                <a:off x="649" y="2644"/>
                <a:ext cx="269" cy="2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r>
                  <a:rPr lang="pt-BR" sz="2100" b="1">
                    <a:solidFill>
                      <a:srgbClr val="FFFF00"/>
                    </a:solidFill>
                    <a:latin typeface="Arial Black" pitchFamily="34" charset="0"/>
                  </a:rPr>
                  <a:t>24</a:t>
                </a:r>
                <a:endParaRPr lang="pt-BR" sz="3600" b="1">
                  <a:solidFill>
                    <a:srgbClr val="FFFF00"/>
                  </a:solidFill>
                  <a:latin typeface="Arial Black" pitchFamily="34" charset="0"/>
                </a:endParaRPr>
              </a:p>
            </p:txBody>
          </p:sp>
          <p:sp>
            <p:nvSpPr>
              <p:cNvPr id="68677" name="Rectangle 31"/>
              <p:cNvSpPr>
                <a:spLocks noChangeArrowheads="1"/>
              </p:cNvSpPr>
              <p:nvPr/>
            </p:nvSpPr>
            <p:spPr bwMode="auto">
              <a:xfrm>
                <a:off x="649" y="2062"/>
                <a:ext cx="269" cy="2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r>
                  <a:rPr lang="pt-BR" sz="2100" b="1">
                    <a:solidFill>
                      <a:srgbClr val="FFFF00"/>
                    </a:solidFill>
                    <a:latin typeface="Arial Black" pitchFamily="34" charset="0"/>
                  </a:rPr>
                  <a:t>26</a:t>
                </a:r>
                <a:endParaRPr lang="pt-BR" sz="3600" b="1">
                  <a:solidFill>
                    <a:srgbClr val="FFFF00"/>
                  </a:solidFill>
                  <a:latin typeface="Arial Black" pitchFamily="34" charset="0"/>
                </a:endParaRPr>
              </a:p>
            </p:txBody>
          </p:sp>
          <p:sp>
            <p:nvSpPr>
              <p:cNvPr id="68678" name="Rectangle 32"/>
              <p:cNvSpPr>
                <a:spLocks noChangeArrowheads="1"/>
              </p:cNvSpPr>
              <p:nvPr/>
            </p:nvSpPr>
            <p:spPr bwMode="auto">
              <a:xfrm>
                <a:off x="649" y="1480"/>
                <a:ext cx="269" cy="2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r>
                  <a:rPr lang="pt-BR" sz="2100" b="1">
                    <a:solidFill>
                      <a:srgbClr val="FFFF00"/>
                    </a:solidFill>
                    <a:latin typeface="Arial Black" pitchFamily="34" charset="0"/>
                  </a:rPr>
                  <a:t>28</a:t>
                </a:r>
                <a:endParaRPr lang="pt-BR" sz="3600" b="1">
                  <a:solidFill>
                    <a:srgbClr val="FFFF00"/>
                  </a:solidFill>
                  <a:latin typeface="Arial Black" pitchFamily="34" charset="0"/>
                </a:endParaRPr>
              </a:p>
            </p:txBody>
          </p:sp>
          <p:sp>
            <p:nvSpPr>
              <p:cNvPr id="68679" name="Line 33"/>
              <p:cNvSpPr>
                <a:spLocks noChangeShapeType="1"/>
              </p:cNvSpPr>
              <p:nvPr/>
            </p:nvSpPr>
            <p:spPr bwMode="auto">
              <a:xfrm>
                <a:off x="1054" y="3923"/>
                <a:ext cx="3431" cy="1"/>
              </a:xfrm>
              <a:prstGeom prst="line">
                <a:avLst/>
              </a:prstGeom>
              <a:noFill/>
              <a:ln w="0">
                <a:solidFill>
                  <a:srgbClr val="00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680" name="Line 34"/>
              <p:cNvSpPr>
                <a:spLocks noChangeShapeType="1"/>
              </p:cNvSpPr>
              <p:nvPr/>
            </p:nvSpPr>
            <p:spPr bwMode="auto">
              <a:xfrm>
                <a:off x="1054" y="3923"/>
                <a:ext cx="1" cy="47"/>
              </a:xfrm>
              <a:prstGeom prst="line">
                <a:avLst/>
              </a:prstGeom>
              <a:noFill/>
              <a:ln w="28575">
                <a:solidFill>
                  <a:srgbClr val="00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68681" name="Group 35"/>
              <p:cNvGrpSpPr>
                <a:grpSpLocks/>
              </p:cNvGrpSpPr>
              <p:nvPr/>
            </p:nvGrpSpPr>
            <p:grpSpPr bwMode="auto">
              <a:xfrm>
                <a:off x="1547" y="2561"/>
                <a:ext cx="1627" cy="1682"/>
                <a:chOff x="1547" y="2561"/>
                <a:chExt cx="1627" cy="1682"/>
              </a:xfrm>
            </p:grpSpPr>
            <p:sp>
              <p:nvSpPr>
                <p:cNvPr id="68691" name="Freeform 36"/>
                <p:cNvSpPr>
                  <a:spLocks/>
                </p:cNvSpPr>
                <p:nvPr/>
              </p:nvSpPr>
              <p:spPr bwMode="auto">
                <a:xfrm>
                  <a:off x="2780" y="2561"/>
                  <a:ext cx="394" cy="1164"/>
                </a:xfrm>
                <a:custGeom>
                  <a:avLst/>
                  <a:gdLst>
                    <a:gd name="T0" fmla="*/ 0 w 394"/>
                    <a:gd name="T1" fmla="*/ 1164 h 1164"/>
                    <a:gd name="T2" fmla="*/ 0 w 394"/>
                    <a:gd name="T3" fmla="*/ 263 h 1164"/>
                    <a:gd name="T4" fmla="*/ 394 w 394"/>
                    <a:gd name="T5" fmla="*/ 0 h 1164"/>
                    <a:gd name="T6" fmla="*/ 394 w 394"/>
                    <a:gd name="T7" fmla="*/ 902 h 1164"/>
                    <a:gd name="T8" fmla="*/ 0 w 394"/>
                    <a:gd name="T9" fmla="*/ 1164 h 116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94"/>
                    <a:gd name="T16" fmla="*/ 0 h 1164"/>
                    <a:gd name="T17" fmla="*/ 394 w 394"/>
                    <a:gd name="T18" fmla="*/ 1164 h 116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94" h="1164">
                      <a:moveTo>
                        <a:pt x="0" y="1164"/>
                      </a:moveTo>
                      <a:lnTo>
                        <a:pt x="0" y="263"/>
                      </a:lnTo>
                      <a:lnTo>
                        <a:pt x="394" y="0"/>
                      </a:lnTo>
                      <a:lnTo>
                        <a:pt x="394" y="902"/>
                      </a:lnTo>
                      <a:lnTo>
                        <a:pt x="0" y="1164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17463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8692" name="Rectangle 37"/>
                <p:cNvSpPr>
                  <a:spLocks noChangeArrowheads="1"/>
                </p:cNvSpPr>
                <p:nvPr/>
              </p:nvSpPr>
              <p:spPr bwMode="auto">
                <a:xfrm>
                  <a:off x="1640" y="2824"/>
                  <a:ext cx="1140" cy="901"/>
                </a:xfrm>
                <a:prstGeom prst="rect">
                  <a:avLst/>
                </a:prstGeom>
                <a:solidFill>
                  <a:srgbClr val="FF3300"/>
                </a:solidFill>
                <a:ln w="17463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693" name="Freeform 38"/>
                <p:cNvSpPr>
                  <a:spLocks/>
                </p:cNvSpPr>
                <p:nvPr/>
              </p:nvSpPr>
              <p:spPr bwMode="auto">
                <a:xfrm>
                  <a:off x="1640" y="2561"/>
                  <a:ext cx="1534" cy="263"/>
                </a:xfrm>
                <a:custGeom>
                  <a:avLst/>
                  <a:gdLst>
                    <a:gd name="T0" fmla="*/ 1140 w 1534"/>
                    <a:gd name="T1" fmla="*/ 263 h 263"/>
                    <a:gd name="T2" fmla="*/ 1534 w 1534"/>
                    <a:gd name="T3" fmla="*/ 0 h 263"/>
                    <a:gd name="T4" fmla="*/ 384 w 1534"/>
                    <a:gd name="T5" fmla="*/ 0 h 263"/>
                    <a:gd name="T6" fmla="*/ 0 w 1534"/>
                    <a:gd name="T7" fmla="*/ 263 h 263"/>
                    <a:gd name="T8" fmla="*/ 1140 w 1534"/>
                    <a:gd name="T9" fmla="*/ 263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34"/>
                    <a:gd name="T16" fmla="*/ 0 h 263"/>
                    <a:gd name="T17" fmla="*/ 1534 w 1534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34" h="263">
                      <a:moveTo>
                        <a:pt x="1140" y="263"/>
                      </a:moveTo>
                      <a:lnTo>
                        <a:pt x="1534" y="0"/>
                      </a:lnTo>
                      <a:lnTo>
                        <a:pt x="384" y="0"/>
                      </a:lnTo>
                      <a:lnTo>
                        <a:pt x="0" y="263"/>
                      </a:lnTo>
                      <a:lnTo>
                        <a:pt x="1140" y="263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17463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8694" name="Rectangle 39"/>
                <p:cNvSpPr>
                  <a:spLocks noChangeArrowheads="1"/>
                </p:cNvSpPr>
                <p:nvPr/>
              </p:nvSpPr>
              <p:spPr bwMode="auto">
                <a:xfrm>
                  <a:off x="1917" y="2909"/>
                  <a:ext cx="525" cy="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2800" b="1">
                      <a:solidFill>
                        <a:srgbClr val="FFFFFF"/>
                      </a:solidFill>
                      <a:latin typeface="Arial Black" pitchFamily="34" charset="0"/>
                    </a:rPr>
                    <a:t>23,1</a:t>
                  </a:r>
                  <a:endParaRPr lang="pt-BR" sz="2400">
                    <a:latin typeface="Times New Roman" pitchFamily="18" charset="0"/>
                  </a:endParaRPr>
                </a:p>
              </p:txBody>
            </p:sp>
            <p:sp>
              <p:nvSpPr>
                <p:cNvPr id="68695" name="Line 40"/>
                <p:cNvSpPr>
                  <a:spLocks noChangeShapeType="1"/>
                </p:cNvSpPr>
                <p:nvPr/>
              </p:nvSpPr>
              <p:spPr bwMode="auto">
                <a:xfrm>
                  <a:off x="2769" y="3923"/>
                  <a:ext cx="1" cy="4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8696" name="Rectangle 41"/>
                <p:cNvSpPr>
                  <a:spLocks noChangeArrowheads="1"/>
                </p:cNvSpPr>
                <p:nvPr/>
              </p:nvSpPr>
              <p:spPr bwMode="auto">
                <a:xfrm>
                  <a:off x="1547" y="3974"/>
                  <a:ext cx="1294" cy="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2800">
                      <a:solidFill>
                        <a:schemeClr val="bg1"/>
                      </a:solidFill>
                      <a:latin typeface="Arial Black" pitchFamily="34" charset="0"/>
                    </a:rPr>
                    <a:t>Sem Palha</a:t>
                  </a:r>
                </a:p>
              </p:txBody>
            </p:sp>
          </p:grpSp>
          <p:grpSp>
            <p:nvGrpSpPr>
              <p:cNvPr id="68682" name="Group 42"/>
              <p:cNvGrpSpPr>
                <a:grpSpLocks/>
              </p:cNvGrpSpPr>
              <p:nvPr/>
            </p:nvGrpSpPr>
            <p:grpSpPr bwMode="auto">
              <a:xfrm>
                <a:off x="3252" y="1616"/>
                <a:ext cx="1715" cy="2627"/>
                <a:chOff x="3252" y="1616"/>
                <a:chExt cx="1715" cy="2627"/>
              </a:xfrm>
            </p:grpSpPr>
            <p:grpSp>
              <p:nvGrpSpPr>
                <p:cNvPr id="68684" name="Group 43"/>
                <p:cNvGrpSpPr>
                  <a:grpSpLocks/>
                </p:cNvGrpSpPr>
                <p:nvPr/>
              </p:nvGrpSpPr>
              <p:grpSpPr bwMode="auto">
                <a:xfrm>
                  <a:off x="3433" y="1616"/>
                  <a:ext cx="1534" cy="2354"/>
                  <a:chOff x="3345" y="1716"/>
                  <a:chExt cx="1534" cy="2254"/>
                </a:xfrm>
              </p:grpSpPr>
              <p:sp>
                <p:nvSpPr>
                  <p:cNvPr id="68686" name="Freeform 44"/>
                  <p:cNvSpPr>
                    <a:spLocks/>
                  </p:cNvSpPr>
                  <p:nvPr/>
                </p:nvSpPr>
                <p:spPr bwMode="auto">
                  <a:xfrm>
                    <a:off x="4496" y="1716"/>
                    <a:ext cx="383" cy="2009"/>
                  </a:xfrm>
                  <a:custGeom>
                    <a:avLst/>
                    <a:gdLst>
                      <a:gd name="T0" fmla="*/ 0 w 383"/>
                      <a:gd name="T1" fmla="*/ 2009 h 2009"/>
                      <a:gd name="T2" fmla="*/ 0 w 383"/>
                      <a:gd name="T3" fmla="*/ 263 h 2009"/>
                      <a:gd name="T4" fmla="*/ 383 w 383"/>
                      <a:gd name="T5" fmla="*/ 0 h 2009"/>
                      <a:gd name="T6" fmla="*/ 383 w 383"/>
                      <a:gd name="T7" fmla="*/ 1747 h 2009"/>
                      <a:gd name="T8" fmla="*/ 0 w 383"/>
                      <a:gd name="T9" fmla="*/ 2009 h 200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83"/>
                      <a:gd name="T16" fmla="*/ 0 h 2009"/>
                      <a:gd name="T17" fmla="*/ 383 w 383"/>
                      <a:gd name="T18" fmla="*/ 2009 h 200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83" h="2009">
                        <a:moveTo>
                          <a:pt x="0" y="2009"/>
                        </a:moveTo>
                        <a:lnTo>
                          <a:pt x="0" y="263"/>
                        </a:lnTo>
                        <a:lnTo>
                          <a:pt x="383" y="0"/>
                        </a:lnTo>
                        <a:lnTo>
                          <a:pt x="383" y="1747"/>
                        </a:lnTo>
                        <a:lnTo>
                          <a:pt x="0" y="2009"/>
                        </a:lnTo>
                        <a:close/>
                      </a:path>
                    </a:pathLst>
                  </a:custGeom>
                  <a:solidFill>
                    <a:srgbClr val="00FF00"/>
                  </a:solidFill>
                  <a:ln w="17463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68687" name="Rectangle 45"/>
                  <p:cNvSpPr>
                    <a:spLocks noChangeArrowheads="1"/>
                  </p:cNvSpPr>
                  <p:nvPr/>
                </p:nvSpPr>
                <p:spPr bwMode="auto">
                  <a:xfrm>
                    <a:off x="3345" y="1979"/>
                    <a:ext cx="1151" cy="1746"/>
                  </a:xfrm>
                  <a:prstGeom prst="rect">
                    <a:avLst/>
                  </a:prstGeom>
                  <a:solidFill>
                    <a:srgbClr val="339933"/>
                  </a:solidFill>
                  <a:ln w="17463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8688" name="Freeform 46"/>
                  <p:cNvSpPr>
                    <a:spLocks/>
                  </p:cNvSpPr>
                  <p:nvPr/>
                </p:nvSpPr>
                <p:spPr bwMode="auto">
                  <a:xfrm>
                    <a:off x="3345" y="1716"/>
                    <a:ext cx="1534" cy="263"/>
                  </a:xfrm>
                  <a:custGeom>
                    <a:avLst/>
                    <a:gdLst>
                      <a:gd name="T0" fmla="*/ 1151 w 1534"/>
                      <a:gd name="T1" fmla="*/ 263 h 263"/>
                      <a:gd name="T2" fmla="*/ 1534 w 1534"/>
                      <a:gd name="T3" fmla="*/ 0 h 263"/>
                      <a:gd name="T4" fmla="*/ 394 w 1534"/>
                      <a:gd name="T5" fmla="*/ 0 h 263"/>
                      <a:gd name="T6" fmla="*/ 0 w 1534"/>
                      <a:gd name="T7" fmla="*/ 263 h 263"/>
                      <a:gd name="T8" fmla="*/ 1151 w 1534"/>
                      <a:gd name="T9" fmla="*/ 263 h 26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34"/>
                      <a:gd name="T16" fmla="*/ 0 h 263"/>
                      <a:gd name="T17" fmla="*/ 1534 w 1534"/>
                      <a:gd name="T18" fmla="*/ 263 h 26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34" h="263">
                        <a:moveTo>
                          <a:pt x="1151" y="263"/>
                        </a:moveTo>
                        <a:lnTo>
                          <a:pt x="1534" y="0"/>
                        </a:lnTo>
                        <a:lnTo>
                          <a:pt x="394" y="0"/>
                        </a:lnTo>
                        <a:lnTo>
                          <a:pt x="0" y="263"/>
                        </a:lnTo>
                        <a:lnTo>
                          <a:pt x="1151" y="263"/>
                        </a:lnTo>
                        <a:close/>
                      </a:path>
                    </a:pathLst>
                  </a:custGeom>
                  <a:solidFill>
                    <a:srgbClr val="00FF00"/>
                  </a:solidFill>
                  <a:ln w="17463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68689" name="Rectangle 47"/>
                  <p:cNvSpPr>
                    <a:spLocks noChangeArrowheads="1"/>
                  </p:cNvSpPr>
                  <p:nvPr/>
                </p:nvSpPr>
                <p:spPr bwMode="auto">
                  <a:xfrm>
                    <a:off x="3611" y="2064"/>
                    <a:ext cx="525" cy="25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pt-BR" sz="2800" b="1">
                        <a:solidFill>
                          <a:srgbClr val="FFFFFF"/>
                        </a:solidFill>
                        <a:latin typeface="Arial Black" pitchFamily="34" charset="0"/>
                      </a:rPr>
                      <a:t>27,1</a:t>
                    </a:r>
                    <a:endParaRPr lang="pt-BR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68690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4485" y="3923"/>
                    <a:ext cx="1" cy="4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68685" name="Rectangle 49"/>
                <p:cNvSpPr>
                  <a:spLocks noChangeArrowheads="1"/>
                </p:cNvSpPr>
                <p:nvPr/>
              </p:nvSpPr>
              <p:spPr bwMode="auto">
                <a:xfrm>
                  <a:off x="3252" y="3974"/>
                  <a:ext cx="1306" cy="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2800">
                      <a:solidFill>
                        <a:schemeClr val="bg1"/>
                      </a:solidFill>
                      <a:latin typeface="Arial Black" pitchFamily="34" charset="0"/>
                    </a:rPr>
                    <a:t>Com Palha</a:t>
                  </a:r>
                </a:p>
              </p:txBody>
            </p:sp>
          </p:grpSp>
          <p:sp>
            <p:nvSpPr>
              <p:cNvPr id="68683" name="Text Box 50"/>
              <p:cNvSpPr txBox="1">
                <a:spLocks noChangeArrowheads="1"/>
              </p:cNvSpPr>
              <p:nvPr/>
            </p:nvSpPr>
            <p:spPr bwMode="auto">
              <a:xfrm rot="-5400000">
                <a:off x="-1089" y="2592"/>
                <a:ext cx="2767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2200">
                    <a:solidFill>
                      <a:schemeClr val="bg1"/>
                    </a:solidFill>
                    <a:latin typeface="Arial Black" pitchFamily="34" charset="0"/>
                  </a:rPr>
                  <a:t>(m de raiz / 0,8 m</a:t>
                </a:r>
                <a:r>
                  <a:rPr lang="pt-BR" sz="2200" baseline="30000">
                    <a:solidFill>
                      <a:schemeClr val="bg1"/>
                    </a:solidFill>
                    <a:latin typeface="Arial Black" pitchFamily="34" charset="0"/>
                  </a:rPr>
                  <a:t>2</a:t>
                </a:r>
                <a:r>
                  <a:rPr lang="pt-BR" sz="2200">
                    <a:solidFill>
                      <a:schemeClr val="bg1"/>
                    </a:solidFill>
                    <a:latin typeface="Arial Black" pitchFamily="34" charset="0"/>
                  </a:rPr>
                  <a:t> de face)</a:t>
                </a:r>
              </a:p>
            </p:txBody>
          </p:sp>
        </p:grpSp>
        <p:grpSp>
          <p:nvGrpSpPr>
            <p:cNvPr id="68662" name="Group 51"/>
            <p:cNvGrpSpPr>
              <a:grpSpLocks/>
            </p:cNvGrpSpPr>
            <p:nvPr/>
          </p:nvGrpSpPr>
          <p:grpSpPr bwMode="auto">
            <a:xfrm>
              <a:off x="2063" y="1752"/>
              <a:ext cx="1407" cy="907"/>
              <a:chOff x="1927" y="1888"/>
              <a:chExt cx="1407" cy="907"/>
            </a:xfrm>
          </p:grpSpPr>
          <p:sp>
            <p:nvSpPr>
              <p:cNvPr id="68665" name="AutoShape 52"/>
              <p:cNvSpPr>
                <a:spLocks/>
              </p:cNvSpPr>
              <p:nvPr/>
            </p:nvSpPr>
            <p:spPr bwMode="auto">
              <a:xfrm>
                <a:off x="3243" y="1888"/>
                <a:ext cx="91" cy="907"/>
              </a:xfrm>
              <a:prstGeom prst="leftBrace">
                <a:avLst>
                  <a:gd name="adj1" fmla="val 83059"/>
                  <a:gd name="adj2" fmla="val 50000"/>
                </a:avLst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9765" name="Text Box 53"/>
              <p:cNvSpPr txBox="1">
                <a:spLocks noChangeArrowheads="1"/>
              </p:cNvSpPr>
              <p:nvPr/>
            </p:nvSpPr>
            <p:spPr bwMode="auto">
              <a:xfrm>
                <a:off x="1927" y="2123"/>
                <a:ext cx="1225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28398" dir="1593903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pt-BR" sz="3200" b="1">
                    <a:solidFill>
                      <a:srgbClr val="66FFFF"/>
                    </a:solidFill>
                    <a:latin typeface="Symphony" pitchFamily="34" charset="0"/>
                  </a:rPr>
                  <a:t>+ 17,8%</a:t>
                </a:r>
              </a:p>
            </p:txBody>
          </p:sp>
        </p:grpSp>
        <p:sp>
          <p:nvSpPr>
            <p:cNvPr id="68663" name="Text Box 54"/>
            <p:cNvSpPr txBox="1">
              <a:spLocks noChangeArrowheads="1"/>
            </p:cNvSpPr>
            <p:nvPr/>
          </p:nvSpPr>
          <p:spPr bwMode="auto">
            <a:xfrm>
              <a:off x="2018" y="3158"/>
              <a:ext cx="45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3600" b="1">
                  <a:solidFill>
                    <a:schemeClr val="bg1"/>
                  </a:solidFill>
                  <a:latin typeface="Tahoma" pitchFamily="34" charset="0"/>
                </a:rPr>
                <a:t>a</a:t>
              </a:r>
            </a:p>
          </p:txBody>
        </p:sp>
        <p:sp>
          <p:nvSpPr>
            <p:cNvPr id="68664" name="Text Box 55"/>
            <p:cNvSpPr txBox="1">
              <a:spLocks noChangeArrowheads="1"/>
            </p:cNvSpPr>
            <p:nvPr/>
          </p:nvSpPr>
          <p:spPr bwMode="auto">
            <a:xfrm>
              <a:off x="3833" y="3158"/>
              <a:ext cx="45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3600" b="1">
                  <a:solidFill>
                    <a:schemeClr val="bg1"/>
                  </a:solidFill>
                  <a:latin typeface="Tahoma" pitchFamily="34" charset="0"/>
                </a:rPr>
                <a:t>b</a:t>
              </a:r>
            </a:p>
          </p:txBody>
        </p:sp>
      </p:grpSp>
      <p:grpSp>
        <p:nvGrpSpPr>
          <p:cNvPr id="11" name="Group 56"/>
          <p:cNvGrpSpPr>
            <a:grpSpLocks/>
          </p:cNvGrpSpPr>
          <p:nvPr/>
        </p:nvGrpSpPr>
        <p:grpSpPr bwMode="auto">
          <a:xfrm>
            <a:off x="611188" y="1844675"/>
            <a:ext cx="7712075" cy="4919663"/>
            <a:chOff x="447" y="1019"/>
            <a:chExt cx="4858" cy="3099"/>
          </a:xfrm>
        </p:grpSpPr>
        <p:sp>
          <p:nvSpPr>
            <p:cNvPr id="499769" name="Rectangle 57"/>
            <p:cNvSpPr>
              <a:spLocks noChangeArrowheads="1"/>
            </p:cNvSpPr>
            <p:nvPr/>
          </p:nvSpPr>
          <p:spPr bwMode="auto">
            <a:xfrm>
              <a:off x="447" y="1019"/>
              <a:ext cx="4858" cy="3099"/>
            </a:xfrm>
            <a:prstGeom prst="rect">
              <a:avLst/>
            </a:prstGeom>
            <a:gradFill rotWithShape="1">
              <a:gsLst>
                <a:gs pos="0">
                  <a:schemeClr val="tx1">
                    <a:alpha val="39999"/>
                  </a:schemeClr>
                </a:gs>
                <a:gs pos="50000">
                  <a:schemeClr val="tx1">
                    <a:gamma/>
                    <a:shade val="0"/>
                    <a:invGamma/>
                    <a:alpha val="70000"/>
                  </a:schemeClr>
                </a:gs>
                <a:gs pos="100000">
                  <a:schemeClr val="tx1">
                    <a:alpha val="39999"/>
                  </a:schemeClr>
                </a:gs>
              </a:gsLst>
              <a:lin ang="5400000" scaled="1"/>
            </a:gra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618" name="Freeform 58"/>
            <p:cNvSpPr>
              <a:spLocks/>
            </p:cNvSpPr>
            <p:nvPr/>
          </p:nvSpPr>
          <p:spPr bwMode="auto">
            <a:xfrm>
              <a:off x="1300" y="3158"/>
              <a:ext cx="3886" cy="525"/>
            </a:xfrm>
            <a:custGeom>
              <a:avLst/>
              <a:gdLst>
                <a:gd name="T0" fmla="*/ 0 w 3886"/>
                <a:gd name="T1" fmla="*/ 525 h 525"/>
                <a:gd name="T2" fmla="*/ 553 w 3886"/>
                <a:gd name="T3" fmla="*/ 0 h 525"/>
                <a:gd name="T4" fmla="*/ 3886 w 3886"/>
                <a:gd name="T5" fmla="*/ 0 h 525"/>
                <a:gd name="T6" fmla="*/ 3333 w 3886"/>
                <a:gd name="T7" fmla="*/ 525 h 525"/>
                <a:gd name="T8" fmla="*/ 0 w 3886"/>
                <a:gd name="T9" fmla="*/ 525 h 5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6"/>
                <a:gd name="T16" fmla="*/ 0 h 525"/>
                <a:gd name="T17" fmla="*/ 3886 w 3886"/>
                <a:gd name="T18" fmla="*/ 525 h 5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6" h="525">
                  <a:moveTo>
                    <a:pt x="0" y="525"/>
                  </a:moveTo>
                  <a:lnTo>
                    <a:pt x="553" y="0"/>
                  </a:lnTo>
                  <a:lnTo>
                    <a:pt x="3886" y="0"/>
                  </a:lnTo>
                  <a:lnTo>
                    <a:pt x="3333" y="525"/>
                  </a:lnTo>
                  <a:lnTo>
                    <a:pt x="0" y="52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19" name="Freeform 59"/>
            <p:cNvSpPr>
              <a:spLocks/>
            </p:cNvSpPr>
            <p:nvPr/>
          </p:nvSpPr>
          <p:spPr bwMode="auto">
            <a:xfrm>
              <a:off x="1300" y="1041"/>
              <a:ext cx="553" cy="2642"/>
            </a:xfrm>
            <a:custGeom>
              <a:avLst/>
              <a:gdLst>
                <a:gd name="T0" fmla="*/ 0 w 553"/>
                <a:gd name="T1" fmla="*/ 2642 h 2642"/>
                <a:gd name="T2" fmla="*/ 0 w 553"/>
                <a:gd name="T3" fmla="*/ 525 h 2642"/>
                <a:gd name="T4" fmla="*/ 553 w 553"/>
                <a:gd name="T5" fmla="*/ 0 h 2642"/>
                <a:gd name="T6" fmla="*/ 553 w 553"/>
                <a:gd name="T7" fmla="*/ 2117 h 2642"/>
                <a:gd name="T8" fmla="*/ 0 w 553"/>
                <a:gd name="T9" fmla="*/ 2642 h 26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3"/>
                <a:gd name="T16" fmla="*/ 0 h 2642"/>
                <a:gd name="T17" fmla="*/ 553 w 553"/>
                <a:gd name="T18" fmla="*/ 2642 h 26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3" h="2642">
                  <a:moveTo>
                    <a:pt x="0" y="2642"/>
                  </a:moveTo>
                  <a:lnTo>
                    <a:pt x="0" y="525"/>
                  </a:lnTo>
                  <a:lnTo>
                    <a:pt x="553" y="0"/>
                  </a:lnTo>
                  <a:lnTo>
                    <a:pt x="553" y="2117"/>
                  </a:lnTo>
                  <a:lnTo>
                    <a:pt x="0" y="2642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20" name="Rectangle 60"/>
            <p:cNvSpPr>
              <a:spLocks noChangeArrowheads="1"/>
            </p:cNvSpPr>
            <p:nvPr/>
          </p:nvSpPr>
          <p:spPr bwMode="auto">
            <a:xfrm>
              <a:off x="1853" y="1041"/>
              <a:ext cx="3333" cy="2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621" name="Freeform 61"/>
            <p:cNvSpPr>
              <a:spLocks/>
            </p:cNvSpPr>
            <p:nvPr/>
          </p:nvSpPr>
          <p:spPr bwMode="auto">
            <a:xfrm>
              <a:off x="1300" y="3158"/>
              <a:ext cx="3886" cy="525"/>
            </a:xfrm>
            <a:custGeom>
              <a:avLst/>
              <a:gdLst>
                <a:gd name="T0" fmla="*/ 3886 w 3886"/>
                <a:gd name="T1" fmla="*/ 0 h 525"/>
                <a:gd name="T2" fmla="*/ 3333 w 3886"/>
                <a:gd name="T3" fmla="*/ 525 h 525"/>
                <a:gd name="T4" fmla="*/ 0 w 3886"/>
                <a:gd name="T5" fmla="*/ 525 h 525"/>
                <a:gd name="T6" fmla="*/ 553 w 3886"/>
                <a:gd name="T7" fmla="*/ 0 h 525"/>
                <a:gd name="T8" fmla="*/ 3886 w 3886"/>
                <a:gd name="T9" fmla="*/ 0 h 5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6"/>
                <a:gd name="T16" fmla="*/ 0 h 525"/>
                <a:gd name="T17" fmla="*/ 3886 w 3886"/>
                <a:gd name="T18" fmla="*/ 525 h 5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6" h="525">
                  <a:moveTo>
                    <a:pt x="3886" y="0"/>
                  </a:moveTo>
                  <a:lnTo>
                    <a:pt x="3333" y="525"/>
                  </a:lnTo>
                  <a:lnTo>
                    <a:pt x="0" y="525"/>
                  </a:lnTo>
                  <a:lnTo>
                    <a:pt x="553" y="0"/>
                  </a:lnTo>
                  <a:lnTo>
                    <a:pt x="3886" y="0"/>
                  </a:lnTo>
                  <a:close/>
                </a:path>
              </a:pathLst>
            </a:custGeom>
            <a:noFill/>
            <a:ln w="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22" name="Freeform 62"/>
            <p:cNvSpPr>
              <a:spLocks/>
            </p:cNvSpPr>
            <p:nvPr/>
          </p:nvSpPr>
          <p:spPr bwMode="auto">
            <a:xfrm>
              <a:off x="1300" y="1041"/>
              <a:ext cx="553" cy="2642"/>
            </a:xfrm>
            <a:custGeom>
              <a:avLst/>
              <a:gdLst>
                <a:gd name="T0" fmla="*/ 0 w 553"/>
                <a:gd name="T1" fmla="*/ 2642 h 2642"/>
                <a:gd name="T2" fmla="*/ 0 w 553"/>
                <a:gd name="T3" fmla="*/ 525 h 2642"/>
                <a:gd name="T4" fmla="*/ 553 w 553"/>
                <a:gd name="T5" fmla="*/ 0 h 2642"/>
                <a:gd name="T6" fmla="*/ 553 w 553"/>
                <a:gd name="T7" fmla="*/ 2117 h 2642"/>
                <a:gd name="T8" fmla="*/ 0 w 553"/>
                <a:gd name="T9" fmla="*/ 2642 h 26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3"/>
                <a:gd name="T16" fmla="*/ 0 h 2642"/>
                <a:gd name="T17" fmla="*/ 553 w 553"/>
                <a:gd name="T18" fmla="*/ 2642 h 26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3" h="2642">
                  <a:moveTo>
                    <a:pt x="0" y="2642"/>
                  </a:moveTo>
                  <a:lnTo>
                    <a:pt x="0" y="525"/>
                  </a:lnTo>
                  <a:lnTo>
                    <a:pt x="553" y="0"/>
                  </a:lnTo>
                  <a:lnTo>
                    <a:pt x="553" y="2117"/>
                  </a:lnTo>
                  <a:lnTo>
                    <a:pt x="0" y="2642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23" name="Rectangle 63"/>
            <p:cNvSpPr>
              <a:spLocks noChangeArrowheads="1"/>
            </p:cNvSpPr>
            <p:nvPr/>
          </p:nvSpPr>
          <p:spPr bwMode="auto">
            <a:xfrm>
              <a:off x="1853" y="1041"/>
              <a:ext cx="3333" cy="2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624" name="Freeform 64"/>
            <p:cNvSpPr>
              <a:spLocks/>
            </p:cNvSpPr>
            <p:nvPr/>
          </p:nvSpPr>
          <p:spPr bwMode="auto">
            <a:xfrm>
              <a:off x="3133" y="2437"/>
              <a:ext cx="221" cy="1088"/>
            </a:xfrm>
            <a:custGeom>
              <a:avLst/>
              <a:gdLst>
                <a:gd name="T0" fmla="*/ 0 w 221"/>
                <a:gd name="T1" fmla="*/ 1088 h 1088"/>
                <a:gd name="T2" fmla="*/ 0 w 221"/>
                <a:gd name="T3" fmla="*/ 210 h 1088"/>
                <a:gd name="T4" fmla="*/ 221 w 221"/>
                <a:gd name="T5" fmla="*/ 0 h 1088"/>
                <a:gd name="T6" fmla="*/ 221 w 221"/>
                <a:gd name="T7" fmla="*/ 878 h 1088"/>
                <a:gd name="T8" fmla="*/ 0 w 221"/>
                <a:gd name="T9" fmla="*/ 1088 h 10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"/>
                <a:gd name="T16" fmla="*/ 0 h 1088"/>
                <a:gd name="T17" fmla="*/ 221 w 221"/>
                <a:gd name="T18" fmla="*/ 1088 h 10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" h="1088">
                  <a:moveTo>
                    <a:pt x="0" y="1088"/>
                  </a:moveTo>
                  <a:lnTo>
                    <a:pt x="0" y="210"/>
                  </a:lnTo>
                  <a:lnTo>
                    <a:pt x="221" y="0"/>
                  </a:lnTo>
                  <a:lnTo>
                    <a:pt x="221" y="878"/>
                  </a:lnTo>
                  <a:lnTo>
                    <a:pt x="0" y="1088"/>
                  </a:lnTo>
                  <a:close/>
                </a:path>
              </a:pathLst>
            </a:custGeom>
            <a:solidFill>
              <a:srgbClr val="808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25" name="Rectangle 65"/>
            <p:cNvSpPr>
              <a:spLocks noChangeArrowheads="1"/>
            </p:cNvSpPr>
            <p:nvPr/>
          </p:nvSpPr>
          <p:spPr bwMode="auto">
            <a:xfrm>
              <a:off x="1853" y="2647"/>
              <a:ext cx="1280" cy="87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626" name="Freeform 66"/>
            <p:cNvSpPr>
              <a:spLocks/>
            </p:cNvSpPr>
            <p:nvPr/>
          </p:nvSpPr>
          <p:spPr bwMode="auto">
            <a:xfrm>
              <a:off x="1853" y="2437"/>
              <a:ext cx="1501" cy="210"/>
            </a:xfrm>
            <a:custGeom>
              <a:avLst/>
              <a:gdLst>
                <a:gd name="T0" fmla="*/ 1280 w 1501"/>
                <a:gd name="T1" fmla="*/ 210 h 210"/>
                <a:gd name="T2" fmla="*/ 1501 w 1501"/>
                <a:gd name="T3" fmla="*/ 0 h 210"/>
                <a:gd name="T4" fmla="*/ 221 w 1501"/>
                <a:gd name="T5" fmla="*/ 0 h 210"/>
                <a:gd name="T6" fmla="*/ 0 w 1501"/>
                <a:gd name="T7" fmla="*/ 210 h 210"/>
                <a:gd name="T8" fmla="*/ 1280 w 1501"/>
                <a:gd name="T9" fmla="*/ 210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01"/>
                <a:gd name="T16" fmla="*/ 0 h 210"/>
                <a:gd name="T17" fmla="*/ 1501 w 1501"/>
                <a:gd name="T18" fmla="*/ 210 h 2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01" h="210">
                  <a:moveTo>
                    <a:pt x="1280" y="210"/>
                  </a:moveTo>
                  <a:lnTo>
                    <a:pt x="1501" y="0"/>
                  </a:lnTo>
                  <a:lnTo>
                    <a:pt x="221" y="0"/>
                  </a:lnTo>
                  <a:lnTo>
                    <a:pt x="0" y="210"/>
                  </a:lnTo>
                  <a:lnTo>
                    <a:pt x="1280" y="210"/>
                  </a:lnTo>
                  <a:close/>
                </a:path>
              </a:pathLst>
            </a:custGeom>
            <a:solidFill>
              <a:srgbClr val="BFB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27" name="Freeform 67"/>
            <p:cNvSpPr>
              <a:spLocks/>
            </p:cNvSpPr>
            <p:nvPr/>
          </p:nvSpPr>
          <p:spPr bwMode="auto">
            <a:xfrm>
              <a:off x="4412" y="1642"/>
              <a:ext cx="221" cy="1883"/>
            </a:xfrm>
            <a:custGeom>
              <a:avLst/>
              <a:gdLst>
                <a:gd name="T0" fmla="*/ 0 w 221"/>
                <a:gd name="T1" fmla="*/ 1883 h 1883"/>
                <a:gd name="T2" fmla="*/ 0 w 221"/>
                <a:gd name="T3" fmla="*/ 210 h 1883"/>
                <a:gd name="T4" fmla="*/ 221 w 221"/>
                <a:gd name="T5" fmla="*/ 0 h 1883"/>
                <a:gd name="T6" fmla="*/ 221 w 221"/>
                <a:gd name="T7" fmla="*/ 1673 h 1883"/>
                <a:gd name="T8" fmla="*/ 0 w 221"/>
                <a:gd name="T9" fmla="*/ 1883 h 18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"/>
                <a:gd name="T16" fmla="*/ 0 h 1883"/>
                <a:gd name="T17" fmla="*/ 221 w 221"/>
                <a:gd name="T18" fmla="*/ 1883 h 18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" h="1883">
                  <a:moveTo>
                    <a:pt x="0" y="1883"/>
                  </a:moveTo>
                  <a:lnTo>
                    <a:pt x="0" y="210"/>
                  </a:lnTo>
                  <a:lnTo>
                    <a:pt x="221" y="0"/>
                  </a:lnTo>
                  <a:lnTo>
                    <a:pt x="221" y="1673"/>
                  </a:lnTo>
                  <a:lnTo>
                    <a:pt x="0" y="1883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28" name="Rectangle 68"/>
            <p:cNvSpPr>
              <a:spLocks noChangeArrowheads="1"/>
            </p:cNvSpPr>
            <p:nvPr/>
          </p:nvSpPr>
          <p:spPr bwMode="auto">
            <a:xfrm>
              <a:off x="3133" y="1852"/>
              <a:ext cx="1279" cy="1673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629" name="Freeform 69"/>
            <p:cNvSpPr>
              <a:spLocks/>
            </p:cNvSpPr>
            <p:nvPr/>
          </p:nvSpPr>
          <p:spPr bwMode="auto">
            <a:xfrm>
              <a:off x="3133" y="1642"/>
              <a:ext cx="1500" cy="210"/>
            </a:xfrm>
            <a:custGeom>
              <a:avLst/>
              <a:gdLst>
                <a:gd name="T0" fmla="*/ 1279 w 1500"/>
                <a:gd name="T1" fmla="*/ 210 h 210"/>
                <a:gd name="T2" fmla="*/ 1500 w 1500"/>
                <a:gd name="T3" fmla="*/ 0 h 210"/>
                <a:gd name="T4" fmla="*/ 221 w 1500"/>
                <a:gd name="T5" fmla="*/ 0 h 210"/>
                <a:gd name="T6" fmla="*/ 0 w 1500"/>
                <a:gd name="T7" fmla="*/ 210 h 210"/>
                <a:gd name="T8" fmla="*/ 1279 w 1500"/>
                <a:gd name="T9" fmla="*/ 210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00"/>
                <a:gd name="T16" fmla="*/ 0 h 210"/>
                <a:gd name="T17" fmla="*/ 1500 w 1500"/>
                <a:gd name="T18" fmla="*/ 210 h 2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00" h="210">
                  <a:moveTo>
                    <a:pt x="1279" y="210"/>
                  </a:moveTo>
                  <a:lnTo>
                    <a:pt x="1500" y="0"/>
                  </a:lnTo>
                  <a:lnTo>
                    <a:pt x="221" y="0"/>
                  </a:lnTo>
                  <a:lnTo>
                    <a:pt x="0" y="210"/>
                  </a:lnTo>
                  <a:lnTo>
                    <a:pt x="1279" y="210"/>
                  </a:lnTo>
                  <a:close/>
                </a:path>
              </a:pathLst>
            </a:custGeom>
            <a:solidFill>
              <a:srgbClr val="0000B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30" name="Rectangle 70"/>
            <p:cNvSpPr>
              <a:spLocks noChangeArrowheads="1"/>
            </p:cNvSpPr>
            <p:nvPr/>
          </p:nvSpPr>
          <p:spPr bwMode="auto">
            <a:xfrm>
              <a:off x="2245" y="2659"/>
              <a:ext cx="476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500" b="1">
                  <a:latin typeface="Arial Rounded MT Bold"/>
                </a:rPr>
                <a:t>7828</a:t>
              </a:r>
              <a:endParaRPr lang="en-US" sz="2400">
                <a:latin typeface="Arial Rounded MT Bold"/>
              </a:endParaRPr>
            </a:p>
          </p:txBody>
        </p:sp>
        <p:sp>
          <p:nvSpPr>
            <p:cNvPr id="68631" name="Rectangle 71"/>
            <p:cNvSpPr>
              <a:spLocks noChangeArrowheads="1"/>
            </p:cNvSpPr>
            <p:nvPr/>
          </p:nvSpPr>
          <p:spPr bwMode="auto">
            <a:xfrm>
              <a:off x="3591" y="1978"/>
              <a:ext cx="456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  <a:latin typeface="Arial Rounded MT Bold"/>
                </a:rPr>
                <a:t>8580</a:t>
              </a:r>
              <a:endParaRPr lang="en-US" sz="2400" b="1">
                <a:latin typeface="Arial Rounded MT Bold"/>
              </a:endParaRPr>
            </a:p>
          </p:txBody>
        </p:sp>
        <p:sp>
          <p:nvSpPr>
            <p:cNvPr id="68632" name="Line 72"/>
            <p:cNvSpPr>
              <a:spLocks noChangeShapeType="1"/>
            </p:cNvSpPr>
            <p:nvPr/>
          </p:nvSpPr>
          <p:spPr bwMode="auto">
            <a:xfrm flipV="1">
              <a:off x="1300" y="1566"/>
              <a:ext cx="1" cy="2117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33" name="Line 73"/>
            <p:cNvSpPr>
              <a:spLocks noChangeShapeType="1"/>
            </p:cNvSpPr>
            <p:nvPr/>
          </p:nvSpPr>
          <p:spPr bwMode="auto">
            <a:xfrm flipH="1">
              <a:off x="1261" y="3683"/>
              <a:ext cx="39" cy="1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34" name="Line 74"/>
            <p:cNvSpPr>
              <a:spLocks noChangeShapeType="1"/>
            </p:cNvSpPr>
            <p:nvPr/>
          </p:nvSpPr>
          <p:spPr bwMode="auto">
            <a:xfrm flipH="1">
              <a:off x="1261" y="3263"/>
              <a:ext cx="39" cy="1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35" name="Line 75"/>
            <p:cNvSpPr>
              <a:spLocks noChangeShapeType="1"/>
            </p:cNvSpPr>
            <p:nvPr/>
          </p:nvSpPr>
          <p:spPr bwMode="auto">
            <a:xfrm flipH="1">
              <a:off x="1261" y="2835"/>
              <a:ext cx="39" cy="1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36" name="Line 76"/>
            <p:cNvSpPr>
              <a:spLocks noChangeShapeType="1"/>
            </p:cNvSpPr>
            <p:nvPr/>
          </p:nvSpPr>
          <p:spPr bwMode="auto">
            <a:xfrm flipH="1">
              <a:off x="1261" y="2415"/>
              <a:ext cx="39" cy="1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37" name="Line 77"/>
            <p:cNvSpPr>
              <a:spLocks noChangeShapeType="1"/>
            </p:cNvSpPr>
            <p:nvPr/>
          </p:nvSpPr>
          <p:spPr bwMode="auto">
            <a:xfrm flipH="1">
              <a:off x="1261" y="1987"/>
              <a:ext cx="39" cy="1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38" name="Line 78"/>
            <p:cNvSpPr>
              <a:spLocks noChangeShapeType="1"/>
            </p:cNvSpPr>
            <p:nvPr/>
          </p:nvSpPr>
          <p:spPr bwMode="auto">
            <a:xfrm flipH="1">
              <a:off x="1261" y="1566"/>
              <a:ext cx="39" cy="1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39" name="Rectangle 79"/>
            <p:cNvSpPr>
              <a:spLocks noChangeArrowheads="1"/>
            </p:cNvSpPr>
            <p:nvPr/>
          </p:nvSpPr>
          <p:spPr bwMode="auto">
            <a:xfrm>
              <a:off x="884" y="3597"/>
              <a:ext cx="3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7000</a:t>
              </a:r>
            </a:p>
          </p:txBody>
        </p:sp>
        <p:sp>
          <p:nvSpPr>
            <p:cNvPr id="68640" name="Rectangle 80"/>
            <p:cNvSpPr>
              <a:spLocks noChangeArrowheads="1"/>
            </p:cNvSpPr>
            <p:nvPr/>
          </p:nvSpPr>
          <p:spPr bwMode="auto">
            <a:xfrm>
              <a:off x="884" y="3176"/>
              <a:ext cx="3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7400</a:t>
              </a:r>
            </a:p>
          </p:txBody>
        </p:sp>
        <p:sp>
          <p:nvSpPr>
            <p:cNvPr id="68641" name="Rectangle 81"/>
            <p:cNvSpPr>
              <a:spLocks noChangeArrowheads="1"/>
            </p:cNvSpPr>
            <p:nvPr/>
          </p:nvSpPr>
          <p:spPr bwMode="auto">
            <a:xfrm>
              <a:off x="884" y="2748"/>
              <a:ext cx="3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7800</a:t>
              </a:r>
            </a:p>
          </p:txBody>
        </p:sp>
        <p:sp>
          <p:nvSpPr>
            <p:cNvPr id="68642" name="Rectangle 82"/>
            <p:cNvSpPr>
              <a:spLocks noChangeArrowheads="1"/>
            </p:cNvSpPr>
            <p:nvPr/>
          </p:nvSpPr>
          <p:spPr bwMode="auto">
            <a:xfrm>
              <a:off x="884" y="2328"/>
              <a:ext cx="3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8200</a:t>
              </a:r>
            </a:p>
          </p:txBody>
        </p:sp>
        <p:sp>
          <p:nvSpPr>
            <p:cNvPr id="68643" name="Rectangle 83"/>
            <p:cNvSpPr>
              <a:spLocks noChangeArrowheads="1"/>
            </p:cNvSpPr>
            <p:nvPr/>
          </p:nvSpPr>
          <p:spPr bwMode="auto">
            <a:xfrm>
              <a:off x="884" y="1900"/>
              <a:ext cx="3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8600</a:t>
              </a:r>
            </a:p>
          </p:txBody>
        </p:sp>
        <p:sp>
          <p:nvSpPr>
            <p:cNvPr id="68644" name="Rectangle 84"/>
            <p:cNvSpPr>
              <a:spLocks noChangeArrowheads="1"/>
            </p:cNvSpPr>
            <p:nvPr/>
          </p:nvSpPr>
          <p:spPr bwMode="auto">
            <a:xfrm>
              <a:off x="884" y="1480"/>
              <a:ext cx="3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9000</a:t>
              </a:r>
            </a:p>
          </p:txBody>
        </p:sp>
        <p:sp>
          <p:nvSpPr>
            <p:cNvPr id="68645" name="Line 85"/>
            <p:cNvSpPr>
              <a:spLocks noChangeShapeType="1"/>
            </p:cNvSpPr>
            <p:nvPr/>
          </p:nvSpPr>
          <p:spPr bwMode="auto">
            <a:xfrm>
              <a:off x="1300" y="3683"/>
              <a:ext cx="3333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46" name="Line 86"/>
            <p:cNvSpPr>
              <a:spLocks noChangeShapeType="1"/>
            </p:cNvSpPr>
            <p:nvPr/>
          </p:nvSpPr>
          <p:spPr bwMode="auto">
            <a:xfrm>
              <a:off x="1300" y="3683"/>
              <a:ext cx="1" cy="38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47" name="Line 87"/>
            <p:cNvSpPr>
              <a:spLocks noChangeShapeType="1"/>
            </p:cNvSpPr>
            <p:nvPr/>
          </p:nvSpPr>
          <p:spPr bwMode="auto">
            <a:xfrm>
              <a:off x="4565" y="3683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48" name="Rectangle 88"/>
            <p:cNvSpPr>
              <a:spLocks noChangeArrowheads="1"/>
            </p:cNvSpPr>
            <p:nvPr/>
          </p:nvSpPr>
          <p:spPr bwMode="auto">
            <a:xfrm>
              <a:off x="3278" y="3796"/>
              <a:ext cx="992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Com Palha</a:t>
              </a:r>
            </a:p>
          </p:txBody>
        </p:sp>
        <p:sp>
          <p:nvSpPr>
            <p:cNvPr id="68649" name="Text Box 89"/>
            <p:cNvSpPr txBox="1">
              <a:spLocks noChangeArrowheads="1"/>
            </p:cNvSpPr>
            <p:nvPr/>
          </p:nvSpPr>
          <p:spPr bwMode="auto">
            <a:xfrm>
              <a:off x="1837" y="3756"/>
              <a:ext cx="117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2400" b="1">
                  <a:solidFill>
                    <a:schemeClr val="bg1"/>
                  </a:solidFill>
                </a:rPr>
                <a:t>Sem Palha</a:t>
              </a:r>
            </a:p>
          </p:txBody>
        </p:sp>
        <p:sp>
          <p:nvSpPr>
            <p:cNvPr id="68650" name="Text Box 90"/>
            <p:cNvSpPr txBox="1">
              <a:spLocks noChangeArrowheads="1"/>
            </p:cNvSpPr>
            <p:nvPr/>
          </p:nvSpPr>
          <p:spPr bwMode="auto">
            <a:xfrm rot="-5400000">
              <a:off x="-329" y="2421"/>
              <a:ext cx="18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2000" b="1">
                  <a:solidFill>
                    <a:schemeClr val="bg1"/>
                  </a:solidFill>
                </a:rPr>
                <a:t>Produtividade (kg/ha)</a:t>
              </a:r>
            </a:p>
          </p:txBody>
        </p:sp>
        <p:sp>
          <p:nvSpPr>
            <p:cNvPr id="68651" name="Text Box 91"/>
            <p:cNvSpPr txBox="1">
              <a:spLocks noChangeArrowheads="1"/>
            </p:cNvSpPr>
            <p:nvPr/>
          </p:nvSpPr>
          <p:spPr bwMode="auto">
            <a:xfrm>
              <a:off x="2245" y="3068"/>
              <a:ext cx="45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3600" b="1">
                  <a:latin typeface="Tahoma" pitchFamily="34" charset="0"/>
                </a:rPr>
                <a:t>a</a:t>
              </a:r>
            </a:p>
          </p:txBody>
        </p:sp>
        <p:sp>
          <p:nvSpPr>
            <p:cNvPr id="68652" name="Text Box 92"/>
            <p:cNvSpPr txBox="1">
              <a:spLocks noChangeArrowheads="1"/>
            </p:cNvSpPr>
            <p:nvPr/>
          </p:nvSpPr>
          <p:spPr bwMode="auto">
            <a:xfrm>
              <a:off x="3538" y="3068"/>
              <a:ext cx="45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3600" b="1">
                  <a:solidFill>
                    <a:schemeClr val="bg1"/>
                  </a:solidFill>
                  <a:latin typeface="Tahoma" pitchFamily="34" charset="0"/>
                </a:rPr>
                <a:t>b</a:t>
              </a:r>
            </a:p>
          </p:txBody>
        </p:sp>
        <p:sp>
          <p:nvSpPr>
            <p:cNvPr id="68653" name="Text Box 93"/>
            <p:cNvSpPr txBox="1">
              <a:spLocks noChangeArrowheads="1"/>
            </p:cNvSpPr>
            <p:nvPr/>
          </p:nvSpPr>
          <p:spPr bwMode="auto">
            <a:xfrm>
              <a:off x="2109" y="1343"/>
              <a:ext cx="998" cy="288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2400" b="1">
                  <a:solidFill>
                    <a:schemeClr val="bg1"/>
                  </a:solidFill>
                  <a:latin typeface="Tahoma" pitchFamily="34" charset="0"/>
                </a:rPr>
                <a:t>+ 9,6 %</a:t>
              </a:r>
            </a:p>
          </p:txBody>
        </p:sp>
        <p:sp>
          <p:nvSpPr>
            <p:cNvPr id="68654" name="Text Box 94"/>
            <p:cNvSpPr txBox="1">
              <a:spLocks noChangeArrowheads="1"/>
            </p:cNvSpPr>
            <p:nvPr/>
          </p:nvSpPr>
          <p:spPr bwMode="auto">
            <a:xfrm>
              <a:off x="2019" y="1934"/>
              <a:ext cx="997" cy="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pt-BR" sz="2400" b="1">
                  <a:solidFill>
                    <a:schemeClr val="bg1"/>
                  </a:solidFill>
                  <a:latin typeface="Tahoma" pitchFamily="34" charset="0"/>
                </a:rPr>
                <a:t>+ 12,5 sc/ha</a:t>
              </a:r>
            </a:p>
          </p:txBody>
        </p:sp>
        <p:sp>
          <p:nvSpPr>
            <p:cNvPr id="68655" name="AutoShape 95"/>
            <p:cNvSpPr>
              <a:spLocks/>
            </p:cNvSpPr>
            <p:nvPr/>
          </p:nvSpPr>
          <p:spPr bwMode="auto">
            <a:xfrm>
              <a:off x="2880" y="1841"/>
              <a:ext cx="136" cy="818"/>
            </a:xfrm>
            <a:prstGeom prst="leftBrace">
              <a:avLst>
                <a:gd name="adj1" fmla="val 50123"/>
                <a:gd name="adj2" fmla="val 50000"/>
              </a:avLst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8616" name="CaixaDeTexto 95"/>
          <p:cNvSpPr txBox="1">
            <a:spLocks noChangeArrowheads="1"/>
          </p:cNvSpPr>
          <p:nvPr/>
        </p:nvSpPr>
        <p:spPr bwMode="auto">
          <a:xfrm rot="-5400000">
            <a:off x="7851775" y="5565775"/>
            <a:ext cx="22764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RBCS - Sá et al., 2010</a:t>
            </a:r>
            <a:endParaRPr lang="pt-B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57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Milho PD - Av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8691" name="Text Box 3"/>
          <p:cNvSpPr txBox="1">
            <a:spLocks noChangeArrowheads="1"/>
          </p:cNvSpPr>
          <p:nvPr/>
        </p:nvSpPr>
        <p:spPr bwMode="auto">
          <a:xfrm>
            <a:off x="323850" y="188913"/>
            <a:ext cx="8424863" cy="954107"/>
          </a:xfrm>
          <a:prstGeom prst="rect">
            <a:avLst/>
          </a:prstGeom>
          <a:gradFill rotWithShape="1">
            <a:gsLst>
              <a:gs pos="0">
                <a:schemeClr val="tx1">
                  <a:alpha val="39999"/>
                </a:schemeClr>
              </a:gs>
              <a:gs pos="50000">
                <a:schemeClr val="tx1">
                  <a:gamma/>
                  <a:shade val="0"/>
                  <a:invGamma/>
                  <a:alpha val="70000"/>
                </a:schemeClr>
              </a:gs>
              <a:gs pos="100000">
                <a:schemeClr val="tx1">
                  <a:alpha val="39999"/>
                </a:schemeClr>
              </a:gs>
            </a:gsLst>
            <a:lin ang="5400000" scaled="1"/>
          </a:gradFill>
          <a:ln w="2857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chemeClr val="bg1"/>
                </a:solidFill>
              </a:rPr>
              <a:t>Root response in </a:t>
            </a:r>
            <a:r>
              <a:rPr lang="pt-BR" sz="2800" b="1" dirty="0" err="1">
                <a:solidFill>
                  <a:schemeClr val="bg1"/>
                </a:solidFill>
              </a:rPr>
              <a:t>relation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to</a:t>
            </a:r>
            <a:r>
              <a:rPr lang="pt-BR" sz="2800" b="1" dirty="0">
                <a:solidFill>
                  <a:schemeClr val="bg1"/>
                </a:solidFill>
              </a:rPr>
              <a:t> C </a:t>
            </a:r>
            <a:r>
              <a:rPr lang="pt-BR" sz="2800" b="1" dirty="0" err="1">
                <a:solidFill>
                  <a:schemeClr val="bg1"/>
                </a:solidFill>
              </a:rPr>
              <a:t>increase</a:t>
            </a:r>
            <a:r>
              <a:rPr lang="pt-BR" sz="2800" b="1" dirty="0">
                <a:solidFill>
                  <a:schemeClr val="bg1"/>
                </a:solidFill>
              </a:rPr>
              <a:t> in a </a:t>
            </a:r>
            <a:r>
              <a:rPr lang="pt-BR" sz="2800" b="1" dirty="0" err="1">
                <a:solidFill>
                  <a:schemeClr val="bg1"/>
                </a:solidFill>
              </a:rPr>
              <a:t>long-term</a:t>
            </a:r>
            <a:r>
              <a:rPr lang="pt-BR" sz="2800" b="1" dirty="0">
                <a:solidFill>
                  <a:schemeClr val="bg1"/>
                </a:solidFill>
              </a:rPr>
              <a:t> no-</a:t>
            </a:r>
            <a:r>
              <a:rPr lang="pt-BR" sz="2800" b="1" dirty="0" err="1">
                <a:solidFill>
                  <a:schemeClr val="bg1"/>
                </a:solidFill>
              </a:rPr>
              <a:t>till</a:t>
            </a:r>
            <a:r>
              <a:rPr lang="pt-BR" sz="2800" b="1" dirty="0">
                <a:solidFill>
                  <a:schemeClr val="bg1"/>
                </a:solidFill>
              </a:rPr>
              <a:t> (Ponta Grossa-PR, </a:t>
            </a:r>
            <a:r>
              <a:rPr lang="pt-BR" sz="2800" b="1" dirty="0" err="1">
                <a:solidFill>
                  <a:schemeClr val="bg1"/>
                </a:solidFill>
              </a:rPr>
              <a:t>Brazil</a:t>
            </a:r>
            <a:r>
              <a:rPr lang="pt-BR" sz="2800" b="1" dirty="0">
                <a:solidFill>
                  <a:schemeClr val="bg1"/>
                </a:solidFill>
              </a:rPr>
              <a:t>)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1926530" y="1951434"/>
            <a:ext cx="5113140" cy="4933950"/>
            <a:chOff x="34925" y="1844675"/>
            <a:chExt cx="5113140" cy="4933950"/>
          </a:xfrm>
        </p:grpSpPr>
        <p:sp>
          <p:nvSpPr>
            <p:cNvPr id="498693" name="Rectangle 5"/>
            <p:cNvSpPr>
              <a:spLocks noChangeArrowheads="1"/>
            </p:cNvSpPr>
            <p:nvPr/>
          </p:nvSpPr>
          <p:spPr bwMode="auto">
            <a:xfrm>
              <a:off x="107951" y="1844675"/>
              <a:ext cx="5040114" cy="4868863"/>
            </a:xfrm>
            <a:prstGeom prst="rect">
              <a:avLst/>
            </a:prstGeom>
            <a:gradFill rotWithShape="1">
              <a:gsLst>
                <a:gs pos="0">
                  <a:schemeClr val="tx1">
                    <a:alpha val="39999"/>
                  </a:schemeClr>
                </a:gs>
                <a:gs pos="50000">
                  <a:schemeClr val="tx1">
                    <a:gamma/>
                    <a:shade val="0"/>
                    <a:invGamma/>
                    <a:alpha val="70000"/>
                  </a:schemeClr>
                </a:gs>
                <a:gs pos="100000">
                  <a:schemeClr val="tx1">
                    <a:alpha val="39999"/>
                  </a:schemeClr>
                </a:gs>
              </a:gsLst>
              <a:lin ang="5400000" scaled="1"/>
            </a:gra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3" name="Grupo 2"/>
            <p:cNvGrpSpPr/>
            <p:nvPr/>
          </p:nvGrpSpPr>
          <p:grpSpPr>
            <a:xfrm>
              <a:off x="34925" y="2060575"/>
              <a:ext cx="4630738" cy="4718050"/>
              <a:chOff x="34925" y="2060575"/>
              <a:chExt cx="4630738" cy="4718050"/>
            </a:xfrm>
          </p:grpSpPr>
          <p:sp>
            <p:nvSpPr>
              <p:cNvPr id="22579" name="AutoShape 7"/>
              <p:cNvSpPr>
                <a:spLocks noChangeAspect="1" noChangeArrowheads="1" noTextEdit="1"/>
              </p:cNvSpPr>
              <p:nvPr/>
            </p:nvSpPr>
            <p:spPr bwMode="auto">
              <a:xfrm>
                <a:off x="34925" y="2060575"/>
                <a:ext cx="4630738" cy="4718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80" name="Line 8"/>
              <p:cNvSpPr>
                <a:spLocks noChangeShapeType="1"/>
              </p:cNvSpPr>
              <p:nvPr/>
            </p:nvSpPr>
            <p:spPr bwMode="auto">
              <a:xfrm>
                <a:off x="727075" y="2366963"/>
                <a:ext cx="1588" cy="3248025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81" name="Line 9"/>
              <p:cNvSpPr>
                <a:spLocks noChangeShapeType="1"/>
              </p:cNvSpPr>
              <p:nvPr/>
            </p:nvSpPr>
            <p:spPr bwMode="auto">
              <a:xfrm>
                <a:off x="666750" y="5614988"/>
                <a:ext cx="60325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82" name="Line 10"/>
              <p:cNvSpPr>
                <a:spLocks noChangeShapeType="1"/>
              </p:cNvSpPr>
              <p:nvPr/>
            </p:nvSpPr>
            <p:spPr bwMode="auto">
              <a:xfrm>
                <a:off x="666750" y="5081588"/>
                <a:ext cx="60325" cy="1588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83" name="Line 11"/>
              <p:cNvSpPr>
                <a:spLocks noChangeShapeType="1"/>
              </p:cNvSpPr>
              <p:nvPr/>
            </p:nvSpPr>
            <p:spPr bwMode="auto">
              <a:xfrm>
                <a:off x="666750" y="4532313"/>
                <a:ext cx="60325" cy="1588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84" name="Line 12"/>
              <p:cNvSpPr>
                <a:spLocks noChangeShapeType="1"/>
              </p:cNvSpPr>
              <p:nvPr/>
            </p:nvSpPr>
            <p:spPr bwMode="auto">
              <a:xfrm>
                <a:off x="666750" y="3998913"/>
                <a:ext cx="60325" cy="1588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85" name="Line 13"/>
              <p:cNvSpPr>
                <a:spLocks noChangeShapeType="1"/>
              </p:cNvSpPr>
              <p:nvPr/>
            </p:nvSpPr>
            <p:spPr bwMode="auto">
              <a:xfrm>
                <a:off x="666750" y="3449638"/>
                <a:ext cx="60325" cy="1588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86" name="Line 14"/>
              <p:cNvSpPr>
                <a:spLocks noChangeShapeType="1"/>
              </p:cNvSpPr>
              <p:nvPr/>
            </p:nvSpPr>
            <p:spPr bwMode="auto">
              <a:xfrm>
                <a:off x="666750" y="2916238"/>
                <a:ext cx="60325" cy="1588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87" name="Line 15"/>
              <p:cNvSpPr>
                <a:spLocks noChangeShapeType="1"/>
              </p:cNvSpPr>
              <p:nvPr/>
            </p:nvSpPr>
            <p:spPr bwMode="auto">
              <a:xfrm>
                <a:off x="666750" y="2366963"/>
                <a:ext cx="60325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88" name="Line 16"/>
              <p:cNvSpPr>
                <a:spLocks noChangeShapeType="1"/>
              </p:cNvSpPr>
              <p:nvPr/>
            </p:nvSpPr>
            <p:spPr bwMode="auto">
              <a:xfrm>
                <a:off x="727075" y="5614988"/>
                <a:ext cx="3756025" cy="158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89" name="Line 17"/>
              <p:cNvSpPr>
                <a:spLocks noChangeShapeType="1"/>
              </p:cNvSpPr>
              <p:nvPr/>
            </p:nvSpPr>
            <p:spPr bwMode="auto">
              <a:xfrm flipV="1">
                <a:off x="727075" y="5614988"/>
                <a:ext cx="1588" cy="8096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90" name="Line 18"/>
              <p:cNvSpPr>
                <a:spLocks noChangeShapeType="1"/>
              </p:cNvSpPr>
              <p:nvPr/>
            </p:nvSpPr>
            <p:spPr bwMode="auto">
              <a:xfrm flipV="1">
                <a:off x="1360488" y="5614988"/>
                <a:ext cx="1588" cy="8096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91" name="Line 19"/>
              <p:cNvSpPr>
                <a:spLocks noChangeShapeType="1"/>
              </p:cNvSpPr>
              <p:nvPr/>
            </p:nvSpPr>
            <p:spPr bwMode="auto">
              <a:xfrm flipV="1">
                <a:off x="1979613" y="5614988"/>
                <a:ext cx="1588" cy="8096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92" name="Line 20"/>
              <p:cNvSpPr>
                <a:spLocks noChangeShapeType="1"/>
              </p:cNvSpPr>
              <p:nvPr/>
            </p:nvSpPr>
            <p:spPr bwMode="auto">
              <a:xfrm flipV="1">
                <a:off x="2611438" y="5614988"/>
                <a:ext cx="1588" cy="8096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93" name="Line 21"/>
              <p:cNvSpPr>
                <a:spLocks noChangeShapeType="1"/>
              </p:cNvSpPr>
              <p:nvPr/>
            </p:nvSpPr>
            <p:spPr bwMode="auto">
              <a:xfrm flipV="1">
                <a:off x="3232150" y="5614988"/>
                <a:ext cx="1588" cy="8096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94" name="Line 22"/>
              <p:cNvSpPr>
                <a:spLocks noChangeShapeType="1"/>
              </p:cNvSpPr>
              <p:nvPr/>
            </p:nvSpPr>
            <p:spPr bwMode="auto">
              <a:xfrm flipV="1">
                <a:off x="3863975" y="5614988"/>
                <a:ext cx="1588" cy="8096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95" name="Line 23"/>
              <p:cNvSpPr>
                <a:spLocks noChangeShapeType="1"/>
              </p:cNvSpPr>
              <p:nvPr/>
            </p:nvSpPr>
            <p:spPr bwMode="auto">
              <a:xfrm flipV="1">
                <a:off x="4483100" y="5614988"/>
                <a:ext cx="1588" cy="8096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96" name="Freeform 24"/>
              <p:cNvSpPr>
                <a:spLocks/>
              </p:cNvSpPr>
              <p:nvPr/>
            </p:nvSpPr>
            <p:spPr bwMode="auto">
              <a:xfrm>
                <a:off x="3827463" y="2916238"/>
                <a:ext cx="73025" cy="98425"/>
              </a:xfrm>
              <a:custGeom>
                <a:avLst/>
                <a:gdLst>
                  <a:gd name="T0" fmla="*/ 23 w 46"/>
                  <a:gd name="T1" fmla="*/ 0 h 62"/>
                  <a:gd name="T2" fmla="*/ 46 w 46"/>
                  <a:gd name="T3" fmla="*/ 62 h 62"/>
                  <a:gd name="T4" fmla="*/ 0 w 46"/>
                  <a:gd name="T5" fmla="*/ 62 h 62"/>
                  <a:gd name="T6" fmla="*/ 23 w 46"/>
                  <a:gd name="T7" fmla="*/ 0 h 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"/>
                  <a:gd name="T13" fmla="*/ 0 h 62"/>
                  <a:gd name="T14" fmla="*/ 46 w 46"/>
                  <a:gd name="T15" fmla="*/ 62 h 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" h="62">
                    <a:moveTo>
                      <a:pt x="23" y="0"/>
                    </a:moveTo>
                    <a:lnTo>
                      <a:pt x="46" y="62"/>
                    </a:lnTo>
                    <a:lnTo>
                      <a:pt x="0" y="6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97" name="Freeform 25"/>
              <p:cNvSpPr>
                <a:spLocks/>
              </p:cNvSpPr>
              <p:nvPr/>
            </p:nvSpPr>
            <p:spPr bwMode="auto">
              <a:xfrm>
                <a:off x="3195638" y="3741738"/>
                <a:ext cx="73025" cy="96838"/>
              </a:xfrm>
              <a:custGeom>
                <a:avLst/>
                <a:gdLst>
                  <a:gd name="T0" fmla="*/ 23 w 46"/>
                  <a:gd name="T1" fmla="*/ 0 h 61"/>
                  <a:gd name="T2" fmla="*/ 46 w 46"/>
                  <a:gd name="T3" fmla="*/ 61 h 61"/>
                  <a:gd name="T4" fmla="*/ 0 w 46"/>
                  <a:gd name="T5" fmla="*/ 61 h 61"/>
                  <a:gd name="T6" fmla="*/ 23 w 46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"/>
                  <a:gd name="T13" fmla="*/ 0 h 61"/>
                  <a:gd name="T14" fmla="*/ 46 w 46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" h="61">
                    <a:moveTo>
                      <a:pt x="23" y="0"/>
                    </a:moveTo>
                    <a:lnTo>
                      <a:pt x="46" y="61"/>
                    </a:lnTo>
                    <a:lnTo>
                      <a:pt x="0" y="61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98" name="Freeform 26"/>
              <p:cNvSpPr>
                <a:spLocks/>
              </p:cNvSpPr>
              <p:nvPr/>
            </p:nvSpPr>
            <p:spPr bwMode="auto">
              <a:xfrm>
                <a:off x="2381250" y="4241800"/>
                <a:ext cx="73025" cy="96838"/>
              </a:xfrm>
              <a:custGeom>
                <a:avLst/>
                <a:gdLst>
                  <a:gd name="T0" fmla="*/ 23 w 46"/>
                  <a:gd name="T1" fmla="*/ 0 h 61"/>
                  <a:gd name="T2" fmla="*/ 46 w 46"/>
                  <a:gd name="T3" fmla="*/ 61 h 61"/>
                  <a:gd name="T4" fmla="*/ 0 w 46"/>
                  <a:gd name="T5" fmla="*/ 61 h 61"/>
                  <a:gd name="T6" fmla="*/ 23 w 46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"/>
                  <a:gd name="T13" fmla="*/ 0 h 61"/>
                  <a:gd name="T14" fmla="*/ 46 w 46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" h="61">
                    <a:moveTo>
                      <a:pt x="23" y="0"/>
                    </a:moveTo>
                    <a:lnTo>
                      <a:pt x="46" y="61"/>
                    </a:lnTo>
                    <a:lnTo>
                      <a:pt x="0" y="61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99" name="Freeform 27"/>
              <p:cNvSpPr>
                <a:spLocks/>
              </p:cNvSpPr>
              <p:nvPr/>
            </p:nvSpPr>
            <p:spPr bwMode="auto">
              <a:xfrm>
                <a:off x="2259013" y="4113213"/>
                <a:ext cx="73025" cy="96838"/>
              </a:xfrm>
              <a:custGeom>
                <a:avLst/>
                <a:gdLst>
                  <a:gd name="T0" fmla="*/ 23 w 46"/>
                  <a:gd name="T1" fmla="*/ 0 h 61"/>
                  <a:gd name="T2" fmla="*/ 46 w 46"/>
                  <a:gd name="T3" fmla="*/ 61 h 61"/>
                  <a:gd name="T4" fmla="*/ 0 w 46"/>
                  <a:gd name="T5" fmla="*/ 61 h 61"/>
                  <a:gd name="T6" fmla="*/ 23 w 46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"/>
                  <a:gd name="T13" fmla="*/ 0 h 61"/>
                  <a:gd name="T14" fmla="*/ 46 w 46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" h="61">
                    <a:moveTo>
                      <a:pt x="23" y="0"/>
                    </a:moveTo>
                    <a:lnTo>
                      <a:pt x="46" y="61"/>
                    </a:lnTo>
                    <a:lnTo>
                      <a:pt x="0" y="61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0" name="Freeform 28"/>
              <p:cNvSpPr>
                <a:spLocks/>
              </p:cNvSpPr>
              <p:nvPr/>
            </p:nvSpPr>
            <p:spPr bwMode="auto">
              <a:xfrm>
                <a:off x="2501900" y="3967163"/>
                <a:ext cx="73025" cy="96838"/>
              </a:xfrm>
              <a:custGeom>
                <a:avLst/>
                <a:gdLst>
                  <a:gd name="T0" fmla="*/ 23 w 46"/>
                  <a:gd name="T1" fmla="*/ 0 h 61"/>
                  <a:gd name="T2" fmla="*/ 46 w 46"/>
                  <a:gd name="T3" fmla="*/ 61 h 61"/>
                  <a:gd name="T4" fmla="*/ 0 w 46"/>
                  <a:gd name="T5" fmla="*/ 61 h 61"/>
                  <a:gd name="T6" fmla="*/ 23 w 46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"/>
                  <a:gd name="T13" fmla="*/ 0 h 61"/>
                  <a:gd name="T14" fmla="*/ 46 w 46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" h="61">
                    <a:moveTo>
                      <a:pt x="23" y="0"/>
                    </a:moveTo>
                    <a:lnTo>
                      <a:pt x="46" y="61"/>
                    </a:lnTo>
                    <a:lnTo>
                      <a:pt x="0" y="61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1" name="Freeform 29"/>
              <p:cNvSpPr>
                <a:spLocks/>
              </p:cNvSpPr>
              <p:nvPr/>
            </p:nvSpPr>
            <p:spPr bwMode="auto">
              <a:xfrm>
                <a:off x="2574925" y="3983038"/>
                <a:ext cx="73025" cy="96838"/>
              </a:xfrm>
              <a:custGeom>
                <a:avLst/>
                <a:gdLst>
                  <a:gd name="T0" fmla="*/ 23 w 46"/>
                  <a:gd name="T1" fmla="*/ 0 h 61"/>
                  <a:gd name="T2" fmla="*/ 46 w 46"/>
                  <a:gd name="T3" fmla="*/ 61 h 61"/>
                  <a:gd name="T4" fmla="*/ 0 w 46"/>
                  <a:gd name="T5" fmla="*/ 61 h 61"/>
                  <a:gd name="T6" fmla="*/ 23 w 46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"/>
                  <a:gd name="T13" fmla="*/ 0 h 61"/>
                  <a:gd name="T14" fmla="*/ 46 w 46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" h="61">
                    <a:moveTo>
                      <a:pt x="23" y="0"/>
                    </a:moveTo>
                    <a:lnTo>
                      <a:pt x="46" y="61"/>
                    </a:lnTo>
                    <a:lnTo>
                      <a:pt x="0" y="61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2" name="Freeform 30"/>
              <p:cNvSpPr>
                <a:spLocks/>
              </p:cNvSpPr>
              <p:nvPr/>
            </p:nvSpPr>
            <p:spPr bwMode="auto">
              <a:xfrm>
                <a:off x="1943100" y="4160838"/>
                <a:ext cx="73025" cy="96838"/>
              </a:xfrm>
              <a:custGeom>
                <a:avLst/>
                <a:gdLst>
                  <a:gd name="T0" fmla="*/ 23 w 46"/>
                  <a:gd name="T1" fmla="*/ 0 h 61"/>
                  <a:gd name="T2" fmla="*/ 46 w 46"/>
                  <a:gd name="T3" fmla="*/ 61 h 61"/>
                  <a:gd name="T4" fmla="*/ 0 w 46"/>
                  <a:gd name="T5" fmla="*/ 61 h 61"/>
                  <a:gd name="T6" fmla="*/ 23 w 46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"/>
                  <a:gd name="T13" fmla="*/ 0 h 61"/>
                  <a:gd name="T14" fmla="*/ 46 w 46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" h="61">
                    <a:moveTo>
                      <a:pt x="23" y="0"/>
                    </a:moveTo>
                    <a:lnTo>
                      <a:pt x="46" y="61"/>
                    </a:lnTo>
                    <a:lnTo>
                      <a:pt x="0" y="61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3" name="Freeform 31"/>
              <p:cNvSpPr>
                <a:spLocks/>
              </p:cNvSpPr>
              <p:nvPr/>
            </p:nvSpPr>
            <p:spPr bwMode="auto">
              <a:xfrm>
                <a:off x="1760538" y="4435475"/>
                <a:ext cx="73025" cy="96838"/>
              </a:xfrm>
              <a:custGeom>
                <a:avLst/>
                <a:gdLst>
                  <a:gd name="T0" fmla="*/ 23 w 46"/>
                  <a:gd name="T1" fmla="*/ 0 h 61"/>
                  <a:gd name="T2" fmla="*/ 46 w 46"/>
                  <a:gd name="T3" fmla="*/ 61 h 61"/>
                  <a:gd name="T4" fmla="*/ 0 w 46"/>
                  <a:gd name="T5" fmla="*/ 61 h 61"/>
                  <a:gd name="T6" fmla="*/ 23 w 46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"/>
                  <a:gd name="T13" fmla="*/ 0 h 61"/>
                  <a:gd name="T14" fmla="*/ 46 w 46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" h="61">
                    <a:moveTo>
                      <a:pt x="23" y="0"/>
                    </a:moveTo>
                    <a:lnTo>
                      <a:pt x="46" y="61"/>
                    </a:lnTo>
                    <a:lnTo>
                      <a:pt x="0" y="61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4" name="Freeform 32"/>
              <p:cNvSpPr>
                <a:spLocks/>
              </p:cNvSpPr>
              <p:nvPr/>
            </p:nvSpPr>
            <p:spPr bwMode="auto">
              <a:xfrm>
                <a:off x="1566863" y="4725988"/>
                <a:ext cx="73025" cy="96838"/>
              </a:xfrm>
              <a:custGeom>
                <a:avLst/>
                <a:gdLst>
                  <a:gd name="T0" fmla="*/ 23 w 46"/>
                  <a:gd name="T1" fmla="*/ 0 h 61"/>
                  <a:gd name="T2" fmla="*/ 46 w 46"/>
                  <a:gd name="T3" fmla="*/ 61 h 61"/>
                  <a:gd name="T4" fmla="*/ 0 w 46"/>
                  <a:gd name="T5" fmla="*/ 61 h 61"/>
                  <a:gd name="T6" fmla="*/ 23 w 46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"/>
                  <a:gd name="T13" fmla="*/ 0 h 61"/>
                  <a:gd name="T14" fmla="*/ 46 w 46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" h="61">
                    <a:moveTo>
                      <a:pt x="23" y="0"/>
                    </a:moveTo>
                    <a:lnTo>
                      <a:pt x="46" y="61"/>
                    </a:lnTo>
                    <a:lnTo>
                      <a:pt x="0" y="61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5" name="Freeform 33"/>
              <p:cNvSpPr>
                <a:spLocks/>
              </p:cNvSpPr>
              <p:nvPr/>
            </p:nvSpPr>
            <p:spPr bwMode="auto">
              <a:xfrm>
                <a:off x="1566863" y="5065713"/>
                <a:ext cx="73025" cy="96838"/>
              </a:xfrm>
              <a:custGeom>
                <a:avLst/>
                <a:gdLst>
                  <a:gd name="T0" fmla="*/ 23 w 46"/>
                  <a:gd name="T1" fmla="*/ 0 h 61"/>
                  <a:gd name="T2" fmla="*/ 46 w 46"/>
                  <a:gd name="T3" fmla="*/ 61 h 61"/>
                  <a:gd name="T4" fmla="*/ 0 w 46"/>
                  <a:gd name="T5" fmla="*/ 61 h 61"/>
                  <a:gd name="T6" fmla="*/ 23 w 46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"/>
                  <a:gd name="T13" fmla="*/ 0 h 61"/>
                  <a:gd name="T14" fmla="*/ 46 w 46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" h="61">
                    <a:moveTo>
                      <a:pt x="23" y="0"/>
                    </a:moveTo>
                    <a:lnTo>
                      <a:pt x="46" y="61"/>
                    </a:lnTo>
                    <a:lnTo>
                      <a:pt x="0" y="61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6" name="Freeform 34"/>
              <p:cNvSpPr>
                <a:spLocks/>
              </p:cNvSpPr>
              <p:nvPr/>
            </p:nvSpPr>
            <p:spPr bwMode="auto">
              <a:xfrm>
                <a:off x="1603375" y="3078163"/>
                <a:ext cx="2260600" cy="1697038"/>
              </a:xfrm>
              <a:custGeom>
                <a:avLst/>
                <a:gdLst>
                  <a:gd name="T0" fmla="*/ 0 w 186"/>
                  <a:gd name="T1" fmla="*/ 116923277 h 105"/>
                  <a:gd name="T2" fmla="*/ 4236079 w 186"/>
                  <a:gd name="T3" fmla="*/ 104675757 h 105"/>
                  <a:gd name="T4" fmla="*/ 8258987 w 186"/>
                  <a:gd name="T5" fmla="*/ 91331790 h 105"/>
                  <a:gd name="T6" fmla="*/ 12495064 w 186"/>
                  <a:gd name="T7" fmla="*/ 77988944 h 105"/>
                  <a:gd name="T8" fmla="*/ 16703308 w 186"/>
                  <a:gd name="T9" fmla="*/ 64537344 h 105"/>
                  <a:gd name="T10" fmla="*/ 20753576 w 186"/>
                  <a:gd name="T11" fmla="*/ 52397539 h 105"/>
                  <a:gd name="T12" fmla="*/ 24958708 w 186"/>
                  <a:gd name="T13" fmla="*/ 38935341 h 105"/>
                  <a:gd name="T14" fmla="*/ 28985181 w 186"/>
                  <a:gd name="T15" fmla="*/ 25591415 h 105"/>
                  <a:gd name="T16" fmla="*/ 33217698 w 186"/>
                  <a:gd name="T17" fmla="*/ 12247494 h 105"/>
                  <a:gd name="T18" fmla="*/ 37453775 w 186"/>
                  <a:gd name="T19" fmla="*/ 0 h 10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6"/>
                  <a:gd name="T31" fmla="*/ 0 h 105"/>
                  <a:gd name="T32" fmla="*/ 186 w 186"/>
                  <a:gd name="T33" fmla="*/ 105 h 10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6" h="105">
                    <a:moveTo>
                      <a:pt x="0" y="105"/>
                    </a:moveTo>
                    <a:lnTo>
                      <a:pt x="21" y="94"/>
                    </a:lnTo>
                    <a:lnTo>
                      <a:pt x="41" y="82"/>
                    </a:lnTo>
                    <a:lnTo>
                      <a:pt x="62" y="70"/>
                    </a:lnTo>
                    <a:lnTo>
                      <a:pt x="83" y="58"/>
                    </a:lnTo>
                    <a:lnTo>
                      <a:pt x="103" y="47"/>
                    </a:lnTo>
                    <a:lnTo>
                      <a:pt x="124" y="35"/>
                    </a:lnTo>
                    <a:lnTo>
                      <a:pt x="144" y="23"/>
                    </a:lnTo>
                    <a:lnTo>
                      <a:pt x="165" y="11"/>
                    </a:lnTo>
                    <a:lnTo>
                      <a:pt x="186" y="0"/>
                    </a:lnTo>
                  </a:path>
                </a:pathLst>
              </a:cu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2607" name="Group 35"/>
              <p:cNvGrpSpPr>
                <a:grpSpLocks/>
              </p:cNvGrpSpPr>
              <p:nvPr/>
            </p:nvGrpSpPr>
            <p:grpSpPr bwMode="auto">
              <a:xfrm>
                <a:off x="1141413" y="2366963"/>
                <a:ext cx="2098675" cy="693738"/>
                <a:chOff x="719" y="1174"/>
                <a:chExt cx="1322" cy="437"/>
              </a:xfrm>
            </p:grpSpPr>
            <p:sp>
              <p:nvSpPr>
                <p:cNvPr id="22624" name="Rectangle 36"/>
                <p:cNvSpPr>
                  <a:spLocks noChangeArrowheads="1"/>
                </p:cNvSpPr>
                <p:nvPr/>
              </p:nvSpPr>
              <p:spPr bwMode="auto">
                <a:xfrm>
                  <a:off x="719" y="1174"/>
                  <a:ext cx="1322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000">
                      <a:solidFill>
                        <a:schemeClr val="bg1"/>
                      </a:solidFill>
                    </a:rPr>
                    <a:t>y = 0,175x + 0,317</a:t>
                  </a:r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25" name="Rectangle 37"/>
                <p:cNvSpPr>
                  <a:spLocks noChangeArrowheads="1"/>
                </p:cNvSpPr>
                <p:nvPr/>
              </p:nvSpPr>
              <p:spPr bwMode="auto">
                <a:xfrm>
                  <a:off x="719" y="1419"/>
                  <a:ext cx="11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000">
                      <a:solidFill>
                        <a:schemeClr val="bg1"/>
                      </a:solidFill>
                    </a:rPr>
                    <a:t>R</a:t>
                  </a:r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26" name="Rectangle 38"/>
                <p:cNvSpPr>
                  <a:spLocks noChangeArrowheads="1"/>
                </p:cNvSpPr>
                <p:nvPr/>
              </p:nvSpPr>
              <p:spPr bwMode="auto">
                <a:xfrm>
                  <a:off x="839" y="1378"/>
                  <a:ext cx="62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chemeClr val="bg1"/>
                      </a:solidFill>
                    </a:rPr>
                    <a:t>2</a:t>
                  </a:r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27" name="Rectangle 39"/>
                <p:cNvSpPr>
                  <a:spLocks noChangeArrowheads="1"/>
                </p:cNvSpPr>
                <p:nvPr/>
              </p:nvSpPr>
              <p:spPr bwMode="auto">
                <a:xfrm>
                  <a:off x="849" y="1419"/>
                  <a:ext cx="767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000">
                      <a:solidFill>
                        <a:schemeClr val="bg1"/>
                      </a:solidFill>
                    </a:rPr>
                    <a:t> = 0,896***</a:t>
                  </a:r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2608" name="Rectangle 40"/>
              <p:cNvSpPr>
                <a:spLocks noChangeArrowheads="1"/>
              </p:cNvSpPr>
              <p:nvPr/>
            </p:nvSpPr>
            <p:spPr bwMode="auto">
              <a:xfrm>
                <a:off x="484188" y="5470525"/>
                <a:ext cx="134938" cy="288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900" b="1">
                    <a:solidFill>
                      <a:schemeClr val="bg1"/>
                    </a:solidFill>
                  </a:rPr>
                  <a:t>0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609" name="Rectangle 41"/>
              <p:cNvSpPr>
                <a:spLocks noChangeArrowheads="1"/>
              </p:cNvSpPr>
              <p:nvPr/>
            </p:nvSpPr>
            <p:spPr bwMode="auto">
              <a:xfrm>
                <a:off x="484188" y="4937125"/>
                <a:ext cx="134938" cy="288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900" b="1">
                    <a:solidFill>
                      <a:schemeClr val="bg1"/>
                    </a:solidFill>
                  </a:rPr>
                  <a:t>1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610" name="Rectangle 42"/>
              <p:cNvSpPr>
                <a:spLocks noChangeArrowheads="1"/>
              </p:cNvSpPr>
              <p:nvPr/>
            </p:nvSpPr>
            <p:spPr bwMode="auto">
              <a:xfrm>
                <a:off x="484188" y="4387850"/>
                <a:ext cx="134938" cy="288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900" b="1">
                    <a:solidFill>
                      <a:schemeClr val="bg1"/>
                    </a:solidFill>
                  </a:rPr>
                  <a:t>2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611" name="Rectangle 43"/>
              <p:cNvSpPr>
                <a:spLocks noChangeArrowheads="1"/>
              </p:cNvSpPr>
              <p:nvPr/>
            </p:nvSpPr>
            <p:spPr bwMode="auto">
              <a:xfrm>
                <a:off x="484188" y="3854450"/>
                <a:ext cx="134938" cy="288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900" b="1">
                    <a:solidFill>
                      <a:schemeClr val="bg1"/>
                    </a:solidFill>
                  </a:rPr>
                  <a:t>3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612" name="Rectangle 44"/>
              <p:cNvSpPr>
                <a:spLocks noChangeArrowheads="1"/>
              </p:cNvSpPr>
              <p:nvPr/>
            </p:nvSpPr>
            <p:spPr bwMode="auto">
              <a:xfrm>
                <a:off x="484188" y="3305175"/>
                <a:ext cx="134938" cy="288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900" b="1">
                    <a:solidFill>
                      <a:schemeClr val="bg1"/>
                    </a:solidFill>
                  </a:rPr>
                  <a:t>4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613" name="Rectangle 45"/>
              <p:cNvSpPr>
                <a:spLocks noChangeArrowheads="1"/>
              </p:cNvSpPr>
              <p:nvPr/>
            </p:nvSpPr>
            <p:spPr bwMode="auto">
              <a:xfrm>
                <a:off x="484188" y="2771775"/>
                <a:ext cx="134938" cy="288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900" b="1">
                    <a:solidFill>
                      <a:schemeClr val="bg1"/>
                    </a:solidFill>
                  </a:rPr>
                  <a:t>5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614" name="Rectangle 46"/>
              <p:cNvSpPr>
                <a:spLocks noChangeArrowheads="1"/>
              </p:cNvSpPr>
              <p:nvPr/>
            </p:nvSpPr>
            <p:spPr bwMode="auto">
              <a:xfrm>
                <a:off x="484188" y="2222500"/>
                <a:ext cx="134938" cy="288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900" b="1">
                    <a:solidFill>
                      <a:schemeClr val="bg1"/>
                    </a:solidFill>
                  </a:rPr>
                  <a:t>6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615" name="Rectangle 47"/>
              <p:cNvSpPr>
                <a:spLocks noChangeArrowheads="1"/>
              </p:cNvSpPr>
              <p:nvPr/>
            </p:nvSpPr>
            <p:spPr bwMode="auto">
              <a:xfrm>
                <a:off x="679450" y="5857875"/>
                <a:ext cx="134938" cy="288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900" b="1">
                    <a:solidFill>
                      <a:schemeClr val="bg1"/>
                    </a:solidFill>
                  </a:rPr>
                  <a:t>0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616" name="Rectangle 48"/>
              <p:cNvSpPr>
                <a:spLocks noChangeArrowheads="1"/>
              </p:cNvSpPr>
              <p:nvPr/>
            </p:nvSpPr>
            <p:spPr bwMode="auto">
              <a:xfrm>
                <a:off x="1311275" y="5857875"/>
                <a:ext cx="134938" cy="288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900" b="1">
                    <a:solidFill>
                      <a:schemeClr val="bg1"/>
                    </a:solidFill>
                  </a:rPr>
                  <a:t>5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617" name="Rectangle 49"/>
              <p:cNvSpPr>
                <a:spLocks noChangeArrowheads="1"/>
              </p:cNvSpPr>
              <p:nvPr/>
            </p:nvSpPr>
            <p:spPr bwMode="auto">
              <a:xfrm>
                <a:off x="1882775" y="5857875"/>
                <a:ext cx="269875" cy="288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900" b="1">
                    <a:solidFill>
                      <a:schemeClr val="bg1"/>
                    </a:solidFill>
                  </a:rPr>
                  <a:t>10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618" name="Rectangle 50"/>
              <p:cNvSpPr>
                <a:spLocks noChangeArrowheads="1"/>
              </p:cNvSpPr>
              <p:nvPr/>
            </p:nvSpPr>
            <p:spPr bwMode="auto">
              <a:xfrm>
                <a:off x="2514600" y="5857875"/>
                <a:ext cx="269875" cy="288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900" b="1">
                    <a:solidFill>
                      <a:schemeClr val="bg1"/>
                    </a:solidFill>
                  </a:rPr>
                  <a:t>15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619" name="Rectangle 51"/>
              <p:cNvSpPr>
                <a:spLocks noChangeArrowheads="1"/>
              </p:cNvSpPr>
              <p:nvPr/>
            </p:nvSpPr>
            <p:spPr bwMode="auto">
              <a:xfrm>
                <a:off x="3133725" y="5857875"/>
                <a:ext cx="269875" cy="288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900" b="1">
                    <a:solidFill>
                      <a:schemeClr val="bg1"/>
                    </a:solidFill>
                  </a:rPr>
                  <a:t>20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620" name="Rectangle 52"/>
              <p:cNvSpPr>
                <a:spLocks noChangeArrowheads="1"/>
              </p:cNvSpPr>
              <p:nvPr/>
            </p:nvSpPr>
            <p:spPr bwMode="auto">
              <a:xfrm>
                <a:off x="3767138" y="5857875"/>
                <a:ext cx="269875" cy="288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900" b="1">
                    <a:solidFill>
                      <a:schemeClr val="bg1"/>
                    </a:solidFill>
                  </a:rPr>
                  <a:t>25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621" name="Rectangle 53"/>
              <p:cNvSpPr>
                <a:spLocks noChangeArrowheads="1"/>
              </p:cNvSpPr>
              <p:nvPr/>
            </p:nvSpPr>
            <p:spPr bwMode="auto">
              <a:xfrm>
                <a:off x="4386263" y="5857875"/>
                <a:ext cx="269875" cy="288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900" b="1">
                    <a:solidFill>
                      <a:schemeClr val="bg1"/>
                    </a:solidFill>
                  </a:rPr>
                  <a:t>30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622" name="Rectangle 54"/>
              <p:cNvSpPr>
                <a:spLocks noChangeArrowheads="1"/>
              </p:cNvSpPr>
              <p:nvPr/>
            </p:nvSpPr>
            <p:spPr bwMode="auto">
              <a:xfrm>
                <a:off x="2076450" y="6326188"/>
                <a:ext cx="1149350" cy="292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900" b="1" dirty="0">
                    <a:solidFill>
                      <a:schemeClr val="bg1"/>
                    </a:solidFill>
                  </a:rPr>
                  <a:t>SOC (g kg</a:t>
                </a:r>
                <a:r>
                  <a:rPr lang="en-US" sz="1900" b="1" baseline="30000" dirty="0">
                    <a:solidFill>
                      <a:schemeClr val="bg1"/>
                    </a:solidFill>
                  </a:rPr>
                  <a:t>-1</a:t>
                </a:r>
                <a:r>
                  <a:rPr lang="en-US" sz="1900" b="1" dirty="0">
                    <a:solidFill>
                      <a:schemeClr val="bg1"/>
                    </a:solidFill>
                  </a:rPr>
                  <a:t>)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623" name="Rectangle 55"/>
              <p:cNvSpPr>
                <a:spLocks noChangeArrowheads="1"/>
              </p:cNvSpPr>
              <p:nvPr/>
            </p:nvSpPr>
            <p:spPr bwMode="auto">
              <a:xfrm rot="16200000">
                <a:off x="-1073150" y="3962400"/>
                <a:ext cx="2722563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</a:rPr>
                  <a:t>Root development (m/m)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2536" name="AutoShape 57"/>
          <p:cNvSpPr>
            <a:spLocks noChangeAspect="1" noChangeArrowheads="1" noTextEdit="1"/>
          </p:cNvSpPr>
          <p:nvPr/>
        </p:nvSpPr>
        <p:spPr bwMode="auto">
          <a:xfrm>
            <a:off x="4291013" y="2060575"/>
            <a:ext cx="4745038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7" name="CaixaDeTexto 56"/>
          <p:cNvSpPr txBox="1"/>
          <p:nvPr/>
        </p:nvSpPr>
        <p:spPr>
          <a:xfrm rot="16200000">
            <a:off x="7092302" y="4715078"/>
            <a:ext cx="3794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</a:rPr>
              <a:t>Sá, Ferreira et al., 2010. Rev. Bras. </a:t>
            </a:r>
            <a:r>
              <a:rPr lang="pt-BR" sz="1600" b="1" dirty="0" err="1">
                <a:solidFill>
                  <a:schemeClr val="bg1"/>
                </a:solidFill>
              </a:rPr>
              <a:t>Ci</a:t>
            </a:r>
            <a:r>
              <a:rPr lang="pt-BR" sz="1600" b="1" dirty="0">
                <a:solidFill>
                  <a:schemeClr val="bg1"/>
                </a:solidFill>
              </a:rPr>
              <a:t>. Solo</a:t>
            </a:r>
          </a:p>
        </p:txBody>
      </p:sp>
    </p:spTree>
    <p:extLst>
      <p:ext uri="{BB962C8B-B14F-4D97-AF65-F5344CB8AC3E}">
        <p14:creationId xmlns:p14="http://schemas.microsoft.com/office/powerpoint/2010/main" val="31296115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Area de Trabalho - JCMS\Slides\Rio Verde - GO, 2011 (Curso MOS)\Mata nativa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5" name="Picture 3" descr="C:\Area de Trabalho - JCMS\Slides\Rio Verde - GO, 2011 (Curso MOS)\Mata nativa 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3243"/>
            <a:ext cx="8496300" cy="6588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556" name="Picture 4" descr="C:\Area de Trabalho - JCMS\Slides\Rio Verde - GO, 2011 (Curso MOS)\Mata nativa 3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28" y="438993"/>
            <a:ext cx="7632700" cy="5924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Area de Trabalho - JCMS\Slides\Rio Verde - GO, 2011 (Curso MOS)\Mata nativa 3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5" t="21587" r="21562" b="24670"/>
          <a:stretch>
            <a:fillRect/>
          </a:stretch>
        </p:blipFill>
        <p:spPr bwMode="auto">
          <a:xfrm>
            <a:off x="1445891" y="658068"/>
            <a:ext cx="6221412" cy="5487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5496" y="11663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>
                <a:solidFill>
                  <a:schemeClr val="bg1"/>
                </a:solidFill>
              </a:rPr>
              <a:t>Photo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by</a:t>
            </a:r>
            <a:r>
              <a:rPr lang="pt-BR" dirty="0">
                <a:solidFill>
                  <a:schemeClr val="bg1"/>
                </a:solidFill>
              </a:rPr>
              <a:t> J.C.M. Sá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445891" y="611396"/>
            <a:ext cx="65104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</a:rPr>
              <a:t>As raízes dão o primeiro passo na </a:t>
            </a:r>
            <a:r>
              <a:rPr lang="pt-BR" sz="3200" b="1" dirty="0" err="1">
                <a:solidFill>
                  <a:schemeClr val="bg1"/>
                </a:solidFill>
              </a:rPr>
              <a:t>re-organização</a:t>
            </a:r>
            <a:r>
              <a:rPr lang="pt-BR" sz="3200" b="1" dirty="0">
                <a:solidFill>
                  <a:schemeClr val="bg1"/>
                </a:solidFill>
              </a:rPr>
              <a:t> dos agregados</a:t>
            </a:r>
          </a:p>
          <a:p>
            <a:pPr algn="ctr"/>
            <a:endParaRPr lang="pt-BR" sz="3200" b="1" dirty="0">
              <a:solidFill>
                <a:schemeClr val="bg1"/>
              </a:solidFill>
            </a:endParaRPr>
          </a:p>
          <a:p>
            <a:pPr algn="ctr"/>
            <a:r>
              <a:rPr lang="pt-BR" sz="3200" b="1" dirty="0">
                <a:solidFill>
                  <a:schemeClr val="bg1"/>
                </a:solidFill>
              </a:rPr>
              <a:t>Precisamos de rotação de raízes!!!</a:t>
            </a:r>
          </a:p>
        </p:txBody>
      </p:sp>
    </p:spTree>
    <p:extLst>
      <p:ext uri="{BB962C8B-B14F-4D97-AF65-F5344CB8AC3E}">
        <p14:creationId xmlns:p14="http://schemas.microsoft.com/office/powerpoint/2010/main" val="405050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1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1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40" y="208296"/>
            <a:ext cx="2591302" cy="208597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5665" y="208296"/>
            <a:ext cx="2954273" cy="226218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41" y="4513346"/>
            <a:ext cx="2981325" cy="2176212"/>
          </a:xfrm>
          <a:prstGeom prst="rect">
            <a:avLst/>
          </a:prstGeom>
        </p:spPr>
      </p:pic>
      <p:pic>
        <p:nvPicPr>
          <p:cNvPr id="6" name="Imagem 5" descr="Uma imagem contendo árvore, céu, ao ar livre, neve&#10;&#10;Descrição gerada com muito alta confiança"/>
          <p:cNvPicPr>
            <a:picLocks noChangeAspect="1"/>
          </p:cNvPicPr>
          <p:nvPr/>
        </p:nvPicPr>
        <p:blipFill rotWithShape="1">
          <a:blip r:embed="rId6"/>
          <a:srcRect l="11165" r="19580" b="-2"/>
          <a:stretch/>
        </p:blipFill>
        <p:spPr>
          <a:xfrm>
            <a:off x="5723684" y="4219074"/>
            <a:ext cx="3206254" cy="263892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0" t="8845" r="23220" b="4437"/>
          <a:stretch/>
        </p:blipFill>
        <p:spPr>
          <a:xfrm>
            <a:off x="2583353" y="2178528"/>
            <a:ext cx="3140331" cy="266713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975213" y="208296"/>
            <a:ext cx="2830359" cy="830997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Precisamos de uma rotação de raízes!</a:t>
            </a:r>
          </a:p>
        </p:txBody>
      </p:sp>
      <p:grpSp>
        <p:nvGrpSpPr>
          <p:cNvPr id="44" name="Agrupar 43"/>
          <p:cNvGrpSpPr/>
          <p:nvPr/>
        </p:nvGrpSpPr>
        <p:grpSpPr>
          <a:xfrm>
            <a:off x="2864295" y="1685301"/>
            <a:ext cx="2700383" cy="3685321"/>
            <a:chOff x="-3038314" y="1476872"/>
            <a:chExt cx="3137191" cy="4674546"/>
          </a:xfrm>
        </p:grpSpPr>
        <p:sp>
          <p:nvSpPr>
            <p:cNvPr id="43" name="Retângulo 42"/>
            <p:cNvSpPr/>
            <p:nvPr/>
          </p:nvSpPr>
          <p:spPr>
            <a:xfrm>
              <a:off x="-3038314" y="1482436"/>
              <a:ext cx="3067910" cy="4668982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8" name="Grupo 5"/>
            <p:cNvGrpSpPr/>
            <p:nvPr/>
          </p:nvGrpSpPr>
          <p:grpSpPr>
            <a:xfrm>
              <a:off x="-2833781" y="1476872"/>
              <a:ext cx="2932658" cy="4564144"/>
              <a:chOff x="304800" y="1169112"/>
              <a:chExt cx="2932658" cy="4564144"/>
            </a:xfrm>
          </p:grpSpPr>
          <p:grpSp>
            <p:nvGrpSpPr>
              <p:cNvPr id="9" name="Group 7"/>
              <p:cNvGrpSpPr>
                <a:grpSpLocks/>
              </p:cNvGrpSpPr>
              <p:nvPr/>
            </p:nvGrpSpPr>
            <p:grpSpPr bwMode="auto">
              <a:xfrm>
                <a:off x="304800" y="2140743"/>
                <a:ext cx="2060575" cy="3592513"/>
                <a:chOff x="384" y="886"/>
                <a:chExt cx="2023" cy="3057"/>
              </a:xfrm>
            </p:grpSpPr>
            <p:sp>
              <p:nvSpPr>
                <p:cNvPr id="12" name="Freeform 8" descr="Sand"/>
                <p:cNvSpPr>
                  <a:spLocks/>
                </p:cNvSpPr>
                <p:nvPr/>
              </p:nvSpPr>
              <p:spPr bwMode="auto">
                <a:xfrm>
                  <a:off x="1247" y="2213"/>
                  <a:ext cx="432" cy="466"/>
                </a:xfrm>
                <a:custGeom>
                  <a:avLst/>
                  <a:gdLst/>
                  <a:ahLst/>
                  <a:cxnLst>
                    <a:cxn ang="0">
                      <a:pos x="195" y="582"/>
                    </a:cxn>
                    <a:cxn ang="0">
                      <a:pos x="149" y="573"/>
                    </a:cxn>
                    <a:cxn ang="0">
                      <a:pos x="113" y="509"/>
                    </a:cxn>
                    <a:cxn ang="0">
                      <a:pos x="76" y="482"/>
                    </a:cxn>
                    <a:cxn ang="0">
                      <a:pos x="40" y="327"/>
                    </a:cxn>
                    <a:cxn ang="0">
                      <a:pos x="22" y="36"/>
                    </a:cxn>
                    <a:cxn ang="0">
                      <a:pos x="76" y="0"/>
                    </a:cxn>
                    <a:cxn ang="0">
                      <a:pos x="140" y="9"/>
                    </a:cxn>
                    <a:cxn ang="0">
                      <a:pos x="195" y="45"/>
                    </a:cxn>
                    <a:cxn ang="0">
                      <a:pos x="258" y="64"/>
                    </a:cxn>
                    <a:cxn ang="0">
                      <a:pos x="313" y="55"/>
                    </a:cxn>
                    <a:cxn ang="0">
                      <a:pos x="340" y="45"/>
                    </a:cxn>
                    <a:cxn ang="0">
                      <a:pos x="404" y="173"/>
                    </a:cxn>
                    <a:cxn ang="0">
                      <a:pos x="413" y="218"/>
                    </a:cxn>
                    <a:cxn ang="0">
                      <a:pos x="431" y="291"/>
                    </a:cxn>
                    <a:cxn ang="0">
                      <a:pos x="386" y="400"/>
                    </a:cxn>
                    <a:cxn ang="0">
                      <a:pos x="349" y="527"/>
                    </a:cxn>
                    <a:cxn ang="0">
                      <a:pos x="322" y="545"/>
                    </a:cxn>
                    <a:cxn ang="0">
                      <a:pos x="267" y="609"/>
                    </a:cxn>
                    <a:cxn ang="0">
                      <a:pos x="195" y="591"/>
                    </a:cxn>
                    <a:cxn ang="0">
                      <a:pos x="176" y="573"/>
                    </a:cxn>
                    <a:cxn ang="0">
                      <a:pos x="195" y="582"/>
                    </a:cxn>
                  </a:cxnLst>
                  <a:rect l="0" t="0" r="r" b="b"/>
                  <a:pathLst>
                    <a:path w="431" h="609">
                      <a:moveTo>
                        <a:pt x="195" y="582"/>
                      </a:moveTo>
                      <a:cubicBezTo>
                        <a:pt x="180" y="579"/>
                        <a:pt x="163" y="581"/>
                        <a:pt x="149" y="573"/>
                      </a:cubicBezTo>
                      <a:cubicBezTo>
                        <a:pt x="139" y="567"/>
                        <a:pt x="118" y="515"/>
                        <a:pt x="113" y="509"/>
                      </a:cubicBezTo>
                      <a:cubicBezTo>
                        <a:pt x="103" y="497"/>
                        <a:pt x="88" y="491"/>
                        <a:pt x="76" y="482"/>
                      </a:cubicBezTo>
                      <a:cubicBezTo>
                        <a:pt x="44" y="434"/>
                        <a:pt x="57" y="380"/>
                        <a:pt x="40" y="327"/>
                      </a:cubicBezTo>
                      <a:cubicBezTo>
                        <a:pt x="38" y="305"/>
                        <a:pt x="0" y="98"/>
                        <a:pt x="22" y="36"/>
                      </a:cubicBezTo>
                      <a:cubicBezTo>
                        <a:pt x="31" y="10"/>
                        <a:pt x="55" y="7"/>
                        <a:pt x="76" y="0"/>
                      </a:cubicBezTo>
                      <a:cubicBezTo>
                        <a:pt x="97" y="3"/>
                        <a:pt x="119" y="3"/>
                        <a:pt x="140" y="9"/>
                      </a:cubicBezTo>
                      <a:cubicBezTo>
                        <a:pt x="223" y="31"/>
                        <a:pt x="141" y="17"/>
                        <a:pt x="195" y="45"/>
                      </a:cubicBezTo>
                      <a:cubicBezTo>
                        <a:pt x="215" y="55"/>
                        <a:pt x="237" y="57"/>
                        <a:pt x="258" y="64"/>
                      </a:cubicBezTo>
                      <a:cubicBezTo>
                        <a:pt x="276" y="61"/>
                        <a:pt x="295" y="59"/>
                        <a:pt x="313" y="55"/>
                      </a:cubicBezTo>
                      <a:cubicBezTo>
                        <a:pt x="322" y="53"/>
                        <a:pt x="331" y="43"/>
                        <a:pt x="340" y="45"/>
                      </a:cubicBezTo>
                      <a:cubicBezTo>
                        <a:pt x="369" y="51"/>
                        <a:pt x="398" y="155"/>
                        <a:pt x="404" y="173"/>
                      </a:cubicBezTo>
                      <a:cubicBezTo>
                        <a:pt x="409" y="188"/>
                        <a:pt x="410" y="203"/>
                        <a:pt x="413" y="218"/>
                      </a:cubicBezTo>
                      <a:cubicBezTo>
                        <a:pt x="419" y="242"/>
                        <a:pt x="431" y="291"/>
                        <a:pt x="431" y="291"/>
                      </a:cubicBezTo>
                      <a:cubicBezTo>
                        <a:pt x="423" y="340"/>
                        <a:pt x="428" y="372"/>
                        <a:pt x="386" y="400"/>
                      </a:cubicBezTo>
                      <a:cubicBezTo>
                        <a:pt x="374" y="432"/>
                        <a:pt x="366" y="506"/>
                        <a:pt x="349" y="527"/>
                      </a:cubicBezTo>
                      <a:cubicBezTo>
                        <a:pt x="342" y="535"/>
                        <a:pt x="331" y="539"/>
                        <a:pt x="322" y="545"/>
                      </a:cubicBezTo>
                      <a:cubicBezTo>
                        <a:pt x="309" y="584"/>
                        <a:pt x="295" y="582"/>
                        <a:pt x="267" y="609"/>
                      </a:cubicBezTo>
                      <a:cubicBezTo>
                        <a:pt x="243" y="603"/>
                        <a:pt x="218" y="600"/>
                        <a:pt x="195" y="591"/>
                      </a:cubicBezTo>
                      <a:cubicBezTo>
                        <a:pt x="187" y="588"/>
                        <a:pt x="176" y="582"/>
                        <a:pt x="176" y="573"/>
                      </a:cubicBezTo>
                      <a:cubicBezTo>
                        <a:pt x="176" y="566"/>
                        <a:pt x="189" y="579"/>
                        <a:pt x="195" y="582"/>
                      </a:cubicBezTo>
                      <a:close/>
                    </a:path>
                  </a:pathLst>
                </a:custGeom>
                <a:blipFill dpi="0" rotWithShape="0">
                  <a:blip r:embed="rId8" cstate="print"/>
                  <a:srcRect/>
                  <a:tile tx="0" ty="0" sx="100000" sy="100000" flip="none" algn="tl"/>
                </a:blipFill>
                <a:ln w="9525">
                  <a:solidFill>
                    <a:srgbClr val="66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13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332" y="2299"/>
                  <a:ext cx="548" cy="2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1400" b="1">
                      <a:solidFill>
                        <a:schemeClr val="bg1"/>
                      </a:solidFill>
                    </a:rPr>
                    <a:t>Clay</a:t>
                  </a:r>
                </a:p>
              </p:txBody>
            </p:sp>
            <p:sp>
              <p:nvSpPr>
                <p:cNvPr id="14" name="Freeform 10" descr="Sand"/>
                <p:cNvSpPr>
                  <a:spLocks/>
                </p:cNvSpPr>
                <p:nvPr/>
              </p:nvSpPr>
              <p:spPr bwMode="auto">
                <a:xfrm>
                  <a:off x="1201" y="1461"/>
                  <a:ext cx="430" cy="454"/>
                </a:xfrm>
                <a:custGeom>
                  <a:avLst/>
                  <a:gdLst/>
                  <a:ahLst/>
                  <a:cxnLst>
                    <a:cxn ang="0">
                      <a:pos x="195" y="582"/>
                    </a:cxn>
                    <a:cxn ang="0">
                      <a:pos x="149" y="573"/>
                    </a:cxn>
                    <a:cxn ang="0">
                      <a:pos x="113" y="509"/>
                    </a:cxn>
                    <a:cxn ang="0">
                      <a:pos x="76" y="482"/>
                    </a:cxn>
                    <a:cxn ang="0">
                      <a:pos x="40" y="327"/>
                    </a:cxn>
                    <a:cxn ang="0">
                      <a:pos x="22" y="36"/>
                    </a:cxn>
                    <a:cxn ang="0">
                      <a:pos x="76" y="0"/>
                    </a:cxn>
                    <a:cxn ang="0">
                      <a:pos x="140" y="9"/>
                    </a:cxn>
                    <a:cxn ang="0">
                      <a:pos x="195" y="45"/>
                    </a:cxn>
                    <a:cxn ang="0">
                      <a:pos x="258" y="64"/>
                    </a:cxn>
                    <a:cxn ang="0">
                      <a:pos x="313" y="55"/>
                    </a:cxn>
                    <a:cxn ang="0">
                      <a:pos x="340" y="45"/>
                    </a:cxn>
                    <a:cxn ang="0">
                      <a:pos x="404" y="173"/>
                    </a:cxn>
                    <a:cxn ang="0">
                      <a:pos x="413" y="218"/>
                    </a:cxn>
                    <a:cxn ang="0">
                      <a:pos x="431" y="291"/>
                    </a:cxn>
                    <a:cxn ang="0">
                      <a:pos x="386" y="400"/>
                    </a:cxn>
                    <a:cxn ang="0">
                      <a:pos x="349" y="527"/>
                    </a:cxn>
                    <a:cxn ang="0">
                      <a:pos x="322" y="545"/>
                    </a:cxn>
                    <a:cxn ang="0">
                      <a:pos x="267" y="609"/>
                    </a:cxn>
                    <a:cxn ang="0">
                      <a:pos x="195" y="591"/>
                    </a:cxn>
                    <a:cxn ang="0">
                      <a:pos x="176" y="573"/>
                    </a:cxn>
                    <a:cxn ang="0">
                      <a:pos x="195" y="582"/>
                    </a:cxn>
                  </a:cxnLst>
                  <a:rect l="0" t="0" r="r" b="b"/>
                  <a:pathLst>
                    <a:path w="431" h="609">
                      <a:moveTo>
                        <a:pt x="195" y="582"/>
                      </a:moveTo>
                      <a:cubicBezTo>
                        <a:pt x="180" y="579"/>
                        <a:pt x="163" y="581"/>
                        <a:pt x="149" y="573"/>
                      </a:cubicBezTo>
                      <a:cubicBezTo>
                        <a:pt x="139" y="567"/>
                        <a:pt x="118" y="515"/>
                        <a:pt x="113" y="509"/>
                      </a:cubicBezTo>
                      <a:cubicBezTo>
                        <a:pt x="103" y="497"/>
                        <a:pt x="88" y="491"/>
                        <a:pt x="76" y="482"/>
                      </a:cubicBezTo>
                      <a:cubicBezTo>
                        <a:pt x="44" y="434"/>
                        <a:pt x="57" y="380"/>
                        <a:pt x="40" y="327"/>
                      </a:cubicBezTo>
                      <a:cubicBezTo>
                        <a:pt x="38" y="305"/>
                        <a:pt x="0" y="98"/>
                        <a:pt x="22" y="36"/>
                      </a:cubicBezTo>
                      <a:cubicBezTo>
                        <a:pt x="31" y="10"/>
                        <a:pt x="55" y="7"/>
                        <a:pt x="76" y="0"/>
                      </a:cubicBezTo>
                      <a:cubicBezTo>
                        <a:pt x="97" y="3"/>
                        <a:pt x="119" y="3"/>
                        <a:pt x="140" y="9"/>
                      </a:cubicBezTo>
                      <a:cubicBezTo>
                        <a:pt x="223" y="31"/>
                        <a:pt x="141" y="17"/>
                        <a:pt x="195" y="45"/>
                      </a:cubicBezTo>
                      <a:cubicBezTo>
                        <a:pt x="215" y="55"/>
                        <a:pt x="237" y="57"/>
                        <a:pt x="258" y="64"/>
                      </a:cubicBezTo>
                      <a:cubicBezTo>
                        <a:pt x="276" y="61"/>
                        <a:pt x="295" y="59"/>
                        <a:pt x="313" y="55"/>
                      </a:cubicBezTo>
                      <a:cubicBezTo>
                        <a:pt x="322" y="53"/>
                        <a:pt x="331" y="43"/>
                        <a:pt x="340" y="45"/>
                      </a:cubicBezTo>
                      <a:cubicBezTo>
                        <a:pt x="369" y="51"/>
                        <a:pt x="398" y="155"/>
                        <a:pt x="404" y="173"/>
                      </a:cubicBezTo>
                      <a:cubicBezTo>
                        <a:pt x="409" y="188"/>
                        <a:pt x="410" y="203"/>
                        <a:pt x="413" y="218"/>
                      </a:cubicBezTo>
                      <a:cubicBezTo>
                        <a:pt x="419" y="242"/>
                        <a:pt x="431" y="291"/>
                        <a:pt x="431" y="291"/>
                      </a:cubicBezTo>
                      <a:cubicBezTo>
                        <a:pt x="423" y="340"/>
                        <a:pt x="428" y="372"/>
                        <a:pt x="386" y="400"/>
                      </a:cubicBezTo>
                      <a:cubicBezTo>
                        <a:pt x="374" y="432"/>
                        <a:pt x="366" y="506"/>
                        <a:pt x="349" y="527"/>
                      </a:cubicBezTo>
                      <a:cubicBezTo>
                        <a:pt x="342" y="535"/>
                        <a:pt x="331" y="539"/>
                        <a:pt x="322" y="545"/>
                      </a:cubicBezTo>
                      <a:cubicBezTo>
                        <a:pt x="309" y="584"/>
                        <a:pt x="295" y="582"/>
                        <a:pt x="267" y="609"/>
                      </a:cubicBezTo>
                      <a:cubicBezTo>
                        <a:pt x="243" y="603"/>
                        <a:pt x="218" y="600"/>
                        <a:pt x="195" y="591"/>
                      </a:cubicBezTo>
                      <a:cubicBezTo>
                        <a:pt x="187" y="588"/>
                        <a:pt x="176" y="582"/>
                        <a:pt x="176" y="573"/>
                      </a:cubicBezTo>
                      <a:cubicBezTo>
                        <a:pt x="176" y="566"/>
                        <a:pt x="189" y="579"/>
                        <a:pt x="195" y="582"/>
                      </a:cubicBezTo>
                      <a:close/>
                    </a:path>
                  </a:pathLst>
                </a:custGeom>
                <a:blipFill dpi="0" rotWithShape="0">
                  <a:blip r:embed="rId8" cstate="print"/>
                  <a:srcRect/>
                  <a:tile tx="0" ty="0" sx="100000" sy="100000" flip="none" algn="tl"/>
                </a:blipFill>
                <a:ln w="9525">
                  <a:solidFill>
                    <a:srgbClr val="66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15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283" y="1584"/>
                  <a:ext cx="549" cy="2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1400" b="1">
                      <a:solidFill>
                        <a:schemeClr val="bg1"/>
                      </a:solidFill>
                    </a:rPr>
                    <a:t>Clay</a:t>
                  </a:r>
                </a:p>
              </p:txBody>
            </p:sp>
            <p:sp>
              <p:nvSpPr>
                <p:cNvPr id="16" name="Freeform 12" descr="Sand"/>
                <p:cNvSpPr>
                  <a:spLocks/>
                </p:cNvSpPr>
                <p:nvPr/>
              </p:nvSpPr>
              <p:spPr bwMode="auto">
                <a:xfrm>
                  <a:off x="961" y="886"/>
                  <a:ext cx="430" cy="609"/>
                </a:xfrm>
                <a:custGeom>
                  <a:avLst/>
                  <a:gdLst/>
                  <a:ahLst/>
                  <a:cxnLst>
                    <a:cxn ang="0">
                      <a:pos x="195" y="582"/>
                    </a:cxn>
                    <a:cxn ang="0">
                      <a:pos x="149" y="573"/>
                    </a:cxn>
                    <a:cxn ang="0">
                      <a:pos x="113" y="509"/>
                    </a:cxn>
                    <a:cxn ang="0">
                      <a:pos x="76" y="482"/>
                    </a:cxn>
                    <a:cxn ang="0">
                      <a:pos x="40" y="327"/>
                    </a:cxn>
                    <a:cxn ang="0">
                      <a:pos x="22" y="36"/>
                    </a:cxn>
                    <a:cxn ang="0">
                      <a:pos x="76" y="0"/>
                    </a:cxn>
                    <a:cxn ang="0">
                      <a:pos x="140" y="9"/>
                    </a:cxn>
                    <a:cxn ang="0">
                      <a:pos x="195" y="45"/>
                    </a:cxn>
                    <a:cxn ang="0">
                      <a:pos x="258" y="64"/>
                    </a:cxn>
                    <a:cxn ang="0">
                      <a:pos x="313" y="55"/>
                    </a:cxn>
                    <a:cxn ang="0">
                      <a:pos x="340" y="45"/>
                    </a:cxn>
                    <a:cxn ang="0">
                      <a:pos x="404" y="173"/>
                    </a:cxn>
                    <a:cxn ang="0">
                      <a:pos x="413" y="218"/>
                    </a:cxn>
                    <a:cxn ang="0">
                      <a:pos x="431" y="291"/>
                    </a:cxn>
                    <a:cxn ang="0">
                      <a:pos x="386" y="400"/>
                    </a:cxn>
                    <a:cxn ang="0">
                      <a:pos x="349" y="527"/>
                    </a:cxn>
                    <a:cxn ang="0">
                      <a:pos x="322" y="545"/>
                    </a:cxn>
                    <a:cxn ang="0">
                      <a:pos x="267" y="609"/>
                    </a:cxn>
                    <a:cxn ang="0">
                      <a:pos x="195" y="591"/>
                    </a:cxn>
                    <a:cxn ang="0">
                      <a:pos x="176" y="573"/>
                    </a:cxn>
                    <a:cxn ang="0">
                      <a:pos x="195" y="582"/>
                    </a:cxn>
                  </a:cxnLst>
                  <a:rect l="0" t="0" r="r" b="b"/>
                  <a:pathLst>
                    <a:path w="431" h="609">
                      <a:moveTo>
                        <a:pt x="195" y="582"/>
                      </a:moveTo>
                      <a:cubicBezTo>
                        <a:pt x="180" y="579"/>
                        <a:pt x="163" y="581"/>
                        <a:pt x="149" y="573"/>
                      </a:cubicBezTo>
                      <a:cubicBezTo>
                        <a:pt x="139" y="567"/>
                        <a:pt x="118" y="515"/>
                        <a:pt x="113" y="509"/>
                      </a:cubicBezTo>
                      <a:cubicBezTo>
                        <a:pt x="103" y="497"/>
                        <a:pt x="88" y="491"/>
                        <a:pt x="76" y="482"/>
                      </a:cubicBezTo>
                      <a:cubicBezTo>
                        <a:pt x="44" y="434"/>
                        <a:pt x="57" y="380"/>
                        <a:pt x="40" y="327"/>
                      </a:cubicBezTo>
                      <a:cubicBezTo>
                        <a:pt x="38" y="305"/>
                        <a:pt x="0" y="98"/>
                        <a:pt x="22" y="36"/>
                      </a:cubicBezTo>
                      <a:cubicBezTo>
                        <a:pt x="31" y="10"/>
                        <a:pt x="55" y="7"/>
                        <a:pt x="76" y="0"/>
                      </a:cubicBezTo>
                      <a:cubicBezTo>
                        <a:pt x="97" y="3"/>
                        <a:pt x="119" y="3"/>
                        <a:pt x="140" y="9"/>
                      </a:cubicBezTo>
                      <a:cubicBezTo>
                        <a:pt x="223" y="31"/>
                        <a:pt x="141" y="17"/>
                        <a:pt x="195" y="45"/>
                      </a:cubicBezTo>
                      <a:cubicBezTo>
                        <a:pt x="215" y="55"/>
                        <a:pt x="237" y="57"/>
                        <a:pt x="258" y="64"/>
                      </a:cubicBezTo>
                      <a:cubicBezTo>
                        <a:pt x="276" y="61"/>
                        <a:pt x="295" y="59"/>
                        <a:pt x="313" y="55"/>
                      </a:cubicBezTo>
                      <a:cubicBezTo>
                        <a:pt x="322" y="53"/>
                        <a:pt x="331" y="43"/>
                        <a:pt x="340" y="45"/>
                      </a:cubicBezTo>
                      <a:cubicBezTo>
                        <a:pt x="369" y="51"/>
                        <a:pt x="398" y="155"/>
                        <a:pt x="404" y="173"/>
                      </a:cubicBezTo>
                      <a:cubicBezTo>
                        <a:pt x="409" y="188"/>
                        <a:pt x="410" y="203"/>
                        <a:pt x="413" y="218"/>
                      </a:cubicBezTo>
                      <a:cubicBezTo>
                        <a:pt x="419" y="242"/>
                        <a:pt x="431" y="291"/>
                        <a:pt x="431" y="291"/>
                      </a:cubicBezTo>
                      <a:cubicBezTo>
                        <a:pt x="423" y="340"/>
                        <a:pt x="428" y="372"/>
                        <a:pt x="386" y="400"/>
                      </a:cubicBezTo>
                      <a:cubicBezTo>
                        <a:pt x="374" y="432"/>
                        <a:pt x="366" y="506"/>
                        <a:pt x="349" y="527"/>
                      </a:cubicBezTo>
                      <a:cubicBezTo>
                        <a:pt x="342" y="535"/>
                        <a:pt x="331" y="539"/>
                        <a:pt x="322" y="545"/>
                      </a:cubicBezTo>
                      <a:cubicBezTo>
                        <a:pt x="309" y="584"/>
                        <a:pt x="295" y="582"/>
                        <a:pt x="267" y="609"/>
                      </a:cubicBezTo>
                      <a:cubicBezTo>
                        <a:pt x="243" y="603"/>
                        <a:pt x="218" y="600"/>
                        <a:pt x="195" y="591"/>
                      </a:cubicBezTo>
                      <a:cubicBezTo>
                        <a:pt x="187" y="588"/>
                        <a:pt x="176" y="582"/>
                        <a:pt x="176" y="573"/>
                      </a:cubicBezTo>
                      <a:cubicBezTo>
                        <a:pt x="176" y="566"/>
                        <a:pt x="189" y="579"/>
                        <a:pt x="195" y="582"/>
                      </a:cubicBezTo>
                      <a:close/>
                    </a:path>
                  </a:pathLst>
                </a:custGeom>
                <a:blipFill dpi="0" rotWithShape="0">
                  <a:blip r:embed="rId8" cstate="print"/>
                  <a:srcRect/>
                  <a:tile tx="0" ty="0" sx="100000" sy="100000" flip="none" algn="tl"/>
                </a:blipFill>
                <a:ln w="9525">
                  <a:solidFill>
                    <a:srgbClr val="66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17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043" y="1116"/>
                  <a:ext cx="549" cy="2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1400" b="1">
                      <a:solidFill>
                        <a:schemeClr val="bg1"/>
                      </a:solidFill>
                    </a:rPr>
                    <a:t>Clay</a:t>
                  </a:r>
                </a:p>
              </p:txBody>
            </p:sp>
            <p:sp>
              <p:nvSpPr>
                <p:cNvPr id="18" name="Freeform 14" descr="Sand"/>
                <p:cNvSpPr>
                  <a:spLocks/>
                </p:cNvSpPr>
                <p:nvPr/>
              </p:nvSpPr>
              <p:spPr bwMode="auto">
                <a:xfrm>
                  <a:off x="1007" y="3334"/>
                  <a:ext cx="432" cy="609"/>
                </a:xfrm>
                <a:custGeom>
                  <a:avLst/>
                  <a:gdLst/>
                  <a:ahLst/>
                  <a:cxnLst>
                    <a:cxn ang="0">
                      <a:pos x="195" y="582"/>
                    </a:cxn>
                    <a:cxn ang="0">
                      <a:pos x="149" y="573"/>
                    </a:cxn>
                    <a:cxn ang="0">
                      <a:pos x="113" y="509"/>
                    </a:cxn>
                    <a:cxn ang="0">
                      <a:pos x="76" y="482"/>
                    </a:cxn>
                    <a:cxn ang="0">
                      <a:pos x="40" y="327"/>
                    </a:cxn>
                    <a:cxn ang="0">
                      <a:pos x="22" y="36"/>
                    </a:cxn>
                    <a:cxn ang="0">
                      <a:pos x="76" y="0"/>
                    </a:cxn>
                    <a:cxn ang="0">
                      <a:pos x="140" y="9"/>
                    </a:cxn>
                    <a:cxn ang="0">
                      <a:pos x="195" y="45"/>
                    </a:cxn>
                    <a:cxn ang="0">
                      <a:pos x="258" y="64"/>
                    </a:cxn>
                    <a:cxn ang="0">
                      <a:pos x="313" y="55"/>
                    </a:cxn>
                    <a:cxn ang="0">
                      <a:pos x="340" y="45"/>
                    </a:cxn>
                    <a:cxn ang="0">
                      <a:pos x="404" y="173"/>
                    </a:cxn>
                    <a:cxn ang="0">
                      <a:pos x="413" y="218"/>
                    </a:cxn>
                    <a:cxn ang="0">
                      <a:pos x="431" y="291"/>
                    </a:cxn>
                    <a:cxn ang="0">
                      <a:pos x="386" y="400"/>
                    </a:cxn>
                    <a:cxn ang="0">
                      <a:pos x="349" y="527"/>
                    </a:cxn>
                    <a:cxn ang="0">
                      <a:pos x="322" y="545"/>
                    </a:cxn>
                    <a:cxn ang="0">
                      <a:pos x="267" y="609"/>
                    </a:cxn>
                    <a:cxn ang="0">
                      <a:pos x="195" y="591"/>
                    </a:cxn>
                    <a:cxn ang="0">
                      <a:pos x="176" y="573"/>
                    </a:cxn>
                    <a:cxn ang="0">
                      <a:pos x="195" y="582"/>
                    </a:cxn>
                  </a:cxnLst>
                  <a:rect l="0" t="0" r="r" b="b"/>
                  <a:pathLst>
                    <a:path w="431" h="609">
                      <a:moveTo>
                        <a:pt x="195" y="582"/>
                      </a:moveTo>
                      <a:cubicBezTo>
                        <a:pt x="180" y="579"/>
                        <a:pt x="163" y="581"/>
                        <a:pt x="149" y="573"/>
                      </a:cubicBezTo>
                      <a:cubicBezTo>
                        <a:pt x="139" y="567"/>
                        <a:pt x="118" y="515"/>
                        <a:pt x="113" y="509"/>
                      </a:cubicBezTo>
                      <a:cubicBezTo>
                        <a:pt x="103" y="497"/>
                        <a:pt x="88" y="491"/>
                        <a:pt x="76" y="482"/>
                      </a:cubicBezTo>
                      <a:cubicBezTo>
                        <a:pt x="44" y="434"/>
                        <a:pt x="57" y="380"/>
                        <a:pt x="40" y="327"/>
                      </a:cubicBezTo>
                      <a:cubicBezTo>
                        <a:pt x="38" y="305"/>
                        <a:pt x="0" y="98"/>
                        <a:pt x="22" y="36"/>
                      </a:cubicBezTo>
                      <a:cubicBezTo>
                        <a:pt x="31" y="10"/>
                        <a:pt x="55" y="7"/>
                        <a:pt x="76" y="0"/>
                      </a:cubicBezTo>
                      <a:cubicBezTo>
                        <a:pt x="97" y="3"/>
                        <a:pt x="119" y="3"/>
                        <a:pt x="140" y="9"/>
                      </a:cubicBezTo>
                      <a:cubicBezTo>
                        <a:pt x="223" y="31"/>
                        <a:pt x="141" y="17"/>
                        <a:pt x="195" y="45"/>
                      </a:cubicBezTo>
                      <a:cubicBezTo>
                        <a:pt x="215" y="55"/>
                        <a:pt x="237" y="57"/>
                        <a:pt x="258" y="64"/>
                      </a:cubicBezTo>
                      <a:cubicBezTo>
                        <a:pt x="276" y="61"/>
                        <a:pt x="295" y="59"/>
                        <a:pt x="313" y="55"/>
                      </a:cubicBezTo>
                      <a:cubicBezTo>
                        <a:pt x="322" y="53"/>
                        <a:pt x="331" y="43"/>
                        <a:pt x="340" y="45"/>
                      </a:cubicBezTo>
                      <a:cubicBezTo>
                        <a:pt x="369" y="51"/>
                        <a:pt x="398" y="155"/>
                        <a:pt x="404" y="173"/>
                      </a:cubicBezTo>
                      <a:cubicBezTo>
                        <a:pt x="409" y="188"/>
                        <a:pt x="410" y="203"/>
                        <a:pt x="413" y="218"/>
                      </a:cubicBezTo>
                      <a:cubicBezTo>
                        <a:pt x="419" y="242"/>
                        <a:pt x="431" y="291"/>
                        <a:pt x="431" y="291"/>
                      </a:cubicBezTo>
                      <a:cubicBezTo>
                        <a:pt x="423" y="340"/>
                        <a:pt x="428" y="372"/>
                        <a:pt x="386" y="400"/>
                      </a:cubicBezTo>
                      <a:cubicBezTo>
                        <a:pt x="374" y="432"/>
                        <a:pt x="366" y="506"/>
                        <a:pt x="349" y="527"/>
                      </a:cubicBezTo>
                      <a:cubicBezTo>
                        <a:pt x="342" y="535"/>
                        <a:pt x="331" y="539"/>
                        <a:pt x="322" y="545"/>
                      </a:cubicBezTo>
                      <a:cubicBezTo>
                        <a:pt x="309" y="584"/>
                        <a:pt x="295" y="582"/>
                        <a:pt x="267" y="609"/>
                      </a:cubicBezTo>
                      <a:cubicBezTo>
                        <a:pt x="243" y="603"/>
                        <a:pt x="218" y="600"/>
                        <a:pt x="195" y="591"/>
                      </a:cubicBezTo>
                      <a:cubicBezTo>
                        <a:pt x="187" y="588"/>
                        <a:pt x="176" y="582"/>
                        <a:pt x="176" y="573"/>
                      </a:cubicBezTo>
                      <a:cubicBezTo>
                        <a:pt x="176" y="566"/>
                        <a:pt x="189" y="579"/>
                        <a:pt x="195" y="582"/>
                      </a:cubicBezTo>
                      <a:close/>
                    </a:path>
                  </a:pathLst>
                </a:custGeom>
                <a:blipFill dpi="0" rotWithShape="0">
                  <a:blip r:embed="rId8" cstate="print"/>
                  <a:srcRect/>
                  <a:tile tx="0" ty="0" sx="100000" sy="100000" flip="none" algn="tl"/>
                </a:blipFill>
                <a:ln w="9525">
                  <a:solidFill>
                    <a:srgbClr val="66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19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1092" y="3563"/>
                  <a:ext cx="548" cy="2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1400" b="1">
                      <a:solidFill>
                        <a:schemeClr val="bg1"/>
                      </a:solidFill>
                    </a:rPr>
                    <a:t>Clay</a:t>
                  </a:r>
                </a:p>
              </p:txBody>
            </p:sp>
            <p:sp>
              <p:nvSpPr>
                <p:cNvPr id="20" name="Freeform 16" descr="Sand"/>
                <p:cNvSpPr>
                  <a:spLocks/>
                </p:cNvSpPr>
                <p:nvPr/>
              </p:nvSpPr>
              <p:spPr bwMode="auto">
                <a:xfrm>
                  <a:off x="672" y="1751"/>
                  <a:ext cx="430" cy="608"/>
                </a:xfrm>
                <a:custGeom>
                  <a:avLst/>
                  <a:gdLst/>
                  <a:ahLst/>
                  <a:cxnLst>
                    <a:cxn ang="0">
                      <a:pos x="195" y="582"/>
                    </a:cxn>
                    <a:cxn ang="0">
                      <a:pos x="149" y="573"/>
                    </a:cxn>
                    <a:cxn ang="0">
                      <a:pos x="113" y="509"/>
                    </a:cxn>
                    <a:cxn ang="0">
                      <a:pos x="76" y="482"/>
                    </a:cxn>
                    <a:cxn ang="0">
                      <a:pos x="40" y="327"/>
                    </a:cxn>
                    <a:cxn ang="0">
                      <a:pos x="22" y="36"/>
                    </a:cxn>
                    <a:cxn ang="0">
                      <a:pos x="76" y="0"/>
                    </a:cxn>
                    <a:cxn ang="0">
                      <a:pos x="140" y="9"/>
                    </a:cxn>
                    <a:cxn ang="0">
                      <a:pos x="195" y="45"/>
                    </a:cxn>
                    <a:cxn ang="0">
                      <a:pos x="258" y="64"/>
                    </a:cxn>
                    <a:cxn ang="0">
                      <a:pos x="313" y="55"/>
                    </a:cxn>
                    <a:cxn ang="0">
                      <a:pos x="340" y="45"/>
                    </a:cxn>
                    <a:cxn ang="0">
                      <a:pos x="404" y="173"/>
                    </a:cxn>
                    <a:cxn ang="0">
                      <a:pos x="413" y="218"/>
                    </a:cxn>
                    <a:cxn ang="0">
                      <a:pos x="431" y="291"/>
                    </a:cxn>
                    <a:cxn ang="0">
                      <a:pos x="386" y="400"/>
                    </a:cxn>
                    <a:cxn ang="0">
                      <a:pos x="349" y="527"/>
                    </a:cxn>
                    <a:cxn ang="0">
                      <a:pos x="322" y="545"/>
                    </a:cxn>
                    <a:cxn ang="0">
                      <a:pos x="267" y="609"/>
                    </a:cxn>
                    <a:cxn ang="0">
                      <a:pos x="195" y="591"/>
                    </a:cxn>
                    <a:cxn ang="0">
                      <a:pos x="176" y="573"/>
                    </a:cxn>
                    <a:cxn ang="0">
                      <a:pos x="195" y="582"/>
                    </a:cxn>
                  </a:cxnLst>
                  <a:rect l="0" t="0" r="r" b="b"/>
                  <a:pathLst>
                    <a:path w="431" h="609">
                      <a:moveTo>
                        <a:pt x="195" y="582"/>
                      </a:moveTo>
                      <a:cubicBezTo>
                        <a:pt x="180" y="579"/>
                        <a:pt x="163" y="581"/>
                        <a:pt x="149" y="573"/>
                      </a:cubicBezTo>
                      <a:cubicBezTo>
                        <a:pt x="139" y="567"/>
                        <a:pt x="118" y="515"/>
                        <a:pt x="113" y="509"/>
                      </a:cubicBezTo>
                      <a:cubicBezTo>
                        <a:pt x="103" y="497"/>
                        <a:pt x="88" y="491"/>
                        <a:pt x="76" y="482"/>
                      </a:cubicBezTo>
                      <a:cubicBezTo>
                        <a:pt x="44" y="434"/>
                        <a:pt x="57" y="380"/>
                        <a:pt x="40" y="327"/>
                      </a:cubicBezTo>
                      <a:cubicBezTo>
                        <a:pt x="38" y="305"/>
                        <a:pt x="0" y="98"/>
                        <a:pt x="22" y="36"/>
                      </a:cubicBezTo>
                      <a:cubicBezTo>
                        <a:pt x="31" y="10"/>
                        <a:pt x="55" y="7"/>
                        <a:pt x="76" y="0"/>
                      </a:cubicBezTo>
                      <a:cubicBezTo>
                        <a:pt x="97" y="3"/>
                        <a:pt x="119" y="3"/>
                        <a:pt x="140" y="9"/>
                      </a:cubicBezTo>
                      <a:cubicBezTo>
                        <a:pt x="223" y="31"/>
                        <a:pt x="141" y="17"/>
                        <a:pt x="195" y="45"/>
                      </a:cubicBezTo>
                      <a:cubicBezTo>
                        <a:pt x="215" y="55"/>
                        <a:pt x="237" y="57"/>
                        <a:pt x="258" y="64"/>
                      </a:cubicBezTo>
                      <a:cubicBezTo>
                        <a:pt x="276" y="61"/>
                        <a:pt x="295" y="59"/>
                        <a:pt x="313" y="55"/>
                      </a:cubicBezTo>
                      <a:cubicBezTo>
                        <a:pt x="322" y="53"/>
                        <a:pt x="331" y="43"/>
                        <a:pt x="340" y="45"/>
                      </a:cubicBezTo>
                      <a:cubicBezTo>
                        <a:pt x="369" y="51"/>
                        <a:pt x="398" y="155"/>
                        <a:pt x="404" y="173"/>
                      </a:cubicBezTo>
                      <a:cubicBezTo>
                        <a:pt x="409" y="188"/>
                        <a:pt x="410" y="203"/>
                        <a:pt x="413" y="218"/>
                      </a:cubicBezTo>
                      <a:cubicBezTo>
                        <a:pt x="419" y="242"/>
                        <a:pt x="431" y="291"/>
                        <a:pt x="431" y="291"/>
                      </a:cubicBezTo>
                      <a:cubicBezTo>
                        <a:pt x="423" y="340"/>
                        <a:pt x="428" y="372"/>
                        <a:pt x="386" y="400"/>
                      </a:cubicBezTo>
                      <a:cubicBezTo>
                        <a:pt x="374" y="432"/>
                        <a:pt x="366" y="506"/>
                        <a:pt x="349" y="527"/>
                      </a:cubicBezTo>
                      <a:cubicBezTo>
                        <a:pt x="342" y="535"/>
                        <a:pt x="331" y="539"/>
                        <a:pt x="322" y="545"/>
                      </a:cubicBezTo>
                      <a:cubicBezTo>
                        <a:pt x="309" y="584"/>
                        <a:pt x="295" y="582"/>
                        <a:pt x="267" y="609"/>
                      </a:cubicBezTo>
                      <a:cubicBezTo>
                        <a:pt x="243" y="603"/>
                        <a:pt x="218" y="600"/>
                        <a:pt x="195" y="591"/>
                      </a:cubicBezTo>
                      <a:cubicBezTo>
                        <a:pt x="187" y="588"/>
                        <a:pt x="176" y="582"/>
                        <a:pt x="176" y="573"/>
                      </a:cubicBezTo>
                      <a:cubicBezTo>
                        <a:pt x="176" y="566"/>
                        <a:pt x="189" y="579"/>
                        <a:pt x="195" y="582"/>
                      </a:cubicBezTo>
                      <a:close/>
                    </a:path>
                  </a:pathLst>
                </a:custGeom>
                <a:blipFill dpi="0" rotWithShape="0">
                  <a:blip r:embed="rId8" cstate="print"/>
                  <a:srcRect/>
                  <a:tile tx="0" ty="0" sx="100000" sy="100000" flip="none" algn="tl"/>
                </a:blipFill>
                <a:ln w="9525">
                  <a:solidFill>
                    <a:srgbClr val="66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21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755" y="1979"/>
                  <a:ext cx="549" cy="2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1400" b="1">
                      <a:solidFill>
                        <a:schemeClr val="bg1"/>
                      </a:solidFill>
                    </a:rPr>
                    <a:t>Clay</a:t>
                  </a:r>
                </a:p>
              </p:txBody>
            </p:sp>
            <p:sp>
              <p:nvSpPr>
                <p:cNvPr id="22" name="Freeform 18" descr="Sand"/>
                <p:cNvSpPr>
                  <a:spLocks/>
                </p:cNvSpPr>
                <p:nvPr/>
              </p:nvSpPr>
              <p:spPr bwMode="auto">
                <a:xfrm>
                  <a:off x="721" y="2518"/>
                  <a:ext cx="430" cy="609"/>
                </a:xfrm>
                <a:custGeom>
                  <a:avLst/>
                  <a:gdLst/>
                  <a:ahLst/>
                  <a:cxnLst>
                    <a:cxn ang="0">
                      <a:pos x="195" y="582"/>
                    </a:cxn>
                    <a:cxn ang="0">
                      <a:pos x="149" y="573"/>
                    </a:cxn>
                    <a:cxn ang="0">
                      <a:pos x="113" y="509"/>
                    </a:cxn>
                    <a:cxn ang="0">
                      <a:pos x="76" y="482"/>
                    </a:cxn>
                    <a:cxn ang="0">
                      <a:pos x="40" y="327"/>
                    </a:cxn>
                    <a:cxn ang="0">
                      <a:pos x="22" y="36"/>
                    </a:cxn>
                    <a:cxn ang="0">
                      <a:pos x="76" y="0"/>
                    </a:cxn>
                    <a:cxn ang="0">
                      <a:pos x="140" y="9"/>
                    </a:cxn>
                    <a:cxn ang="0">
                      <a:pos x="195" y="45"/>
                    </a:cxn>
                    <a:cxn ang="0">
                      <a:pos x="258" y="64"/>
                    </a:cxn>
                    <a:cxn ang="0">
                      <a:pos x="313" y="55"/>
                    </a:cxn>
                    <a:cxn ang="0">
                      <a:pos x="340" y="45"/>
                    </a:cxn>
                    <a:cxn ang="0">
                      <a:pos x="404" y="173"/>
                    </a:cxn>
                    <a:cxn ang="0">
                      <a:pos x="413" y="218"/>
                    </a:cxn>
                    <a:cxn ang="0">
                      <a:pos x="431" y="291"/>
                    </a:cxn>
                    <a:cxn ang="0">
                      <a:pos x="386" y="400"/>
                    </a:cxn>
                    <a:cxn ang="0">
                      <a:pos x="349" y="527"/>
                    </a:cxn>
                    <a:cxn ang="0">
                      <a:pos x="322" y="545"/>
                    </a:cxn>
                    <a:cxn ang="0">
                      <a:pos x="267" y="609"/>
                    </a:cxn>
                    <a:cxn ang="0">
                      <a:pos x="195" y="591"/>
                    </a:cxn>
                    <a:cxn ang="0">
                      <a:pos x="176" y="573"/>
                    </a:cxn>
                    <a:cxn ang="0">
                      <a:pos x="195" y="582"/>
                    </a:cxn>
                  </a:cxnLst>
                  <a:rect l="0" t="0" r="r" b="b"/>
                  <a:pathLst>
                    <a:path w="431" h="609">
                      <a:moveTo>
                        <a:pt x="195" y="582"/>
                      </a:moveTo>
                      <a:cubicBezTo>
                        <a:pt x="180" y="579"/>
                        <a:pt x="163" y="581"/>
                        <a:pt x="149" y="573"/>
                      </a:cubicBezTo>
                      <a:cubicBezTo>
                        <a:pt x="139" y="567"/>
                        <a:pt x="118" y="515"/>
                        <a:pt x="113" y="509"/>
                      </a:cubicBezTo>
                      <a:cubicBezTo>
                        <a:pt x="103" y="497"/>
                        <a:pt x="88" y="491"/>
                        <a:pt x="76" y="482"/>
                      </a:cubicBezTo>
                      <a:cubicBezTo>
                        <a:pt x="44" y="434"/>
                        <a:pt x="57" y="380"/>
                        <a:pt x="40" y="327"/>
                      </a:cubicBezTo>
                      <a:cubicBezTo>
                        <a:pt x="38" y="305"/>
                        <a:pt x="0" y="98"/>
                        <a:pt x="22" y="36"/>
                      </a:cubicBezTo>
                      <a:cubicBezTo>
                        <a:pt x="31" y="10"/>
                        <a:pt x="55" y="7"/>
                        <a:pt x="76" y="0"/>
                      </a:cubicBezTo>
                      <a:cubicBezTo>
                        <a:pt x="97" y="3"/>
                        <a:pt x="119" y="3"/>
                        <a:pt x="140" y="9"/>
                      </a:cubicBezTo>
                      <a:cubicBezTo>
                        <a:pt x="223" y="31"/>
                        <a:pt x="141" y="17"/>
                        <a:pt x="195" y="45"/>
                      </a:cubicBezTo>
                      <a:cubicBezTo>
                        <a:pt x="215" y="55"/>
                        <a:pt x="237" y="57"/>
                        <a:pt x="258" y="64"/>
                      </a:cubicBezTo>
                      <a:cubicBezTo>
                        <a:pt x="276" y="61"/>
                        <a:pt x="295" y="59"/>
                        <a:pt x="313" y="55"/>
                      </a:cubicBezTo>
                      <a:cubicBezTo>
                        <a:pt x="322" y="53"/>
                        <a:pt x="331" y="43"/>
                        <a:pt x="340" y="45"/>
                      </a:cubicBezTo>
                      <a:cubicBezTo>
                        <a:pt x="369" y="51"/>
                        <a:pt x="398" y="155"/>
                        <a:pt x="404" y="173"/>
                      </a:cubicBezTo>
                      <a:cubicBezTo>
                        <a:pt x="409" y="188"/>
                        <a:pt x="410" y="203"/>
                        <a:pt x="413" y="218"/>
                      </a:cubicBezTo>
                      <a:cubicBezTo>
                        <a:pt x="419" y="242"/>
                        <a:pt x="431" y="291"/>
                        <a:pt x="431" y="291"/>
                      </a:cubicBezTo>
                      <a:cubicBezTo>
                        <a:pt x="423" y="340"/>
                        <a:pt x="428" y="372"/>
                        <a:pt x="386" y="400"/>
                      </a:cubicBezTo>
                      <a:cubicBezTo>
                        <a:pt x="374" y="432"/>
                        <a:pt x="366" y="506"/>
                        <a:pt x="349" y="527"/>
                      </a:cubicBezTo>
                      <a:cubicBezTo>
                        <a:pt x="342" y="535"/>
                        <a:pt x="331" y="539"/>
                        <a:pt x="322" y="545"/>
                      </a:cubicBezTo>
                      <a:cubicBezTo>
                        <a:pt x="309" y="584"/>
                        <a:pt x="295" y="582"/>
                        <a:pt x="267" y="609"/>
                      </a:cubicBezTo>
                      <a:cubicBezTo>
                        <a:pt x="243" y="603"/>
                        <a:pt x="218" y="600"/>
                        <a:pt x="195" y="591"/>
                      </a:cubicBezTo>
                      <a:cubicBezTo>
                        <a:pt x="187" y="588"/>
                        <a:pt x="176" y="582"/>
                        <a:pt x="176" y="573"/>
                      </a:cubicBezTo>
                      <a:cubicBezTo>
                        <a:pt x="176" y="566"/>
                        <a:pt x="189" y="579"/>
                        <a:pt x="195" y="582"/>
                      </a:cubicBezTo>
                      <a:close/>
                    </a:path>
                  </a:pathLst>
                </a:custGeom>
                <a:blipFill dpi="0" rotWithShape="0">
                  <a:blip r:embed="rId8" cstate="print"/>
                  <a:srcRect/>
                  <a:tile tx="0" ty="0" sx="100000" sy="100000" flip="none" algn="tl"/>
                </a:blipFill>
                <a:ln w="9525">
                  <a:solidFill>
                    <a:srgbClr val="66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23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803" y="2747"/>
                  <a:ext cx="549" cy="2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1400" b="1">
                      <a:solidFill>
                        <a:schemeClr val="bg1"/>
                      </a:solidFill>
                    </a:rPr>
                    <a:t>Clay</a:t>
                  </a:r>
                </a:p>
              </p:txBody>
            </p:sp>
            <p:sp>
              <p:nvSpPr>
                <p:cNvPr id="24" name="AutoShape 20" descr="green068"/>
                <p:cNvSpPr>
                  <a:spLocks noChangeArrowheads="1"/>
                </p:cNvSpPr>
                <p:nvPr/>
              </p:nvSpPr>
              <p:spPr bwMode="auto">
                <a:xfrm rot="-5288368">
                  <a:off x="1141" y="1098"/>
                  <a:ext cx="500" cy="1150"/>
                </a:xfrm>
                <a:custGeom>
                  <a:avLst/>
                  <a:gdLst>
                    <a:gd name="G0" fmla="+- 5400 0 0"/>
                    <a:gd name="G1" fmla="+- 11796480 0 0"/>
                    <a:gd name="G2" fmla="+- 0 0 11796480"/>
                    <a:gd name="T0" fmla="*/ 0 256 1"/>
                    <a:gd name="T1" fmla="*/ 180 256 1"/>
                    <a:gd name="G3" fmla="+- 11796480 T0 T1"/>
                    <a:gd name="T2" fmla="*/ 0 256 1"/>
                    <a:gd name="T3" fmla="*/ 90 256 1"/>
                    <a:gd name="G4" fmla="+- 11796480 T2 T3"/>
                    <a:gd name="G5" fmla="*/ G4 2 1"/>
                    <a:gd name="T4" fmla="*/ 90 256 1"/>
                    <a:gd name="T5" fmla="*/ 0 256 1"/>
                    <a:gd name="G6" fmla="+- 11796480 T4 T5"/>
                    <a:gd name="G7" fmla="*/ G6 2 1"/>
                    <a:gd name="G8" fmla="abs 11796480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5400"/>
                    <a:gd name="G18" fmla="*/ 5400 1 2"/>
                    <a:gd name="G19" fmla="+- G18 5400 0"/>
                    <a:gd name="G20" fmla="cos G19 11796480"/>
                    <a:gd name="G21" fmla="sin G19 11796480"/>
                    <a:gd name="G22" fmla="+- G20 10800 0"/>
                    <a:gd name="G23" fmla="+- G21 10800 0"/>
                    <a:gd name="G24" fmla="+- 10800 0 G20"/>
                    <a:gd name="G25" fmla="+- 5400 10800 0"/>
                    <a:gd name="G26" fmla="?: G9 G17 G25"/>
                    <a:gd name="G27" fmla="?: G9 0 21600"/>
                    <a:gd name="G28" fmla="cos 10800 11796480"/>
                    <a:gd name="G29" fmla="sin 10800 11796480"/>
                    <a:gd name="G30" fmla="sin 5400 11796480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11796480 G34 0"/>
                    <a:gd name="G36" fmla="?: G6 G35 G31"/>
                    <a:gd name="G37" fmla="+- 21600 0 G36"/>
                    <a:gd name="G38" fmla="?: G4 0 G33"/>
                    <a:gd name="G39" fmla="?: 11796480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2700 w 21600"/>
                    <a:gd name="T15" fmla="*/ 10800 h 21600"/>
                    <a:gd name="T16" fmla="*/ 10800 w 21600"/>
                    <a:gd name="T17" fmla="*/ 5400 h 21600"/>
                    <a:gd name="T18" fmla="*/ 18900 w 21600"/>
                    <a:gd name="T19" fmla="*/ 10800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399"/>
                        <a:pt x="16199" y="7817"/>
                        <a:pt x="16200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blipFill dpi="0" rotWithShape="0">
                  <a:blip r:embed="rId9" cstate="print"/>
                  <a:srcRect/>
                  <a:tile tx="0" ty="0" sx="100000" sy="100000" flip="none" algn="tl"/>
                </a:blipFill>
                <a:ln w="9525">
                  <a:noFill/>
                  <a:miter lim="800000"/>
                  <a:headEnd/>
                  <a:tailEnd/>
                </a:ln>
                <a:effectLst>
                  <a:outerShdw dist="107763" dir="18900000" algn="ctr" rotWithShape="0">
                    <a:srgbClr val="339966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25" name="AutoShape 21" descr="green068"/>
                <p:cNvSpPr>
                  <a:spLocks noChangeArrowheads="1"/>
                </p:cNvSpPr>
                <p:nvPr/>
              </p:nvSpPr>
              <p:spPr bwMode="auto">
                <a:xfrm rot="-5288368">
                  <a:off x="1151" y="1842"/>
                  <a:ext cx="500" cy="1149"/>
                </a:xfrm>
                <a:custGeom>
                  <a:avLst/>
                  <a:gdLst>
                    <a:gd name="G0" fmla="+- 5400 0 0"/>
                    <a:gd name="G1" fmla="+- 11796480 0 0"/>
                    <a:gd name="G2" fmla="+- 0 0 11796480"/>
                    <a:gd name="T0" fmla="*/ 0 256 1"/>
                    <a:gd name="T1" fmla="*/ 180 256 1"/>
                    <a:gd name="G3" fmla="+- 11796480 T0 T1"/>
                    <a:gd name="T2" fmla="*/ 0 256 1"/>
                    <a:gd name="T3" fmla="*/ 90 256 1"/>
                    <a:gd name="G4" fmla="+- 11796480 T2 T3"/>
                    <a:gd name="G5" fmla="*/ G4 2 1"/>
                    <a:gd name="T4" fmla="*/ 90 256 1"/>
                    <a:gd name="T5" fmla="*/ 0 256 1"/>
                    <a:gd name="G6" fmla="+- 11796480 T4 T5"/>
                    <a:gd name="G7" fmla="*/ G6 2 1"/>
                    <a:gd name="G8" fmla="abs 11796480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5400"/>
                    <a:gd name="G18" fmla="*/ 5400 1 2"/>
                    <a:gd name="G19" fmla="+- G18 5400 0"/>
                    <a:gd name="G20" fmla="cos G19 11796480"/>
                    <a:gd name="G21" fmla="sin G19 11796480"/>
                    <a:gd name="G22" fmla="+- G20 10800 0"/>
                    <a:gd name="G23" fmla="+- G21 10800 0"/>
                    <a:gd name="G24" fmla="+- 10800 0 G20"/>
                    <a:gd name="G25" fmla="+- 5400 10800 0"/>
                    <a:gd name="G26" fmla="?: G9 G17 G25"/>
                    <a:gd name="G27" fmla="?: G9 0 21600"/>
                    <a:gd name="G28" fmla="cos 10800 11796480"/>
                    <a:gd name="G29" fmla="sin 10800 11796480"/>
                    <a:gd name="G30" fmla="sin 5400 11796480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11796480 G34 0"/>
                    <a:gd name="G36" fmla="?: G6 G35 G31"/>
                    <a:gd name="G37" fmla="+- 21600 0 G36"/>
                    <a:gd name="G38" fmla="?: G4 0 G33"/>
                    <a:gd name="G39" fmla="?: 11796480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2700 w 21600"/>
                    <a:gd name="T15" fmla="*/ 10800 h 21600"/>
                    <a:gd name="T16" fmla="*/ 10800 w 21600"/>
                    <a:gd name="T17" fmla="*/ 5400 h 21600"/>
                    <a:gd name="T18" fmla="*/ 18900 w 21600"/>
                    <a:gd name="T19" fmla="*/ 10800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399"/>
                        <a:pt x="16199" y="7817"/>
                        <a:pt x="16200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blipFill dpi="0" rotWithShape="0">
                  <a:blip r:embed="rId9" cstate="print"/>
                  <a:srcRect/>
                  <a:tile tx="0" ty="0" sx="100000" sy="100000" flip="none" algn="tl"/>
                </a:blipFill>
                <a:ln w="9525">
                  <a:noFill/>
                  <a:miter lim="800000"/>
                  <a:headEnd/>
                  <a:tailEnd/>
                </a:ln>
                <a:effectLst>
                  <a:outerShdw dist="107763" dir="18900000" algn="ctr" rotWithShape="0">
                    <a:srgbClr val="339966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26" name="AutoShape 22" descr="green068"/>
                <p:cNvSpPr>
                  <a:spLocks noChangeArrowheads="1"/>
                </p:cNvSpPr>
                <p:nvPr/>
              </p:nvSpPr>
              <p:spPr bwMode="auto">
                <a:xfrm rot="-5288368">
                  <a:off x="1150" y="2593"/>
                  <a:ext cx="501" cy="1149"/>
                </a:xfrm>
                <a:custGeom>
                  <a:avLst/>
                  <a:gdLst>
                    <a:gd name="G0" fmla="+- 5400 0 0"/>
                    <a:gd name="G1" fmla="+- 11796480 0 0"/>
                    <a:gd name="G2" fmla="+- 0 0 11796480"/>
                    <a:gd name="T0" fmla="*/ 0 256 1"/>
                    <a:gd name="T1" fmla="*/ 180 256 1"/>
                    <a:gd name="G3" fmla="+- 11796480 T0 T1"/>
                    <a:gd name="T2" fmla="*/ 0 256 1"/>
                    <a:gd name="T3" fmla="*/ 90 256 1"/>
                    <a:gd name="G4" fmla="+- 11796480 T2 T3"/>
                    <a:gd name="G5" fmla="*/ G4 2 1"/>
                    <a:gd name="T4" fmla="*/ 90 256 1"/>
                    <a:gd name="T5" fmla="*/ 0 256 1"/>
                    <a:gd name="G6" fmla="+- 11796480 T4 T5"/>
                    <a:gd name="G7" fmla="*/ G6 2 1"/>
                    <a:gd name="G8" fmla="abs 11796480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5400"/>
                    <a:gd name="G18" fmla="*/ 5400 1 2"/>
                    <a:gd name="G19" fmla="+- G18 5400 0"/>
                    <a:gd name="G20" fmla="cos G19 11796480"/>
                    <a:gd name="G21" fmla="sin G19 11796480"/>
                    <a:gd name="G22" fmla="+- G20 10800 0"/>
                    <a:gd name="G23" fmla="+- G21 10800 0"/>
                    <a:gd name="G24" fmla="+- 10800 0 G20"/>
                    <a:gd name="G25" fmla="+- 5400 10800 0"/>
                    <a:gd name="G26" fmla="?: G9 G17 G25"/>
                    <a:gd name="G27" fmla="?: G9 0 21600"/>
                    <a:gd name="G28" fmla="cos 10800 11796480"/>
                    <a:gd name="G29" fmla="sin 10800 11796480"/>
                    <a:gd name="G30" fmla="sin 5400 11796480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11796480 G34 0"/>
                    <a:gd name="G36" fmla="?: G6 G35 G31"/>
                    <a:gd name="G37" fmla="+- 21600 0 G36"/>
                    <a:gd name="G38" fmla="?: G4 0 G33"/>
                    <a:gd name="G39" fmla="?: 11796480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2700 w 21600"/>
                    <a:gd name="T15" fmla="*/ 10800 h 21600"/>
                    <a:gd name="T16" fmla="*/ 10800 w 21600"/>
                    <a:gd name="T17" fmla="*/ 5400 h 21600"/>
                    <a:gd name="T18" fmla="*/ 18900 w 21600"/>
                    <a:gd name="T19" fmla="*/ 10800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399"/>
                        <a:pt x="16199" y="7817"/>
                        <a:pt x="16200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blipFill dpi="0" rotWithShape="0">
                  <a:blip r:embed="rId9" cstate="print"/>
                  <a:srcRect/>
                  <a:tile tx="0" ty="0" sx="100000" sy="100000" flip="none" algn="tl"/>
                </a:blipFill>
                <a:ln w="9525">
                  <a:noFill/>
                  <a:miter lim="800000"/>
                  <a:headEnd/>
                  <a:tailEnd/>
                </a:ln>
                <a:effectLst>
                  <a:outerShdw dist="107763" dir="18900000" algn="ctr" rotWithShape="0">
                    <a:srgbClr val="339966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27" name="AutoShape 23" descr="green068"/>
                <p:cNvSpPr>
                  <a:spLocks noChangeArrowheads="1"/>
                </p:cNvSpPr>
                <p:nvPr/>
              </p:nvSpPr>
              <p:spPr bwMode="auto">
                <a:xfrm rot="5377203">
                  <a:off x="1141" y="2969"/>
                  <a:ext cx="500" cy="1150"/>
                </a:xfrm>
                <a:custGeom>
                  <a:avLst/>
                  <a:gdLst>
                    <a:gd name="G0" fmla="+- 5400 0 0"/>
                    <a:gd name="G1" fmla="+- 11796480 0 0"/>
                    <a:gd name="G2" fmla="+- 0 0 11796480"/>
                    <a:gd name="T0" fmla="*/ 0 256 1"/>
                    <a:gd name="T1" fmla="*/ 180 256 1"/>
                    <a:gd name="G3" fmla="+- 11796480 T0 T1"/>
                    <a:gd name="T2" fmla="*/ 0 256 1"/>
                    <a:gd name="T3" fmla="*/ 90 256 1"/>
                    <a:gd name="G4" fmla="+- 11796480 T2 T3"/>
                    <a:gd name="G5" fmla="*/ G4 2 1"/>
                    <a:gd name="T4" fmla="*/ 90 256 1"/>
                    <a:gd name="T5" fmla="*/ 0 256 1"/>
                    <a:gd name="G6" fmla="+- 11796480 T4 T5"/>
                    <a:gd name="G7" fmla="*/ G6 2 1"/>
                    <a:gd name="G8" fmla="abs 11796480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5400"/>
                    <a:gd name="G18" fmla="*/ 5400 1 2"/>
                    <a:gd name="G19" fmla="+- G18 5400 0"/>
                    <a:gd name="G20" fmla="cos G19 11796480"/>
                    <a:gd name="G21" fmla="sin G19 11796480"/>
                    <a:gd name="G22" fmla="+- G20 10800 0"/>
                    <a:gd name="G23" fmla="+- G21 10800 0"/>
                    <a:gd name="G24" fmla="+- 10800 0 G20"/>
                    <a:gd name="G25" fmla="+- 5400 10800 0"/>
                    <a:gd name="G26" fmla="?: G9 G17 G25"/>
                    <a:gd name="G27" fmla="?: G9 0 21600"/>
                    <a:gd name="G28" fmla="cos 10800 11796480"/>
                    <a:gd name="G29" fmla="sin 10800 11796480"/>
                    <a:gd name="G30" fmla="sin 5400 11796480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11796480 G34 0"/>
                    <a:gd name="G36" fmla="?: G6 G35 G31"/>
                    <a:gd name="G37" fmla="+- 21600 0 G36"/>
                    <a:gd name="G38" fmla="?: G4 0 G33"/>
                    <a:gd name="G39" fmla="?: 11796480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2700 w 21600"/>
                    <a:gd name="T15" fmla="*/ 10800 h 21600"/>
                    <a:gd name="T16" fmla="*/ 10800 w 21600"/>
                    <a:gd name="T17" fmla="*/ 5400 h 21600"/>
                    <a:gd name="T18" fmla="*/ 18900 w 21600"/>
                    <a:gd name="T19" fmla="*/ 10800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399"/>
                        <a:pt x="16199" y="7817"/>
                        <a:pt x="16200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blipFill dpi="0" rotWithShape="0">
                  <a:blip r:embed="rId9" cstate="print"/>
                  <a:srcRect/>
                  <a:tile tx="0" ty="0" sx="100000" sy="100000" flip="none" algn="tl"/>
                </a:blipFill>
                <a:ln w="9525">
                  <a:noFill/>
                  <a:miter lim="800000"/>
                  <a:headEnd/>
                  <a:tailEnd/>
                </a:ln>
                <a:effectLst>
                  <a:outerShdw dist="107763" dir="18900000" algn="ctr" rotWithShape="0">
                    <a:srgbClr val="339966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28" name="AutoShape 24" descr="green068"/>
                <p:cNvSpPr>
                  <a:spLocks noChangeArrowheads="1"/>
                </p:cNvSpPr>
                <p:nvPr/>
              </p:nvSpPr>
              <p:spPr bwMode="auto">
                <a:xfrm rot="5377203">
                  <a:off x="1112" y="721"/>
                  <a:ext cx="501" cy="1150"/>
                </a:xfrm>
                <a:custGeom>
                  <a:avLst/>
                  <a:gdLst>
                    <a:gd name="G0" fmla="+- 5400 0 0"/>
                    <a:gd name="G1" fmla="+- 11796480 0 0"/>
                    <a:gd name="G2" fmla="+- 0 0 11796480"/>
                    <a:gd name="T0" fmla="*/ 0 256 1"/>
                    <a:gd name="T1" fmla="*/ 180 256 1"/>
                    <a:gd name="G3" fmla="+- 11796480 T0 T1"/>
                    <a:gd name="T2" fmla="*/ 0 256 1"/>
                    <a:gd name="T3" fmla="*/ 90 256 1"/>
                    <a:gd name="G4" fmla="+- 11796480 T2 T3"/>
                    <a:gd name="G5" fmla="*/ G4 2 1"/>
                    <a:gd name="T4" fmla="*/ 90 256 1"/>
                    <a:gd name="T5" fmla="*/ 0 256 1"/>
                    <a:gd name="G6" fmla="+- 11796480 T4 T5"/>
                    <a:gd name="G7" fmla="*/ G6 2 1"/>
                    <a:gd name="G8" fmla="abs 11796480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5400"/>
                    <a:gd name="G18" fmla="*/ 5400 1 2"/>
                    <a:gd name="G19" fmla="+- G18 5400 0"/>
                    <a:gd name="G20" fmla="cos G19 11796480"/>
                    <a:gd name="G21" fmla="sin G19 11796480"/>
                    <a:gd name="G22" fmla="+- G20 10800 0"/>
                    <a:gd name="G23" fmla="+- G21 10800 0"/>
                    <a:gd name="G24" fmla="+- 10800 0 G20"/>
                    <a:gd name="G25" fmla="+- 5400 10800 0"/>
                    <a:gd name="G26" fmla="?: G9 G17 G25"/>
                    <a:gd name="G27" fmla="?: G9 0 21600"/>
                    <a:gd name="G28" fmla="cos 10800 11796480"/>
                    <a:gd name="G29" fmla="sin 10800 11796480"/>
                    <a:gd name="G30" fmla="sin 5400 11796480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11796480 G34 0"/>
                    <a:gd name="G36" fmla="?: G6 G35 G31"/>
                    <a:gd name="G37" fmla="+- 21600 0 G36"/>
                    <a:gd name="G38" fmla="?: G4 0 G33"/>
                    <a:gd name="G39" fmla="?: 11796480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2700 w 21600"/>
                    <a:gd name="T15" fmla="*/ 10800 h 21600"/>
                    <a:gd name="T16" fmla="*/ 10800 w 21600"/>
                    <a:gd name="T17" fmla="*/ 5400 h 21600"/>
                    <a:gd name="T18" fmla="*/ 18900 w 21600"/>
                    <a:gd name="T19" fmla="*/ 10800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399"/>
                        <a:pt x="16199" y="7817"/>
                        <a:pt x="16200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blipFill dpi="0" rotWithShape="0">
                  <a:blip r:embed="rId9" cstate="print"/>
                  <a:srcRect/>
                  <a:tile tx="0" ty="0" sx="100000" sy="100000" flip="none" algn="tl"/>
                </a:blipFill>
                <a:ln w="9525">
                  <a:noFill/>
                  <a:miter lim="800000"/>
                  <a:headEnd/>
                  <a:tailEnd/>
                </a:ln>
                <a:effectLst>
                  <a:outerShdw dist="107763" dir="18900000" algn="ctr" rotWithShape="0">
                    <a:srgbClr val="339966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29" name="AutoShape 25" descr="green068"/>
                <p:cNvSpPr>
                  <a:spLocks noChangeArrowheads="1"/>
                </p:cNvSpPr>
                <p:nvPr/>
              </p:nvSpPr>
              <p:spPr bwMode="auto">
                <a:xfrm rot="5377203">
                  <a:off x="1133" y="1469"/>
                  <a:ext cx="500" cy="1150"/>
                </a:xfrm>
                <a:custGeom>
                  <a:avLst/>
                  <a:gdLst>
                    <a:gd name="G0" fmla="+- 5400 0 0"/>
                    <a:gd name="G1" fmla="+- 11796480 0 0"/>
                    <a:gd name="G2" fmla="+- 0 0 11796480"/>
                    <a:gd name="T0" fmla="*/ 0 256 1"/>
                    <a:gd name="T1" fmla="*/ 180 256 1"/>
                    <a:gd name="G3" fmla="+- 11796480 T0 T1"/>
                    <a:gd name="T2" fmla="*/ 0 256 1"/>
                    <a:gd name="T3" fmla="*/ 90 256 1"/>
                    <a:gd name="G4" fmla="+- 11796480 T2 T3"/>
                    <a:gd name="G5" fmla="*/ G4 2 1"/>
                    <a:gd name="T4" fmla="*/ 90 256 1"/>
                    <a:gd name="T5" fmla="*/ 0 256 1"/>
                    <a:gd name="G6" fmla="+- 11796480 T4 T5"/>
                    <a:gd name="G7" fmla="*/ G6 2 1"/>
                    <a:gd name="G8" fmla="abs 11796480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5400"/>
                    <a:gd name="G18" fmla="*/ 5400 1 2"/>
                    <a:gd name="G19" fmla="+- G18 5400 0"/>
                    <a:gd name="G20" fmla="cos G19 11796480"/>
                    <a:gd name="G21" fmla="sin G19 11796480"/>
                    <a:gd name="G22" fmla="+- G20 10800 0"/>
                    <a:gd name="G23" fmla="+- G21 10800 0"/>
                    <a:gd name="G24" fmla="+- 10800 0 G20"/>
                    <a:gd name="G25" fmla="+- 5400 10800 0"/>
                    <a:gd name="G26" fmla="?: G9 G17 G25"/>
                    <a:gd name="G27" fmla="?: G9 0 21600"/>
                    <a:gd name="G28" fmla="cos 10800 11796480"/>
                    <a:gd name="G29" fmla="sin 10800 11796480"/>
                    <a:gd name="G30" fmla="sin 5400 11796480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11796480 G34 0"/>
                    <a:gd name="G36" fmla="?: G6 G35 G31"/>
                    <a:gd name="G37" fmla="+- 21600 0 G36"/>
                    <a:gd name="G38" fmla="?: G4 0 G33"/>
                    <a:gd name="G39" fmla="?: 11796480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2700 w 21600"/>
                    <a:gd name="T15" fmla="*/ 10800 h 21600"/>
                    <a:gd name="T16" fmla="*/ 10800 w 21600"/>
                    <a:gd name="T17" fmla="*/ 5400 h 21600"/>
                    <a:gd name="T18" fmla="*/ 18900 w 21600"/>
                    <a:gd name="T19" fmla="*/ 10800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399"/>
                        <a:pt x="16199" y="7817"/>
                        <a:pt x="16200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blipFill dpi="0" rotWithShape="0">
                  <a:blip r:embed="rId9" cstate="print"/>
                  <a:srcRect/>
                  <a:tile tx="0" ty="0" sx="100000" sy="100000" flip="none" algn="tl"/>
                </a:blipFill>
                <a:ln w="9525">
                  <a:noFill/>
                  <a:miter lim="800000"/>
                  <a:headEnd/>
                  <a:tailEnd/>
                </a:ln>
                <a:effectLst>
                  <a:outerShdw dist="107763" dir="18900000" algn="ctr" rotWithShape="0">
                    <a:srgbClr val="339966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30" name="AutoShape 26" descr="green068"/>
                <p:cNvSpPr>
                  <a:spLocks noChangeArrowheads="1"/>
                </p:cNvSpPr>
                <p:nvPr/>
              </p:nvSpPr>
              <p:spPr bwMode="auto">
                <a:xfrm rot="5377203">
                  <a:off x="1141" y="2218"/>
                  <a:ext cx="500" cy="1150"/>
                </a:xfrm>
                <a:custGeom>
                  <a:avLst/>
                  <a:gdLst>
                    <a:gd name="G0" fmla="+- 5400 0 0"/>
                    <a:gd name="G1" fmla="+- 11796480 0 0"/>
                    <a:gd name="G2" fmla="+- 0 0 11796480"/>
                    <a:gd name="T0" fmla="*/ 0 256 1"/>
                    <a:gd name="T1" fmla="*/ 180 256 1"/>
                    <a:gd name="G3" fmla="+- 11796480 T0 T1"/>
                    <a:gd name="T2" fmla="*/ 0 256 1"/>
                    <a:gd name="T3" fmla="*/ 90 256 1"/>
                    <a:gd name="G4" fmla="+- 11796480 T2 T3"/>
                    <a:gd name="G5" fmla="*/ G4 2 1"/>
                    <a:gd name="T4" fmla="*/ 90 256 1"/>
                    <a:gd name="T5" fmla="*/ 0 256 1"/>
                    <a:gd name="G6" fmla="+- 11796480 T4 T5"/>
                    <a:gd name="G7" fmla="*/ G6 2 1"/>
                    <a:gd name="G8" fmla="abs 11796480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5400"/>
                    <a:gd name="G18" fmla="*/ 5400 1 2"/>
                    <a:gd name="G19" fmla="+- G18 5400 0"/>
                    <a:gd name="G20" fmla="cos G19 11796480"/>
                    <a:gd name="G21" fmla="sin G19 11796480"/>
                    <a:gd name="G22" fmla="+- G20 10800 0"/>
                    <a:gd name="G23" fmla="+- G21 10800 0"/>
                    <a:gd name="G24" fmla="+- 10800 0 G20"/>
                    <a:gd name="G25" fmla="+- 5400 10800 0"/>
                    <a:gd name="G26" fmla="?: G9 G17 G25"/>
                    <a:gd name="G27" fmla="?: G9 0 21600"/>
                    <a:gd name="G28" fmla="cos 10800 11796480"/>
                    <a:gd name="G29" fmla="sin 10800 11796480"/>
                    <a:gd name="G30" fmla="sin 5400 11796480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11796480 G34 0"/>
                    <a:gd name="G36" fmla="?: G6 G35 G31"/>
                    <a:gd name="G37" fmla="+- 21600 0 G36"/>
                    <a:gd name="G38" fmla="?: G4 0 G33"/>
                    <a:gd name="G39" fmla="?: 11796480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2700 w 21600"/>
                    <a:gd name="T15" fmla="*/ 10800 h 21600"/>
                    <a:gd name="T16" fmla="*/ 10800 w 21600"/>
                    <a:gd name="T17" fmla="*/ 5400 h 21600"/>
                    <a:gd name="T18" fmla="*/ 18900 w 21600"/>
                    <a:gd name="T19" fmla="*/ 10800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399"/>
                        <a:pt x="16199" y="7817"/>
                        <a:pt x="16200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blipFill dpi="0" rotWithShape="0">
                  <a:blip r:embed="rId9" cstate="print"/>
                  <a:srcRect/>
                  <a:tile tx="0" ty="0" sx="100000" sy="100000" flip="none" algn="tl"/>
                </a:blipFill>
                <a:ln w="9525">
                  <a:noFill/>
                  <a:miter lim="800000"/>
                  <a:headEnd/>
                  <a:tailEnd/>
                </a:ln>
                <a:effectLst>
                  <a:outerShdw dist="107763" dir="18900000" algn="ctr" rotWithShape="0">
                    <a:srgbClr val="339966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31" name="Freeform 27" descr="Sand"/>
                <p:cNvSpPr>
                  <a:spLocks/>
                </p:cNvSpPr>
                <p:nvPr/>
              </p:nvSpPr>
              <p:spPr bwMode="auto">
                <a:xfrm>
                  <a:off x="384" y="2950"/>
                  <a:ext cx="432" cy="609"/>
                </a:xfrm>
                <a:custGeom>
                  <a:avLst/>
                  <a:gdLst/>
                  <a:ahLst/>
                  <a:cxnLst>
                    <a:cxn ang="0">
                      <a:pos x="195" y="582"/>
                    </a:cxn>
                    <a:cxn ang="0">
                      <a:pos x="149" y="573"/>
                    </a:cxn>
                    <a:cxn ang="0">
                      <a:pos x="113" y="509"/>
                    </a:cxn>
                    <a:cxn ang="0">
                      <a:pos x="76" y="482"/>
                    </a:cxn>
                    <a:cxn ang="0">
                      <a:pos x="40" y="327"/>
                    </a:cxn>
                    <a:cxn ang="0">
                      <a:pos x="22" y="36"/>
                    </a:cxn>
                    <a:cxn ang="0">
                      <a:pos x="76" y="0"/>
                    </a:cxn>
                    <a:cxn ang="0">
                      <a:pos x="140" y="9"/>
                    </a:cxn>
                    <a:cxn ang="0">
                      <a:pos x="195" y="45"/>
                    </a:cxn>
                    <a:cxn ang="0">
                      <a:pos x="258" y="64"/>
                    </a:cxn>
                    <a:cxn ang="0">
                      <a:pos x="313" y="55"/>
                    </a:cxn>
                    <a:cxn ang="0">
                      <a:pos x="340" y="45"/>
                    </a:cxn>
                    <a:cxn ang="0">
                      <a:pos x="404" y="173"/>
                    </a:cxn>
                    <a:cxn ang="0">
                      <a:pos x="413" y="218"/>
                    </a:cxn>
                    <a:cxn ang="0">
                      <a:pos x="431" y="291"/>
                    </a:cxn>
                    <a:cxn ang="0">
                      <a:pos x="386" y="400"/>
                    </a:cxn>
                    <a:cxn ang="0">
                      <a:pos x="349" y="527"/>
                    </a:cxn>
                    <a:cxn ang="0">
                      <a:pos x="322" y="545"/>
                    </a:cxn>
                    <a:cxn ang="0">
                      <a:pos x="267" y="609"/>
                    </a:cxn>
                    <a:cxn ang="0">
                      <a:pos x="195" y="591"/>
                    </a:cxn>
                    <a:cxn ang="0">
                      <a:pos x="176" y="573"/>
                    </a:cxn>
                    <a:cxn ang="0">
                      <a:pos x="195" y="582"/>
                    </a:cxn>
                  </a:cxnLst>
                  <a:rect l="0" t="0" r="r" b="b"/>
                  <a:pathLst>
                    <a:path w="431" h="609">
                      <a:moveTo>
                        <a:pt x="195" y="582"/>
                      </a:moveTo>
                      <a:cubicBezTo>
                        <a:pt x="180" y="579"/>
                        <a:pt x="163" y="581"/>
                        <a:pt x="149" y="573"/>
                      </a:cubicBezTo>
                      <a:cubicBezTo>
                        <a:pt x="139" y="567"/>
                        <a:pt x="118" y="515"/>
                        <a:pt x="113" y="509"/>
                      </a:cubicBezTo>
                      <a:cubicBezTo>
                        <a:pt x="103" y="497"/>
                        <a:pt x="88" y="491"/>
                        <a:pt x="76" y="482"/>
                      </a:cubicBezTo>
                      <a:cubicBezTo>
                        <a:pt x="44" y="434"/>
                        <a:pt x="57" y="380"/>
                        <a:pt x="40" y="327"/>
                      </a:cubicBezTo>
                      <a:cubicBezTo>
                        <a:pt x="38" y="305"/>
                        <a:pt x="0" y="98"/>
                        <a:pt x="22" y="36"/>
                      </a:cubicBezTo>
                      <a:cubicBezTo>
                        <a:pt x="31" y="10"/>
                        <a:pt x="55" y="7"/>
                        <a:pt x="76" y="0"/>
                      </a:cubicBezTo>
                      <a:cubicBezTo>
                        <a:pt x="97" y="3"/>
                        <a:pt x="119" y="3"/>
                        <a:pt x="140" y="9"/>
                      </a:cubicBezTo>
                      <a:cubicBezTo>
                        <a:pt x="223" y="31"/>
                        <a:pt x="141" y="17"/>
                        <a:pt x="195" y="45"/>
                      </a:cubicBezTo>
                      <a:cubicBezTo>
                        <a:pt x="215" y="55"/>
                        <a:pt x="237" y="57"/>
                        <a:pt x="258" y="64"/>
                      </a:cubicBezTo>
                      <a:cubicBezTo>
                        <a:pt x="276" y="61"/>
                        <a:pt x="295" y="59"/>
                        <a:pt x="313" y="55"/>
                      </a:cubicBezTo>
                      <a:cubicBezTo>
                        <a:pt x="322" y="53"/>
                        <a:pt x="331" y="43"/>
                        <a:pt x="340" y="45"/>
                      </a:cubicBezTo>
                      <a:cubicBezTo>
                        <a:pt x="369" y="51"/>
                        <a:pt x="398" y="155"/>
                        <a:pt x="404" y="173"/>
                      </a:cubicBezTo>
                      <a:cubicBezTo>
                        <a:pt x="409" y="188"/>
                        <a:pt x="410" y="203"/>
                        <a:pt x="413" y="218"/>
                      </a:cubicBezTo>
                      <a:cubicBezTo>
                        <a:pt x="419" y="242"/>
                        <a:pt x="431" y="291"/>
                        <a:pt x="431" y="291"/>
                      </a:cubicBezTo>
                      <a:cubicBezTo>
                        <a:pt x="423" y="340"/>
                        <a:pt x="428" y="372"/>
                        <a:pt x="386" y="400"/>
                      </a:cubicBezTo>
                      <a:cubicBezTo>
                        <a:pt x="374" y="432"/>
                        <a:pt x="366" y="506"/>
                        <a:pt x="349" y="527"/>
                      </a:cubicBezTo>
                      <a:cubicBezTo>
                        <a:pt x="342" y="535"/>
                        <a:pt x="331" y="539"/>
                        <a:pt x="322" y="545"/>
                      </a:cubicBezTo>
                      <a:cubicBezTo>
                        <a:pt x="309" y="584"/>
                        <a:pt x="295" y="582"/>
                        <a:pt x="267" y="609"/>
                      </a:cubicBezTo>
                      <a:cubicBezTo>
                        <a:pt x="243" y="603"/>
                        <a:pt x="218" y="600"/>
                        <a:pt x="195" y="591"/>
                      </a:cubicBezTo>
                      <a:cubicBezTo>
                        <a:pt x="187" y="588"/>
                        <a:pt x="176" y="582"/>
                        <a:pt x="176" y="573"/>
                      </a:cubicBezTo>
                      <a:cubicBezTo>
                        <a:pt x="176" y="566"/>
                        <a:pt x="189" y="579"/>
                        <a:pt x="195" y="582"/>
                      </a:cubicBezTo>
                      <a:close/>
                    </a:path>
                  </a:pathLst>
                </a:custGeom>
                <a:blipFill dpi="0" rotWithShape="0">
                  <a:blip r:embed="rId8" cstate="print"/>
                  <a:srcRect/>
                  <a:tile tx="0" ty="0" sx="100000" sy="100000" flip="none" algn="tl"/>
                </a:blipFill>
                <a:ln w="9525">
                  <a:solidFill>
                    <a:srgbClr val="66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32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467" y="3178"/>
                  <a:ext cx="548" cy="2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1400" b="1">
                      <a:solidFill>
                        <a:schemeClr val="bg1"/>
                      </a:solidFill>
                    </a:rPr>
                    <a:t>Clay</a:t>
                  </a:r>
                </a:p>
              </p:txBody>
            </p:sp>
            <p:sp>
              <p:nvSpPr>
                <p:cNvPr id="33" name="Freeform 29" descr="Sand"/>
                <p:cNvSpPr>
                  <a:spLocks/>
                </p:cNvSpPr>
                <p:nvPr/>
              </p:nvSpPr>
              <p:spPr bwMode="auto">
                <a:xfrm>
                  <a:off x="384" y="2134"/>
                  <a:ext cx="432" cy="609"/>
                </a:xfrm>
                <a:custGeom>
                  <a:avLst/>
                  <a:gdLst/>
                  <a:ahLst/>
                  <a:cxnLst>
                    <a:cxn ang="0">
                      <a:pos x="195" y="582"/>
                    </a:cxn>
                    <a:cxn ang="0">
                      <a:pos x="149" y="573"/>
                    </a:cxn>
                    <a:cxn ang="0">
                      <a:pos x="113" y="509"/>
                    </a:cxn>
                    <a:cxn ang="0">
                      <a:pos x="76" y="482"/>
                    </a:cxn>
                    <a:cxn ang="0">
                      <a:pos x="40" y="327"/>
                    </a:cxn>
                    <a:cxn ang="0">
                      <a:pos x="22" y="36"/>
                    </a:cxn>
                    <a:cxn ang="0">
                      <a:pos x="76" y="0"/>
                    </a:cxn>
                    <a:cxn ang="0">
                      <a:pos x="140" y="9"/>
                    </a:cxn>
                    <a:cxn ang="0">
                      <a:pos x="195" y="45"/>
                    </a:cxn>
                    <a:cxn ang="0">
                      <a:pos x="258" y="64"/>
                    </a:cxn>
                    <a:cxn ang="0">
                      <a:pos x="313" y="55"/>
                    </a:cxn>
                    <a:cxn ang="0">
                      <a:pos x="340" y="45"/>
                    </a:cxn>
                    <a:cxn ang="0">
                      <a:pos x="404" y="173"/>
                    </a:cxn>
                    <a:cxn ang="0">
                      <a:pos x="413" y="218"/>
                    </a:cxn>
                    <a:cxn ang="0">
                      <a:pos x="431" y="291"/>
                    </a:cxn>
                    <a:cxn ang="0">
                      <a:pos x="386" y="400"/>
                    </a:cxn>
                    <a:cxn ang="0">
                      <a:pos x="349" y="527"/>
                    </a:cxn>
                    <a:cxn ang="0">
                      <a:pos x="322" y="545"/>
                    </a:cxn>
                    <a:cxn ang="0">
                      <a:pos x="267" y="609"/>
                    </a:cxn>
                    <a:cxn ang="0">
                      <a:pos x="195" y="591"/>
                    </a:cxn>
                    <a:cxn ang="0">
                      <a:pos x="176" y="573"/>
                    </a:cxn>
                    <a:cxn ang="0">
                      <a:pos x="195" y="582"/>
                    </a:cxn>
                  </a:cxnLst>
                  <a:rect l="0" t="0" r="r" b="b"/>
                  <a:pathLst>
                    <a:path w="431" h="609">
                      <a:moveTo>
                        <a:pt x="195" y="582"/>
                      </a:moveTo>
                      <a:cubicBezTo>
                        <a:pt x="180" y="579"/>
                        <a:pt x="163" y="581"/>
                        <a:pt x="149" y="573"/>
                      </a:cubicBezTo>
                      <a:cubicBezTo>
                        <a:pt x="139" y="567"/>
                        <a:pt x="118" y="515"/>
                        <a:pt x="113" y="509"/>
                      </a:cubicBezTo>
                      <a:cubicBezTo>
                        <a:pt x="103" y="497"/>
                        <a:pt x="88" y="491"/>
                        <a:pt x="76" y="482"/>
                      </a:cubicBezTo>
                      <a:cubicBezTo>
                        <a:pt x="44" y="434"/>
                        <a:pt x="57" y="380"/>
                        <a:pt x="40" y="327"/>
                      </a:cubicBezTo>
                      <a:cubicBezTo>
                        <a:pt x="38" y="305"/>
                        <a:pt x="0" y="98"/>
                        <a:pt x="22" y="36"/>
                      </a:cubicBezTo>
                      <a:cubicBezTo>
                        <a:pt x="31" y="10"/>
                        <a:pt x="55" y="7"/>
                        <a:pt x="76" y="0"/>
                      </a:cubicBezTo>
                      <a:cubicBezTo>
                        <a:pt x="97" y="3"/>
                        <a:pt x="119" y="3"/>
                        <a:pt x="140" y="9"/>
                      </a:cubicBezTo>
                      <a:cubicBezTo>
                        <a:pt x="223" y="31"/>
                        <a:pt x="141" y="17"/>
                        <a:pt x="195" y="45"/>
                      </a:cubicBezTo>
                      <a:cubicBezTo>
                        <a:pt x="215" y="55"/>
                        <a:pt x="237" y="57"/>
                        <a:pt x="258" y="64"/>
                      </a:cubicBezTo>
                      <a:cubicBezTo>
                        <a:pt x="276" y="61"/>
                        <a:pt x="295" y="59"/>
                        <a:pt x="313" y="55"/>
                      </a:cubicBezTo>
                      <a:cubicBezTo>
                        <a:pt x="322" y="53"/>
                        <a:pt x="331" y="43"/>
                        <a:pt x="340" y="45"/>
                      </a:cubicBezTo>
                      <a:cubicBezTo>
                        <a:pt x="369" y="51"/>
                        <a:pt x="398" y="155"/>
                        <a:pt x="404" y="173"/>
                      </a:cubicBezTo>
                      <a:cubicBezTo>
                        <a:pt x="409" y="188"/>
                        <a:pt x="410" y="203"/>
                        <a:pt x="413" y="218"/>
                      </a:cubicBezTo>
                      <a:cubicBezTo>
                        <a:pt x="419" y="242"/>
                        <a:pt x="431" y="291"/>
                        <a:pt x="431" y="291"/>
                      </a:cubicBezTo>
                      <a:cubicBezTo>
                        <a:pt x="423" y="340"/>
                        <a:pt x="428" y="372"/>
                        <a:pt x="386" y="400"/>
                      </a:cubicBezTo>
                      <a:cubicBezTo>
                        <a:pt x="374" y="432"/>
                        <a:pt x="366" y="506"/>
                        <a:pt x="349" y="527"/>
                      </a:cubicBezTo>
                      <a:cubicBezTo>
                        <a:pt x="342" y="535"/>
                        <a:pt x="331" y="539"/>
                        <a:pt x="322" y="545"/>
                      </a:cubicBezTo>
                      <a:cubicBezTo>
                        <a:pt x="309" y="584"/>
                        <a:pt x="295" y="582"/>
                        <a:pt x="267" y="609"/>
                      </a:cubicBezTo>
                      <a:cubicBezTo>
                        <a:pt x="243" y="603"/>
                        <a:pt x="218" y="600"/>
                        <a:pt x="195" y="591"/>
                      </a:cubicBezTo>
                      <a:cubicBezTo>
                        <a:pt x="187" y="588"/>
                        <a:pt x="176" y="582"/>
                        <a:pt x="176" y="573"/>
                      </a:cubicBezTo>
                      <a:cubicBezTo>
                        <a:pt x="176" y="566"/>
                        <a:pt x="189" y="579"/>
                        <a:pt x="195" y="582"/>
                      </a:cubicBezTo>
                      <a:close/>
                    </a:path>
                  </a:pathLst>
                </a:custGeom>
                <a:blipFill dpi="0" rotWithShape="0">
                  <a:blip r:embed="rId8" cstate="print"/>
                  <a:srcRect/>
                  <a:tile tx="0" ty="0" sx="100000" sy="100000" flip="none" algn="tl"/>
                </a:blipFill>
                <a:ln w="9525">
                  <a:solidFill>
                    <a:srgbClr val="66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34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467" y="2362"/>
                  <a:ext cx="548" cy="2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1400" b="1">
                      <a:solidFill>
                        <a:schemeClr val="bg1"/>
                      </a:solidFill>
                    </a:rPr>
                    <a:t>Clay</a:t>
                  </a:r>
                </a:p>
              </p:txBody>
            </p:sp>
            <p:sp>
              <p:nvSpPr>
                <p:cNvPr id="35" name="Freeform 31" descr="Sand"/>
                <p:cNvSpPr>
                  <a:spLocks/>
                </p:cNvSpPr>
                <p:nvPr/>
              </p:nvSpPr>
              <p:spPr bwMode="auto">
                <a:xfrm>
                  <a:off x="384" y="1318"/>
                  <a:ext cx="432" cy="609"/>
                </a:xfrm>
                <a:custGeom>
                  <a:avLst/>
                  <a:gdLst/>
                  <a:ahLst/>
                  <a:cxnLst>
                    <a:cxn ang="0">
                      <a:pos x="195" y="582"/>
                    </a:cxn>
                    <a:cxn ang="0">
                      <a:pos x="149" y="573"/>
                    </a:cxn>
                    <a:cxn ang="0">
                      <a:pos x="113" y="509"/>
                    </a:cxn>
                    <a:cxn ang="0">
                      <a:pos x="76" y="482"/>
                    </a:cxn>
                    <a:cxn ang="0">
                      <a:pos x="40" y="327"/>
                    </a:cxn>
                    <a:cxn ang="0">
                      <a:pos x="22" y="36"/>
                    </a:cxn>
                    <a:cxn ang="0">
                      <a:pos x="76" y="0"/>
                    </a:cxn>
                    <a:cxn ang="0">
                      <a:pos x="140" y="9"/>
                    </a:cxn>
                    <a:cxn ang="0">
                      <a:pos x="195" y="45"/>
                    </a:cxn>
                    <a:cxn ang="0">
                      <a:pos x="258" y="64"/>
                    </a:cxn>
                    <a:cxn ang="0">
                      <a:pos x="313" y="55"/>
                    </a:cxn>
                    <a:cxn ang="0">
                      <a:pos x="340" y="45"/>
                    </a:cxn>
                    <a:cxn ang="0">
                      <a:pos x="404" y="173"/>
                    </a:cxn>
                    <a:cxn ang="0">
                      <a:pos x="413" y="218"/>
                    </a:cxn>
                    <a:cxn ang="0">
                      <a:pos x="431" y="291"/>
                    </a:cxn>
                    <a:cxn ang="0">
                      <a:pos x="386" y="400"/>
                    </a:cxn>
                    <a:cxn ang="0">
                      <a:pos x="349" y="527"/>
                    </a:cxn>
                    <a:cxn ang="0">
                      <a:pos x="322" y="545"/>
                    </a:cxn>
                    <a:cxn ang="0">
                      <a:pos x="267" y="609"/>
                    </a:cxn>
                    <a:cxn ang="0">
                      <a:pos x="195" y="591"/>
                    </a:cxn>
                    <a:cxn ang="0">
                      <a:pos x="176" y="573"/>
                    </a:cxn>
                    <a:cxn ang="0">
                      <a:pos x="195" y="582"/>
                    </a:cxn>
                  </a:cxnLst>
                  <a:rect l="0" t="0" r="r" b="b"/>
                  <a:pathLst>
                    <a:path w="431" h="609">
                      <a:moveTo>
                        <a:pt x="195" y="582"/>
                      </a:moveTo>
                      <a:cubicBezTo>
                        <a:pt x="180" y="579"/>
                        <a:pt x="163" y="581"/>
                        <a:pt x="149" y="573"/>
                      </a:cubicBezTo>
                      <a:cubicBezTo>
                        <a:pt x="139" y="567"/>
                        <a:pt x="118" y="515"/>
                        <a:pt x="113" y="509"/>
                      </a:cubicBezTo>
                      <a:cubicBezTo>
                        <a:pt x="103" y="497"/>
                        <a:pt x="88" y="491"/>
                        <a:pt x="76" y="482"/>
                      </a:cubicBezTo>
                      <a:cubicBezTo>
                        <a:pt x="44" y="434"/>
                        <a:pt x="57" y="380"/>
                        <a:pt x="40" y="327"/>
                      </a:cubicBezTo>
                      <a:cubicBezTo>
                        <a:pt x="38" y="305"/>
                        <a:pt x="0" y="98"/>
                        <a:pt x="22" y="36"/>
                      </a:cubicBezTo>
                      <a:cubicBezTo>
                        <a:pt x="31" y="10"/>
                        <a:pt x="55" y="7"/>
                        <a:pt x="76" y="0"/>
                      </a:cubicBezTo>
                      <a:cubicBezTo>
                        <a:pt x="97" y="3"/>
                        <a:pt x="119" y="3"/>
                        <a:pt x="140" y="9"/>
                      </a:cubicBezTo>
                      <a:cubicBezTo>
                        <a:pt x="223" y="31"/>
                        <a:pt x="141" y="17"/>
                        <a:pt x="195" y="45"/>
                      </a:cubicBezTo>
                      <a:cubicBezTo>
                        <a:pt x="215" y="55"/>
                        <a:pt x="237" y="57"/>
                        <a:pt x="258" y="64"/>
                      </a:cubicBezTo>
                      <a:cubicBezTo>
                        <a:pt x="276" y="61"/>
                        <a:pt x="295" y="59"/>
                        <a:pt x="313" y="55"/>
                      </a:cubicBezTo>
                      <a:cubicBezTo>
                        <a:pt x="322" y="53"/>
                        <a:pt x="331" y="43"/>
                        <a:pt x="340" y="45"/>
                      </a:cubicBezTo>
                      <a:cubicBezTo>
                        <a:pt x="369" y="51"/>
                        <a:pt x="398" y="155"/>
                        <a:pt x="404" y="173"/>
                      </a:cubicBezTo>
                      <a:cubicBezTo>
                        <a:pt x="409" y="188"/>
                        <a:pt x="410" y="203"/>
                        <a:pt x="413" y="218"/>
                      </a:cubicBezTo>
                      <a:cubicBezTo>
                        <a:pt x="419" y="242"/>
                        <a:pt x="431" y="291"/>
                        <a:pt x="431" y="291"/>
                      </a:cubicBezTo>
                      <a:cubicBezTo>
                        <a:pt x="423" y="340"/>
                        <a:pt x="428" y="372"/>
                        <a:pt x="386" y="400"/>
                      </a:cubicBezTo>
                      <a:cubicBezTo>
                        <a:pt x="374" y="432"/>
                        <a:pt x="366" y="506"/>
                        <a:pt x="349" y="527"/>
                      </a:cubicBezTo>
                      <a:cubicBezTo>
                        <a:pt x="342" y="535"/>
                        <a:pt x="331" y="539"/>
                        <a:pt x="322" y="545"/>
                      </a:cubicBezTo>
                      <a:cubicBezTo>
                        <a:pt x="309" y="584"/>
                        <a:pt x="295" y="582"/>
                        <a:pt x="267" y="609"/>
                      </a:cubicBezTo>
                      <a:cubicBezTo>
                        <a:pt x="243" y="603"/>
                        <a:pt x="218" y="600"/>
                        <a:pt x="195" y="591"/>
                      </a:cubicBezTo>
                      <a:cubicBezTo>
                        <a:pt x="187" y="588"/>
                        <a:pt x="176" y="582"/>
                        <a:pt x="176" y="573"/>
                      </a:cubicBezTo>
                      <a:cubicBezTo>
                        <a:pt x="176" y="566"/>
                        <a:pt x="189" y="579"/>
                        <a:pt x="195" y="582"/>
                      </a:cubicBezTo>
                      <a:close/>
                    </a:path>
                  </a:pathLst>
                </a:custGeom>
                <a:blipFill dpi="0" rotWithShape="0">
                  <a:blip r:embed="rId8" cstate="print"/>
                  <a:srcRect/>
                  <a:tile tx="0" ty="0" sx="100000" sy="100000" flip="none" algn="tl"/>
                </a:blipFill>
                <a:ln w="9525">
                  <a:solidFill>
                    <a:srgbClr val="66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36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467" y="1547"/>
                  <a:ext cx="548" cy="2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1400" b="1">
                      <a:solidFill>
                        <a:schemeClr val="bg1"/>
                      </a:solidFill>
                    </a:rPr>
                    <a:t>Clay</a:t>
                  </a:r>
                </a:p>
              </p:txBody>
            </p:sp>
            <p:sp>
              <p:nvSpPr>
                <p:cNvPr id="37" name="Freeform 33" descr="Sand"/>
                <p:cNvSpPr>
                  <a:spLocks/>
                </p:cNvSpPr>
                <p:nvPr/>
              </p:nvSpPr>
              <p:spPr bwMode="auto">
                <a:xfrm rot="400339">
                  <a:off x="1727" y="1368"/>
                  <a:ext cx="527" cy="657"/>
                </a:xfrm>
                <a:custGeom>
                  <a:avLst/>
                  <a:gdLst/>
                  <a:ahLst/>
                  <a:cxnLst>
                    <a:cxn ang="0">
                      <a:pos x="195" y="582"/>
                    </a:cxn>
                    <a:cxn ang="0">
                      <a:pos x="149" y="573"/>
                    </a:cxn>
                    <a:cxn ang="0">
                      <a:pos x="113" y="509"/>
                    </a:cxn>
                    <a:cxn ang="0">
                      <a:pos x="76" y="482"/>
                    </a:cxn>
                    <a:cxn ang="0">
                      <a:pos x="40" y="327"/>
                    </a:cxn>
                    <a:cxn ang="0">
                      <a:pos x="22" y="36"/>
                    </a:cxn>
                    <a:cxn ang="0">
                      <a:pos x="76" y="0"/>
                    </a:cxn>
                    <a:cxn ang="0">
                      <a:pos x="140" y="9"/>
                    </a:cxn>
                    <a:cxn ang="0">
                      <a:pos x="195" y="45"/>
                    </a:cxn>
                    <a:cxn ang="0">
                      <a:pos x="258" y="64"/>
                    </a:cxn>
                    <a:cxn ang="0">
                      <a:pos x="313" y="55"/>
                    </a:cxn>
                    <a:cxn ang="0">
                      <a:pos x="340" y="45"/>
                    </a:cxn>
                    <a:cxn ang="0">
                      <a:pos x="404" y="173"/>
                    </a:cxn>
                    <a:cxn ang="0">
                      <a:pos x="413" y="218"/>
                    </a:cxn>
                    <a:cxn ang="0">
                      <a:pos x="431" y="291"/>
                    </a:cxn>
                    <a:cxn ang="0">
                      <a:pos x="386" y="400"/>
                    </a:cxn>
                    <a:cxn ang="0">
                      <a:pos x="349" y="527"/>
                    </a:cxn>
                    <a:cxn ang="0">
                      <a:pos x="322" y="545"/>
                    </a:cxn>
                    <a:cxn ang="0">
                      <a:pos x="267" y="609"/>
                    </a:cxn>
                    <a:cxn ang="0">
                      <a:pos x="195" y="591"/>
                    </a:cxn>
                    <a:cxn ang="0">
                      <a:pos x="176" y="573"/>
                    </a:cxn>
                    <a:cxn ang="0">
                      <a:pos x="195" y="582"/>
                    </a:cxn>
                  </a:cxnLst>
                  <a:rect l="0" t="0" r="r" b="b"/>
                  <a:pathLst>
                    <a:path w="431" h="609">
                      <a:moveTo>
                        <a:pt x="195" y="582"/>
                      </a:moveTo>
                      <a:cubicBezTo>
                        <a:pt x="180" y="579"/>
                        <a:pt x="163" y="581"/>
                        <a:pt x="149" y="573"/>
                      </a:cubicBezTo>
                      <a:cubicBezTo>
                        <a:pt x="139" y="567"/>
                        <a:pt x="118" y="515"/>
                        <a:pt x="113" y="509"/>
                      </a:cubicBezTo>
                      <a:cubicBezTo>
                        <a:pt x="103" y="497"/>
                        <a:pt x="88" y="491"/>
                        <a:pt x="76" y="482"/>
                      </a:cubicBezTo>
                      <a:cubicBezTo>
                        <a:pt x="44" y="434"/>
                        <a:pt x="57" y="380"/>
                        <a:pt x="40" y="327"/>
                      </a:cubicBezTo>
                      <a:cubicBezTo>
                        <a:pt x="38" y="305"/>
                        <a:pt x="0" y="98"/>
                        <a:pt x="22" y="36"/>
                      </a:cubicBezTo>
                      <a:cubicBezTo>
                        <a:pt x="31" y="10"/>
                        <a:pt x="55" y="7"/>
                        <a:pt x="76" y="0"/>
                      </a:cubicBezTo>
                      <a:cubicBezTo>
                        <a:pt x="97" y="3"/>
                        <a:pt x="119" y="3"/>
                        <a:pt x="140" y="9"/>
                      </a:cubicBezTo>
                      <a:cubicBezTo>
                        <a:pt x="223" y="31"/>
                        <a:pt x="141" y="17"/>
                        <a:pt x="195" y="45"/>
                      </a:cubicBezTo>
                      <a:cubicBezTo>
                        <a:pt x="215" y="55"/>
                        <a:pt x="237" y="57"/>
                        <a:pt x="258" y="64"/>
                      </a:cubicBezTo>
                      <a:cubicBezTo>
                        <a:pt x="276" y="61"/>
                        <a:pt x="295" y="59"/>
                        <a:pt x="313" y="55"/>
                      </a:cubicBezTo>
                      <a:cubicBezTo>
                        <a:pt x="322" y="53"/>
                        <a:pt x="331" y="43"/>
                        <a:pt x="340" y="45"/>
                      </a:cubicBezTo>
                      <a:cubicBezTo>
                        <a:pt x="369" y="51"/>
                        <a:pt x="398" y="155"/>
                        <a:pt x="404" y="173"/>
                      </a:cubicBezTo>
                      <a:cubicBezTo>
                        <a:pt x="409" y="188"/>
                        <a:pt x="410" y="203"/>
                        <a:pt x="413" y="218"/>
                      </a:cubicBezTo>
                      <a:cubicBezTo>
                        <a:pt x="419" y="242"/>
                        <a:pt x="431" y="291"/>
                        <a:pt x="431" y="291"/>
                      </a:cubicBezTo>
                      <a:cubicBezTo>
                        <a:pt x="423" y="340"/>
                        <a:pt x="428" y="372"/>
                        <a:pt x="386" y="400"/>
                      </a:cubicBezTo>
                      <a:cubicBezTo>
                        <a:pt x="374" y="432"/>
                        <a:pt x="366" y="506"/>
                        <a:pt x="349" y="527"/>
                      </a:cubicBezTo>
                      <a:cubicBezTo>
                        <a:pt x="342" y="535"/>
                        <a:pt x="331" y="539"/>
                        <a:pt x="322" y="545"/>
                      </a:cubicBezTo>
                      <a:cubicBezTo>
                        <a:pt x="309" y="584"/>
                        <a:pt x="295" y="582"/>
                        <a:pt x="267" y="609"/>
                      </a:cubicBezTo>
                      <a:cubicBezTo>
                        <a:pt x="243" y="603"/>
                        <a:pt x="218" y="600"/>
                        <a:pt x="195" y="591"/>
                      </a:cubicBezTo>
                      <a:cubicBezTo>
                        <a:pt x="187" y="588"/>
                        <a:pt x="176" y="582"/>
                        <a:pt x="176" y="573"/>
                      </a:cubicBezTo>
                      <a:cubicBezTo>
                        <a:pt x="176" y="566"/>
                        <a:pt x="189" y="579"/>
                        <a:pt x="195" y="582"/>
                      </a:cubicBezTo>
                      <a:close/>
                    </a:path>
                  </a:pathLst>
                </a:custGeom>
                <a:blipFill dpi="0" rotWithShape="0">
                  <a:blip r:embed="rId8" cstate="print"/>
                  <a:srcRect/>
                  <a:tile tx="0" ty="0" sx="100000" sy="100000" flip="none" algn="tl"/>
                </a:blipFill>
                <a:ln w="9525">
                  <a:solidFill>
                    <a:srgbClr val="66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38" name="Text Box 34"/>
                <p:cNvSpPr txBox="1">
                  <a:spLocks noChangeArrowheads="1"/>
                </p:cNvSpPr>
                <p:nvPr/>
              </p:nvSpPr>
              <p:spPr bwMode="auto">
                <a:xfrm rot="400339">
                  <a:off x="1821" y="1624"/>
                  <a:ext cx="549" cy="2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1400" b="1">
                      <a:solidFill>
                        <a:schemeClr val="bg1"/>
                      </a:solidFill>
                    </a:rPr>
                    <a:t>Clay</a:t>
                  </a:r>
                </a:p>
              </p:txBody>
            </p:sp>
            <p:sp>
              <p:nvSpPr>
                <p:cNvPr id="39" name="Freeform 35" descr="Sand"/>
                <p:cNvSpPr>
                  <a:spLocks/>
                </p:cNvSpPr>
                <p:nvPr/>
              </p:nvSpPr>
              <p:spPr bwMode="auto">
                <a:xfrm>
                  <a:off x="1776" y="2181"/>
                  <a:ext cx="432" cy="608"/>
                </a:xfrm>
                <a:custGeom>
                  <a:avLst/>
                  <a:gdLst/>
                  <a:ahLst/>
                  <a:cxnLst>
                    <a:cxn ang="0">
                      <a:pos x="195" y="582"/>
                    </a:cxn>
                    <a:cxn ang="0">
                      <a:pos x="149" y="573"/>
                    </a:cxn>
                    <a:cxn ang="0">
                      <a:pos x="113" y="509"/>
                    </a:cxn>
                    <a:cxn ang="0">
                      <a:pos x="76" y="482"/>
                    </a:cxn>
                    <a:cxn ang="0">
                      <a:pos x="40" y="327"/>
                    </a:cxn>
                    <a:cxn ang="0">
                      <a:pos x="22" y="36"/>
                    </a:cxn>
                    <a:cxn ang="0">
                      <a:pos x="76" y="0"/>
                    </a:cxn>
                    <a:cxn ang="0">
                      <a:pos x="140" y="9"/>
                    </a:cxn>
                    <a:cxn ang="0">
                      <a:pos x="195" y="45"/>
                    </a:cxn>
                    <a:cxn ang="0">
                      <a:pos x="258" y="64"/>
                    </a:cxn>
                    <a:cxn ang="0">
                      <a:pos x="313" y="55"/>
                    </a:cxn>
                    <a:cxn ang="0">
                      <a:pos x="340" y="45"/>
                    </a:cxn>
                    <a:cxn ang="0">
                      <a:pos x="404" y="173"/>
                    </a:cxn>
                    <a:cxn ang="0">
                      <a:pos x="413" y="218"/>
                    </a:cxn>
                    <a:cxn ang="0">
                      <a:pos x="431" y="291"/>
                    </a:cxn>
                    <a:cxn ang="0">
                      <a:pos x="386" y="400"/>
                    </a:cxn>
                    <a:cxn ang="0">
                      <a:pos x="349" y="527"/>
                    </a:cxn>
                    <a:cxn ang="0">
                      <a:pos x="322" y="545"/>
                    </a:cxn>
                    <a:cxn ang="0">
                      <a:pos x="267" y="609"/>
                    </a:cxn>
                    <a:cxn ang="0">
                      <a:pos x="195" y="591"/>
                    </a:cxn>
                    <a:cxn ang="0">
                      <a:pos x="176" y="573"/>
                    </a:cxn>
                    <a:cxn ang="0">
                      <a:pos x="195" y="582"/>
                    </a:cxn>
                  </a:cxnLst>
                  <a:rect l="0" t="0" r="r" b="b"/>
                  <a:pathLst>
                    <a:path w="431" h="609">
                      <a:moveTo>
                        <a:pt x="195" y="582"/>
                      </a:moveTo>
                      <a:cubicBezTo>
                        <a:pt x="180" y="579"/>
                        <a:pt x="163" y="581"/>
                        <a:pt x="149" y="573"/>
                      </a:cubicBezTo>
                      <a:cubicBezTo>
                        <a:pt x="139" y="567"/>
                        <a:pt x="118" y="515"/>
                        <a:pt x="113" y="509"/>
                      </a:cubicBezTo>
                      <a:cubicBezTo>
                        <a:pt x="103" y="497"/>
                        <a:pt x="88" y="491"/>
                        <a:pt x="76" y="482"/>
                      </a:cubicBezTo>
                      <a:cubicBezTo>
                        <a:pt x="44" y="434"/>
                        <a:pt x="57" y="380"/>
                        <a:pt x="40" y="327"/>
                      </a:cubicBezTo>
                      <a:cubicBezTo>
                        <a:pt x="38" y="305"/>
                        <a:pt x="0" y="98"/>
                        <a:pt x="22" y="36"/>
                      </a:cubicBezTo>
                      <a:cubicBezTo>
                        <a:pt x="31" y="10"/>
                        <a:pt x="55" y="7"/>
                        <a:pt x="76" y="0"/>
                      </a:cubicBezTo>
                      <a:cubicBezTo>
                        <a:pt x="97" y="3"/>
                        <a:pt x="119" y="3"/>
                        <a:pt x="140" y="9"/>
                      </a:cubicBezTo>
                      <a:cubicBezTo>
                        <a:pt x="223" y="31"/>
                        <a:pt x="141" y="17"/>
                        <a:pt x="195" y="45"/>
                      </a:cubicBezTo>
                      <a:cubicBezTo>
                        <a:pt x="215" y="55"/>
                        <a:pt x="237" y="57"/>
                        <a:pt x="258" y="64"/>
                      </a:cubicBezTo>
                      <a:cubicBezTo>
                        <a:pt x="276" y="61"/>
                        <a:pt x="295" y="59"/>
                        <a:pt x="313" y="55"/>
                      </a:cubicBezTo>
                      <a:cubicBezTo>
                        <a:pt x="322" y="53"/>
                        <a:pt x="331" y="43"/>
                        <a:pt x="340" y="45"/>
                      </a:cubicBezTo>
                      <a:cubicBezTo>
                        <a:pt x="369" y="51"/>
                        <a:pt x="398" y="155"/>
                        <a:pt x="404" y="173"/>
                      </a:cubicBezTo>
                      <a:cubicBezTo>
                        <a:pt x="409" y="188"/>
                        <a:pt x="410" y="203"/>
                        <a:pt x="413" y="218"/>
                      </a:cubicBezTo>
                      <a:cubicBezTo>
                        <a:pt x="419" y="242"/>
                        <a:pt x="431" y="291"/>
                        <a:pt x="431" y="291"/>
                      </a:cubicBezTo>
                      <a:cubicBezTo>
                        <a:pt x="423" y="340"/>
                        <a:pt x="428" y="372"/>
                        <a:pt x="386" y="400"/>
                      </a:cubicBezTo>
                      <a:cubicBezTo>
                        <a:pt x="374" y="432"/>
                        <a:pt x="366" y="506"/>
                        <a:pt x="349" y="527"/>
                      </a:cubicBezTo>
                      <a:cubicBezTo>
                        <a:pt x="342" y="535"/>
                        <a:pt x="331" y="539"/>
                        <a:pt x="322" y="545"/>
                      </a:cubicBezTo>
                      <a:cubicBezTo>
                        <a:pt x="309" y="584"/>
                        <a:pt x="295" y="582"/>
                        <a:pt x="267" y="609"/>
                      </a:cubicBezTo>
                      <a:cubicBezTo>
                        <a:pt x="243" y="603"/>
                        <a:pt x="218" y="600"/>
                        <a:pt x="195" y="591"/>
                      </a:cubicBezTo>
                      <a:cubicBezTo>
                        <a:pt x="187" y="588"/>
                        <a:pt x="176" y="582"/>
                        <a:pt x="176" y="573"/>
                      </a:cubicBezTo>
                      <a:cubicBezTo>
                        <a:pt x="176" y="566"/>
                        <a:pt x="189" y="579"/>
                        <a:pt x="195" y="582"/>
                      </a:cubicBezTo>
                      <a:close/>
                    </a:path>
                  </a:pathLst>
                </a:custGeom>
                <a:blipFill dpi="0" rotWithShape="0">
                  <a:blip r:embed="rId8" cstate="print"/>
                  <a:srcRect/>
                  <a:tile tx="0" ty="0" sx="100000" sy="100000" flip="none" algn="tl"/>
                </a:blipFill>
                <a:ln w="9525">
                  <a:solidFill>
                    <a:srgbClr val="66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40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1859" y="2411"/>
                  <a:ext cx="548" cy="2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1400" b="1">
                      <a:solidFill>
                        <a:schemeClr val="bg1"/>
                      </a:solidFill>
                    </a:rPr>
                    <a:t>Clay</a:t>
                  </a:r>
                </a:p>
              </p:txBody>
            </p:sp>
            <p:sp>
              <p:nvSpPr>
                <p:cNvPr id="41" name="Freeform 37" descr="Sand"/>
                <p:cNvSpPr>
                  <a:spLocks/>
                </p:cNvSpPr>
                <p:nvPr/>
              </p:nvSpPr>
              <p:spPr bwMode="auto">
                <a:xfrm>
                  <a:off x="1727" y="2901"/>
                  <a:ext cx="432" cy="608"/>
                </a:xfrm>
                <a:custGeom>
                  <a:avLst/>
                  <a:gdLst/>
                  <a:ahLst/>
                  <a:cxnLst>
                    <a:cxn ang="0">
                      <a:pos x="195" y="582"/>
                    </a:cxn>
                    <a:cxn ang="0">
                      <a:pos x="149" y="573"/>
                    </a:cxn>
                    <a:cxn ang="0">
                      <a:pos x="113" y="509"/>
                    </a:cxn>
                    <a:cxn ang="0">
                      <a:pos x="76" y="482"/>
                    </a:cxn>
                    <a:cxn ang="0">
                      <a:pos x="40" y="327"/>
                    </a:cxn>
                    <a:cxn ang="0">
                      <a:pos x="22" y="36"/>
                    </a:cxn>
                    <a:cxn ang="0">
                      <a:pos x="76" y="0"/>
                    </a:cxn>
                    <a:cxn ang="0">
                      <a:pos x="140" y="9"/>
                    </a:cxn>
                    <a:cxn ang="0">
                      <a:pos x="195" y="45"/>
                    </a:cxn>
                    <a:cxn ang="0">
                      <a:pos x="258" y="64"/>
                    </a:cxn>
                    <a:cxn ang="0">
                      <a:pos x="313" y="55"/>
                    </a:cxn>
                    <a:cxn ang="0">
                      <a:pos x="340" y="45"/>
                    </a:cxn>
                    <a:cxn ang="0">
                      <a:pos x="404" y="173"/>
                    </a:cxn>
                    <a:cxn ang="0">
                      <a:pos x="413" y="218"/>
                    </a:cxn>
                    <a:cxn ang="0">
                      <a:pos x="431" y="291"/>
                    </a:cxn>
                    <a:cxn ang="0">
                      <a:pos x="386" y="400"/>
                    </a:cxn>
                    <a:cxn ang="0">
                      <a:pos x="349" y="527"/>
                    </a:cxn>
                    <a:cxn ang="0">
                      <a:pos x="322" y="545"/>
                    </a:cxn>
                    <a:cxn ang="0">
                      <a:pos x="267" y="609"/>
                    </a:cxn>
                    <a:cxn ang="0">
                      <a:pos x="195" y="591"/>
                    </a:cxn>
                    <a:cxn ang="0">
                      <a:pos x="176" y="573"/>
                    </a:cxn>
                    <a:cxn ang="0">
                      <a:pos x="195" y="582"/>
                    </a:cxn>
                  </a:cxnLst>
                  <a:rect l="0" t="0" r="r" b="b"/>
                  <a:pathLst>
                    <a:path w="431" h="609">
                      <a:moveTo>
                        <a:pt x="195" y="582"/>
                      </a:moveTo>
                      <a:cubicBezTo>
                        <a:pt x="180" y="579"/>
                        <a:pt x="163" y="581"/>
                        <a:pt x="149" y="573"/>
                      </a:cubicBezTo>
                      <a:cubicBezTo>
                        <a:pt x="139" y="567"/>
                        <a:pt x="118" y="515"/>
                        <a:pt x="113" y="509"/>
                      </a:cubicBezTo>
                      <a:cubicBezTo>
                        <a:pt x="103" y="497"/>
                        <a:pt x="88" y="491"/>
                        <a:pt x="76" y="482"/>
                      </a:cubicBezTo>
                      <a:cubicBezTo>
                        <a:pt x="44" y="434"/>
                        <a:pt x="57" y="380"/>
                        <a:pt x="40" y="327"/>
                      </a:cubicBezTo>
                      <a:cubicBezTo>
                        <a:pt x="38" y="305"/>
                        <a:pt x="0" y="98"/>
                        <a:pt x="22" y="36"/>
                      </a:cubicBezTo>
                      <a:cubicBezTo>
                        <a:pt x="31" y="10"/>
                        <a:pt x="55" y="7"/>
                        <a:pt x="76" y="0"/>
                      </a:cubicBezTo>
                      <a:cubicBezTo>
                        <a:pt x="97" y="3"/>
                        <a:pt x="119" y="3"/>
                        <a:pt x="140" y="9"/>
                      </a:cubicBezTo>
                      <a:cubicBezTo>
                        <a:pt x="223" y="31"/>
                        <a:pt x="141" y="17"/>
                        <a:pt x="195" y="45"/>
                      </a:cubicBezTo>
                      <a:cubicBezTo>
                        <a:pt x="215" y="55"/>
                        <a:pt x="237" y="57"/>
                        <a:pt x="258" y="64"/>
                      </a:cubicBezTo>
                      <a:cubicBezTo>
                        <a:pt x="276" y="61"/>
                        <a:pt x="295" y="59"/>
                        <a:pt x="313" y="55"/>
                      </a:cubicBezTo>
                      <a:cubicBezTo>
                        <a:pt x="322" y="53"/>
                        <a:pt x="331" y="43"/>
                        <a:pt x="340" y="45"/>
                      </a:cubicBezTo>
                      <a:cubicBezTo>
                        <a:pt x="369" y="51"/>
                        <a:pt x="398" y="155"/>
                        <a:pt x="404" y="173"/>
                      </a:cubicBezTo>
                      <a:cubicBezTo>
                        <a:pt x="409" y="188"/>
                        <a:pt x="410" y="203"/>
                        <a:pt x="413" y="218"/>
                      </a:cubicBezTo>
                      <a:cubicBezTo>
                        <a:pt x="419" y="242"/>
                        <a:pt x="431" y="291"/>
                        <a:pt x="431" y="291"/>
                      </a:cubicBezTo>
                      <a:cubicBezTo>
                        <a:pt x="423" y="340"/>
                        <a:pt x="428" y="372"/>
                        <a:pt x="386" y="400"/>
                      </a:cubicBezTo>
                      <a:cubicBezTo>
                        <a:pt x="374" y="432"/>
                        <a:pt x="366" y="506"/>
                        <a:pt x="349" y="527"/>
                      </a:cubicBezTo>
                      <a:cubicBezTo>
                        <a:pt x="342" y="535"/>
                        <a:pt x="331" y="539"/>
                        <a:pt x="322" y="545"/>
                      </a:cubicBezTo>
                      <a:cubicBezTo>
                        <a:pt x="309" y="584"/>
                        <a:pt x="295" y="582"/>
                        <a:pt x="267" y="609"/>
                      </a:cubicBezTo>
                      <a:cubicBezTo>
                        <a:pt x="243" y="603"/>
                        <a:pt x="218" y="600"/>
                        <a:pt x="195" y="591"/>
                      </a:cubicBezTo>
                      <a:cubicBezTo>
                        <a:pt x="187" y="588"/>
                        <a:pt x="176" y="582"/>
                        <a:pt x="176" y="573"/>
                      </a:cubicBezTo>
                      <a:cubicBezTo>
                        <a:pt x="176" y="566"/>
                        <a:pt x="189" y="579"/>
                        <a:pt x="195" y="582"/>
                      </a:cubicBezTo>
                      <a:close/>
                    </a:path>
                  </a:pathLst>
                </a:custGeom>
                <a:blipFill dpi="0" rotWithShape="0">
                  <a:blip r:embed="rId8" cstate="print"/>
                  <a:srcRect/>
                  <a:tile tx="0" ty="0" sx="100000" sy="100000" flip="none" algn="tl"/>
                </a:blipFill>
                <a:ln w="9525">
                  <a:solidFill>
                    <a:srgbClr val="66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42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1811" y="3131"/>
                  <a:ext cx="548" cy="2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1400" b="1">
                      <a:solidFill>
                        <a:schemeClr val="bg1"/>
                      </a:solidFill>
                    </a:rPr>
                    <a:t>Clay</a:t>
                  </a:r>
                </a:p>
              </p:txBody>
            </p:sp>
          </p:grpSp>
          <p:sp>
            <p:nvSpPr>
              <p:cNvPr id="10" name="CaixaDeTexto 9"/>
              <p:cNvSpPr txBox="1"/>
              <p:nvPr/>
            </p:nvSpPr>
            <p:spPr>
              <a:xfrm>
                <a:off x="358053" y="1169112"/>
                <a:ext cx="2879405" cy="663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800" dirty="0">
                    <a:solidFill>
                      <a:schemeClr val="bg1"/>
                    </a:solidFill>
                  </a:rPr>
                  <a:t>Hifas de fungos</a:t>
                </a:r>
              </a:p>
            </p:txBody>
          </p:sp>
          <p:cxnSp>
            <p:nvCxnSpPr>
              <p:cNvPr id="11" name="Conector de seta reta 3"/>
              <p:cNvCxnSpPr>
                <a:cxnSpLocks/>
                <a:stCxn id="10" idx="2"/>
              </p:cNvCxnSpPr>
              <p:nvPr/>
            </p:nvCxnSpPr>
            <p:spPr>
              <a:xfrm flipH="1">
                <a:off x="1511093" y="1832776"/>
                <a:ext cx="286664" cy="181896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6" name="Picture 5" descr="hypha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24439" y="1854713"/>
            <a:ext cx="2761374" cy="255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Retângulo 46"/>
          <p:cNvSpPr/>
          <p:nvPr/>
        </p:nvSpPr>
        <p:spPr>
          <a:xfrm rot="16200000">
            <a:off x="6940578" y="2869506"/>
            <a:ext cx="4029758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Tahoma" pitchFamily="34" charset="0"/>
              </a:rPr>
              <a:t>Foto</a:t>
            </a:r>
            <a:r>
              <a:rPr lang="en-US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ahoma" pitchFamily="34" charset="0"/>
              </a:rPr>
              <a:t>cedida</a:t>
            </a:r>
            <a:r>
              <a:rPr lang="en-US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ahoma" pitchFamily="34" charset="0"/>
              </a:rPr>
              <a:t>por</a:t>
            </a:r>
            <a:r>
              <a:rPr lang="en-US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ahoma" pitchFamily="34" charset="0"/>
              </a:rPr>
              <a:t>Mikha</a:t>
            </a:r>
            <a:r>
              <a:rPr lang="en-US" dirty="0">
                <a:solidFill>
                  <a:schemeClr val="bg1"/>
                </a:solidFill>
                <a:latin typeface="Tahoma" pitchFamily="34" charset="0"/>
              </a:rPr>
              <a:t> and Rice, 2004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721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root systems and soil aggreg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1143000"/>
            <a:ext cx="8763000" cy="462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532267" y="177421"/>
            <a:ext cx="8421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A função das raízes na reorganização da nova estrutura</a:t>
            </a:r>
          </a:p>
        </p:txBody>
      </p:sp>
    </p:spTree>
    <p:extLst>
      <p:ext uri="{BB962C8B-B14F-4D97-AF65-F5344CB8AC3E}">
        <p14:creationId xmlns:p14="http://schemas.microsoft.com/office/powerpoint/2010/main" val="61391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8" descr="Ex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152400" y="115888"/>
            <a:ext cx="8763000" cy="528637"/>
          </a:xfrm>
          <a:prstGeom prst="rect">
            <a:avLst/>
          </a:prstGeom>
          <a:gradFill rotWithShape="1">
            <a:gsLst>
              <a:gs pos="0">
                <a:srgbClr val="FF3300">
                  <a:gamma/>
                  <a:shade val="0"/>
                  <a:invGamma/>
                  <a:alpha val="59000"/>
                </a:srgbClr>
              </a:gs>
              <a:gs pos="50000">
                <a:srgbClr val="FF3300">
                  <a:alpha val="39999"/>
                </a:srgbClr>
              </a:gs>
              <a:gs pos="100000">
                <a:srgbClr val="FF3300">
                  <a:gamma/>
                  <a:shade val="0"/>
                  <a:invGamma/>
                  <a:alpha val="59000"/>
                </a:srgbClr>
              </a:gs>
            </a:gsLst>
            <a:lin ang="5400000" scaled="1"/>
          </a:gra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>
                <a:solidFill>
                  <a:schemeClr val="bg1"/>
                </a:solidFill>
                <a:latin typeface="Arial Black" pitchFamily="34" charset="0"/>
              </a:rPr>
              <a:t>Taxa de rizodeposição de algumas culturas</a:t>
            </a:r>
          </a:p>
        </p:txBody>
      </p:sp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179388" y="981075"/>
            <a:ext cx="8785225" cy="5761038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tint val="60392"/>
                  <a:invGamma/>
                  <a:alpha val="75000"/>
                </a:schemeClr>
              </a:gs>
              <a:gs pos="100000">
                <a:schemeClr val="bg1">
                  <a:alpha val="39999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pt-BR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6200" y="1050925"/>
            <a:ext cx="8915400" cy="990600"/>
            <a:chOff x="48" y="480"/>
            <a:chExt cx="5616" cy="624"/>
          </a:xfrm>
        </p:grpSpPr>
        <p:sp>
          <p:nvSpPr>
            <p:cNvPr id="30755" name="Text Box 5"/>
            <p:cNvSpPr txBox="1">
              <a:spLocks noChangeArrowheads="1"/>
            </p:cNvSpPr>
            <p:nvPr/>
          </p:nvSpPr>
          <p:spPr bwMode="auto">
            <a:xfrm>
              <a:off x="48" y="528"/>
              <a:ext cx="86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>
                  <a:latin typeface="Tahoma" pitchFamily="34" charset="0"/>
                </a:rPr>
                <a:t>Espécies</a:t>
              </a:r>
            </a:p>
          </p:txBody>
        </p:sp>
        <p:sp>
          <p:nvSpPr>
            <p:cNvPr id="30756" name="Text Box 6"/>
            <p:cNvSpPr txBox="1">
              <a:spLocks noChangeArrowheads="1"/>
            </p:cNvSpPr>
            <p:nvPr/>
          </p:nvSpPr>
          <p:spPr bwMode="auto">
            <a:xfrm>
              <a:off x="2544" y="528"/>
              <a:ext cx="1344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>
                  <a:latin typeface="Tahoma" pitchFamily="34" charset="0"/>
                </a:rPr>
                <a:t>Taxa de rizodeposição</a:t>
              </a:r>
            </a:p>
          </p:txBody>
        </p:sp>
        <p:sp>
          <p:nvSpPr>
            <p:cNvPr id="30757" name="Text Box 7"/>
            <p:cNvSpPr txBox="1">
              <a:spLocks noChangeArrowheads="1"/>
            </p:cNvSpPr>
            <p:nvPr/>
          </p:nvSpPr>
          <p:spPr bwMode="auto">
            <a:xfrm>
              <a:off x="912" y="528"/>
              <a:ext cx="1296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>
                  <a:latin typeface="Tahoma" pitchFamily="34" charset="0"/>
                </a:rPr>
                <a:t>Tipo de Rizodepósito</a:t>
              </a:r>
            </a:p>
          </p:txBody>
        </p:sp>
        <p:sp>
          <p:nvSpPr>
            <p:cNvPr id="30758" name="Text Box 8"/>
            <p:cNvSpPr txBox="1">
              <a:spLocks noChangeArrowheads="1"/>
            </p:cNvSpPr>
            <p:nvPr/>
          </p:nvSpPr>
          <p:spPr bwMode="auto">
            <a:xfrm>
              <a:off x="4176" y="528"/>
              <a:ext cx="11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>
                  <a:latin typeface="Tahoma" pitchFamily="34" charset="0"/>
                </a:rPr>
                <a:t>Referência</a:t>
              </a:r>
            </a:p>
          </p:txBody>
        </p:sp>
        <p:sp>
          <p:nvSpPr>
            <p:cNvPr id="30759" name="Line 9"/>
            <p:cNvSpPr>
              <a:spLocks noChangeShapeType="1"/>
            </p:cNvSpPr>
            <p:nvPr/>
          </p:nvSpPr>
          <p:spPr bwMode="auto">
            <a:xfrm>
              <a:off x="96" y="480"/>
              <a:ext cx="5568" cy="0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0760" name="Line 10"/>
            <p:cNvSpPr>
              <a:spLocks noChangeShapeType="1"/>
            </p:cNvSpPr>
            <p:nvPr/>
          </p:nvSpPr>
          <p:spPr bwMode="auto">
            <a:xfrm>
              <a:off x="96" y="1104"/>
              <a:ext cx="5568" cy="0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6200" y="2270125"/>
            <a:ext cx="8991600" cy="1920875"/>
            <a:chOff x="48" y="1248"/>
            <a:chExt cx="5664" cy="1210"/>
          </a:xfrm>
        </p:grpSpPr>
        <p:sp>
          <p:nvSpPr>
            <p:cNvPr id="30745" name="Text Box 12"/>
            <p:cNvSpPr txBox="1">
              <a:spLocks noChangeArrowheads="1"/>
            </p:cNvSpPr>
            <p:nvPr/>
          </p:nvSpPr>
          <p:spPr bwMode="auto">
            <a:xfrm>
              <a:off x="48" y="1248"/>
              <a:ext cx="7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>
                  <a:latin typeface="Tahoma" pitchFamily="34" charset="0"/>
                </a:rPr>
                <a:t>Milho</a:t>
              </a:r>
            </a:p>
          </p:txBody>
        </p:sp>
        <p:sp>
          <p:nvSpPr>
            <p:cNvPr id="30746" name="Text Box 13"/>
            <p:cNvSpPr txBox="1">
              <a:spLocks noChangeArrowheads="1"/>
            </p:cNvSpPr>
            <p:nvPr/>
          </p:nvSpPr>
          <p:spPr bwMode="auto">
            <a:xfrm>
              <a:off x="912" y="1248"/>
              <a:ext cx="1248" cy="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sz="1900" b="1">
                  <a:latin typeface="Tahoma" pitchFamily="34" charset="0"/>
                </a:rPr>
                <a:t>Glicose   Frutose   Sucrose maltose    amino ácidos Compostos - N</a:t>
              </a:r>
            </a:p>
          </p:txBody>
        </p:sp>
        <p:sp>
          <p:nvSpPr>
            <p:cNvPr id="30747" name="Text Box 14"/>
            <p:cNvSpPr txBox="1">
              <a:spLocks noChangeArrowheads="1"/>
            </p:cNvSpPr>
            <p:nvPr/>
          </p:nvSpPr>
          <p:spPr bwMode="auto">
            <a:xfrm>
              <a:off x="2544" y="1248"/>
              <a:ext cx="1680" cy="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50000"/>
                </a:spcBef>
              </a:pPr>
              <a:r>
                <a:rPr lang="pt-BR" sz="1800" b="1">
                  <a:latin typeface="Tahoma" pitchFamily="34" charset="0"/>
                </a:rPr>
                <a:t>8,76 mg g</a:t>
              </a:r>
              <a:r>
                <a:rPr lang="pt-BR" sz="1800" b="1" baseline="30000">
                  <a:latin typeface="Tahoma" pitchFamily="34" charset="0"/>
                </a:rPr>
                <a:t>-1</a:t>
              </a:r>
              <a:r>
                <a:rPr lang="pt-BR" sz="1800" b="1">
                  <a:latin typeface="Tahoma" pitchFamily="34" charset="0"/>
                </a:rPr>
                <a:t> raiz dia</a:t>
              </a:r>
              <a:r>
                <a:rPr lang="pt-BR" sz="1800" b="1" baseline="30000">
                  <a:latin typeface="Tahoma" pitchFamily="34" charset="0"/>
                </a:rPr>
                <a:t>-1</a:t>
              </a:r>
              <a:r>
                <a:rPr lang="pt-BR" sz="1800" b="1">
                  <a:latin typeface="Tahoma" pitchFamily="34" charset="0"/>
                </a:rPr>
                <a:t> 0,88 mg g</a:t>
              </a:r>
              <a:r>
                <a:rPr lang="pt-BR" sz="1800" b="1" baseline="30000">
                  <a:latin typeface="Tahoma" pitchFamily="34" charset="0"/>
                </a:rPr>
                <a:t>-1</a:t>
              </a:r>
              <a:r>
                <a:rPr lang="pt-BR" sz="1800" b="1">
                  <a:latin typeface="Tahoma" pitchFamily="34" charset="0"/>
                </a:rPr>
                <a:t> raiz dia</a:t>
              </a:r>
              <a:r>
                <a:rPr lang="pt-BR" sz="1800" b="1" baseline="30000">
                  <a:latin typeface="Tahoma" pitchFamily="34" charset="0"/>
                </a:rPr>
                <a:t>-1</a:t>
              </a:r>
              <a:r>
                <a:rPr lang="pt-BR" sz="1800" b="1">
                  <a:latin typeface="Tahoma" pitchFamily="34" charset="0"/>
                </a:rPr>
                <a:t> 1,30 mg g</a:t>
              </a:r>
              <a:r>
                <a:rPr lang="pt-BR" sz="1800" b="1" baseline="30000">
                  <a:latin typeface="Tahoma" pitchFamily="34" charset="0"/>
                </a:rPr>
                <a:t>-1</a:t>
              </a:r>
              <a:r>
                <a:rPr lang="pt-BR" sz="1800" b="1">
                  <a:latin typeface="Tahoma" pitchFamily="34" charset="0"/>
                </a:rPr>
                <a:t> raiz dia</a:t>
              </a:r>
              <a:r>
                <a:rPr lang="pt-BR" sz="1800" b="1" baseline="30000">
                  <a:latin typeface="Tahoma" pitchFamily="34" charset="0"/>
                </a:rPr>
                <a:t>-1</a:t>
              </a:r>
              <a:r>
                <a:rPr lang="pt-BR" sz="1800" b="1">
                  <a:latin typeface="Tahoma" pitchFamily="34" charset="0"/>
                </a:rPr>
                <a:t> 2,04 mg g</a:t>
              </a:r>
              <a:r>
                <a:rPr lang="pt-BR" sz="1800" b="1" baseline="30000">
                  <a:latin typeface="Tahoma" pitchFamily="34" charset="0"/>
                </a:rPr>
                <a:t>-1</a:t>
              </a:r>
              <a:r>
                <a:rPr lang="pt-BR" sz="1800" b="1">
                  <a:latin typeface="Tahoma" pitchFamily="34" charset="0"/>
                </a:rPr>
                <a:t> raiz dia</a:t>
              </a:r>
              <a:r>
                <a:rPr lang="pt-BR" sz="1800" b="1" baseline="30000">
                  <a:latin typeface="Tahoma" pitchFamily="34" charset="0"/>
                </a:rPr>
                <a:t>-1</a:t>
              </a:r>
              <a:r>
                <a:rPr lang="pt-BR" sz="1800" b="1">
                  <a:latin typeface="Tahoma" pitchFamily="34" charset="0"/>
                </a:rPr>
                <a:t> 0,80  </a:t>
              </a:r>
              <a:r>
                <a:rPr lang="pt-BR" sz="1800" b="1">
                  <a:latin typeface="Tahoma" pitchFamily="34" charset="0"/>
                  <a:sym typeface="Symbol" pitchFamily="18" charset="2"/>
                </a:rPr>
                <a:t></a:t>
              </a:r>
              <a:r>
                <a:rPr lang="pt-BR" sz="1800" b="1">
                  <a:latin typeface="Tahoma" pitchFamily="34" charset="0"/>
                </a:rPr>
                <a:t>g g</a:t>
              </a:r>
              <a:r>
                <a:rPr lang="pt-BR" sz="1800" b="1" baseline="30000">
                  <a:latin typeface="Tahoma" pitchFamily="34" charset="0"/>
                </a:rPr>
                <a:t>-1</a:t>
              </a:r>
              <a:r>
                <a:rPr lang="pt-BR" sz="1800" b="1">
                  <a:latin typeface="Tahoma" pitchFamily="34" charset="0"/>
                </a:rPr>
                <a:t> raiz h</a:t>
              </a:r>
              <a:r>
                <a:rPr lang="pt-BR" sz="1800" b="1" baseline="30000">
                  <a:latin typeface="Tahoma" pitchFamily="34" charset="0"/>
                </a:rPr>
                <a:t>-1</a:t>
              </a:r>
              <a:r>
                <a:rPr lang="pt-BR" sz="1800" b="1">
                  <a:latin typeface="Tahoma" pitchFamily="34" charset="0"/>
                </a:rPr>
                <a:t>   10-680 </a:t>
              </a:r>
              <a:r>
                <a:rPr lang="pt-BR" sz="1800" b="1">
                  <a:latin typeface="Tahoma" pitchFamily="34" charset="0"/>
                  <a:sym typeface="Symbol" pitchFamily="18" charset="2"/>
                </a:rPr>
                <a:t></a:t>
              </a:r>
              <a:r>
                <a:rPr lang="pt-BR" sz="1800" b="1">
                  <a:latin typeface="Tahoma" pitchFamily="34" charset="0"/>
                </a:rPr>
                <a:t>g</a:t>
              </a:r>
              <a:r>
                <a:rPr lang="pt-BR" sz="1800" b="1" baseline="30000">
                  <a:latin typeface="Tahoma" pitchFamily="34" charset="0"/>
                </a:rPr>
                <a:t>-1</a:t>
              </a:r>
              <a:r>
                <a:rPr lang="pt-BR" sz="1800" b="1">
                  <a:latin typeface="Tahoma" pitchFamily="34" charset="0"/>
                </a:rPr>
                <a:t> raiz dia</a:t>
              </a:r>
              <a:r>
                <a:rPr lang="pt-BR" sz="1800" b="1" baseline="30000">
                  <a:latin typeface="Tahoma" pitchFamily="34" charset="0"/>
                </a:rPr>
                <a:t>-1</a:t>
              </a:r>
            </a:p>
          </p:txBody>
        </p:sp>
        <p:sp>
          <p:nvSpPr>
            <p:cNvPr id="30748" name="Text Box 15"/>
            <p:cNvSpPr txBox="1">
              <a:spLocks noChangeArrowheads="1"/>
            </p:cNvSpPr>
            <p:nvPr/>
          </p:nvSpPr>
          <p:spPr bwMode="auto">
            <a:xfrm>
              <a:off x="4464" y="1296"/>
              <a:ext cx="1200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pt-BR" sz="2000" baseline="30000">
                <a:latin typeface="Tahoma" pitchFamily="34" charset="0"/>
              </a:endParaRPr>
            </a:p>
          </p:txBody>
        </p:sp>
        <p:sp>
          <p:nvSpPr>
            <p:cNvPr id="30749" name="Text Box 16"/>
            <p:cNvSpPr txBox="1">
              <a:spLocks noChangeArrowheads="1"/>
            </p:cNvSpPr>
            <p:nvPr/>
          </p:nvSpPr>
          <p:spPr bwMode="auto">
            <a:xfrm>
              <a:off x="4176" y="1276"/>
              <a:ext cx="15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sz="1600">
                  <a:latin typeface="Tahoma" pitchFamily="34" charset="0"/>
                </a:rPr>
                <a:t>Shonwitz &amp; Ziegler, 1982</a:t>
              </a:r>
              <a:endParaRPr lang="pt-BR" sz="1600" baseline="30000">
                <a:latin typeface="Tahoma" pitchFamily="34" charset="0"/>
              </a:endParaRPr>
            </a:p>
          </p:txBody>
        </p:sp>
        <p:sp>
          <p:nvSpPr>
            <p:cNvPr id="30750" name="Text Box 17"/>
            <p:cNvSpPr txBox="1">
              <a:spLocks noChangeArrowheads="1"/>
            </p:cNvSpPr>
            <p:nvPr/>
          </p:nvSpPr>
          <p:spPr bwMode="auto">
            <a:xfrm>
              <a:off x="4176" y="1468"/>
              <a:ext cx="15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sz="1600">
                  <a:latin typeface="Tahoma" pitchFamily="34" charset="0"/>
                </a:rPr>
                <a:t>Shonwitz &amp; Ziegler, 1982</a:t>
              </a:r>
              <a:endParaRPr lang="pt-BR" sz="1600" baseline="30000">
                <a:latin typeface="Tahoma" pitchFamily="34" charset="0"/>
              </a:endParaRPr>
            </a:p>
          </p:txBody>
        </p:sp>
        <p:sp>
          <p:nvSpPr>
            <p:cNvPr id="30751" name="Text Box 18"/>
            <p:cNvSpPr txBox="1">
              <a:spLocks noChangeArrowheads="1"/>
            </p:cNvSpPr>
            <p:nvPr/>
          </p:nvSpPr>
          <p:spPr bwMode="auto">
            <a:xfrm>
              <a:off x="4176" y="1660"/>
              <a:ext cx="15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sz="1600">
                  <a:latin typeface="Tahoma" pitchFamily="34" charset="0"/>
                </a:rPr>
                <a:t>Shonwitz &amp; Ziegler, 1982</a:t>
              </a:r>
              <a:endParaRPr lang="pt-BR" sz="1600" baseline="30000">
                <a:latin typeface="Tahoma" pitchFamily="34" charset="0"/>
              </a:endParaRPr>
            </a:p>
          </p:txBody>
        </p:sp>
        <p:sp>
          <p:nvSpPr>
            <p:cNvPr id="30752" name="Text Box 19"/>
            <p:cNvSpPr txBox="1">
              <a:spLocks noChangeArrowheads="1"/>
            </p:cNvSpPr>
            <p:nvPr/>
          </p:nvSpPr>
          <p:spPr bwMode="auto">
            <a:xfrm>
              <a:off x="4176" y="1852"/>
              <a:ext cx="15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sz="1600">
                  <a:latin typeface="Tahoma" pitchFamily="34" charset="0"/>
                </a:rPr>
                <a:t>Shonwitz &amp; Ziegler, 1982</a:t>
              </a:r>
              <a:endParaRPr lang="pt-BR" sz="1600" baseline="30000">
                <a:latin typeface="Tahoma" pitchFamily="34" charset="0"/>
              </a:endParaRPr>
            </a:p>
          </p:txBody>
        </p:sp>
        <p:sp>
          <p:nvSpPr>
            <p:cNvPr id="30753" name="Text Box 20"/>
            <p:cNvSpPr txBox="1">
              <a:spLocks noChangeArrowheads="1"/>
            </p:cNvSpPr>
            <p:nvPr/>
          </p:nvSpPr>
          <p:spPr bwMode="auto">
            <a:xfrm>
              <a:off x="4176" y="2044"/>
              <a:ext cx="15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sz="1600">
                  <a:latin typeface="Tahoma" pitchFamily="34" charset="0"/>
                </a:rPr>
                <a:t>Jones &amp; Darrah, 1993</a:t>
              </a:r>
              <a:endParaRPr lang="pt-BR" sz="1600" baseline="30000">
                <a:latin typeface="Tahoma" pitchFamily="34" charset="0"/>
              </a:endParaRPr>
            </a:p>
          </p:txBody>
        </p:sp>
        <p:sp>
          <p:nvSpPr>
            <p:cNvPr id="30754" name="Text Box 21"/>
            <p:cNvSpPr txBox="1">
              <a:spLocks noChangeArrowheads="1"/>
            </p:cNvSpPr>
            <p:nvPr/>
          </p:nvSpPr>
          <p:spPr bwMode="auto">
            <a:xfrm>
              <a:off x="4176" y="2236"/>
              <a:ext cx="15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sz="1600">
                  <a:latin typeface="Tahoma" pitchFamily="34" charset="0"/>
                </a:rPr>
                <a:t>Matsumoto et al., 1979</a:t>
              </a:r>
              <a:endParaRPr lang="pt-BR" sz="1600" baseline="30000">
                <a:latin typeface="Tahoma" pitchFamily="34" charset="0"/>
              </a:endParaRPr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152400" y="4479925"/>
            <a:ext cx="8839200" cy="711200"/>
            <a:chOff x="96" y="2736"/>
            <a:chExt cx="5568" cy="448"/>
          </a:xfrm>
        </p:grpSpPr>
        <p:sp>
          <p:nvSpPr>
            <p:cNvPr id="30741" name="Text Box 23"/>
            <p:cNvSpPr txBox="1">
              <a:spLocks noChangeArrowheads="1"/>
            </p:cNvSpPr>
            <p:nvPr/>
          </p:nvSpPr>
          <p:spPr bwMode="auto">
            <a:xfrm>
              <a:off x="96" y="2736"/>
              <a:ext cx="7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>
                  <a:latin typeface="Tahoma" pitchFamily="34" charset="0"/>
                </a:rPr>
                <a:t>Trigo</a:t>
              </a:r>
            </a:p>
          </p:txBody>
        </p:sp>
        <p:sp>
          <p:nvSpPr>
            <p:cNvPr id="30742" name="Text Box 24"/>
            <p:cNvSpPr txBox="1">
              <a:spLocks noChangeArrowheads="1"/>
            </p:cNvSpPr>
            <p:nvPr/>
          </p:nvSpPr>
          <p:spPr bwMode="auto">
            <a:xfrm>
              <a:off x="912" y="2738"/>
              <a:ext cx="1680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sz="2000" b="1" dirty="0">
                  <a:latin typeface="Tahoma" pitchFamily="34" charset="0"/>
                </a:rPr>
                <a:t>C solúvel (exsudatos</a:t>
              </a:r>
              <a:r>
                <a:rPr lang="pt-BR" sz="2000" dirty="0">
                  <a:latin typeface="Tahoma" pitchFamily="34" charset="0"/>
                </a:rPr>
                <a:t>)</a:t>
              </a:r>
            </a:p>
          </p:txBody>
        </p:sp>
        <p:sp>
          <p:nvSpPr>
            <p:cNvPr id="30743" name="Text Box 25"/>
            <p:cNvSpPr txBox="1">
              <a:spLocks noChangeArrowheads="1"/>
            </p:cNvSpPr>
            <p:nvPr/>
          </p:nvSpPr>
          <p:spPr bwMode="auto">
            <a:xfrm>
              <a:off x="2544" y="2784"/>
              <a:ext cx="1776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sz="1700" b="1">
                  <a:latin typeface="Tahoma" pitchFamily="34" charset="0"/>
                </a:rPr>
                <a:t>66-243 mg g</a:t>
              </a:r>
              <a:r>
                <a:rPr lang="pt-BR" sz="1700" b="1" baseline="30000">
                  <a:latin typeface="Tahoma" pitchFamily="34" charset="0"/>
                </a:rPr>
                <a:t>-1</a:t>
              </a:r>
              <a:r>
                <a:rPr lang="pt-BR" sz="1700" b="1">
                  <a:latin typeface="Tahoma" pitchFamily="34" charset="0"/>
                </a:rPr>
                <a:t> raiz dia</a:t>
              </a:r>
              <a:r>
                <a:rPr lang="pt-BR" sz="1700" b="1" baseline="30000">
                  <a:latin typeface="Tahoma" pitchFamily="34" charset="0"/>
                </a:rPr>
                <a:t>-1</a:t>
              </a:r>
            </a:p>
          </p:txBody>
        </p:sp>
        <p:sp>
          <p:nvSpPr>
            <p:cNvPr id="30744" name="Text Box 26"/>
            <p:cNvSpPr txBox="1">
              <a:spLocks noChangeArrowheads="1"/>
            </p:cNvSpPr>
            <p:nvPr/>
          </p:nvSpPr>
          <p:spPr bwMode="auto">
            <a:xfrm>
              <a:off x="4176" y="2784"/>
              <a:ext cx="148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sz="1600">
                  <a:latin typeface="Tahoma" pitchFamily="34" charset="0"/>
                </a:rPr>
                <a:t>Prikryl &amp; Vancura, 1980</a:t>
              </a:r>
              <a:endParaRPr lang="pt-BR" sz="1600" baseline="30000">
                <a:latin typeface="Tahoma" pitchFamily="34" charset="0"/>
              </a:endParaRPr>
            </a:p>
          </p:txBody>
        </p:sp>
      </p:grp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152400" y="5089525"/>
            <a:ext cx="8610600" cy="730250"/>
            <a:chOff x="96" y="3120"/>
            <a:chExt cx="5424" cy="460"/>
          </a:xfrm>
        </p:grpSpPr>
        <p:sp>
          <p:nvSpPr>
            <p:cNvPr id="30737" name="Text Box 28"/>
            <p:cNvSpPr txBox="1">
              <a:spLocks noChangeArrowheads="1"/>
            </p:cNvSpPr>
            <p:nvPr/>
          </p:nvSpPr>
          <p:spPr bwMode="auto">
            <a:xfrm>
              <a:off x="96" y="3120"/>
              <a:ext cx="76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>
                  <a:latin typeface="Tahoma" pitchFamily="34" charset="0"/>
                </a:rPr>
                <a:t>Legum.</a:t>
              </a:r>
            </a:p>
          </p:txBody>
        </p:sp>
        <p:sp>
          <p:nvSpPr>
            <p:cNvPr id="30738" name="Text Box 29"/>
            <p:cNvSpPr txBox="1">
              <a:spLocks noChangeArrowheads="1"/>
            </p:cNvSpPr>
            <p:nvPr/>
          </p:nvSpPr>
          <p:spPr bwMode="auto">
            <a:xfrm>
              <a:off x="912" y="3158"/>
              <a:ext cx="1680" cy="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sz="1900" b="1">
                  <a:latin typeface="Tahoma" pitchFamily="34" charset="0"/>
                </a:rPr>
                <a:t>Exsudatos (amino-Compostos)</a:t>
              </a:r>
            </a:p>
          </p:txBody>
        </p:sp>
        <p:sp>
          <p:nvSpPr>
            <p:cNvPr id="30739" name="Text Box 30"/>
            <p:cNvSpPr txBox="1">
              <a:spLocks noChangeArrowheads="1"/>
            </p:cNvSpPr>
            <p:nvPr/>
          </p:nvSpPr>
          <p:spPr bwMode="auto">
            <a:xfrm>
              <a:off x="2544" y="3206"/>
              <a:ext cx="17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sz="1700" b="1">
                  <a:latin typeface="Tahoma" pitchFamily="34" charset="0"/>
                </a:rPr>
                <a:t>250 mg g</a:t>
              </a:r>
              <a:r>
                <a:rPr lang="pt-BR" sz="1700" b="1" baseline="30000">
                  <a:latin typeface="Tahoma" pitchFamily="34" charset="0"/>
                </a:rPr>
                <a:t>-1</a:t>
              </a:r>
              <a:r>
                <a:rPr lang="pt-BR" sz="1700" b="1">
                  <a:latin typeface="Tahoma" pitchFamily="34" charset="0"/>
                </a:rPr>
                <a:t> raiz (3-4 s</a:t>
              </a:r>
              <a:r>
                <a:rPr lang="pt-BR" b="1">
                  <a:latin typeface="Tahoma" pitchFamily="34" charset="0"/>
                </a:rPr>
                <a:t>)</a:t>
              </a:r>
              <a:endParaRPr lang="pt-BR" b="1" baseline="30000">
                <a:latin typeface="Tahoma" pitchFamily="34" charset="0"/>
              </a:endParaRPr>
            </a:p>
          </p:txBody>
        </p:sp>
        <p:sp>
          <p:nvSpPr>
            <p:cNvPr id="30740" name="Text Box 31"/>
            <p:cNvSpPr txBox="1">
              <a:spLocks noChangeArrowheads="1"/>
            </p:cNvSpPr>
            <p:nvPr/>
          </p:nvSpPr>
          <p:spPr bwMode="auto">
            <a:xfrm>
              <a:off x="4176" y="3196"/>
              <a:ext cx="134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sz="1600">
                  <a:latin typeface="Tahoma" pitchFamily="34" charset="0"/>
                </a:rPr>
                <a:t>Whips &amp; Linch, 1985</a:t>
              </a:r>
              <a:endParaRPr lang="pt-BR" sz="1600" baseline="30000">
                <a:latin typeface="Tahoma" pitchFamily="34" charset="0"/>
              </a:endParaRPr>
            </a:p>
          </p:txBody>
        </p:sp>
      </p:grp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152400" y="5775325"/>
            <a:ext cx="8839200" cy="914400"/>
            <a:chOff x="96" y="3552"/>
            <a:chExt cx="5568" cy="576"/>
          </a:xfrm>
        </p:grpSpPr>
        <p:sp>
          <p:nvSpPr>
            <p:cNvPr id="30732" name="Text Box 33"/>
            <p:cNvSpPr txBox="1">
              <a:spLocks noChangeArrowheads="1"/>
            </p:cNvSpPr>
            <p:nvPr/>
          </p:nvSpPr>
          <p:spPr bwMode="auto">
            <a:xfrm>
              <a:off x="96" y="3552"/>
              <a:ext cx="768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>
                  <a:latin typeface="Tahoma" pitchFamily="34" charset="0"/>
                </a:rPr>
                <a:t>Gram./Past.</a:t>
              </a:r>
            </a:p>
          </p:txBody>
        </p:sp>
        <p:sp>
          <p:nvSpPr>
            <p:cNvPr id="30733" name="Text Box 34"/>
            <p:cNvSpPr txBox="1">
              <a:spLocks noChangeArrowheads="1"/>
            </p:cNvSpPr>
            <p:nvPr/>
          </p:nvSpPr>
          <p:spPr bwMode="auto">
            <a:xfrm>
              <a:off x="912" y="3590"/>
              <a:ext cx="168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sz="1900" b="1">
                  <a:latin typeface="Tahoma" pitchFamily="34" charset="0"/>
                </a:rPr>
                <a:t>Exsudatos solúveis</a:t>
              </a:r>
            </a:p>
          </p:txBody>
        </p:sp>
        <p:sp>
          <p:nvSpPr>
            <p:cNvPr id="30734" name="Text Box 35"/>
            <p:cNvSpPr txBox="1">
              <a:spLocks noChangeArrowheads="1"/>
            </p:cNvSpPr>
            <p:nvPr/>
          </p:nvSpPr>
          <p:spPr bwMode="auto">
            <a:xfrm>
              <a:off x="2544" y="3638"/>
              <a:ext cx="1776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sz="1700" b="1">
                  <a:latin typeface="Tahoma" pitchFamily="34" charset="0"/>
                </a:rPr>
                <a:t>500 mg g</a:t>
              </a:r>
              <a:r>
                <a:rPr lang="pt-BR" sz="1700" b="1" baseline="30000">
                  <a:latin typeface="Tahoma" pitchFamily="34" charset="0"/>
                </a:rPr>
                <a:t>-1</a:t>
              </a:r>
              <a:r>
                <a:rPr lang="pt-BR" sz="1700" b="1">
                  <a:latin typeface="Tahoma" pitchFamily="34" charset="0"/>
                </a:rPr>
                <a:t> raiz (3-4 s)</a:t>
              </a:r>
              <a:endParaRPr lang="pt-BR" sz="1700" b="1" baseline="30000">
                <a:latin typeface="Tahoma" pitchFamily="34" charset="0"/>
              </a:endParaRPr>
            </a:p>
          </p:txBody>
        </p:sp>
        <p:sp>
          <p:nvSpPr>
            <p:cNvPr id="30735" name="Line 36"/>
            <p:cNvSpPr>
              <a:spLocks noChangeShapeType="1"/>
            </p:cNvSpPr>
            <p:nvPr/>
          </p:nvSpPr>
          <p:spPr bwMode="auto">
            <a:xfrm>
              <a:off x="96" y="4128"/>
              <a:ext cx="5568" cy="0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0736" name="Text Box 37"/>
            <p:cNvSpPr txBox="1">
              <a:spLocks noChangeArrowheads="1"/>
            </p:cNvSpPr>
            <p:nvPr/>
          </p:nvSpPr>
          <p:spPr bwMode="auto">
            <a:xfrm>
              <a:off x="4176" y="3648"/>
              <a:ext cx="134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sz="1600">
                  <a:latin typeface="Tahoma" pitchFamily="34" charset="0"/>
                </a:rPr>
                <a:t>Whips &amp; Linch, 1985</a:t>
              </a:r>
              <a:endParaRPr lang="pt-BR" sz="1600" baseline="30000"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08050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root systems and soil aggreg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95" t="2616" r="321" b="33209"/>
          <a:stretch/>
        </p:blipFill>
        <p:spPr bwMode="auto">
          <a:xfrm>
            <a:off x="1046163" y="323850"/>
            <a:ext cx="6829646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18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tângulo 42"/>
          <p:cNvSpPr/>
          <p:nvPr/>
        </p:nvSpPr>
        <p:spPr>
          <a:xfrm>
            <a:off x="0" y="1667709"/>
            <a:ext cx="9144000" cy="39215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0" y="76470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Raízes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finas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penetram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nos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poros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e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causam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o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secamento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ao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redor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das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raizes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10717" y="5589240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Reorganizam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as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partículas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de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argila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com a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compressão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e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estabilizam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com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os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polissacarideos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excretados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pelos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microrganismos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e as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raízes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. </a:t>
            </a:r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 rot="20978122">
            <a:off x="954303" y="2786236"/>
            <a:ext cx="2220912" cy="809625"/>
            <a:chOff x="1625" y="1468"/>
            <a:chExt cx="1399" cy="510"/>
          </a:xfrm>
        </p:grpSpPr>
        <p:sp>
          <p:nvSpPr>
            <p:cNvPr id="34" name="Freeform 6"/>
            <p:cNvSpPr>
              <a:spLocks/>
            </p:cNvSpPr>
            <p:nvPr/>
          </p:nvSpPr>
          <p:spPr bwMode="auto">
            <a:xfrm rot="-3405074">
              <a:off x="2198" y="1175"/>
              <a:ext cx="235" cy="1372"/>
            </a:xfrm>
            <a:custGeom>
              <a:avLst/>
              <a:gdLst>
                <a:gd name="T0" fmla="*/ 114 w 271"/>
                <a:gd name="T1" fmla="*/ 6 h 2744"/>
                <a:gd name="T2" fmla="*/ 69 w 271"/>
                <a:gd name="T3" fmla="*/ 40 h 2744"/>
                <a:gd name="T4" fmla="*/ 53 w 271"/>
                <a:gd name="T5" fmla="*/ 110 h 2744"/>
                <a:gd name="T6" fmla="*/ 58 w 271"/>
                <a:gd name="T7" fmla="*/ 172 h 2744"/>
                <a:gd name="T8" fmla="*/ 48 w 271"/>
                <a:gd name="T9" fmla="*/ 218 h 2744"/>
                <a:gd name="T10" fmla="*/ 48 w 271"/>
                <a:gd name="T11" fmla="*/ 268 h 2744"/>
                <a:gd name="T12" fmla="*/ 53 w 271"/>
                <a:gd name="T13" fmla="*/ 343 h 2744"/>
                <a:gd name="T14" fmla="*/ 48 w 271"/>
                <a:gd name="T15" fmla="*/ 389 h 2744"/>
                <a:gd name="T16" fmla="*/ 58 w 271"/>
                <a:gd name="T17" fmla="*/ 444 h 2744"/>
                <a:gd name="T18" fmla="*/ 40 w 271"/>
                <a:gd name="T19" fmla="*/ 511 h 2744"/>
                <a:gd name="T20" fmla="*/ 50 w 271"/>
                <a:gd name="T21" fmla="*/ 568 h 2744"/>
                <a:gd name="T22" fmla="*/ 53 w 271"/>
                <a:gd name="T23" fmla="*/ 622 h 2744"/>
                <a:gd name="T24" fmla="*/ 40 w 271"/>
                <a:gd name="T25" fmla="*/ 678 h 2744"/>
                <a:gd name="T26" fmla="*/ 48 w 271"/>
                <a:gd name="T27" fmla="*/ 731 h 2744"/>
                <a:gd name="T28" fmla="*/ 50 w 271"/>
                <a:gd name="T29" fmla="*/ 789 h 2744"/>
                <a:gd name="T30" fmla="*/ 37 w 271"/>
                <a:gd name="T31" fmla="*/ 841 h 2744"/>
                <a:gd name="T32" fmla="*/ 37 w 271"/>
                <a:gd name="T33" fmla="*/ 898 h 2744"/>
                <a:gd name="T34" fmla="*/ 45 w 271"/>
                <a:gd name="T35" fmla="*/ 949 h 2744"/>
                <a:gd name="T36" fmla="*/ 42 w 271"/>
                <a:gd name="T37" fmla="*/ 1006 h 2744"/>
                <a:gd name="T38" fmla="*/ 32 w 271"/>
                <a:gd name="T39" fmla="*/ 1062 h 2744"/>
                <a:gd name="T40" fmla="*/ 32 w 271"/>
                <a:gd name="T41" fmla="*/ 1142 h 2744"/>
                <a:gd name="T42" fmla="*/ 18 w 271"/>
                <a:gd name="T43" fmla="*/ 1197 h 2744"/>
                <a:gd name="T44" fmla="*/ 26 w 271"/>
                <a:gd name="T45" fmla="*/ 1248 h 2744"/>
                <a:gd name="T46" fmla="*/ 10 w 271"/>
                <a:gd name="T47" fmla="*/ 1285 h 2744"/>
                <a:gd name="T48" fmla="*/ 0 w 271"/>
                <a:gd name="T49" fmla="*/ 1340 h 2744"/>
                <a:gd name="T50" fmla="*/ 37 w 271"/>
                <a:gd name="T51" fmla="*/ 1368 h 2744"/>
                <a:gd name="T52" fmla="*/ 127 w 271"/>
                <a:gd name="T53" fmla="*/ 1372 h 2744"/>
                <a:gd name="T54" fmla="*/ 212 w 271"/>
                <a:gd name="T55" fmla="*/ 1360 h 2744"/>
                <a:gd name="T56" fmla="*/ 235 w 271"/>
                <a:gd name="T57" fmla="*/ 1344 h 2744"/>
                <a:gd name="T58" fmla="*/ 228 w 271"/>
                <a:gd name="T59" fmla="*/ 1324 h 2744"/>
                <a:gd name="T60" fmla="*/ 209 w 271"/>
                <a:gd name="T61" fmla="*/ 1299 h 2744"/>
                <a:gd name="T62" fmla="*/ 193 w 271"/>
                <a:gd name="T63" fmla="*/ 1265 h 2744"/>
                <a:gd name="T64" fmla="*/ 188 w 271"/>
                <a:gd name="T65" fmla="*/ 1217 h 2744"/>
                <a:gd name="T66" fmla="*/ 201 w 271"/>
                <a:gd name="T67" fmla="*/ 1175 h 2744"/>
                <a:gd name="T68" fmla="*/ 193 w 271"/>
                <a:gd name="T69" fmla="*/ 1126 h 2744"/>
                <a:gd name="T70" fmla="*/ 206 w 271"/>
                <a:gd name="T71" fmla="*/ 1055 h 2744"/>
                <a:gd name="T72" fmla="*/ 199 w 271"/>
                <a:gd name="T73" fmla="*/ 994 h 2744"/>
                <a:gd name="T74" fmla="*/ 206 w 271"/>
                <a:gd name="T75" fmla="*/ 942 h 2744"/>
                <a:gd name="T76" fmla="*/ 214 w 271"/>
                <a:gd name="T77" fmla="*/ 881 h 2744"/>
                <a:gd name="T78" fmla="*/ 212 w 271"/>
                <a:gd name="T79" fmla="*/ 830 h 2744"/>
                <a:gd name="T80" fmla="*/ 199 w 271"/>
                <a:gd name="T81" fmla="*/ 786 h 2744"/>
                <a:gd name="T82" fmla="*/ 212 w 271"/>
                <a:gd name="T83" fmla="*/ 728 h 2744"/>
                <a:gd name="T84" fmla="*/ 219 w 271"/>
                <a:gd name="T85" fmla="*/ 673 h 2744"/>
                <a:gd name="T86" fmla="*/ 207 w 271"/>
                <a:gd name="T87" fmla="*/ 622 h 2744"/>
                <a:gd name="T88" fmla="*/ 207 w 271"/>
                <a:gd name="T89" fmla="*/ 574 h 2744"/>
                <a:gd name="T90" fmla="*/ 217 w 271"/>
                <a:gd name="T91" fmla="*/ 528 h 2744"/>
                <a:gd name="T92" fmla="*/ 207 w 271"/>
                <a:gd name="T93" fmla="*/ 479 h 2744"/>
                <a:gd name="T94" fmla="*/ 219 w 271"/>
                <a:gd name="T95" fmla="*/ 402 h 2744"/>
                <a:gd name="T96" fmla="*/ 222 w 271"/>
                <a:gd name="T97" fmla="*/ 350 h 2744"/>
                <a:gd name="T98" fmla="*/ 212 w 271"/>
                <a:gd name="T99" fmla="*/ 306 h 2744"/>
                <a:gd name="T100" fmla="*/ 222 w 271"/>
                <a:gd name="T101" fmla="*/ 237 h 2744"/>
                <a:gd name="T102" fmla="*/ 212 w 271"/>
                <a:gd name="T103" fmla="*/ 181 h 2744"/>
                <a:gd name="T104" fmla="*/ 209 w 271"/>
                <a:gd name="T105" fmla="*/ 114 h 2744"/>
                <a:gd name="T106" fmla="*/ 218 w 271"/>
                <a:gd name="T107" fmla="*/ 58 h 2744"/>
                <a:gd name="T108" fmla="*/ 197 w 271"/>
                <a:gd name="T109" fmla="*/ 15 h 2744"/>
                <a:gd name="T110" fmla="*/ 139 w 271"/>
                <a:gd name="T111" fmla="*/ 0 h 274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71"/>
                <a:gd name="T169" fmla="*/ 0 h 2744"/>
                <a:gd name="T170" fmla="*/ 271 w 271"/>
                <a:gd name="T171" fmla="*/ 2744 h 274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71" h="2744">
                  <a:moveTo>
                    <a:pt x="160" y="0"/>
                  </a:moveTo>
                  <a:lnTo>
                    <a:pt x="131" y="12"/>
                  </a:lnTo>
                  <a:lnTo>
                    <a:pt x="116" y="31"/>
                  </a:lnTo>
                  <a:lnTo>
                    <a:pt x="79" y="79"/>
                  </a:lnTo>
                  <a:lnTo>
                    <a:pt x="61" y="142"/>
                  </a:lnTo>
                  <a:lnTo>
                    <a:pt x="61" y="220"/>
                  </a:lnTo>
                  <a:lnTo>
                    <a:pt x="70" y="278"/>
                  </a:lnTo>
                  <a:lnTo>
                    <a:pt x="67" y="345"/>
                  </a:lnTo>
                  <a:lnTo>
                    <a:pt x="61" y="397"/>
                  </a:lnTo>
                  <a:lnTo>
                    <a:pt x="55" y="437"/>
                  </a:lnTo>
                  <a:lnTo>
                    <a:pt x="55" y="489"/>
                  </a:lnTo>
                  <a:lnTo>
                    <a:pt x="55" y="535"/>
                  </a:lnTo>
                  <a:lnTo>
                    <a:pt x="67" y="613"/>
                  </a:lnTo>
                  <a:lnTo>
                    <a:pt x="61" y="685"/>
                  </a:lnTo>
                  <a:lnTo>
                    <a:pt x="52" y="736"/>
                  </a:lnTo>
                  <a:lnTo>
                    <a:pt x="55" y="779"/>
                  </a:lnTo>
                  <a:lnTo>
                    <a:pt x="61" y="825"/>
                  </a:lnTo>
                  <a:lnTo>
                    <a:pt x="67" y="888"/>
                  </a:lnTo>
                  <a:lnTo>
                    <a:pt x="61" y="959"/>
                  </a:lnTo>
                  <a:lnTo>
                    <a:pt x="46" y="1023"/>
                  </a:lnTo>
                  <a:lnTo>
                    <a:pt x="49" y="1085"/>
                  </a:lnTo>
                  <a:lnTo>
                    <a:pt x="58" y="1136"/>
                  </a:lnTo>
                  <a:lnTo>
                    <a:pt x="61" y="1188"/>
                  </a:lnTo>
                  <a:lnTo>
                    <a:pt x="61" y="1243"/>
                  </a:lnTo>
                  <a:lnTo>
                    <a:pt x="49" y="1313"/>
                  </a:lnTo>
                  <a:lnTo>
                    <a:pt x="46" y="1356"/>
                  </a:lnTo>
                  <a:lnTo>
                    <a:pt x="49" y="1408"/>
                  </a:lnTo>
                  <a:lnTo>
                    <a:pt x="55" y="1463"/>
                  </a:lnTo>
                  <a:lnTo>
                    <a:pt x="55" y="1526"/>
                  </a:lnTo>
                  <a:lnTo>
                    <a:pt x="58" y="1579"/>
                  </a:lnTo>
                  <a:lnTo>
                    <a:pt x="52" y="1621"/>
                  </a:lnTo>
                  <a:lnTo>
                    <a:pt x="43" y="1683"/>
                  </a:lnTo>
                  <a:lnTo>
                    <a:pt x="43" y="1741"/>
                  </a:lnTo>
                  <a:lnTo>
                    <a:pt x="43" y="1796"/>
                  </a:lnTo>
                  <a:lnTo>
                    <a:pt x="49" y="1840"/>
                  </a:lnTo>
                  <a:lnTo>
                    <a:pt x="52" y="1899"/>
                  </a:lnTo>
                  <a:lnTo>
                    <a:pt x="61" y="1951"/>
                  </a:lnTo>
                  <a:lnTo>
                    <a:pt x="49" y="2012"/>
                  </a:lnTo>
                  <a:lnTo>
                    <a:pt x="37" y="2061"/>
                  </a:lnTo>
                  <a:lnTo>
                    <a:pt x="37" y="2123"/>
                  </a:lnTo>
                  <a:lnTo>
                    <a:pt x="43" y="2210"/>
                  </a:lnTo>
                  <a:lnTo>
                    <a:pt x="37" y="2284"/>
                  </a:lnTo>
                  <a:lnTo>
                    <a:pt x="24" y="2352"/>
                  </a:lnTo>
                  <a:lnTo>
                    <a:pt x="21" y="2394"/>
                  </a:lnTo>
                  <a:lnTo>
                    <a:pt x="24" y="2453"/>
                  </a:lnTo>
                  <a:lnTo>
                    <a:pt x="30" y="2495"/>
                  </a:lnTo>
                  <a:lnTo>
                    <a:pt x="24" y="2539"/>
                  </a:lnTo>
                  <a:lnTo>
                    <a:pt x="12" y="2570"/>
                  </a:lnTo>
                  <a:lnTo>
                    <a:pt x="6" y="2625"/>
                  </a:lnTo>
                  <a:lnTo>
                    <a:pt x="0" y="2680"/>
                  </a:lnTo>
                  <a:lnTo>
                    <a:pt x="3" y="2719"/>
                  </a:lnTo>
                  <a:lnTo>
                    <a:pt x="43" y="2735"/>
                  </a:lnTo>
                  <a:lnTo>
                    <a:pt x="85" y="2744"/>
                  </a:lnTo>
                  <a:lnTo>
                    <a:pt x="147" y="2744"/>
                  </a:lnTo>
                  <a:lnTo>
                    <a:pt x="205" y="2735"/>
                  </a:lnTo>
                  <a:lnTo>
                    <a:pt x="244" y="2719"/>
                  </a:lnTo>
                  <a:lnTo>
                    <a:pt x="268" y="2703"/>
                  </a:lnTo>
                  <a:lnTo>
                    <a:pt x="271" y="2688"/>
                  </a:lnTo>
                  <a:lnTo>
                    <a:pt x="270" y="2675"/>
                  </a:lnTo>
                  <a:lnTo>
                    <a:pt x="263" y="2648"/>
                  </a:lnTo>
                  <a:lnTo>
                    <a:pt x="256" y="2627"/>
                  </a:lnTo>
                  <a:lnTo>
                    <a:pt x="241" y="2597"/>
                  </a:lnTo>
                  <a:lnTo>
                    <a:pt x="233" y="2572"/>
                  </a:lnTo>
                  <a:lnTo>
                    <a:pt x="223" y="2530"/>
                  </a:lnTo>
                  <a:lnTo>
                    <a:pt x="221" y="2493"/>
                  </a:lnTo>
                  <a:lnTo>
                    <a:pt x="217" y="2434"/>
                  </a:lnTo>
                  <a:lnTo>
                    <a:pt x="227" y="2390"/>
                  </a:lnTo>
                  <a:lnTo>
                    <a:pt x="232" y="2349"/>
                  </a:lnTo>
                  <a:lnTo>
                    <a:pt x="227" y="2296"/>
                  </a:lnTo>
                  <a:lnTo>
                    <a:pt x="223" y="2251"/>
                  </a:lnTo>
                  <a:lnTo>
                    <a:pt x="229" y="2193"/>
                  </a:lnTo>
                  <a:lnTo>
                    <a:pt x="238" y="2110"/>
                  </a:lnTo>
                  <a:lnTo>
                    <a:pt x="233" y="2044"/>
                  </a:lnTo>
                  <a:lnTo>
                    <a:pt x="229" y="1988"/>
                  </a:lnTo>
                  <a:lnTo>
                    <a:pt x="229" y="1927"/>
                  </a:lnTo>
                  <a:lnTo>
                    <a:pt x="238" y="1884"/>
                  </a:lnTo>
                  <a:lnTo>
                    <a:pt x="244" y="1823"/>
                  </a:lnTo>
                  <a:lnTo>
                    <a:pt x="247" y="1762"/>
                  </a:lnTo>
                  <a:lnTo>
                    <a:pt x="247" y="1716"/>
                  </a:lnTo>
                  <a:lnTo>
                    <a:pt x="244" y="1661"/>
                  </a:lnTo>
                  <a:lnTo>
                    <a:pt x="238" y="1615"/>
                  </a:lnTo>
                  <a:lnTo>
                    <a:pt x="229" y="1573"/>
                  </a:lnTo>
                  <a:lnTo>
                    <a:pt x="233" y="1533"/>
                  </a:lnTo>
                  <a:lnTo>
                    <a:pt x="244" y="1456"/>
                  </a:lnTo>
                  <a:lnTo>
                    <a:pt x="253" y="1395"/>
                  </a:lnTo>
                  <a:lnTo>
                    <a:pt x="253" y="1346"/>
                  </a:lnTo>
                  <a:lnTo>
                    <a:pt x="250" y="1295"/>
                  </a:lnTo>
                  <a:lnTo>
                    <a:pt x="239" y="1243"/>
                  </a:lnTo>
                  <a:lnTo>
                    <a:pt x="238" y="1197"/>
                  </a:lnTo>
                  <a:lnTo>
                    <a:pt x="239" y="1148"/>
                  </a:lnTo>
                  <a:lnTo>
                    <a:pt x="244" y="1102"/>
                  </a:lnTo>
                  <a:lnTo>
                    <a:pt x="250" y="1056"/>
                  </a:lnTo>
                  <a:lnTo>
                    <a:pt x="250" y="1010"/>
                  </a:lnTo>
                  <a:lnTo>
                    <a:pt x="239" y="959"/>
                  </a:lnTo>
                  <a:lnTo>
                    <a:pt x="239" y="873"/>
                  </a:lnTo>
                  <a:lnTo>
                    <a:pt x="253" y="804"/>
                  </a:lnTo>
                  <a:lnTo>
                    <a:pt x="256" y="761"/>
                  </a:lnTo>
                  <a:lnTo>
                    <a:pt x="256" y="700"/>
                  </a:lnTo>
                  <a:lnTo>
                    <a:pt x="251" y="652"/>
                  </a:lnTo>
                  <a:lnTo>
                    <a:pt x="244" y="611"/>
                  </a:lnTo>
                  <a:lnTo>
                    <a:pt x="253" y="538"/>
                  </a:lnTo>
                  <a:lnTo>
                    <a:pt x="256" y="474"/>
                  </a:lnTo>
                  <a:lnTo>
                    <a:pt x="250" y="400"/>
                  </a:lnTo>
                  <a:lnTo>
                    <a:pt x="245" y="362"/>
                  </a:lnTo>
                  <a:lnTo>
                    <a:pt x="238" y="287"/>
                  </a:lnTo>
                  <a:lnTo>
                    <a:pt x="241" y="229"/>
                  </a:lnTo>
                  <a:lnTo>
                    <a:pt x="250" y="171"/>
                  </a:lnTo>
                  <a:lnTo>
                    <a:pt x="251" y="117"/>
                  </a:lnTo>
                  <a:lnTo>
                    <a:pt x="241" y="67"/>
                  </a:lnTo>
                  <a:lnTo>
                    <a:pt x="227" y="31"/>
                  </a:lnTo>
                  <a:lnTo>
                    <a:pt x="195" y="9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A87C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 rot="-3405074">
              <a:off x="2276" y="1145"/>
              <a:ext cx="134" cy="1362"/>
            </a:xfrm>
            <a:custGeom>
              <a:avLst/>
              <a:gdLst>
                <a:gd name="T0" fmla="*/ 53 w 154"/>
                <a:gd name="T1" fmla="*/ 11 h 2725"/>
                <a:gd name="T2" fmla="*/ 59 w 154"/>
                <a:gd name="T3" fmla="*/ 66 h 2725"/>
                <a:gd name="T4" fmla="*/ 33 w 154"/>
                <a:gd name="T5" fmla="*/ 134 h 2725"/>
                <a:gd name="T6" fmla="*/ 57 w 154"/>
                <a:gd name="T7" fmla="*/ 194 h 2725"/>
                <a:gd name="T8" fmla="*/ 51 w 154"/>
                <a:gd name="T9" fmla="*/ 241 h 2725"/>
                <a:gd name="T10" fmla="*/ 38 w 154"/>
                <a:gd name="T11" fmla="*/ 304 h 2725"/>
                <a:gd name="T12" fmla="*/ 51 w 154"/>
                <a:gd name="T13" fmla="*/ 362 h 2725"/>
                <a:gd name="T14" fmla="*/ 44 w 154"/>
                <a:gd name="T15" fmla="*/ 409 h 2725"/>
                <a:gd name="T16" fmla="*/ 38 w 154"/>
                <a:gd name="T17" fmla="*/ 471 h 2725"/>
                <a:gd name="T18" fmla="*/ 51 w 154"/>
                <a:gd name="T19" fmla="*/ 539 h 2725"/>
                <a:gd name="T20" fmla="*/ 38 w 154"/>
                <a:gd name="T21" fmla="*/ 592 h 2725"/>
                <a:gd name="T22" fmla="*/ 41 w 154"/>
                <a:gd name="T23" fmla="*/ 646 h 2725"/>
                <a:gd name="T24" fmla="*/ 49 w 154"/>
                <a:gd name="T25" fmla="*/ 704 h 2725"/>
                <a:gd name="T26" fmla="*/ 27 w 154"/>
                <a:gd name="T27" fmla="*/ 758 h 2725"/>
                <a:gd name="T28" fmla="*/ 38 w 154"/>
                <a:gd name="T29" fmla="*/ 811 h 2725"/>
                <a:gd name="T30" fmla="*/ 46 w 154"/>
                <a:gd name="T31" fmla="*/ 868 h 2725"/>
                <a:gd name="T32" fmla="*/ 38 w 154"/>
                <a:gd name="T33" fmla="*/ 916 h 2725"/>
                <a:gd name="T34" fmla="*/ 30 w 154"/>
                <a:gd name="T35" fmla="*/ 970 h 2725"/>
                <a:gd name="T36" fmla="*/ 38 w 154"/>
                <a:gd name="T37" fmla="*/ 1035 h 2725"/>
                <a:gd name="T38" fmla="*/ 22 w 154"/>
                <a:gd name="T39" fmla="*/ 1099 h 2725"/>
                <a:gd name="T40" fmla="*/ 33 w 154"/>
                <a:gd name="T41" fmla="*/ 1172 h 2725"/>
                <a:gd name="T42" fmla="*/ 30 w 154"/>
                <a:gd name="T43" fmla="*/ 1222 h 2725"/>
                <a:gd name="T44" fmla="*/ 36 w 154"/>
                <a:gd name="T45" fmla="*/ 1277 h 2725"/>
                <a:gd name="T46" fmla="*/ 30 w 154"/>
                <a:gd name="T47" fmla="*/ 1320 h 2725"/>
                <a:gd name="T48" fmla="*/ 10 w 154"/>
                <a:gd name="T49" fmla="*/ 1349 h 2725"/>
                <a:gd name="T50" fmla="*/ 35 w 154"/>
                <a:gd name="T51" fmla="*/ 1362 h 2725"/>
                <a:gd name="T52" fmla="*/ 119 w 154"/>
                <a:gd name="T53" fmla="*/ 1349 h 2725"/>
                <a:gd name="T54" fmla="*/ 123 w 154"/>
                <a:gd name="T55" fmla="*/ 1327 h 2725"/>
                <a:gd name="T56" fmla="*/ 107 w 154"/>
                <a:gd name="T57" fmla="*/ 1310 h 2725"/>
                <a:gd name="T58" fmla="*/ 91 w 154"/>
                <a:gd name="T59" fmla="*/ 1285 h 2725"/>
                <a:gd name="T60" fmla="*/ 75 w 154"/>
                <a:gd name="T61" fmla="*/ 1248 h 2725"/>
                <a:gd name="T62" fmla="*/ 80 w 154"/>
                <a:gd name="T63" fmla="*/ 1215 h 2725"/>
                <a:gd name="T64" fmla="*/ 91 w 154"/>
                <a:gd name="T65" fmla="*/ 1169 h 2725"/>
                <a:gd name="T66" fmla="*/ 86 w 154"/>
                <a:gd name="T67" fmla="*/ 1122 h 2725"/>
                <a:gd name="T68" fmla="*/ 94 w 154"/>
                <a:gd name="T69" fmla="*/ 1053 h 2725"/>
                <a:gd name="T70" fmla="*/ 94 w 154"/>
                <a:gd name="T71" fmla="*/ 990 h 2725"/>
                <a:gd name="T72" fmla="*/ 97 w 154"/>
                <a:gd name="T73" fmla="*/ 943 h 2725"/>
                <a:gd name="T74" fmla="*/ 108 w 154"/>
                <a:gd name="T75" fmla="*/ 875 h 2725"/>
                <a:gd name="T76" fmla="*/ 107 w 154"/>
                <a:gd name="T77" fmla="*/ 825 h 2725"/>
                <a:gd name="T78" fmla="*/ 91 w 154"/>
                <a:gd name="T79" fmla="*/ 783 h 2725"/>
                <a:gd name="T80" fmla="*/ 107 w 154"/>
                <a:gd name="T81" fmla="*/ 723 h 2725"/>
                <a:gd name="T82" fmla="*/ 111 w 154"/>
                <a:gd name="T83" fmla="*/ 668 h 2725"/>
                <a:gd name="T84" fmla="*/ 99 w 154"/>
                <a:gd name="T85" fmla="*/ 623 h 2725"/>
                <a:gd name="T86" fmla="*/ 97 w 154"/>
                <a:gd name="T87" fmla="*/ 574 h 2725"/>
                <a:gd name="T88" fmla="*/ 109 w 154"/>
                <a:gd name="T89" fmla="*/ 523 h 2725"/>
                <a:gd name="T90" fmla="*/ 104 w 154"/>
                <a:gd name="T91" fmla="*/ 475 h 2725"/>
                <a:gd name="T92" fmla="*/ 111 w 154"/>
                <a:gd name="T93" fmla="*/ 397 h 2725"/>
                <a:gd name="T94" fmla="*/ 117 w 154"/>
                <a:gd name="T95" fmla="*/ 346 h 2725"/>
                <a:gd name="T96" fmla="*/ 102 w 154"/>
                <a:gd name="T97" fmla="*/ 302 h 2725"/>
                <a:gd name="T98" fmla="*/ 111 w 154"/>
                <a:gd name="T99" fmla="*/ 233 h 2725"/>
                <a:gd name="T100" fmla="*/ 107 w 154"/>
                <a:gd name="T101" fmla="*/ 177 h 2725"/>
                <a:gd name="T102" fmla="*/ 99 w 154"/>
                <a:gd name="T103" fmla="*/ 117 h 2725"/>
                <a:gd name="T104" fmla="*/ 110 w 154"/>
                <a:gd name="T105" fmla="*/ 54 h 2725"/>
                <a:gd name="T106" fmla="*/ 99 w 154"/>
                <a:gd name="T107" fmla="*/ 18 h 2725"/>
                <a:gd name="T108" fmla="*/ 49 w 154"/>
                <a:gd name="T109" fmla="*/ 0 h 272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54"/>
                <a:gd name="T166" fmla="*/ 0 h 2725"/>
                <a:gd name="T167" fmla="*/ 154 w 154"/>
                <a:gd name="T168" fmla="*/ 2725 h 272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54" h="2725">
                  <a:moveTo>
                    <a:pt x="56" y="0"/>
                  </a:moveTo>
                  <a:lnTo>
                    <a:pt x="61" y="23"/>
                  </a:lnTo>
                  <a:lnTo>
                    <a:pt x="68" y="71"/>
                  </a:lnTo>
                  <a:lnTo>
                    <a:pt x="68" y="132"/>
                  </a:lnTo>
                  <a:lnTo>
                    <a:pt x="59" y="208"/>
                  </a:lnTo>
                  <a:lnTo>
                    <a:pt x="38" y="269"/>
                  </a:lnTo>
                  <a:lnTo>
                    <a:pt x="50" y="339"/>
                  </a:lnTo>
                  <a:lnTo>
                    <a:pt x="65" y="388"/>
                  </a:lnTo>
                  <a:lnTo>
                    <a:pt x="68" y="440"/>
                  </a:lnTo>
                  <a:lnTo>
                    <a:pt x="59" y="483"/>
                  </a:lnTo>
                  <a:lnTo>
                    <a:pt x="59" y="538"/>
                  </a:lnTo>
                  <a:lnTo>
                    <a:pt x="44" y="608"/>
                  </a:lnTo>
                  <a:lnTo>
                    <a:pt x="59" y="654"/>
                  </a:lnTo>
                  <a:lnTo>
                    <a:pt x="59" y="724"/>
                  </a:lnTo>
                  <a:lnTo>
                    <a:pt x="56" y="767"/>
                  </a:lnTo>
                  <a:lnTo>
                    <a:pt x="50" y="819"/>
                  </a:lnTo>
                  <a:lnTo>
                    <a:pt x="50" y="885"/>
                  </a:lnTo>
                  <a:lnTo>
                    <a:pt x="44" y="943"/>
                  </a:lnTo>
                  <a:lnTo>
                    <a:pt x="62" y="1011"/>
                  </a:lnTo>
                  <a:lnTo>
                    <a:pt x="59" y="1078"/>
                  </a:lnTo>
                  <a:lnTo>
                    <a:pt x="50" y="1127"/>
                  </a:lnTo>
                  <a:lnTo>
                    <a:pt x="44" y="1185"/>
                  </a:lnTo>
                  <a:lnTo>
                    <a:pt x="34" y="1233"/>
                  </a:lnTo>
                  <a:lnTo>
                    <a:pt x="47" y="1292"/>
                  </a:lnTo>
                  <a:lnTo>
                    <a:pt x="56" y="1347"/>
                  </a:lnTo>
                  <a:lnTo>
                    <a:pt x="56" y="1408"/>
                  </a:lnTo>
                  <a:lnTo>
                    <a:pt x="41" y="1472"/>
                  </a:lnTo>
                  <a:lnTo>
                    <a:pt x="31" y="1516"/>
                  </a:lnTo>
                  <a:lnTo>
                    <a:pt x="44" y="1579"/>
                  </a:lnTo>
                  <a:lnTo>
                    <a:pt x="44" y="1622"/>
                  </a:lnTo>
                  <a:lnTo>
                    <a:pt x="53" y="1682"/>
                  </a:lnTo>
                  <a:lnTo>
                    <a:pt x="53" y="1737"/>
                  </a:lnTo>
                  <a:lnTo>
                    <a:pt x="47" y="1787"/>
                  </a:lnTo>
                  <a:lnTo>
                    <a:pt x="44" y="1833"/>
                  </a:lnTo>
                  <a:lnTo>
                    <a:pt x="30" y="1889"/>
                  </a:lnTo>
                  <a:lnTo>
                    <a:pt x="34" y="1940"/>
                  </a:lnTo>
                  <a:lnTo>
                    <a:pt x="47" y="2006"/>
                  </a:lnTo>
                  <a:lnTo>
                    <a:pt x="44" y="2070"/>
                  </a:lnTo>
                  <a:lnTo>
                    <a:pt x="38" y="2125"/>
                  </a:lnTo>
                  <a:lnTo>
                    <a:pt x="25" y="2198"/>
                  </a:lnTo>
                  <a:lnTo>
                    <a:pt x="34" y="2274"/>
                  </a:lnTo>
                  <a:lnTo>
                    <a:pt x="38" y="2345"/>
                  </a:lnTo>
                  <a:lnTo>
                    <a:pt x="34" y="2394"/>
                  </a:lnTo>
                  <a:lnTo>
                    <a:pt x="34" y="2445"/>
                  </a:lnTo>
                  <a:lnTo>
                    <a:pt x="16" y="2493"/>
                  </a:lnTo>
                  <a:lnTo>
                    <a:pt x="41" y="2555"/>
                  </a:lnTo>
                  <a:lnTo>
                    <a:pt x="41" y="2597"/>
                  </a:lnTo>
                  <a:lnTo>
                    <a:pt x="34" y="2640"/>
                  </a:lnTo>
                  <a:lnTo>
                    <a:pt x="22" y="2678"/>
                  </a:lnTo>
                  <a:lnTo>
                    <a:pt x="12" y="2699"/>
                  </a:lnTo>
                  <a:lnTo>
                    <a:pt x="0" y="2725"/>
                  </a:lnTo>
                  <a:lnTo>
                    <a:pt x="40" y="2725"/>
                  </a:lnTo>
                  <a:lnTo>
                    <a:pt x="92" y="2716"/>
                  </a:lnTo>
                  <a:lnTo>
                    <a:pt x="137" y="2699"/>
                  </a:lnTo>
                  <a:lnTo>
                    <a:pt x="154" y="2686"/>
                  </a:lnTo>
                  <a:lnTo>
                    <a:pt x="141" y="2655"/>
                  </a:lnTo>
                  <a:lnTo>
                    <a:pt x="134" y="2637"/>
                  </a:lnTo>
                  <a:lnTo>
                    <a:pt x="123" y="2621"/>
                  </a:lnTo>
                  <a:lnTo>
                    <a:pt x="117" y="2597"/>
                  </a:lnTo>
                  <a:lnTo>
                    <a:pt x="105" y="2570"/>
                  </a:lnTo>
                  <a:lnTo>
                    <a:pt x="99" y="2536"/>
                  </a:lnTo>
                  <a:lnTo>
                    <a:pt x="86" y="2496"/>
                  </a:lnTo>
                  <a:lnTo>
                    <a:pt x="83" y="2469"/>
                  </a:lnTo>
                  <a:lnTo>
                    <a:pt x="92" y="2430"/>
                  </a:lnTo>
                  <a:lnTo>
                    <a:pt x="96" y="2381"/>
                  </a:lnTo>
                  <a:lnTo>
                    <a:pt x="105" y="2339"/>
                  </a:lnTo>
                  <a:lnTo>
                    <a:pt x="105" y="2293"/>
                  </a:lnTo>
                  <a:lnTo>
                    <a:pt x="99" y="2244"/>
                  </a:lnTo>
                  <a:lnTo>
                    <a:pt x="102" y="2183"/>
                  </a:lnTo>
                  <a:lnTo>
                    <a:pt x="108" y="2106"/>
                  </a:lnTo>
                  <a:lnTo>
                    <a:pt x="108" y="2039"/>
                  </a:lnTo>
                  <a:lnTo>
                    <a:pt x="108" y="1981"/>
                  </a:lnTo>
                  <a:lnTo>
                    <a:pt x="102" y="1923"/>
                  </a:lnTo>
                  <a:lnTo>
                    <a:pt x="111" y="1886"/>
                  </a:lnTo>
                  <a:lnTo>
                    <a:pt x="114" y="1810"/>
                  </a:lnTo>
                  <a:lnTo>
                    <a:pt x="124" y="1751"/>
                  </a:lnTo>
                  <a:lnTo>
                    <a:pt x="124" y="1705"/>
                  </a:lnTo>
                  <a:lnTo>
                    <a:pt x="123" y="1650"/>
                  </a:lnTo>
                  <a:lnTo>
                    <a:pt x="114" y="1609"/>
                  </a:lnTo>
                  <a:lnTo>
                    <a:pt x="105" y="1567"/>
                  </a:lnTo>
                  <a:lnTo>
                    <a:pt x="111" y="1512"/>
                  </a:lnTo>
                  <a:lnTo>
                    <a:pt x="123" y="1447"/>
                  </a:lnTo>
                  <a:lnTo>
                    <a:pt x="127" y="1385"/>
                  </a:lnTo>
                  <a:lnTo>
                    <a:pt x="127" y="1337"/>
                  </a:lnTo>
                  <a:lnTo>
                    <a:pt x="125" y="1285"/>
                  </a:lnTo>
                  <a:lnTo>
                    <a:pt x="114" y="1246"/>
                  </a:lnTo>
                  <a:lnTo>
                    <a:pt x="111" y="1197"/>
                  </a:lnTo>
                  <a:lnTo>
                    <a:pt x="111" y="1148"/>
                  </a:lnTo>
                  <a:lnTo>
                    <a:pt x="117" y="1093"/>
                  </a:lnTo>
                  <a:lnTo>
                    <a:pt x="125" y="1047"/>
                  </a:lnTo>
                  <a:lnTo>
                    <a:pt x="125" y="1001"/>
                  </a:lnTo>
                  <a:lnTo>
                    <a:pt x="120" y="951"/>
                  </a:lnTo>
                  <a:lnTo>
                    <a:pt x="111" y="870"/>
                  </a:lnTo>
                  <a:lnTo>
                    <a:pt x="127" y="795"/>
                  </a:lnTo>
                  <a:lnTo>
                    <a:pt x="128" y="752"/>
                  </a:lnTo>
                  <a:lnTo>
                    <a:pt x="135" y="693"/>
                  </a:lnTo>
                  <a:lnTo>
                    <a:pt x="126" y="643"/>
                  </a:lnTo>
                  <a:lnTo>
                    <a:pt x="117" y="604"/>
                  </a:lnTo>
                  <a:lnTo>
                    <a:pt x="127" y="530"/>
                  </a:lnTo>
                  <a:lnTo>
                    <a:pt x="128" y="466"/>
                  </a:lnTo>
                  <a:lnTo>
                    <a:pt x="126" y="403"/>
                  </a:lnTo>
                  <a:lnTo>
                    <a:pt x="123" y="354"/>
                  </a:lnTo>
                  <a:lnTo>
                    <a:pt x="114" y="287"/>
                  </a:lnTo>
                  <a:lnTo>
                    <a:pt x="114" y="235"/>
                  </a:lnTo>
                  <a:lnTo>
                    <a:pt x="125" y="163"/>
                  </a:lnTo>
                  <a:lnTo>
                    <a:pt x="126" y="109"/>
                  </a:lnTo>
                  <a:lnTo>
                    <a:pt x="121" y="59"/>
                  </a:lnTo>
                  <a:lnTo>
                    <a:pt x="114" y="36"/>
                  </a:lnTo>
                  <a:lnTo>
                    <a:pt x="96" y="1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96633"/>
            </a:solidFill>
            <a:ln w="9525">
              <a:solidFill>
                <a:srgbClr val="6633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 rot="-3405074">
              <a:off x="2263" y="1209"/>
              <a:ext cx="85" cy="1355"/>
            </a:xfrm>
            <a:custGeom>
              <a:avLst/>
              <a:gdLst>
                <a:gd name="T0" fmla="*/ 85 w 97"/>
                <a:gd name="T1" fmla="*/ 24 h 2711"/>
                <a:gd name="T2" fmla="*/ 74 w 97"/>
                <a:gd name="T3" fmla="*/ 84 h 2711"/>
                <a:gd name="T4" fmla="*/ 58 w 97"/>
                <a:gd name="T5" fmla="*/ 129 h 2711"/>
                <a:gd name="T6" fmla="*/ 74 w 97"/>
                <a:gd name="T7" fmla="*/ 171 h 2711"/>
                <a:gd name="T8" fmla="*/ 80 w 97"/>
                <a:gd name="T9" fmla="*/ 238 h 2711"/>
                <a:gd name="T10" fmla="*/ 68 w 97"/>
                <a:gd name="T11" fmla="*/ 282 h 2711"/>
                <a:gd name="T12" fmla="*/ 66 w 97"/>
                <a:gd name="T13" fmla="*/ 313 h 2711"/>
                <a:gd name="T14" fmla="*/ 74 w 97"/>
                <a:gd name="T15" fmla="*/ 385 h 2711"/>
                <a:gd name="T16" fmla="*/ 60 w 97"/>
                <a:gd name="T17" fmla="*/ 452 h 2711"/>
                <a:gd name="T18" fmla="*/ 80 w 97"/>
                <a:gd name="T19" fmla="*/ 502 h 2711"/>
                <a:gd name="T20" fmla="*/ 71 w 97"/>
                <a:gd name="T21" fmla="*/ 545 h 2711"/>
                <a:gd name="T22" fmla="*/ 63 w 97"/>
                <a:gd name="T23" fmla="*/ 585 h 2711"/>
                <a:gd name="T24" fmla="*/ 58 w 97"/>
                <a:gd name="T25" fmla="*/ 621 h 2711"/>
                <a:gd name="T26" fmla="*/ 68 w 97"/>
                <a:gd name="T27" fmla="*/ 661 h 2711"/>
                <a:gd name="T28" fmla="*/ 58 w 97"/>
                <a:gd name="T29" fmla="*/ 708 h 2711"/>
                <a:gd name="T30" fmla="*/ 66 w 97"/>
                <a:gd name="T31" fmla="*/ 794 h 2711"/>
                <a:gd name="T32" fmla="*/ 71 w 97"/>
                <a:gd name="T33" fmla="*/ 833 h 2711"/>
                <a:gd name="T34" fmla="*/ 63 w 97"/>
                <a:gd name="T35" fmla="*/ 892 h 2711"/>
                <a:gd name="T36" fmla="*/ 53 w 97"/>
                <a:gd name="T37" fmla="*/ 938 h 2711"/>
                <a:gd name="T38" fmla="*/ 58 w 97"/>
                <a:gd name="T39" fmla="*/ 975 h 2711"/>
                <a:gd name="T40" fmla="*/ 63 w 97"/>
                <a:gd name="T41" fmla="*/ 1025 h 2711"/>
                <a:gd name="T42" fmla="*/ 53 w 97"/>
                <a:gd name="T43" fmla="*/ 1085 h 2711"/>
                <a:gd name="T44" fmla="*/ 55 w 97"/>
                <a:gd name="T45" fmla="*/ 1138 h 2711"/>
                <a:gd name="T46" fmla="*/ 47 w 97"/>
                <a:gd name="T47" fmla="*/ 1215 h 2711"/>
                <a:gd name="T48" fmla="*/ 50 w 97"/>
                <a:gd name="T49" fmla="*/ 1263 h 2711"/>
                <a:gd name="T50" fmla="*/ 45 w 97"/>
                <a:gd name="T51" fmla="*/ 1300 h 2711"/>
                <a:gd name="T52" fmla="*/ 30 w 97"/>
                <a:gd name="T53" fmla="*/ 1343 h 2711"/>
                <a:gd name="T54" fmla="*/ 0 w 97"/>
                <a:gd name="T55" fmla="*/ 1352 h 2711"/>
                <a:gd name="T56" fmla="*/ 15 w 97"/>
                <a:gd name="T57" fmla="*/ 1330 h 2711"/>
                <a:gd name="T58" fmla="*/ 25 w 97"/>
                <a:gd name="T59" fmla="*/ 1304 h 2711"/>
                <a:gd name="T60" fmla="*/ 37 w 97"/>
                <a:gd name="T61" fmla="*/ 1237 h 2711"/>
                <a:gd name="T62" fmla="*/ 42 w 97"/>
                <a:gd name="T63" fmla="*/ 1189 h 2711"/>
                <a:gd name="T64" fmla="*/ 42 w 97"/>
                <a:gd name="T65" fmla="*/ 1124 h 2711"/>
                <a:gd name="T66" fmla="*/ 42 w 97"/>
                <a:gd name="T67" fmla="*/ 1059 h 2711"/>
                <a:gd name="T68" fmla="*/ 45 w 97"/>
                <a:gd name="T69" fmla="*/ 996 h 2711"/>
                <a:gd name="T70" fmla="*/ 45 w 97"/>
                <a:gd name="T71" fmla="*/ 929 h 2711"/>
                <a:gd name="T72" fmla="*/ 50 w 97"/>
                <a:gd name="T73" fmla="*/ 872 h 2711"/>
                <a:gd name="T74" fmla="*/ 55 w 97"/>
                <a:gd name="T75" fmla="*/ 817 h 2711"/>
                <a:gd name="T76" fmla="*/ 45 w 97"/>
                <a:gd name="T77" fmla="*/ 742 h 2711"/>
                <a:gd name="T78" fmla="*/ 50 w 97"/>
                <a:gd name="T79" fmla="*/ 679 h 2711"/>
                <a:gd name="T80" fmla="*/ 45 w 97"/>
                <a:gd name="T81" fmla="*/ 626 h 2711"/>
                <a:gd name="T82" fmla="*/ 55 w 97"/>
                <a:gd name="T83" fmla="*/ 545 h 2711"/>
                <a:gd name="T84" fmla="*/ 60 w 97"/>
                <a:gd name="T85" fmla="*/ 507 h 2711"/>
                <a:gd name="T86" fmla="*/ 50 w 97"/>
                <a:gd name="T87" fmla="*/ 459 h 2711"/>
                <a:gd name="T88" fmla="*/ 60 w 97"/>
                <a:gd name="T89" fmla="*/ 415 h 2711"/>
                <a:gd name="T90" fmla="*/ 60 w 97"/>
                <a:gd name="T91" fmla="*/ 354 h 2711"/>
                <a:gd name="T92" fmla="*/ 53 w 97"/>
                <a:gd name="T93" fmla="*/ 299 h 2711"/>
                <a:gd name="T94" fmla="*/ 63 w 97"/>
                <a:gd name="T95" fmla="*/ 261 h 2711"/>
                <a:gd name="T96" fmla="*/ 68 w 97"/>
                <a:gd name="T97" fmla="*/ 198 h 2711"/>
                <a:gd name="T98" fmla="*/ 50 w 97"/>
                <a:gd name="T99" fmla="*/ 142 h 2711"/>
                <a:gd name="T100" fmla="*/ 53 w 97"/>
                <a:gd name="T101" fmla="*/ 105 h 2711"/>
                <a:gd name="T102" fmla="*/ 85 w 97"/>
                <a:gd name="T103" fmla="*/ 0 h 271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7"/>
                <a:gd name="T157" fmla="*/ 0 h 2711"/>
                <a:gd name="T158" fmla="*/ 97 w 97"/>
                <a:gd name="T159" fmla="*/ 2711 h 271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7" h="2711">
                  <a:moveTo>
                    <a:pt x="97" y="0"/>
                  </a:moveTo>
                  <a:lnTo>
                    <a:pt x="97" y="49"/>
                  </a:lnTo>
                  <a:lnTo>
                    <a:pt x="91" y="110"/>
                  </a:lnTo>
                  <a:lnTo>
                    <a:pt x="84" y="168"/>
                  </a:lnTo>
                  <a:lnTo>
                    <a:pt x="69" y="223"/>
                  </a:lnTo>
                  <a:lnTo>
                    <a:pt x="66" y="259"/>
                  </a:lnTo>
                  <a:lnTo>
                    <a:pt x="72" y="293"/>
                  </a:lnTo>
                  <a:lnTo>
                    <a:pt x="84" y="342"/>
                  </a:lnTo>
                  <a:lnTo>
                    <a:pt x="91" y="409"/>
                  </a:lnTo>
                  <a:lnTo>
                    <a:pt x="91" y="476"/>
                  </a:lnTo>
                  <a:lnTo>
                    <a:pt x="81" y="528"/>
                  </a:lnTo>
                  <a:lnTo>
                    <a:pt x="78" y="565"/>
                  </a:lnTo>
                  <a:lnTo>
                    <a:pt x="69" y="595"/>
                  </a:lnTo>
                  <a:lnTo>
                    <a:pt x="75" y="626"/>
                  </a:lnTo>
                  <a:lnTo>
                    <a:pt x="84" y="696"/>
                  </a:lnTo>
                  <a:lnTo>
                    <a:pt x="84" y="770"/>
                  </a:lnTo>
                  <a:lnTo>
                    <a:pt x="78" y="861"/>
                  </a:lnTo>
                  <a:lnTo>
                    <a:pt x="69" y="904"/>
                  </a:lnTo>
                  <a:lnTo>
                    <a:pt x="84" y="956"/>
                  </a:lnTo>
                  <a:lnTo>
                    <a:pt x="91" y="1005"/>
                  </a:lnTo>
                  <a:lnTo>
                    <a:pt x="87" y="1051"/>
                  </a:lnTo>
                  <a:lnTo>
                    <a:pt x="81" y="1090"/>
                  </a:lnTo>
                  <a:lnTo>
                    <a:pt x="72" y="1133"/>
                  </a:lnTo>
                  <a:lnTo>
                    <a:pt x="72" y="1170"/>
                  </a:lnTo>
                  <a:lnTo>
                    <a:pt x="69" y="1206"/>
                  </a:lnTo>
                  <a:lnTo>
                    <a:pt x="66" y="1243"/>
                  </a:lnTo>
                  <a:lnTo>
                    <a:pt x="69" y="1283"/>
                  </a:lnTo>
                  <a:lnTo>
                    <a:pt x="78" y="1323"/>
                  </a:lnTo>
                  <a:lnTo>
                    <a:pt x="75" y="1368"/>
                  </a:lnTo>
                  <a:lnTo>
                    <a:pt x="66" y="1417"/>
                  </a:lnTo>
                  <a:lnTo>
                    <a:pt x="60" y="1469"/>
                  </a:lnTo>
                  <a:lnTo>
                    <a:pt x="75" y="1589"/>
                  </a:lnTo>
                  <a:lnTo>
                    <a:pt x="81" y="1626"/>
                  </a:lnTo>
                  <a:lnTo>
                    <a:pt x="81" y="1666"/>
                  </a:lnTo>
                  <a:lnTo>
                    <a:pt x="78" y="1727"/>
                  </a:lnTo>
                  <a:lnTo>
                    <a:pt x="72" y="1785"/>
                  </a:lnTo>
                  <a:lnTo>
                    <a:pt x="72" y="1831"/>
                  </a:lnTo>
                  <a:lnTo>
                    <a:pt x="60" y="1877"/>
                  </a:lnTo>
                  <a:lnTo>
                    <a:pt x="60" y="1913"/>
                  </a:lnTo>
                  <a:lnTo>
                    <a:pt x="66" y="1950"/>
                  </a:lnTo>
                  <a:lnTo>
                    <a:pt x="66" y="1996"/>
                  </a:lnTo>
                  <a:lnTo>
                    <a:pt x="72" y="2051"/>
                  </a:lnTo>
                  <a:lnTo>
                    <a:pt x="66" y="2097"/>
                  </a:lnTo>
                  <a:lnTo>
                    <a:pt x="60" y="2170"/>
                  </a:lnTo>
                  <a:lnTo>
                    <a:pt x="63" y="2231"/>
                  </a:lnTo>
                  <a:lnTo>
                    <a:pt x="63" y="2277"/>
                  </a:lnTo>
                  <a:lnTo>
                    <a:pt x="69" y="2362"/>
                  </a:lnTo>
                  <a:lnTo>
                    <a:pt x="54" y="2430"/>
                  </a:lnTo>
                  <a:lnTo>
                    <a:pt x="51" y="2490"/>
                  </a:lnTo>
                  <a:lnTo>
                    <a:pt x="57" y="2526"/>
                  </a:lnTo>
                  <a:lnTo>
                    <a:pt x="54" y="2560"/>
                  </a:lnTo>
                  <a:lnTo>
                    <a:pt x="51" y="2600"/>
                  </a:lnTo>
                  <a:lnTo>
                    <a:pt x="45" y="2648"/>
                  </a:lnTo>
                  <a:lnTo>
                    <a:pt x="34" y="2687"/>
                  </a:lnTo>
                  <a:lnTo>
                    <a:pt x="26" y="2711"/>
                  </a:lnTo>
                  <a:lnTo>
                    <a:pt x="0" y="2704"/>
                  </a:lnTo>
                  <a:lnTo>
                    <a:pt x="11" y="2685"/>
                  </a:lnTo>
                  <a:lnTo>
                    <a:pt x="17" y="2661"/>
                  </a:lnTo>
                  <a:lnTo>
                    <a:pt x="26" y="2630"/>
                  </a:lnTo>
                  <a:lnTo>
                    <a:pt x="29" y="2609"/>
                  </a:lnTo>
                  <a:lnTo>
                    <a:pt x="42" y="2551"/>
                  </a:lnTo>
                  <a:lnTo>
                    <a:pt x="42" y="2474"/>
                  </a:lnTo>
                  <a:lnTo>
                    <a:pt x="45" y="2423"/>
                  </a:lnTo>
                  <a:lnTo>
                    <a:pt x="48" y="2378"/>
                  </a:lnTo>
                  <a:lnTo>
                    <a:pt x="51" y="2310"/>
                  </a:lnTo>
                  <a:lnTo>
                    <a:pt x="48" y="2249"/>
                  </a:lnTo>
                  <a:lnTo>
                    <a:pt x="45" y="2179"/>
                  </a:lnTo>
                  <a:lnTo>
                    <a:pt x="48" y="2118"/>
                  </a:lnTo>
                  <a:lnTo>
                    <a:pt x="48" y="2057"/>
                  </a:lnTo>
                  <a:lnTo>
                    <a:pt x="51" y="1993"/>
                  </a:lnTo>
                  <a:lnTo>
                    <a:pt x="48" y="1916"/>
                  </a:lnTo>
                  <a:lnTo>
                    <a:pt x="51" y="1858"/>
                  </a:lnTo>
                  <a:lnTo>
                    <a:pt x="54" y="1803"/>
                  </a:lnTo>
                  <a:lnTo>
                    <a:pt x="57" y="1745"/>
                  </a:lnTo>
                  <a:lnTo>
                    <a:pt x="60" y="1690"/>
                  </a:lnTo>
                  <a:lnTo>
                    <a:pt x="63" y="1635"/>
                  </a:lnTo>
                  <a:lnTo>
                    <a:pt x="63" y="1580"/>
                  </a:lnTo>
                  <a:lnTo>
                    <a:pt x="51" y="1484"/>
                  </a:lnTo>
                  <a:lnTo>
                    <a:pt x="51" y="1426"/>
                  </a:lnTo>
                  <a:lnTo>
                    <a:pt x="57" y="1359"/>
                  </a:lnTo>
                  <a:lnTo>
                    <a:pt x="57" y="1316"/>
                  </a:lnTo>
                  <a:lnTo>
                    <a:pt x="51" y="1252"/>
                  </a:lnTo>
                  <a:lnTo>
                    <a:pt x="57" y="1173"/>
                  </a:lnTo>
                  <a:lnTo>
                    <a:pt x="63" y="1090"/>
                  </a:lnTo>
                  <a:lnTo>
                    <a:pt x="63" y="1060"/>
                  </a:lnTo>
                  <a:lnTo>
                    <a:pt x="69" y="1014"/>
                  </a:lnTo>
                  <a:lnTo>
                    <a:pt x="63" y="977"/>
                  </a:lnTo>
                  <a:lnTo>
                    <a:pt x="57" y="919"/>
                  </a:lnTo>
                  <a:lnTo>
                    <a:pt x="63" y="880"/>
                  </a:lnTo>
                  <a:lnTo>
                    <a:pt x="69" y="831"/>
                  </a:lnTo>
                  <a:lnTo>
                    <a:pt x="69" y="763"/>
                  </a:lnTo>
                  <a:lnTo>
                    <a:pt x="69" y="708"/>
                  </a:lnTo>
                  <a:lnTo>
                    <a:pt x="69" y="660"/>
                  </a:lnTo>
                  <a:lnTo>
                    <a:pt x="60" y="598"/>
                  </a:lnTo>
                  <a:lnTo>
                    <a:pt x="66" y="568"/>
                  </a:lnTo>
                  <a:lnTo>
                    <a:pt x="72" y="522"/>
                  </a:lnTo>
                  <a:lnTo>
                    <a:pt x="81" y="461"/>
                  </a:lnTo>
                  <a:lnTo>
                    <a:pt x="78" y="397"/>
                  </a:lnTo>
                  <a:lnTo>
                    <a:pt x="69" y="330"/>
                  </a:lnTo>
                  <a:lnTo>
                    <a:pt x="57" y="284"/>
                  </a:lnTo>
                  <a:lnTo>
                    <a:pt x="54" y="259"/>
                  </a:lnTo>
                  <a:lnTo>
                    <a:pt x="60" y="210"/>
                  </a:lnTo>
                  <a:lnTo>
                    <a:pt x="81" y="137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99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 rot="-3405074">
              <a:off x="2245" y="1236"/>
              <a:ext cx="102" cy="1342"/>
            </a:xfrm>
            <a:custGeom>
              <a:avLst/>
              <a:gdLst>
                <a:gd name="T0" fmla="*/ 92 w 119"/>
                <a:gd name="T1" fmla="*/ 23 h 2684"/>
                <a:gd name="T2" fmla="*/ 66 w 119"/>
                <a:gd name="T3" fmla="*/ 93 h 2684"/>
                <a:gd name="T4" fmla="*/ 66 w 119"/>
                <a:gd name="T5" fmla="*/ 129 h 2684"/>
                <a:gd name="T6" fmla="*/ 71 w 119"/>
                <a:gd name="T7" fmla="*/ 180 h 2684"/>
                <a:gd name="T8" fmla="*/ 71 w 119"/>
                <a:gd name="T9" fmla="*/ 244 h 2684"/>
                <a:gd name="T10" fmla="*/ 66 w 119"/>
                <a:gd name="T11" fmla="*/ 284 h 2684"/>
                <a:gd name="T12" fmla="*/ 69 w 119"/>
                <a:gd name="T13" fmla="*/ 356 h 2684"/>
                <a:gd name="T14" fmla="*/ 71 w 119"/>
                <a:gd name="T15" fmla="*/ 418 h 2684"/>
                <a:gd name="T16" fmla="*/ 69 w 119"/>
                <a:gd name="T17" fmla="*/ 475 h 2684"/>
                <a:gd name="T18" fmla="*/ 74 w 119"/>
                <a:gd name="T19" fmla="*/ 507 h 2684"/>
                <a:gd name="T20" fmla="*/ 63 w 119"/>
                <a:gd name="T21" fmla="*/ 568 h 2684"/>
                <a:gd name="T22" fmla="*/ 69 w 119"/>
                <a:gd name="T23" fmla="*/ 587 h 2684"/>
                <a:gd name="T24" fmla="*/ 57 w 119"/>
                <a:gd name="T25" fmla="*/ 627 h 2684"/>
                <a:gd name="T26" fmla="*/ 63 w 119"/>
                <a:gd name="T27" fmla="*/ 672 h 2684"/>
                <a:gd name="T28" fmla="*/ 52 w 119"/>
                <a:gd name="T29" fmla="*/ 718 h 2684"/>
                <a:gd name="T30" fmla="*/ 69 w 119"/>
                <a:gd name="T31" fmla="*/ 772 h 2684"/>
                <a:gd name="T32" fmla="*/ 71 w 119"/>
                <a:gd name="T33" fmla="*/ 819 h 2684"/>
                <a:gd name="T34" fmla="*/ 66 w 119"/>
                <a:gd name="T35" fmla="*/ 872 h 2684"/>
                <a:gd name="T36" fmla="*/ 61 w 119"/>
                <a:gd name="T37" fmla="*/ 932 h 2684"/>
                <a:gd name="T38" fmla="*/ 55 w 119"/>
                <a:gd name="T39" fmla="*/ 998 h 2684"/>
                <a:gd name="T40" fmla="*/ 50 w 119"/>
                <a:gd name="T41" fmla="*/ 1076 h 2684"/>
                <a:gd name="T42" fmla="*/ 52 w 119"/>
                <a:gd name="T43" fmla="*/ 1139 h 2684"/>
                <a:gd name="T44" fmla="*/ 57 w 119"/>
                <a:gd name="T45" fmla="*/ 1188 h 2684"/>
                <a:gd name="T46" fmla="*/ 47 w 119"/>
                <a:gd name="T47" fmla="*/ 1227 h 2684"/>
                <a:gd name="T48" fmla="*/ 52 w 119"/>
                <a:gd name="T49" fmla="*/ 1274 h 2684"/>
                <a:gd name="T50" fmla="*/ 33 w 119"/>
                <a:gd name="T51" fmla="*/ 1306 h 2684"/>
                <a:gd name="T52" fmla="*/ 23 w 119"/>
                <a:gd name="T53" fmla="*/ 1327 h 2684"/>
                <a:gd name="T54" fmla="*/ 2 w 119"/>
                <a:gd name="T55" fmla="*/ 1338 h 2684"/>
                <a:gd name="T56" fmla="*/ 3 w 119"/>
                <a:gd name="T57" fmla="*/ 1319 h 2684"/>
                <a:gd name="T58" fmla="*/ 24 w 119"/>
                <a:gd name="T59" fmla="*/ 1285 h 2684"/>
                <a:gd name="T60" fmla="*/ 32 w 119"/>
                <a:gd name="T61" fmla="*/ 1235 h 2684"/>
                <a:gd name="T62" fmla="*/ 37 w 119"/>
                <a:gd name="T63" fmla="*/ 1185 h 2684"/>
                <a:gd name="T64" fmla="*/ 45 w 119"/>
                <a:gd name="T65" fmla="*/ 1130 h 2684"/>
                <a:gd name="T66" fmla="*/ 37 w 119"/>
                <a:gd name="T67" fmla="*/ 1053 h 2684"/>
                <a:gd name="T68" fmla="*/ 39 w 119"/>
                <a:gd name="T69" fmla="*/ 990 h 2684"/>
                <a:gd name="T70" fmla="*/ 52 w 119"/>
                <a:gd name="T71" fmla="*/ 917 h 2684"/>
                <a:gd name="T72" fmla="*/ 52 w 119"/>
                <a:gd name="T73" fmla="*/ 865 h 2684"/>
                <a:gd name="T74" fmla="*/ 47 w 119"/>
                <a:gd name="T75" fmla="*/ 811 h 2684"/>
                <a:gd name="T76" fmla="*/ 55 w 119"/>
                <a:gd name="T77" fmla="*/ 770 h 2684"/>
                <a:gd name="T78" fmla="*/ 45 w 119"/>
                <a:gd name="T79" fmla="*/ 710 h 2684"/>
                <a:gd name="T80" fmla="*/ 47 w 119"/>
                <a:gd name="T81" fmla="*/ 654 h 2684"/>
                <a:gd name="T82" fmla="*/ 57 w 119"/>
                <a:gd name="T83" fmla="*/ 549 h 2684"/>
                <a:gd name="T84" fmla="*/ 50 w 119"/>
                <a:gd name="T85" fmla="*/ 508 h 2684"/>
                <a:gd name="T86" fmla="*/ 57 w 119"/>
                <a:gd name="T87" fmla="*/ 461 h 2684"/>
                <a:gd name="T88" fmla="*/ 63 w 119"/>
                <a:gd name="T89" fmla="*/ 424 h 2684"/>
                <a:gd name="T90" fmla="*/ 55 w 119"/>
                <a:gd name="T91" fmla="*/ 380 h 2684"/>
                <a:gd name="T92" fmla="*/ 61 w 119"/>
                <a:gd name="T93" fmla="*/ 321 h 2684"/>
                <a:gd name="T94" fmla="*/ 55 w 119"/>
                <a:gd name="T95" fmla="*/ 266 h 2684"/>
                <a:gd name="T96" fmla="*/ 55 w 119"/>
                <a:gd name="T97" fmla="*/ 218 h 2684"/>
                <a:gd name="T98" fmla="*/ 63 w 119"/>
                <a:gd name="T99" fmla="*/ 172 h 2684"/>
                <a:gd name="T100" fmla="*/ 57 w 119"/>
                <a:gd name="T101" fmla="*/ 119 h 2684"/>
                <a:gd name="T102" fmla="*/ 57 w 119"/>
                <a:gd name="T103" fmla="*/ 72 h 2684"/>
                <a:gd name="T104" fmla="*/ 81 w 119"/>
                <a:gd name="T105" fmla="*/ 21 h 26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9"/>
                <a:gd name="T160" fmla="*/ 0 h 2684"/>
                <a:gd name="T161" fmla="*/ 119 w 119"/>
                <a:gd name="T162" fmla="*/ 2684 h 26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9" h="2684">
                  <a:moveTo>
                    <a:pt x="119" y="0"/>
                  </a:moveTo>
                  <a:lnTo>
                    <a:pt x="107" y="46"/>
                  </a:lnTo>
                  <a:lnTo>
                    <a:pt x="95" y="110"/>
                  </a:lnTo>
                  <a:lnTo>
                    <a:pt x="77" y="186"/>
                  </a:lnTo>
                  <a:lnTo>
                    <a:pt x="77" y="217"/>
                  </a:lnTo>
                  <a:lnTo>
                    <a:pt x="77" y="257"/>
                  </a:lnTo>
                  <a:lnTo>
                    <a:pt x="77" y="312"/>
                  </a:lnTo>
                  <a:lnTo>
                    <a:pt x="83" y="360"/>
                  </a:lnTo>
                  <a:lnTo>
                    <a:pt x="83" y="434"/>
                  </a:lnTo>
                  <a:lnTo>
                    <a:pt x="83" y="489"/>
                  </a:lnTo>
                  <a:lnTo>
                    <a:pt x="77" y="535"/>
                  </a:lnTo>
                  <a:lnTo>
                    <a:pt x="77" y="568"/>
                  </a:lnTo>
                  <a:lnTo>
                    <a:pt x="80" y="663"/>
                  </a:lnTo>
                  <a:lnTo>
                    <a:pt x="80" y="712"/>
                  </a:lnTo>
                  <a:lnTo>
                    <a:pt x="83" y="807"/>
                  </a:lnTo>
                  <a:lnTo>
                    <a:pt x="83" y="837"/>
                  </a:lnTo>
                  <a:lnTo>
                    <a:pt x="77" y="880"/>
                  </a:lnTo>
                  <a:lnTo>
                    <a:pt x="80" y="950"/>
                  </a:lnTo>
                  <a:lnTo>
                    <a:pt x="86" y="981"/>
                  </a:lnTo>
                  <a:lnTo>
                    <a:pt x="86" y="1014"/>
                  </a:lnTo>
                  <a:lnTo>
                    <a:pt x="86" y="1063"/>
                  </a:lnTo>
                  <a:lnTo>
                    <a:pt x="74" y="1136"/>
                  </a:lnTo>
                  <a:lnTo>
                    <a:pt x="80" y="1112"/>
                  </a:lnTo>
                  <a:lnTo>
                    <a:pt x="80" y="1173"/>
                  </a:lnTo>
                  <a:lnTo>
                    <a:pt x="71" y="1207"/>
                  </a:lnTo>
                  <a:lnTo>
                    <a:pt x="67" y="1253"/>
                  </a:lnTo>
                  <a:lnTo>
                    <a:pt x="71" y="1308"/>
                  </a:lnTo>
                  <a:lnTo>
                    <a:pt x="74" y="1344"/>
                  </a:lnTo>
                  <a:lnTo>
                    <a:pt x="74" y="1387"/>
                  </a:lnTo>
                  <a:lnTo>
                    <a:pt x="61" y="1436"/>
                  </a:lnTo>
                  <a:lnTo>
                    <a:pt x="74" y="1488"/>
                  </a:lnTo>
                  <a:lnTo>
                    <a:pt x="80" y="1544"/>
                  </a:lnTo>
                  <a:lnTo>
                    <a:pt x="83" y="1599"/>
                  </a:lnTo>
                  <a:lnTo>
                    <a:pt x="83" y="1639"/>
                  </a:lnTo>
                  <a:lnTo>
                    <a:pt x="83" y="1694"/>
                  </a:lnTo>
                  <a:lnTo>
                    <a:pt x="77" y="1745"/>
                  </a:lnTo>
                  <a:lnTo>
                    <a:pt x="77" y="1804"/>
                  </a:lnTo>
                  <a:lnTo>
                    <a:pt x="71" y="1865"/>
                  </a:lnTo>
                  <a:lnTo>
                    <a:pt x="67" y="1907"/>
                  </a:lnTo>
                  <a:lnTo>
                    <a:pt x="64" y="1996"/>
                  </a:lnTo>
                  <a:lnTo>
                    <a:pt x="61" y="2069"/>
                  </a:lnTo>
                  <a:lnTo>
                    <a:pt x="58" y="2152"/>
                  </a:lnTo>
                  <a:lnTo>
                    <a:pt x="58" y="2219"/>
                  </a:lnTo>
                  <a:lnTo>
                    <a:pt x="61" y="2277"/>
                  </a:lnTo>
                  <a:lnTo>
                    <a:pt x="61" y="2326"/>
                  </a:lnTo>
                  <a:lnTo>
                    <a:pt x="67" y="2375"/>
                  </a:lnTo>
                  <a:lnTo>
                    <a:pt x="61" y="2429"/>
                  </a:lnTo>
                  <a:lnTo>
                    <a:pt x="55" y="2453"/>
                  </a:lnTo>
                  <a:lnTo>
                    <a:pt x="58" y="2496"/>
                  </a:lnTo>
                  <a:lnTo>
                    <a:pt x="61" y="2548"/>
                  </a:lnTo>
                  <a:lnTo>
                    <a:pt x="50" y="2585"/>
                  </a:lnTo>
                  <a:lnTo>
                    <a:pt x="39" y="2612"/>
                  </a:lnTo>
                  <a:lnTo>
                    <a:pt x="31" y="2633"/>
                  </a:lnTo>
                  <a:lnTo>
                    <a:pt x="27" y="2654"/>
                  </a:lnTo>
                  <a:lnTo>
                    <a:pt x="25" y="2684"/>
                  </a:lnTo>
                  <a:lnTo>
                    <a:pt x="2" y="2675"/>
                  </a:lnTo>
                  <a:lnTo>
                    <a:pt x="0" y="2656"/>
                  </a:lnTo>
                  <a:lnTo>
                    <a:pt x="3" y="2637"/>
                  </a:lnTo>
                  <a:lnTo>
                    <a:pt x="12" y="2603"/>
                  </a:lnTo>
                  <a:lnTo>
                    <a:pt x="28" y="2569"/>
                  </a:lnTo>
                  <a:lnTo>
                    <a:pt x="31" y="2527"/>
                  </a:lnTo>
                  <a:lnTo>
                    <a:pt x="37" y="2469"/>
                  </a:lnTo>
                  <a:lnTo>
                    <a:pt x="46" y="2404"/>
                  </a:lnTo>
                  <a:lnTo>
                    <a:pt x="43" y="2369"/>
                  </a:lnTo>
                  <a:lnTo>
                    <a:pt x="40" y="2320"/>
                  </a:lnTo>
                  <a:lnTo>
                    <a:pt x="52" y="2259"/>
                  </a:lnTo>
                  <a:lnTo>
                    <a:pt x="49" y="2146"/>
                  </a:lnTo>
                  <a:lnTo>
                    <a:pt x="43" y="2106"/>
                  </a:lnTo>
                  <a:lnTo>
                    <a:pt x="43" y="2042"/>
                  </a:lnTo>
                  <a:lnTo>
                    <a:pt x="46" y="1981"/>
                  </a:lnTo>
                  <a:lnTo>
                    <a:pt x="55" y="1932"/>
                  </a:lnTo>
                  <a:lnTo>
                    <a:pt x="61" y="1834"/>
                  </a:lnTo>
                  <a:lnTo>
                    <a:pt x="61" y="1785"/>
                  </a:lnTo>
                  <a:lnTo>
                    <a:pt x="61" y="1730"/>
                  </a:lnTo>
                  <a:lnTo>
                    <a:pt x="55" y="1681"/>
                  </a:lnTo>
                  <a:lnTo>
                    <a:pt x="55" y="1623"/>
                  </a:lnTo>
                  <a:lnTo>
                    <a:pt x="64" y="1581"/>
                  </a:lnTo>
                  <a:lnTo>
                    <a:pt x="64" y="1541"/>
                  </a:lnTo>
                  <a:lnTo>
                    <a:pt x="61" y="1476"/>
                  </a:lnTo>
                  <a:lnTo>
                    <a:pt x="52" y="1421"/>
                  </a:lnTo>
                  <a:lnTo>
                    <a:pt x="49" y="1366"/>
                  </a:lnTo>
                  <a:lnTo>
                    <a:pt x="55" y="1308"/>
                  </a:lnTo>
                  <a:lnTo>
                    <a:pt x="64" y="1188"/>
                  </a:lnTo>
                  <a:lnTo>
                    <a:pt x="67" y="1097"/>
                  </a:lnTo>
                  <a:lnTo>
                    <a:pt x="67" y="1066"/>
                  </a:lnTo>
                  <a:lnTo>
                    <a:pt x="58" y="1017"/>
                  </a:lnTo>
                  <a:lnTo>
                    <a:pt x="64" y="978"/>
                  </a:lnTo>
                  <a:lnTo>
                    <a:pt x="67" y="923"/>
                  </a:lnTo>
                  <a:lnTo>
                    <a:pt x="67" y="886"/>
                  </a:lnTo>
                  <a:lnTo>
                    <a:pt x="74" y="849"/>
                  </a:lnTo>
                  <a:lnTo>
                    <a:pt x="71" y="813"/>
                  </a:lnTo>
                  <a:lnTo>
                    <a:pt x="64" y="761"/>
                  </a:lnTo>
                  <a:lnTo>
                    <a:pt x="64" y="703"/>
                  </a:lnTo>
                  <a:lnTo>
                    <a:pt x="71" y="642"/>
                  </a:lnTo>
                  <a:lnTo>
                    <a:pt x="71" y="593"/>
                  </a:lnTo>
                  <a:lnTo>
                    <a:pt x="64" y="532"/>
                  </a:lnTo>
                  <a:lnTo>
                    <a:pt x="61" y="489"/>
                  </a:lnTo>
                  <a:lnTo>
                    <a:pt x="64" y="437"/>
                  </a:lnTo>
                  <a:lnTo>
                    <a:pt x="71" y="379"/>
                  </a:lnTo>
                  <a:lnTo>
                    <a:pt x="74" y="345"/>
                  </a:lnTo>
                  <a:lnTo>
                    <a:pt x="71" y="296"/>
                  </a:lnTo>
                  <a:lnTo>
                    <a:pt x="67" y="238"/>
                  </a:lnTo>
                  <a:lnTo>
                    <a:pt x="67" y="186"/>
                  </a:lnTo>
                  <a:lnTo>
                    <a:pt x="67" y="144"/>
                  </a:lnTo>
                  <a:lnTo>
                    <a:pt x="80" y="86"/>
                  </a:lnTo>
                  <a:lnTo>
                    <a:pt x="95" y="4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9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 rot="-3405074">
              <a:off x="2250" y="1434"/>
              <a:ext cx="351" cy="420"/>
            </a:xfrm>
            <a:custGeom>
              <a:avLst/>
              <a:gdLst>
                <a:gd name="T0" fmla="*/ 18 w 406"/>
                <a:gd name="T1" fmla="*/ 348 h 841"/>
                <a:gd name="T2" fmla="*/ 45 w 406"/>
                <a:gd name="T3" fmla="*/ 342 h 841"/>
                <a:gd name="T4" fmla="*/ 76 w 406"/>
                <a:gd name="T5" fmla="*/ 344 h 841"/>
                <a:gd name="T6" fmla="*/ 111 w 406"/>
                <a:gd name="T7" fmla="*/ 339 h 841"/>
                <a:gd name="T8" fmla="*/ 137 w 406"/>
                <a:gd name="T9" fmla="*/ 328 h 841"/>
                <a:gd name="T10" fmla="*/ 161 w 406"/>
                <a:gd name="T11" fmla="*/ 319 h 841"/>
                <a:gd name="T12" fmla="*/ 191 w 406"/>
                <a:gd name="T13" fmla="*/ 311 h 841"/>
                <a:gd name="T14" fmla="*/ 198 w 406"/>
                <a:gd name="T15" fmla="*/ 292 h 841"/>
                <a:gd name="T16" fmla="*/ 214 w 406"/>
                <a:gd name="T17" fmla="*/ 273 h 841"/>
                <a:gd name="T18" fmla="*/ 229 w 406"/>
                <a:gd name="T19" fmla="*/ 258 h 841"/>
                <a:gd name="T20" fmla="*/ 240 w 406"/>
                <a:gd name="T21" fmla="*/ 241 h 841"/>
                <a:gd name="T22" fmla="*/ 243 w 406"/>
                <a:gd name="T23" fmla="*/ 228 h 841"/>
                <a:gd name="T24" fmla="*/ 243 w 406"/>
                <a:gd name="T25" fmla="*/ 206 h 841"/>
                <a:gd name="T26" fmla="*/ 248 w 406"/>
                <a:gd name="T27" fmla="*/ 186 h 841"/>
                <a:gd name="T28" fmla="*/ 254 w 406"/>
                <a:gd name="T29" fmla="*/ 168 h 841"/>
                <a:gd name="T30" fmla="*/ 261 w 406"/>
                <a:gd name="T31" fmla="*/ 139 h 841"/>
                <a:gd name="T32" fmla="*/ 258 w 406"/>
                <a:gd name="T33" fmla="*/ 119 h 841"/>
                <a:gd name="T34" fmla="*/ 258 w 406"/>
                <a:gd name="T35" fmla="*/ 98 h 841"/>
                <a:gd name="T36" fmla="*/ 261 w 406"/>
                <a:gd name="T37" fmla="*/ 75 h 841"/>
                <a:gd name="T38" fmla="*/ 264 w 406"/>
                <a:gd name="T39" fmla="*/ 58 h 841"/>
                <a:gd name="T40" fmla="*/ 261 w 406"/>
                <a:gd name="T41" fmla="*/ 43 h 841"/>
                <a:gd name="T42" fmla="*/ 264 w 406"/>
                <a:gd name="T43" fmla="*/ 29 h 841"/>
                <a:gd name="T44" fmla="*/ 268 w 406"/>
                <a:gd name="T45" fmla="*/ 18 h 841"/>
                <a:gd name="T46" fmla="*/ 274 w 406"/>
                <a:gd name="T47" fmla="*/ 6 h 841"/>
                <a:gd name="T48" fmla="*/ 298 w 406"/>
                <a:gd name="T49" fmla="*/ 0 h 841"/>
                <a:gd name="T50" fmla="*/ 331 w 406"/>
                <a:gd name="T51" fmla="*/ 1 h 841"/>
                <a:gd name="T52" fmla="*/ 346 w 406"/>
                <a:gd name="T53" fmla="*/ 18 h 841"/>
                <a:gd name="T54" fmla="*/ 351 w 406"/>
                <a:gd name="T55" fmla="*/ 40 h 841"/>
                <a:gd name="T56" fmla="*/ 346 w 406"/>
                <a:gd name="T57" fmla="*/ 63 h 841"/>
                <a:gd name="T58" fmla="*/ 343 w 406"/>
                <a:gd name="T59" fmla="*/ 85 h 841"/>
                <a:gd name="T60" fmla="*/ 346 w 406"/>
                <a:gd name="T61" fmla="*/ 113 h 841"/>
                <a:gd name="T62" fmla="*/ 341 w 406"/>
                <a:gd name="T63" fmla="*/ 133 h 841"/>
                <a:gd name="T64" fmla="*/ 338 w 406"/>
                <a:gd name="T65" fmla="*/ 157 h 841"/>
                <a:gd name="T66" fmla="*/ 332 w 406"/>
                <a:gd name="T67" fmla="*/ 180 h 841"/>
                <a:gd name="T68" fmla="*/ 339 w 406"/>
                <a:gd name="T69" fmla="*/ 196 h 841"/>
                <a:gd name="T70" fmla="*/ 338 w 406"/>
                <a:gd name="T71" fmla="*/ 214 h 841"/>
                <a:gd name="T72" fmla="*/ 335 w 406"/>
                <a:gd name="T73" fmla="*/ 228 h 841"/>
                <a:gd name="T74" fmla="*/ 329 w 406"/>
                <a:gd name="T75" fmla="*/ 241 h 841"/>
                <a:gd name="T76" fmla="*/ 327 w 406"/>
                <a:gd name="T77" fmla="*/ 260 h 841"/>
                <a:gd name="T78" fmla="*/ 319 w 406"/>
                <a:gd name="T79" fmla="*/ 281 h 841"/>
                <a:gd name="T80" fmla="*/ 303 w 406"/>
                <a:gd name="T81" fmla="*/ 303 h 841"/>
                <a:gd name="T82" fmla="*/ 293 w 406"/>
                <a:gd name="T83" fmla="*/ 325 h 841"/>
                <a:gd name="T84" fmla="*/ 274 w 406"/>
                <a:gd name="T85" fmla="*/ 338 h 841"/>
                <a:gd name="T86" fmla="*/ 258 w 406"/>
                <a:gd name="T87" fmla="*/ 353 h 841"/>
                <a:gd name="T88" fmla="*/ 232 w 406"/>
                <a:gd name="T89" fmla="*/ 371 h 841"/>
                <a:gd name="T90" fmla="*/ 190 w 406"/>
                <a:gd name="T91" fmla="*/ 383 h 841"/>
                <a:gd name="T92" fmla="*/ 158 w 406"/>
                <a:gd name="T93" fmla="*/ 393 h 841"/>
                <a:gd name="T94" fmla="*/ 129 w 406"/>
                <a:gd name="T95" fmla="*/ 397 h 841"/>
                <a:gd name="T96" fmla="*/ 98 w 406"/>
                <a:gd name="T97" fmla="*/ 409 h 841"/>
                <a:gd name="T98" fmla="*/ 61 w 406"/>
                <a:gd name="T99" fmla="*/ 418 h 841"/>
                <a:gd name="T100" fmla="*/ 36 w 406"/>
                <a:gd name="T101" fmla="*/ 420 h 841"/>
                <a:gd name="T102" fmla="*/ 10 w 406"/>
                <a:gd name="T103" fmla="*/ 412 h 841"/>
                <a:gd name="T104" fmla="*/ 3 w 406"/>
                <a:gd name="T105" fmla="*/ 389 h 841"/>
                <a:gd name="T106" fmla="*/ 0 w 406"/>
                <a:gd name="T107" fmla="*/ 371 h 841"/>
                <a:gd name="T108" fmla="*/ 18 w 406"/>
                <a:gd name="T109" fmla="*/ 348 h 84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06"/>
                <a:gd name="T166" fmla="*/ 0 h 841"/>
                <a:gd name="T167" fmla="*/ 406 w 406"/>
                <a:gd name="T168" fmla="*/ 841 h 84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06" h="841">
                  <a:moveTo>
                    <a:pt x="21" y="697"/>
                  </a:moveTo>
                  <a:lnTo>
                    <a:pt x="52" y="685"/>
                  </a:lnTo>
                  <a:lnTo>
                    <a:pt x="88" y="688"/>
                  </a:lnTo>
                  <a:lnTo>
                    <a:pt x="128" y="679"/>
                  </a:lnTo>
                  <a:lnTo>
                    <a:pt x="158" y="657"/>
                  </a:lnTo>
                  <a:lnTo>
                    <a:pt x="186" y="639"/>
                  </a:lnTo>
                  <a:lnTo>
                    <a:pt x="221" y="623"/>
                  </a:lnTo>
                  <a:lnTo>
                    <a:pt x="229" y="584"/>
                  </a:lnTo>
                  <a:lnTo>
                    <a:pt x="247" y="547"/>
                  </a:lnTo>
                  <a:lnTo>
                    <a:pt x="265" y="517"/>
                  </a:lnTo>
                  <a:lnTo>
                    <a:pt x="278" y="483"/>
                  </a:lnTo>
                  <a:lnTo>
                    <a:pt x="281" y="456"/>
                  </a:lnTo>
                  <a:lnTo>
                    <a:pt x="281" y="413"/>
                  </a:lnTo>
                  <a:lnTo>
                    <a:pt x="287" y="373"/>
                  </a:lnTo>
                  <a:lnTo>
                    <a:pt x="294" y="337"/>
                  </a:lnTo>
                  <a:lnTo>
                    <a:pt x="302" y="278"/>
                  </a:lnTo>
                  <a:lnTo>
                    <a:pt x="299" y="239"/>
                  </a:lnTo>
                  <a:lnTo>
                    <a:pt x="299" y="196"/>
                  </a:lnTo>
                  <a:lnTo>
                    <a:pt x="302" y="150"/>
                  </a:lnTo>
                  <a:lnTo>
                    <a:pt x="305" y="116"/>
                  </a:lnTo>
                  <a:lnTo>
                    <a:pt x="302" y="86"/>
                  </a:lnTo>
                  <a:lnTo>
                    <a:pt x="305" y="58"/>
                  </a:lnTo>
                  <a:lnTo>
                    <a:pt x="310" y="36"/>
                  </a:lnTo>
                  <a:lnTo>
                    <a:pt x="317" y="13"/>
                  </a:lnTo>
                  <a:lnTo>
                    <a:pt x="345" y="0"/>
                  </a:lnTo>
                  <a:lnTo>
                    <a:pt x="383" y="3"/>
                  </a:lnTo>
                  <a:lnTo>
                    <a:pt x="400" y="36"/>
                  </a:lnTo>
                  <a:lnTo>
                    <a:pt x="406" y="80"/>
                  </a:lnTo>
                  <a:lnTo>
                    <a:pt x="400" y="126"/>
                  </a:lnTo>
                  <a:lnTo>
                    <a:pt x="397" y="171"/>
                  </a:lnTo>
                  <a:lnTo>
                    <a:pt x="400" y="226"/>
                  </a:lnTo>
                  <a:lnTo>
                    <a:pt x="394" y="266"/>
                  </a:lnTo>
                  <a:lnTo>
                    <a:pt x="391" y="315"/>
                  </a:lnTo>
                  <a:lnTo>
                    <a:pt x="384" y="361"/>
                  </a:lnTo>
                  <a:lnTo>
                    <a:pt x="392" y="393"/>
                  </a:lnTo>
                  <a:lnTo>
                    <a:pt x="391" y="428"/>
                  </a:lnTo>
                  <a:lnTo>
                    <a:pt x="387" y="456"/>
                  </a:lnTo>
                  <a:lnTo>
                    <a:pt x="381" y="483"/>
                  </a:lnTo>
                  <a:lnTo>
                    <a:pt x="378" y="520"/>
                  </a:lnTo>
                  <a:lnTo>
                    <a:pt x="369" y="563"/>
                  </a:lnTo>
                  <a:lnTo>
                    <a:pt x="351" y="606"/>
                  </a:lnTo>
                  <a:lnTo>
                    <a:pt x="339" y="651"/>
                  </a:lnTo>
                  <a:lnTo>
                    <a:pt x="317" y="676"/>
                  </a:lnTo>
                  <a:lnTo>
                    <a:pt x="299" y="706"/>
                  </a:lnTo>
                  <a:lnTo>
                    <a:pt x="268" y="743"/>
                  </a:lnTo>
                  <a:lnTo>
                    <a:pt x="220" y="767"/>
                  </a:lnTo>
                  <a:lnTo>
                    <a:pt x="183" y="786"/>
                  </a:lnTo>
                  <a:lnTo>
                    <a:pt x="149" y="795"/>
                  </a:lnTo>
                  <a:lnTo>
                    <a:pt x="113" y="819"/>
                  </a:lnTo>
                  <a:lnTo>
                    <a:pt x="70" y="837"/>
                  </a:lnTo>
                  <a:lnTo>
                    <a:pt x="42" y="841"/>
                  </a:lnTo>
                  <a:lnTo>
                    <a:pt x="12" y="825"/>
                  </a:lnTo>
                  <a:lnTo>
                    <a:pt x="3" y="779"/>
                  </a:lnTo>
                  <a:lnTo>
                    <a:pt x="0" y="743"/>
                  </a:lnTo>
                  <a:lnTo>
                    <a:pt x="21" y="697"/>
                  </a:lnTo>
                  <a:close/>
                </a:path>
              </a:pathLst>
            </a:custGeom>
            <a:solidFill>
              <a:srgbClr val="A87C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 rot="-3405074">
              <a:off x="2258" y="1441"/>
              <a:ext cx="336" cy="412"/>
            </a:xfrm>
            <a:custGeom>
              <a:avLst/>
              <a:gdLst>
                <a:gd name="T0" fmla="*/ 131 w 388"/>
                <a:gd name="T1" fmla="*/ 339 h 822"/>
                <a:gd name="T2" fmla="*/ 176 w 388"/>
                <a:gd name="T3" fmla="*/ 345 h 822"/>
                <a:gd name="T4" fmla="*/ 219 w 388"/>
                <a:gd name="T5" fmla="*/ 338 h 822"/>
                <a:gd name="T6" fmla="*/ 246 w 388"/>
                <a:gd name="T7" fmla="*/ 318 h 822"/>
                <a:gd name="T8" fmla="*/ 258 w 388"/>
                <a:gd name="T9" fmla="*/ 304 h 822"/>
                <a:gd name="T10" fmla="*/ 277 w 388"/>
                <a:gd name="T11" fmla="*/ 286 h 822"/>
                <a:gd name="T12" fmla="*/ 298 w 388"/>
                <a:gd name="T13" fmla="*/ 261 h 822"/>
                <a:gd name="T14" fmla="*/ 300 w 388"/>
                <a:gd name="T15" fmla="*/ 232 h 822"/>
                <a:gd name="T16" fmla="*/ 308 w 388"/>
                <a:gd name="T17" fmla="*/ 202 h 822"/>
                <a:gd name="T18" fmla="*/ 306 w 388"/>
                <a:gd name="T19" fmla="*/ 177 h 822"/>
                <a:gd name="T20" fmla="*/ 308 w 388"/>
                <a:gd name="T21" fmla="*/ 154 h 822"/>
                <a:gd name="T22" fmla="*/ 312 w 388"/>
                <a:gd name="T23" fmla="*/ 123 h 822"/>
                <a:gd name="T24" fmla="*/ 311 w 388"/>
                <a:gd name="T25" fmla="*/ 96 h 822"/>
                <a:gd name="T26" fmla="*/ 317 w 388"/>
                <a:gd name="T27" fmla="*/ 63 h 822"/>
                <a:gd name="T28" fmla="*/ 321 w 388"/>
                <a:gd name="T29" fmla="*/ 31 h 822"/>
                <a:gd name="T30" fmla="*/ 319 w 388"/>
                <a:gd name="T31" fmla="*/ 0 h 822"/>
                <a:gd name="T32" fmla="*/ 335 w 388"/>
                <a:gd name="T33" fmla="*/ 21 h 822"/>
                <a:gd name="T34" fmla="*/ 336 w 388"/>
                <a:gd name="T35" fmla="*/ 49 h 822"/>
                <a:gd name="T36" fmla="*/ 329 w 388"/>
                <a:gd name="T37" fmla="*/ 79 h 822"/>
                <a:gd name="T38" fmla="*/ 328 w 388"/>
                <a:gd name="T39" fmla="*/ 107 h 822"/>
                <a:gd name="T40" fmla="*/ 323 w 388"/>
                <a:gd name="T41" fmla="*/ 127 h 822"/>
                <a:gd name="T42" fmla="*/ 324 w 388"/>
                <a:gd name="T43" fmla="*/ 153 h 822"/>
                <a:gd name="T44" fmla="*/ 319 w 388"/>
                <a:gd name="T45" fmla="*/ 176 h 822"/>
                <a:gd name="T46" fmla="*/ 325 w 388"/>
                <a:gd name="T47" fmla="*/ 199 h 822"/>
                <a:gd name="T48" fmla="*/ 321 w 388"/>
                <a:gd name="T49" fmla="*/ 228 h 822"/>
                <a:gd name="T50" fmla="*/ 313 w 388"/>
                <a:gd name="T51" fmla="*/ 254 h 822"/>
                <a:gd name="T52" fmla="*/ 301 w 388"/>
                <a:gd name="T53" fmla="*/ 279 h 822"/>
                <a:gd name="T54" fmla="*/ 283 w 388"/>
                <a:gd name="T55" fmla="*/ 310 h 822"/>
                <a:gd name="T56" fmla="*/ 257 w 388"/>
                <a:gd name="T57" fmla="*/ 332 h 822"/>
                <a:gd name="T58" fmla="*/ 240 w 388"/>
                <a:gd name="T59" fmla="*/ 349 h 822"/>
                <a:gd name="T60" fmla="*/ 211 w 388"/>
                <a:gd name="T61" fmla="*/ 368 h 822"/>
                <a:gd name="T62" fmla="*/ 171 w 388"/>
                <a:gd name="T63" fmla="*/ 381 h 822"/>
                <a:gd name="T64" fmla="*/ 123 w 388"/>
                <a:gd name="T65" fmla="*/ 390 h 822"/>
                <a:gd name="T66" fmla="*/ 92 w 388"/>
                <a:gd name="T67" fmla="*/ 402 h 822"/>
                <a:gd name="T68" fmla="*/ 31 w 388"/>
                <a:gd name="T69" fmla="*/ 412 h 822"/>
                <a:gd name="T70" fmla="*/ 7 w 388"/>
                <a:gd name="T71" fmla="*/ 397 h 822"/>
                <a:gd name="T72" fmla="*/ 0 w 388"/>
                <a:gd name="T73" fmla="*/ 366 h 822"/>
                <a:gd name="T74" fmla="*/ 42 w 388"/>
                <a:gd name="T75" fmla="*/ 339 h 822"/>
                <a:gd name="T76" fmla="*/ 78 w 388"/>
                <a:gd name="T77" fmla="*/ 340 h 82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88"/>
                <a:gd name="T118" fmla="*/ 0 h 822"/>
                <a:gd name="T119" fmla="*/ 388 w 388"/>
                <a:gd name="T120" fmla="*/ 822 h 82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88" h="822">
                  <a:moveTo>
                    <a:pt x="122" y="670"/>
                  </a:moveTo>
                  <a:lnTo>
                    <a:pt x="151" y="677"/>
                  </a:lnTo>
                  <a:lnTo>
                    <a:pt x="179" y="691"/>
                  </a:lnTo>
                  <a:lnTo>
                    <a:pt x="203" y="689"/>
                  </a:lnTo>
                  <a:lnTo>
                    <a:pt x="229" y="685"/>
                  </a:lnTo>
                  <a:lnTo>
                    <a:pt x="253" y="674"/>
                  </a:lnTo>
                  <a:lnTo>
                    <a:pt x="277" y="654"/>
                  </a:lnTo>
                  <a:lnTo>
                    <a:pt x="284" y="634"/>
                  </a:lnTo>
                  <a:lnTo>
                    <a:pt x="289" y="618"/>
                  </a:lnTo>
                  <a:lnTo>
                    <a:pt x="298" y="607"/>
                  </a:lnTo>
                  <a:lnTo>
                    <a:pt x="307" y="593"/>
                  </a:lnTo>
                  <a:lnTo>
                    <a:pt x="320" y="570"/>
                  </a:lnTo>
                  <a:lnTo>
                    <a:pt x="332" y="542"/>
                  </a:lnTo>
                  <a:lnTo>
                    <a:pt x="344" y="521"/>
                  </a:lnTo>
                  <a:lnTo>
                    <a:pt x="344" y="491"/>
                  </a:lnTo>
                  <a:lnTo>
                    <a:pt x="347" y="463"/>
                  </a:lnTo>
                  <a:lnTo>
                    <a:pt x="356" y="433"/>
                  </a:lnTo>
                  <a:lnTo>
                    <a:pt x="356" y="403"/>
                  </a:lnTo>
                  <a:lnTo>
                    <a:pt x="356" y="377"/>
                  </a:lnTo>
                  <a:lnTo>
                    <a:pt x="353" y="353"/>
                  </a:lnTo>
                  <a:lnTo>
                    <a:pt x="347" y="332"/>
                  </a:lnTo>
                  <a:lnTo>
                    <a:pt x="356" y="308"/>
                  </a:lnTo>
                  <a:lnTo>
                    <a:pt x="359" y="274"/>
                  </a:lnTo>
                  <a:lnTo>
                    <a:pt x="360" y="246"/>
                  </a:lnTo>
                  <a:lnTo>
                    <a:pt x="357" y="220"/>
                  </a:lnTo>
                  <a:lnTo>
                    <a:pt x="359" y="192"/>
                  </a:lnTo>
                  <a:lnTo>
                    <a:pt x="368" y="155"/>
                  </a:lnTo>
                  <a:lnTo>
                    <a:pt x="366" y="125"/>
                  </a:lnTo>
                  <a:lnTo>
                    <a:pt x="372" y="91"/>
                  </a:lnTo>
                  <a:lnTo>
                    <a:pt x="371" y="61"/>
                  </a:lnTo>
                  <a:lnTo>
                    <a:pt x="368" y="33"/>
                  </a:lnTo>
                  <a:lnTo>
                    <a:pt x="368" y="0"/>
                  </a:lnTo>
                  <a:lnTo>
                    <a:pt x="379" y="23"/>
                  </a:lnTo>
                  <a:lnTo>
                    <a:pt x="387" y="42"/>
                  </a:lnTo>
                  <a:lnTo>
                    <a:pt x="386" y="67"/>
                  </a:lnTo>
                  <a:lnTo>
                    <a:pt x="388" y="98"/>
                  </a:lnTo>
                  <a:lnTo>
                    <a:pt x="384" y="128"/>
                  </a:lnTo>
                  <a:lnTo>
                    <a:pt x="380" y="158"/>
                  </a:lnTo>
                  <a:lnTo>
                    <a:pt x="380" y="187"/>
                  </a:lnTo>
                  <a:lnTo>
                    <a:pt x="379" y="213"/>
                  </a:lnTo>
                  <a:lnTo>
                    <a:pt x="378" y="235"/>
                  </a:lnTo>
                  <a:lnTo>
                    <a:pt x="373" y="253"/>
                  </a:lnTo>
                  <a:lnTo>
                    <a:pt x="377" y="284"/>
                  </a:lnTo>
                  <a:lnTo>
                    <a:pt x="374" y="305"/>
                  </a:lnTo>
                  <a:lnTo>
                    <a:pt x="371" y="330"/>
                  </a:lnTo>
                  <a:lnTo>
                    <a:pt x="368" y="351"/>
                  </a:lnTo>
                  <a:lnTo>
                    <a:pt x="370" y="375"/>
                  </a:lnTo>
                  <a:lnTo>
                    <a:pt x="375" y="397"/>
                  </a:lnTo>
                  <a:lnTo>
                    <a:pt x="375" y="424"/>
                  </a:lnTo>
                  <a:lnTo>
                    <a:pt x="371" y="454"/>
                  </a:lnTo>
                  <a:lnTo>
                    <a:pt x="362" y="479"/>
                  </a:lnTo>
                  <a:lnTo>
                    <a:pt x="362" y="507"/>
                  </a:lnTo>
                  <a:lnTo>
                    <a:pt x="359" y="531"/>
                  </a:lnTo>
                  <a:lnTo>
                    <a:pt x="348" y="556"/>
                  </a:lnTo>
                  <a:lnTo>
                    <a:pt x="331" y="593"/>
                  </a:lnTo>
                  <a:lnTo>
                    <a:pt x="327" y="619"/>
                  </a:lnTo>
                  <a:lnTo>
                    <a:pt x="318" y="638"/>
                  </a:lnTo>
                  <a:lnTo>
                    <a:pt x="297" y="663"/>
                  </a:lnTo>
                  <a:lnTo>
                    <a:pt x="292" y="679"/>
                  </a:lnTo>
                  <a:lnTo>
                    <a:pt x="277" y="697"/>
                  </a:lnTo>
                  <a:lnTo>
                    <a:pt x="262" y="709"/>
                  </a:lnTo>
                  <a:lnTo>
                    <a:pt x="244" y="734"/>
                  </a:lnTo>
                  <a:lnTo>
                    <a:pt x="225" y="745"/>
                  </a:lnTo>
                  <a:lnTo>
                    <a:pt x="197" y="760"/>
                  </a:lnTo>
                  <a:lnTo>
                    <a:pt x="174" y="771"/>
                  </a:lnTo>
                  <a:lnTo>
                    <a:pt x="142" y="779"/>
                  </a:lnTo>
                  <a:lnTo>
                    <a:pt x="127" y="791"/>
                  </a:lnTo>
                  <a:lnTo>
                    <a:pt x="106" y="803"/>
                  </a:lnTo>
                  <a:lnTo>
                    <a:pt x="63" y="821"/>
                  </a:lnTo>
                  <a:lnTo>
                    <a:pt x="36" y="822"/>
                  </a:lnTo>
                  <a:lnTo>
                    <a:pt x="12" y="810"/>
                  </a:lnTo>
                  <a:lnTo>
                    <a:pt x="8" y="792"/>
                  </a:lnTo>
                  <a:lnTo>
                    <a:pt x="5" y="768"/>
                  </a:lnTo>
                  <a:lnTo>
                    <a:pt x="0" y="731"/>
                  </a:lnTo>
                  <a:lnTo>
                    <a:pt x="20" y="687"/>
                  </a:lnTo>
                  <a:lnTo>
                    <a:pt x="49" y="676"/>
                  </a:lnTo>
                  <a:lnTo>
                    <a:pt x="72" y="676"/>
                  </a:lnTo>
                  <a:lnTo>
                    <a:pt x="90" y="679"/>
                  </a:lnTo>
                  <a:lnTo>
                    <a:pt x="122" y="670"/>
                  </a:lnTo>
                  <a:close/>
                </a:path>
              </a:pathLst>
            </a:custGeom>
            <a:solidFill>
              <a:srgbClr val="99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0" name="Freeform 12"/>
            <p:cNvSpPr>
              <a:spLocks/>
            </p:cNvSpPr>
            <p:nvPr/>
          </p:nvSpPr>
          <p:spPr bwMode="auto">
            <a:xfrm rot="-3405074">
              <a:off x="2347" y="1411"/>
              <a:ext cx="170" cy="344"/>
            </a:xfrm>
            <a:custGeom>
              <a:avLst/>
              <a:gdLst>
                <a:gd name="T0" fmla="*/ 170 w 195"/>
                <a:gd name="T1" fmla="*/ 17 h 688"/>
                <a:gd name="T2" fmla="*/ 170 w 195"/>
                <a:gd name="T3" fmla="*/ 46 h 688"/>
                <a:gd name="T4" fmla="*/ 165 w 195"/>
                <a:gd name="T5" fmla="*/ 69 h 688"/>
                <a:gd name="T6" fmla="*/ 160 w 195"/>
                <a:gd name="T7" fmla="*/ 98 h 688"/>
                <a:gd name="T8" fmla="*/ 160 w 195"/>
                <a:gd name="T9" fmla="*/ 124 h 688"/>
                <a:gd name="T10" fmla="*/ 152 w 195"/>
                <a:gd name="T11" fmla="*/ 156 h 688"/>
                <a:gd name="T12" fmla="*/ 152 w 195"/>
                <a:gd name="T13" fmla="*/ 177 h 688"/>
                <a:gd name="T14" fmla="*/ 154 w 195"/>
                <a:gd name="T15" fmla="*/ 208 h 688"/>
                <a:gd name="T16" fmla="*/ 148 w 195"/>
                <a:gd name="T17" fmla="*/ 240 h 688"/>
                <a:gd name="T18" fmla="*/ 137 w 195"/>
                <a:gd name="T19" fmla="*/ 259 h 688"/>
                <a:gd name="T20" fmla="*/ 124 w 195"/>
                <a:gd name="T21" fmla="*/ 276 h 688"/>
                <a:gd name="T22" fmla="*/ 105 w 195"/>
                <a:gd name="T23" fmla="*/ 295 h 688"/>
                <a:gd name="T24" fmla="*/ 92 w 195"/>
                <a:gd name="T25" fmla="*/ 314 h 688"/>
                <a:gd name="T26" fmla="*/ 71 w 195"/>
                <a:gd name="T27" fmla="*/ 331 h 688"/>
                <a:gd name="T28" fmla="*/ 44 w 195"/>
                <a:gd name="T29" fmla="*/ 337 h 688"/>
                <a:gd name="T30" fmla="*/ 5 w 195"/>
                <a:gd name="T31" fmla="*/ 344 h 688"/>
                <a:gd name="T32" fmla="*/ 20 w 195"/>
                <a:gd name="T33" fmla="*/ 340 h 688"/>
                <a:gd name="T34" fmla="*/ 55 w 195"/>
                <a:gd name="T35" fmla="*/ 331 h 688"/>
                <a:gd name="T36" fmla="*/ 77 w 195"/>
                <a:gd name="T37" fmla="*/ 314 h 688"/>
                <a:gd name="T38" fmla="*/ 89 w 195"/>
                <a:gd name="T39" fmla="*/ 296 h 688"/>
                <a:gd name="T40" fmla="*/ 105 w 195"/>
                <a:gd name="T41" fmla="*/ 279 h 688"/>
                <a:gd name="T42" fmla="*/ 113 w 195"/>
                <a:gd name="T43" fmla="*/ 262 h 688"/>
                <a:gd name="T44" fmla="*/ 132 w 195"/>
                <a:gd name="T45" fmla="*/ 243 h 688"/>
                <a:gd name="T46" fmla="*/ 142 w 195"/>
                <a:gd name="T47" fmla="*/ 227 h 688"/>
                <a:gd name="T48" fmla="*/ 144 w 195"/>
                <a:gd name="T49" fmla="*/ 198 h 688"/>
                <a:gd name="T50" fmla="*/ 138 w 195"/>
                <a:gd name="T51" fmla="*/ 168 h 688"/>
                <a:gd name="T52" fmla="*/ 146 w 195"/>
                <a:gd name="T53" fmla="*/ 150 h 688"/>
                <a:gd name="T54" fmla="*/ 152 w 195"/>
                <a:gd name="T55" fmla="*/ 123 h 688"/>
                <a:gd name="T56" fmla="*/ 153 w 195"/>
                <a:gd name="T57" fmla="*/ 103 h 688"/>
                <a:gd name="T58" fmla="*/ 159 w 195"/>
                <a:gd name="T59" fmla="*/ 77 h 688"/>
                <a:gd name="T60" fmla="*/ 157 w 195"/>
                <a:gd name="T61" fmla="*/ 55 h 688"/>
                <a:gd name="T62" fmla="*/ 165 w 195"/>
                <a:gd name="T63" fmla="*/ 38 h 688"/>
                <a:gd name="T64" fmla="*/ 165 w 195"/>
                <a:gd name="T65" fmla="*/ 13 h 6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5"/>
                <a:gd name="T100" fmla="*/ 0 h 688"/>
                <a:gd name="T101" fmla="*/ 195 w 195"/>
                <a:gd name="T102" fmla="*/ 688 h 68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5" h="688">
                  <a:moveTo>
                    <a:pt x="192" y="0"/>
                  </a:moveTo>
                  <a:lnTo>
                    <a:pt x="195" y="33"/>
                  </a:lnTo>
                  <a:lnTo>
                    <a:pt x="195" y="67"/>
                  </a:lnTo>
                  <a:lnTo>
                    <a:pt x="195" y="93"/>
                  </a:lnTo>
                  <a:lnTo>
                    <a:pt x="191" y="109"/>
                  </a:lnTo>
                  <a:lnTo>
                    <a:pt x="189" y="137"/>
                  </a:lnTo>
                  <a:lnTo>
                    <a:pt x="189" y="155"/>
                  </a:lnTo>
                  <a:lnTo>
                    <a:pt x="183" y="197"/>
                  </a:lnTo>
                  <a:lnTo>
                    <a:pt x="182" y="232"/>
                  </a:lnTo>
                  <a:lnTo>
                    <a:pt x="183" y="249"/>
                  </a:lnTo>
                  <a:lnTo>
                    <a:pt x="180" y="277"/>
                  </a:lnTo>
                  <a:lnTo>
                    <a:pt x="174" y="311"/>
                  </a:lnTo>
                  <a:lnTo>
                    <a:pt x="168" y="327"/>
                  </a:lnTo>
                  <a:lnTo>
                    <a:pt x="174" y="354"/>
                  </a:lnTo>
                  <a:lnTo>
                    <a:pt x="177" y="387"/>
                  </a:lnTo>
                  <a:lnTo>
                    <a:pt x="177" y="417"/>
                  </a:lnTo>
                  <a:lnTo>
                    <a:pt x="174" y="454"/>
                  </a:lnTo>
                  <a:lnTo>
                    <a:pt x="170" y="480"/>
                  </a:lnTo>
                  <a:lnTo>
                    <a:pt x="163" y="500"/>
                  </a:lnTo>
                  <a:lnTo>
                    <a:pt x="157" y="518"/>
                  </a:lnTo>
                  <a:lnTo>
                    <a:pt x="149" y="533"/>
                  </a:lnTo>
                  <a:lnTo>
                    <a:pt x="142" y="551"/>
                  </a:lnTo>
                  <a:lnTo>
                    <a:pt x="130" y="567"/>
                  </a:lnTo>
                  <a:lnTo>
                    <a:pt x="121" y="590"/>
                  </a:lnTo>
                  <a:lnTo>
                    <a:pt x="115" y="609"/>
                  </a:lnTo>
                  <a:lnTo>
                    <a:pt x="105" y="627"/>
                  </a:lnTo>
                  <a:lnTo>
                    <a:pt x="94" y="643"/>
                  </a:lnTo>
                  <a:lnTo>
                    <a:pt x="82" y="662"/>
                  </a:lnTo>
                  <a:lnTo>
                    <a:pt x="66" y="670"/>
                  </a:lnTo>
                  <a:lnTo>
                    <a:pt x="51" y="674"/>
                  </a:lnTo>
                  <a:lnTo>
                    <a:pt x="29" y="686"/>
                  </a:lnTo>
                  <a:lnTo>
                    <a:pt x="6" y="688"/>
                  </a:lnTo>
                  <a:lnTo>
                    <a:pt x="0" y="680"/>
                  </a:lnTo>
                  <a:lnTo>
                    <a:pt x="23" y="679"/>
                  </a:lnTo>
                  <a:lnTo>
                    <a:pt x="39" y="671"/>
                  </a:lnTo>
                  <a:lnTo>
                    <a:pt x="63" y="661"/>
                  </a:lnTo>
                  <a:lnTo>
                    <a:pt x="81" y="646"/>
                  </a:lnTo>
                  <a:lnTo>
                    <a:pt x="88" y="628"/>
                  </a:lnTo>
                  <a:lnTo>
                    <a:pt x="96" y="613"/>
                  </a:lnTo>
                  <a:lnTo>
                    <a:pt x="102" y="591"/>
                  </a:lnTo>
                  <a:lnTo>
                    <a:pt x="115" y="579"/>
                  </a:lnTo>
                  <a:lnTo>
                    <a:pt x="121" y="557"/>
                  </a:lnTo>
                  <a:lnTo>
                    <a:pt x="127" y="538"/>
                  </a:lnTo>
                  <a:lnTo>
                    <a:pt x="130" y="524"/>
                  </a:lnTo>
                  <a:lnTo>
                    <a:pt x="139" y="506"/>
                  </a:lnTo>
                  <a:lnTo>
                    <a:pt x="151" y="487"/>
                  </a:lnTo>
                  <a:lnTo>
                    <a:pt x="160" y="474"/>
                  </a:lnTo>
                  <a:lnTo>
                    <a:pt x="163" y="455"/>
                  </a:lnTo>
                  <a:lnTo>
                    <a:pt x="167" y="423"/>
                  </a:lnTo>
                  <a:lnTo>
                    <a:pt x="165" y="396"/>
                  </a:lnTo>
                  <a:lnTo>
                    <a:pt x="160" y="362"/>
                  </a:lnTo>
                  <a:lnTo>
                    <a:pt x="158" y="335"/>
                  </a:lnTo>
                  <a:lnTo>
                    <a:pt x="157" y="327"/>
                  </a:lnTo>
                  <a:lnTo>
                    <a:pt x="168" y="299"/>
                  </a:lnTo>
                  <a:lnTo>
                    <a:pt x="174" y="271"/>
                  </a:lnTo>
                  <a:lnTo>
                    <a:pt x="174" y="247"/>
                  </a:lnTo>
                  <a:lnTo>
                    <a:pt x="171" y="234"/>
                  </a:lnTo>
                  <a:lnTo>
                    <a:pt x="176" y="207"/>
                  </a:lnTo>
                  <a:lnTo>
                    <a:pt x="174" y="195"/>
                  </a:lnTo>
                  <a:lnTo>
                    <a:pt x="182" y="154"/>
                  </a:lnTo>
                  <a:lnTo>
                    <a:pt x="180" y="136"/>
                  </a:lnTo>
                  <a:lnTo>
                    <a:pt x="180" y="110"/>
                  </a:lnTo>
                  <a:lnTo>
                    <a:pt x="188" y="93"/>
                  </a:lnTo>
                  <a:lnTo>
                    <a:pt x="189" y="76"/>
                  </a:lnTo>
                  <a:lnTo>
                    <a:pt x="189" y="49"/>
                  </a:lnTo>
                  <a:lnTo>
                    <a:pt x="189" y="27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99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 rot="-3405074">
              <a:off x="2337" y="1423"/>
              <a:ext cx="177" cy="347"/>
            </a:xfrm>
            <a:custGeom>
              <a:avLst/>
              <a:gdLst>
                <a:gd name="T0" fmla="*/ 171 w 206"/>
                <a:gd name="T1" fmla="*/ 9 h 692"/>
                <a:gd name="T2" fmla="*/ 166 w 206"/>
                <a:gd name="T3" fmla="*/ 38 h 692"/>
                <a:gd name="T4" fmla="*/ 164 w 206"/>
                <a:gd name="T5" fmla="*/ 52 h 692"/>
                <a:gd name="T6" fmla="*/ 157 w 206"/>
                <a:gd name="T7" fmla="*/ 79 h 692"/>
                <a:gd name="T8" fmla="*/ 157 w 206"/>
                <a:gd name="T9" fmla="*/ 106 h 692"/>
                <a:gd name="T10" fmla="*/ 158 w 206"/>
                <a:gd name="T11" fmla="*/ 116 h 692"/>
                <a:gd name="T12" fmla="*/ 156 w 206"/>
                <a:gd name="T13" fmla="*/ 134 h 692"/>
                <a:gd name="T14" fmla="*/ 144 w 206"/>
                <a:gd name="T15" fmla="*/ 157 h 692"/>
                <a:gd name="T16" fmla="*/ 143 w 206"/>
                <a:gd name="T17" fmla="*/ 190 h 692"/>
                <a:gd name="T18" fmla="*/ 137 w 206"/>
                <a:gd name="T19" fmla="*/ 215 h 692"/>
                <a:gd name="T20" fmla="*/ 140 w 206"/>
                <a:gd name="T21" fmla="*/ 235 h 692"/>
                <a:gd name="T22" fmla="*/ 121 w 206"/>
                <a:gd name="T23" fmla="*/ 258 h 692"/>
                <a:gd name="T24" fmla="*/ 105 w 206"/>
                <a:gd name="T25" fmla="*/ 280 h 692"/>
                <a:gd name="T26" fmla="*/ 93 w 206"/>
                <a:gd name="T27" fmla="*/ 296 h 692"/>
                <a:gd name="T28" fmla="*/ 75 w 206"/>
                <a:gd name="T29" fmla="*/ 313 h 692"/>
                <a:gd name="T30" fmla="*/ 46 w 206"/>
                <a:gd name="T31" fmla="*/ 319 h 692"/>
                <a:gd name="T32" fmla="*/ 27 w 206"/>
                <a:gd name="T33" fmla="*/ 333 h 692"/>
                <a:gd name="T34" fmla="*/ 0 w 206"/>
                <a:gd name="T35" fmla="*/ 340 h 692"/>
                <a:gd name="T36" fmla="*/ 30 w 206"/>
                <a:gd name="T37" fmla="*/ 322 h 692"/>
                <a:gd name="T38" fmla="*/ 60 w 206"/>
                <a:gd name="T39" fmla="*/ 313 h 692"/>
                <a:gd name="T40" fmla="*/ 84 w 206"/>
                <a:gd name="T41" fmla="*/ 298 h 692"/>
                <a:gd name="T42" fmla="*/ 95 w 206"/>
                <a:gd name="T43" fmla="*/ 281 h 692"/>
                <a:gd name="T44" fmla="*/ 116 w 206"/>
                <a:gd name="T45" fmla="*/ 255 h 692"/>
                <a:gd name="T46" fmla="*/ 129 w 206"/>
                <a:gd name="T47" fmla="*/ 237 h 692"/>
                <a:gd name="T48" fmla="*/ 130 w 206"/>
                <a:gd name="T49" fmla="*/ 219 h 692"/>
                <a:gd name="T50" fmla="*/ 134 w 206"/>
                <a:gd name="T51" fmla="*/ 192 h 692"/>
                <a:gd name="T52" fmla="*/ 142 w 206"/>
                <a:gd name="T53" fmla="*/ 171 h 692"/>
                <a:gd name="T54" fmla="*/ 139 w 206"/>
                <a:gd name="T55" fmla="*/ 152 h 692"/>
                <a:gd name="T56" fmla="*/ 148 w 206"/>
                <a:gd name="T57" fmla="*/ 134 h 692"/>
                <a:gd name="T58" fmla="*/ 150 w 206"/>
                <a:gd name="T59" fmla="*/ 120 h 692"/>
                <a:gd name="T60" fmla="*/ 147 w 206"/>
                <a:gd name="T61" fmla="*/ 90 h 692"/>
                <a:gd name="T62" fmla="*/ 153 w 206"/>
                <a:gd name="T63" fmla="*/ 69 h 692"/>
                <a:gd name="T64" fmla="*/ 160 w 206"/>
                <a:gd name="T65" fmla="*/ 47 h 692"/>
                <a:gd name="T66" fmla="*/ 157 w 206"/>
                <a:gd name="T67" fmla="*/ 32 h 692"/>
                <a:gd name="T68" fmla="*/ 163 w 206"/>
                <a:gd name="T69" fmla="*/ 12 h 69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6"/>
                <a:gd name="T106" fmla="*/ 0 h 692"/>
                <a:gd name="T107" fmla="*/ 206 w 206"/>
                <a:gd name="T108" fmla="*/ 692 h 69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6" h="692">
                  <a:moveTo>
                    <a:pt x="206" y="0"/>
                  </a:moveTo>
                  <a:lnTo>
                    <a:pt x="199" y="17"/>
                  </a:lnTo>
                  <a:lnTo>
                    <a:pt x="193" y="57"/>
                  </a:lnTo>
                  <a:lnTo>
                    <a:pt x="193" y="75"/>
                  </a:lnTo>
                  <a:lnTo>
                    <a:pt x="193" y="94"/>
                  </a:lnTo>
                  <a:lnTo>
                    <a:pt x="191" y="103"/>
                  </a:lnTo>
                  <a:lnTo>
                    <a:pt x="186" y="122"/>
                  </a:lnTo>
                  <a:lnTo>
                    <a:pt x="183" y="158"/>
                  </a:lnTo>
                  <a:lnTo>
                    <a:pt x="183" y="195"/>
                  </a:lnTo>
                  <a:lnTo>
                    <a:pt x="183" y="211"/>
                  </a:lnTo>
                  <a:lnTo>
                    <a:pt x="183" y="223"/>
                  </a:lnTo>
                  <a:lnTo>
                    <a:pt x="184" y="232"/>
                  </a:lnTo>
                  <a:lnTo>
                    <a:pt x="183" y="249"/>
                  </a:lnTo>
                  <a:lnTo>
                    <a:pt x="181" y="268"/>
                  </a:lnTo>
                  <a:lnTo>
                    <a:pt x="172" y="298"/>
                  </a:lnTo>
                  <a:lnTo>
                    <a:pt x="168" y="314"/>
                  </a:lnTo>
                  <a:lnTo>
                    <a:pt x="169" y="347"/>
                  </a:lnTo>
                  <a:lnTo>
                    <a:pt x="166" y="379"/>
                  </a:lnTo>
                  <a:lnTo>
                    <a:pt x="162" y="411"/>
                  </a:lnTo>
                  <a:lnTo>
                    <a:pt x="160" y="429"/>
                  </a:lnTo>
                  <a:lnTo>
                    <a:pt x="160" y="443"/>
                  </a:lnTo>
                  <a:lnTo>
                    <a:pt x="163" y="469"/>
                  </a:lnTo>
                  <a:lnTo>
                    <a:pt x="153" y="488"/>
                  </a:lnTo>
                  <a:lnTo>
                    <a:pt x="141" y="514"/>
                  </a:lnTo>
                  <a:lnTo>
                    <a:pt x="129" y="535"/>
                  </a:lnTo>
                  <a:lnTo>
                    <a:pt x="122" y="558"/>
                  </a:lnTo>
                  <a:lnTo>
                    <a:pt x="120" y="575"/>
                  </a:lnTo>
                  <a:lnTo>
                    <a:pt x="108" y="590"/>
                  </a:lnTo>
                  <a:lnTo>
                    <a:pt x="101" y="609"/>
                  </a:lnTo>
                  <a:lnTo>
                    <a:pt x="87" y="625"/>
                  </a:lnTo>
                  <a:lnTo>
                    <a:pt x="71" y="633"/>
                  </a:lnTo>
                  <a:lnTo>
                    <a:pt x="53" y="637"/>
                  </a:lnTo>
                  <a:lnTo>
                    <a:pt x="43" y="649"/>
                  </a:lnTo>
                  <a:lnTo>
                    <a:pt x="32" y="665"/>
                  </a:lnTo>
                  <a:lnTo>
                    <a:pt x="6" y="692"/>
                  </a:lnTo>
                  <a:lnTo>
                    <a:pt x="0" y="679"/>
                  </a:lnTo>
                  <a:lnTo>
                    <a:pt x="17" y="667"/>
                  </a:lnTo>
                  <a:lnTo>
                    <a:pt x="35" y="643"/>
                  </a:lnTo>
                  <a:lnTo>
                    <a:pt x="49" y="633"/>
                  </a:lnTo>
                  <a:lnTo>
                    <a:pt x="70" y="624"/>
                  </a:lnTo>
                  <a:lnTo>
                    <a:pt x="90" y="618"/>
                  </a:lnTo>
                  <a:lnTo>
                    <a:pt x="98" y="594"/>
                  </a:lnTo>
                  <a:lnTo>
                    <a:pt x="105" y="575"/>
                  </a:lnTo>
                  <a:lnTo>
                    <a:pt x="110" y="560"/>
                  </a:lnTo>
                  <a:lnTo>
                    <a:pt x="120" y="535"/>
                  </a:lnTo>
                  <a:lnTo>
                    <a:pt x="135" y="508"/>
                  </a:lnTo>
                  <a:lnTo>
                    <a:pt x="145" y="488"/>
                  </a:lnTo>
                  <a:lnTo>
                    <a:pt x="150" y="472"/>
                  </a:lnTo>
                  <a:lnTo>
                    <a:pt x="156" y="460"/>
                  </a:lnTo>
                  <a:lnTo>
                    <a:pt x="151" y="436"/>
                  </a:lnTo>
                  <a:lnTo>
                    <a:pt x="153" y="409"/>
                  </a:lnTo>
                  <a:lnTo>
                    <a:pt x="156" y="382"/>
                  </a:lnTo>
                  <a:lnTo>
                    <a:pt x="160" y="368"/>
                  </a:lnTo>
                  <a:lnTo>
                    <a:pt x="165" y="342"/>
                  </a:lnTo>
                  <a:lnTo>
                    <a:pt x="162" y="323"/>
                  </a:lnTo>
                  <a:lnTo>
                    <a:pt x="162" y="304"/>
                  </a:lnTo>
                  <a:lnTo>
                    <a:pt x="166" y="283"/>
                  </a:lnTo>
                  <a:lnTo>
                    <a:pt x="172" y="268"/>
                  </a:lnTo>
                  <a:lnTo>
                    <a:pt x="175" y="259"/>
                  </a:lnTo>
                  <a:lnTo>
                    <a:pt x="175" y="240"/>
                  </a:lnTo>
                  <a:lnTo>
                    <a:pt x="171" y="211"/>
                  </a:lnTo>
                  <a:lnTo>
                    <a:pt x="171" y="180"/>
                  </a:lnTo>
                  <a:lnTo>
                    <a:pt x="172" y="162"/>
                  </a:lnTo>
                  <a:lnTo>
                    <a:pt x="178" y="137"/>
                  </a:lnTo>
                  <a:lnTo>
                    <a:pt x="180" y="116"/>
                  </a:lnTo>
                  <a:lnTo>
                    <a:pt x="186" y="94"/>
                  </a:lnTo>
                  <a:lnTo>
                    <a:pt x="183" y="76"/>
                  </a:lnTo>
                  <a:lnTo>
                    <a:pt x="183" y="63"/>
                  </a:lnTo>
                  <a:lnTo>
                    <a:pt x="184" y="41"/>
                  </a:lnTo>
                  <a:lnTo>
                    <a:pt x="190" y="24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A87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 rot="-3405074">
              <a:off x="2220" y="1615"/>
              <a:ext cx="140" cy="465"/>
            </a:xfrm>
            <a:custGeom>
              <a:avLst/>
              <a:gdLst>
                <a:gd name="T0" fmla="*/ 125 w 162"/>
                <a:gd name="T1" fmla="*/ 385 h 930"/>
                <a:gd name="T2" fmla="*/ 137 w 162"/>
                <a:gd name="T3" fmla="*/ 411 h 930"/>
                <a:gd name="T4" fmla="*/ 140 w 162"/>
                <a:gd name="T5" fmla="*/ 438 h 930"/>
                <a:gd name="T6" fmla="*/ 124 w 162"/>
                <a:gd name="T7" fmla="*/ 456 h 930"/>
                <a:gd name="T8" fmla="*/ 91 w 162"/>
                <a:gd name="T9" fmla="*/ 464 h 930"/>
                <a:gd name="T10" fmla="*/ 51 w 162"/>
                <a:gd name="T11" fmla="*/ 462 h 930"/>
                <a:gd name="T12" fmla="*/ 46 w 162"/>
                <a:gd name="T13" fmla="*/ 449 h 930"/>
                <a:gd name="T14" fmla="*/ 53 w 162"/>
                <a:gd name="T15" fmla="*/ 432 h 930"/>
                <a:gd name="T16" fmla="*/ 53 w 162"/>
                <a:gd name="T17" fmla="*/ 397 h 930"/>
                <a:gd name="T18" fmla="*/ 46 w 162"/>
                <a:gd name="T19" fmla="*/ 368 h 930"/>
                <a:gd name="T20" fmla="*/ 35 w 162"/>
                <a:gd name="T21" fmla="*/ 345 h 930"/>
                <a:gd name="T22" fmla="*/ 35 w 162"/>
                <a:gd name="T23" fmla="*/ 316 h 930"/>
                <a:gd name="T24" fmla="*/ 21 w 162"/>
                <a:gd name="T25" fmla="*/ 294 h 930"/>
                <a:gd name="T26" fmla="*/ 14 w 162"/>
                <a:gd name="T27" fmla="*/ 257 h 930"/>
                <a:gd name="T28" fmla="*/ 14 w 162"/>
                <a:gd name="T29" fmla="*/ 229 h 930"/>
                <a:gd name="T30" fmla="*/ 0 w 162"/>
                <a:gd name="T31" fmla="*/ 192 h 930"/>
                <a:gd name="T32" fmla="*/ 10 w 162"/>
                <a:gd name="T33" fmla="*/ 156 h 930"/>
                <a:gd name="T34" fmla="*/ 6 w 162"/>
                <a:gd name="T35" fmla="*/ 127 h 930"/>
                <a:gd name="T36" fmla="*/ 6 w 162"/>
                <a:gd name="T37" fmla="*/ 98 h 930"/>
                <a:gd name="T38" fmla="*/ 21 w 162"/>
                <a:gd name="T39" fmla="*/ 61 h 930"/>
                <a:gd name="T40" fmla="*/ 16 w 162"/>
                <a:gd name="T41" fmla="*/ 21 h 930"/>
                <a:gd name="T42" fmla="*/ 18 w 162"/>
                <a:gd name="T43" fmla="*/ 8 h 930"/>
                <a:gd name="T44" fmla="*/ 37 w 162"/>
                <a:gd name="T45" fmla="*/ 23 h 930"/>
                <a:gd name="T46" fmla="*/ 48 w 162"/>
                <a:gd name="T47" fmla="*/ 42 h 930"/>
                <a:gd name="T48" fmla="*/ 45 w 162"/>
                <a:gd name="T49" fmla="*/ 70 h 930"/>
                <a:gd name="T50" fmla="*/ 38 w 162"/>
                <a:gd name="T51" fmla="*/ 99 h 930"/>
                <a:gd name="T52" fmla="*/ 40 w 162"/>
                <a:gd name="T53" fmla="*/ 134 h 930"/>
                <a:gd name="T54" fmla="*/ 46 w 162"/>
                <a:gd name="T55" fmla="*/ 154 h 930"/>
                <a:gd name="T56" fmla="*/ 41 w 162"/>
                <a:gd name="T57" fmla="*/ 181 h 930"/>
                <a:gd name="T58" fmla="*/ 41 w 162"/>
                <a:gd name="T59" fmla="*/ 206 h 930"/>
                <a:gd name="T60" fmla="*/ 48 w 162"/>
                <a:gd name="T61" fmla="*/ 230 h 930"/>
                <a:gd name="T62" fmla="*/ 44 w 162"/>
                <a:gd name="T63" fmla="*/ 258 h 930"/>
                <a:gd name="T64" fmla="*/ 56 w 162"/>
                <a:gd name="T65" fmla="*/ 277 h 930"/>
                <a:gd name="T66" fmla="*/ 68 w 162"/>
                <a:gd name="T67" fmla="*/ 302 h 930"/>
                <a:gd name="T68" fmla="*/ 71 w 162"/>
                <a:gd name="T69" fmla="*/ 332 h 930"/>
                <a:gd name="T70" fmla="*/ 87 w 162"/>
                <a:gd name="T71" fmla="*/ 357 h 930"/>
                <a:gd name="T72" fmla="*/ 114 w 162"/>
                <a:gd name="T73" fmla="*/ 376 h 93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62"/>
                <a:gd name="T112" fmla="*/ 0 h 930"/>
                <a:gd name="T113" fmla="*/ 162 w 162"/>
                <a:gd name="T114" fmla="*/ 930 h 93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62" h="930">
                  <a:moveTo>
                    <a:pt x="132" y="751"/>
                  </a:moveTo>
                  <a:lnTo>
                    <a:pt x="145" y="770"/>
                  </a:lnTo>
                  <a:lnTo>
                    <a:pt x="149" y="796"/>
                  </a:lnTo>
                  <a:lnTo>
                    <a:pt x="158" y="821"/>
                  </a:lnTo>
                  <a:lnTo>
                    <a:pt x="160" y="856"/>
                  </a:lnTo>
                  <a:lnTo>
                    <a:pt x="162" y="875"/>
                  </a:lnTo>
                  <a:lnTo>
                    <a:pt x="154" y="900"/>
                  </a:lnTo>
                  <a:lnTo>
                    <a:pt x="143" y="912"/>
                  </a:lnTo>
                  <a:lnTo>
                    <a:pt x="128" y="918"/>
                  </a:lnTo>
                  <a:lnTo>
                    <a:pt x="105" y="928"/>
                  </a:lnTo>
                  <a:lnTo>
                    <a:pt x="82" y="930"/>
                  </a:lnTo>
                  <a:lnTo>
                    <a:pt x="59" y="924"/>
                  </a:lnTo>
                  <a:lnTo>
                    <a:pt x="41" y="915"/>
                  </a:lnTo>
                  <a:lnTo>
                    <a:pt x="53" y="897"/>
                  </a:lnTo>
                  <a:lnTo>
                    <a:pt x="56" y="879"/>
                  </a:lnTo>
                  <a:lnTo>
                    <a:pt x="61" y="863"/>
                  </a:lnTo>
                  <a:lnTo>
                    <a:pt x="62" y="833"/>
                  </a:lnTo>
                  <a:lnTo>
                    <a:pt x="61" y="793"/>
                  </a:lnTo>
                  <a:lnTo>
                    <a:pt x="57" y="765"/>
                  </a:lnTo>
                  <a:lnTo>
                    <a:pt x="53" y="736"/>
                  </a:lnTo>
                  <a:lnTo>
                    <a:pt x="50" y="713"/>
                  </a:lnTo>
                  <a:lnTo>
                    <a:pt x="40" y="689"/>
                  </a:lnTo>
                  <a:lnTo>
                    <a:pt x="41" y="656"/>
                  </a:lnTo>
                  <a:lnTo>
                    <a:pt x="40" y="632"/>
                  </a:lnTo>
                  <a:lnTo>
                    <a:pt x="37" y="610"/>
                  </a:lnTo>
                  <a:lnTo>
                    <a:pt x="24" y="588"/>
                  </a:lnTo>
                  <a:lnTo>
                    <a:pt x="13" y="548"/>
                  </a:lnTo>
                  <a:lnTo>
                    <a:pt x="16" y="513"/>
                  </a:lnTo>
                  <a:lnTo>
                    <a:pt x="18" y="482"/>
                  </a:lnTo>
                  <a:lnTo>
                    <a:pt x="16" y="458"/>
                  </a:lnTo>
                  <a:lnTo>
                    <a:pt x="12" y="421"/>
                  </a:lnTo>
                  <a:lnTo>
                    <a:pt x="0" y="384"/>
                  </a:lnTo>
                  <a:lnTo>
                    <a:pt x="6" y="352"/>
                  </a:lnTo>
                  <a:lnTo>
                    <a:pt x="12" y="312"/>
                  </a:lnTo>
                  <a:lnTo>
                    <a:pt x="12" y="278"/>
                  </a:lnTo>
                  <a:lnTo>
                    <a:pt x="7" y="254"/>
                  </a:lnTo>
                  <a:lnTo>
                    <a:pt x="9" y="232"/>
                  </a:lnTo>
                  <a:lnTo>
                    <a:pt x="7" y="195"/>
                  </a:lnTo>
                  <a:lnTo>
                    <a:pt x="16" y="164"/>
                  </a:lnTo>
                  <a:lnTo>
                    <a:pt x="24" y="122"/>
                  </a:lnTo>
                  <a:lnTo>
                    <a:pt x="27" y="77"/>
                  </a:lnTo>
                  <a:lnTo>
                    <a:pt x="18" y="42"/>
                  </a:lnTo>
                  <a:lnTo>
                    <a:pt x="4" y="0"/>
                  </a:lnTo>
                  <a:lnTo>
                    <a:pt x="21" y="16"/>
                  </a:lnTo>
                  <a:lnTo>
                    <a:pt x="34" y="30"/>
                  </a:lnTo>
                  <a:lnTo>
                    <a:pt x="43" y="45"/>
                  </a:lnTo>
                  <a:lnTo>
                    <a:pt x="50" y="62"/>
                  </a:lnTo>
                  <a:lnTo>
                    <a:pt x="55" y="84"/>
                  </a:lnTo>
                  <a:lnTo>
                    <a:pt x="55" y="109"/>
                  </a:lnTo>
                  <a:lnTo>
                    <a:pt x="52" y="140"/>
                  </a:lnTo>
                  <a:lnTo>
                    <a:pt x="46" y="174"/>
                  </a:lnTo>
                  <a:lnTo>
                    <a:pt x="44" y="198"/>
                  </a:lnTo>
                  <a:lnTo>
                    <a:pt x="43" y="237"/>
                  </a:lnTo>
                  <a:lnTo>
                    <a:pt x="46" y="268"/>
                  </a:lnTo>
                  <a:lnTo>
                    <a:pt x="52" y="292"/>
                  </a:lnTo>
                  <a:lnTo>
                    <a:pt x="53" y="308"/>
                  </a:lnTo>
                  <a:lnTo>
                    <a:pt x="52" y="338"/>
                  </a:lnTo>
                  <a:lnTo>
                    <a:pt x="47" y="361"/>
                  </a:lnTo>
                  <a:lnTo>
                    <a:pt x="43" y="383"/>
                  </a:lnTo>
                  <a:lnTo>
                    <a:pt x="47" y="412"/>
                  </a:lnTo>
                  <a:lnTo>
                    <a:pt x="55" y="438"/>
                  </a:lnTo>
                  <a:lnTo>
                    <a:pt x="56" y="460"/>
                  </a:lnTo>
                  <a:lnTo>
                    <a:pt x="55" y="484"/>
                  </a:lnTo>
                  <a:lnTo>
                    <a:pt x="51" y="515"/>
                  </a:lnTo>
                  <a:lnTo>
                    <a:pt x="58" y="533"/>
                  </a:lnTo>
                  <a:lnTo>
                    <a:pt x="65" y="554"/>
                  </a:lnTo>
                  <a:lnTo>
                    <a:pt x="73" y="579"/>
                  </a:lnTo>
                  <a:lnTo>
                    <a:pt x="79" y="603"/>
                  </a:lnTo>
                  <a:lnTo>
                    <a:pt x="82" y="631"/>
                  </a:lnTo>
                  <a:lnTo>
                    <a:pt x="82" y="664"/>
                  </a:lnTo>
                  <a:lnTo>
                    <a:pt x="94" y="693"/>
                  </a:lnTo>
                  <a:lnTo>
                    <a:pt x="101" y="713"/>
                  </a:lnTo>
                  <a:lnTo>
                    <a:pt x="115" y="733"/>
                  </a:lnTo>
                  <a:lnTo>
                    <a:pt x="132" y="751"/>
                  </a:lnTo>
                  <a:close/>
                </a:path>
              </a:pathLst>
            </a:custGeom>
            <a:solidFill>
              <a:srgbClr val="99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323527" y="2059259"/>
            <a:ext cx="2816548" cy="3053382"/>
            <a:chOff x="323527" y="3357563"/>
            <a:chExt cx="2816548" cy="3053382"/>
          </a:xfrm>
        </p:grpSpPr>
        <p:sp>
          <p:nvSpPr>
            <p:cNvPr id="6" name="Rectangle 15"/>
            <p:cNvSpPr>
              <a:spLocks noChangeArrowheads="1"/>
            </p:cNvSpPr>
            <p:nvPr/>
          </p:nvSpPr>
          <p:spPr bwMode="auto">
            <a:xfrm rot="20369113">
              <a:off x="1187450" y="4654550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" name="Rectangle 16"/>
            <p:cNvSpPr>
              <a:spLocks noChangeArrowheads="1"/>
            </p:cNvSpPr>
            <p:nvPr/>
          </p:nvSpPr>
          <p:spPr bwMode="auto">
            <a:xfrm rot="20369113">
              <a:off x="1403350" y="5013325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" name="Rectangle 17"/>
            <p:cNvSpPr>
              <a:spLocks noChangeArrowheads="1"/>
            </p:cNvSpPr>
            <p:nvPr/>
          </p:nvSpPr>
          <p:spPr bwMode="auto">
            <a:xfrm rot="20369113">
              <a:off x="827088" y="5518150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" name="Rectangle 18"/>
            <p:cNvSpPr>
              <a:spLocks noChangeArrowheads="1"/>
            </p:cNvSpPr>
            <p:nvPr/>
          </p:nvSpPr>
          <p:spPr bwMode="auto">
            <a:xfrm rot="20369113">
              <a:off x="1906588" y="4941888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" name="Rectangle 19"/>
            <p:cNvSpPr>
              <a:spLocks noChangeArrowheads="1"/>
            </p:cNvSpPr>
            <p:nvPr/>
          </p:nvSpPr>
          <p:spPr bwMode="auto">
            <a:xfrm rot="20369113">
              <a:off x="1763713" y="5446713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" name="Rectangle 20"/>
            <p:cNvSpPr>
              <a:spLocks noChangeArrowheads="1"/>
            </p:cNvSpPr>
            <p:nvPr/>
          </p:nvSpPr>
          <p:spPr bwMode="auto">
            <a:xfrm rot="1200000">
              <a:off x="2195513" y="5086350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2" name="Rectangle 21"/>
            <p:cNvSpPr>
              <a:spLocks noChangeArrowheads="1"/>
            </p:cNvSpPr>
            <p:nvPr/>
          </p:nvSpPr>
          <p:spPr bwMode="auto">
            <a:xfrm rot="1200000">
              <a:off x="1690688" y="5230813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" name="Rectangle 22"/>
            <p:cNvSpPr>
              <a:spLocks noChangeArrowheads="1"/>
            </p:cNvSpPr>
            <p:nvPr/>
          </p:nvSpPr>
          <p:spPr bwMode="auto">
            <a:xfrm rot="1200000">
              <a:off x="1547813" y="4797425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" name="Rectangle 23"/>
            <p:cNvSpPr>
              <a:spLocks noChangeArrowheads="1"/>
            </p:cNvSpPr>
            <p:nvPr/>
          </p:nvSpPr>
          <p:spPr bwMode="auto">
            <a:xfrm rot="6000000">
              <a:off x="1038225" y="5018088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" name="Rectangle 24"/>
            <p:cNvSpPr>
              <a:spLocks noChangeArrowheads="1"/>
            </p:cNvSpPr>
            <p:nvPr/>
          </p:nvSpPr>
          <p:spPr bwMode="auto">
            <a:xfrm rot="6000000">
              <a:off x="1255713" y="5307013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" name="Rectangle 25"/>
            <p:cNvSpPr>
              <a:spLocks noChangeArrowheads="1"/>
            </p:cNvSpPr>
            <p:nvPr/>
          </p:nvSpPr>
          <p:spPr bwMode="auto">
            <a:xfrm rot="9000000">
              <a:off x="2195513" y="5373688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7" name="Rectangle 26"/>
            <p:cNvSpPr>
              <a:spLocks noChangeArrowheads="1"/>
            </p:cNvSpPr>
            <p:nvPr/>
          </p:nvSpPr>
          <p:spPr bwMode="auto">
            <a:xfrm rot="9000000">
              <a:off x="1258888" y="5589588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" name="Rectangle 27"/>
            <p:cNvSpPr>
              <a:spLocks noChangeArrowheads="1"/>
            </p:cNvSpPr>
            <p:nvPr/>
          </p:nvSpPr>
          <p:spPr bwMode="auto">
            <a:xfrm rot="9000000">
              <a:off x="1835150" y="5662613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" name="Rectangle 28"/>
            <p:cNvSpPr>
              <a:spLocks noChangeArrowheads="1"/>
            </p:cNvSpPr>
            <p:nvPr/>
          </p:nvSpPr>
          <p:spPr bwMode="auto">
            <a:xfrm rot="20369113">
              <a:off x="1979613" y="3357563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" name="Rectangle 29"/>
            <p:cNvSpPr>
              <a:spLocks noChangeArrowheads="1"/>
            </p:cNvSpPr>
            <p:nvPr/>
          </p:nvSpPr>
          <p:spPr bwMode="auto">
            <a:xfrm rot="20369113">
              <a:off x="2195513" y="3716338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" name="Rectangle 30"/>
            <p:cNvSpPr>
              <a:spLocks noChangeArrowheads="1"/>
            </p:cNvSpPr>
            <p:nvPr/>
          </p:nvSpPr>
          <p:spPr bwMode="auto">
            <a:xfrm rot="20369113">
              <a:off x="1619250" y="4221163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" name="Rectangle 31"/>
            <p:cNvSpPr>
              <a:spLocks noChangeArrowheads="1"/>
            </p:cNvSpPr>
            <p:nvPr/>
          </p:nvSpPr>
          <p:spPr bwMode="auto">
            <a:xfrm rot="20369113">
              <a:off x="2627313" y="3860800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" name="Rectangle 32"/>
            <p:cNvSpPr>
              <a:spLocks noChangeArrowheads="1"/>
            </p:cNvSpPr>
            <p:nvPr/>
          </p:nvSpPr>
          <p:spPr bwMode="auto">
            <a:xfrm rot="20369113">
              <a:off x="2484438" y="4365625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4" name="Rectangle 33"/>
            <p:cNvSpPr>
              <a:spLocks noChangeArrowheads="1"/>
            </p:cNvSpPr>
            <p:nvPr/>
          </p:nvSpPr>
          <p:spPr bwMode="auto">
            <a:xfrm rot="1200000">
              <a:off x="2916238" y="4005263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5" name="Rectangle 34"/>
            <p:cNvSpPr>
              <a:spLocks noChangeArrowheads="1"/>
            </p:cNvSpPr>
            <p:nvPr/>
          </p:nvSpPr>
          <p:spPr bwMode="auto">
            <a:xfrm rot="1200000">
              <a:off x="2411413" y="4149725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6" name="Rectangle 35"/>
            <p:cNvSpPr>
              <a:spLocks noChangeArrowheads="1"/>
            </p:cNvSpPr>
            <p:nvPr/>
          </p:nvSpPr>
          <p:spPr bwMode="auto">
            <a:xfrm rot="1200000">
              <a:off x="2339975" y="3500438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7" name="Rectangle 36"/>
            <p:cNvSpPr>
              <a:spLocks noChangeArrowheads="1"/>
            </p:cNvSpPr>
            <p:nvPr/>
          </p:nvSpPr>
          <p:spPr bwMode="auto">
            <a:xfrm rot="6000000">
              <a:off x="1830388" y="3721100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" name="Rectangle 37"/>
            <p:cNvSpPr>
              <a:spLocks noChangeArrowheads="1"/>
            </p:cNvSpPr>
            <p:nvPr/>
          </p:nvSpPr>
          <p:spPr bwMode="auto">
            <a:xfrm rot="6000000">
              <a:off x="2047875" y="4010025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" name="Rectangle 38"/>
            <p:cNvSpPr>
              <a:spLocks noChangeArrowheads="1"/>
            </p:cNvSpPr>
            <p:nvPr/>
          </p:nvSpPr>
          <p:spPr bwMode="auto">
            <a:xfrm rot="9000000">
              <a:off x="2916238" y="4292600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" name="Rectangle 39"/>
            <p:cNvSpPr>
              <a:spLocks noChangeArrowheads="1"/>
            </p:cNvSpPr>
            <p:nvPr/>
          </p:nvSpPr>
          <p:spPr bwMode="auto">
            <a:xfrm rot="9000000">
              <a:off x="2051050" y="4292600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1" name="Rectangle 40"/>
            <p:cNvSpPr>
              <a:spLocks noChangeArrowheads="1"/>
            </p:cNvSpPr>
            <p:nvPr/>
          </p:nvSpPr>
          <p:spPr bwMode="auto">
            <a:xfrm rot="9000000">
              <a:off x="2555875" y="4581525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2" name="Text Box 41"/>
            <p:cNvSpPr txBox="1">
              <a:spLocks noChangeArrowheads="1"/>
            </p:cNvSpPr>
            <p:nvPr/>
          </p:nvSpPr>
          <p:spPr bwMode="auto">
            <a:xfrm>
              <a:off x="323527" y="5949280"/>
              <a:ext cx="25869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sz="2400" b="1" dirty="0">
                  <a:latin typeface="Tahoma" pitchFamily="34" charset="0"/>
                </a:rPr>
                <a:t>Argila dispersa</a:t>
              </a:r>
            </a:p>
          </p:txBody>
        </p:sp>
        <p:cxnSp>
          <p:nvCxnSpPr>
            <p:cNvPr id="44" name="Conector de seta reta 43"/>
            <p:cNvCxnSpPr/>
            <p:nvPr/>
          </p:nvCxnSpPr>
          <p:spPr>
            <a:xfrm flipV="1">
              <a:off x="939006" y="5713681"/>
              <a:ext cx="211137" cy="23559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130"/>
          <p:cNvGrpSpPr>
            <a:grpSpLocks/>
          </p:cNvGrpSpPr>
          <p:nvPr/>
        </p:nvGrpSpPr>
        <p:grpSpPr bwMode="auto">
          <a:xfrm>
            <a:off x="4572000" y="1916841"/>
            <a:ext cx="4475163" cy="3248035"/>
            <a:chOff x="2880" y="2116"/>
            <a:chExt cx="2819" cy="2046"/>
          </a:xfrm>
        </p:grpSpPr>
        <p:grpSp>
          <p:nvGrpSpPr>
            <p:cNvPr id="46" name="Group 45"/>
            <p:cNvGrpSpPr>
              <a:grpSpLocks/>
            </p:cNvGrpSpPr>
            <p:nvPr/>
          </p:nvGrpSpPr>
          <p:grpSpPr bwMode="auto">
            <a:xfrm rot="-621878">
              <a:off x="3208" y="2205"/>
              <a:ext cx="1931" cy="881"/>
              <a:chOff x="1625" y="1468"/>
              <a:chExt cx="1399" cy="510"/>
            </a:xfrm>
          </p:grpSpPr>
          <p:sp>
            <p:nvSpPr>
              <p:cNvPr id="114" name="Freeform 46"/>
              <p:cNvSpPr>
                <a:spLocks/>
              </p:cNvSpPr>
              <p:nvPr/>
            </p:nvSpPr>
            <p:spPr bwMode="auto">
              <a:xfrm rot="-3405074">
                <a:off x="2198" y="1175"/>
                <a:ext cx="235" cy="1372"/>
              </a:xfrm>
              <a:custGeom>
                <a:avLst/>
                <a:gdLst>
                  <a:gd name="T0" fmla="*/ 114 w 271"/>
                  <a:gd name="T1" fmla="*/ 6 h 2744"/>
                  <a:gd name="T2" fmla="*/ 69 w 271"/>
                  <a:gd name="T3" fmla="*/ 40 h 2744"/>
                  <a:gd name="T4" fmla="*/ 53 w 271"/>
                  <a:gd name="T5" fmla="*/ 110 h 2744"/>
                  <a:gd name="T6" fmla="*/ 58 w 271"/>
                  <a:gd name="T7" fmla="*/ 172 h 2744"/>
                  <a:gd name="T8" fmla="*/ 48 w 271"/>
                  <a:gd name="T9" fmla="*/ 218 h 2744"/>
                  <a:gd name="T10" fmla="*/ 48 w 271"/>
                  <a:gd name="T11" fmla="*/ 268 h 2744"/>
                  <a:gd name="T12" fmla="*/ 53 w 271"/>
                  <a:gd name="T13" fmla="*/ 343 h 2744"/>
                  <a:gd name="T14" fmla="*/ 48 w 271"/>
                  <a:gd name="T15" fmla="*/ 389 h 2744"/>
                  <a:gd name="T16" fmla="*/ 58 w 271"/>
                  <a:gd name="T17" fmla="*/ 444 h 2744"/>
                  <a:gd name="T18" fmla="*/ 40 w 271"/>
                  <a:gd name="T19" fmla="*/ 511 h 2744"/>
                  <a:gd name="T20" fmla="*/ 50 w 271"/>
                  <a:gd name="T21" fmla="*/ 568 h 2744"/>
                  <a:gd name="T22" fmla="*/ 53 w 271"/>
                  <a:gd name="T23" fmla="*/ 622 h 2744"/>
                  <a:gd name="T24" fmla="*/ 40 w 271"/>
                  <a:gd name="T25" fmla="*/ 678 h 2744"/>
                  <a:gd name="T26" fmla="*/ 48 w 271"/>
                  <a:gd name="T27" fmla="*/ 731 h 2744"/>
                  <a:gd name="T28" fmla="*/ 50 w 271"/>
                  <a:gd name="T29" fmla="*/ 789 h 2744"/>
                  <a:gd name="T30" fmla="*/ 37 w 271"/>
                  <a:gd name="T31" fmla="*/ 841 h 2744"/>
                  <a:gd name="T32" fmla="*/ 37 w 271"/>
                  <a:gd name="T33" fmla="*/ 898 h 2744"/>
                  <a:gd name="T34" fmla="*/ 45 w 271"/>
                  <a:gd name="T35" fmla="*/ 949 h 2744"/>
                  <a:gd name="T36" fmla="*/ 42 w 271"/>
                  <a:gd name="T37" fmla="*/ 1006 h 2744"/>
                  <a:gd name="T38" fmla="*/ 32 w 271"/>
                  <a:gd name="T39" fmla="*/ 1062 h 2744"/>
                  <a:gd name="T40" fmla="*/ 32 w 271"/>
                  <a:gd name="T41" fmla="*/ 1142 h 2744"/>
                  <a:gd name="T42" fmla="*/ 18 w 271"/>
                  <a:gd name="T43" fmla="*/ 1197 h 2744"/>
                  <a:gd name="T44" fmla="*/ 26 w 271"/>
                  <a:gd name="T45" fmla="*/ 1248 h 2744"/>
                  <a:gd name="T46" fmla="*/ 10 w 271"/>
                  <a:gd name="T47" fmla="*/ 1285 h 2744"/>
                  <a:gd name="T48" fmla="*/ 0 w 271"/>
                  <a:gd name="T49" fmla="*/ 1340 h 2744"/>
                  <a:gd name="T50" fmla="*/ 37 w 271"/>
                  <a:gd name="T51" fmla="*/ 1368 h 2744"/>
                  <a:gd name="T52" fmla="*/ 127 w 271"/>
                  <a:gd name="T53" fmla="*/ 1372 h 2744"/>
                  <a:gd name="T54" fmla="*/ 212 w 271"/>
                  <a:gd name="T55" fmla="*/ 1360 h 2744"/>
                  <a:gd name="T56" fmla="*/ 235 w 271"/>
                  <a:gd name="T57" fmla="*/ 1344 h 2744"/>
                  <a:gd name="T58" fmla="*/ 228 w 271"/>
                  <a:gd name="T59" fmla="*/ 1324 h 2744"/>
                  <a:gd name="T60" fmla="*/ 209 w 271"/>
                  <a:gd name="T61" fmla="*/ 1299 h 2744"/>
                  <a:gd name="T62" fmla="*/ 193 w 271"/>
                  <a:gd name="T63" fmla="*/ 1265 h 2744"/>
                  <a:gd name="T64" fmla="*/ 188 w 271"/>
                  <a:gd name="T65" fmla="*/ 1217 h 2744"/>
                  <a:gd name="T66" fmla="*/ 201 w 271"/>
                  <a:gd name="T67" fmla="*/ 1175 h 2744"/>
                  <a:gd name="T68" fmla="*/ 193 w 271"/>
                  <a:gd name="T69" fmla="*/ 1126 h 2744"/>
                  <a:gd name="T70" fmla="*/ 206 w 271"/>
                  <a:gd name="T71" fmla="*/ 1055 h 2744"/>
                  <a:gd name="T72" fmla="*/ 199 w 271"/>
                  <a:gd name="T73" fmla="*/ 994 h 2744"/>
                  <a:gd name="T74" fmla="*/ 206 w 271"/>
                  <a:gd name="T75" fmla="*/ 942 h 2744"/>
                  <a:gd name="T76" fmla="*/ 214 w 271"/>
                  <a:gd name="T77" fmla="*/ 881 h 2744"/>
                  <a:gd name="T78" fmla="*/ 212 w 271"/>
                  <a:gd name="T79" fmla="*/ 830 h 2744"/>
                  <a:gd name="T80" fmla="*/ 199 w 271"/>
                  <a:gd name="T81" fmla="*/ 786 h 2744"/>
                  <a:gd name="T82" fmla="*/ 212 w 271"/>
                  <a:gd name="T83" fmla="*/ 728 h 2744"/>
                  <a:gd name="T84" fmla="*/ 219 w 271"/>
                  <a:gd name="T85" fmla="*/ 673 h 2744"/>
                  <a:gd name="T86" fmla="*/ 207 w 271"/>
                  <a:gd name="T87" fmla="*/ 622 h 2744"/>
                  <a:gd name="T88" fmla="*/ 207 w 271"/>
                  <a:gd name="T89" fmla="*/ 574 h 2744"/>
                  <a:gd name="T90" fmla="*/ 217 w 271"/>
                  <a:gd name="T91" fmla="*/ 528 h 2744"/>
                  <a:gd name="T92" fmla="*/ 207 w 271"/>
                  <a:gd name="T93" fmla="*/ 479 h 2744"/>
                  <a:gd name="T94" fmla="*/ 219 w 271"/>
                  <a:gd name="T95" fmla="*/ 402 h 2744"/>
                  <a:gd name="T96" fmla="*/ 222 w 271"/>
                  <a:gd name="T97" fmla="*/ 350 h 2744"/>
                  <a:gd name="T98" fmla="*/ 212 w 271"/>
                  <a:gd name="T99" fmla="*/ 306 h 2744"/>
                  <a:gd name="T100" fmla="*/ 222 w 271"/>
                  <a:gd name="T101" fmla="*/ 237 h 2744"/>
                  <a:gd name="T102" fmla="*/ 212 w 271"/>
                  <a:gd name="T103" fmla="*/ 181 h 2744"/>
                  <a:gd name="T104" fmla="*/ 209 w 271"/>
                  <a:gd name="T105" fmla="*/ 114 h 2744"/>
                  <a:gd name="T106" fmla="*/ 218 w 271"/>
                  <a:gd name="T107" fmla="*/ 58 h 2744"/>
                  <a:gd name="T108" fmla="*/ 197 w 271"/>
                  <a:gd name="T109" fmla="*/ 15 h 2744"/>
                  <a:gd name="T110" fmla="*/ 139 w 271"/>
                  <a:gd name="T111" fmla="*/ 0 h 274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71"/>
                  <a:gd name="T169" fmla="*/ 0 h 2744"/>
                  <a:gd name="T170" fmla="*/ 271 w 271"/>
                  <a:gd name="T171" fmla="*/ 2744 h 274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71" h="2744">
                    <a:moveTo>
                      <a:pt x="160" y="0"/>
                    </a:moveTo>
                    <a:lnTo>
                      <a:pt x="131" y="12"/>
                    </a:lnTo>
                    <a:lnTo>
                      <a:pt x="116" y="31"/>
                    </a:lnTo>
                    <a:lnTo>
                      <a:pt x="79" y="79"/>
                    </a:lnTo>
                    <a:lnTo>
                      <a:pt x="61" y="142"/>
                    </a:lnTo>
                    <a:lnTo>
                      <a:pt x="61" y="220"/>
                    </a:lnTo>
                    <a:lnTo>
                      <a:pt x="70" y="278"/>
                    </a:lnTo>
                    <a:lnTo>
                      <a:pt x="67" y="345"/>
                    </a:lnTo>
                    <a:lnTo>
                      <a:pt x="61" y="397"/>
                    </a:lnTo>
                    <a:lnTo>
                      <a:pt x="55" y="437"/>
                    </a:lnTo>
                    <a:lnTo>
                      <a:pt x="55" y="489"/>
                    </a:lnTo>
                    <a:lnTo>
                      <a:pt x="55" y="535"/>
                    </a:lnTo>
                    <a:lnTo>
                      <a:pt x="67" y="613"/>
                    </a:lnTo>
                    <a:lnTo>
                      <a:pt x="61" y="685"/>
                    </a:lnTo>
                    <a:lnTo>
                      <a:pt x="52" y="736"/>
                    </a:lnTo>
                    <a:lnTo>
                      <a:pt x="55" y="779"/>
                    </a:lnTo>
                    <a:lnTo>
                      <a:pt x="61" y="825"/>
                    </a:lnTo>
                    <a:lnTo>
                      <a:pt x="67" y="888"/>
                    </a:lnTo>
                    <a:lnTo>
                      <a:pt x="61" y="959"/>
                    </a:lnTo>
                    <a:lnTo>
                      <a:pt x="46" y="1023"/>
                    </a:lnTo>
                    <a:lnTo>
                      <a:pt x="49" y="1085"/>
                    </a:lnTo>
                    <a:lnTo>
                      <a:pt x="58" y="1136"/>
                    </a:lnTo>
                    <a:lnTo>
                      <a:pt x="61" y="1188"/>
                    </a:lnTo>
                    <a:lnTo>
                      <a:pt x="61" y="1243"/>
                    </a:lnTo>
                    <a:lnTo>
                      <a:pt x="49" y="1313"/>
                    </a:lnTo>
                    <a:lnTo>
                      <a:pt x="46" y="1356"/>
                    </a:lnTo>
                    <a:lnTo>
                      <a:pt x="49" y="1408"/>
                    </a:lnTo>
                    <a:lnTo>
                      <a:pt x="55" y="1463"/>
                    </a:lnTo>
                    <a:lnTo>
                      <a:pt x="55" y="1526"/>
                    </a:lnTo>
                    <a:lnTo>
                      <a:pt x="58" y="1579"/>
                    </a:lnTo>
                    <a:lnTo>
                      <a:pt x="52" y="1621"/>
                    </a:lnTo>
                    <a:lnTo>
                      <a:pt x="43" y="1683"/>
                    </a:lnTo>
                    <a:lnTo>
                      <a:pt x="43" y="1741"/>
                    </a:lnTo>
                    <a:lnTo>
                      <a:pt x="43" y="1796"/>
                    </a:lnTo>
                    <a:lnTo>
                      <a:pt x="49" y="1840"/>
                    </a:lnTo>
                    <a:lnTo>
                      <a:pt x="52" y="1899"/>
                    </a:lnTo>
                    <a:lnTo>
                      <a:pt x="61" y="1951"/>
                    </a:lnTo>
                    <a:lnTo>
                      <a:pt x="49" y="2012"/>
                    </a:lnTo>
                    <a:lnTo>
                      <a:pt x="37" y="2061"/>
                    </a:lnTo>
                    <a:lnTo>
                      <a:pt x="37" y="2123"/>
                    </a:lnTo>
                    <a:lnTo>
                      <a:pt x="43" y="2210"/>
                    </a:lnTo>
                    <a:lnTo>
                      <a:pt x="37" y="2284"/>
                    </a:lnTo>
                    <a:lnTo>
                      <a:pt x="24" y="2352"/>
                    </a:lnTo>
                    <a:lnTo>
                      <a:pt x="21" y="2394"/>
                    </a:lnTo>
                    <a:lnTo>
                      <a:pt x="24" y="2453"/>
                    </a:lnTo>
                    <a:lnTo>
                      <a:pt x="30" y="2495"/>
                    </a:lnTo>
                    <a:lnTo>
                      <a:pt x="24" y="2539"/>
                    </a:lnTo>
                    <a:lnTo>
                      <a:pt x="12" y="2570"/>
                    </a:lnTo>
                    <a:lnTo>
                      <a:pt x="6" y="2625"/>
                    </a:lnTo>
                    <a:lnTo>
                      <a:pt x="0" y="2680"/>
                    </a:lnTo>
                    <a:lnTo>
                      <a:pt x="3" y="2719"/>
                    </a:lnTo>
                    <a:lnTo>
                      <a:pt x="43" y="2735"/>
                    </a:lnTo>
                    <a:lnTo>
                      <a:pt x="85" y="2744"/>
                    </a:lnTo>
                    <a:lnTo>
                      <a:pt x="147" y="2744"/>
                    </a:lnTo>
                    <a:lnTo>
                      <a:pt x="205" y="2735"/>
                    </a:lnTo>
                    <a:lnTo>
                      <a:pt x="244" y="2719"/>
                    </a:lnTo>
                    <a:lnTo>
                      <a:pt x="268" y="2703"/>
                    </a:lnTo>
                    <a:lnTo>
                      <a:pt x="271" y="2688"/>
                    </a:lnTo>
                    <a:lnTo>
                      <a:pt x="270" y="2675"/>
                    </a:lnTo>
                    <a:lnTo>
                      <a:pt x="263" y="2648"/>
                    </a:lnTo>
                    <a:lnTo>
                      <a:pt x="256" y="2627"/>
                    </a:lnTo>
                    <a:lnTo>
                      <a:pt x="241" y="2597"/>
                    </a:lnTo>
                    <a:lnTo>
                      <a:pt x="233" y="2572"/>
                    </a:lnTo>
                    <a:lnTo>
                      <a:pt x="223" y="2530"/>
                    </a:lnTo>
                    <a:lnTo>
                      <a:pt x="221" y="2493"/>
                    </a:lnTo>
                    <a:lnTo>
                      <a:pt x="217" y="2434"/>
                    </a:lnTo>
                    <a:lnTo>
                      <a:pt x="227" y="2390"/>
                    </a:lnTo>
                    <a:lnTo>
                      <a:pt x="232" y="2349"/>
                    </a:lnTo>
                    <a:lnTo>
                      <a:pt x="227" y="2296"/>
                    </a:lnTo>
                    <a:lnTo>
                      <a:pt x="223" y="2251"/>
                    </a:lnTo>
                    <a:lnTo>
                      <a:pt x="229" y="2193"/>
                    </a:lnTo>
                    <a:lnTo>
                      <a:pt x="238" y="2110"/>
                    </a:lnTo>
                    <a:lnTo>
                      <a:pt x="233" y="2044"/>
                    </a:lnTo>
                    <a:lnTo>
                      <a:pt x="229" y="1988"/>
                    </a:lnTo>
                    <a:lnTo>
                      <a:pt x="229" y="1927"/>
                    </a:lnTo>
                    <a:lnTo>
                      <a:pt x="238" y="1884"/>
                    </a:lnTo>
                    <a:lnTo>
                      <a:pt x="244" y="1823"/>
                    </a:lnTo>
                    <a:lnTo>
                      <a:pt x="247" y="1762"/>
                    </a:lnTo>
                    <a:lnTo>
                      <a:pt x="247" y="1716"/>
                    </a:lnTo>
                    <a:lnTo>
                      <a:pt x="244" y="1661"/>
                    </a:lnTo>
                    <a:lnTo>
                      <a:pt x="238" y="1615"/>
                    </a:lnTo>
                    <a:lnTo>
                      <a:pt x="229" y="1573"/>
                    </a:lnTo>
                    <a:lnTo>
                      <a:pt x="233" y="1533"/>
                    </a:lnTo>
                    <a:lnTo>
                      <a:pt x="244" y="1456"/>
                    </a:lnTo>
                    <a:lnTo>
                      <a:pt x="253" y="1395"/>
                    </a:lnTo>
                    <a:lnTo>
                      <a:pt x="253" y="1346"/>
                    </a:lnTo>
                    <a:lnTo>
                      <a:pt x="250" y="1295"/>
                    </a:lnTo>
                    <a:lnTo>
                      <a:pt x="239" y="1243"/>
                    </a:lnTo>
                    <a:lnTo>
                      <a:pt x="238" y="1197"/>
                    </a:lnTo>
                    <a:lnTo>
                      <a:pt x="239" y="1148"/>
                    </a:lnTo>
                    <a:lnTo>
                      <a:pt x="244" y="1102"/>
                    </a:lnTo>
                    <a:lnTo>
                      <a:pt x="250" y="1056"/>
                    </a:lnTo>
                    <a:lnTo>
                      <a:pt x="250" y="1010"/>
                    </a:lnTo>
                    <a:lnTo>
                      <a:pt x="239" y="959"/>
                    </a:lnTo>
                    <a:lnTo>
                      <a:pt x="239" y="873"/>
                    </a:lnTo>
                    <a:lnTo>
                      <a:pt x="253" y="804"/>
                    </a:lnTo>
                    <a:lnTo>
                      <a:pt x="256" y="761"/>
                    </a:lnTo>
                    <a:lnTo>
                      <a:pt x="256" y="700"/>
                    </a:lnTo>
                    <a:lnTo>
                      <a:pt x="251" y="652"/>
                    </a:lnTo>
                    <a:lnTo>
                      <a:pt x="244" y="611"/>
                    </a:lnTo>
                    <a:lnTo>
                      <a:pt x="253" y="538"/>
                    </a:lnTo>
                    <a:lnTo>
                      <a:pt x="256" y="474"/>
                    </a:lnTo>
                    <a:lnTo>
                      <a:pt x="250" y="400"/>
                    </a:lnTo>
                    <a:lnTo>
                      <a:pt x="245" y="362"/>
                    </a:lnTo>
                    <a:lnTo>
                      <a:pt x="238" y="287"/>
                    </a:lnTo>
                    <a:lnTo>
                      <a:pt x="241" y="229"/>
                    </a:lnTo>
                    <a:lnTo>
                      <a:pt x="250" y="171"/>
                    </a:lnTo>
                    <a:lnTo>
                      <a:pt x="251" y="117"/>
                    </a:lnTo>
                    <a:lnTo>
                      <a:pt x="241" y="67"/>
                    </a:lnTo>
                    <a:lnTo>
                      <a:pt x="227" y="31"/>
                    </a:lnTo>
                    <a:lnTo>
                      <a:pt x="195" y="9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rgbClr val="A87C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5" name="Freeform 47"/>
              <p:cNvSpPr>
                <a:spLocks/>
              </p:cNvSpPr>
              <p:nvPr/>
            </p:nvSpPr>
            <p:spPr bwMode="auto">
              <a:xfrm rot="-3405074">
                <a:off x="2276" y="1145"/>
                <a:ext cx="134" cy="1362"/>
              </a:xfrm>
              <a:custGeom>
                <a:avLst/>
                <a:gdLst>
                  <a:gd name="T0" fmla="*/ 53 w 154"/>
                  <a:gd name="T1" fmla="*/ 11 h 2725"/>
                  <a:gd name="T2" fmla="*/ 59 w 154"/>
                  <a:gd name="T3" fmla="*/ 66 h 2725"/>
                  <a:gd name="T4" fmla="*/ 33 w 154"/>
                  <a:gd name="T5" fmla="*/ 134 h 2725"/>
                  <a:gd name="T6" fmla="*/ 57 w 154"/>
                  <a:gd name="T7" fmla="*/ 194 h 2725"/>
                  <a:gd name="T8" fmla="*/ 51 w 154"/>
                  <a:gd name="T9" fmla="*/ 241 h 2725"/>
                  <a:gd name="T10" fmla="*/ 38 w 154"/>
                  <a:gd name="T11" fmla="*/ 304 h 2725"/>
                  <a:gd name="T12" fmla="*/ 51 w 154"/>
                  <a:gd name="T13" fmla="*/ 362 h 2725"/>
                  <a:gd name="T14" fmla="*/ 44 w 154"/>
                  <a:gd name="T15" fmla="*/ 409 h 2725"/>
                  <a:gd name="T16" fmla="*/ 38 w 154"/>
                  <a:gd name="T17" fmla="*/ 471 h 2725"/>
                  <a:gd name="T18" fmla="*/ 51 w 154"/>
                  <a:gd name="T19" fmla="*/ 539 h 2725"/>
                  <a:gd name="T20" fmla="*/ 38 w 154"/>
                  <a:gd name="T21" fmla="*/ 592 h 2725"/>
                  <a:gd name="T22" fmla="*/ 41 w 154"/>
                  <a:gd name="T23" fmla="*/ 646 h 2725"/>
                  <a:gd name="T24" fmla="*/ 49 w 154"/>
                  <a:gd name="T25" fmla="*/ 704 h 2725"/>
                  <a:gd name="T26" fmla="*/ 27 w 154"/>
                  <a:gd name="T27" fmla="*/ 758 h 2725"/>
                  <a:gd name="T28" fmla="*/ 38 w 154"/>
                  <a:gd name="T29" fmla="*/ 811 h 2725"/>
                  <a:gd name="T30" fmla="*/ 46 w 154"/>
                  <a:gd name="T31" fmla="*/ 868 h 2725"/>
                  <a:gd name="T32" fmla="*/ 38 w 154"/>
                  <a:gd name="T33" fmla="*/ 916 h 2725"/>
                  <a:gd name="T34" fmla="*/ 30 w 154"/>
                  <a:gd name="T35" fmla="*/ 970 h 2725"/>
                  <a:gd name="T36" fmla="*/ 38 w 154"/>
                  <a:gd name="T37" fmla="*/ 1035 h 2725"/>
                  <a:gd name="T38" fmla="*/ 22 w 154"/>
                  <a:gd name="T39" fmla="*/ 1099 h 2725"/>
                  <a:gd name="T40" fmla="*/ 33 w 154"/>
                  <a:gd name="T41" fmla="*/ 1172 h 2725"/>
                  <a:gd name="T42" fmla="*/ 30 w 154"/>
                  <a:gd name="T43" fmla="*/ 1222 h 2725"/>
                  <a:gd name="T44" fmla="*/ 36 w 154"/>
                  <a:gd name="T45" fmla="*/ 1277 h 2725"/>
                  <a:gd name="T46" fmla="*/ 30 w 154"/>
                  <a:gd name="T47" fmla="*/ 1320 h 2725"/>
                  <a:gd name="T48" fmla="*/ 10 w 154"/>
                  <a:gd name="T49" fmla="*/ 1349 h 2725"/>
                  <a:gd name="T50" fmla="*/ 35 w 154"/>
                  <a:gd name="T51" fmla="*/ 1362 h 2725"/>
                  <a:gd name="T52" fmla="*/ 119 w 154"/>
                  <a:gd name="T53" fmla="*/ 1349 h 2725"/>
                  <a:gd name="T54" fmla="*/ 123 w 154"/>
                  <a:gd name="T55" fmla="*/ 1327 h 2725"/>
                  <a:gd name="T56" fmla="*/ 107 w 154"/>
                  <a:gd name="T57" fmla="*/ 1310 h 2725"/>
                  <a:gd name="T58" fmla="*/ 91 w 154"/>
                  <a:gd name="T59" fmla="*/ 1285 h 2725"/>
                  <a:gd name="T60" fmla="*/ 75 w 154"/>
                  <a:gd name="T61" fmla="*/ 1248 h 2725"/>
                  <a:gd name="T62" fmla="*/ 80 w 154"/>
                  <a:gd name="T63" fmla="*/ 1215 h 2725"/>
                  <a:gd name="T64" fmla="*/ 91 w 154"/>
                  <a:gd name="T65" fmla="*/ 1169 h 2725"/>
                  <a:gd name="T66" fmla="*/ 86 w 154"/>
                  <a:gd name="T67" fmla="*/ 1122 h 2725"/>
                  <a:gd name="T68" fmla="*/ 94 w 154"/>
                  <a:gd name="T69" fmla="*/ 1053 h 2725"/>
                  <a:gd name="T70" fmla="*/ 94 w 154"/>
                  <a:gd name="T71" fmla="*/ 990 h 2725"/>
                  <a:gd name="T72" fmla="*/ 97 w 154"/>
                  <a:gd name="T73" fmla="*/ 943 h 2725"/>
                  <a:gd name="T74" fmla="*/ 108 w 154"/>
                  <a:gd name="T75" fmla="*/ 875 h 2725"/>
                  <a:gd name="T76" fmla="*/ 107 w 154"/>
                  <a:gd name="T77" fmla="*/ 825 h 2725"/>
                  <a:gd name="T78" fmla="*/ 91 w 154"/>
                  <a:gd name="T79" fmla="*/ 783 h 2725"/>
                  <a:gd name="T80" fmla="*/ 107 w 154"/>
                  <a:gd name="T81" fmla="*/ 723 h 2725"/>
                  <a:gd name="T82" fmla="*/ 111 w 154"/>
                  <a:gd name="T83" fmla="*/ 668 h 2725"/>
                  <a:gd name="T84" fmla="*/ 99 w 154"/>
                  <a:gd name="T85" fmla="*/ 623 h 2725"/>
                  <a:gd name="T86" fmla="*/ 97 w 154"/>
                  <a:gd name="T87" fmla="*/ 574 h 2725"/>
                  <a:gd name="T88" fmla="*/ 109 w 154"/>
                  <a:gd name="T89" fmla="*/ 523 h 2725"/>
                  <a:gd name="T90" fmla="*/ 104 w 154"/>
                  <a:gd name="T91" fmla="*/ 475 h 2725"/>
                  <a:gd name="T92" fmla="*/ 111 w 154"/>
                  <a:gd name="T93" fmla="*/ 397 h 2725"/>
                  <a:gd name="T94" fmla="*/ 117 w 154"/>
                  <a:gd name="T95" fmla="*/ 346 h 2725"/>
                  <a:gd name="T96" fmla="*/ 102 w 154"/>
                  <a:gd name="T97" fmla="*/ 302 h 2725"/>
                  <a:gd name="T98" fmla="*/ 111 w 154"/>
                  <a:gd name="T99" fmla="*/ 233 h 2725"/>
                  <a:gd name="T100" fmla="*/ 107 w 154"/>
                  <a:gd name="T101" fmla="*/ 177 h 2725"/>
                  <a:gd name="T102" fmla="*/ 99 w 154"/>
                  <a:gd name="T103" fmla="*/ 117 h 2725"/>
                  <a:gd name="T104" fmla="*/ 110 w 154"/>
                  <a:gd name="T105" fmla="*/ 54 h 2725"/>
                  <a:gd name="T106" fmla="*/ 99 w 154"/>
                  <a:gd name="T107" fmla="*/ 18 h 2725"/>
                  <a:gd name="T108" fmla="*/ 49 w 154"/>
                  <a:gd name="T109" fmla="*/ 0 h 272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54"/>
                  <a:gd name="T166" fmla="*/ 0 h 2725"/>
                  <a:gd name="T167" fmla="*/ 154 w 154"/>
                  <a:gd name="T168" fmla="*/ 2725 h 272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54" h="2725">
                    <a:moveTo>
                      <a:pt x="56" y="0"/>
                    </a:moveTo>
                    <a:lnTo>
                      <a:pt x="61" y="23"/>
                    </a:lnTo>
                    <a:lnTo>
                      <a:pt x="68" y="71"/>
                    </a:lnTo>
                    <a:lnTo>
                      <a:pt x="68" y="132"/>
                    </a:lnTo>
                    <a:lnTo>
                      <a:pt x="59" y="208"/>
                    </a:lnTo>
                    <a:lnTo>
                      <a:pt x="38" y="269"/>
                    </a:lnTo>
                    <a:lnTo>
                      <a:pt x="50" y="339"/>
                    </a:lnTo>
                    <a:lnTo>
                      <a:pt x="65" y="388"/>
                    </a:lnTo>
                    <a:lnTo>
                      <a:pt x="68" y="440"/>
                    </a:lnTo>
                    <a:lnTo>
                      <a:pt x="59" y="483"/>
                    </a:lnTo>
                    <a:lnTo>
                      <a:pt x="59" y="538"/>
                    </a:lnTo>
                    <a:lnTo>
                      <a:pt x="44" y="608"/>
                    </a:lnTo>
                    <a:lnTo>
                      <a:pt x="59" y="654"/>
                    </a:lnTo>
                    <a:lnTo>
                      <a:pt x="59" y="724"/>
                    </a:lnTo>
                    <a:lnTo>
                      <a:pt x="56" y="767"/>
                    </a:lnTo>
                    <a:lnTo>
                      <a:pt x="50" y="819"/>
                    </a:lnTo>
                    <a:lnTo>
                      <a:pt x="50" y="885"/>
                    </a:lnTo>
                    <a:lnTo>
                      <a:pt x="44" y="943"/>
                    </a:lnTo>
                    <a:lnTo>
                      <a:pt x="62" y="1011"/>
                    </a:lnTo>
                    <a:lnTo>
                      <a:pt x="59" y="1078"/>
                    </a:lnTo>
                    <a:lnTo>
                      <a:pt x="50" y="1127"/>
                    </a:lnTo>
                    <a:lnTo>
                      <a:pt x="44" y="1185"/>
                    </a:lnTo>
                    <a:lnTo>
                      <a:pt x="34" y="1233"/>
                    </a:lnTo>
                    <a:lnTo>
                      <a:pt x="47" y="1292"/>
                    </a:lnTo>
                    <a:lnTo>
                      <a:pt x="56" y="1347"/>
                    </a:lnTo>
                    <a:lnTo>
                      <a:pt x="56" y="1408"/>
                    </a:lnTo>
                    <a:lnTo>
                      <a:pt x="41" y="1472"/>
                    </a:lnTo>
                    <a:lnTo>
                      <a:pt x="31" y="1516"/>
                    </a:lnTo>
                    <a:lnTo>
                      <a:pt x="44" y="1579"/>
                    </a:lnTo>
                    <a:lnTo>
                      <a:pt x="44" y="1622"/>
                    </a:lnTo>
                    <a:lnTo>
                      <a:pt x="53" y="1682"/>
                    </a:lnTo>
                    <a:lnTo>
                      <a:pt x="53" y="1737"/>
                    </a:lnTo>
                    <a:lnTo>
                      <a:pt x="47" y="1787"/>
                    </a:lnTo>
                    <a:lnTo>
                      <a:pt x="44" y="1833"/>
                    </a:lnTo>
                    <a:lnTo>
                      <a:pt x="30" y="1889"/>
                    </a:lnTo>
                    <a:lnTo>
                      <a:pt x="34" y="1940"/>
                    </a:lnTo>
                    <a:lnTo>
                      <a:pt x="47" y="2006"/>
                    </a:lnTo>
                    <a:lnTo>
                      <a:pt x="44" y="2070"/>
                    </a:lnTo>
                    <a:lnTo>
                      <a:pt x="38" y="2125"/>
                    </a:lnTo>
                    <a:lnTo>
                      <a:pt x="25" y="2198"/>
                    </a:lnTo>
                    <a:lnTo>
                      <a:pt x="34" y="2274"/>
                    </a:lnTo>
                    <a:lnTo>
                      <a:pt x="38" y="2345"/>
                    </a:lnTo>
                    <a:lnTo>
                      <a:pt x="34" y="2394"/>
                    </a:lnTo>
                    <a:lnTo>
                      <a:pt x="34" y="2445"/>
                    </a:lnTo>
                    <a:lnTo>
                      <a:pt x="16" y="2493"/>
                    </a:lnTo>
                    <a:lnTo>
                      <a:pt x="41" y="2555"/>
                    </a:lnTo>
                    <a:lnTo>
                      <a:pt x="41" y="2597"/>
                    </a:lnTo>
                    <a:lnTo>
                      <a:pt x="34" y="2640"/>
                    </a:lnTo>
                    <a:lnTo>
                      <a:pt x="22" y="2678"/>
                    </a:lnTo>
                    <a:lnTo>
                      <a:pt x="12" y="2699"/>
                    </a:lnTo>
                    <a:lnTo>
                      <a:pt x="0" y="2725"/>
                    </a:lnTo>
                    <a:lnTo>
                      <a:pt x="40" y="2725"/>
                    </a:lnTo>
                    <a:lnTo>
                      <a:pt x="92" y="2716"/>
                    </a:lnTo>
                    <a:lnTo>
                      <a:pt x="137" y="2699"/>
                    </a:lnTo>
                    <a:lnTo>
                      <a:pt x="154" y="2686"/>
                    </a:lnTo>
                    <a:lnTo>
                      <a:pt x="141" y="2655"/>
                    </a:lnTo>
                    <a:lnTo>
                      <a:pt x="134" y="2637"/>
                    </a:lnTo>
                    <a:lnTo>
                      <a:pt x="123" y="2621"/>
                    </a:lnTo>
                    <a:lnTo>
                      <a:pt x="117" y="2597"/>
                    </a:lnTo>
                    <a:lnTo>
                      <a:pt x="105" y="2570"/>
                    </a:lnTo>
                    <a:lnTo>
                      <a:pt x="99" y="2536"/>
                    </a:lnTo>
                    <a:lnTo>
                      <a:pt x="86" y="2496"/>
                    </a:lnTo>
                    <a:lnTo>
                      <a:pt x="83" y="2469"/>
                    </a:lnTo>
                    <a:lnTo>
                      <a:pt x="92" y="2430"/>
                    </a:lnTo>
                    <a:lnTo>
                      <a:pt x="96" y="2381"/>
                    </a:lnTo>
                    <a:lnTo>
                      <a:pt x="105" y="2339"/>
                    </a:lnTo>
                    <a:lnTo>
                      <a:pt x="105" y="2293"/>
                    </a:lnTo>
                    <a:lnTo>
                      <a:pt x="99" y="2244"/>
                    </a:lnTo>
                    <a:lnTo>
                      <a:pt x="102" y="2183"/>
                    </a:lnTo>
                    <a:lnTo>
                      <a:pt x="108" y="2106"/>
                    </a:lnTo>
                    <a:lnTo>
                      <a:pt x="108" y="2039"/>
                    </a:lnTo>
                    <a:lnTo>
                      <a:pt x="108" y="1981"/>
                    </a:lnTo>
                    <a:lnTo>
                      <a:pt x="102" y="1923"/>
                    </a:lnTo>
                    <a:lnTo>
                      <a:pt x="111" y="1886"/>
                    </a:lnTo>
                    <a:lnTo>
                      <a:pt x="114" y="1810"/>
                    </a:lnTo>
                    <a:lnTo>
                      <a:pt x="124" y="1751"/>
                    </a:lnTo>
                    <a:lnTo>
                      <a:pt x="124" y="1705"/>
                    </a:lnTo>
                    <a:lnTo>
                      <a:pt x="123" y="1650"/>
                    </a:lnTo>
                    <a:lnTo>
                      <a:pt x="114" y="1609"/>
                    </a:lnTo>
                    <a:lnTo>
                      <a:pt x="105" y="1567"/>
                    </a:lnTo>
                    <a:lnTo>
                      <a:pt x="111" y="1512"/>
                    </a:lnTo>
                    <a:lnTo>
                      <a:pt x="123" y="1447"/>
                    </a:lnTo>
                    <a:lnTo>
                      <a:pt x="127" y="1385"/>
                    </a:lnTo>
                    <a:lnTo>
                      <a:pt x="127" y="1337"/>
                    </a:lnTo>
                    <a:lnTo>
                      <a:pt x="125" y="1285"/>
                    </a:lnTo>
                    <a:lnTo>
                      <a:pt x="114" y="1246"/>
                    </a:lnTo>
                    <a:lnTo>
                      <a:pt x="111" y="1197"/>
                    </a:lnTo>
                    <a:lnTo>
                      <a:pt x="111" y="1148"/>
                    </a:lnTo>
                    <a:lnTo>
                      <a:pt x="117" y="1093"/>
                    </a:lnTo>
                    <a:lnTo>
                      <a:pt x="125" y="1047"/>
                    </a:lnTo>
                    <a:lnTo>
                      <a:pt x="125" y="1001"/>
                    </a:lnTo>
                    <a:lnTo>
                      <a:pt x="120" y="951"/>
                    </a:lnTo>
                    <a:lnTo>
                      <a:pt x="111" y="870"/>
                    </a:lnTo>
                    <a:lnTo>
                      <a:pt x="127" y="795"/>
                    </a:lnTo>
                    <a:lnTo>
                      <a:pt x="128" y="752"/>
                    </a:lnTo>
                    <a:lnTo>
                      <a:pt x="135" y="693"/>
                    </a:lnTo>
                    <a:lnTo>
                      <a:pt x="126" y="643"/>
                    </a:lnTo>
                    <a:lnTo>
                      <a:pt x="117" y="604"/>
                    </a:lnTo>
                    <a:lnTo>
                      <a:pt x="127" y="530"/>
                    </a:lnTo>
                    <a:lnTo>
                      <a:pt x="128" y="466"/>
                    </a:lnTo>
                    <a:lnTo>
                      <a:pt x="126" y="403"/>
                    </a:lnTo>
                    <a:lnTo>
                      <a:pt x="123" y="354"/>
                    </a:lnTo>
                    <a:lnTo>
                      <a:pt x="114" y="287"/>
                    </a:lnTo>
                    <a:lnTo>
                      <a:pt x="114" y="235"/>
                    </a:lnTo>
                    <a:lnTo>
                      <a:pt x="125" y="163"/>
                    </a:lnTo>
                    <a:lnTo>
                      <a:pt x="126" y="109"/>
                    </a:lnTo>
                    <a:lnTo>
                      <a:pt x="121" y="59"/>
                    </a:lnTo>
                    <a:lnTo>
                      <a:pt x="114" y="36"/>
                    </a:lnTo>
                    <a:lnTo>
                      <a:pt x="96" y="15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996633"/>
              </a:solidFill>
              <a:ln w="9525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6" name="Freeform 48"/>
              <p:cNvSpPr>
                <a:spLocks/>
              </p:cNvSpPr>
              <p:nvPr/>
            </p:nvSpPr>
            <p:spPr bwMode="auto">
              <a:xfrm rot="-3405074">
                <a:off x="2263" y="1209"/>
                <a:ext cx="85" cy="1355"/>
              </a:xfrm>
              <a:custGeom>
                <a:avLst/>
                <a:gdLst>
                  <a:gd name="T0" fmla="*/ 85 w 97"/>
                  <a:gd name="T1" fmla="*/ 24 h 2711"/>
                  <a:gd name="T2" fmla="*/ 74 w 97"/>
                  <a:gd name="T3" fmla="*/ 84 h 2711"/>
                  <a:gd name="T4" fmla="*/ 58 w 97"/>
                  <a:gd name="T5" fmla="*/ 129 h 2711"/>
                  <a:gd name="T6" fmla="*/ 74 w 97"/>
                  <a:gd name="T7" fmla="*/ 171 h 2711"/>
                  <a:gd name="T8" fmla="*/ 80 w 97"/>
                  <a:gd name="T9" fmla="*/ 238 h 2711"/>
                  <a:gd name="T10" fmla="*/ 68 w 97"/>
                  <a:gd name="T11" fmla="*/ 282 h 2711"/>
                  <a:gd name="T12" fmla="*/ 66 w 97"/>
                  <a:gd name="T13" fmla="*/ 313 h 2711"/>
                  <a:gd name="T14" fmla="*/ 74 w 97"/>
                  <a:gd name="T15" fmla="*/ 385 h 2711"/>
                  <a:gd name="T16" fmla="*/ 60 w 97"/>
                  <a:gd name="T17" fmla="*/ 452 h 2711"/>
                  <a:gd name="T18" fmla="*/ 80 w 97"/>
                  <a:gd name="T19" fmla="*/ 502 h 2711"/>
                  <a:gd name="T20" fmla="*/ 71 w 97"/>
                  <a:gd name="T21" fmla="*/ 545 h 2711"/>
                  <a:gd name="T22" fmla="*/ 63 w 97"/>
                  <a:gd name="T23" fmla="*/ 585 h 2711"/>
                  <a:gd name="T24" fmla="*/ 58 w 97"/>
                  <a:gd name="T25" fmla="*/ 621 h 2711"/>
                  <a:gd name="T26" fmla="*/ 68 w 97"/>
                  <a:gd name="T27" fmla="*/ 661 h 2711"/>
                  <a:gd name="T28" fmla="*/ 58 w 97"/>
                  <a:gd name="T29" fmla="*/ 708 h 2711"/>
                  <a:gd name="T30" fmla="*/ 66 w 97"/>
                  <a:gd name="T31" fmla="*/ 794 h 2711"/>
                  <a:gd name="T32" fmla="*/ 71 w 97"/>
                  <a:gd name="T33" fmla="*/ 833 h 2711"/>
                  <a:gd name="T34" fmla="*/ 63 w 97"/>
                  <a:gd name="T35" fmla="*/ 892 h 2711"/>
                  <a:gd name="T36" fmla="*/ 53 w 97"/>
                  <a:gd name="T37" fmla="*/ 938 h 2711"/>
                  <a:gd name="T38" fmla="*/ 58 w 97"/>
                  <a:gd name="T39" fmla="*/ 975 h 2711"/>
                  <a:gd name="T40" fmla="*/ 63 w 97"/>
                  <a:gd name="T41" fmla="*/ 1025 h 2711"/>
                  <a:gd name="T42" fmla="*/ 53 w 97"/>
                  <a:gd name="T43" fmla="*/ 1085 h 2711"/>
                  <a:gd name="T44" fmla="*/ 55 w 97"/>
                  <a:gd name="T45" fmla="*/ 1138 h 2711"/>
                  <a:gd name="T46" fmla="*/ 47 w 97"/>
                  <a:gd name="T47" fmla="*/ 1215 h 2711"/>
                  <a:gd name="T48" fmla="*/ 50 w 97"/>
                  <a:gd name="T49" fmla="*/ 1263 h 2711"/>
                  <a:gd name="T50" fmla="*/ 45 w 97"/>
                  <a:gd name="T51" fmla="*/ 1300 h 2711"/>
                  <a:gd name="T52" fmla="*/ 30 w 97"/>
                  <a:gd name="T53" fmla="*/ 1343 h 2711"/>
                  <a:gd name="T54" fmla="*/ 0 w 97"/>
                  <a:gd name="T55" fmla="*/ 1352 h 2711"/>
                  <a:gd name="T56" fmla="*/ 15 w 97"/>
                  <a:gd name="T57" fmla="*/ 1330 h 2711"/>
                  <a:gd name="T58" fmla="*/ 25 w 97"/>
                  <a:gd name="T59" fmla="*/ 1304 h 2711"/>
                  <a:gd name="T60" fmla="*/ 37 w 97"/>
                  <a:gd name="T61" fmla="*/ 1237 h 2711"/>
                  <a:gd name="T62" fmla="*/ 42 w 97"/>
                  <a:gd name="T63" fmla="*/ 1189 h 2711"/>
                  <a:gd name="T64" fmla="*/ 42 w 97"/>
                  <a:gd name="T65" fmla="*/ 1124 h 2711"/>
                  <a:gd name="T66" fmla="*/ 42 w 97"/>
                  <a:gd name="T67" fmla="*/ 1059 h 2711"/>
                  <a:gd name="T68" fmla="*/ 45 w 97"/>
                  <a:gd name="T69" fmla="*/ 996 h 2711"/>
                  <a:gd name="T70" fmla="*/ 45 w 97"/>
                  <a:gd name="T71" fmla="*/ 929 h 2711"/>
                  <a:gd name="T72" fmla="*/ 50 w 97"/>
                  <a:gd name="T73" fmla="*/ 872 h 2711"/>
                  <a:gd name="T74" fmla="*/ 55 w 97"/>
                  <a:gd name="T75" fmla="*/ 817 h 2711"/>
                  <a:gd name="T76" fmla="*/ 45 w 97"/>
                  <a:gd name="T77" fmla="*/ 742 h 2711"/>
                  <a:gd name="T78" fmla="*/ 50 w 97"/>
                  <a:gd name="T79" fmla="*/ 679 h 2711"/>
                  <a:gd name="T80" fmla="*/ 45 w 97"/>
                  <a:gd name="T81" fmla="*/ 626 h 2711"/>
                  <a:gd name="T82" fmla="*/ 55 w 97"/>
                  <a:gd name="T83" fmla="*/ 545 h 2711"/>
                  <a:gd name="T84" fmla="*/ 60 w 97"/>
                  <a:gd name="T85" fmla="*/ 507 h 2711"/>
                  <a:gd name="T86" fmla="*/ 50 w 97"/>
                  <a:gd name="T87" fmla="*/ 459 h 2711"/>
                  <a:gd name="T88" fmla="*/ 60 w 97"/>
                  <a:gd name="T89" fmla="*/ 415 h 2711"/>
                  <a:gd name="T90" fmla="*/ 60 w 97"/>
                  <a:gd name="T91" fmla="*/ 354 h 2711"/>
                  <a:gd name="T92" fmla="*/ 53 w 97"/>
                  <a:gd name="T93" fmla="*/ 299 h 2711"/>
                  <a:gd name="T94" fmla="*/ 63 w 97"/>
                  <a:gd name="T95" fmla="*/ 261 h 2711"/>
                  <a:gd name="T96" fmla="*/ 68 w 97"/>
                  <a:gd name="T97" fmla="*/ 198 h 2711"/>
                  <a:gd name="T98" fmla="*/ 50 w 97"/>
                  <a:gd name="T99" fmla="*/ 142 h 2711"/>
                  <a:gd name="T100" fmla="*/ 53 w 97"/>
                  <a:gd name="T101" fmla="*/ 105 h 2711"/>
                  <a:gd name="T102" fmla="*/ 85 w 97"/>
                  <a:gd name="T103" fmla="*/ 0 h 271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97"/>
                  <a:gd name="T157" fmla="*/ 0 h 2711"/>
                  <a:gd name="T158" fmla="*/ 97 w 97"/>
                  <a:gd name="T159" fmla="*/ 2711 h 271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97" h="2711">
                    <a:moveTo>
                      <a:pt x="97" y="0"/>
                    </a:moveTo>
                    <a:lnTo>
                      <a:pt x="97" y="49"/>
                    </a:lnTo>
                    <a:lnTo>
                      <a:pt x="91" y="110"/>
                    </a:lnTo>
                    <a:lnTo>
                      <a:pt x="84" y="168"/>
                    </a:lnTo>
                    <a:lnTo>
                      <a:pt x="69" y="223"/>
                    </a:lnTo>
                    <a:lnTo>
                      <a:pt x="66" y="259"/>
                    </a:lnTo>
                    <a:lnTo>
                      <a:pt x="72" y="293"/>
                    </a:lnTo>
                    <a:lnTo>
                      <a:pt x="84" y="342"/>
                    </a:lnTo>
                    <a:lnTo>
                      <a:pt x="91" y="409"/>
                    </a:lnTo>
                    <a:lnTo>
                      <a:pt x="91" y="476"/>
                    </a:lnTo>
                    <a:lnTo>
                      <a:pt x="81" y="528"/>
                    </a:lnTo>
                    <a:lnTo>
                      <a:pt x="78" y="565"/>
                    </a:lnTo>
                    <a:lnTo>
                      <a:pt x="69" y="595"/>
                    </a:lnTo>
                    <a:lnTo>
                      <a:pt x="75" y="626"/>
                    </a:lnTo>
                    <a:lnTo>
                      <a:pt x="84" y="696"/>
                    </a:lnTo>
                    <a:lnTo>
                      <a:pt x="84" y="770"/>
                    </a:lnTo>
                    <a:lnTo>
                      <a:pt x="78" y="861"/>
                    </a:lnTo>
                    <a:lnTo>
                      <a:pt x="69" y="904"/>
                    </a:lnTo>
                    <a:lnTo>
                      <a:pt x="84" y="956"/>
                    </a:lnTo>
                    <a:lnTo>
                      <a:pt x="91" y="1005"/>
                    </a:lnTo>
                    <a:lnTo>
                      <a:pt x="87" y="1051"/>
                    </a:lnTo>
                    <a:lnTo>
                      <a:pt x="81" y="1090"/>
                    </a:lnTo>
                    <a:lnTo>
                      <a:pt x="72" y="1133"/>
                    </a:lnTo>
                    <a:lnTo>
                      <a:pt x="72" y="1170"/>
                    </a:lnTo>
                    <a:lnTo>
                      <a:pt x="69" y="1206"/>
                    </a:lnTo>
                    <a:lnTo>
                      <a:pt x="66" y="1243"/>
                    </a:lnTo>
                    <a:lnTo>
                      <a:pt x="69" y="1283"/>
                    </a:lnTo>
                    <a:lnTo>
                      <a:pt x="78" y="1323"/>
                    </a:lnTo>
                    <a:lnTo>
                      <a:pt x="75" y="1368"/>
                    </a:lnTo>
                    <a:lnTo>
                      <a:pt x="66" y="1417"/>
                    </a:lnTo>
                    <a:lnTo>
                      <a:pt x="60" y="1469"/>
                    </a:lnTo>
                    <a:lnTo>
                      <a:pt x="75" y="1589"/>
                    </a:lnTo>
                    <a:lnTo>
                      <a:pt x="81" y="1626"/>
                    </a:lnTo>
                    <a:lnTo>
                      <a:pt x="81" y="1666"/>
                    </a:lnTo>
                    <a:lnTo>
                      <a:pt x="78" y="1727"/>
                    </a:lnTo>
                    <a:lnTo>
                      <a:pt x="72" y="1785"/>
                    </a:lnTo>
                    <a:lnTo>
                      <a:pt x="72" y="1831"/>
                    </a:lnTo>
                    <a:lnTo>
                      <a:pt x="60" y="1877"/>
                    </a:lnTo>
                    <a:lnTo>
                      <a:pt x="60" y="1913"/>
                    </a:lnTo>
                    <a:lnTo>
                      <a:pt x="66" y="1950"/>
                    </a:lnTo>
                    <a:lnTo>
                      <a:pt x="66" y="1996"/>
                    </a:lnTo>
                    <a:lnTo>
                      <a:pt x="72" y="2051"/>
                    </a:lnTo>
                    <a:lnTo>
                      <a:pt x="66" y="2097"/>
                    </a:lnTo>
                    <a:lnTo>
                      <a:pt x="60" y="2170"/>
                    </a:lnTo>
                    <a:lnTo>
                      <a:pt x="63" y="2231"/>
                    </a:lnTo>
                    <a:lnTo>
                      <a:pt x="63" y="2277"/>
                    </a:lnTo>
                    <a:lnTo>
                      <a:pt x="69" y="2362"/>
                    </a:lnTo>
                    <a:lnTo>
                      <a:pt x="54" y="2430"/>
                    </a:lnTo>
                    <a:lnTo>
                      <a:pt x="51" y="2490"/>
                    </a:lnTo>
                    <a:lnTo>
                      <a:pt x="57" y="2526"/>
                    </a:lnTo>
                    <a:lnTo>
                      <a:pt x="54" y="2560"/>
                    </a:lnTo>
                    <a:lnTo>
                      <a:pt x="51" y="2600"/>
                    </a:lnTo>
                    <a:lnTo>
                      <a:pt x="45" y="2648"/>
                    </a:lnTo>
                    <a:lnTo>
                      <a:pt x="34" y="2687"/>
                    </a:lnTo>
                    <a:lnTo>
                      <a:pt x="26" y="2711"/>
                    </a:lnTo>
                    <a:lnTo>
                      <a:pt x="0" y="2704"/>
                    </a:lnTo>
                    <a:lnTo>
                      <a:pt x="11" y="2685"/>
                    </a:lnTo>
                    <a:lnTo>
                      <a:pt x="17" y="2661"/>
                    </a:lnTo>
                    <a:lnTo>
                      <a:pt x="26" y="2630"/>
                    </a:lnTo>
                    <a:lnTo>
                      <a:pt x="29" y="2609"/>
                    </a:lnTo>
                    <a:lnTo>
                      <a:pt x="42" y="2551"/>
                    </a:lnTo>
                    <a:lnTo>
                      <a:pt x="42" y="2474"/>
                    </a:lnTo>
                    <a:lnTo>
                      <a:pt x="45" y="2423"/>
                    </a:lnTo>
                    <a:lnTo>
                      <a:pt x="48" y="2378"/>
                    </a:lnTo>
                    <a:lnTo>
                      <a:pt x="51" y="2310"/>
                    </a:lnTo>
                    <a:lnTo>
                      <a:pt x="48" y="2249"/>
                    </a:lnTo>
                    <a:lnTo>
                      <a:pt x="45" y="2179"/>
                    </a:lnTo>
                    <a:lnTo>
                      <a:pt x="48" y="2118"/>
                    </a:lnTo>
                    <a:lnTo>
                      <a:pt x="48" y="2057"/>
                    </a:lnTo>
                    <a:lnTo>
                      <a:pt x="51" y="1993"/>
                    </a:lnTo>
                    <a:lnTo>
                      <a:pt x="48" y="1916"/>
                    </a:lnTo>
                    <a:lnTo>
                      <a:pt x="51" y="1858"/>
                    </a:lnTo>
                    <a:lnTo>
                      <a:pt x="54" y="1803"/>
                    </a:lnTo>
                    <a:lnTo>
                      <a:pt x="57" y="1745"/>
                    </a:lnTo>
                    <a:lnTo>
                      <a:pt x="60" y="1690"/>
                    </a:lnTo>
                    <a:lnTo>
                      <a:pt x="63" y="1635"/>
                    </a:lnTo>
                    <a:lnTo>
                      <a:pt x="63" y="1580"/>
                    </a:lnTo>
                    <a:lnTo>
                      <a:pt x="51" y="1484"/>
                    </a:lnTo>
                    <a:lnTo>
                      <a:pt x="51" y="1426"/>
                    </a:lnTo>
                    <a:lnTo>
                      <a:pt x="57" y="1359"/>
                    </a:lnTo>
                    <a:lnTo>
                      <a:pt x="57" y="1316"/>
                    </a:lnTo>
                    <a:lnTo>
                      <a:pt x="51" y="1252"/>
                    </a:lnTo>
                    <a:lnTo>
                      <a:pt x="57" y="1173"/>
                    </a:lnTo>
                    <a:lnTo>
                      <a:pt x="63" y="1090"/>
                    </a:lnTo>
                    <a:lnTo>
                      <a:pt x="63" y="1060"/>
                    </a:lnTo>
                    <a:lnTo>
                      <a:pt x="69" y="1014"/>
                    </a:lnTo>
                    <a:lnTo>
                      <a:pt x="63" y="977"/>
                    </a:lnTo>
                    <a:lnTo>
                      <a:pt x="57" y="919"/>
                    </a:lnTo>
                    <a:lnTo>
                      <a:pt x="63" y="880"/>
                    </a:lnTo>
                    <a:lnTo>
                      <a:pt x="69" y="831"/>
                    </a:lnTo>
                    <a:lnTo>
                      <a:pt x="69" y="763"/>
                    </a:lnTo>
                    <a:lnTo>
                      <a:pt x="69" y="708"/>
                    </a:lnTo>
                    <a:lnTo>
                      <a:pt x="69" y="660"/>
                    </a:lnTo>
                    <a:lnTo>
                      <a:pt x="60" y="598"/>
                    </a:lnTo>
                    <a:lnTo>
                      <a:pt x="66" y="568"/>
                    </a:lnTo>
                    <a:lnTo>
                      <a:pt x="72" y="522"/>
                    </a:lnTo>
                    <a:lnTo>
                      <a:pt x="81" y="461"/>
                    </a:lnTo>
                    <a:lnTo>
                      <a:pt x="78" y="397"/>
                    </a:lnTo>
                    <a:lnTo>
                      <a:pt x="69" y="330"/>
                    </a:lnTo>
                    <a:lnTo>
                      <a:pt x="57" y="284"/>
                    </a:lnTo>
                    <a:lnTo>
                      <a:pt x="54" y="259"/>
                    </a:lnTo>
                    <a:lnTo>
                      <a:pt x="60" y="210"/>
                    </a:lnTo>
                    <a:lnTo>
                      <a:pt x="81" y="137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9966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7" name="Freeform 49"/>
              <p:cNvSpPr>
                <a:spLocks/>
              </p:cNvSpPr>
              <p:nvPr/>
            </p:nvSpPr>
            <p:spPr bwMode="auto">
              <a:xfrm rot="-3405074">
                <a:off x="2245" y="1236"/>
                <a:ext cx="102" cy="1342"/>
              </a:xfrm>
              <a:custGeom>
                <a:avLst/>
                <a:gdLst>
                  <a:gd name="T0" fmla="*/ 92 w 119"/>
                  <a:gd name="T1" fmla="*/ 23 h 2684"/>
                  <a:gd name="T2" fmla="*/ 66 w 119"/>
                  <a:gd name="T3" fmla="*/ 93 h 2684"/>
                  <a:gd name="T4" fmla="*/ 66 w 119"/>
                  <a:gd name="T5" fmla="*/ 129 h 2684"/>
                  <a:gd name="T6" fmla="*/ 71 w 119"/>
                  <a:gd name="T7" fmla="*/ 180 h 2684"/>
                  <a:gd name="T8" fmla="*/ 71 w 119"/>
                  <a:gd name="T9" fmla="*/ 244 h 2684"/>
                  <a:gd name="T10" fmla="*/ 66 w 119"/>
                  <a:gd name="T11" fmla="*/ 284 h 2684"/>
                  <a:gd name="T12" fmla="*/ 69 w 119"/>
                  <a:gd name="T13" fmla="*/ 356 h 2684"/>
                  <a:gd name="T14" fmla="*/ 71 w 119"/>
                  <a:gd name="T15" fmla="*/ 418 h 2684"/>
                  <a:gd name="T16" fmla="*/ 69 w 119"/>
                  <a:gd name="T17" fmla="*/ 475 h 2684"/>
                  <a:gd name="T18" fmla="*/ 74 w 119"/>
                  <a:gd name="T19" fmla="*/ 507 h 2684"/>
                  <a:gd name="T20" fmla="*/ 63 w 119"/>
                  <a:gd name="T21" fmla="*/ 568 h 2684"/>
                  <a:gd name="T22" fmla="*/ 69 w 119"/>
                  <a:gd name="T23" fmla="*/ 587 h 2684"/>
                  <a:gd name="T24" fmla="*/ 57 w 119"/>
                  <a:gd name="T25" fmla="*/ 627 h 2684"/>
                  <a:gd name="T26" fmla="*/ 63 w 119"/>
                  <a:gd name="T27" fmla="*/ 672 h 2684"/>
                  <a:gd name="T28" fmla="*/ 52 w 119"/>
                  <a:gd name="T29" fmla="*/ 718 h 2684"/>
                  <a:gd name="T30" fmla="*/ 69 w 119"/>
                  <a:gd name="T31" fmla="*/ 772 h 2684"/>
                  <a:gd name="T32" fmla="*/ 71 w 119"/>
                  <a:gd name="T33" fmla="*/ 819 h 2684"/>
                  <a:gd name="T34" fmla="*/ 66 w 119"/>
                  <a:gd name="T35" fmla="*/ 872 h 2684"/>
                  <a:gd name="T36" fmla="*/ 61 w 119"/>
                  <a:gd name="T37" fmla="*/ 932 h 2684"/>
                  <a:gd name="T38" fmla="*/ 55 w 119"/>
                  <a:gd name="T39" fmla="*/ 998 h 2684"/>
                  <a:gd name="T40" fmla="*/ 50 w 119"/>
                  <a:gd name="T41" fmla="*/ 1076 h 2684"/>
                  <a:gd name="T42" fmla="*/ 52 w 119"/>
                  <a:gd name="T43" fmla="*/ 1139 h 2684"/>
                  <a:gd name="T44" fmla="*/ 57 w 119"/>
                  <a:gd name="T45" fmla="*/ 1188 h 2684"/>
                  <a:gd name="T46" fmla="*/ 47 w 119"/>
                  <a:gd name="T47" fmla="*/ 1227 h 2684"/>
                  <a:gd name="T48" fmla="*/ 52 w 119"/>
                  <a:gd name="T49" fmla="*/ 1274 h 2684"/>
                  <a:gd name="T50" fmla="*/ 33 w 119"/>
                  <a:gd name="T51" fmla="*/ 1306 h 2684"/>
                  <a:gd name="T52" fmla="*/ 23 w 119"/>
                  <a:gd name="T53" fmla="*/ 1327 h 2684"/>
                  <a:gd name="T54" fmla="*/ 2 w 119"/>
                  <a:gd name="T55" fmla="*/ 1338 h 2684"/>
                  <a:gd name="T56" fmla="*/ 3 w 119"/>
                  <a:gd name="T57" fmla="*/ 1319 h 2684"/>
                  <a:gd name="T58" fmla="*/ 24 w 119"/>
                  <a:gd name="T59" fmla="*/ 1285 h 2684"/>
                  <a:gd name="T60" fmla="*/ 32 w 119"/>
                  <a:gd name="T61" fmla="*/ 1235 h 2684"/>
                  <a:gd name="T62" fmla="*/ 37 w 119"/>
                  <a:gd name="T63" fmla="*/ 1185 h 2684"/>
                  <a:gd name="T64" fmla="*/ 45 w 119"/>
                  <a:gd name="T65" fmla="*/ 1130 h 2684"/>
                  <a:gd name="T66" fmla="*/ 37 w 119"/>
                  <a:gd name="T67" fmla="*/ 1053 h 2684"/>
                  <a:gd name="T68" fmla="*/ 39 w 119"/>
                  <a:gd name="T69" fmla="*/ 990 h 2684"/>
                  <a:gd name="T70" fmla="*/ 52 w 119"/>
                  <a:gd name="T71" fmla="*/ 917 h 2684"/>
                  <a:gd name="T72" fmla="*/ 52 w 119"/>
                  <a:gd name="T73" fmla="*/ 865 h 2684"/>
                  <a:gd name="T74" fmla="*/ 47 w 119"/>
                  <a:gd name="T75" fmla="*/ 811 h 2684"/>
                  <a:gd name="T76" fmla="*/ 55 w 119"/>
                  <a:gd name="T77" fmla="*/ 770 h 2684"/>
                  <a:gd name="T78" fmla="*/ 45 w 119"/>
                  <a:gd name="T79" fmla="*/ 710 h 2684"/>
                  <a:gd name="T80" fmla="*/ 47 w 119"/>
                  <a:gd name="T81" fmla="*/ 654 h 2684"/>
                  <a:gd name="T82" fmla="*/ 57 w 119"/>
                  <a:gd name="T83" fmla="*/ 549 h 2684"/>
                  <a:gd name="T84" fmla="*/ 50 w 119"/>
                  <a:gd name="T85" fmla="*/ 508 h 2684"/>
                  <a:gd name="T86" fmla="*/ 57 w 119"/>
                  <a:gd name="T87" fmla="*/ 461 h 2684"/>
                  <a:gd name="T88" fmla="*/ 63 w 119"/>
                  <a:gd name="T89" fmla="*/ 424 h 2684"/>
                  <a:gd name="T90" fmla="*/ 55 w 119"/>
                  <a:gd name="T91" fmla="*/ 380 h 2684"/>
                  <a:gd name="T92" fmla="*/ 61 w 119"/>
                  <a:gd name="T93" fmla="*/ 321 h 2684"/>
                  <a:gd name="T94" fmla="*/ 55 w 119"/>
                  <a:gd name="T95" fmla="*/ 266 h 2684"/>
                  <a:gd name="T96" fmla="*/ 55 w 119"/>
                  <a:gd name="T97" fmla="*/ 218 h 2684"/>
                  <a:gd name="T98" fmla="*/ 63 w 119"/>
                  <a:gd name="T99" fmla="*/ 172 h 2684"/>
                  <a:gd name="T100" fmla="*/ 57 w 119"/>
                  <a:gd name="T101" fmla="*/ 119 h 2684"/>
                  <a:gd name="T102" fmla="*/ 57 w 119"/>
                  <a:gd name="T103" fmla="*/ 72 h 2684"/>
                  <a:gd name="T104" fmla="*/ 81 w 119"/>
                  <a:gd name="T105" fmla="*/ 21 h 268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19"/>
                  <a:gd name="T160" fmla="*/ 0 h 2684"/>
                  <a:gd name="T161" fmla="*/ 119 w 119"/>
                  <a:gd name="T162" fmla="*/ 2684 h 268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19" h="2684">
                    <a:moveTo>
                      <a:pt x="119" y="0"/>
                    </a:moveTo>
                    <a:lnTo>
                      <a:pt x="107" y="46"/>
                    </a:lnTo>
                    <a:lnTo>
                      <a:pt x="95" y="110"/>
                    </a:lnTo>
                    <a:lnTo>
                      <a:pt x="77" y="186"/>
                    </a:lnTo>
                    <a:lnTo>
                      <a:pt x="77" y="217"/>
                    </a:lnTo>
                    <a:lnTo>
                      <a:pt x="77" y="257"/>
                    </a:lnTo>
                    <a:lnTo>
                      <a:pt x="77" y="312"/>
                    </a:lnTo>
                    <a:lnTo>
                      <a:pt x="83" y="360"/>
                    </a:lnTo>
                    <a:lnTo>
                      <a:pt x="83" y="434"/>
                    </a:lnTo>
                    <a:lnTo>
                      <a:pt x="83" y="489"/>
                    </a:lnTo>
                    <a:lnTo>
                      <a:pt x="77" y="535"/>
                    </a:lnTo>
                    <a:lnTo>
                      <a:pt x="77" y="568"/>
                    </a:lnTo>
                    <a:lnTo>
                      <a:pt x="80" y="663"/>
                    </a:lnTo>
                    <a:lnTo>
                      <a:pt x="80" y="712"/>
                    </a:lnTo>
                    <a:lnTo>
                      <a:pt x="83" y="807"/>
                    </a:lnTo>
                    <a:lnTo>
                      <a:pt x="83" y="837"/>
                    </a:lnTo>
                    <a:lnTo>
                      <a:pt x="77" y="880"/>
                    </a:lnTo>
                    <a:lnTo>
                      <a:pt x="80" y="950"/>
                    </a:lnTo>
                    <a:lnTo>
                      <a:pt x="86" y="981"/>
                    </a:lnTo>
                    <a:lnTo>
                      <a:pt x="86" y="1014"/>
                    </a:lnTo>
                    <a:lnTo>
                      <a:pt x="86" y="1063"/>
                    </a:lnTo>
                    <a:lnTo>
                      <a:pt x="74" y="1136"/>
                    </a:lnTo>
                    <a:lnTo>
                      <a:pt x="80" y="1112"/>
                    </a:lnTo>
                    <a:lnTo>
                      <a:pt x="80" y="1173"/>
                    </a:lnTo>
                    <a:lnTo>
                      <a:pt x="71" y="1207"/>
                    </a:lnTo>
                    <a:lnTo>
                      <a:pt x="67" y="1253"/>
                    </a:lnTo>
                    <a:lnTo>
                      <a:pt x="71" y="1308"/>
                    </a:lnTo>
                    <a:lnTo>
                      <a:pt x="74" y="1344"/>
                    </a:lnTo>
                    <a:lnTo>
                      <a:pt x="74" y="1387"/>
                    </a:lnTo>
                    <a:lnTo>
                      <a:pt x="61" y="1436"/>
                    </a:lnTo>
                    <a:lnTo>
                      <a:pt x="74" y="1488"/>
                    </a:lnTo>
                    <a:lnTo>
                      <a:pt x="80" y="1544"/>
                    </a:lnTo>
                    <a:lnTo>
                      <a:pt x="83" y="1599"/>
                    </a:lnTo>
                    <a:lnTo>
                      <a:pt x="83" y="1639"/>
                    </a:lnTo>
                    <a:lnTo>
                      <a:pt x="83" y="1694"/>
                    </a:lnTo>
                    <a:lnTo>
                      <a:pt x="77" y="1745"/>
                    </a:lnTo>
                    <a:lnTo>
                      <a:pt x="77" y="1804"/>
                    </a:lnTo>
                    <a:lnTo>
                      <a:pt x="71" y="1865"/>
                    </a:lnTo>
                    <a:lnTo>
                      <a:pt x="67" y="1907"/>
                    </a:lnTo>
                    <a:lnTo>
                      <a:pt x="64" y="1996"/>
                    </a:lnTo>
                    <a:lnTo>
                      <a:pt x="61" y="2069"/>
                    </a:lnTo>
                    <a:lnTo>
                      <a:pt x="58" y="2152"/>
                    </a:lnTo>
                    <a:lnTo>
                      <a:pt x="58" y="2219"/>
                    </a:lnTo>
                    <a:lnTo>
                      <a:pt x="61" y="2277"/>
                    </a:lnTo>
                    <a:lnTo>
                      <a:pt x="61" y="2326"/>
                    </a:lnTo>
                    <a:lnTo>
                      <a:pt x="67" y="2375"/>
                    </a:lnTo>
                    <a:lnTo>
                      <a:pt x="61" y="2429"/>
                    </a:lnTo>
                    <a:lnTo>
                      <a:pt x="55" y="2453"/>
                    </a:lnTo>
                    <a:lnTo>
                      <a:pt x="58" y="2496"/>
                    </a:lnTo>
                    <a:lnTo>
                      <a:pt x="61" y="2548"/>
                    </a:lnTo>
                    <a:lnTo>
                      <a:pt x="50" y="2585"/>
                    </a:lnTo>
                    <a:lnTo>
                      <a:pt x="39" y="2612"/>
                    </a:lnTo>
                    <a:lnTo>
                      <a:pt x="31" y="2633"/>
                    </a:lnTo>
                    <a:lnTo>
                      <a:pt x="27" y="2654"/>
                    </a:lnTo>
                    <a:lnTo>
                      <a:pt x="25" y="2684"/>
                    </a:lnTo>
                    <a:lnTo>
                      <a:pt x="2" y="2675"/>
                    </a:lnTo>
                    <a:lnTo>
                      <a:pt x="0" y="2656"/>
                    </a:lnTo>
                    <a:lnTo>
                      <a:pt x="3" y="2637"/>
                    </a:lnTo>
                    <a:lnTo>
                      <a:pt x="12" y="2603"/>
                    </a:lnTo>
                    <a:lnTo>
                      <a:pt x="28" y="2569"/>
                    </a:lnTo>
                    <a:lnTo>
                      <a:pt x="31" y="2527"/>
                    </a:lnTo>
                    <a:lnTo>
                      <a:pt x="37" y="2469"/>
                    </a:lnTo>
                    <a:lnTo>
                      <a:pt x="46" y="2404"/>
                    </a:lnTo>
                    <a:lnTo>
                      <a:pt x="43" y="2369"/>
                    </a:lnTo>
                    <a:lnTo>
                      <a:pt x="40" y="2320"/>
                    </a:lnTo>
                    <a:lnTo>
                      <a:pt x="52" y="2259"/>
                    </a:lnTo>
                    <a:lnTo>
                      <a:pt x="49" y="2146"/>
                    </a:lnTo>
                    <a:lnTo>
                      <a:pt x="43" y="2106"/>
                    </a:lnTo>
                    <a:lnTo>
                      <a:pt x="43" y="2042"/>
                    </a:lnTo>
                    <a:lnTo>
                      <a:pt x="46" y="1981"/>
                    </a:lnTo>
                    <a:lnTo>
                      <a:pt x="55" y="1932"/>
                    </a:lnTo>
                    <a:lnTo>
                      <a:pt x="61" y="1834"/>
                    </a:lnTo>
                    <a:lnTo>
                      <a:pt x="61" y="1785"/>
                    </a:lnTo>
                    <a:lnTo>
                      <a:pt x="61" y="1730"/>
                    </a:lnTo>
                    <a:lnTo>
                      <a:pt x="55" y="1681"/>
                    </a:lnTo>
                    <a:lnTo>
                      <a:pt x="55" y="1623"/>
                    </a:lnTo>
                    <a:lnTo>
                      <a:pt x="64" y="1581"/>
                    </a:lnTo>
                    <a:lnTo>
                      <a:pt x="64" y="1541"/>
                    </a:lnTo>
                    <a:lnTo>
                      <a:pt x="61" y="1476"/>
                    </a:lnTo>
                    <a:lnTo>
                      <a:pt x="52" y="1421"/>
                    </a:lnTo>
                    <a:lnTo>
                      <a:pt x="49" y="1366"/>
                    </a:lnTo>
                    <a:lnTo>
                      <a:pt x="55" y="1308"/>
                    </a:lnTo>
                    <a:lnTo>
                      <a:pt x="64" y="1188"/>
                    </a:lnTo>
                    <a:lnTo>
                      <a:pt x="67" y="1097"/>
                    </a:lnTo>
                    <a:lnTo>
                      <a:pt x="67" y="1066"/>
                    </a:lnTo>
                    <a:lnTo>
                      <a:pt x="58" y="1017"/>
                    </a:lnTo>
                    <a:lnTo>
                      <a:pt x="64" y="978"/>
                    </a:lnTo>
                    <a:lnTo>
                      <a:pt x="67" y="923"/>
                    </a:lnTo>
                    <a:lnTo>
                      <a:pt x="67" y="886"/>
                    </a:lnTo>
                    <a:lnTo>
                      <a:pt x="74" y="849"/>
                    </a:lnTo>
                    <a:lnTo>
                      <a:pt x="71" y="813"/>
                    </a:lnTo>
                    <a:lnTo>
                      <a:pt x="64" y="761"/>
                    </a:lnTo>
                    <a:lnTo>
                      <a:pt x="64" y="703"/>
                    </a:lnTo>
                    <a:lnTo>
                      <a:pt x="71" y="642"/>
                    </a:lnTo>
                    <a:lnTo>
                      <a:pt x="71" y="593"/>
                    </a:lnTo>
                    <a:lnTo>
                      <a:pt x="64" y="532"/>
                    </a:lnTo>
                    <a:lnTo>
                      <a:pt x="61" y="489"/>
                    </a:lnTo>
                    <a:lnTo>
                      <a:pt x="64" y="437"/>
                    </a:lnTo>
                    <a:lnTo>
                      <a:pt x="71" y="379"/>
                    </a:lnTo>
                    <a:lnTo>
                      <a:pt x="74" y="345"/>
                    </a:lnTo>
                    <a:lnTo>
                      <a:pt x="71" y="296"/>
                    </a:lnTo>
                    <a:lnTo>
                      <a:pt x="67" y="238"/>
                    </a:lnTo>
                    <a:lnTo>
                      <a:pt x="67" y="186"/>
                    </a:lnTo>
                    <a:lnTo>
                      <a:pt x="67" y="144"/>
                    </a:lnTo>
                    <a:lnTo>
                      <a:pt x="80" y="86"/>
                    </a:lnTo>
                    <a:lnTo>
                      <a:pt x="95" y="43"/>
                    </a:lnTo>
                    <a:lnTo>
                      <a:pt x="119" y="0"/>
                    </a:lnTo>
                    <a:close/>
                  </a:path>
                </a:pathLst>
              </a:custGeom>
              <a:solidFill>
                <a:srgbClr val="9966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8" name="Freeform 50"/>
              <p:cNvSpPr>
                <a:spLocks/>
              </p:cNvSpPr>
              <p:nvPr/>
            </p:nvSpPr>
            <p:spPr bwMode="auto">
              <a:xfrm rot="-3405074">
                <a:off x="2250" y="1434"/>
                <a:ext cx="351" cy="420"/>
              </a:xfrm>
              <a:custGeom>
                <a:avLst/>
                <a:gdLst>
                  <a:gd name="T0" fmla="*/ 18 w 406"/>
                  <a:gd name="T1" fmla="*/ 348 h 841"/>
                  <a:gd name="T2" fmla="*/ 45 w 406"/>
                  <a:gd name="T3" fmla="*/ 342 h 841"/>
                  <a:gd name="T4" fmla="*/ 76 w 406"/>
                  <a:gd name="T5" fmla="*/ 344 h 841"/>
                  <a:gd name="T6" fmla="*/ 111 w 406"/>
                  <a:gd name="T7" fmla="*/ 339 h 841"/>
                  <a:gd name="T8" fmla="*/ 137 w 406"/>
                  <a:gd name="T9" fmla="*/ 328 h 841"/>
                  <a:gd name="T10" fmla="*/ 161 w 406"/>
                  <a:gd name="T11" fmla="*/ 319 h 841"/>
                  <a:gd name="T12" fmla="*/ 191 w 406"/>
                  <a:gd name="T13" fmla="*/ 311 h 841"/>
                  <a:gd name="T14" fmla="*/ 198 w 406"/>
                  <a:gd name="T15" fmla="*/ 292 h 841"/>
                  <a:gd name="T16" fmla="*/ 214 w 406"/>
                  <a:gd name="T17" fmla="*/ 273 h 841"/>
                  <a:gd name="T18" fmla="*/ 229 w 406"/>
                  <a:gd name="T19" fmla="*/ 258 h 841"/>
                  <a:gd name="T20" fmla="*/ 240 w 406"/>
                  <a:gd name="T21" fmla="*/ 241 h 841"/>
                  <a:gd name="T22" fmla="*/ 243 w 406"/>
                  <a:gd name="T23" fmla="*/ 228 h 841"/>
                  <a:gd name="T24" fmla="*/ 243 w 406"/>
                  <a:gd name="T25" fmla="*/ 206 h 841"/>
                  <a:gd name="T26" fmla="*/ 248 w 406"/>
                  <a:gd name="T27" fmla="*/ 186 h 841"/>
                  <a:gd name="T28" fmla="*/ 254 w 406"/>
                  <a:gd name="T29" fmla="*/ 168 h 841"/>
                  <a:gd name="T30" fmla="*/ 261 w 406"/>
                  <a:gd name="T31" fmla="*/ 139 h 841"/>
                  <a:gd name="T32" fmla="*/ 258 w 406"/>
                  <a:gd name="T33" fmla="*/ 119 h 841"/>
                  <a:gd name="T34" fmla="*/ 258 w 406"/>
                  <a:gd name="T35" fmla="*/ 98 h 841"/>
                  <a:gd name="T36" fmla="*/ 261 w 406"/>
                  <a:gd name="T37" fmla="*/ 75 h 841"/>
                  <a:gd name="T38" fmla="*/ 264 w 406"/>
                  <a:gd name="T39" fmla="*/ 58 h 841"/>
                  <a:gd name="T40" fmla="*/ 261 w 406"/>
                  <a:gd name="T41" fmla="*/ 43 h 841"/>
                  <a:gd name="T42" fmla="*/ 264 w 406"/>
                  <a:gd name="T43" fmla="*/ 29 h 841"/>
                  <a:gd name="T44" fmla="*/ 268 w 406"/>
                  <a:gd name="T45" fmla="*/ 18 h 841"/>
                  <a:gd name="T46" fmla="*/ 274 w 406"/>
                  <a:gd name="T47" fmla="*/ 6 h 841"/>
                  <a:gd name="T48" fmla="*/ 298 w 406"/>
                  <a:gd name="T49" fmla="*/ 0 h 841"/>
                  <a:gd name="T50" fmla="*/ 331 w 406"/>
                  <a:gd name="T51" fmla="*/ 1 h 841"/>
                  <a:gd name="T52" fmla="*/ 346 w 406"/>
                  <a:gd name="T53" fmla="*/ 18 h 841"/>
                  <a:gd name="T54" fmla="*/ 351 w 406"/>
                  <a:gd name="T55" fmla="*/ 40 h 841"/>
                  <a:gd name="T56" fmla="*/ 346 w 406"/>
                  <a:gd name="T57" fmla="*/ 63 h 841"/>
                  <a:gd name="T58" fmla="*/ 343 w 406"/>
                  <a:gd name="T59" fmla="*/ 85 h 841"/>
                  <a:gd name="T60" fmla="*/ 346 w 406"/>
                  <a:gd name="T61" fmla="*/ 113 h 841"/>
                  <a:gd name="T62" fmla="*/ 341 w 406"/>
                  <a:gd name="T63" fmla="*/ 133 h 841"/>
                  <a:gd name="T64" fmla="*/ 338 w 406"/>
                  <a:gd name="T65" fmla="*/ 157 h 841"/>
                  <a:gd name="T66" fmla="*/ 332 w 406"/>
                  <a:gd name="T67" fmla="*/ 180 h 841"/>
                  <a:gd name="T68" fmla="*/ 339 w 406"/>
                  <a:gd name="T69" fmla="*/ 196 h 841"/>
                  <a:gd name="T70" fmla="*/ 338 w 406"/>
                  <a:gd name="T71" fmla="*/ 214 h 841"/>
                  <a:gd name="T72" fmla="*/ 335 w 406"/>
                  <a:gd name="T73" fmla="*/ 228 h 841"/>
                  <a:gd name="T74" fmla="*/ 329 w 406"/>
                  <a:gd name="T75" fmla="*/ 241 h 841"/>
                  <a:gd name="T76" fmla="*/ 327 w 406"/>
                  <a:gd name="T77" fmla="*/ 260 h 841"/>
                  <a:gd name="T78" fmla="*/ 319 w 406"/>
                  <a:gd name="T79" fmla="*/ 281 h 841"/>
                  <a:gd name="T80" fmla="*/ 303 w 406"/>
                  <a:gd name="T81" fmla="*/ 303 h 841"/>
                  <a:gd name="T82" fmla="*/ 293 w 406"/>
                  <a:gd name="T83" fmla="*/ 325 h 841"/>
                  <a:gd name="T84" fmla="*/ 274 w 406"/>
                  <a:gd name="T85" fmla="*/ 338 h 841"/>
                  <a:gd name="T86" fmla="*/ 258 w 406"/>
                  <a:gd name="T87" fmla="*/ 353 h 841"/>
                  <a:gd name="T88" fmla="*/ 232 w 406"/>
                  <a:gd name="T89" fmla="*/ 371 h 841"/>
                  <a:gd name="T90" fmla="*/ 190 w 406"/>
                  <a:gd name="T91" fmla="*/ 383 h 841"/>
                  <a:gd name="T92" fmla="*/ 158 w 406"/>
                  <a:gd name="T93" fmla="*/ 393 h 841"/>
                  <a:gd name="T94" fmla="*/ 129 w 406"/>
                  <a:gd name="T95" fmla="*/ 397 h 841"/>
                  <a:gd name="T96" fmla="*/ 98 w 406"/>
                  <a:gd name="T97" fmla="*/ 409 h 841"/>
                  <a:gd name="T98" fmla="*/ 61 w 406"/>
                  <a:gd name="T99" fmla="*/ 418 h 841"/>
                  <a:gd name="T100" fmla="*/ 36 w 406"/>
                  <a:gd name="T101" fmla="*/ 420 h 841"/>
                  <a:gd name="T102" fmla="*/ 10 w 406"/>
                  <a:gd name="T103" fmla="*/ 412 h 841"/>
                  <a:gd name="T104" fmla="*/ 3 w 406"/>
                  <a:gd name="T105" fmla="*/ 389 h 841"/>
                  <a:gd name="T106" fmla="*/ 0 w 406"/>
                  <a:gd name="T107" fmla="*/ 371 h 841"/>
                  <a:gd name="T108" fmla="*/ 18 w 406"/>
                  <a:gd name="T109" fmla="*/ 348 h 84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406"/>
                  <a:gd name="T166" fmla="*/ 0 h 841"/>
                  <a:gd name="T167" fmla="*/ 406 w 406"/>
                  <a:gd name="T168" fmla="*/ 841 h 84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406" h="841">
                    <a:moveTo>
                      <a:pt x="21" y="697"/>
                    </a:moveTo>
                    <a:lnTo>
                      <a:pt x="52" y="685"/>
                    </a:lnTo>
                    <a:lnTo>
                      <a:pt x="88" y="688"/>
                    </a:lnTo>
                    <a:lnTo>
                      <a:pt x="128" y="679"/>
                    </a:lnTo>
                    <a:lnTo>
                      <a:pt x="158" y="657"/>
                    </a:lnTo>
                    <a:lnTo>
                      <a:pt x="186" y="639"/>
                    </a:lnTo>
                    <a:lnTo>
                      <a:pt x="221" y="623"/>
                    </a:lnTo>
                    <a:lnTo>
                      <a:pt x="229" y="584"/>
                    </a:lnTo>
                    <a:lnTo>
                      <a:pt x="247" y="547"/>
                    </a:lnTo>
                    <a:lnTo>
                      <a:pt x="265" y="517"/>
                    </a:lnTo>
                    <a:lnTo>
                      <a:pt x="278" y="483"/>
                    </a:lnTo>
                    <a:lnTo>
                      <a:pt x="281" y="456"/>
                    </a:lnTo>
                    <a:lnTo>
                      <a:pt x="281" y="413"/>
                    </a:lnTo>
                    <a:lnTo>
                      <a:pt x="287" y="373"/>
                    </a:lnTo>
                    <a:lnTo>
                      <a:pt x="294" y="337"/>
                    </a:lnTo>
                    <a:lnTo>
                      <a:pt x="302" y="278"/>
                    </a:lnTo>
                    <a:lnTo>
                      <a:pt x="299" y="239"/>
                    </a:lnTo>
                    <a:lnTo>
                      <a:pt x="299" y="196"/>
                    </a:lnTo>
                    <a:lnTo>
                      <a:pt x="302" y="150"/>
                    </a:lnTo>
                    <a:lnTo>
                      <a:pt x="305" y="116"/>
                    </a:lnTo>
                    <a:lnTo>
                      <a:pt x="302" y="86"/>
                    </a:lnTo>
                    <a:lnTo>
                      <a:pt x="305" y="58"/>
                    </a:lnTo>
                    <a:lnTo>
                      <a:pt x="310" y="36"/>
                    </a:lnTo>
                    <a:lnTo>
                      <a:pt x="317" y="13"/>
                    </a:lnTo>
                    <a:lnTo>
                      <a:pt x="345" y="0"/>
                    </a:lnTo>
                    <a:lnTo>
                      <a:pt x="383" y="3"/>
                    </a:lnTo>
                    <a:lnTo>
                      <a:pt x="400" y="36"/>
                    </a:lnTo>
                    <a:lnTo>
                      <a:pt x="406" y="80"/>
                    </a:lnTo>
                    <a:lnTo>
                      <a:pt x="400" y="126"/>
                    </a:lnTo>
                    <a:lnTo>
                      <a:pt x="397" y="171"/>
                    </a:lnTo>
                    <a:lnTo>
                      <a:pt x="400" y="226"/>
                    </a:lnTo>
                    <a:lnTo>
                      <a:pt x="394" y="266"/>
                    </a:lnTo>
                    <a:lnTo>
                      <a:pt x="391" y="315"/>
                    </a:lnTo>
                    <a:lnTo>
                      <a:pt x="384" y="361"/>
                    </a:lnTo>
                    <a:lnTo>
                      <a:pt x="392" y="393"/>
                    </a:lnTo>
                    <a:lnTo>
                      <a:pt x="391" y="428"/>
                    </a:lnTo>
                    <a:lnTo>
                      <a:pt x="387" y="456"/>
                    </a:lnTo>
                    <a:lnTo>
                      <a:pt x="381" y="483"/>
                    </a:lnTo>
                    <a:lnTo>
                      <a:pt x="378" y="520"/>
                    </a:lnTo>
                    <a:lnTo>
                      <a:pt x="369" y="563"/>
                    </a:lnTo>
                    <a:lnTo>
                      <a:pt x="351" y="606"/>
                    </a:lnTo>
                    <a:lnTo>
                      <a:pt x="339" y="651"/>
                    </a:lnTo>
                    <a:lnTo>
                      <a:pt x="317" y="676"/>
                    </a:lnTo>
                    <a:lnTo>
                      <a:pt x="299" y="706"/>
                    </a:lnTo>
                    <a:lnTo>
                      <a:pt x="268" y="743"/>
                    </a:lnTo>
                    <a:lnTo>
                      <a:pt x="220" y="767"/>
                    </a:lnTo>
                    <a:lnTo>
                      <a:pt x="183" y="786"/>
                    </a:lnTo>
                    <a:lnTo>
                      <a:pt x="149" y="795"/>
                    </a:lnTo>
                    <a:lnTo>
                      <a:pt x="113" y="819"/>
                    </a:lnTo>
                    <a:lnTo>
                      <a:pt x="70" y="837"/>
                    </a:lnTo>
                    <a:lnTo>
                      <a:pt x="42" y="841"/>
                    </a:lnTo>
                    <a:lnTo>
                      <a:pt x="12" y="825"/>
                    </a:lnTo>
                    <a:lnTo>
                      <a:pt x="3" y="779"/>
                    </a:lnTo>
                    <a:lnTo>
                      <a:pt x="0" y="743"/>
                    </a:lnTo>
                    <a:lnTo>
                      <a:pt x="21" y="697"/>
                    </a:lnTo>
                    <a:close/>
                  </a:path>
                </a:pathLst>
              </a:custGeom>
              <a:solidFill>
                <a:srgbClr val="A87C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9" name="Freeform 51"/>
              <p:cNvSpPr>
                <a:spLocks/>
              </p:cNvSpPr>
              <p:nvPr/>
            </p:nvSpPr>
            <p:spPr bwMode="auto">
              <a:xfrm rot="-3405074">
                <a:off x="2258" y="1441"/>
                <a:ext cx="336" cy="412"/>
              </a:xfrm>
              <a:custGeom>
                <a:avLst/>
                <a:gdLst>
                  <a:gd name="T0" fmla="*/ 131 w 388"/>
                  <a:gd name="T1" fmla="*/ 339 h 822"/>
                  <a:gd name="T2" fmla="*/ 176 w 388"/>
                  <a:gd name="T3" fmla="*/ 345 h 822"/>
                  <a:gd name="T4" fmla="*/ 219 w 388"/>
                  <a:gd name="T5" fmla="*/ 338 h 822"/>
                  <a:gd name="T6" fmla="*/ 246 w 388"/>
                  <a:gd name="T7" fmla="*/ 318 h 822"/>
                  <a:gd name="T8" fmla="*/ 258 w 388"/>
                  <a:gd name="T9" fmla="*/ 304 h 822"/>
                  <a:gd name="T10" fmla="*/ 277 w 388"/>
                  <a:gd name="T11" fmla="*/ 286 h 822"/>
                  <a:gd name="T12" fmla="*/ 298 w 388"/>
                  <a:gd name="T13" fmla="*/ 261 h 822"/>
                  <a:gd name="T14" fmla="*/ 300 w 388"/>
                  <a:gd name="T15" fmla="*/ 232 h 822"/>
                  <a:gd name="T16" fmla="*/ 308 w 388"/>
                  <a:gd name="T17" fmla="*/ 202 h 822"/>
                  <a:gd name="T18" fmla="*/ 306 w 388"/>
                  <a:gd name="T19" fmla="*/ 177 h 822"/>
                  <a:gd name="T20" fmla="*/ 308 w 388"/>
                  <a:gd name="T21" fmla="*/ 154 h 822"/>
                  <a:gd name="T22" fmla="*/ 312 w 388"/>
                  <a:gd name="T23" fmla="*/ 123 h 822"/>
                  <a:gd name="T24" fmla="*/ 311 w 388"/>
                  <a:gd name="T25" fmla="*/ 96 h 822"/>
                  <a:gd name="T26" fmla="*/ 317 w 388"/>
                  <a:gd name="T27" fmla="*/ 63 h 822"/>
                  <a:gd name="T28" fmla="*/ 321 w 388"/>
                  <a:gd name="T29" fmla="*/ 31 h 822"/>
                  <a:gd name="T30" fmla="*/ 319 w 388"/>
                  <a:gd name="T31" fmla="*/ 0 h 822"/>
                  <a:gd name="T32" fmla="*/ 335 w 388"/>
                  <a:gd name="T33" fmla="*/ 21 h 822"/>
                  <a:gd name="T34" fmla="*/ 336 w 388"/>
                  <a:gd name="T35" fmla="*/ 49 h 822"/>
                  <a:gd name="T36" fmla="*/ 329 w 388"/>
                  <a:gd name="T37" fmla="*/ 79 h 822"/>
                  <a:gd name="T38" fmla="*/ 328 w 388"/>
                  <a:gd name="T39" fmla="*/ 107 h 822"/>
                  <a:gd name="T40" fmla="*/ 323 w 388"/>
                  <a:gd name="T41" fmla="*/ 127 h 822"/>
                  <a:gd name="T42" fmla="*/ 324 w 388"/>
                  <a:gd name="T43" fmla="*/ 153 h 822"/>
                  <a:gd name="T44" fmla="*/ 319 w 388"/>
                  <a:gd name="T45" fmla="*/ 176 h 822"/>
                  <a:gd name="T46" fmla="*/ 325 w 388"/>
                  <a:gd name="T47" fmla="*/ 199 h 822"/>
                  <a:gd name="T48" fmla="*/ 321 w 388"/>
                  <a:gd name="T49" fmla="*/ 228 h 822"/>
                  <a:gd name="T50" fmla="*/ 313 w 388"/>
                  <a:gd name="T51" fmla="*/ 254 h 822"/>
                  <a:gd name="T52" fmla="*/ 301 w 388"/>
                  <a:gd name="T53" fmla="*/ 279 h 822"/>
                  <a:gd name="T54" fmla="*/ 283 w 388"/>
                  <a:gd name="T55" fmla="*/ 310 h 822"/>
                  <a:gd name="T56" fmla="*/ 257 w 388"/>
                  <a:gd name="T57" fmla="*/ 332 h 822"/>
                  <a:gd name="T58" fmla="*/ 240 w 388"/>
                  <a:gd name="T59" fmla="*/ 349 h 822"/>
                  <a:gd name="T60" fmla="*/ 211 w 388"/>
                  <a:gd name="T61" fmla="*/ 368 h 822"/>
                  <a:gd name="T62" fmla="*/ 171 w 388"/>
                  <a:gd name="T63" fmla="*/ 381 h 822"/>
                  <a:gd name="T64" fmla="*/ 123 w 388"/>
                  <a:gd name="T65" fmla="*/ 390 h 822"/>
                  <a:gd name="T66" fmla="*/ 92 w 388"/>
                  <a:gd name="T67" fmla="*/ 402 h 822"/>
                  <a:gd name="T68" fmla="*/ 31 w 388"/>
                  <a:gd name="T69" fmla="*/ 412 h 822"/>
                  <a:gd name="T70" fmla="*/ 7 w 388"/>
                  <a:gd name="T71" fmla="*/ 397 h 822"/>
                  <a:gd name="T72" fmla="*/ 0 w 388"/>
                  <a:gd name="T73" fmla="*/ 366 h 822"/>
                  <a:gd name="T74" fmla="*/ 42 w 388"/>
                  <a:gd name="T75" fmla="*/ 339 h 822"/>
                  <a:gd name="T76" fmla="*/ 78 w 388"/>
                  <a:gd name="T77" fmla="*/ 340 h 82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88"/>
                  <a:gd name="T118" fmla="*/ 0 h 822"/>
                  <a:gd name="T119" fmla="*/ 388 w 388"/>
                  <a:gd name="T120" fmla="*/ 822 h 822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88" h="822">
                    <a:moveTo>
                      <a:pt x="122" y="670"/>
                    </a:moveTo>
                    <a:lnTo>
                      <a:pt x="151" y="677"/>
                    </a:lnTo>
                    <a:lnTo>
                      <a:pt x="179" y="691"/>
                    </a:lnTo>
                    <a:lnTo>
                      <a:pt x="203" y="689"/>
                    </a:lnTo>
                    <a:lnTo>
                      <a:pt x="229" y="685"/>
                    </a:lnTo>
                    <a:lnTo>
                      <a:pt x="253" y="674"/>
                    </a:lnTo>
                    <a:lnTo>
                      <a:pt x="277" y="654"/>
                    </a:lnTo>
                    <a:lnTo>
                      <a:pt x="284" y="634"/>
                    </a:lnTo>
                    <a:lnTo>
                      <a:pt x="289" y="618"/>
                    </a:lnTo>
                    <a:lnTo>
                      <a:pt x="298" y="607"/>
                    </a:lnTo>
                    <a:lnTo>
                      <a:pt x="307" y="593"/>
                    </a:lnTo>
                    <a:lnTo>
                      <a:pt x="320" y="570"/>
                    </a:lnTo>
                    <a:lnTo>
                      <a:pt x="332" y="542"/>
                    </a:lnTo>
                    <a:lnTo>
                      <a:pt x="344" y="521"/>
                    </a:lnTo>
                    <a:lnTo>
                      <a:pt x="344" y="491"/>
                    </a:lnTo>
                    <a:lnTo>
                      <a:pt x="347" y="463"/>
                    </a:lnTo>
                    <a:lnTo>
                      <a:pt x="356" y="433"/>
                    </a:lnTo>
                    <a:lnTo>
                      <a:pt x="356" y="403"/>
                    </a:lnTo>
                    <a:lnTo>
                      <a:pt x="356" y="377"/>
                    </a:lnTo>
                    <a:lnTo>
                      <a:pt x="353" y="353"/>
                    </a:lnTo>
                    <a:lnTo>
                      <a:pt x="347" y="332"/>
                    </a:lnTo>
                    <a:lnTo>
                      <a:pt x="356" y="308"/>
                    </a:lnTo>
                    <a:lnTo>
                      <a:pt x="359" y="274"/>
                    </a:lnTo>
                    <a:lnTo>
                      <a:pt x="360" y="246"/>
                    </a:lnTo>
                    <a:lnTo>
                      <a:pt x="357" y="220"/>
                    </a:lnTo>
                    <a:lnTo>
                      <a:pt x="359" y="192"/>
                    </a:lnTo>
                    <a:lnTo>
                      <a:pt x="368" y="155"/>
                    </a:lnTo>
                    <a:lnTo>
                      <a:pt x="366" y="125"/>
                    </a:lnTo>
                    <a:lnTo>
                      <a:pt x="372" y="91"/>
                    </a:lnTo>
                    <a:lnTo>
                      <a:pt x="371" y="61"/>
                    </a:lnTo>
                    <a:lnTo>
                      <a:pt x="368" y="33"/>
                    </a:lnTo>
                    <a:lnTo>
                      <a:pt x="368" y="0"/>
                    </a:lnTo>
                    <a:lnTo>
                      <a:pt x="379" y="23"/>
                    </a:lnTo>
                    <a:lnTo>
                      <a:pt x="387" y="42"/>
                    </a:lnTo>
                    <a:lnTo>
                      <a:pt x="386" y="67"/>
                    </a:lnTo>
                    <a:lnTo>
                      <a:pt x="388" y="98"/>
                    </a:lnTo>
                    <a:lnTo>
                      <a:pt x="384" y="128"/>
                    </a:lnTo>
                    <a:lnTo>
                      <a:pt x="380" y="158"/>
                    </a:lnTo>
                    <a:lnTo>
                      <a:pt x="380" y="187"/>
                    </a:lnTo>
                    <a:lnTo>
                      <a:pt x="379" y="213"/>
                    </a:lnTo>
                    <a:lnTo>
                      <a:pt x="378" y="235"/>
                    </a:lnTo>
                    <a:lnTo>
                      <a:pt x="373" y="253"/>
                    </a:lnTo>
                    <a:lnTo>
                      <a:pt x="377" y="284"/>
                    </a:lnTo>
                    <a:lnTo>
                      <a:pt x="374" y="305"/>
                    </a:lnTo>
                    <a:lnTo>
                      <a:pt x="371" y="330"/>
                    </a:lnTo>
                    <a:lnTo>
                      <a:pt x="368" y="351"/>
                    </a:lnTo>
                    <a:lnTo>
                      <a:pt x="370" y="375"/>
                    </a:lnTo>
                    <a:lnTo>
                      <a:pt x="375" y="397"/>
                    </a:lnTo>
                    <a:lnTo>
                      <a:pt x="375" y="424"/>
                    </a:lnTo>
                    <a:lnTo>
                      <a:pt x="371" y="454"/>
                    </a:lnTo>
                    <a:lnTo>
                      <a:pt x="362" y="479"/>
                    </a:lnTo>
                    <a:lnTo>
                      <a:pt x="362" y="507"/>
                    </a:lnTo>
                    <a:lnTo>
                      <a:pt x="359" y="531"/>
                    </a:lnTo>
                    <a:lnTo>
                      <a:pt x="348" y="556"/>
                    </a:lnTo>
                    <a:lnTo>
                      <a:pt x="331" y="593"/>
                    </a:lnTo>
                    <a:lnTo>
                      <a:pt x="327" y="619"/>
                    </a:lnTo>
                    <a:lnTo>
                      <a:pt x="318" y="638"/>
                    </a:lnTo>
                    <a:lnTo>
                      <a:pt x="297" y="663"/>
                    </a:lnTo>
                    <a:lnTo>
                      <a:pt x="292" y="679"/>
                    </a:lnTo>
                    <a:lnTo>
                      <a:pt x="277" y="697"/>
                    </a:lnTo>
                    <a:lnTo>
                      <a:pt x="262" y="709"/>
                    </a:lnTo>
                    <a:lnTo>
                      <a:pt x="244" y="734"/>
                    </a:lnTo>
                    <a:lnTo>
                      <a:pt x="225" y="745"/>
                    </a:lnTo>
                    <a:lnTo>
                      <a:pt x="197" y="760"/>
                    </a:lnTo>
                    <a:lnTo>
                      <a:pt x="174" y="771"/>
                    </a:lnTo>
                    <a:lnTo>
                      <a:pt x="142" y="779"/>
                    </a:lnTo>
                    <a:lnTo>
                      <a:pt x="127" y="791"/>
                    </a:lnTo>
                    <a:lnTo>
                      <a:pt x="106" y="803"/>
                    </a:lnTo>
                    <a:lnTo>
                      <a:pt x="63" y="821"/>
                    </a:lnTo>
                    <a:lnTo>
                      <a:pt x="36" y="822"/>
                    </a:lnTo>
                    <a:lnTo>
                      <a:pt x="12" y="810"/>
                    </a:lnTo>
                    <a:lnTo>
                      <a:pt x="8" y="792"/>
                    </a:lnTo>
                    <a:lnTo>
                      <a:pt x="5" y="768"/>
                    </a:lnTo>
                    <a:lnTo>
                      <a:pt x="0" y="731"/>
                    </a:lnTo>
                    <a:lnTo>
                      <a:pt x="20" y="687"/>
                    </a:lnTo>
                    <a:lnTo>
                      <a:pt x="49" y="676"/>
                    </a:lnTo>
                    <a:lnTo>
                      <a:pt x="72" y="676"/>
                    </a:lnTo>
                    <a:lnTo>
                      <a:pt x="90" y="679"/>
                    </a:lnTo>
                    <a:lnTo>
                      <a:pt x="122" y="670"/>
                    </a:lnTo>
                    <a:close/>
                  </a:path>
                </a:pathLst>
              </a:custGeom>
              <a:solidFill>
                <a:srgbClr val="9966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0" name="Freeform 52"/>
              <p:cNvSpPr>
                <a:spLocks/>
              </p:cNvSpPr>
              <p:nvPr/>
            </p:nvSpPr>
            <p:spPr bwMode="auto">
              <a:xfrm rot="-3405074">
                <a:off x="2347" y="1411"/>
                <a:ext cx="170" cy="344"/>
              </a:xfrm>
              <a:custGeom>
                <a:avLst/>
                <a:gdLst>
                  <a:gd name="T0" fmla="*/ 170 w 195"/>
                  <a:gd name="T1" fmla="*/ 17 h 688"/>
                  <a:gd name="T2" fmla="*/ 170 w 195"/>
                  <a:gd name="T3" fmla="*/ 46 h 688"/>
                  <a:gd name="T4" fmla="*/ 165 w 195"/>
                  <a:gd name="T5" fmla="*/ 69 h 688"/>
                  <a:gd name="T6" fmla="*/ 160 w 195"/>
                  <a:gd name="T7" fmla="*/ 98 h 688"/>
                  <a:gd name="T8" fmla="*/ 160 w 195"/>
                  <a:gd name="T9" fmla="*/ 124 h 688"/>
                  <a:gd name="T10" fmla="*/ 152 w 195"/>
                  <a:gd name="T11" fmla="*/ 156 h 688"/>
                  <a:gd name="T12" fmla="*/ 152 w 195"/>
                  <a:gd name="T13" fmla="*/ 177 h 688"/>
                  <a:gd name="T14" fmla="*/ 154 w 195"/>
                  <a:gd name="T15" fmla="*/ 208 h 688"/>
                  <a:gd name="T16" fmla="*/ 148 w 195"/>
                  <a:gd name="T17" fmla="*/ 240 h 688"/>
                  <a:gd name="T18" fmla="*/ 137 w 195"/>
                  <a:gd name="T19" fmla="*/ 259 h 688"/>
                  <a:gd name="T20" fmla="*/ 124 w 195"/>
                  <a:gd name="T21" fmla="*/ 276 h 688"/>
                  <a:gd name="T22" fmla="*/ 105 w 195"/>
                  <a:gd name="T23" fmla="*/ 295 h 688"/>
                  <a:gd name="T24" fmla="*/ 92 w 195"/>
                  <a:gd name="T25" fmla="*/ 314 h 688"/>
                  <a:gd name="T26" fmla="*/ 71 w 195"/>
                  <a:gd name="T27" fmla="*/ 331 h 688"/>
                  <a:gd name="T28" fmla="*/ 44 w 195"/>
                  <a:gd name="T29" fmla="*/ 337 h 688"/>
                  <a:gd name="T30" fmla="*/ 5 w 195"/>
                  <a:gd name="T31" fmla="*/ 344 h 688"/>
                  <a:gd name="T32" fmla="*/ 20 w 195"/>
                  <a:gd name="T33" fmla="*/ 340 h 688"/>
                  <a:gd name="T34" fmla="*/ 55 w 195"/>
                  <a:gd name="T35" fmla="*/ 331 h 688"/>
                  <a:gd name="T36" fmla="*/ 77 w 195"/>
                  <a:gd name="T37" fmla="*/ 314 h 688"/>
                  <a:gd name="T38" fmla="*/ 89 w 195"/>
                  <a:gd name="T39" fmla="*/ 296 h 688"/>
                  <a:gd name="T40" fmla="*/ 105 w 195"/>
                  <a:gd name="T41" fmla="*/ 279 h 688"/>
                  <a:gd name="T42" fmla="*/ 113 w 195"/>
                  <a:gd name="T43" fmla="*/ 262 h 688"/>
                  <a:gd name="T44" fmla="*/ 132 w 195"/>
                  <a:gd name="T45" fmla="*/ 243 h 688"/>
                  <a:gd name="T46" fmla="*/ 142 w 195"/>
                  <a:gd name="T47" fmla="*/ 227 h 688"/>
                  <a:gd name="T48" fmla="*/ 144 w 195"/>
                  <a:gd name="T49" fmla="*/ 198 h 688"/>
                  <a:gd name="T50" fmla="*/ 138 w 195"/>
                  <a:gd name="T51" fmla="*/ 168 h 688"/>
                  <a:gd name="T52" fmla="*/ 146 w 195"/>
                  <a:gd name="T53" fmla="*/ 150 h 688"/>
                  <a:gd name="T54" fmla="*/ 152 w 195"/>
                  <a:gd name="T55" fmla="*/ 123 h 688"/>
                  <a:gd name="T56" fmla="*/ 153 w 195"/>
                  <a:gd name="T57" fmla="*/ 103 h 688"/>
                  <a:gd name="T58" fmla="*/ 159 w 195"/>
                  <a:gd name="T59" fmla="*/ 77 h 688"/>
                  <a:gd name="T60" fmla="*/ 157 w 195"/>
                  <a:gd name="T61" fmla="*/ 55 h 688"/>
                  <a:gd name="T62" fmla="*/ 165 w 195"/>
                  <a:gd name="T63" fmla="*/ 38 h 688"/>
                  <a:gd name="T64" fmla="*/ 165 w 195"/>
                  <a:gd name="T65" fmla="*/ 13 h 6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95"/>
                  <a:gd name="T100" fmla="*/ 0 h 688"/>
                  <a:gd name="T101" fmla="*/ 195 w 195"/>
                  <a:gd name="T102" fmla="*/ 688 h 68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95" h="688">
                    <a:moveTo>
                      <a:pt x="192" y="0"/>
                    </a:moveTo>
                    <a:lnTo>
                      <a:pt x="195" y="33"/>
                    </a:lnTo>
                    <a:lnTo>
                      <a:pt x="195" y="67"/>
                    </a:lnTo>
                    <a:lnTo>
                      <a:pt x="195" y="93"/>
                    </a:lnTo>
                    <a:lnTo>
                      <a:pt x="191" y="109"/>
                    </a:lnTo>
                    <a:lnTo>
                      <a:pt x="189" y="137"/>
                    </a:lnTo>
                    <a:lnTo>
                      <a:pt x="189" y="155"/>
                    </a:lnTo>
                    <a:lnTo>
                      <a:pt x="183" y="197"/>
                    </a:lnTo>
                    <a:lnTo>
                      <a:pt x="182" y="232"/>
                    </a:lnTo>
                    <a:lnTo>
                      <a:pt x="183" y="249"/>
                    </a:lnTo>
                    <a:lnTo>
                      <a:pt x="180" y="277"/>
                    </a:lnTo>
                    <a:lnTo>
                      <a:pt x="174" y="311"/>
                    </a:lnTo>
                    <a:lnTo>
                      <a:pt x="168" y="327"/>
                    </a:lnTo>
                    <a:lnTo>
                      <a:pt x="174" y="354"/>
                    </a:lnTo>
                    <a:lnTo>
                      <a:pt x="177" y="387"/>
                    </a:lnTo>
                    <a:lnTo>
                      <a:pt x="177" y="417"/>
                    </a:lnTo>
                    <a:lnTo>
                      <a:pt x="174" y="454"/>
                    </a:lnTo>
                    <a:lnTo>
                      <a:pt x="170" y="480"/>
                    </a:lnTo>
                    <a:lnTo>
                      <a:pt x="163" y="500"/>
                    </a:lnTo>
                    <a:lnTo>
                      <a:pt x="157" y="518"/>
                    </a:lnTo>
                    <a:lnTo>
                      <a:pt x="149" y="533"/>
                    </a:lnTo>
                    <a:lnTo>
                      <a:pt x="142" y="551"/>
                    </a:lnTo>
                    <a:lnTo>
                      <a:pt x="130" y="567"/>
                    </a:lnTo>
                    <a:lnTo>
                      <a:pt x="121" y="590"/>
                    </a:lnTo>
                    <a:lnTo>
                      <a:pt x="115" y="609"/>
                    </a:lnTo>
                    <a:lnTo>
                      <a:pt x="105" y="627"/>
                    </a:lnTo>
                    <a:lnTo>
                      <a:pt x="94" y="643"/>
                    </a:lnTo>
                    <a:lnTo>
                      <a:pt x="82" y="662"/>
                    </a:lnTo>
                    <a:lnTo>
                      <a:pt x="66" y="670"/>
                    </a:lnTo>
                    <a:lnTo>
                      <a:pt x="51" y="674"/>
                    </a:lnTo>
                    <a:lnTo>
                      <a:pt x="29" y="686"/>
                    </a:lnTo>
                    <a:lnTo>
                      <a:pt x="6" y="688"/>
                    </a:lnTo>
                    <a:lnTo>
                      <a:pt x="0" y="680"/>
                    </a:lnTo>
                    <a:lnTo>
                      <a:pt x="23" y="679"/>
                    </a:lnTo>
                    <a:lnTo>
                      <a:pt x="39" y="671"/>
                    </a:lnTo>
                    <a:lnTo>
                      <a:pt x="63" y="661"/>
                    </a:lnTo>
                    <a:lnTo>
                      <a:pt x="81" y="646"/>
                    </a:lnTo>
                    <a:lnTo>
                      <a:pt x="88" y="628"/>
                    </a:lnTo>
                    <a:lnTo>
                      <a:pt x="96" y="613"/>
                    </a:lnTo>
                    <a:lnTo>
                      <a:pt x="102" y="591"/>
                    </a:lnTo>
                    <a:lnTo>
                      <a:pt x="115" y="579"/>
                    </a:lnTo>
                    <a:lnTo>
                      <a:pt x="121" y="557"/>
                    </a:lnTo>
                    <a:lnTo>
                      <a:pt x="127" y="538"/>
                    </a:lnTo>
                    <a:lnTo>
                      <a:pt x="130" y="524"/>
                    </a:lnTo>
                    <a:lnTo>
                      <a:pt x="139" y="506"/>
                    </a:lnTo>
                    <a:lnTo>
                      <a:pt x="151" y="487"/>
                    </a:lnTo>
                    <a:lnTo>
                      <a:pt x="160" y="474"/>
                    </a:lnTo>
                    <a:lnTo>
                      <a:pt x="163" y="455"/>
                    </a:lnTo>
                    <a:lnTo>
                      <a:pt x="167" y="423"/>
                    </a:lnTo>
                    <a:lnTo>
                      <a:pt x="165" y="396"/>
                    </a:lnTo>
                    <a:lnTo>
                      <a:pt x="160" y="362"/>
                    </a:lnTo>
                    <a:lnTo>
                      <a:pt x="158" y="335"/>
                    </a:lnTo>
                    <a:lnTo>
                      <a:pt x="157" y="327"/>
                    </a:lnTo>
                    <a:lnTo>
                      <a:pt x="168" y="299"/>
                    </a:lnTo>
                    <a:lnTo>
                      <a:pt x="174" y="271"/>
                    </a:lnTo>
                    <a:lnTo>
                      <a:pt x="174" y="247"/>
                    </a:lnTo>
                    <a:lnTo>
                      <a:pt x="171" y="234"/>
                    </a:lnTo>
                    <a:lnTo>
                      <a:pt x="176" y="207"/>
                    </a:lnTo>
                    <a:lnTo>
                      <a:pt x="174" y="195"/>
                    </a:lnTo>
                    <a:lnTo>
                      <a:pt x="182" y="154"/>
                    </a:lnTo>
                    <a:lnTo>
                      <a:pt x="180" y="136"/>
                    </a:lnTo>
                    <a:lnTo>
                      <a:pt x="180" y="110"/>
                    </a:lnTo>
                    <a:lnTo>
                      <a:pt x="188" y="93"/>
                    </a:lnTo>
                    <a:lnTo>
                      <a:pt x="189" y="76"/>
                    </a:lnTo>
                    <a:lnTo>
                      <a:pt x="189" y="49"/>
                    </a:lnTo>
                    <a:lnTo>
                      <a:pt x="189" y="27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rgbClr val="9966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1" name="Freeform 53"/>
              <p:cNvSpPr>
                <a:spLocks/>
              </p:cNvSpPr>
              <p:nvPr/>
            </p:nvSpPr>
            <p:spPr bwMode="auto">
              <a:xfrm rot="-3405074">
                <a:off x="2337" y="1423"/>
                <a:ext cx="177" cy="347"/>
              </a:xfrm>
              <a:custGeom>
                <a:avLst/>
                <a:gdLst>
                  <a:gd name="T0" fmla="*/ 171 w 206"/>
                  <a:gd name="T1" fmla="*/ 9 h 692"/>
                  <a:gd name="T2" fmla="*/ 166 w 206"/>
                  <a:gd name="T3" fmla="*/ 38 h 692"/>
                  <a:gd name="T4" fmla="*/ 164 w 206"/>
                  <a:gd name="T5" fmla="*/ 52 h 692"/>
                  <a:gd name="T6" fmla="*/ 157 w 206"/>
                  <a:gd name="T7" fmla="*/ 79 h 692"/>
                  <a:gd name="T8" fmla="*/ 157 w 206"/>
                  <a:gd name="T9" fmla="*/ 106 h 692"/>
                  <a:gd name="T10" fmla="*/ 158 w 206"/>
                  <a:gd name="T11" fmla="*/ 116 h 692"/>
                  <a:gd name="T12" fmla="*/ 156 w 206"/>
                  <a:gd name="T13" fmla="*/ 134 h 692"/>
                  <a:gd name="T14" fmla="*/ 144 w 206"/>
                  <a:gd name="T15" fmla="*/ 157 h 692"/>
                  <a:gd name="T16" fmla="*/ 143 w 206"/>
                  <a:gd name="T17" fmla="*/ 190 h 692"/>
                  <a:gd name="T18" fmla="*/ 137 w 206"/>
                  <a:gd name="T19" fmla="*/ 215 h 692"/>
                  <a:gd name="T20" fmla="*/ 140 w 206"/>
                  <a:gd name="T21" fmla="*/ 235 h 692"/>
                  <a:gd name="T22" fmla="*/ 121 w 206"/>
                  <a:gd name="T23" fmla="*/ 258 h 692"/>
                  <a:gd name="T24" fmla="*/ 105 w 206"/>
                  <a:gd name="T25" fmla="*/ 280 h 692"/>
                  <a:gd name="T26" fmla="*/ 93 w 206"/>
                  <a:gd name="T27" fmla="*/ 296 h 692"/>
                  <a:gd name="T28" fmla="*/ 75 w 206"/>
                  <a:gd name="T29" fmla="*/ 313 h 692"/>
                  <a:gd name="T30" fmla="*/ 46 w 206"/>
                  <a:gd name="T31" fmla="*/ 319 h 692"/>
                  <a:gd name="T32" fmla="*/ 27 w 206"/>
                  <a:gd name="T33" fmla="*/ 333 h 692"/>
                  <a:gd name="T34" fmla="*/ 0 w 206"/>
                  <a:gd name="T35" fmla="*/ 340 h 692"/>
                  <a:gd name="T36" fmla="*/ 30 w 206"/>
                  <a:gd name="T37" fmla="*/ 322 h 692"/>
                  <a:gd name="T38" fmla="*/ 60 w 206"/>
                  <a:gd name="T39" fmla="*/ 313 h 692"/>
                  <a:gd name="T40" fmla="*/ 84 w 206"/>
                  <a:gd name="T41" fmla="*/ 298 h 692"/>
                  <a:gd name="T42" fmla="*/ 95 w 206"/>
                  <a:gd name="T43" fmla="*/ 281 h 692"/>
                  <a:gd name="T44" fmla="*/ 116 w 206"/>
                  <a:gd name="T45" fmla="*/ 255 h 692"/>
                  <a:gd name="T46" fmla="*/ 129 w 206"/>
                  <a:gd name="T47" fmla="*/ 237 h 692"/>
                  <a:gd name="T48" fmla="*/ 130 w 206"/>
                  <a:gd name="T49" fmla="*/ 219 h 692"/>
                  <a:gd name="T50" fmla="*/ 134 w 206"/>
                  <a:gd name="T51" fmla="*/ 192 h 692"/>
                  <a:gd name="T52" fmla="*/ 142 w 206"/>
                  <a:gd name="T53" fmla="*/ 171 h 692"/>
                  <a:gd name="T54" fmla="*/ 139 w 206"/>
                  <a:gd name="T55" fmla="*/ 152 h 692"/>
                  <a:gd name="T56" fmla="*/ 148 w 206"/>
                  <a:gd name="T57" fmla="*/ 134 h 692"/>
                  <a:gd name="T58" fmla="*/ 150 w 206"/>
                  <a:gd name="T59" fmla="*/ 120 h 692"/>
                  <a:gd name="T60" fmla="*/ 147 w 206"/>
                  <a:gd name="T61" fmla="*/ 90 h 692"/>
                  <a:gd name="T62" fmla="*/ 153 w 206"/>
                  <a:gd name="T63" fmla="*/ 69 h 692"/>
                  <a:gd name="T64" fmla="*/ 160 w 206"/>
                  <a:gd name="T65" fmla="*/ 47 h 692"/>
                  <a:gd name="T66" fmla="*/ 157 w 206"/>
                  <a:gd name="T67" fmla="*/ 32 h 692"/>
                  <a:gd name="T68" fmla="*/ 163 w 206"/>
                  <a:gd name="T69" fmla="*/ 12 h 69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06"/>
                  <a:gd name="T106" fmla="*/ 0 h 692"/>
                  <a:gd name="T107" fmla="*/ 206 w 206"/>
                  <a:gd name="T108" fmla="*/ 692 h 69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06" h="692">
                    <a:moveTo>
                      <a:pt x="206" y="0"/>
                    </a:moveTo>
                    <a:lnTo>
                      <a:pt x="199" y="17"/>
                    </a:lnTo>
                    <a:lnTo>
                      <a:pt x="193" y="57"/>
                    </a:lnTo>
                    <a:lnTo>
                      <a:pt x="193" y="75"/>
                    </a:lnTo>
                    <a:lnTo>
                      <a:pt x="193" y="94"/>
                    </a:lnTo>
                    <a:lnTo>
                      <a:pt x="191" y="103"/>
                    </a:lnTo>
                    <a:lnTo>
                      <a:pt x="186" y="122"/>
                    </a:lnTo>
                    <a:lnTo>
                      <a:pt x="183" y="158"/>
                    </a:lnTo>
                    <a:lnTo>
                      <a:pt x="183" y="195"/>
                    </a:lnTo>
                    <a:lnTo>
                      <a:pt x="183" y="211"/>
                    </a:lnTo>
                    <a:lnTo>
                      <a:pt x="183" y="223"/>
                    </a:lnTo>
                    <a:lnTo>
                      <a:pt x="184" y="232"/>
                    </a:lnTo>
                    <a:lnTo>
                      <a:pt x="183" y="249"/>
                    </a:lnTo>
                    <a:lnTo>
                      <a:pt x="181" y="268"/>
                    </a:lnTo>
                    <a:lnTo>
                      <a:pt x="172" y="298"/>
                    </a:lnTo>
                    <a:lnTo>
                      <a:pt x="168" y="314"/>
                    </a:lnTo>
                    <a:lnTo>
                      <a:pt x="169" y="347"/>
                    </a:lnTo>
                    <a:lnTo>
                      <a:pt x="166" y="379"/>
                    </a:lnTo>
                    <a:lnTo>
                      <a:pt x="162" y="411"/>
                    </a:lnTo>
                    <a:lnTo>
                      <a:pt x="160" y="429"/>
                    </a:lnTo>
                    <a:lnTo>
                      <a:pt x="160" y="443"/>
                    </a:lnTo>
                    <a:lnTo>
                      <a:pt x="163" y="469"/>
                    </a:lnTo>
                    <a:lnTo>
                      <a:pt x="153" y="488"/>
                    </a:lnTo>
                    <a:lnTo>
                      <a:pt x="141" y="514"/>
                    </a:lnTo>
                    <a:lnTo>
                      <a:pt x="129" y="535"/>
                    </a:lnTo>
                    <a:lnTo>
                      <a:pt x="122" y="558"/>
                    </a:lnTo>
                    <a:lnTo>
                      <a:pt x="120" y="575"/>
                    </a:lnTo>
                    <a:lnTo>
                      <a:pt x="108" y="590"/>
                    </a:lnTo>
                    <a:lnTo>
                      <a:pt x="101" y="609"/>
                    </a:lnTo>
                    <a:lnTo>
                      <a:pt x="87" y="625"/>
                    </a:lnTo>
                    <a:lnTo>
                      <a:pt x="71" y="633"/>
                    </a:lnTo>
                    <a:lnTo>
                      <a:pt x="53" y="637"/>
                    </a:lnTo>
                    <a:lnTo>
                      <a:pt x="43" y="649"/>
                    </a:lnTo>
                    <a:lnTo>
                      <a:pt x="32" y="665"/>
                    </a:lnTo>
                    <a:lnTo>
                      <a:pt x="6" y="692"/>
                    </a:lnTo>
                    <a:lnTo>
                      <a:pt x="0" y="679"/>
                    </a:lnTo>
                    <a:lnTo>
                      <a:pt x="17" y="667"/>
                    </a:lnTo>
                    <a:lnTo>
                      <a:pt x="35" y="643"/>
                    </a:lnTo>
                    <a:lnTo>
                      <a:pt x="49" y="633"/>
                    </a:lnTo>
                    <a:lnTo>
                      <a:pt x="70" y="624"/>
                    </a:lnTo>
                    <a:lnTo>
                      <a:pt x="90" y="618"/>
                    </a:lnTo>
                    <a:lnTo>
                      <a:pt x="98" y="594"/>
                    </a:lnTo>
                    <a:lnTo>
                      <a:pt x="105" y="575"/>
                    </a:lnTo>
                    <a:lnTo>
                      <a:pt x="110" y="560"/>
                    </a:lnTo>
                    <a:lnTo>
                      <a:pt x="120" y="535"/>
                    </a:lnTo>
                    <a:lnTo>
                      <a:pt x="135" y="508"/>
                    </a:lnTo>
                    <a:lnTo>
                      <a:pt x="145" y="488"/>
                    </a:lnTo>
                    <a:lnTo>
                      <a:pt x="150" y="472"/>
                    </a:lnTo>
                    <a:lnTo>
                      <a:pt x="156" y="460"/>
                    </a:lnTo>
                    <a:lnTo>
                      <a:pt x="151" y="436"/>
                    </a:lnTo>
                    <a:lnTo>
                      <a:pt x="153" y="409"/>
                    </a:lnTo>
                    <a:lnTo>
                      <a:pt x="156" y="382"/>
                    </a:lnTo>
                    <a:lnTo>
                      <a:pt x="160" y="368"/>
                    </a:lnTo>
                    <a:lnTo>
                      <a:pt x="165" y="342"/>
                    </a:lnTo>
                    <a:lnTo>
                      <a:pt x="162" y="323"/>
                    </a:lnTo>
                    <a:lnTo>
                      <a:pt x="162" y="304"/>
                    </a:lnTo>
                    <a:lnTo>
                      <a:pt x="166" y="283"/>
                    </a:lnTo>
                    <a:lnTo>
                      <a:pt x="172" y="268"/>
                    </a:lnTo>
                    <a:lnTo>
                      <a:pt x="175" y="259"/>
                    </a:lnTo>
                    <a:lnTo>
                      <a:pt x="175" y="240"/>
                    </a:lnTo>
                    <a:lnTo>
                      <a:pt x="171" y="211"/>
                    </a:lnTo>
                    <a:lnTo>
                      <a:pt x="171" y="180"/>
                    </a:lnTo>
                    <a:lnTo>
                      <a:pt x="172" y="162"/>
                    </a:lnTo>
                    <a:lnTo>
                      <a:pt x="178" y="137"/>
                    </a:lnTo>
                    <a:lnTo>
                      <a:pt x="180" y="116"/>
                    </a:lnTo>
                    <a:lnTo>
                      <a:pt x="186" y="94"/>
                    </a:lnTo>
                    <a:lnTo>
                      <a:pt x="183" y="76"/>
                    </a:lnTo>
                    <a:lnTo>
                      <a:pt x="183" y="63"/>
                    </a:lnTo>
                    <a:lnTo>
                      <a:pt x="184" y="41"/>
                    </a:lnTo>
                    <a:lnTo>
                      <a:pt x="190" y="24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A87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2" name="Freeform 54"/>
              <p:cNvSpPr>
                <a:spLocks/>
              </p:cNvSpPr>
              <p:nvPr/>
            </p:nvSpPr>
            <p:spPr bwMode="auto">
              <a:xfrm rot="-3405074">
                <a:off x="2220" y="1615"/>
                <a:ext cx="140" cy="465"/>
              </a:xfrm>
              <a:custGeom>
                <a:avLst/>
                <a:gdLst>
                  <a:gd name="T0" fmla="*/ 125 w 162"/>
                  <a:gd name="T1" fmla="*/ 385 h 930"/>
                  <a:gd name="T2" fmla="*/ 137 w 162"/>
                  <a:gd name="T3" fmla="*/ 411 h 930"/>
                  <a:gd name="T4" fmla="*/ 140 w 162"/>
                  <a:gd name="T5" fmla="*/ 438 h 930"/>
                  <a:gd name="T6" fmla="*/ 124 w 162"/>
                  <a:gd name="T7" fmla="*/ 456 h 930"/>
                  <a:gd name="T8" fmla="*/ 91 w 162"/>
                  <a:gd name="T9" fmla="*/ 464 h 930"/>
                  <a:gd name="T10" fmla="*/ 51 w 162"/>
                  <a:gd name="T11" fmla="*/ 462 h 930"/>
                  <a:gd name="T12" fmla="*/ 46 w 162"/>
                  <a:gd name="T13" fmla="*/ 449 h 930"/>
                  <a:gd name="T14" fmla="*/ 53 w 162"/>
                  <a:gd name="T15" fmla="*/ 432 h 930"/>
                  <a:gd name="T16" fmla="*/ 53 w 162"/>
                  <a:gd name="T17" fmla="*/ 397 h 930"/>
                  <a:gd name="T18" fmla="*/ 46 w 162"/>
                  <a:gd name="T19" fmla="*/ 368 h 930"/>
                  <a:gd name="T20" fmla="*/ 35 w 162"/>
                  <a:gd name="T21" fmla="*/ 345 h 930"/>
                  <a:gd name="T22" fmla="*/ 35 w 162"/>
                  <a:gd name="T23" fmla="*/ 316 h 930"/>
                  <a:gd name="T24" fmla="*/ 21 w 162"/>
                  <a:gd name="T25" fmla="*/ 294 h 930"/>
                  <a:gd name="T26" fmla="*/ 14 w 162"/>
                  <a:gd name="T27" fmla="*/ 257 h 930"/>
                  <a:gd name="T28" fmla="*/ 14 w 162"/>
                  <a:gd name="T29" fmla="*/ 229 h 930"/>
                  <a:gd name="T30" fmla="*/ 0 w 162"/>
                  <a:gd name="T31" fmla="*/ 192 h 930"/>
                  <a:gd name="T32" fmla="*/ 10 w 162"/>
                  <a:gd name="T33" fmla="*/ 156 h 930"/>
                  <a:gd name="T34" fmla="*/ 6 w 162"/>
                  <a:gd name="T35" fmla="*/ 127 h 930"/>
                  <a:gd name="T36" fmla="*/ 6 w 162"/>
                  <a:gd name="T37" fmla="*/ 98 h 930"/>
                  <a:gd name="T38" fmla="*/ 21 w 162"/>
                  <a:gd name="T39" fmla="*/ 61 h 930"/>
                  <a:gd name="T40" fmla="*/ 16 w 162"/>
                  <a:gd name="T41" fmla="*/ 21 h 930"/>
                  <a:gd name="T42" fmla="*/ 18 w 162"/>
                  <a:gd name="T43" fmla="*/ 8 h 930"/>
                  <a:gd name="T44" fmla="*/ 37 w 162"/>
                  <a:gd name="T45" fmla="*/ 23 h 930"/>
                  <a:gd name="T46" fmla="*/ 48 w 162"/>
                  <a:gd name="T47" fmla="*/ 42 h 930"/>
                  <a:gd name="T48" fmla="*/ 45 w 162"/>
                  <a:gd name="T49" fmla="*/ 70 h 930"/>
                  <a:gd name="T50" fmla="*/ 38 w 162"/>
                  <a:gd name="T51" fmla="*/ 99 h 930"/>
                  <a:gd name="T52" fmla="*/ 40 w 162"/>
                  <a:gd name="T53" fmla="*/ 134 h 930"/>
                  <a:gd name="T54" fmla="*/ 46 w 162"/>
                  <a:gd name="T55" fmla="*/ 154 h 930"/>
                  <a:gd name="T56" fmla="*/ 41 w 162"/>
                  <a:gd name="T57" fmla="*/ 181 h 930"/>
                  <a:gd name="T58" fmla="*/ 41 w 162"/>
                  <a:gd name="T59" fmla="*/ 206 h 930"/>
                  <a:gd name="T60" fmla="*/ 48 w 162"/>
                  <a:gd name="T61" fmla="*/ 230 h 930"/>
                  <a:gd name="T62" fmla="*/ 44 w 162"/>
                  <a:gd name="T63" fmla="*/ 258 h 930"/>
                  <a:gd name="T64" fmla="*/ 56 w 162"/>
                  <a:gd name="T65" fmla="*/ 277 h 930"/>
                  <a:gd name="T66" fmla="*/ 68 w 162"/>
                  <a:gd name="T67" fmla="*/ 302 h 930"/>
                  <a:gd name="T68" fmla="*/ 71 w 162"/>
                  <a:gd name="T69" fmla="*/ 332 h 930"/>
                  <a:gd name="T70" fmla="*/ 87 w 162"/>
                  <a:gd name="T71" fmla="*/ 357 h 930"/>
                  <a:gd name="T72" fmla="*/ 114 w 162"/>
                  <a:gd name="T73" fmla="*/ 376 h 93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62"/>
                  <a:gd name="T112" fmla="*/ 0 h 930"/>
                  <a:gd name="T113" fmla="*/ 162 w 162"/>
                  <a:gd name="T114" fmla="*/ 930 h 93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62" h="930">
                    <a:moveTo>
                      <a:pt x="132" y="751"/>
                    </a:moveTo>
                    <a:lnTo>
                      <a:pt x="145" y="770"/>
                    </a:lnTo>
                    <a:lnTo>
                      <a:pt x="149" y="796"/>
                    </a:lnTo>
                    <a:lnTo>
                      <a:pt x="158" y="821"/>
                    </a:lnTo>
                    <a:lnTo>
                      <a:pt x="160" y="856"/>
                    </a:lnTo>
                    <a:lnTo>
                      <a:pt x="162" y="875"/>
                    </a:lnTo>
                    <a:lnTo>
                      <a:pt x="154" y="900"/>
                    </a:lnTo>
                    <a:lnTo>
                      <a:pt x="143" y="912"/>
                    </a:lnTo>
                    <a:lnTo>
                      <a:pt x="128" y="918"/>
                    </a:lnTo>
                    <a:lnTo>
                      <a:pt x="105" y="928"/>
                    </a:lnTo>
                    <a:lnTo>
                      <a:pt x="82" y="930"/>
                    </a:lnTo>
                    <a:lnTo>
                      <a:pt x="59" y="924"/>
                    </a:lnTo>
                    <a:lnTo>
                      <a:pt x="41" y="915"/>
                    </a:lnTo>
                    <a:lnTo>
                      <a:pt x="53" y="897"/>
                    </a:lnTo>
                    <a:lnTo>
                      <a:pt x="56" y="879"/>
                    </a:lnTo>
                    <a:lnTo>
                      <a:pt x="61" y="863"/>
                    </a:lnTo>
                    <a:lnTo>
                      <a:pt x="62" y="833"/>
                    </a:lnTo>
                    <a:lnTo>
                      <a:pt x="61" y="793"/>
                    </a:lnTo>
                    <a:lnTo>
                      <a:pt x="57" y="765"/>
                    </a:lnTo>
                    <a:lnTo>
                      <a:pt x="53" y="736"/>
                    </a:lnTo>
                    <a:lnTo>
                      <a:pt x="50" y="713"/>
                    </a:lnTo>
                    <a:lnTo>
                      <a:pt x="40" y="689"/>
                    </a:lnTo>
                    <a:lnTo>
                      <a:pt x="41" y="656"/>
                    </a:lnTo>
                    <a:lnTo>
                      <a:pt x="40" y="632"/>
                    </a:lnTo>
                    <a:lnTo>
                      <a:pt x="37" y="610"/>
                    </a:lnTo>
                    <a:lnTo>
                      <a:pt x="24" y="588"/>
                    </a:lnTo>
                    <a:lnTo>
                      <a:pt x="13" y="548"/>
                    </a:lnTo>
                    <a:lnTo>
                      <a:pt x="16" y="513"/>
                    </a:lnTo>
                    <a:lnTo>
                      <a:pt x="18" y="482"/>
                    </a:lnTo>
                    <a:lnTo>
                      <a:pt x="16" y="458"/>
                    </a:lnTo>
                    <a:lnTo>
                      <a:pt x="12" y="421"/>
                    </a:lnTo>
                    <a:lnTo>
                      <a:pt x="0" y="384"/>
                    </a:lnTo>
                    <a:lnTo>
                      <a:pt x="6" y="352"/>
                    </a:lnTo>
                    <a:lnTo>
                      <a:pt x="12" y="312"/>
                    </a:lnTo>
                    <a:lnTo>
                      <a:pt x="12" y="278"/>
                    </a:lnTo>
                    <a:lnTo>
                      <a:pt x="7" y="254"/>
                    </a:lnTo>
                    <a:lnTo>
                      <a:pt x="9" y="232"/>
                    </a:lnTo>
                    <a:lnTo>
                      <a:pt x="7" y="195"/>
                    </a:lnTo>
                    <a:lnTo>
                      <a:pt x="16" y="164"/>
                    </a:lnTo>
                    <a:lnTo>
                      <a:pt x="24" y="122"/>
                    </a:lnTo>
                    <a:lnTo>
                      <a:pt x="27" y="77"/>
                    </a:lnTo>
                    <a:lnTo>
                      <a:pt x="18" y="42"/>
                    </a:lnTo>
                    <a:lnTo>
                      <a:pt x="4" y="0"/>
                    </a:lnTo>
                    <a:lnTo>
                      <a:pt x="21" y="16"/>
                    </a:lnTo>
                    <a:lnTo>
                      <a:pt x="34" y="30"/>
                    </a:lnTo>
                    <a:lnTo>
                      <a:pt x="43" y="45"/>
                    </a:lnTo>
                    <a:lnTo>
                      <a:pt x="50" y="62"/>
                    </a:lnTo>
                    <a:lnTo>
                      <a:pt x="55" y="84"/>
                    </a:lnTo>
                    <a:lnTo>
                      <a:pt x="55" y="109"/>
                    </a:lnTo>
                    <a:lnTo>
                      <a:pt x="52" y="140"/>
                    </a:lnTo>
                    <a:lnTo>
                      <a:pt x="46" y="174"/>
                    </a:lnTo>
                    <a:lnTo>
                      <a:pt x="44" y="198"/>
                    </a:lnTo>
                    <a:lnTo>
                      <a:pt x="43" y="237"/>
                    </a:lnTo>
                    <a:lnTo>
                      <a:pt x="46" y="268"/>
                    </a:lnTo>
                    <a:lnTo>
                      <a:pt x="52" y="292"/>
                    </a:lnTo>
                    <a:lnTo>
                      <a:pt x="53" y="308"/>
                    </a:lnTo>
                    <a:lnTo>
                      <a:pt x="52" y="338"/>
                    </a:lnTo>
                    <a:lnTo>
                      <a:pt x="47" y="361"/>
                    </a:lnTo>
                    <a:lnTo>
                      <a:pt x="43" y="383"/>
                    </a:lnTo>
                    <a:lnTo>
                      <a:pt x="47" y="412"/>
                    </a:lnTo>
                    <a:lnTo>
                      <a:pt x="55" y="438"/>
                    </a:lnTo>
                    <a:lnTo>
                      <a:pt x="56" y="460"/>
                    </a:lnTo>
                    <a:lnTo>
                      <a:pt x="55" y="484"/>
                    </a:lnTo>
                    <a:lnTo>
                      <a:pt x="51" y="515"/>
                    </a:lnTo>
                    <a:lnTo>
                      <a:pt x="58" y="533"/>
                    </a:lnTo>
                    <a:lnTo>
                      <a:pt x="65" y="554"/>
                    </a:lnTo>
                    <a:lnTo>
                      <a:pt x="73" y="579"/>
                    </a:lnTo>
                    <a:lnTo>
                      <a:pt x="79" y="603"/>
                    </a:lnTo>
                    <a:lnTo>
                      <a:pt x="82" y="631"/>
                    </a:lnTo>
                    <a:lnTo>
                      <a:pt x="82" y="664"/>
                    </a:lnTo>
                    <a:lnTo>
                      <a:pt x="94" y="693"/>
                    </a:lnTo>
                    <a:lnTo>
                      <a:pt x="101" y="713"/>
                    </a:lnTo>
                    <a:lnTo>
                      <a:pt x="115" y="733"/>
                    </a:lnTo>
                    <a:lnTo>
                      <a:pt x="132" y="751"/>
                    </a:lnTo>
                    <a:close/>
                  </a:path>
                </a:pathLst>
              </a:custGeom>
              <a:solidFill>
                <a:srgbClr val="9966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47" name="Rectangle 55"/>
            <p:cNvSpPr>
              <a:spLocks noChangeArrowheads="1"/>
            </p:cNvSpPr>
            <p:nvPr/>
          </p:nvSpPr>
          <p:spPr bwMode="auto">
            <a:xfrm rot="1200000">
              <a:off x="3514" y="2842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8" name="Rectangle 56"/>
            <p:cNvSpPr>
              <a:spLocks noChangeArrowheads="1"/>
            </p:cNvSpPr>
            <p:nvPr/>
          </p:nvSpPr>
          <p:spPr bwMode="auto">
            <a:xfrm rot="1200000">
              <a:off x="3650" y="2978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9" name="Rectangle 57"/>
            <p:cNvSpPr>
              <a:spLocks noChangeArrowheads="1"/>
            </p:cNvSpPr>
            <p:nvPr/>
          </p:nvSpPr>
          <p:spPr bwMode="auto">
            <a:xfrm rot="1200000">
              <a:off x="3832" y="3023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0" name="Rectangle 58"/>
            <p:cNvSpPr>
              <a:spLocks noChangeArrowheads="1"/>
            </p:cNvSpPr>
            <p:nvPr/>
          </p:nvSpPr>
          <p:spPr bwMode="auto">
            <a:xfrm rot="1200000">
              <a:off x="4058" y="3069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1" name="Rectangle 59"/>
            <p:cNvSpPr>
              <a:spLocks noChangeArrowheads="1"/>
            </p:cNvSpPr>
            <p:nvPr/>
          </p:nvSpPr>
          <p:spPr bwMode="auto">
            <a:xfrm rot="1200000">
              <a:off x="3968" y="3114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2" name="Rectangle 60"/>
            <p:cNvSpPr>
              <a:spLocks noChangeArrowheads="1"/>
            </p:cNvSpPr>
            <p:nvPr/>
          </p:nvSpPr>
          <p:spPr bwMode="auto">
            <a:xfrm rot="1200000">
              <a:off x="4240" y="3205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3" name="Rectangle 61"/>
            <p:cNvSpPr>
              <a:spLocks noChangeArrowheads="1"/>
            </p:cNvSpPr>
            <p:nvPr/>
          </p:nvSpPr>
          <p:spPr bwMode="auto">
            <a:xfrm rot="1200000">
              <a:off x="3469" y="2978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4" name="Rectangle 62"/>
            <p:cNvSpPr>
              <a:spLocks noChangeArrowheads="1"/>
            </p:cNvSpPr>
            <p:nvPr/>
          </p:nvSpPr>
          <p:spPr bwMode="auto">
            <a:xfrm rot="1200000">
              <a:off x="3650" y="2978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5" name="Rectangle 63"/>
            <p:cNvSpPr>
              <a:spLocks noChangeArrowheads="1"/>
            </p:cNvSpPr>
            <p:nvPr/>
          </p:nvSpPr>
          <p:spPr bwMode="auto">
            <a:xfrm rot="1200000">
              <a:off x="3786" y="3114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6" name="Rectangle 64"/>
            <p:cNvSpPr>
              <a:spLocks noChangeArrowheads="1"/>
            </p:cNvSpPr>
            <p:nvPr/>
          </p:nvSpPr>
          <p:spPr bwMode="auto">
            <a:xfrm rot="1200000">
              <a:off x="3968" y="3159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7" name="Rectangle 65"/>
            <p:cNvSpPr>
              <a:spLocks noChangeArrowheads="1"/>
            </p:cNvSpPr>
            <p:nvPr/>
          </p:nvSpPr>
          <p:spPr bwMode="auto">
            <a:xfrm rot="1200000">
              <a:off x="4194" y="3205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8" name="Rectangle 66"/>
            <p:cNvSpPr>
              <a:spLocks noChangeArrowheads="1"/>
            </p:cNvSpPr>
            <p:nvPr/>
          </p:nvSpPr>
          <p:spPr bwMode="auto">
            <a:xfrm rot="1200000">
              <a:off x="4104" y="3250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9" name="Rectangle 67"/>
            <p:cNvSpPr>
              <a:spLocks noChangeArrowheads="1"/>
            </p:cNvSpPr>
            <p:nvPr/>
          </p:nvSpPr>
          <p:spPr bwMode="auto">
            <a:xfrm rot="1200000">
              <a:off x="4376" y="3341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0" name="Rectangle 68"/>
            <p:cNvSpPr>
              <a:spLocks noChangeArrowheads="1"/>
            </p:cNvSpPr>
            <p:nvPr/>
          </p:nvSpPr>
          <p:spPr bwMode="auto">
            <a:xfrm rot="1200000">
              <a:off x="3605" y="3114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1" name="Rectangle 69"/>
            <p:cNvSpPr>
              <a:spLocks noChangeArrowheads="1"/>
            </p:cNvSpPr>
            <p:nvPr/>
          </p:nvSpPr>
          <p:spPr bwMode="auto">
            <a:xfrm rot="1200000">
              <a:off x="3514" y="3023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2" name="Rectangle 70"/>
            <p:cNvSpPr>
              <a:spLocks noChangeArrowheads="1"/>
            </p:cNvSpPr>
            <p:nvPr/>
          </p:nvSpPr>
          <p:spPr bwMode="auto">
            <a:xfrm rot="1200000">
              <a:off x="3650" y="3159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" name="Rectangle 71"/>
            <p:cNvSpPr>
              <a:spLocks noChangeArrowheads="1"/>
            </p:cNvSpPr>
            <p:nvPr/>
          </p:nvSpPr>
          <p:spPr bwMode="auto">
            <a:xfrm rot="1200000">
              <a:off x="3832" y="3204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4" name="Rectangle 72"/>
            <p:cNvSpPr>
              <a:spLocks noChangeArrowheads="1"/>
            </p:cNvSpPr>
            <p:nvPr/>
          </p:nvSpPr>
          <p:spPr bwMode="auto">
            <a:xfrm rot="1200000">
              <a:off x="4058" y="3250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" name="Rectangle 73"/>
            <p:cNvSpPr>
              <a:spLocks noChangeArrowheads="1"/>
            </p:cNvSpPr>
            <p:nvPr/>
          </p:nvSpPr>
          <p:spPr bwMode="auto">
            <a:xfrm rot="1200000">
              <a:off x="3968" y="3295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6" name="Rectangle 74"/>
            <p:cNvSpPr>
              <a:spLocks noChangeArrowheads="1"/>
            </p:cNvSpPr>
            <p:nvPr/>
          </p:nvSpPr>
          <p:spPr bwMode="auto">
            <a:xfrm rot="1200000">
              <a:off x="4240" y="3386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7" name="Rectangle 75"/>
            <p:cNvSpPr>
              <a:spLocks noChangeArrowheads="1"/>
            </p:cNvSpPr>
            <p:nvPr/>
          </p:nvSpPr>
          <p:spPr bwMode="auto">
            <a:xfrm rot="1200000">
              <a:off x="3469" y="3159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8" name="Rectangle 76"/>
            <p:cNvSpPr>
              <a:spLocks noChangeArrowheads="1"/>
            </p:cNvSpPr>
            <p:nvPr/>
          </p:nvSpPr>
          <p:spPr bwMode="auto">
            <a:xfrm rot="1200000">
              <a:off x="3650" y="2797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9" name="Rectangle 77"/>
            <p:cNvSpPr>
              <a:spLocks noChangeArrowheads="1"/>
            </p:cNvSpPr>
            <p:nvPr/>
          </p:nvSpPr>
          <p:spPr bwMode="auto">
            <a:xfrm rot="1200000">
              <a:off x="3786" y="2933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0" name="Rectangle 78"/>
            <p:cNvSpPr>
              <a:spLocks noChangeArrowheads="1"/>
            </p:cNvSpPr>
            <p:nvPr/>
          </p:nvSpPr>
          <p:spPr bwMode="auto">
            <a:xfrm rot="1200000">
              <a:off x="3968" y="2978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1" name="Rectangle 79"/>
            <p:cNvSpPr>
              <a:spLocks noChangeArrowheads="1"/>
            </p:cNvSpPr>
            <p:nvPr/>
          </p:nvSpPr>
          <p:spPr bwMode="auto">
            <a:xfrm rot="1200000">
              <a:off x="4194" y="3024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" name="Rectangle 80"/>
            <p:cNvSpPr>
              <a:spLocks noChangeArrowheads="1"/>
            </p:cNvSpPr>
            <p:nvPr/>
          </p:nvSpPr>
          <p:spPr bwMode="auto">
            <a:xfrm rot="1200000">
              <a:off x="4104" y="3069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3" name="Rectangle 81"/>
            <p:cNvSpPr>
              <a:spLocks noChangeArrowheads="1"/>
            </p:cNvSpPr>
            <p:nvPr/>
          </p:nvSpPr>
          <p:spPr bwMode="auto">
            <a:xfrm rot="1200000">
              <a:off x="4376" y="3160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4" name="Rectangle 82"/>
            <p:cNvSpPr>
              <a:spLocks noChangeArrowheads="1"/>
            </p:cNvSpPr>
            <p:nvPr/>
          </p:nvSpPr>
          <p:spPr bwMode="auto">
            <a:xfrm rot="1200000">
              <a:off x="3605" y="2933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5" name="Rectangle 83"/>
            <p:cNvSpPr>
              <a:spLocks noChangeArrowheads="1"/>
            </p:cNvSpPr>
            <p:nvPr/>
          </p:nvSpPr>
          <p:spPr bwMode="auto">
            <a:xfrm rot="1200000">
              <a:off x="3559" y="2252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6" name="Rectangle 84"/>
            <p:cNvSpPr>
              <a:spLocks noChangeArrowheads="1"/>
            </p:cNvSpPr>
            <p:nvPr/>
          </p:nvSpPr>
          <p:spPr bwMode="auto">
            <a:xfrm rot="1200000">
              <a:off x="3695" y="2388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7" name="Rectangle 85"/>
            <p:cNvSpPr>
              <a:spLocks noChangeArrowheads="1"/>
            </p:cNvSpPr>
            <p:nvPr/>
          </p:nvSpPr>
          <p:spPr bwMode="auto">
            <a:xfrm rot="1200000">
              <a:off x="3877" y="2433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8" name="Rectangle 86"/>
            <p:cNvSpPr>
              <a:spLocks noChangeArrowheads="1"/>
            </p:cNvSpPr>
            <p:nvPr/>
          </p:nvSpPr>
          <p:spPr bwMode="auto">
            <a:xfrm rot="1200000">
              <a:off x="4103" y="2479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9" name="Rectangle 87"/>
            <p:cNvSpPr>
              <a:spLocks noChangeArrowheads="1"/>
            </p:cNvSpPr>
            <p:nvPr/>
          </p:nvSpPr>
          <p:spPr bwMode="auto">
            <a:xfrm rot="1200000">
              <a:off x="4013" y="2524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0" name="Rectangle 88"/>
            <p:cNvSpPr>
              <a:spLocks noChangeArrowheads="1"/>
            </p:cNvSpPr>
            <p:nvPr/>
          </p:nvSpPr>
          <p:spPr bwMode="auto">
            <a:xfrm rot="1200000">
              <a:off x="4285" y="2615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1" name="Rectangle 89"/>
            <p:cNvSpPr>
              <a:spLocks noChangeArrowheads="1"/>
            </p:cNvSpPr>
            <p:nvPr/>
          </p:nvSpPr>
          <p:spPr bwMode="auto">
            <a:xfrm rot="1200000">
              <a:off x="3514" y="2388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2" name="Rectangle 90"/>
            <p:cNvSpPr>
              <a:spLocks noChangeArrowheads="1"/>
            </p:cNvSpPr>
            <p:nvPr/>
          </p:nvSpPr>
          <p:spPr bwMode="auto">
            <a:xfrm rot="1200000">
              <a:off x="3650" y="2116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3" name="Rectangle 91"/>
            <p:cNvSpPr>
              <a:spLocks noChangeArrowheads="1"/>
            </p:cNvSpPr>
            <p:nvPr/>
          </p:nvSpPr>
          <p:spPr bwMode="auto">
            <a:xfrm rot="1200000">
              <a:off x="3786" y="2252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4" name="Rectangle 92"/>
            <p:cNvSpPr>
              <a:spLocks noChangeArrowheads="1"/>
            </p:cNvSpPr>
            <p:nvPr/>
          </p:nvSpPr>
          <p:spPr bwMode="auto">
            <a:xfrm rot="1200000">
              <a:off x="3968" y="2297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5" name="Rectangle 93"/>
            <p:cNvSpPr>
              <a:spLocks noChangeArrowheads="1"/>
            </p:cNvSpPr>
            <p:nvPr/>
          </p:nvSpPr>
          <p:spPr bwMode="auto">
            <a:xfrm rot="1200000">
              <a:off x="4194" y="2343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6" name="Rectangle 94"/>
            <p:cNvSpPr>
              <a:spLocks noChangeArrowheads="1"/>
            </p:cNvSpPr>
            <p:nvPr/>
          </p:nvSpPr>
          <p:spPr bwMode="auto">
            <a:xfrm rot="1200000">
              <a:off x="4104" y="2388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7" name="Rectangle 95"/>
            <p:cNvSpPr>
              <a:spLocks noChangeArrowheads="1"/>
            </p:cNvSpPr>
            <p:nvPr/>
          </p:nvSpPr>
          <p:spPr bwMode="auto">
            <a:xfrm rot="1200000">
              <a:off x="4376" y="2479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8" name="Rectangle 96"/>
            <p:cNvSpPr>
              <a:spLocks noChangeArrowheads="1"/>
            </p:cNvSpPr>
            <p:nvPr/>
          </p:nvSpPr>
          <p:spPr bwMode="auto">
            <a:xfrm rot="1200000">
              <a:off x="3605" y="2252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9" name="Rectangle 97"/>
            <p:cNvSpPr>
              <a:spLocks noChangeArrowheads="1"/>
            </p:cNvSpPr>
            <p:nvPr/>
          </p:nvSpPr>
          <p:spPr bwMode="auto">
            <a:xfrm rot="1200000">
              <a:off x="4507" y="2660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0" name="Rectangle 98"/>
            <p:cNvSpPr>
              <a:spLocks noChangeArrowheads="1"/>
            </p:cNvSpPr>
            <p:nvPr/>
          </p:nvSpPr>
          <p:spPr bwMode="auto">
            <a:xfrm rot="1200000">
              <a:off x="4643" y="2796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1" name="Rectangle 99"/>
            <p:cNvSpPr>
              <a:spLocks noChangeArrowheads="1"/>
            </p:cNvSpPr>
            <p:nvPr/>
          </p:nvSpPr>
          <p:spPr bwMode="auto">
            <a:xfrm rot="1200000">
              <a:off x="4825" y="2841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" name="Rectangle 100"/>
            <p:cNvSpPr>
              <a:spLocks noChangeArrowheads="1"/>
            </p:cNvSpPr>
            <p:nvPr/>
          </p:nvSpPr>
          <p:spPr bwMode="auto">
            <a:xfrm rot="1200000">
              <a:off x="5051" y="2887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3" name="Rectangle 101"/>
            <p:cNvSpPr>
              <a:spLocks noChangeArrowheads="1"/>
            </p:cNvSpPr>
            <p:nvPr/>
          </p:nvSpPr>
          <p:spPr bwMode="auto">
            <a:xfrm rot="1200000">
              <a:off x="4961" y="2932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4" name="Rectangle 102"/>
            <p:cNvSpPr>
              <a:spLocks noChangeArrowheads="1"/>
            </p:cNvSpPr>
            <p:nvPr/>
          </p:nvSpPr>
          <p:spPr bwMode="auto">
            <a:xfrm rot="1200000">
              <a:off x="5233" y="3023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5" name="Rectangle 103"/>
            <p:cNvSpPr>
              <a:spLocks noChangeArrowheads="1"/>
            </p:cNvSpPr>
            <p:nvPr/>
          </p:nvSpPr>
          <p:spPr bwMode="auto">
            <a:xfrm rot="1200000">
              <a:off x="4462" y="2796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6" name="Rectangle 104"/>
            <p:cNvSpPr>
              <a:spLocks noChangeArrowheads="1"/>
            </p:cNvSpPr>
            <p:nvPr/>
          </p:nvSpPr>
          <p:spPr bwMode="auto">
            <a:xfrm rot="1200000">
              <a:off x="4734" y="2569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7" name="Rectangle 105"/>
            <p:cNvSpPr>
              <a:spLocks noChangeArrowheads="1"/>
            </p:cNvSpPr>
            <p:nvPr/>
          </p:nvSpPr>
          <p:spPr bwMode="auto">
            <a:xfrm rot="1200000">
              <a:off x="4870" y="2705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8" name="Rectangle 106"/>
            <p:cNvSpPr>
              <a:spLocks noChangeArrowheads="1"/>
            </p:cNvSpPr>
            <p:nvPr/>
          </p:nvSpPr>
          <p:spPr bwMode="auto">
            <a:xfrm rot="1200000">
              <a:off x="5052" y="2750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9" name="Rectangle 107"/>
            <p:cNvSpPr>
              <a:spLocks noChangeArrowheads="1"/>
            </p:cNvSpPr>
            <p:nvPr/>
          </p:nvSpPr>
          <p:spPr bwMode="auto">
            <a:xfrm rot="1200000">
              <a:off x="5278" y="2796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0" name="Rectangle 108"/>
            <p:cNvSpPr>
              <a:spLocks noChangeArrowheads="1"/>
            </p:cNvSpPr>
            <p:nvPr/>
          </p:nvSpPr>
          <p:spPr bwMode="auto">
            <a:xfrm rot="1200000">
              <a:off x="5188" y="2841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1" name="Rectangle 109"/>
            <p:cNvSpPr>
              <a:spLocks noChangeArrowheads="1"/>
            </p:cNvSpPr>
            <p:nvPr/>
          </p:nvSpPr>
          <p:spPr bwMode="auto">
            <a:xfrm rot="1200000">
              <a:off x="5460" y="2932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2" name="Rectangle 110"/>
            <p:cNvSpPr>
              <a:spLocks noChangeArrowheads="1"/>
            </p:cNvSpPr>
            <p:nvPr/>
          </p:nvSpPr>
          <p:spPr bwMode="auto">
            <a:xfrm rot="1200000">
              <a:off x="4689" y="2705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3" name="Text Box 113"/>
            <p:cNvSpPr txBox="1">
              <a:spLocks noChangeArrowheads="1"/>
            </p:cNvSpPr>
            <p:nvPr/>
          </p:nvSpPr>
          <p:spPr bwMode="auto">
            <a:xfrm>
              <a:off x="2880" y="3871"/>
              <a:ext cx="281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sz="2400" b="1" dirty="0">
                  <a:latin typeface="Tahoma" pitchFamily="34" charset="0"/>
                </a:rPr>
                <a:t>Reorientação e compressão</a:t>
              </a:r>
            </a:p>
          </p:txBody>
        </p:sp>
        <p:sp>
          <p:nvSpPr>
            <p:cNvPr id="104" name="Line 114"/>
            <p:cNvSpPr>
              <a:spLocks noChangeShapeType="1"/>
            </p:cNvSpPr>
            <p:nvPr/>
          </p:nvSpPr>
          <p:spPr bwMode="auto">
            <a:xfrm flipV="1">
              <a:off x="4177" y="2570"/>
              <a:ext cx="45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5" name="Line 115"/>
            <p:cNvSpPr>
              <a:spLocks noChangeShapeType="1"/>
            </p:cNvSpPr>
            <p:nvPr/>
          </p:nvSpPr>
          <p:spPr bwMode="auto">
            <a:xfrm flipH="1">
              <a:off x="4041" y="2887"/>
              <a:ext cx="45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6" name="Line 116"/>
            <p:cNvSpPr>
              <a:spLocks noChangeShapeType="1"/>
            </p:cNvSpPr>
            <p:nvPr/>
          </p:nvSpPr>
          <p:spPr bwMode="auto">
            <a:xfrm flipH="1">
              <a:off x="3950" y="2842"/>
              <a:ext cx="45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7" name="Line 117"/>
            <p:cNvSpPr>
              <a:spLocks noChangeShapeType="1"/>
            </p:cNvSpPr>
            <p:nvPr/>
          </p:nvSpPr>
          <p:spPr bwMode="auto">
            <a:xfrm flipV="1">
              <a:off x="4268" y="2615"/>
              <a:ext cx="45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8" name="Text Box 118"/>
            <p:cNvSpPr txBox="1">
              <a:spLocks noChangeArrowheads="1"/>
            </p:cNvSpPr>
            <p:nvPr/>
          </p:nvSpPr>
          <p:spPr bwMode="auto">
            <a:xfrm rot="1078149">
              <a:off x="3392" y="2531"/>
              <a:ext cx="87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</a:rPr>
                <a:t>Compressão</a:t>
              </a:r>
            </a:p>
          </p:txBody>
        </p:sp>
        <p:sp>
          <p:nvSpPr>
            <p:cNvPr id="109" name="Line 119"/>
            <p:cNvSpPr>
              <a:spLocks noChangeShapeType="1"/>
            </p:cNvSpPr>
            <p:nvPr/>
          </p:nvSpPr>
          <p:spPr bwMode="auto">
            <a:xfrm flipH="1">
              <a:off x="3878" y="2796"/>
              <a:ext cx="45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0" name="Line 120"/>
            <p:cNvSpPr>
              <a:spLocks noChangeShapeType="1"/>
            </p:cNvSpPr>
            <p:nvPr/>
          </p:nvSpPr>
          <p:spPr bwMode="auto">
            <a:xfrm flipH="1">
              <a:off x="3787" y="2751"/>
              <a:ext cx="45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1" name="Line 121"/>
            <p:cNvSpPr>
              <a:spLocks noChangeShapeType="1"/>
            </p:cNvSpPr>
            <p:nvPr/>
          </p:nvSpPr>
          <p:spPr bwMode="auto">
            <a:xfrm flipH="1">
              <a:off x="3696" y="2706"/>
              <a:ext cx="45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2" name="Line 122"/>
            <p:cNvSpPr>
              <a:spLocks noChangeShapeType="1"/>
            </p:cNvSpPr>
            <p:nvPr/>
          </p:nvSpPr>
          <p:spPr bwMode="auto">
            <a:xfrm flipV="1">
              <a:off x="3878" y="2524"/>
              <a:ext cx="45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3" name="Line 123"/>
            <p:cNvSpPr>
              <a:spLocks noChangeShapeType="1"/>
            </p:cNvSpPr>
            <p:nvPr/>
          </p:nvSpPr>
          <p:spPr bwMode="auto">
            <a:xfrm flipV="1">
              <a:off x="3696" y="2433"/>
              <a:ext cx="45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27" name="Line 111"/>
          <p:cNvSpPr>
            <a:spLocks noChangeShapeType="1"/>
          </p:cNvSpPr>
          <p:nvPr/>
        </p:nvSpPr>
        <p:spPr bwMode="auto">
          <a:xfrm>
            <a:off x="3596377" y="3072035"/>
            <a:ext cx="1655763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23" name="Text Box 2"/>
          <p:cNvSpPr txBox="1">
            <a:spLocks noChangeArrowheads="1"/>
          </p:cNvSpPr>
          <p:nvPr/>
        </p:nvSpPr>
        <p:spPr bwMode="auto">
          <a:xfrm>
            <a:off x="539552" y="-66293"/>
            <a:ext cx="81346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800" dirty="0" err="1">
                <a:solidFill>
                  <a:srgbClr val="FFFF00"/>
                </a:solidFill>
              </a:rPr>
              <a:t>Recuperação</a:t>
            </a:r>
            <a:r>
              <a:rPr lang="en-US" sz="4800" dirty="0">
                <a:solidFill>
                  <a:srgbClr val="FFFF00"/>
                </a:solidFill>
              </a:rPr>
              <a:t> da </a:t>
            </a:r>
            <a:r>
              <a:rPr lang="en-US" sz="4800" dirty="0" err="1">
                <a:solidFill>
                  <a:srgbClr val="FFFF00"/>
                </a:solidFill>
              </a:rPr>
              <a:t>agregação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46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2" grpId="0"/>
      <p:bldP spid="3" grpId="0"/>
      <p:bldP spid="12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to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1"/>
          <a:stretch>
            <a:fillRect/>
          </a:stretch>
        </p:blipFill>
        <p:spPr bwMode="auto">
          <a:xfrm>
            <a:off x="0" y="13851"/>
            <a:ext cx="9144000" cy="623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242439" y="6359580"/>
            <a:ext cx="6659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 err="1"/>
              <a:t>Eleusine</a:t>
            </a:r>
            <a:r>
              <a:rPr lang="pt-BR" b="1" i="1" dirty="0"/>
              <a:t> </a:t>
            </a:r>
            <a:r>
              <a:rPr lang="pt-BR" b="1" i="1" dirty="0" err="1"/>
              <a:t>coracana</a:t>
            </a:r>
            <a:r>
              <a:rPr lang="pt-BR" b="1" i="1" dirty="0"/>
              <a:t> </a:t>
            </a:r>
            <a:r>
              <a:rPr lang="pt-BR" b="1" dirty="0"/>
              <a:t>– Argila = 480 g kg</a:t>
            </a:r>
            <a:r>
              <a:rPr lang="pt-BR" b="1" baseline="30000" dirty="0"/>
              <a:t>-1</a:t>
            </a:r>
            <a:r>
              <a:rPr lang="pt-BR" b="1" dirty="0"/>
              <a:t> Foto cedida por: </a:t>
            </a:r>
            <a:r>
              <a:rPr lang="pt-BR" b="1" dirty="0" err="1"/>
              <a:t>Lucien</a:t>
            </a:r>
            <a:r>
              <a:rPr lang="pt-BR" b="1" dirty="0"/>
              <a:t> </a:t>
            </a:r>
            <a:r>
              <a:rPr lang="pt-BR" b="1" dirty="0" err="1"/>
              <a:t>Séguy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53287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 descr="Imagem para apresentações 5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198880" y="6079361"/>
            <a:ext cx="3296488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sz="2000" b="1" i="1" dirty="0" err="1">
                <a:solidFill>
                  <a:schemeClr val="bg1"/>
                </a:solidFill>
              </a:rPr>
              <a:t>Azevém</a:t>
            </a:r>
            <a:r>
              <a:rPr lang="pt-BR" sz="2000" b="1" i="1" dirty="0">
                <a:solidFill>
                  <a:schemeClr val="bg1"/>
                </a:solidFill>
              </a:rPr>
              <a:t> </a:t>
            </a:r>
            <a:r>
              <a:rPr lang="pt-BR" sz="2000" b="1" dirty="0">
                <a:solidFill>
                  <a:schemeClr val="bg1"/>
                </a:solidFill>
              </a:rPr>
              <a:t>– Argila = 140 g kg</a:t>
            </a:r>
            <a:r>
              <a:rPr lang="pt-BR" sz="2000" b="1" baseline="30000" dirty="0">
                <a:solidFill>
                  <a:schemeClr val="bg1"/>
                </a:solidFill>
              </a:rPr>
              <a:t>-1</a:t>
            </a:r>
            <a:endParaRPr lang="pt-BR" sz="2000" b="1" dirty="0">
              <a:solidFill>
                <a:schemeClr val="bg1"/>
              </a:solidFill>
            </a:endParaRPr>
          </a:p>
          <a:p>
            <a:r>
              <a:rPr lang="pt-BR" sz="2000" b="1" dirty="0">
                <a:solidFill>
                  <a:schemeClr val="bg1"/>
                </a:solidFill>
              </a:rPr>
              <a:t>Foto: JCM Sá</a:t>
            </a:r>
          </a:p>
        </p:txBody>
      </p:sp>
    </p:spTree>
    <p:extLst>
      <p:ext uri="{BB962C8B-B14F-4D97-AF65-F5344CB8AC3E}">
        <p14:creationId xmlns:p14="http://schemas.microsoft.com/office/powerpoint/2010/main" val="368276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786188" y="142875"/>
            <a:ext cx="5214937" cy="1200150"/>
          </a:xfrm>
          <a:prstGeom prst="rect">
            <a:avLst/>
          </a:prstGeom>
          <a:solidFill>
            <a:schemeClr val="tx1">
              <a:alpha val="50000"/>
            </a:schemeClr>
          </a:solidFill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Posee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una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estratificación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natural del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contenido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de C</a:t>
            </a:r>
            <a:endParaRPr lang="pt-BR" sz="36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cxnSp>
        <p:nvCxnSpPr>
          <p:cNvPr id="10" name="Conector reto 9"/>
          <p:cNvCxnSpPr/>
          <p:nvPr/>
        </p:nvCxnSpPr>
        <p:spPr>
          <a:xfrm rot="5400000">
            <a:off x="-820737" y="4464050"/>
            <a:ext cx="3643312" cy="1588"/>
          </a:xfrm>
          <a:prstGeom prst="line">
            <a:avLst/>
          </a:prstGeom>
          <a:ln w="57150">
            <a:solidFill>
              <a:srgbClr val="00FFFF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rma livre 10"/>
          <p:cNvSpPr/>
          <p:nvPr/>
        </p:nvSpPr>
        <p:spPr>
          <a:xfrm>
            <a:off x="14288" y="3214688"/>
            <a:ext cx="9132887" cy="1214437"/>
          </a:xfrm>
          <a:custGeom>
            <a:avLst/>
            <a:gdLst>
              <a:gd name="connsiteX0" fmla="*/ 0 w 9133229"/>
              <a:gd name="connsiteY0" fmla="*/ 1214651 h 1214651"/>
              <a:gd name="connsiteX1" fmla="*/ 40943 w 9133229"/>
              <a:gd name="connsiteY1" fmla="*/ 1187355 h 1214651"/>
              <a:gd name="connsiteX2" fmla="*/ 95534 w 9133229"/>
              <a:gd name="connsiteY2" fmla="*/ 1160060 h 1214651"/>
              <a:gd name="connsiteX3" fmla="*/ 122830 w 9133229"/>
              <a:gd name="connsiteY3" fmla="*/ 1119116 h 1214651"/>
              <a:gd name="connsiteX4" fmla="*/ 163773 w 9133229"/>
              <a:gd name="connsiteY4" fmla="*/ 1091821 h 1214651"/>
              <a:gd name="connsiteX5" fmla="*/ 218364 w 9133229"/>
              <a:gd name="connsiteY5" fmla="*/ 1050877 h 1214651"/>
              <a:gd name="connsiteX6" fmla="*/ 245659 w 9133229"/>
              <a:gd name="connsiteY6" fmla="*/ 1009934 h 1214651"/>
              <a:gd name="connsiteX7" fmla="*/ 286603 w 9133229"/>
              <a:gd name="connsiteY7" fmla="*/ 982639 h 1214651"/>
              <a:gd name="connsiteX8" fmla="*/ 368489 w 9133229"/>
              <a:gd name="connsiteY8" fmla="*/ 914400 h 1214651"/>
              <a:gd name="connsiteX9" fmla="*/ 423080 w 9133229"/>
              <a:gd name="connsiteY9" fmla="*/ 900752 h 1214651"/>
              <a:gd name="connsiteX10" fmla="*/ 736979 w 9133229"/>
              <a:gd name="connsiteY10" fmla="*/ 859809 h 1214651"/>
              <a:gd name="connsiteX11" fmla="*/ 900752 w 9133229"/>
              <a:gd name="connsiteY11" fmla="*/ 832513 h 1214651"/>
              <a:gd name="connsiteX12" fmla="*/ 955343 w 9133229"/>
              <a:gd name="connsiteY12" fmla="*/ 818866 h 1214651"/>
              <a:gd name="connsiteX13" fmla="*/ 1078173 w 9133229"/>
              <a:gd name="connsiteY13" fmla="*/ 750627 h 1214651"/>
              <a:gd name="connsiteX14" fmla="*/ 1119116 w 9133229"/>
              <a:gd name="connsiteY14" fmla="*/ 709683 h 1214651"/>
              <a:gd name="connsiteX15" fmla="*/ 1160059 w 9133229"/>
              <a:gd name="connsiteY15" fmla="*/ 682388 h 1214651"/>
              <a:gd name="connsiteX16" fmla="*/ 1187355 w 9133229"/>
              <a:gd name="connsiteY16" fmla="*/ 641445 h 1214651"/>
              <a:gd name="connsiteX17" fmla="*/ 1201003 w 9133229"/>
              <a:gd name="connsiteY17" fmla="*/ 600501 h 1214651"/>
              <a:gd name="connsiteX18" fmla="*/ 1269242 w 9133229"/>
              <a:gd name="connsiteY18" fmla="*/ 518615 h 1214651"/>
              <a:gd name="connsiteX19" fmla="*/ 2415653 w 9133229"/>
              <a:gd name="connsiteY19" fmla="*/ 504967 h 1214651"/>
              <a:gd name="connsiteX20" fmla="*/ 2497540 w 9133229"/>
              <a:gd name="connsiteY20" fmla="*/ 464024 h 1214651"/>
              <a:gd name="connsiteX21" fmla="*/ 2579427 w 9133229"/>
              <a:gd name="connsiteY21" fmla="*/ 395785 h 1214651"/>
              <a:gd name="connsiteX22" fmla="*/ 2620370 w 9133229"/>
              <a:gd name="connsiteY22" fmla="*/ 382137 h 1214651"/>
              <a:gd name="connsiteX23" fmla="*/ 2702256 w 9133229"/>
              <a:gd name="connsiteY23" fmla="*/ 327546 h 1214651"/>
              <a:gd name="connsiteX24" fmla="*/ 2743200 w 9133229"/>
              <a:gd name="connsiteY24" fmla="*/ 300251 h 1214651"/>
              <a:gd name="connsiteX25" fmla="*/ 2784143 w 9133229"/>
              <a:gd name="connsiteY25" fmla="*/ 272955 h 1214651"/>
              <a:gd name="connsiteX26" fmla="*/ 2866030 w 9133229"/>
              <a:gd name="connsiteY26" fmla="*/ 204716 h 1214651"/>
              <a:gd name="connsiteX27" fmla="*/ 2906973 w 9133229"/>
              <a:gd name="connsiteY27" fmla="*/ 163773 h 1214651"/>
              <a:gd name="connsiteX28" fmla="*/ 2947916 w 9133229"/>
              <a:gd name="connsiteY28" fmla="*/ 136477 h 1214651"/>
              <a:gd name="connsiteX29" fmla="*/ 3261815 w 9133229"/>
              <a:gd name="connsiteY29" fmla="*/ 122830 h 1214651"/>
              <a:gd name="connsiteX30" fmla="*/ 3357349 w 9133229"/>
              <a:gd name="connsiteY30" fmla="*/ 68239 h 1214651"/>
              <a:gd name="connsiteX31" fmla="*/ 3507474 w 9133229"/>
              <a:gd name="connsiteY31" fmla="*/ 0 h 1214651"/>
              <a:gd name="connsiteX32" fmla="*/ 3548418 w 9133229"/>
              <a:gd name="connsiteY32" fmla="*/ 13648 h 1214651"/>
              <a:gd name="connsiteX33" fmla="*/ 3630304 w 9133229"/>
              <a:gd name="connsiteY33" fmla="*/ 68239 h 1214651"/>
              <a:gd name="connsiteX34" fmla="*/ 3712191 w 9133229"/>
              <a:gd name="connsiteY34" fmla="*/ 95534 h 1214651"/>
              <a:gd name="connsiteX35" fmla="*/ 3807725 w 9133229"/>
              <a:gd name="connsiteY35" fmla="*/ 122830 h 1214651"/>
              <a:gd name="connsiteX36" fmla="*/ 4067033 w 9133229"/>
              <a:gd name="connsiteY36" fmla="*/ 150125 h 1214651"/>
              <a:gd name="connsiteX37" fmla="*/ 4271749 w 9133229"/>
              <a:gd name="connsiteY37" fmla="*/ 136477 h 1214651"/>
              <a:gd name="connsiteX38" fmla="*/ 4312692 w 9133229"/>
              <a:gd name="connsiteY38" fmla="*/ 109182 h 1214651"/>
              <a:gd name="connsiteX39" fmla="*/ 4394579 w 9133229"/>
              <a:gd name="connsiteY39" fmla="*/ 81886 h 1214651"/>
              <a:gd name="connsiteX40" fmla="*/ 4476465 w 9133229"/>
              <a:gd name="connsiteY40" fmla="*/ 40943 h 1214651"/>
              <a:gd name="connsiteX41" fmla="*/ 4517409 w 9133229"/>
              <a:gd name="connsiteY41" fmla="*/ 13648 h 1214651"/>
              <a:gd name="connsiteX42" fmla="*/ 4667534 w 9133229"/>
              <a:gd name="connsiteY42" fmla="*/ 0 h 1214651"/>
              <a:gd name="connsiteX43" fmla="*/ 5227092 w 9133229"/>
              <a:gd name="connsiteY43" fmla="*/ 13648 h 1214651"/>
              <a:gd name="connsiteX44" fmla="*/ 5308979 w 9133229"/>
              <a:gd name="connsiteY44" fmla="*/ 68239 h 1214651"/>
              <a:gd name="connsiteX45" fmla="*/ 5418161 w 9133229"/>
              <a:gd name="connsiteY45" fmla="*/ 109182 h 1214651"/>
              <a:gd name="connsiteX46" fmla="*/ 5472752 w 9133229"/>
              <a:gd name="connsiteY46" fmla="*/ 136477 h 1214651"/>
              <a:gd name="connsiteX47" fmla="*/ 5691116 w 9133229"/>
              <a:gd name="connsiteY47" fmla="*/ 177421 h 1214651"/>
              <a:gd name="connsiteX48" fmla="*/ 5745707 w 9133229"/>
              <a:gd name="connsiteY48" fmla="*/ 191068 h 1214651"/>
              <a:gd name="connsiteX49" fmla="*/ 6073253 w 9133229"/>
              <a:gd name="connsiteY49" fmla="*/ 218364 h 1214651"/>
              <a:gd name="connsiteX50" fmla="*/ 6114197 w 9133229"/>
              <a:gd name="connsiteY50" fmla="*/ 232012 h 1214651"/>
              <a:gd name="connsiteX51" fmla="*/ 6155140 w 9133229"/>
              <a:gd name="connsiteY51" fmla="*/ 259307 h 1214651"/>
              <a:gd name="connsiteX52" fmla="*/ 6264322 w 9133229"/>
              <a:gd name="connsiteY52" fmla="*/ 300251 h 1214651"/>
              <a:gd name="connsiteX53" fmla="*/ 6373504 w 9133229"/>
              <a:gd name="connsiteY53" fmla="*/ 313898 h 1214651"/>
              <a:gd name="connsiteX54" fmla="*/ 6414448 w 9133229"/>
              <a:gd name="connsiteY54" fmla="*/ 327546 h 1214651"/>
              <a:gd name="connsiteX55" fmla="*/ 6578221 w 9133229"/>
              <a:gd name="connsiteY55" fmla="*/ 354842 h 1214651"/>
              <a:gd name="connsiteX56" fmla="*/ 6619164 w 9133229"/>
              <a:gd name="connsiteY56" fmla="*/ 382137 h 1214651"/>
              <a:gd name="connsiteX57" fmla="*/ 6673755 w 9133229"/>
              <a:gd name="connsiteY57" fmla="*/ 395785 h 1214651"/>
              <a:gd name="connsiteX58" fmla="*/ 6755642 w 9133229"/>
              <a:gd name="connsiteY58" fmla="*/ 423080 h 1214651"/>
              <a:gd name="connsiteX59" fmla="*/ 6796585 w 9133229"/>
              <a:gd name="connsiteY59" fmla="*/ 436728 h 1214651"/>
              <a:gd name="connsiteX60" fmla="*/ 7642746 w 9133229"/>
              <a:gd name="connsiteY60" fmla="*/ 436728 h 1214651"/>
              <a:gd name="connsiteX61" fmla="*/ 7724633 w 9133229"/>
              <a:gd name="connsiteY61" fmla="*/ 477671 h 1214651"/>
              <a:gd name="connsiteX62" fmla="*/ 7779224 w 9133229"/>
              <a:gd name="connsiteY62" fmla="*/ 504967 h 1214651"/>
              <a:gd name="connsiteX63" fmla="*/ 7861110 w 9133229"/>
              <a:gd name="connsiteY63" fmla="*/ 545910 h 1214651"/>
              <a:gd name="connsiteX64" fmla="*/ 7902053 w 9133229"/>
              <a:gd name="connsiteY64" fmla="*/ 573206 h 1214651"/>
              <a:gd name="connsiteX65" fmla="*/ 7942997 w 9133229"/>
              <a:gd name="connsiteY65" fmla="*/ 586854 h 1214651"/>
              <a:gd name="connsiteX66" fmla="*/ 8024883 w 9133229"/>
              <a:gd name="connsiteY66" fmla="*/ 655092 h 1214651"/>
              <a:gd name="connsiteX67" fmla="*/ 8106770 w 9133229"/>
              <a:gd name="connsiteY67" fmla="*/ 709683 h 1214651"/>
              <a:gd name="connsiteX68" fmla="*/ 8147713 w 9133229"/>
              <a:gd name="connsiteY68" fmla="*/ 750627 h 1214651"/>
              <a:gd name="connsiteX69" fmla="*/ 8256895 w 9133229"/>
              <a:gd name="connsiteY69" fmla="*/ 764274 h 1214651"/>
              <a:gd name="connsiteX70" fmla="*/ 8311486 w 9133229"/>
              <a:gd name="connsiteY70" fmla="*/ 777922 h 1214651"/>
              <a:gd name="connsiteX71" fmla="*/ 8679976 w 9133229"/>
              <a:gd name="connsiteY71" fmla="*/ 805218 h 1214651"/>
              <a:gd name="connsiteX72" fmla="*/ 8898340 w 9133229"/>
              <a:gd name="connsiteY72" fmla="*/ 846161 h 1214651"/>
              <a:gd name="connsiteX73" fmla="*/ 9048465 w 9133229"/>
              <a:gd name="connsiteY73" fmla="*/ 832513 h 1214651"/>
              <a:gd name="connsiteX74" fmla="*/ 9130352 w 9133229"/>
              <a:gd name="connsiteY74" fmla="*/ 764274 h 1214651"/>
              <a:gd name="connsiteX75" fmla="*/ 9103056 w 9133229"/>
              <a:gd name="connsiteY75" fmla="*/ 764274 h 1214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9133229" h="1214651">
                <a:moveTo>
                  <a:pt x="0" y="1214651"/>
                </a:moveTo>
                <a:cubicBezTo>
                  <a:pt x="13648" y="1205552"/>
                  <a:pt x="26702" y="1195493"/>
                  <a:pt x="40943" y="1187355"/>
                </a:cubicBezTo>
                <a:cubicBezTo>
                  <a:pt x="58607" y="1177261"/>
                  <a:pt x="79905" y="1173084"/>
                  <a:pt x="95534" y="1160060"/>
                </a:cubicBezTo>
                <a:cubicBezTo>
                  <a:pt x="108135" y="1149559"/>
                  <a:pt x="111231" y="1130715"/>
                  <a:pt x="122830" y="1119116"/>
                </a:cubicBezTo>
                <a:cubicBezTo>
                  <a:pt x="134428" y="1107518"/>
                  <a:pt x="150426" y="1101355"/>
                  <a:pt x="163773" y="1091821"/>
                </a:cubicBezTo>
                <a:cubicBezTo>
                  <a:pt x="182282" y="1078600"/>
                  <a:pt x="202280" y="1066961"/>
                  <a:pt x="218364" y="1050877"/>
                </a:cubicBezTo>
                <a:cubicBezTo>
                  <a:pt x="229962" y="1039279"/>
                  <a:pt x="234061" y="1021532"/>
                  <a:pt x="245659" y="1009934"/>
                </a:cubicBezTo>
                <a:cubicBezTo>
                  <a:pt x="257258" y="998336"/>
                  <a:pt x="274002" y="993140"/>
                  <a:pt x="286603" y="982639"/>
                </a:cubicBezTo>
                <a:cubicBezTo>
                  <a:pt x="321327" y="953702"/>
                  <a:pt x="326628" y="932340"/>
                  <a:pt x="368489" y="914400"/>
                </a:cubicBezTo>
                <a:cubicBezTo>
                  <a:pt x="385729" y="907011"/>
                  <a:pt x="405114" y="906142"/>
                  <a:pt x="423080" y="900752"/>
                </a:cubicBezTo>
                <a:cubicBezTo>
                  <a:pt x="599935" y="847696"/>
                  <a:pt x="418428" y="878548"/>
                  <a:pt x="736979" y="859809"/>
                </a:cubicBezTo>
                <a:cubicBezTo>
                  <a:pt x="828403" y="829334"/>
                  <a:pt x="730980" y="858631"/>
                  <a:pt x="900752" y="832513"/>
                </a:cubicBezTo>
                <a:cubicBezTo>
                  <a:pt x="919291" y="829661"/>
                  <a:pt x="937146" y="823415"/>
                  <a:pt x="955343" y="818866"/>
                </a:cubicBezTo>
                <a:cubicBezTo>
                  <a:pt x="1049200" y="756294"/>
                  <a:pt x="1006108" y="774648"/>
                  <a:pt x="1078173" y="750627"/>
                </a:cubicBezTo>
                <a:cubicBezTo>
                  <a:pt x="1091821" y="736979"/>
                  <a:pt x="1104289" y="722039"/>
                  <a:pt x="1119116" y="709683"/>
                </a:cubicBezTo>
                <a:cubicBezTo>
                  <a:pt x="1131717" y="699182"/>
                  <a:pt x="1148461" y="693986"/>
                  <a:pt x="1160059" y="682388"/>
                </a:cubicBezTo>
                <a:cubicBezTo>
                  <a:pt x="1171657" y="670790"/>
                  <a:pt x="1178256" y="655093"/>
                  <a:pt x="1187355" y="641445"/>
                </a:cubicBezTo>
                <a:cubicBezTo>
                  <a:pt x="1191904" y="627797"/>
                  <a:pt x="1194569" y="613368"/>
                  <a:pt x="1201003" y="600501"/>
                </a:cubicBezTo>
                <a:cubicBezTo>
                  <a:pt x="1207481" y="587546"/>
                  <a:pt x="1253794" y="519325"/>
                  <a:pt x="1269242" y="518615"/>
                </a:cubicBezTo>
                <a:cubicBezTo>
                  <a:pt x="1651003" y="501063"/>
                  <a:pt x="2033516" y="509516"/>
                  <a:pt x="2415653" y="504967"/>
                </a:cubicBezTo>
                <a:cubicBezTo>
                  <a:pt x="2456687" y="491289"/>
                  <a:pt x="2462266" y="493419"/>
                  <a:pt x="2497540" y="464024"/>
                </a:cubicBezTo>
                <a:cubicBezTo>
                  <a:pt x="2542821" y="426290"/>
                  <a:pt x="2528594" y="421201"/>
                  <a:pt x="2579427" y="395785"/>
                </a:cubicBezTo>
                <a:cubicBezTo>
                  <a:pt x="2592294" y="389351"/>
                  <a:pt x="2607794" y="389123"/>
                  <a:pt x="2620370" y="382137"/>
                </a:cubicBezTo>
                <a:cubicBezTo>
                  <a:pt x="2649047" y="366205"/>
                  <a:pt x="2674961" y="345743"/>
                  <a:pt x="2702256" y="327546"/>
                </a:cubicBezTo>
                <a:lnTo>
                  <a:pt x="2743200" y="300251"/>
                </a:lnTo>
                <a:cubicBezTo>
                  <a:pt x="2756848" y="291153"/>
                  <a:pt x="2772545" y="284553"/>
                  <a:pt x="2784143" y="272955"/>
                </a:cubicBezTo>
                <a:cubicBezTo>
                  <a:pt x="2903757" y="153341"/>
                  <a:pt x="2752025" y="299720"/>
                  <a:pt x="2866030" y="204716"/>
                </a:cubicBezTo>
                <a:cubicBezTo>
                  <a:pt x="2880857" y="192360"/>
                  <a:pt x="2892146" y="176129"/>
                  <a:pt x="2906973" y="163773"/>
                </a:cubicBezTo>
                <a:cubicBezTo>
                  <a:pt x="2919574" y="153272"/>
                  <a:pt x="2931622" y="138357"/>
                  <a:pt x="2947916" y="136477"/>
                </a:cubicBezTo>
                <a:cubicBezTo>
                  <a:pt x="3051958" y="124472"/>
                  <a:pt x="3157182" y="127379"/>
                  <a:pt x="3261815" y="122830"/>
                </a:cubicBezTo>
                <a:cubicBezTo>
                  <a:pt x="3352208" y="92698"/>
                  <a:pt x="3247182" y="132503"/>
                  <a:pt x="3357349" y="68239"/>
                </a:cubicBezTo>
                <a:cubicBezTo>
                  <a:pt x="3438714" y="20776"/>
                  <a:pt x="3442313" y="21721"/>
                  <a:pt x="3507474" y="0"/>
                </a:cubicBezTo>
                <a:cubicBezTo>
                  <a:pt x="3521122" y="4549"/>
                  <a:pt x="3535842" y="6661"/>
                  <a:pt x="3548418" y="13648"/>
                </a:cubicBezTo>
                <a:cubicBezTo>
                  <a:pt x="3577095" y="29580"/>
                  <a:pt x="3599182" y="57865"/>
                  <a:pt x="3630304" y="68239"/>
                </a:cubicBezTo>
                <a:lnTo>
                  <a:pt x="3712191" y="95534"/>
                </a:lnTo>
                <a:cubicBezTo>
                  <a:pt x="3747272" y="107228"/>
                  <a:pt x="3770022" y="115975"/>
                  <a:pt x="3807725" y="122830"/>
                </a:cubicBezTo>
                <a:cubicBezTo>
                  <a:pt x="3898233" y="139286"/>
                  <a:pt x="3972113" y="142215"/>
                  <a:pt x="4067033" y="150125"/>
                </a:cubicBezTo>
                <a:cubicBezTo>
                  <a:pt x="4135272" y="145576"/>
                  <a:pt x="4204289" y="147720"/>
                  <a:pt x="4271749" y="136477"/>
                </a:cubicBezTo>
                <a:cubicBezTo>
                  <a:pt x="4287928" y="133780"/>
                  <a:pt x="4297703" y="115844"/>
                  <a:pt x="4312692" y="109182"/>
                </a:cubicBezTo>
                <a:cubicBezTo>
                  <a:pt x="4338984" y="97497"/>
                  <a:pt x="4370639" y="97846"/>
                  <a:pt x="4394579" y="81886"/>
                </a:cubicBezTo>
                <a:cubicBezTo>
                  <a:pt x="4511911" y="3666"/>
                  <a:pt x="4363462" y="97444"/>
                  <a:pt x="4476465" y="40943"/>
                </a:cubicBezTo>
                <a:cubicBezTo>
                  <a:pt x="4491136" y="33608"/>
                  <a:pt x="4501370" y="17085"/>
                  <a:pt x="4517409" y="13648"/>
                </a:cubicBezTo>
                <a:cubicBezTo>
                  <a:pt x="4566542" y="3120"/>
                  <a:pt x="4617492" y="4549"/>
                  <a:pt x="4667534" y="0"/>
                </a:cubicBezTo>
                <a:lnTo>
                  <a:pt x="5227092" y="13648"/>
                </a:lnTo>
                <a:cubicBezTo>
                  <a:pt x="5259713" y="17118"/>
                  <a:pt x="5281683" y="50042"/>
                  <a:pt x="5308979" y="68239"/>
                </a:cubicBezTo>
                <a:cubicBezTo>
                  <a:pt x="5369223" y="108401"/>
                  <a:pt x="5333839" y="92317"/>
                  <a:pt x="5418161" y="109182"/>
                </a:cubicBezTo>
                <a:cubicBezTo>
                  <a:pt x="5436358" y="118280"/>
                  <a:pt x="5453451" y="130043"/>
                  <a:pt x="5472752" y="136477"/>
                </a:cubicBezTo>
                <a:cubicBezTo>
                  <a:pt x="5582571" y="173083"/>
                  <a:pt x="5578875" y="158715"/>
                  <a:pt x="5691116" y="177421"/>
                </a:cubicBezTo>
                <a:cubicBezTo>
                  <a:pt x="5709618" y="180505"/>
                  <a:pt x="5727115" y="188589"/>
                  <a:pt x="5745707" y="191068"/>
                </a:cubicBezTo>
                <a:cubicBezTo>
                  <a:pt x="5797576" y="197984"/>
                  <a:pt x="6031447" y="215148"/>
                  <a:pt x="6073253" y="218364"/>
                </a:cubicBezTo>
                <a:cubicBezTo>
                  <a:pt x="6086901" y="222913"/>
                  <a:pt x="6101330" y="225578"/>
                  <a:pt x="6114197" y="232012"/>
                </a:cubicBezTo>
                <a:cubicBezTo>
                  <a:pt x="6128868" y="239347"/>
                  <a:pt x="6140469" y="251972"/>
                  <a:pt x="6155140" y="259307"/>
                </a:cubicBezTo>
                <a:cubicBezTo>
                  <a:pt x="6159041" y="261257"/>
                  <a:pt x="6245761" y="296876"/>
                  <a:pt x="6264322" y="300251"/>
                </a:cubicBezTo>
                <a:cubicBezTo>
                  <a:pt x="6300408" y="306812"/>
                  <a:pt x="6337110" y="309349"/>
                  <a:pt x="6373504" y="313898"/>
                </a:cubicBezTo>
                <a:cubicBezTo>
                  <a:pt x="6387152" y="318447"/>
                  <a:pt x="6400491" y="324057"/>
                  <a:pt x="6414448" y="327546"/>
                </a:cubicBezTo>
                <a:cubicBezTo>
                  <a:pt x="6467667" y="340851"/>
                  <a:pt x="6524294" y="347138"/>
                  <a:pt x="6578221" y="354842"/>
                </a:cubicBezTo>
                <a:cubicBezTo>
                  <a:pt x="6591869" y="363940"/>
                  <a:pt x="6604088" y="375676"/>
                  <a:pt x="6619164" y="382137"/>
                </a:cubicBezTo>
                <a:cubicBezTo>
                  <a:pt x="6636404" y="389526"/>
                  <a:pt x="6655789" y="390395"/>
                  <a:pt x="6673755" y="395785"/>
                </a:cubicBezTo>
                <a:cubicBezTo>
                  <a:pt x="6701314" y="404053"/>
                  <a:pt x="6728346" y="413982"/>
                  <a:pt x="6755642" y="423080"/>
                </a:cubicBezTo>
                <a:lnTo>
                  <a:pt x="6796585" y="436728"/>
                </a:lnTo>
                <a:cubicBezTo>
                  <a:pt x="7168842" y="426932"/>
                  <a:pt x="7303932" y="411630"/>
                  <a:pt x="7642746" y="436728"/>
                </a:cubicBezTo>
                <a:cubicBezTo>
                  <a:pt x="7678680" y="439390"/>
                  <a:pt x="7695173" y="460837"/>
                  <a:pt x="7724633" y="477671"/>
                </a:cubicBezTo>
                <a:cubicBezTo>
                  <a:pt x="7742297" y="487765"/>
                  <a:pt x="7761560" y="494873"/>
                  <a:pt x="7779224" y="504967"/>
                </a:cubicBezTo>
                <a:cubicBezTo>
                  <a:pt x="7853300" y="547297"/>
                  <a:pt x="7786045" y="520889"/>
                  <a:pt x="7861110" y="545910"/>
                </a:cubicBezTo>
                <a:cubicBezTo>
                  <a:pt x="7874758" y="555009"/>
                  <a:pt x="7887382" y="565870"/>
                  <a:pt x="7902053" y="573206"/>
                </a:cubicBezTo>
                <a:cubicBezTo>
                  <a:pt x="7914920" y="579640"/>
                  <a:pt x="7931945" y="577644"/>
                  <a:pt x="7942997" y="586854"/>
                </a:cubicBezTo>
                <a:cubicBezTo>
                  <a:pt x="8042146" y="669478"/>
                  <a:pt x="7931008" y="623802"/>
                  <a:pt x="8024883" y="655092"/>
                </a:cubicBezTo>
                <a:cubicBezTo>
                  <a:pt x="8052179" y="673289"/>
                  <a:pt x="8083573" y="686486"/>
                  <a:pt x="8106770" y="709683"/>
                </a:cubicBezTo>
                <a:cubicBezTo>
                  <a:pt x="8120418" y="723331"/>
                  <a:pt x="8129574" y="744031"/>
                  <a:pt x="8147713" y="750627"/>
                </a:cubicBezTo>
                <a:cubicBezTo>
                  <a:pt x="8182182" y="763161"/>
                  <a:pt x="8220501" y="759725"/>
                  <a:pt x="8256895" y="764274"/>
                </a:cubicBezTo>
                <a:cubicBezTo>
                  <a:pt x="8275092" y="768823"/>
                  <a:pt x="8292816" y="776115"/>
                  <a:pt x="8311486" y="777922"/>
                </a:cubicBezTo>
                <a:cubicBezTo>
                  <a:pt x="8434080" y="789786"/>
                  <a:pt x="8679976" y="805218"/>
                  <a:pt x="8679976" y="805218"/>
                </a:cubicBezTo>
                <a:cubicBezTo>
                  <a:pt x="8824740" y="841408"/>
                  <a:pt x="8751934" y="827860"/>
                  <a:pt x="8898340" y="846161"/>
                </a:cubicBezTo>
                <a:cubicBezTo>
                  <a:pt x="8948382" y="841612"/>
                  <a:pt x="8999332" y="843041"/>
                  <a:pt x="9048465" y="832513"/>
                </a:cubicBezTo>
                <a:cubicBezTo>
                  <a:pt x="9064155" y="829151"/>
                  <a:pt x="9126425" y="776057"/>
                  <a:pt x="9130352" y="764274"/>
                </a:cubicBezTo>
                <a:cubicBezTo>
                  <a:pt x="9133229" y="755642"/>
                  <a:pt x="9112155" y="764274"/>
                  <a:pt x="9103056" y="764274"/>
                </a:cubicBezTo>
              </a:path>
            </a:pathLst>
          </a:custGeom>
          <a:ln w="28575">
            <a:solidFill>
              <a:srgbClr val="00FF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2" name="Forma livre 11"/>
          <p:cNvSpPr/>
          <p:nvPr/>
        </p:nvSpPr>
        <p:spPr>
          <a:xfrm>
            <a:off x="26988" y="5516563"/>
            <a:ext cx="9117012" cy="1270000"/>
          </a:xfrm>
          <a:custGeom>
            <a:avLst/>
            <a:gdLst>
              <a:gd name="connsiteX0" fmla="*/ 0 w 9116704"/>
              <a:gd name="connsiteY0" fmla="*/ 1269242 h 1269242"/>
              <a:gd name="connsiteX1" fmla="*/ 122829 w 9116704"/>
              <a:gd name="connsiteY1" fmla="*/ 1201003 h 1269242"/>
              <a:gd name="connsiteX2" fmla="*/ 191068 w 9116704"/>
              <a:gd name="connsiteY2" fmla="*/ 1173708 h 1269242"/>
              <a:gd name="connsiteX3" fmla="*/ 259307 w 9116704"/>
              <a:gd name="connsiteY3" fmla="*/ 1119117 h 1269242"/>
              <a:gd name="connsiteX4" fmla="*/ 341194 w 9116704"/>
              <a:gd name="connsiteY4" fmla="*/ 1064526 h 1269242"/>
              <a:gd name="connsiteX5" fmla="*/ 436728 w 9116704"/>
              <a:gd name="connsiteY5" fmla="*/ 955343 h 1269242"/>
              <a:gd name="connsiteX6" fmla="*/ 573205 w 9116704"/>
              <a:gd name="connsiteY6" fmla="*/ 832514 h 1269242"/>
              <a:gd name="connsiteX7" fmla="*/ 614149 w 9116704"/>
              <a:gd name="connsiteY7" fmla="*/ 818866 h 1269242"/>
              <a:gd name="connsiteX8" fmla="*/ 655092 w 9116704"/>
              <a:gd name="connsiteY8" fmla="*/ 791570 h 1269242"/>
              <a:gd name="connsiteX9" fmla="*/ 723331 w 9116704"/>
              <a:gd name="connsiteY9" fmla="*/ 805218 h 1269242"/>
              <a:gd name="connsiteX10" fmla="*/ 805217 w 9116704"/>
              <a:gd name="connsiteY10" fmla="*/ 818866 h 1269242"/>
              <a:gd name="connsiteX11" fmla="*/ 1119116 w 9116704"/>
              <a:gd name="connsiteY11" fmla="*/ 832514 h 1269242"/>
              <a:gd name="connsiteX12" fmla="*/ 1187355 w 9116704"/>
              <a:gd name="connsiteY12" fmla="*/ 846161 h 1269242"/>
              <a:gd name="connsiteX13" fmla="*/ 1555844 w 9116704"/>
              <a:gd name="connsiteY13" fmla="*/ 818866 h 1269242"/>
              <a:gd name="connsiteX14" fmla="*/ 1596788 w 9116704"/>
              <a:gd name="connsiteY14" fmla="*/ 805218 h 1269242"/>
              <a:gd name="connsiteX15" fmla="*/ 1705970 w 9116704"/>
              <a:gd name="connsiteY15" fmla="*/ 777923 h 1269242"/>
              <a:gd name="connsiteX16" fmla="*/ 1760561 w 9116704"/>
              <a:gd name="connsiteY16" fmla="*/ 764275 h 1269242"/>
              <a:gd name="connsiteX17" fmla="*/ 1828800 w 9116704"/>
              <a:gd name="connsiteY17" fmla="*/ 750627 h 1269242"/>
              <a:gd name="connsiteX18" fmla="*/ 2169994 w 9116704"/>
              <a:gd name="connsiteY18" fmla="*/ 736979 h 1269242"/>
              <a:gd name="connsiteX19" fmla="*/ 2251880 w 9116704"/>
              <a:gd name="connsiteY19" fmla="*/ 696036 h 1269242"/>
              <a:gd name="connsiteX20" fmla="*/ 2292823 w 9116704"/>
              <a:gd name="connsiteY20" fmla="*/ 682388 h 1269242"/>
              <a:gd name="connsiteX21" fmla="*/ 2374710 w 9116704"/>
              <a:gd name="connsiteY21" fmla="*/ 627797 h 1269242"/>
              <a:gd name="connsiteX22" fmla="*/ 2456597 w 9116704"/>
              <a:gd name="connsiteY22" fmla="*/ 600502 h 1269242"/>
              <a:gd name="connsiteX23" fmla="*/ 2538483 w 9116704"/>
              <a:gd name="connsiteY23" fmla="*/ 545911 h 1269242"/>
              <a:gd name="connsiteX24" fmla="*/ 2620370 w 9116704"/>
              <a:gd name="connsiteY24" fmla="*/ 491320 h 1269242"/>
              <a:gd name="connsiteX25" fmla="*/ 2674961 w 9116704"/>
              <a:gd name="connsiteY25" fmla="*/ 450376 h 1269242"/>
              <a:gd name="connsiteX26" fmla="*/ 2715904 w 9116704"/>
              <a:gd name="connsiteY26" fmla="*/ 436729 h 1269242"/>
              <a:gd name="connsiteX27" fmla="*/ 2838734 w 9116704"/>
              <a:gd name="connsiteY27" fmla="*/ 382137 h 1269242"/>
              <a:gd name="connsiteX28" fmla="*/ 2934268 w 9116704"/>
              <a:gd name="connsiteY28" fmla="*/ 341194 h 1269242"/>
              <a:gd name="connsiteX29" fmla="*/ 3043450 w 9116704"/>
              <a:gd name="connsiteY29" fmla="*/ 313899 h 1269242"/>
              <a:gd name="connsiteX30" fmla="*/ 3098041 w 9116704"/>
              <a:gd name="connsiteY30" fmla="*/ 300251 h 1269242"/>
              <a:gd name="connsiteX31" fmla="*/ 3138985 w 9116704"/>
              <a:gd name="connsiteY31" fmla="*/ 272955 h 1269242"/>
              <a:gd name="connsiteX32" fmla="*/ 3166280 w 9116704"/>
              <a:gd name="connsiteY32" fmla="*/ 313899 h 1269242"/>
              <a:gd name="connsiteX33" fmla="*/ 3248167 w 9116704"/>
              <a:gd name="connsiteY33" fmla="*/ 341194 h 1269242"/>
              <a:gd name="connsiteX34" fmla="*/ 3289110 w 9116704"/>
              <a:gd name="connsiteY34" fmla="*/ 354842 h 1269242"/>
              <a:gd name="connsiteX35" fmla="*/ 3330053 w 9116704"/>
              <a:gd name="connsiteY35" fmla="*/ 368490 h 1269242"/>
              <a:gd name="connsiteX36" fmla="*/ 3452883 w 9116704"/>
              <a:gd name="connsiteY36" fmla="*/ 395785 h 1269242"/>
              <a:gd name="connsiteX37" fmla="*/ 4080680 w 9116704"/>
              <a:gd name="connsiteY37" fmla="*/ 382137 h 1269242"/>
              <a:gd name="connsiteX38" fmla="*/ 4121623 w 9116704"/>
              <a:gd name="connsiteY38" fmla="*/ 368490 h 1269242"/>
              <a:gd name="connsiteX39" fmla="*/ 4244453 w 9116704"/>
              <a:gd name="connsiteY39" fmla="*/ 354842 h 1269242"/>
              <a:gd name="connsiteX40" fmla="*/ 4285397 w 9116704"/>
              <a:gd name="connsiteY40" fmla="*/ 341194 h 1269242"/>
              <a:gd name="connsiteX41" fmla="*/ 4367283 w 9116704"/>
              <a:gd name="connsiteY41" fmla="*/ 286603 h 1269242"/>
              <a:gd name="connsiteX42" fmla="*/ 4394579 w 9116704"/>
              <a:gd name="connsiteY42" fmla="*/ 245660 h 1269242"/>
              <a:gd name="connsiteX43" fmla="*/ 4435522 w 9116704"/>
              <a:gd name="connsiteY43" fmla="*/ 232012 h 1269242"/>
              <a:gd name="connsiteX44" fmla="*/ 4490113 w 9116704"/>
              <a:gd name="connsiteY44" fmla="*/ 204717 h 1269242"/>
              <a:gd name="connsiteX45" fmla="*/ 4531056 w 9116704"/>
              <a:gd name="connsiteY45" fmla="*/ 177421 h 1269242"/>
              <a:gd name="connsiteX46" fmla="*/ 4572000 w 9116704"/>
              <a:gd name="connsiteY46" fmla="*/ 163773 h 1269242"/>
              <a:gd name="connsiteX47" fmla="*/ 4667534 w 9116704"/>
              <a:gd name="connsiteY47" fmla="*/ 109182 h 1269242"/>
              <a:gd name="connsiteX48" fmla="*/ 4872250 w 9116704"/>
              <a:gd name="connsiteY48" fmla="*/ 122830 h 1269242"/>
              <a:gd name="connsiteX49" fmla="*/ 4913194 w 9116704"/>
              <a:gd name="connsiteY49" fmla="*/ 150126 h 1269242"/>
              <a:gd name="connsiteX50" fmla="*/ 5076967 w 9116704"/>
              <a:gd name="connsiteY50" fmla="*/ 163773 h 1269242"/>
              <a:gd name="connsiteX51" fmla="*/ 5186149 w 9116704"/>
              <a:gd name="connsiteY51" fmla="*/ 177421 h 1269242"/>
              <a:gd name="connsiteX52" fmla="*/ 5227092 w 9116704"/>
              <a:gd name="connsiteY52" fmla="*/ 191069 h 1269242"/>
              <a:gd name="connsiteX53" fmla="*/ 5268035 w 9116704"/>
              <a:gd name="connsiteY53" fmla="*/ 232012 h 1269242"/>
              <a:gd name="connsiteX54" fmla="*/ 5609229 w 9116704"/>
              <a:gd name="connsiteY54" fmla="*/ 218364 h 1269242"/>
              <a:gd name="connsiteX55" fmla="*/ 5691116 w 9116704"/>
              <a:gd name="connsiteY55" fmla="*/ 136478 h 1269242"/>
              <a:gd name="connsiteX56" fmla="*/ 5773003 w 9116704"/>
              <a:gd name="connsiteY56" fmla="*/ 109182 h 1269242"/>
              <a:gd name="connsiteX57" fmla="*/ 6127844 w 9116704"/>
              <a:gd name="connsiteY57" fmla="*/ 136478 h 1269242"/>
              <a:gd name="connsiteX58" fmla="*/ 6168788 w 9116704"/>
              <a:gd name="connsiteY58" fmla="*/ 163773 h 1269242"/>
              <a:gd name="connsiteX59" fmla="*/ 6209731 w 9116704"/>
              <a:gd name="connsiteY59" fmla="*/ 177421 h 1269242"/>
              <a:gd name="connsiteX60" fmla="*/ 6318913 w 9116704"/>
              <a:gd name="connsiteY60" fmla="*/ 218364 h 1269242"/>
              <a:gd name="connsiteX61" fmla="*/ 6564573 w 9116704"/>
              <a:gd name="connsiteY61" fmla="*/ 204717 h 1269242"/>
              <a:gd name="connsiteX62" fmla="*/ 6605516 w 9116704"/>
              <a:gd name="connsiteY62" fmla="*/ 191069 h 1269242"/>
              <a:gd name="connsiteX63" fmla="*/ 6701050 w 9116704"/>
              <a:gd name="connsiteY63" fmla="*/ 163773 h 1269242"/>
              <a:gd name="connsiteX64" fmla="*/ 6810232 w 9116704"/>
              <a:gd name="connsiteY64" fmla="*/ 109182 h 1269242"/>
              <a:gd name="connsiteX65" fmla="*/ 6892119 w 9116704"/>
              <a:gd name="connsiteY65" fmla="*/ 81887 h 1269242"/>
              <a:gd name="connsiteX66" fmla="*/ 7028597 w 9116704"/>
              <a:gd name="connsiteY66" fmla="*/ 54591 h 1269242"/>
              <a:gd name="connsiteX67" fmla="*/ 7083188 w 9116704"/>
              <a:gd name="connsiteY67" fmla="*/ 27296 h 1269242"/>
              <a:gd name="connsiteX68" fmla="*/ 7192370 w 9116704"/>
              <a:gd name="connsiteY68" fmla="*/ 0 h 1269242"/>
              <a:gd name="connsiteX69" fmla="*/ 7315200 w 9116704"/>
              <a:gd name="connsiteY69" fmla="*/ 13648 h 1269242"/>
              <a:gd name="connsiteX70" fmla="*/ 7383438 w 9116704"/>
              <a:gd name="connsiteY70" fmla="*/ 27296 h 1269242"/>
              <a:gd name="connsiteX71" fmla="*/ 7438029 w 9116704"/>
              <a:gd name="connsiteY71" fmla="*/ 40943 h 1269242"/>
              <a:gd name="connsiteX72" fmla="*/ 7629098 w 9116704"/>
              <a:gd name="connsiteY72" fmla="*/ 54591 h 1269242"/>
              <a:gd name="connsiteX73" fmla="*/ 7670041 w 9116704"/>
              <a:gd name="connsiteY73" fmla="*/ 68239 h 1269242"/>
              <a:gd name="connsiteX74" fmla="*/ 8243247 w 9116704"/>
              <a:gd name="connsiteY74" fmla="*/ 95534 h 1269242"/>
              <a:gd name="connsiteX75" fmla="*/ 8270543 w 9116704"/>
              <a:gd name="connsiteY75" fmla="*/ 136478 h 1269242"/>
              <a:gd name="connsiteX76" fmla="*/ 8311486 w 9116704"/>
              <a:gd name="connsiteY76" fmla="*/ 204717 h 1269242"/>
              <a:gd name="connsiteX77" fmla="*/ 8352429 w 9116704"/>
              <a:gd name="connsiteY77" fmla="*/ 245660 h 1269242"/>
              <a:gd name="connsiteX78" fmla="*/ 8393373 w 9116704"/>
              <a:gd name="connsiteY78" fmla="*/ 300251 h 1269242"/>
              <a:gd name="connsiteX79" fmla="*/ 8420668 w 9116704"/>
              <a:gd name="connsiteY79" fmla="*/ 341194 h 1269242"/>
              <a:gd name="connsiteX80" fmla="*/ 8502555 w 9116704"/>
              <a:gd name="connsiteY80" fmla="*/ 395785 h 1269242"/>
              <a:gd name="connsiteX81" fmla="*/ 8557146 w 9116704"/>
              <a:gd name="connsiteY81" fmla="*/ 464024 h 1269242"/>
              <a:gd name="connsiteX82" fmla="*/ 8584441 w 9116704"/>
              <a:gd name="connsiteY82" fmla="*/ 504967 h 1269242"/>
              <a:gd name="connsiteX83" fmla="*/ 8666328 w 9116704"/>
              <a:gd name="connsiteY83" fmla="*/ 532263 h 1269242"/>
              <a:gd name="connsiteX84" fmla="*/ 8720919 w 9116704"/>
              <a:gd name="connsiteY84" fmla="*/ 559558 h 1269242"/>
              <a:gd name="connsiteX85" fmla="*/ 9021170 w 9116704"/>
              <a:gd name="connsiteY85" fmla="*/ 532263 h 1269242"/>
              <a:gd name="connsiteX86" fmla="*/ 9048465 w 9116704"/>
              <a:gd name="connsiteY86" fmla="*/ 491320 h 1269242"/>
              <a:gd name="connsiteX87" fmla="*/ 9103056 w 9116704"/>
              <a:gd name="connsiteY87" fmla="*/ 423081 h 1269242"/>
              <a:gd name="connsiteX88" fmla="*/ 9116704 w 9116704"/>
              <a:gd name="connsiteY88" fmla="*/ 436729 h 1269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9116704" h="1269242">
                <a:moveTo>
                  <a:pt x="0" y="1269242"/>
                </a:moveTo>
                <a:cubicBezTo>
                  <a:pt x="49210" y="1239716"/>
                  <a:pt x="72487" y="1223377"/>
                  <a:pt x="122829" y="1201003"/>
                </a:cubicBezTo>
                <a:cubicBezTo>
                  <a:pt x="145216" y="1191053"/>
                  <a:pt x="168322" y="1182806"/>
                  <a:pt x="191068" y="1173708"/>
                </a:cubicBezTo>
                <a:cubicBezTo>
                  <a:pt x="213814" y="1155511"/>
                  <a:pt x="235749" y="1136250"/>
                  <a:pt x="259307" y="1119117"/>
                </a:cubicBezTo>
                <a:cubicBezTo>
                  <a:pt x="285838" y="1099822"/>
                  <a:pt x="341194" y="1064526"/>
                  <a:pt x="341194" y="1064526"/>
                </a:cubicBezTo>
                <a:cubicBezTo>
                  <a:pt x="457955" y="889383"/>
                  <a:pt x="341954" y="1040640"/>
                  <a:pt x="436728" y="955343"/>
                </a:cubicBezTo>
                <a:cubicBezTo>
                  <a:pt x="480937" y="915555"/>
                  <a:pt x="517708" y="860262"/>
                  <a:pt x="573205" y="832514"/>
                </a:cubicBezTo>
                <a:cubicBezTo>
                  <a:pt x="586072" y="826080"/>
                  <a:pt x="600501" y="823415"/>
                  <a:pt x="614149" y="818866"/>
                </a:cubicBezTo>
                <a:cubicBezTo>
                  <a:pt x="627797" y="809767"/>
                  <a:pt x="638816" y="793605"/>
                  <a:pt x="655092" y="791570"/>
                </a:cubicBezTo>
                <a:cubicBezTo>
                  <a:pt x="678110" y="788693"/>
                  <a:pt x="700508" y="801068"/>
                  <a:pt x="723331" y="805218"/>
                </a:cubicBezTo>
                <a:cubicBezTo>
                  <a:pt x="750556" y="810168"/>
                  <a:pt x="777611" y="816962"/>
                  <a:pt x="805217" y="818866"/>
                </a:cubicBezTo>
                <a:cubicBezTo>
                  <a:pt x="909701" y="826072"/>
                  <a:pt x="1014483" y="827965"/>
                  <a:pt x="1119116" y="832514"/>
                </a:cubicBezTo>
                <a:cubicBezTo>
                  <a:pt x="1141862" y="837063"/>
                  <a:pt x="1164158" y="846161"/>
                  <a:pt x="1187355" y="846161"/>
                </a:cubicBezTo>
                <a:cubicBezTo>
                  <a:pt x="1308176" y="846161"/>
                  <a:pt x="1436274" y="848759"/>
                  <a:pt x="1555844" y="818866"/>
                </a:cubicBezTo>
                <a:cubicBezTo>
                  <a:pt x="1569801" y="815377"/>
                  <a:pt x="1582909" y="809003"/>
                  <a:pt x="1596788" y="805218"/>
                </a:cubicBezTo>
                <a:cubicBezTo>
                  <a:pt x="1632980" y="795348"/>
                  <a:pt x="1669576" y="787021"/>
                  <a:pt x="1705970" y="777923"/>
                </a:cubicBezTo>
                <a:cubicBezTo>
                  <a:pt x="1724167" y="773374"/>
                  <a:pt x="1742168" y="767954"/>
                  <a:pt x="1760561" y="764275"/>
                </a:cubicBezTo>
                <a:cubicBezTo>
                  <a:pt x="1783307" y="759726"/>
                  <a:pt x="1805655" y="752170"/>
                  <a:pt x="1828800" y="750627"/>
                </a:cubicBezTo>
                <a:cubicBezTo>
                  <a:pt x="1942370" y="743056"/>
                  <a:pt x="2056263" y="741528"/>
                  <a:pt x="2169994" y="736979"/>
                </a:cubicBezTo>
                <a:cubicBezTo>
                  <a:pt x="2272906" y="702674"/>
                  <a:pt x="2146054" y="748949"/>
                  <a:pt x="2251880" y="696036"/>
                </a:cubicBezTo>
                <a:cubicBezTo>
                  <a:pt x="2264747" y="689602"/>
                  <a:pt x="2280247" y="689374"/>
                  <a:pt x="2292823" y="682388"/>
                </a:cubicBezTo>
                <a:cubicBezTo>
                  <a:pt x="2321500" y="666456"/>
                  <a:pt x="2343588" y="638171"/>
                  <a:pt x="2374710" y="627797"/>
                </a:cubicBezTo>
                <a:lnTo>
                  <a:pt x="2456597" y="600502"/>
                </a:lnTo>
                <a:cubicBezTo>
                  <a:pt x="2547460" y="509637"/>
                  <a:pt x="2449604" y="595288"/>
                  <a:pt x="2538483" y="545911"/>
                </a:cubicBezTo>
                <a:cubicBezTo>
                  <a:pt x="2567160" y="529980"/>
                  <a:pt x="2593074" y="509517"/>
                  <a:pt x="2620370" y="491320"/>
                </a:cubicBezTo>
                <a:cubicBezTo>
                  <a:pt x="2639296" y="478703"/>
                  <a:pt x="2655212" y="461661"/>
                  <a:pt x="2674961" y="450376"/>
                </a:cubicBezTo>
                <a:cubicBezTo>
                  <a:pt x="2687451" y="443239"/>
                  <a:pt x="2702256" y="441278"/>
                  <a:pt x="2715904" y="436729"/>
                </a:cubicBezTo>
                <a:cubicBezTo>
                  <a:pt x="2836327" y="356445"/>
                  <a:pt x="2643861" y="479572"/>
                  <a:pt x="2838734" y="382137"/>
                </a:cubicBezTo>
                <a:cubicBezTo>
                  <a:pt x="2883469" y="359770"/>
                  <a:pt x="2890092" y="353242"/>
                  <a:pt x="2934268" y="341194"/>
                </a:cubicBezTo>
                <a:cubicBezTo>
                  <a:pt x="2970460" y="331323"/>
                  <a:pt x="3007056" y="322997"/>
                  <a:pt x="3043450" y="313899"/>
                </a:cubicBezTo>
                <a:lnTo>
                  <a:pt x="3098041" y="300251"/>
                </a:lnTo>
                <a:cubicBezTo>
                  <a:pt x="3111689" y="291152"/>
                  <a:pt x="3122901" y="269738"/>
                  <a:pt x="3138985" y="272955"/>
                </a:cubicBezTo>
                <a:cubicBezTo>
                  <a:pt x="3155069" y="276172"/>
                  <a:pt x="3152371" y="305206"/>
                  <a:pt x="3166280" y="313899"/>
                </a:cubicBezTo>
                <a:cubicBezTo>
                  <a:pt x="3190679" y="329148"/>
                  <a:pt x="3220871" y="332096"/>
                  <a:pt x="3248167" y="341194"/>
                </a:cubicBezTo>
                <a:lnTo>
                  <a:pt x="3289110" y="354842"/>
                </a:lnTo>
                <a:cubicBezTo>
                  <a:pt x="3302758" y="359391"/>
                  <a:pt x="3316097" y="365001"/>
                  <a:pt x="3330053" y="368490"/>
                </a:cubicBezTo>
                <a:cubicBezTo>
                  <a:pt x="3407148" y="387763"/>
                  <a:pt x="3366251" y="378458"/>
                  <a:pt x="3452883" y="395785"/>
                </a:cubicBezTo>
                <a:lnTo>
                  <a:pt x="4080680" y="382137"/>
                </a:lnTo>
                <a:cubicBezTo>
                  <a:pt x="4095054" y="381550"/>
                  <a:pt x="4107433" y="370855"/>
                  <a:pt x="4121623" y="368490"/>
                </a:cubicBezTo>
                <a:cubicBezTo>
                  <a:pt x="4162258" y="361718"/>
                  <a:pt x="4203510" y="359391"/>
                  <a:pt x="4244453" y="354842"/>
                </a:cubicBezTo>
                <a:cubicBezTo>
                  <a:pt x="4258101" y="350293"/>
                  <a:pt x="4272821" y="348181"/>
                  <a:pt x="4285397" y="341194"/>
                </a:cubicBezTo>
                <a:cubicBezTo>
                  <a:pt x="4314074" y="325262"/>
                  <a:pt x="4367283" y="286603"/>
                  <a:pt x="4367283" y="286603"/>
                </a:cubicBezTo>
                <a:cubicBezTo>
                  <a:pt x="4376382" y="272955"/>
                  <a:pt x="4381771" y="255907"/>
                  <a:pt x="4394579" y="245660"/>
                </a:cubicBezTo>
                <a:cubicBezTo>
                  <a:pt x="4405813" y="236673"/>
                  <a:pt x="4422299" y="237679"/>
                  <a:pt x="4435522" y="232012"/>
                </a:cubicBezTo>
                <a:cubicBezTo>
                  <a:pt x="4454222" y="223998"/>
                  <a:pt x="4472449" y="214811"/>
                  <a:pt x="4490113" y="204717"/>
                </a:cubicBezTo>
                <a:cubicBezTo>
                  <a:pt x="4504354" y="196579"/>
                  <a:pt x="4516385" y="184757"/>
                  <a:pt x="4531056" y="177421"/>
                </a:cubicBezTo>
                <a:cubicBezTo>
                  <a:pt x="4543923" y="170987"/>
                  <a:pt x="4558777" y="169440"/>
                  <a:pt x="4572000" y="163773"/>
                </a:cubicBezTo>
                <a:cubicBezTo>
                  <a:pt x="4620486" y="142993"/>
                  <a:pt x="4626413" y="136597"/>
                  <a:pt x="4667534" y="109182"/>
                </a:cubicBezTo>
                <a:cubicBezTo>
                  <a:pt x="4735773" y="113731"/>
                  <a:pt x="4804790" y="111587"/>
                  <a:pt x="4872250" y="122830"/>
                </a:cubicBezTo>
                <a:cubicBezTo>
                  <a:pt x="4888430" y="125527"/>
                  <a:pt x="4897110" y="146909"/>
                  <a:pt x="4913194" y="150126"/>
                </a:cubicBezTo>
                <a:cubicBezTo>
                  <a:pt x="4966910" y="160869"/>
                  <a:pt x="5022459" y="158322"/>
                  <a:pt x="5076967" y="163773"/>
                </a:cubicBezTo>
                <a:cubicBezTo>
                  <a:pt x="5113462" y="167422"/>
                  <a:pt x="5149755" y="172872"/>
                  <a:pt x="5186149" y="177421"/>
                </a:cubicBezTo>
                <a:cubicBezTo>
                  <a:pt x="5199797" y="181970"/>
                  <a:pt x="5215122" y="183089"/>
                  <a:pt x="5227092" y="191069"/>
                </a:cubicBezTo>
                <a:cubicBezTo>
                  <a:pt x="5243151" y="201775"/>
                  <a:pt x="5248783" y="230637"/>
                  <a:pt x="5268035" y="232012"/>
                </a:cubicBezTo>
                <a:cubicBezTo>
                  <a:pt x="5381568" y="240121"/>
                  <a:pt x="5495498" y="222913"/>
                  <a:pt x="5609229" y="218364"/>
                </a:cubicBezTo>
                <a:cubicBezTo>
                  <a:pt x="5636525" y="191069"/>
                  <a:pt x="5654495" y="148685"/>
                  <a:pt x="5691116" y="136478"/>
                </a:cubicBezTo>
                <a:lnTo>
                  <a:pt x="5773003" y="109182"/>
                </a:lnTo>
                <a:cubicBezTo>
                  <a:pt x="5959033" y="155690"/>
                  <a:pt x="5625952" y="76251"/>
                  <a:pt x="6127844" y="136478"/>
                </a:cubicBezTo>
                <a:cubicBezTo>
                  <a:pt x="6144130" y="138432"/>
                  <a:pt x="6154117" y="156438"/>
                  <a:pt x="6168788" y="163773"/>
                </a:cubicBezTo>
                <a:cubicBezTo>
                  <a:pt x="6181655" y="170207"/>
                  <a:pt x="6196864" y="170987"/>
                  <a:pt x="6209731" y="177421"/>
                </a:cubicBezTo>
                <a:cubicBezTo>
                  <a:pt x="6303442" y="224277"/>
                  <a:pt x="6187261" y="192035"/>
                  <a:pt x="6318913" y="218364"/>
                </a:cubicBezTo>
                <a:cubicBezTo>
                  <a:pt x="6400800" y="213815"/>
                  <a:pt x="6482929" y="212492"/>
                  <a:pt x="6564573" y="204717"/>
                </a:cubicBezTo>
                <a:cubicBezTo>
                  <a:pt x="6578894" y="203353"/>
                  <a:pt x="6591684" y="195021"/>
                  <a:pt x="6605516" y="191069"/>
                </a:cubicBezTo>
                <a:cubicBezTo>
                  <a:pt x="6633582" y="183050"/>
                  <a:pt x="6673360" y="176359"/>
                  <a:pt x="6701050" y="163773"/>
                </a:cubicBezTo>
                <a:cubicBezTo>
                  <a:pt x="6738093" y="146935"/>
                  <a:pt x="6771630" y="122049"/>
                  <a:pt x="6810232" y="109182"/>
                </a:cubicBezTo>
                <a:cubicBezTo>
                  <a:pt x="6837528" y="100084"/>
                  <a:pt x="6863738" y="86617"/>
                  <a:pt x="6892119" y="81887"/>
                </a:cubicBezTo>
                <a:cubicBezTo>
                  <a:pt x="6920422" y="77170"/>
                  <a:pt x="6996022" y="66806"/>
                  <a:pt x="7028597" y="54591"/>
                </a:cubicBezTo>
                <a:cubicBezTo>
                  <a:pt x="7047646" y="47448"/>
                  <a:pt x="7064488" y="35310"/>
                  <a:pt x="7083188" y="27296"/>
                </a:cubicBezTo>
                <a:cubicBezTo>
                  <a:pt x="7119911" y="11558"/>
                  <a:pt x="7152314" y="8011"/>
                  <a:pt x="7192370" y="0"/>
                </a:cubicBezTo>
                <a:cubicBezTo>
                  <a:pt x="7233313" y="4549"/>
                  <a:pt x="7274419" y="7822"/>
                  <a:pt x="7315200" y="13648"/>
                </a:cubicBezTo>
                <a:cubicBezTo>
                  <a:pt x="7338163" y="16929"/>
                  <a:pt x="7360794" y="22264"/>
                  <a:pt x="7383438" y="27296"/>
                </a:cubicBezTo>
                <a:cubicBezTo>
                  <a:pt x="7401748" y="31365"/>
                  <a:pt x="7419387" y="38872"/>
                  <a:pt x="7438029" y="40943"/>
                </a:cubicBezTo>
                <a:cubicBezTo>
                  <a:pt x="7501490" y="47994"/>
                  <a:pt x="7565408" y="50042"/>
                  <a:pt x="7629098" y="54591"/>
                </a:cubicBezTo>
                <a:cubicBezTo>
                  <a:pt x="7642746" y="59140"/>
                  <a:pt x="7656209" y="64287"/>
                  <a:pt x="7670041" y="68239"/>
                </a:cubicBezTo>
                <a:cubicBezTo>
                  <a:pt x="7861785" y="123024"/>
                  <a:pt x="7988137" y="88821"/>
                  <a:pt x="8243247" y="95534"/>
                </a:cubicBezTo>
                <a:cubicBezTo>
                  <a:pt x="8252346" y="109182"/>
                  <a:pt x="8261850" y="122568"/>
                  <a:pt x="8270543" y="136478"/>
                </a:cubicBezTo>
                <a:cubicBezTo>
                  <a:pt x="8284602" y="158972"/>
                  <a:pt x="8295570" y="183496"/>
                  <a:pt x="8311486" y="204717"/>
                </a:cubicBezTo>
                <a:cubicBezTo>
                  <a:pt x="8323066" y="220158"/>
                  <a:pt x="8339868" y="231006"/>
                  <a:pt x="8352429" y="245660"/>
                </a:cubicBezTo>
                <a:cubicBezTo>
                  <a:pt x="8367232" y="262930"/>
                  <a:pt x="8380152" y="281742"/>
                  <a:pt x="8393373" y="300251"/>
                </a:cubicBezTo>
                <a:cubicBezTo>
                  <a:pt x="8402907" y="313598"/>
                  <a:pt x="8408324" y="330393"/>
                  <a:pt x="8420668" y="341194"/>
                </a:cubicBezTo>
                <a:cubicBezTo>
                  <a:pt x="8445356" y="362796"/>
                  <a:pt x="8502555" y="395785"/>
                  <a:pt x="8502555" y="395785"/>
                </a:cubicBezTo>
                <a:cubicBezTo>
                  <a:pt x="8529125" y="475495"/>
                  <a:pt x="8495414" y="402292"/>
                  <a:pt x="8557146" y="464024"/>
                </a:cubicBezTo>
                <a:cubicBezTo>
                  <a:pt x="8568744" y="475622"/>
                  <a:pt x="8570532" y="496274"/>
                  <a:pt x="8584441" y="504967"/>
                </a:cubicBezTo>
                <a:cubicBezTo>
                  <a:pt x="8608840" y="520216"/>
                  <a:pt x="8640593" y="519396"/>
                  <a:pt x="8666328" y="532263"/>
                </a:cubicBezTo>
                <a:lnTo>
                  <a:pt x="8720919" y="559558"/>
                </a:lnTo>
                <a:cubicBezTo>
                  <a:pt x="8821003" y="550460"/>
                  <a:pt x="8922786" y="552759"/>
                  <a:pt x="9021170" y="532263"/>
                </a:cubicBezTo>
                <a:cubicBezTo>
                  <a:pt x="9037228" y="528918"/>
                  <a:pt x="9041130" y="505991"/>
                  <a:pt x="9048465" y="491320"/>
                </a:cubicBezTo>
                <a:cubicBezTo>
                  <a:pt x="9067012" y="454225"/>
                  <a:pt x="9050471" y="436227"/>
                  <a:pt x="9103056" y="423081"/>
                </a:cubicBezTo>
                <a:cubicBezTo>
                  <a:pt x="9109298" y="421521"/>
                  <a:pt x="9112155" y="432180"/>
                  <a:pt x="9116704" y="436729"/>
                </a:cubicBezTo>
              </a:path>
            </a:pathLst>
          </a:custGeom>
          <a:ln w="28575">
            <a:solidFill>
              <a:srgbClr val="00FF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127" name="CaixaDeTexto 12"/>
          <p:cNvSpPr txBox="1">
            <a:spLocks noChangeArrowheads="1"/>
          </p:cNvSpPr>
          <p:nvPr/>
        </p:nvSpPr>
        <p:spPr bwMode="auto">
          <a:xfrm>
            <a:off x="1071563" y="2782888"/>
            <a:ext cx="12144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 sz="3600" b="1">
                <a:solidFill>
                  <a:schemeClr val="bg1"/>
                </a:solidFill>
                <a:latin typeface="Calibri" panose="020F0502020204030204" pitchFamily="34" charset="0"/>
              </a:rPr>
              <a:t>5 cm</a:t>
            </a:r>
            <a:endParaRPr lang="pt-BR" altLang="pt-BR" sz="3600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128" name="CaixaDeTexto 13"/>
          <p:cNvSpPr txBox="1">
            <a:spLocks noChangeArrowheads="1"/>
          </p:cNvSpPr>
          <p:nvPr/>
        </p:nvSpPr>
        <p:spPr bwMode="auto">
          <a:xfrm>
            <a:off x="1071563" y="5572125"/>
            <a:ext cx="14287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 sz="3600" b="1">
                <a:solidFill>
                  <a:schemeClr val="bg1"/>
                </a:solidFill>
                <a:latin typeface="Calibri" panose="020F0502020204030204" pitchFamily="34" charset="0"/>
              </a:rPr>
              <a:t>20 cm</a:t>
            </a:r>
            <a:endParaRPr lang="pt-BR" altLang="pt-BR" sz="3600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129" name="CaixaDeTexto 14"/>
          <p:cNvSpPr txBox="1">
            <a:spLocks noChangeArrowheads="1"/>
          </p:cNvSpPr>
          <p:nvPr/>
        </p:nvSpPr>
        <p:spPr bwMode="auto">
          <a:xfrm>
            <a:off x="2571750" y="2690813"/>
            <a:ext cx="1785938" cy="5238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pt-BR" sz="2800" b="1">
                <a:solidFill>
                  <a:srgbClr val="FFFF00"/>
                </a:solidFill>
                <a:latin typeface="Calibri" panose="020F0502020204030204" pitchFamily="34" charset="0"/>
              </a:rPr>
              <a:t>5,8 % MOS</a:t>
            </a:r>
            <a:endParaRPr lang="pt-BR" altLang="pt-BR" sz="2800" b="1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5130" name="CaixaDeTexto 15"/>
          <p:cNvSpPr txBox="1">
            <a:spLocks noChangeArrowheads="1"/>
          </p:cNvSpPr>
          <p:nvPr/>
        </p:nvSpPr>
        <p:spPr bwMode="auto">
          <a:xfrm>
            <a:off x="2571750" y="5191125"/>
            <a:ext cx="1785938" cy="5238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pt-BR" sz="2800" b="1">
                <a:solidFill>
                  <a:srgbClr val="FFFF00"/>
                </a:solidFill>
                <a:latin typeface="Calibri" panose="020F0502020204030204" pitchFamily="34" charset="0"/>
              </a:rPr>
              <a:t>3,7 % MOS</a:t>
            </a:r>
            <a:endParaRPr lang="pt-BR" altLang="pt-BR" sz="2800" b="1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5131" name="CaixaDeTexto 16"/>
          <p:cNvSpPr txBox="1">
            <a:spLocks noChangeArrowheads="1"/>
          </p:cNvSpPr>
          <p:nvPr/>
        </p:nvSpPr>
        <p:spPr bwMode="auto">
          <a:xfrm>
            <a:off x="4429125" y="3800475"/>
            <a:ext cx="4286250" cy="1200150"/>
          </a:xfrm>
          <a:prstGeom prst="rect">
            <a:avLst/>
          </a:prstGeom>
          <a:solidFill>
            <a:schemeClr val="tx1">
              <a:alpha val="70195"/>
            </a:schemeClr>
          </a:solidFill>
          <a:ln w="9525">
            <a:solidFill>
              <a:srgbClr val="66FF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 sz="2400">
                <a:solidFill>
                  <a:schemeClr val="bg1"/>
                </a:solidFill>
                <a:latin typeface="Calibri" panose="020F0502020204030204" pitchFamily="34" charset="0"/>
              </a:rPr>
              <a:t>Indice de estratificación = 1,57</a:t>
            </a:r>
          </a:p>
          <a:p>
            <a:pPr eaLnBrk="1" hangingPunct="1"/>
            <a:r>
              <a:rPr lang="en-US" altLang="pt-BR" sz="2400">
                <a:solidFill>
                  <a:schemeClr val="bg1"/>
                </a:solidFill>
                <a:latin typeface="Calibri" panose="020F0502020204030204" pitchFamily="34" charset="0"/>
              </a:rPr>
              <a:t>(hay 57 % mas MOS en la camada superficial de 0-5 cm</a:t>
            </a:r>
            <a:endParaRPr lang="pt-BR" altLang="pt-BR" sz="24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1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/>
      <p:bldP spid="5128" grpId="0"/>
      <p:bldP spid="5129" grpId="0" animBg="1"/>
      <p:bldP spid="5130" grpId="0" animBg="1"/>
      <p:bldP spid="513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Milho PD - Av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2462213" y="2492375"/>
            <a:ext cx="3984625" cy="4149725"/>
            <a:chOff x="1551" y="1570"/>
            <a:chExt cx="2510" cy="2614"/>
          </a:xfrm>
        </p:grpSpPr>
        <p:grpSp>
          <p:nvGrpSpPr>
            <p:cNvPr id="16412" name="Group 3"/>
            <p:cNvGrpSpPr>
              <a:grpSpLocks/>
            </p:cNvGrpSpPr>
            <p:nvPr/>
          </p:nvGrpSpPr>
          <p:grpSpPr bwMode="auto">
            <a:xfrm>
              <a:off x="2744" y="1570"/>
              <a:ext cx="1253" cy="1043"/>
              <a:chOff x="2807" y="825"/>
              <a:chExt cx="1253" cy="1043"/>
            </a:xfrm>
          </p:grpSpPr>
          <p:sp>
            <p:nvSpPr>
              <p:cNvPr id="16455" name="Freeform 4"/>
              <p:cNvSpPr>
                <a:spLocks noChangeAspect="1"/>
              </p:cNvSpPr>
              <p:nvPr/>
            </p:nvSpPr>
            <p:spPr bwMode="auto">
              <a:xfrm>
                <a:off x="2807" y="825"/>
                <a:ext cx="1253" cy="972"/>
              </a:xfrm>
              <a:custGeom>
                <a:avLst/>
                <a:gdLst>
                  <a:gd name="T0" fmla="*/ 212 w 558"/>
                  <a:gd name="T1" fmla="*/ 30 h 500"/>
                  <a:gd name="T2" fmla="*/ 270 w 558"/>
                  <a:gd name="T3" fmla="*/ 11 h 500"/>
                  <a:gd name="T4" fmla="*/ 395 w 558"/>
                  <a:gd name="T5" fmla="*/ 49 h 500"/>
                  <a:gd name="T6" fmla="*/ 481 w 558"/>
                  <a:gd name="T7" fmla="*/ 97 h 500"/>
                  <a:gd name="T8" fmla="*/ 548 w 558"/>
                  <a:gd name="T9" fmla="*/ 251 h 500"/>
                  <a:gd name="T10" fmla="*/ 539 w 558"/>
                  <a:gd name="T11" fmla="*/ 280 h 500"/>
                  <a:gd name="T12" fmla="*/ 558 w 558"/>
                  <a:gd name="T13" fmla="*/ 337 h 500"/>
                  <a:gd name="T14" fmla="*/ 510 w 558"/>
                  <a:gd name="T15" fmla="*/ 376 h 500"/>
                  <a:gd name="T16" fmla="*/ 471 w 558"/>
                  <a:gd name="T17" fmla="*/ 424 h 500"/>
                  <a:gd name="T18" fmla="*/ 395 w 558"/>
                  <a:gd name="T19" fmla="*/ 452 h 500"/>
                  <a:gd name="T20" fmla="*/ 327 w 558"/>
                  <a:gd name="T21" fmla="*/ 443 h 500"/>
                  <a:gd name="T22" fmla="*/ 308 w 558"/>
                  <a:gd name="T23" fmla="*/ 414 h 500"/>
                  <a:gd name="T24" fmla="*/ 231 w 558"/>
                  <a:gd name="T25" fmla="*/ 452 h 500"/>
                  <a:gd name="T26" fmla="*/ 174 w 558"/>
                  <a:gd name="T27" fmla="*/ 472 h 500"/>
                  <a:gd name="T28" fmla="*/ 126 w 558"/>
                  <a:gd name="T29" fmla="*/ 481 h 500"/>
                  <a:gd name="T30" fmla="*/ 68 w 558"/>
                  <a:gd name="T31" fmla="*/ 500 h 500"/>
                  <a:gd name="T32" fmla="*/ 39 w 558"/>
                  <a:gd name="T33" fmla="*/ 491 h 500"/>
                  <a:gd name="T34" fmla="*/ 20 w 558"/>
                  <a:gd name="T35" fmla="*/ 433 h 500"/>
                  <a:gd name="T36" fmla="*/ 39 w 558"/>
                  <a:gd name="T37" fmla="*/ 107 h 500"/>
                  <a:gd name="T38" fmla="*/ 107 w 558"/>
                  <a:gd name="T39" fmla="*/ 116 h 500"/>
                  <a:gd name="T40" fmla="*/ 212 w 558"/>
                  <a:gd name="T41" fmla="*/ 30 h 50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58"/>
                  <a:gd name="T64" fmla="*/ 0 h 500"/>
                  <a:gd name="T65" fmla="*/ 558 w 558"/>
                  <a:gd name="T66" fmla="*/ 500 h 50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58" h="500">
                    <a:moveTo>
                      <a:pt x="212" y="30"/>
                    </a:moveTo>
                    <a:cubicBezTo>
                      <a:pt x="231" y="24"/>
                      <a:pt x="253" y="0"/>
                      <a:pt x="270" y="11"/>
                    </a:cubicBezTo>
                    <a:cubicBezTo>
                      <a:pt x="315" y="41"/>
                      <a:pt x="338" y="41"/>
                      <a:pt x="395" y="49"/>
                    </a:cubicBezTo>
                    <a:cubicBezTo>
                      <a:pt x="423" y="68"/>
                      <a:pt x="452" y="78"/>
                      <a:pt x="481" y="97"/>
                    </a:cubicBezTo>
                    <a:cubicBezTo>
                      <a:pt x="513" y="146"/>
                      <a:pt x="516" y="203"/>
                      <a:pt x="548" y="251"/>
                    </a:cubicBezTo>
                    <a:cubicBezTo>
                      <a:pt x="545" y="261"/>
                      <a:pt x="538" y="270"/>
                      <a:pt x="539" y="280"/>
                    </a:cubicBezTo>
                    <a:cubicBezTo>
                      <a:pt x="541" y="300"/>
                      <a:pt x="558" y="337"/>
                      <a:pt x="558" y="337"/>
                    </a:cubicBezTo>
                    <a:cubicBezTo>
                      <a:pt x="542" y="348"/>
                      <a:pt x="521" y="358"/>
                      <a:pt x="510" y="376"/>
                    </a:cubicBezTo>
                    <a:cubicBezTo>
                      <a:pt x="480" y="426"/>
                      <a:pt x="528" y="385"/>
                      <a:pt x="471" y="424"/>
                    </a:cubicBezTo>
                    <a:cubicBezTo>
                      <a:pt x="455" y="474"/>
                      <a:pt x="442" y="464"/>
                      <a:pt x="395" y="452"/>
                    </a:cubicBezTo>
                    <a:cubicBezTo>
                      <a:pt x="339" y="399"/>
                      <a:pt x="426" y="471"/>
                      <a:pt x="327" y="443"/>
                    </a:cubicBezTo>
                    <a:cubicBezTo>
                      <a:pt x="316" y="440"/>
                      <a:pt x="314" y="424"/>
                      <a:pt x="308" y="414"/>
                    </a:cubicBezTo>
                    <a:cubicBezTo>
                      <a:pt x="189" y="439"/>
                      <a:pt x="319" y="403"/>
                      <a:pt x="231" y="452"/>
                    </a:cubicBezTo>
                    <a:cubicBezTo>
                      <a:pt x="213" y="462"/>
                      <a:pt x="193" y="465"/>
                      <a:pt x="174" y="472"/>
                    </a:cubicBezTo>
                    <a:cubicBezTo>
                      <a:pt x="159" y="477"/>
                      <a:pt x="142" y="477"/>
                      <a:pt x="126" y="481"/>
                    </a:cubicBezTo>
                    <a:cubicBezTo>
                      <a:pt x="106" y="486"/>
                      <a:pt x="68" y="500"/>
                      <a:pt x="68" y="500"/>
                    </a:cubicBezTo>
                    <a:cubicBezTo>
                      <a:pt x="58" y="497"/>
                      <a:pt x="45" y="499"/>
                      <a:pt x="39" y="491"/>
                    </a:cubicBezTo>
                    <a:cubicBezTo>
                      <a:pt x="27" y="474"/>
                      <a:pt x="20" y="433"/>
                      <a:pt x="20" y="433"/>
                    </a:cubicBezTo>
                    <a:cubicBezTo>
                      <a:pt x="29" y="325"/>
                      <a:pt x="0" y="209"/>
                      <a:pt x="39" y="107"/>
                    </a:cubicBezTo>
                    <a:cubicBezTo>
                      <a:pt x="47" y="86"/>
                      <a:pt x="84" y="113"/>
                      <a:pt x="107" y="116"/>
                    </a:cubicBezTo>
                    <a:cubicBezTo>
                      <a:pt x="144" y="91"/>
                      <a:pt x="182" y="63"/>
                      <a:pt x="212" y="30"/>
                    </a:cubicBezTo>
                    <a:close/>
                  </a:path>
                </a:pathLst>
              </a:custGeom>
              <a:solidFill>
                <a:srgbClr val="CC990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pt-BR" altLang="pt-BR"/>
              </a:p>
            </p:txBody>
          </p:sp>
          <p:grpSp>
            <p:nvGrpSpPr>
              <p:cNvPr id="16456" name="Group 5"/>
              <p:cNvGrpSpPr>
                <a:grpSpLocks/>
              </p:cNvGrpSpPr>
              <p:nvPr/>
            </p:nvGrpSpPr>
            <p:grpSpPr bwMode="auto">
              <a:xfrm>
                <a:off x="2812" y="1019"/>
                <a:ext cx="266" cy="849"/>
                <a:chOff x="2426" y="821"/>
                <a:chExt cx="318" cy="1091"/>
              </a:xfrm>
            </p:grpSpPr>
            <p:sp>
              <p:nvSpPr>
                <p:cNvPr id="16457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2471" y="821"/>
                  <a:ext cx="273" cy="3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pt-BR" altLang="pt-BR" sz="2000" b="1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-</a:t>
                  </a:r>
                </a:p>
              </p:txBody>
            </p:sp>
            <p:sp>
              <p:nvSpPr>
                <p:cNvPr id="16458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2471" y="1590"/>
                  <a:ext cx="273" cy="3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pt-BR" altLang="pt-BR" sz="2000" b="1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+</a:t>
                  </a:r>
                </a:p>
              </p:txBody>
            </p:sp>
            <p:sp>
              <p:nvSpPr>
                <p:cNvPr id="16459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426" y="1025"/>
                  <a:ext cx="273" cy="3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pt-BR" altLang="pt-BR" sz="2000" b="1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+</a:t>
                  </a:r>
                </a:p>
              </p:txBody>
            </p:sp>
            <p:sp>
              <p:nvSpPr>
                <p:cNvPr id="16460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2426" y="1418"/>
                  <a:ext cx="273" cy="3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pt-BR" altLang="pt-BR" sz="2400" b="1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-</a:t>
                  </a:r>
                </a:p>
              </p:txBody>
            </p:sp>
            <p:sp>
              <p:nvSpPr>
                <p:cNvPr id="16461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2427" y="1161"/>
                  <a:ext cx="272" cy="3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pt-BR" altLang="pt-BR" sz="2400" b="1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-</a:t>
                  </a:r>
                </a:p>
              </p:txBody>
            </p:sp>
            <p:sp>
              <p:nvSpPr>
                <p:cNvPr id="16462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2426" y="1319"/>
                  <a:ext cx="273" cy="3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pt-BR" altLang="pt-BR" sz="2000" b="1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-</a:t>
                  </a:r>
                </a:p>
              </p:txBody>
            </p:sp>
          </p:grpSp>
        </p:grpSp>
        <p:grpSp>
          <p:nvGrpSpPr>
            <p:cNvPr id="16413" name="Group 12"/>
            <p:cNvGrpSpPr>
              <a:grpSpLocks/>
            </p:cNvGrpSpPr>
            <p:nvPr/>
          </p:nvGrpSpPr>
          <p:grpSpPr bwMode="auto">
            <a:xfrm>
              <a:off x="1551" y="2659"/>
              <a:ext cx="1329" cy="998"/>
              <a:chOff x="1178" y="2017"/>
              <a:chExt cx="1329" cy="1026"/>
            </a:xfrm>
          </p:grpSpPr>
          <p:sp>
            <p:nvSpPr>
              <p:cNvPr id="16444" name="Freeform 13"/>
              <p:cNvSpPr>
                <a:spLocks/>
              </p:cNvSpPr>
              <p:nvPr/>
            </p:nvSpPr>
            <p:spPr bwMode="auto">
              <a:xfrm>
                <a:off x="1178" y="2017"/>
                <a:ext cx="1317" cy="1026"/>
              </a:xfrm>
              <a:custGeom>
                <a:avLst/>
                <a:gdLst>
                  <a:gd name="T0" fmla="*/ 607 w 1173"/>
                  <a:gd name="T1" fmla="*/ 0 h 1056"/>
                  <a:gd name="T2" fmla="*/ 396 w 1173"/>
                  <a:gd name="T3" fmla="*/ 173 h 1056"/>
                  <a:gd name="T4" fmla="*/ 175 w 1173"/>
                  <a:gd name="T5" fmla="*/ 259 h 1056"/>
                  <a:gd name="T6" fmla="*/ 89 w 1173"/>
                  <a:gd name="T7" fmla="*/ 317 h 1056"/>
                  <a:gd name="T8" fmla="*/ 60 w 1173"/>
                  <a:gd name="T9" fmla="*/ 336 h 1056"/>
                  <a:gd name="T10" fmla="*/ 21 w 1173"/>
                  <a:gd name="T11" fmla="*/ 394 h 1056"/>
                  <a:gd name="T12" fmla="*/ 2 w 1173"/>
                  <a:gd name="T13" fmla="*/ 451 h 1056"/>
                  <a:gd name="T14" fmla="*/ 69 w 1173"/>
                  <a:gd name="T15" fmla="*/ 624 h 1056"/>
                  <a:gd name="T16" fmla="*/ 252 w 1173"/>
                  <a:gd name="T17" fmla="*/ 845 h 1056"/>
                  <a:gd name="T18" fmla="*/ 415 w 1173"/>
                  <a:gd name="T19" fmla="*/ 931 h 1056"/>
                  <a:gd name="T20" fmla="*/ 521 w 1173"/>
                  <a:gd name="T21" fmla="*/ 989 h 1056"/>
                  <a:gd name="T22" fmla="*/ 636 w 1173"/>
                  <a:gd name="T23" fmla="*/ 1056 h 1056"/>
                  <a:gd name="T24" fmla="*/ 693 w 1173"/>
                  <a:gd name="T25" fmla="*/ 1046 h 1056"/>
                  <a:gd name="T26" fmla="*/ 713 w 1173"/>
                  <a:gd name="T27" fmla="*/ 1027 h 1056"/>
                  <a:gd name="T28" fmla="*/ 799 w 1173"/>
                  <a:gd name="T29" fmla="*/ 998 h 1056"/>
                  <a:gd name="T30" fmla="*/ 933 w 1173"/>
                  <a:gd name="T31" fmla="*/ 826 h 1056"/>
                  <a:gd name="T32" fmla="*/ 1029 w 1173"/>
                  <a:gd name="T33" fmla="*/ 701 h 1056"/>
                  <a:gd name="T34" fmla="*/ 1039 w 1173"/>
                  <a:gd name="T35" fmla="*/ 672 h 1056"/>
                  <a:gd name="T36" fmla="*/ 1068 w 1173"/>
                  <a:gd name="T37" fmla="*/ 643 h 1056"/>
                  <a:gd name="T38" fmla="*/ 1077 w 1173"/>
                  <a:gd name="T39" fmla="*/ 576 h 1056"/>
                  <a:gd name="T40" fmla="*/ 1173 w 1173"/>
                  <a:gd name="T41" fmla="*/ 451 h 1056"/>
                  <a:gd name="T42" fmla="*/ 1106 w 1173"/>
                  <a:gd name="T43" fmla="*/ 192 h 1056"/>
                  <a:gd name="T44" fmla="*/ 1087 w 1173"/>
                  <a:gd name="T45" fmla="*/ 134 h 1056"/>
                  <a:gd name="T46" fmla="*/ 1077 w 1173"/>
                  <a:gd name="T47" fmla="*/ 106 h 1056"/>
                  <a:gd name="T48" fmla="*/ 809 w 1173"/>
                  <a:gd name="T49" fmla="*/ 86 h 1056"/>
                  <a:gd name="T50" fmla="*/ 636 w 1173"/>
                  <a:gd name="T51" fmla="*/ 58 h 1056"/>
                  <a:gd name="T52" fmla="*/ 607 w 1173"/>
                  <a:gd name="T53" fmla="*/ 0 h 105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173"/>
                  <a:gd name="T82" fmla="*/ 0 h 1056"/>
                  <a:gd name="T83" fmla="*/ 1173 w 1173"/>
                  <a:gd name="T84" fmla="*/ 1056 h 105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173" h="1056">
                    <a:moveTo>
                      <a:pt x="607" y="0"/>
                    </a:moveTo>
                    <a:cubicBezTo>
                      <a:pt x="560" y="94"/>
                      <a:pt x="485" y="129"/>
                      <a:pt x="396" y="173"/>
                    </a:cubicBezTo>
                    <a:cubicBezTo>
                      <a:pt x="324" y="209"/>
                      <a:pt x="254" y="240"/>
                      <a:pt x="175" y="259"/>
                    </a:cubicBezTo>
                    <a:cubicBezTo>
                      <a:pt x="146" y="278"/>
                      <a:pt x="118" y="298"/>
                      <a:pt x="89" y="317"/>
                    </a:cubicBezTo>
                    <a:cubicBezTo>
                      <a:pt x="79" y="323"/>
                      <a:pt x="60" y="336"/>
                      <a:pt x="60" y="336"/>
                    </a:cubicBezTo>
                    <a:cubicBezTo>
                      <a:pt x="47" y="355"/>
                      <a:pt x="34" y="375"/>
                      <a:pt x="21" y="394"/>
                    </a:cubicBezTo>
                    <a:cubicBezTo>
                      <a:pt x="10" y="411"/>
                      <a:pt x="2" y="451"/>
                      <a:pt x="2" y="451"/>
                    </a:cubicBezTo>
                    <a:cubicBezTo>
                      <a:pt x="11" y="545"/>
                      <a:pt x="0" y="571"/>
                      <a:pt x="69" y="624"/>
                    </a:cubicBezTo>
                    <a:cubicBezTo>
                      <a:pt x="100" y="715"/>
                      <a:pt x="176" y="790"/>
                      <a:pt x="252" y="845"/>
                    </a:cubicBezTo>
                    <a:cubicBezTo>
                      <a:pt x="301" y="880"/>
                      <a:pt x="367" y="897"/>
                      <a:pt x="415" y="931"/>
                    </a:cubicBezTo>
                    <a:cubicBezTo>
                      <a:pt x="493" y="987"/>
                      <a:pt x="455" y="972"/>
                      <a:pt x="521" y="989"/>
                    </a:cubicBezTo>
                    <a:cubicBezTo>
                      <a:pt x="558" y="1027"/>
                      <a:pt x="587" y="1039"/>
                      <a:pt x="636" y="1056"/>
                    </a:cubicBezTo>
                    <a:cubicBezTo>
                      <a:pt x="655" y="1053"/>
                      <a:pt x="675" y="1053"/>
                      <a:pt x="693" y="1046"/>
                    </a:cubicBezTo>
                    <a:cubicBezTo>
                      <a:pt x="702" y="1043"/>
                      <a:pt x="705" y="1032"/>
                      <a:pt x="713" y="1027"/>
                    </a:cubicBezTo>
                    <a:cubicBezTo>
                      <a:pt x="747" y="1004"/>
                      <a:pt x="758" y="1006"/>
                      <a:pt x="799" y="998"/>
                    </a:cubicBezTo>
                    <a:cubicBezTo>
                      <a:pt x="865" y="955"/>
                      <a:pt x="890" y="888"/>
                      <a:pt x="933" y="826"/>
                    </a:cubicBezTo>
                    <a:cubicBezTo>
                      <a:pt x="963" y="783"/>
                      <a:pt x="998" y="743"/>
                      <a:pt x="1029" y="701"/>
                    </a:cubicBezTo>
                    <a:cubicBezTo>
                      <a:pt x="1032" y="691"/>
                      <a:pt x="1033" y="680"/>
                      <a:pt x="1039" y="672"/>
                    </a:cubicBezTo>
                    <a:cubicBezTo>
                      <a:pt x="1047" y="661"/>
                      <a:pt x="1063" y="656"/>
                      <a:pt x="1068" y="643"/>
                    </a:cubicBezTo>
                    <a:cubicBezTo>
                      <a:pt x="1076" y="622"/>
                      <a:pt x="1073" y="598"/>
                      <a:pt x="1077" y="576"/>
                    </a:cubicBezTo>
                    <a:cubicBezTo>
                      <a:pt x="1087" y="523"/>
                      <a:pt x="1133" y="482"/>
                      <a:pt x="1173" y="451"/>
                    </a:cubicBezTo>
                    <a:cubicBezTo>
                      <a:pt x="1158" y="358"/>
                      <a:pt x="1135" y="280"/>
                      <a:pt x="1106" y="192"/>
                    </a:cubicBezTo>
                    <a:cubicBezTo>
                      <a:pt x="1100" y="173"/>
                      <a:pt x="1094" y="153"/>
                      <a:pt x="1087" y="134"/>
                    </a:cubicBezTo>
                    <a:cubicBezTo>
                      <a:pt x="1084" y="125"/>
                      <a:pt x="1087" y="108"/>
                      <a:pt x="1077" y="106"/>
                    </a:cubicBezTo>
                    <a:cubicBezTo>
                      <a:pt x="957" y="81"/>
                      <a:pt x="1045" y="97"/>
                      <a:pt x="809" y="86"/>
                    </a:cubicBezTo>
                    <a:cubicBezTo>
                      <a:pt x="752" y="73"/>
                      <a:pt x="694" y="69"/>
                      <a:pt x="636" y="58"/>
                    </a:cubicBezTo>
                    <a:cubicBezTo>
                      <a:pt x="622" y="18"/>
                      <a:pt x="632" y="38"/>
                      <a:pt x="607" y="0"/>
                    </a:cubicBezTo>
                    <a:close/>
                  </a:path>
                </a:pathLst>
              </a:custGeom>
              <a:solidFill>
                <a:srgbClr val="CC990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16445" name="Text Box 14"/>
              <p:cNvSpPr txBox="1">
                <a:spLocks noChangeArrowheads="1"/>
              </p:cNvSpPr>
              <p:nvPr/>
            </p:nvSpPr>
            <p:spPr bwMode="auto">
              <a:xfrm>
                <a:off x="1900" y="2025"/>
                <a:ext cx="226" cy="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  <p:sp>
            <p:nvSpPr>
              <p:cNvPr id="16446" name="Text Box 15"/>
              <p:cNvSpPr txBox="1">
                <a:spLocks noChangeArrowheads="1"/>
              </p:cNvSpPr>
              <p:nvPr/>
            </p:nvSpPr>
            <p:spPr bwMode="auto">
              <a:xfrm>
                <a:off x="2052" y="2078"/>
                <a:ext cx="229" cy="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0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+</a:t>
                </a:r>
              </a:p>
            </p:txBody>
          </p:sp>
          <p:sp>
            <p:nvSpPr>
              <p:cNvPr id="16447" name="Text Box 16"/>
              <p:cNvSpPr txBox="1">
                <a:spLocks noChangeArrowheads="1"/>
              </p:cNvSpPr>
              <p:nvPr/>
            </p:nvSpPr>
            <p:spPr bwMode="auto">
              <a:xfrm>
                <a:off x="2242" y="2166"/>
                <a:ext cx="228" cy="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  <p:sp>
            <p:nvSpPr>
              <p:cNvPr id="16448" name="Text Box 17"/>
              <p:cNvSpPr txBox="1">
                <a:spLocks noChangeArrowheads="1"/>
              </p:cNvSpPr>
              <p:nvPr/>
            </p:nvSpPr>
            <p:spPr bwMode="auto">
              <a:xfrm>
                <a:off x="2205" y="2061"/>
                <a:ext cx="227" cy="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  <p:sp>
            <p:nvSpPr>
              <p:cNvPr id="16449" name="Text Box 18"/>
              <p:cNvSpPr txBox="1">
                <a:spLocks noChangeArrowheads="1"/>
              </p:cNvSpPr>
              <p:nvPr/>
            </p:nvSpPr>
            <p:spPr bwMode="auto">
              <a:xfrm>
                <a:off x="1748" y="2025"/>
                <a:ext cx="228" cy="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0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+</a:t>
                </a:r>
              </a:p>
            </p:txBody>
          </p:sp>
          <p:sp>
            <p:nvSpPr>
              <p:cNvPr id="16450" name="Text Box 19"/>
              <p:cNvSpPr txBox="1">
                <a:spLocks noChangeArrowheads="1"/>
              </p:cNvSpPr>
              <p:nvPr/>
            </p:nvSpPr>
            <p:spPr bwMode="auto">
              <a:xfrm>
                <a:off x="2090" y="2625"/>
                <a:ext cx="229" cy="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0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+</a:t>
                </a:r>
              </a:p>
            </p:txBody>
          </p:sp>
          <p:sp>
            <p:nvSpPr>
              <p:cNvPr id="16451" name="Text Box 20"/>
              <p:cNvSpPr txBox="1">
                <a:spLocks noChangeArrowheads="1"/>
              </p:cNvSpPr>
              <p:nvPr/>
            </p:nvSpPr>
            <p:spPr bwMode="auto">
              <a:xfrm>
                <a:off x="2205" y="2414"/>
                <a:ext cx="227" cy="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0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+</a:t>
                </a:r>
              </a:p>
            </p:txBody>
          </p:sp>
          <p:sp>
            <p:nvSpPr>
              <p:cNvPr id="16452" name="Text Box 21"/>
              <p:cNvSpPr txBox="1">
                <a:spLocks noChangeArrowheads="1"/>
              </p:cNvSpPr>
              <p:nvPr/>
            </p:nvSpPr>
            <p:spPr bwMode="auto">
              <a:xfrm>
                <a:off x="2165" y="2520"/>
                <a:ext cx="229" cy="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  <p:sp>
            <p:nvSpPr>
              <p:cNvPr id="16453" name="Text Box 22"/>
              <p:cNvSpPr txBox="1">
                <a:spLocks noChangeArrowheads="1"/>
              </p:cNvSpPr>
              <p:nvPr/>
            </p:nvSpPr>
            <p:spPr bwMode="auto">
              <a:xfrm>
                <a:off x="1976" y="2731"/>
                <a:ext cx="229" cy="2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  <p:sp>
            <p:nvSpPr>
              <p:cNvPr id="16454" name="Text Box 23"/>
              <p:cNvSpPr txBox="1">
                <a:spLocks noChangeArrowheads="1"/>
              </p:cNvSpPr>
              <p:nvPr/>
            </p:nvSpPr>
            <p:spPr bwMode="auto">
              <a:xfrm>
                <a:off x="2281" y="2308"/>
                <a:ext cx="226" cy="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0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</p:grpSp>
        <p:sp>
          <p:nvSpPr>
            <p:cNvPr id="16414" name="Text Box 24"/>
            <p:cNvSpPr txBox="1">
              <a:spLocks noChangeArrowheads="1"/>
            </p:cNvSpPr>
            <p:nvPr/>
          </p:nvSpPr>
          <p:spPr bwMode="auto">
            <a:xfrm>
              <a:off x="3387" y="3329"/>
              <a:ext cx="22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pt-BR" sz="2400" b="1">
                  <a:solidFill>
                    <a:schemeClr val="bg1"/>
                  </a:solidFill>
                  <a:latin typeface="Arial Black" panose="020B0A04020102020204" pitchFamily="34" charset="0"/>
                </a:rPr>
                <a:t>-</a:t>
              </a:r>
            </a:p>
          </p:txBody>
        </p:sp>
        <p:grpSp>
          <p:nvGrpSpPr>
            <p:cNvPr id="16415" name="Group 25"/>
            <p:cNvGrpSpPr>
              <a:grpSpLocks/>
            </p:cNvGrpSpPr>
            <p:nvPr/>
          </p:nvGrpSpPr>
          <p:grpSpPr bwMode="auto">
            <a:xfrm>
              <a:off x="2393" y="3385"/>
              <a:ext cx="973" cy="799"/>
              <a:chOff x="2266" y="2673"/>
              <a:chExt cx="973" cy="799"/>
            </a:xfrm>
          </p:grpSpPr>
          <p:sp>
            <p:nvSpPr>
              <p:cNvPr id="16436" name="Freeform 26"/>
              <p:cNvSpPr>
                <a:spLocks/>
              </p:cNvSpPr>
              <p:nvPr/>
            </p:nvSpPr>
            <p:spPr bwMode="auto">
              <a:xfrm>
                <a:off x="2266" y="2693"/>
                <a:ext cx="973" cy="779"/>
              </a:xfrm>
              <a:custGeom>
                <a:avLst/>
                <a:gdLst>
                  <a:gd name="T0" fmla="*/ 243 w 867"/>
                  <a:gd name="T1" fmla="*/ 67 h 802"/>
                  <a:gd name="T2" fmla="*/ 205 w 867"/>
                  <a:gd name="T3" fmla="*/ 163 h 802"/>
                  <a:gd name="T4" fmla="*/ 166 w 867"/>
                  <a:gd name="T5" fmla="*/ 298 h 802"/>
                  <a:gd name="T6" fmla="*/ 138 w 867"/>
                  <a:gd name="T7" fmla="*/ 355 h 802"/>
                  <a:gd name="T8" fmla="*/ 118 w 867"/>
                  <a:gd name="T9" fmla="*/ 413 h 802"/>
                  <a:gd name="T10" fmla="*/ 90 w 867"/>
                  <a:gd name="T11" fmla="*/ 432 h 802"/>
                  <a:gd name="T12" fmla="*/ 42 w 867"/>
                  <a:gd name="T13" fmla="*/ 480 h 802"/>
                  <a:gd name="T14" fmla="*/ 22 w 867"/>
                  <a:gd name="T15" fmla="*/ 499 h 802"/>
                  <a:gd name="T16" fmla="*/ 3 w 867"/>
                  <a:gd name="T17" fmla="*/ 557 h 802"/>
                  <a:gd name="T18" fmla="*/ 13 w 867"/>
                  <a:gd name="T19" fmla="*/ 624 h 802"/>
                  <a:gd name="T20" fmla="*/ 51 w 867"/>
                  <a:gd name="T21" fmla="*/ 653 h 802"/>
                  <a:gd name="T22" fmla="*/ 435 w 867"/>
                  <a:gd name="T23" fmla="*/ 730 h 802"/>
                  <a:gd name="T24" fmla="*/ 608 w 867"/>
                  <a:gd name="T25" fmla="*/ 778 h 802"/>
                  <a:gd name="T26" fmla="*/ 867 w 867"/>
                  <a:gd name="T27" fmla="*/ 710 h 802"/>
                  <a:gd name="T28" fmla="*/ 781 w 867"/>
                  <a:gd name="T29" fmla="*/ 490 h 802"/>
                  <a:gd name="T30" fmla="*/ 752 w 867"/>
                  <a:gd name="T31" fmla="*/ 422 h 802"/>
                  <a:gd name="T32" fmla="*/ 704 w 867"/>
                  <a:gd name="T33" fmla="*/ 202 h 802"/>
                  <a:gd name="T34" fmla="*/ 618 w 867"/>
                  <a:gd name="T35" fmla="*/ 115 h 802"/>
                  <a:gd name="T36" fmla="*/ 560 w 867"/>
                  <a:gd name="T37" fmla="*/ 77 h 802"/>
                  <a:gd name="T38" fmla="*/ 502 w 867"/>
                  <a:gd name="T39" fmla="*/ 0 h 802"/>
                  <a:gd name="T40" fmla="*/ 291 w 867"/>
                  <a:gd name="T41" fmla="*/ 48 h 802"/>
                  <a:gd name="T42" fmla="*/ 243 w 867"/>
                  <a:gd name="T43" fmla="*/ 67 h 80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867"/>
                  <a:gd name="T67" fmla="*/ 0 h 802"/>
                  <a:gd name="T68" fmla="*/ 867 w 867"/>
                  <a:gd name="T69" fmla="*/ 802 h 80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867" h="802">
                    <a:moveTo>
                      <a:pt x="243" y="67"/>
                    </a:moveTo>
                    <a:cubicBezTo>
                      <a:pt x="220" y="138"/>
                      <a:pt x="233" y="107"/>
                      <a:pt x="205" y="163"/>
                    </a:cubicBezTo>
                    <a:cubicBezTo>
                      <a:pt x="184" y="281"/>
                      <a:pt x="206" y="239"/>
                      <a:pt x="166" y="298"/>
                    </a:cubicBezTo>
                    <a:cubicBezTo>
                      <a:pt x="137" y="388"/>
                      <a:pt x="182" y="257"/>
                      <a:pt x="138" y="355"/>
                    </a:cubicBezTo>
                    <a:cubicBezTo>
                      <a:pt x="130" y="374"/>
                      <a:pt x="135" y="402"/>
                      <a:pt x="118" y="413"/>
                    </a:cubicBezTo>
                    <a:cubicBezTo>
                      <a:pt x="109" y="419"/>
                      <a:pt x="98" y="425"/>
                      <a:pt x="90" y="432"/>
                    </a:cubicBezTo>
                    <a:cubicBezTo>
                      <a:pt x="73" y="447"/>
                      <a:pt x="58" y="464"/>
                      <a:pt x="42" y="480"/>
                    </a:cubicBezTo>
                    <a:cubicBezTo>
                      <a:pt x="35" y="486"/>
                      <a:pt x="22" y="499"/>
                      <a:pt x="22" y="499"/>
                    </a:cubicBezTo>
                    <a:cubicBezTo>
                      <a:pt x="16" y="518"/>
                      <a:pt x="0" y="537"/>
                      <a:pt x="3" y="557"/>
                    </a:cubicBezTo>
                    <a:cubicBezTo>
                      <a:pt x="6" y="579"/>
                      <a:pt x="3" y="604"/>
                      <a:pt x="13" y="624"/>
                    </a:cubicBezTo>
                    <a:cubicBezTo>
                      <a:pt x="20" y="638"/>
                      <a:pt x="39" y="643"/>
                      <a:pt x="51" y="653"/>
                    </a:cubicBezTo>
                    <a:cubicBezTo>
                      <a:pt x="161" y="748"/>
                      <a:pt x="286" y="724"/>
                      <a:pt x="435" y="730"/>
                    </a:cubicBezTo>
                    <a:cubicBezTo>
                      <a:pt x="494" y="739"/>
                      <a:pt x="551" y="758"/>
                      <a:pt x="608" y="778"/>
                    </a:cubicBezTo>
                    <a:cubicBezTo>
                      <a:pt x="738" y="766"/>
                      <a:pt x="807" y="802"/>
                      <a:pt x="867" y="710"/>
                    </a:cubicBezTo>
                    <a:cubicBezTo>
                      <a:pt x="858" y="621"/>
                      <a:pt x="845" y="554"/>
                      <a:pt x="781" y="490"/>
                    </a:cubicBezTo>
                    <a:cubicBezTo>
                      <a:pt x="773" y="467"/>
                      <a:pt x="756" y="446"/>
                      <a:pt x="752" y="422"/>
                    </a:cubicBezTo>
                    <a:cubicBezTo>
                      <a:pt x="721" y="205"/>
                      <a:pt x="780" y="317"/>
                      <a:pt x="704" y="202"/>
                    </a:cubicBezTo>
                    <a:cubicBezTo>
                      <a:pt x="681" y="167"/>
                      <a:pt x="651" y="141"/>
                      <a:pt x="618" y="115"/>
                    </a:cubicBezTo>
                    <a:cubicBezTo>
                      <a:pt x="600" y="101"/>
                      <a:pt x="560" y="77"/>
                      <a:pt x="560" y="77"/>
                    </a:cubicBezTo>
                    <a:cubicBezTo>
                      <a:pt x="547" y="39"/>
                      <a:pt x="536" y="22"/>
                      <a:pt x="502" y="0"/>
                    </a:cubicBezTo>
                    <a:cubicBezTo>
                      <a:pt x="431" y="15"/>
                      <a:pt x="361" y="30"/>
                      <a:pt x="291" y="48"/>
                    </a:cubicBezTo>
                    <a:cubicBezTo>
                      <a:pt x="257" y="70"/>
                      <a:pt x="274" y="67"/>
                      <a:pt x="243" y="67"/>
                    </a:cubicBezTo>
                    <a:close/>
                  </a:path>
                </a:pathLst>
              </a:custGeom>
              <a:solidFill>
                <a:srgbClr val="CC9900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16437" name="Text Box 27"/>
              <p:cNvSpPr txBox="1">
                <a:spLocks noChangeArrowheads="1"/>
              </p:cNvSpPr>
              <p:nvPr/>
            </p:nvSpPr>
            <p:spPr bwMode="auto">
              <a:xfrm>
                <a:off x="2470" y="2754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+</a:t>
                </a:r>
              </a:p>
            </p:txBody>
          </p:sp>
          <p:sp>
            <p:nvSpPr>
              <p:cNvPr id="16438" name="Text Box 28"/>
              <p:cNvSpPr txBox="1">
                <a:spLocks noChangeArrowheads="1"/>
              </p:cNvSpPr>
              <p:nvPr/>
            </p:nvSpPr>
            <p:spPr bwMode="auto">
              <a:xfrm>
                <a:off x="2774" y="2731"/>
                <a:ext cx="22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0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+</a:t>
                </a:r>
              </a:p>
            </p:txBody>
          </p:sp>
          <p:sp>
            <p:nvSpPr>
              <p:cNvPr id="16439" name="Text Box 29"/>
              <p:cNvSpPr txBox="1">
                <a:spLocks noChangeArrowheads="1"/>
              </p:cNvSpPr>
              <p:nvPr/>
            </p:nvSpPr>
            <p:spPr bwMode="auto">
              <a:xfrm>
                <a:off x="2888" y="2872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  <p:sp>
            <p:nvSpPr>
              <p:cNvPr id="16440" name="Text Box 30"/>
              <p:cNvSpPr txBox="1">
                <a:spLocks noChangeArrowheads="1"/>
              </p:cNvSpPr>
              <p:nvPr/>
            </p:nvSpPr>
            <p:spPr bwMode="auto">
              <a:xfrm>
                <a:off x="2432" y="2908"/>
                <a:ext cx="22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  <p:sp>
            <p:nvSpPr>
              <p:cNvPr id="16441" name="Text Box 31"/>
              <p:cNvSpPr txBox="1">
                <a:spLocks noChangeArrowheads="1"/>
              </p:cNvSpPr>
              <p:nvPr/>
            </p:nvSpPr>
            <p:spPr bwMode="auto">
              <a:xfrm>
                <a:off x="2622" y="2673"/>
                <a:ext cx="22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0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  <p:sp>
            <p:nvSpPr>
              <p:cNvPr id="16442" name="Text Box 32"/>
              <p:cNvSpPr txBox="1">
                <a:spLocks noChangeArrowheads="1"/>
              </p:cNvSpPr>
              <p:nvPr/>
            </p:nvSpPr>
            <p:spPr bwMode="auto">
              <a:xfrm>
                <a:off x="2319" y="3013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  <p:sp>
            <p:nvSpPr>
              <p:cNvPr id="16443" name="Text Box 33"/>
              <p:cNvSpPr txBox="1">
                <a:spLocks noChangeArrowheads="1"/>
              </p:cNvSpPr>
              <p:nvPr/>
            </p:nvSpPr>
            <p:spPr bwMode="auto">
              <a:xfrm>
                <a:off x="2926" y="3013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</p:grpSp>
        <p:grpSp>
          <p:nvGrpSpPr>
            <p:cNvPr id="16416" name="Group 34"/>
            <p:cNvGrpSpPr>
              <a:grpSpLocks/>
            </p:cNvGrpSpPr>
            <p:nvPr/>
          </p:nvGrpSpPr>
          <p:grpSpPr bwMode="auto">
            <a:xfrm>
              <a:off x="1580" y="1671"/>
              <a:ext cx="1162" cy="1053"/>
              <a:chOff x="1308" y="896"/>
              <a:chExt cx="1162" cy="1053"/>
            </a:xfrm>
          </p:grpSpPr>
          <p:sp>
            <p:nvSpPr>
              <p:cNvPr id="16426" name="Freeform 35"/>
              <p:cNvSpPr>
                <a:spLocks noChangeAspect="1"/>
              </p:cNvSpPr>
              <p:nvPr/>
            </p:nvSpPr>
            <p:spPr bwMode="auto">
              <a:xfrm>
                <a:off x="1308" y="896"/>
                <a:ext cx="1143" cy="989"/>
              </a:xfrm>
              <a:custGeom>
                <a:avLst/>
                <a:gdLst>
                  <a:gd name="T0" fmla="*/ 154 w 509"/>
                  <a:gd name="T1" fmla="*/ 29 h 509"/>
                  <a:gd name="T2" fmla="*/ 106 w 509"/>
                  <a:gd name="T3" fmla="*/ 77 h 509"/>
                  <a:gd name="T4" fmla="*/ 48 w 509"/>
                  <a:gd name="T5" fmla="*/ 154 h 509"/>
                  <a:gd name="T6" fmla="*/ 10 w 509"/>
                  <a:gd name="T7" fmla="*/ 240 h 509"/>
                  <a:gd name="T8" fmla="*/ 0 w 509"/>
                  <a:gd name="T9" fmla="*/ 269 h 509"/>
                  <a:gd name="T10" fmla="*/ 68 w 509"/>
                  <a:gd name="T11" fmla="*/ 451 h 509"/>
                  <a:gd name="T12" fmla="*/ 183 w 509"/>
                  <a:gd name="T13" fmla="*/ 490 h 509"/>
                  <a:gd name="T14" fmla="*/ 260 w 509"/>
                  <a:gd name="T15" fmla="*/ 509 h 509"/>
                  <a:gd name="T16" fmla="*/ 404 w 509"/>
                  <a:gd name="T17" fmla="*/ 471 h 509"/>
                  <a:gd name="T18" fmla="*/ 471 w 509"/>
                  <a:gd name="T19" fmla="*/ 279 h 509"/>
                  <a:gd name="T20" fmla="*/ 509 w 509"/>
                  <a:gd name="T21" fmla="*/ 192 h 509"/>
                  <a:gd name="T22" fmla="*/ 442 w 509"/>
                  <a:gd name="T23" fmla="*/ 115 h 509"/>
                  <a:gd name="T24" fmla="*/ 298 w 509"/>
                  <a:gd name="T25" fmla="*/ 0 h 509"/>
                  <a:gd name="T26" fmla="*/ 212 w 509"/>
                  <a:gd name="T27" fmla="*/ 10 h 509"/>
                  <a:gd name="T28" fmla="*/ 154 w 509"/>
                  <a:gd name="T29" fmla="*/ 29 h 50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09"/>
                  <a:gd name="T46" fmla="*/ 0 h 509"/>
                  <a:gd name="T47" fmla="*/ 509 w 509"/>
                  <a:gd name="T48" fmla="*/ 509 h 50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09" h="509">
                    <a:moveTo>
                      <a:pt x="154" y="29"/>
                    </a:moveTo>
                    <a:cubicBezTo>
                      <a:pt x="103" y="106"/>
                      <a:pt x="170" y="13"/>
                      <a:pt x="106" y="77"/>
                    </a:cubicBezTo>
                    <a:cubicBezTo>
                      <a:pt x="70" y="113"/>
                      <a:pt x="98" y="121"/>
                      <a:pt x="48" y="154"/>
                    </a:cubicBezTo>
                    <a:cubicBezTo>
                      <a:pt x="18" y="200"/>
                      <a:pt x="33" y="171"/>
                      <a:pt x="10" y="240"/>
                    </a:cubicBezTo>
                    <a:cubicBezTo>
                      <a:pt x="7" y="250"/>
                      <a:pt x="0" y="269"/>
                      <a:pt x="0" y="269"/>
                    </a:cubicBezTo>
                    <a:cubicBezTo>
                      <a:pt x="6" y="326"/>
                      <a:pt x="2" y="421"/>
                      <a:pt x="68" y="451"/>
                    </a:cubicBezTo>
                    <a:cubicBezTo>
                      <a:pt x="102" y="466"/>
                      <a:pt x="146" y="480"/>
                      <a:pt x="183" y="490"/>
                    </a:cubicBezTo>
                    <a:cubicBezTo>
                      <a:pt x="208" y="497"/>
                      <a:pt x="260" y="509"/>
                      <a:pt x="260" y="509"/>
                    </a:cubicBezTo>
                    <a:cubicBezTo>
                      <a:pt x="313" y="501"/>
                      <a:pt x="359" y="500"/>
                      <a:pt x="404" y="471"/>
                    </a:cubicBezTo>
                    <a:cubicBezTo>
                      <a:pt x="425" y="407"/>
                      <a:pt x="434" y="334"/>
                      <a:pt x="471" y="279"/>
                    </a:cubicBezTo>
                    <a:cubicBezTo>
                      <a:pt x="481" y="247"/>
                      <a:pt x="499" y="224"/>
                      <a:pt x="509" y="192"/>
                    </a:cubicBezTo>
                    <a:cubicBezTo>
                      <a:pt x="498" y="134"/>
                      <a:pt x="498" y="130"/>
                      <a:pt x="442" y="115"/>
                    </a:cubicBezTo>
                    <a:cubicBezTo>
                      <a:pt x="393" y="44"/>
                      <a:pt x="373" y="26"/>
                      <a:pt x="298" y="0"/>
                    </a:cubicBezTo>
                    <a:cubicBezTo>
                      <a:pt x="269" y="3"/>
                      <a:pt x="240" y="3"/>
                      <a:pt x="212" y="10"/>
                    </a:cubicBezTo>
                    <a:cubicBezTo>
                      <a:pt x="116" y="34"/>
                      <a:pt x="244" y="29"/>
                      <a:pt x="154" y="29"/>
                    </a:cubicBezTo>
                    <a:close/>
                  </a:path>
                </a:pathLst>
              </a:custGeom>
              <a:solidFill>
                <a:srgbClr val="CC990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16427" name="Text Box 36"/>
              <p:cNvSpPr txBox="1">
                <a:spLocks noChangeArrowheads="1"/>
              </p:cNvSpPr>
              <p:nvPr/>
            </p:nvSpPr>
            <p:spPr bwMode="auto">
              <a:xfrm>
                <a:off x="2205" y="1285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  <p:sp>
            <p:nvSpPr>
              <p:cNvPr id="16428" name="Text Box 37"/>
              <p:cNvSpPr txBox="1">
                <a:spLocks noChangeArrowheads="1"/>
              </p:cNvSpPr>
              <p:nvPr/>
            </p:nvSpPr>
            <p:spPr bwMode="auto">
              <a:xfrm>
                <a:off x="2242" y="1166"/>
                <a:ext cx="22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0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+</a:t>
                </a:r>
              </a:p>
            </p:txBody>
          </p:sp>
          <p:sp>
            <p:nvSpPr>
              <p:cNvPr id="16429" name="Text Box 38"/>
              <p:cNvSpPr txBox="1">
                <a:spLocks noChangeArrowheads="1"/>
              </p:cNvSpPr>
              <p:nvPr/>
            </p:nvSpPr>
            <p:spPr bwMode="auto">
              <a:xfrm>
                <a:off x="2126" y="1414"/>
                <a:ext cx="23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+</a:t>
                </a:r>
              </a:p>
            </p:txBody>
          </p:sp>
          <p:sp>
            <p:nvSpPr>
              <p:cNvPr id="16430" name="Text Box 39"/>
              <p:cNvSpPr txBox="1">
                <a:spLocks noChangeArrowheads="1"/>
              </p:cNvSpPr>
              <p:nvPr/>
            </p:nvSpPr>
            <p:spPr bwMode="auto">
              <a:xfrm>
                <a:off x="2090" y="1519"/>
                <a:ext cx="22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  <p:sp>
            <p:nvSpPr>
              <p:cNvPr id="16431" name="Text Box 40"/>
              <p:cNvSpPr txBox="1">
                <a:spLocks noChangeArrowheads="1"/>
              </p:cNvSpPr>
              <p:nvPr/>
            </p:nvSpPr>
            <p:spPr bwMode="auto">
              <a:xfrm>
                <a:off x="2052" y="1638"/>
                <a:ext cx="229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0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+</a:t>
                </a:r>
              </a:p>
            </p:txBody>
          </p:sp>
          <p:sp>
            <p:nvSpPr>
              <p:cNvPr id="16432" name="Text Box 41"/>
              <p:cNvSpPr txBox="1">
                <a:spLocks noChangeArrowheads="1"/>
              </p:cNvSpPr>
              <p:nvPr/>
            </p:nvSpPr>
            <p:spPr bwMode="auto">
              <a:xfrm>
                <a:off x="2090" y="1038"/>
                <a:ext cx="229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0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  <p:sp>
            <p:nvSpPr>
              <p:cNvPr id="16433" name="Text Box 42"/>
              <p:cNvSpPr txBox="1">
                <a:spLocks noChangeArrowheads="1"/>
              </p:cNvSpPr>
              <p:nvPr/>
            </p:nvSpPr>
            <p:spPr bwMode="auto">
              <a:xfrm>
                <a:off x="1897" y="1661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  <p:sp>
            <p:nvSpPr>
              <p:cNvPr id="16434" name="Text Box 43"/>
              <p:cNvSpPr txBox="1">
                <a:spLocks noChangeArrowheads="1"/>
              </p:cNvSpPr>
              <p:nvPr/>
            </p:nvSpPr>
            <p:spPr bwMode="auto">
              <a:xfrm>
                <a:off x="1691" y="1661"/>
                <a:ext cx="22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  <p:sp>
            <p:nvSpPr>
              <p:cNvPr id="16435" name="Text Box 44"/>
              <p:cNvSpPr txBox="1">
                <a:spLocks noChangeArrowheads="1"/>
              </p:cNvSpPr>
              <p:nvPr/>
            </p:nvSpPr>
            <p:spPr bwMode="auto">
              <a:xfrm>
                <a:off x="1527" y="1618"/>
                <a:ext cx="22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</p:grpSp>
        <p:grpSp>
          <p:nvGrpSpPr>
            <p:cNvPr id="16417" name="Group 45"/>
            <p:cNvGrpSpPr>
              <a:grpSpLocks/>
            </p:cNvGrpSpPr>
            <p:nvPr/>
          </p:nvGrpSpPr>
          <p:grpSpPr bwMode="auto">
            <a:xfrm>
              <a:off x="2880" y="2568"/>
              <a:ext cx="1181" cy="995"/>
              <a:chOff x="2961" y="1929"/>
              <a:chExt cx="1181" cy="995"/>
            </a:xfrm>
          </p:grpSpPr>
          <p:grpSp>
            <p:nvGrpSpPr>
              <p:cNvPr id="16418" name="Group 46"/>
              <p:cNvGrpSpPr>
                <a:grpSpLocks/>
              </p:cNvGrpSpPr>
              <p:nvPr/>
            </p:nvGrpSpPr>
            <p:grpSpPr bwMode="auto">
              <a:xfrm>
                <a:off x="2961" y="1929"/>
                <a:ext cx="1181" cy="995"/>
                <a:chOff x="2961" y="1929"/>
                <a:chExt cx="1181" cy="995"/>
              </a:xfrm>
            </p:grpSpPr>
            <p:sp>
              <p:nvSpPr>
                <p:cNvPr id="16421" name="Freeform 47"/>
                <p:cNvSpPr>
                  <a:spLocks noChangeAspect="1"/>
                </p:cNvSpPr>
                <p:nvPr/>
              </p:nvSpPr>
              <p:spPr bwMode="auto">
                <a:xfrm>
                  <a:off x="2961" y="1929"/>
                  <a:ext cx="1181" cy="995"/>
                </a:xfrm>
                <a:custGeom>
                  <a:avLst/>
                  <a:gdLst>
                    <a:gd name="T0" fmla="*/ 134 w 526"/>
                    <a:gd name="T1" fmla="*/ 29 h 512"/>
                    <a:gd name="T2" fmla="*/ 48 w 526"/>
                    <a:gd name="T3" fmla="*/ 87 h 512"/>
                    <a:gd name="T4" fmla="*/ 0 w 526"/>
                    <a:gd name="T5" fmla="*/ 173 h 512"/>
                    <a:gd name="T6" fmla="*/ 125 w 526"/>
                    <a:gd name="T7" fmla="*/ 423 h 512"/>
                    <a:gd name="T8" fmla="*/ 230 w 526"/>
                    <a:gd name="T9" fmla="*/ 461 h 512"/>
                    <a:gd name="T10" fmla="*/ 413 w 526"/>
                    <a:gd name="T11" fmla="*/ 500 h 512"/>
                    <a:gd name="T12" fmla="*/ 490 w 526"/>
                    <a:gd name="T13" fmla="*/ 480 h 512"/>
                    <a:gd name="T14" fmla="*/ 518 w 526"/>
                    <a:gd name="T15" fmla="*/ 384 h 512"/>
                    <a:gd name="T16" fmla="*/ 518 w 526"/>
                    <a:gd name="T17" fmla="*/ 173 h 512"/>
                    <a:gd name="T18" fmla="*/ 509 w 526"/>
                    <a:gd name="T19" fmla="*/ 68 h 512"/>
                    <a:gd name="T20" fmla="*/ 451 w 526"/>
                    <a:gd name="T21" fmla="*/ 48 h 512"/>
                    <a:gd name="T22" fmla="*/ 422 w 526"/>
                    <a:gd name="T23" fmla="*/ 29 h 512"/>
                    <a:gd name="T24" fmla="*/ 365 w 526"/>
                    <a:gd name="T25" fmla="*/ 10 h 512"/>
                    <a:gd name="T26" fmla="*/ 336 w 526"/>
                    <a:gd name="T27" fmla="*/ 0 h 512"/>
                    <a:gd name="T28" fmla="*/ 134 w 526"/>
                    <a:gd name="T29" fmla="*/ 29 h 51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526"/>
                    <a:gd name="T46" fmla="*/ 0 h 512"/>
                    <a:gd name="T47" fmla="*/ 526 w 526"/>
                    <a:gd name="T48" fmla="*/ 512 h 51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526" h="512">
                      <a:moveTo>
                        <a:pt x="134" y="29"/>
                      </a:moveTo>
                      <a:cubicBezTo>
                        <a:pt x="103" y="50"/>
                        <a:pt x="82" y="70"/>
                        <a:pt x="48" y="87"/>
                      </a:cubicBezTo>
                      <a:cubicBezTo>
                        <a:pt x="4" y="153"/>
                        <a:pt x="17" y="122"/>
                        <a:pt x="0" y="173"/>
                      </a:cubicBezTo>
                      <a:cubicBezTo>
                        <a:pt x="10" y="284"/>
                        <a:pt x="17" y="371"/>
                        <a:pt x="125" y="423"/>
                      </a:cubicBezTo>
                      <a:cubicBezTo>
                        <a:pt x="144" y="486"/>
                        <a:pt x="121" y="441"/>
                        <a:pt x="230" y="461"/>
                      </a:cubicBezTo>
                      <a:cubicBezTo>
                        <a:pt x="293" y="472"/>
                        <a:pt x="348" y="492"/>
                        <a:pt x="413" y="500"/>
                      </a:cubicBezTo>
                      <a:cubicBezTo>
                        <a:pt x="451" y="512"/>
                        <a:pt x="462" y="508"/>
                        <a:pt x="490" y="480"/>
                      </a:cubicBezTo>
                      <a:cubicBezTo>
                        <a:pt x="513" y="410"/>
                        <a:pt x="504" y="443"/>
                        <a:pt x="518" y="384"/>
                      </a:cubicBezTo>
                      <a:cubicBezTo>
                        <a:pt x="497" y="183"/>
                        <a:pt x="518" y="433"/>
                        <a:pt x="518" y="173"/>
                      </a:cubicBezTo>
                      <a:cubicBezTo>
                        <a:pt x="518" y="138"/>
                        <a:pt x="526" y="99"/>
                        <a:pt x="509" y="68"/>
                      </a:cubicBezTo>
                      <a:cubicBezTo>
                        <a:pt x="499" y="50"/>
                        <a:pt x="470" y="55"/>
                        <a:pt x="451" y="48"/>
                      </a:cubicBezTo>
                      <a:cubicBezTo>
                        <a:pt x="440" y="44"/>
                        <a:pt x="433" y="34"/>
                        <a:pt x="422" y="29"/>
                      </a:cubicBezTo>
                      <a:cubicBezTo>
                        <a:pt x="404" y="21"/>
                        <a:pt x="384" y="16"/>
                        <a:pt x="365" y="10"/>
                      </a:cubicBezTo>
                      <a:cubicBezTo>
                        <a:pt x="355" y="7"/>
                        <a:pt x="336" y="0"/>
                        <a:pt x="336" y="0"/>
                      </a:cubicBezTo>
                      <a:cubicBezTo>
                        <a:pt x="233" y="7"/>
                        <a:pt x="211" y="5"/>
                        <a:pt x="134" y="29"/>
                      </a:cubicBezTo>
                      <a:close/>
                    </a:path>
                  </a:pathLst>
                </a:custGeom>
                <a:solidFill>
                  <a:srgbClr val="CC9900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6422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2964" y="2166"/>
                  <a:ext cx="228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pt-BR" altLang="pt-BR" sz="2400" b="1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-</a:t>
                  </a:r>
                </a:p>
              </p:txBody>
            </p:sp>
            <p:sp>
              <p:nvSpPr>
                <p:cNvPr id="16423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3040" y="2061"/>
                  <a:ext cx="229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pt-BR" altLang="pt-BR" sz="2000" b="1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+</a:t>
                  </a:r>
                </a:p>
              </p:txBody>
            </p:sp>
            <p:sp>
              <p:nvSpPr>
                <p:cNvPr id="16424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2964" y="2308"/>
                  <a:ext cx="228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pt-BR" altLang="pt-BR" sz="2400" b="1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-</a:t>
                  </a:r>
                </a:p>
              </p:txBody>
            </p:sp>
            <p:sp>
              <p:nvSpPr>
                <p:cNvPr id="16425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3002" y="2436"/>
                  <a:ext cx="227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pt-BR" altLang="pt-BR" sz="2000" b="1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+</a:t>
                  </a:r>
                </a:p>
              </p:txBody>
            </p:sp>
          </p:grpSp>
          <p:sp>
            <p:nvSpPr>
              <p:cNvPr id="16419" name="Text Box 52"/>
              <p:cNvSpPr txBox="1">
                <a:spLocks noChangeArrowheads="1"/>
              </p:cNvSpPr>
              <p:nvPr/>
            </p:nvSpPr>
            <p:spPr bwMode="auto">
              <a:xfrm>
                <a:off x="3192" y="1955"/>
                <a:ext cx="22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0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  <p:sp>
            <p:nvSpPr>
              <p:cNvPr id="16420" name="Text Box 53"/>
              <p:cNvSpPr txBox="1">
                <a:spLocks noChangeArrowheads="1"/>
              </p:cNvSpPr>
              <p:nvPr/>
            </p:nvSpPr>
            <p:spPr bwMode="auto">
              <a:xfrm>
                <a:off x="3115" y="2554"/>
                <a:ext cx="22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</p:grpSp>
      </p:grpSp>
      <p:grpSp>
        <p:nvGrpSpPr>
          <p:cNvPr id="10" name="Group 78"/>
          <p:cNvGrpSpPr>
            <a:grpSpLocks/>
          </p:cNvGrpSpPr>
          <p:nvPr/>
        </p:nvGrpSpPr>
        <p:grpSpPr bwMode="auto">
          <a:xfrm>
            <a:off x="250825" y="762000"/>
            <a:ext cx="2265363" cy="3962400"/>
            <a:chOff x="158" y="480"/>
            <a:chExt cx="1427" cy="2496"/>
          </a:xfrm>
        </p:grpSpPr>
        <p:grpSp>
          <p:nvGrpSpPr>
            <p:cNvPr id="16398" name="Group 71"/>
            <p:cNvGrpSpPr>
              <a:grpSpLocks/>
            </p:cNvGrpSpPr>
            <p:nvPr/>
          </p:nvGrpSpPr>
          <p:grpSpPr bwMode="auto">
            <a:xfrm>
              <a:off x="158" y="2527"/>
              <a:ext cx="1427" cy="449"/>
              <a:chOff x="739" y="1207"/>
              <a:chExt cx="1427" cy="449"/>
            </a:xfrm>
          </p:grpSpPr>
          <p:sp>
            <p:nvSpPr>
              <p:cNvPr id="16400" name="Rectangle 69"/>
              <p:cNvSpPr>
                <a:spLocks noChangeAspect="1" noChangeArrowheads="1"/>
              </p:cNvSpPr>
              <p:nvPr/>
            </p:nvSpPr>
            <p:spPr bwMode="auto">
              <a:xfrm>
                <a:off x="793" y="1207"/>
                <a:ext cx="1271" cy="449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16401" name="Text Box 57"/>
              <p:cNvSpPr txBox="1">
                <a:spLocks noChangeAspect="1" noChangeArrowheads="1"/>
              </p:cNvSpPr>
              <p:nvPr/>
            </p:nvSpPr>
            <p:spPr bwMode="auto">
              <a:xfrm>
                <a:off x="1676" y="1230"/>
                <a:ext cx="490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rgbClr val="00FF00"/>
                    </a:solidFill>
                    <a:latin typeface="Arial Rounded MT Bold" panose="020F0704030504030204" pitchFamily="34" charset="0"/>
                  </a:rPr>
                  <a:t>O</a:t>
                </a:r>
                <a:r>
                  <a:rPr lang="pt-BR" altLang="pt-BR" sz="4800" b="1" baseline="30000">
                    <a:solidFill>
                      <a:srgbClr val="00FF00"/>
                    </a:solidFill>
                    <a:latin typeface="Arial Rounded MT Bold" panose="020F0704030504030204" pitchFamily="34" charset="0"/>
                  </a:rPr>
                  <a:t>-</a:t>
                </a:r>
                <a:r>
                  <a:rPr lang="pt-BR" altLang="pt-BR" sz="2400" b="1">
                    <a:solidFill>
                      <a:srgbClr val="00FF00"/>
                    </a:solidFill>
                    <a:latin typeface="Arial Rounded MT Bold" panose="020F0704030504030204" pitchFamily="34" charset="0"/>
                  </a:rPr>
                  <a:t> </a:t>
                </a:r>
                <a:endParaRPr lang="en-US" altLang="pt-BR" sz="2400" b="1">
                  <a:solidFill>
                    <a:srgbClr val="00FF00"/>
                  </a:solidFill>
                  <a:latin typeface="Arial Rounded MT Bold" panose="020F0704030504030204" pitchFamily="34" charset="0"/>
                </a:endParaRPr>
              </a:p>
            </p:txBody>
          </p:sp>
          <p:grpSp>
            <p:nvGrpSpPr>
              <p:cNvPr id="16402" name="Group 65"/>
              <p:cNvGrpSpPr>
                <a:grpSpLocks noChangeAspect="1"/>
              </p:cNvGrpSpPr>
              <p:nvPr/>
            </p:nvGrpSpPr>
            <p:grpSpPr bwMode="auto">
              <a:xfrm rot="5400000">
                <a:off x="1268" y="1126"/>
                <a:ext cx="246" cy="652"/>
                <a:chOff x="793" y="709"/>
                <a:chExt cx="273" cy="725"/>
              </a:xfrm>
            </p:grpSpPr>
            <p:sp>
              <p:nvSpPr>
                <p:cNvPr id="16405" name="Line 5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793" y="709"/>
                  <a:ext cx="137" cy="226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6406" name="Line 59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929" y="709"/>
                  <a:ext cx="137" cy="226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6407" name="Line 60"/>
                <p:cNvSpPr>
                  <a:spLocks noChangeAspect="1" noChangeShapeType="1"/>
                </p:cNvSpPr>
                <p:nvPr/>
              </p:nvSpPr>
              <p:spPr bwMode="auto">
                <a:xfrm>
                  <a:off x="793" y="1208"/>
                  <a:ext cx="137" cy="226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6408" name="Line 6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929" y="1208"/>
                  <a:ext cx="137" cy="226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6409" name="Line 62"/>
                <p:cNvSpPr>
                  <a:spLocks noChangeAspect="1" noChangeShapeType="1"/>
                </p:cNvSpPr>
                <p:nvPr/>
              </p:nvSpPr>
              <p:spPr bwMode="auto">
                <a:xfrm>
                  <a:off x="793" y="935"/>
                  <a:ext cx="0" cy="272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6410" name="Line 63"/>
                <p:cNvSpPr>
                  <a:spLocks noChangeAspect="1" noChangeShapeType="1"/>
                </p:cNvSpPr>
                <p:nvPr/>
              </p:nvSpPr>
              <p:spPr bwMode="auto">
                <a:xfrm>
                  <a:off x="1066" y="935"/>
                  <a:ext cx="0" cy="272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6411" name="Oval 64"/>
                <p:cNvSpPr>
                  <a:spLocks noChangeAspect="1" noChangeArrowheads="1"/>
                </p:cNvSpPr>
                <p:nvPr/>
              </p:nvSpPr>
              <p:spPr bwMode="auto">
                <a:xfrm>
                  <a:off x="839" y="935"/>
                  <a:ext cx="181" cy="227"/>
                </a:xfrm>
                <a:prstGeom prst="ellips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pt-BR" altLang="pt-BR"/>
                </a:p>
              </p:txBody>
            </p:sp>
          </p:grpSp>
          <p:sp>
            <p:nvSpPr>
              <p:cNvPr id="16403" name="Line 66"/>
              <p:cNvSpPr>
                <a:spLocks noChangeAspect="1" noChangeShapeType="1"/>
              </p:cNvSpPr>
              <p:nvPr/>
            </p:nvSpPr>
            <p:spPr bwMode="auto">
              <a:xfrm>
                <a:off x="1717" y="1452"/>
                <a:ext cx="8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404" name="Text Box 67"/>
              <p:cNvSpPr txBox="1">
                <a:spLocks noChangeAspect="1" noChangeArrowheads="1"/>
              </p:cNvSpPr>
              <p:nvPr/>
            </p:nvSpPr>
            <p:spPr bwMode="auto">
              <a:xfrm>
                <a:off x="739" y="1315"/>
                <a:ext cx="44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rgbClr val="00FF00"/>
                    </a:solidFill>
                    <a:latin typeface="Arial Rounded MT Bold" panose="020F0704030504030204" pitchFamily="34" charset="0"/>
                  </a:rPr>
                  <a:t>R – </a:t>
                </a:r>
                <a:endParaRPr lang="en-US" altLang="pt-BR" sz="2400" b="1">
                  <a:solidFill>
                    <a:srgbClr val="00FF00"/>
                  </a:solidFill>
                  <a:latin typeface="Arial Rounded MT Bold" panose="020F0704030504030204" pitchFamily="34" charset="0"/>
                </a:endParaRPr>
              </a:p>
            </p:txBody>
          </p:sp>
        </p:grpSp>
        <p:sp>
          <p:nvSpPr>
            <p:cNvPr id="16399" name="Freeform 72"/>
            <p:cNvSpPr>
              <a:spLocks/>
            </p:cNvSpPr>
            <p:nvPr/>
          </p:nvSpPr>
          <p:spPr bwMode="auto">
            <a:xfrm>
              <a:off x="707" y="480"/>
              <a:ext cx="612" cy="2033"/>
            </a:xfrm>
            <a:custGeom>
              <a:avLst/>
              <a:gdLst>
                <a:gd name="T0" fmla="*/ 506 w 612"/>
                <a:gd name="T1" fmla="*/ 0 h 2033"/>
                <a:gd name="T2" fmla="*/ 480 w 612"/>
                <a:gd name="T3" fmla="*/ 17 h 2033"/>
                <a:gd name="T4" fmla="*/ 445 w 612"/>
                <a:gd name="T5" fmla="*/ 122 h 2033"/>
                <a:gd name="T6" fmla="*/ 454 w 612"/>
                <a:gd name="T7" fmla="*/ 262 h 2033"/>
                <a:gd name="T8" fmla="*/ 532 w 612"/>
                <a:gd name="T9" fmla="*/ 288 h 2033"/>
                <a:gd name="T10" fmla="*/ 558 w 612"/>
                <a:gd name="T11" fmla="*/ 297 h 2033"/>
                <a:gd name="T12" fmla="*/ 558 w 612"/>
                <a:gd name="T13" fmla="*/ 471 h 2033"/>
                <a:gd name="T14" fmla="*/ 436 w 612"/>
                <a:gd name="T15" fmla="*/ 497 h 2033"/>
                <a:gd name="T16" fmla="*/ 358 w 612"/>
                <a:gd name="T17" fmla="*/ 524 h 2033"/>
                <a:gd name="T18" fmla="*/ 314 w 612"/>
                <a:gd name="T19" fmla="*/ 585 h 2033"/>
                <a:gd name="T20" fmla="*/ 332 w 612"/>
                <a:gd name="T21" fmla="*/ 716 h 2033"/>
                <a:gd name="T22" fmla="*/ 358 w 612"/>
                <a:gd name="T23" fmla="*/ 724 h 2033"/>
                <a:gd name="T24" fmla="*/ 393 w 612"/>
                <a:gd name="T25" fmla="*/ 794 h 2033"/>
                <a:gd name="T26" fmla="*/ 410 w 612"/>
                <a:gd name="T27" fmla="*/ 838 h 2033"/>
                <a:gd name="T28" fmla="*/ 428 w 612"/>
                <a:gd name="T29" fmla="*/ 916 h 2033"/>
                <a:gd name="T30" fmla="*/ 157 w 612"/>
                <a:gd name="T31" fmla="*/ 995 h 2033"/>
                <a:gd name="T32" fmla="*/ 174 w 612"/>
                <a:gd name="T33" fmla="*/ 1143 h 2033"/>
                <a:gd name="T34" fmla="*/ 218 w 612"/>
                <a:gd name="T35" fmla="*/ 1187 h 2033"/>
                <a:gd name="T36" fmla="*/ 288 w 612"/>
                <a:gd name="T37" fmla="*/ 1292 h 2033"/>
                <a:gd name="T38" fmla="*/ 157 w 612"/>
                <a:gd name="T39" fmla="*/ 1457 h 2033"/>
                <a:gd name="T40" fmla="*/ 105 w 612"/>
                <a:gd name="T41" fmla="*/ 1492 h 2033"/>
                <a:gd name="T42" fmla="*/ 61 w 612"/>
                <a:gd name="T43" fmla="*/ 1527 h 2033"/>
                <a:gd name="T44" fmla="*/ 140 w 612"/>
                <a:gd name="T45" fmla="*/ 1597 h 2033"/>
                <a:gd name="T46" fmla="*/ 218 w 612"/>
                <a:gd name="T47" fmla="*/ 1658 h 2033"/>
                <a:gd name="T48" fmla="*/ 192 w 612"/>
                <a:gd name="T49" fmla="*/ 1789 h 2033"/>
                <a:gd name="T50" fmla="*/ 122 w 612"/>
                <a:gd name="T51" fmla="*/ 1850 h 2033"/>
                <a:gd name="T52" fmla="*/ 35 w 612"/>
                <a:gd name="T53" fmla="*/ 1955 h 2033"/>
                <a:gd name="T54" fmla="*/ 0 w 612"/>
                <a:gd name="T55" fmla="*/ 2033 h 203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612"/>
                <a:gd name="T85" fmla="*/ 0 h 2033"/>
                <a:gd name="T86" fmla="*/ 612 w 612"/>
                <a:gd name="T87" fmla="*/ 2033 h 203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612" h="2033">
                  <a:moveTo>
                    <a:pt x="506" y="0"/>
                  </a:moveTo>
                  <a:cubicBezTo>
                    <a:pt x="497" y="6"/>
                    <a:pt x="486" y="8"/>
                    <a:pt x="480" y="17"/>
                  </a:cubicBezTo>
                  <a:cubicBezTo>
                    <a:pt x="465" y="42"/>
                    <a:pt x="455" y="93"/>
                    <a:pt x="445" y="122"/>
                  </a:cubicBezTo>
                  <a:cubicBezTo>
                    <a:pt x="448" y="169"/>
                    <a:pt x="432" y="221"/>
                    <a:pt x="454" y="262"/>
                  </a:cubicBezTo>
                  <a:cubicBezTo>
                    <a:pt x="467" y="286"/>
                    <a:pt x="506" y="279"/>
                    <a:pt x="532" y="288"/>
                  </a:cubicBezTo>
                  <a:cubicBezTo>
                    <a:pt x="541" y="291"/>
                    <a:pt x="558" y="297"/>
                    <a:pt x="558" y="297"/>
                  </a:cubicBezTo>
                  <a:cubicBezTo>
                    <a:pt x="598" y="335"/>
                    <a:pt x="612" y="439"/>
                    <a:pt x="558" y="471"/>
                  </a:cubicBezTo>
                  <a:cubicBezTo>
                    <a:pt x="522" y="492"/>
                    <a:pt x="476" y="487"/>
                    <a:pt x="436" y="497"/>
                  </a:cubicBezTo>
                  <a:cubicBezTo>
                    <a:pt x="409" y="504"/>
                    <a:pt x="358" y="524"/>
                    <a:pt x="358" y="524"/>
                  </a:cubicBezTo>
                  <a:cubicBezTo>
                    <a:pt x="336" y="545"/>
                    <a:pt x="324" y="556"/>
                    <a:pt x="314" y="585"/>
                  </a:cubicBezTo>
                  <a:cubicBezTo>
                    <a:pt x="320" y="629"/>
                    <a:pt x="319" y="674"/>
                    <a:pt x="332" y="716"/>
                  </a:cubicBezTo>
                  <a:cubicBezTo>
                    <a:pt x="335" y="725"/>
                    <a:pt x="353" y="717"/>
                    <a:pt x="358" y="724"/>
                  </a:cubicBezTo>
                  <a:cubicBezTo>
                    <a:pt x="447" y="851"/>
                    <a:pt x="330" y="735"/>
                    <a:pt x="393" y="794"/>
                  </a:cubicBezTo>
                  <a:cubicBezTo>
                    <a:pt x="399" y="809"/>
                    <a:pt x="406" y="823"/>
                    <a:pt x="410" y="838"/>
                  </a:cubicBezTo>
                  <a:cubicBezTo>
                    <a:pt x="417" y="864"/>
                    <a:pt x="426" y="889"/>
                    <a:pt x="428" y="916"/>
                  </a:cubicBezTo>
                  <a:cubicBezTo>
                    <a:pt x="437" y="1025"/>
                    <a:pt x="159" y="995"/>
                    <a:pt x="157" y="995"/>
                  </a:cubicBezTo>
                  <a:cubicBezTo>
                    <a:pt x="127" y="1041"/>
                    <a:pt x="111" y="1124"/>
                    <a:pt x="174" y="1143"/>
                  </a:cubicBezTo>
                  <a:cubicBezTo>
                    <a:pt x="229" y="1179"/>
                    <a:pt x="177" y="1140"/>
                    <a:pt x="218" y="1187"/>
                  </a:cubicBezTo>
                  <a:cubicBezTo>
                    <a:pt x="256" y="1231"/>
                    <a:pt x="270" y="1238"/>
                    <a:pt x="288" y="1292"/>
                  </a:cubicBezTo>
                  <a:cubicBezTo>
                    <a:pt x="276" y="1462"/>
                    <a:pt x="304" y="1425"/>
                    <a:pt x="157" y="1457"/>
                  </a:cubicBezTo>
                  <a:cubicBezTo>
                    <a:pt x="92" y="1525"/>
                    <a:pt x="167" y="1455"/>
                    <a:pt x="105" y="1492"/>
                  </a:cubicBezTo>
                  <a:cubicBezTo>
                    <a:pt x="89" y="1502"/>
                    <a:pt x="77" y="1517"/>
                    <a:pt x="61" y="1527"/>
                  </a:cubicBezTo>
                  <a:cubicBezTo>
                    <a:pt x="74" y="1592"/>
                    <a:pt x="77" y="1584"/>
                    <a:pt x="140" y="1597"/>
                  </a:cubicBezTo>
                  <a:cubicBezTo>
                    <a:pt x="163" y="1622"/>
                    <a:pt x="190" y="1640"/>
                    <a:pt x="218" y="1658"/>
                  </a:cubicBezTo>
                  <a:cubicBezTo>
                    <a:pt x="235" y="1707"/>
                    <a:pt x="249" y="1769"/>
                    <a:pt x="192" y="1789"/>
                  </a:cubicBezTo>
                  <a:cubicBezTo>
                    <a:pt x="162" y="1819"/>
                    <a:pt x="164" y="1830"/>
                    <a:pt x="122" y="1850"/>
                  </a:cubicBezTo>
                  <a:cubicBezTo>
                    <a:pt x="83" y="1889"/>
                    <a:pt x="71" y="1917"/>
                    <a:pt x="35" y="1955"/>
                  </a:cubicBezTo>
                  <a:cubicBezTo>
                    <a:pt x="25" y="1985"/>
                    <a:pt x="30" y="2019"/>
                    <a:pt x="0" y="2033"/>
                  </a:cubicBezTo>
                </a:path>
              </a:pathLst>
            </a:custGeom>
            <a:noFill/>
            <a:ln w="28575">
              <a:solidFill>
                <a:srgbClr val="00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pt-BR" altLang="pt-BR"/>
            </a:p>
          </p:txBody>
        </p:sp>
      </p:grpSp>
      <p:grpSp>
        <p:nvGrpSpPr>
          <p:cNvPr id="13" name="Group 79"/>
          <p:cNvGrpSpPr>
            <a:grpSpLocks/>
          </p:cNvGrpSpPr>
          <p:nvPr/>
        </p:nvGrpSpPr>
        <p:grpSpPr bwMode="auto">
          <a:xfrm>
            <a:off x="3492500" y="735013"/>
            <a:ext cx="1439863" cy="1787525"/>
            <a:chOff x="2200" y="463"/>
            <a:chExt cx="907" cy="1126"/>
          </a:xfrm>
        </p:grpSpPr>
        <p:sp>
          <p:nvSpPr>
            <p:cNvPr id="16396" name="Text Box 55"/>
            <p:cNvSpPr txBox="1">
              <a:spLocks noChangeArrowheads="1"/>
            </p:cNvSpPr>
            <p:nvPr/>
          </p:nvSpPr>
          <p:spPr bwMode="auto">
            <a:xfrm>
              <a:off x="2200" y="1253"/>
              <a:ext cx="907" cy="3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pt-BR" sz="2000" b="1">
                  <a:solidFill>
                    <a:srgbClr val="00FF00"/>
                  </a:solidFill>
                  <a:latin typeface="Arial Rounded MT Bold" panose="020F0704030504030204" pitchFamily="34" charset="0"/>
                </a:rPr>
                <a:t>R–COO </a:t>
              </a:r>
              <a:r>
                <a:rPr lang="pt-BR" altLang="pt-BR" sz="4400" b="1" baseline="30000">
                  <a:solidFill>
                    <a:srgbClr val="00FF00"/>
                  </a:solidFill>
                  <a:latin typeface="Arial Rounded MT Bold" panose="020F0704030504030204" pitchFamily="34" charset="0"/>
                </a:rPr>
                <a:t>-</a:t>
              </a:r>
              <a:r>
                <a:rPr lang="pt-BR" altLang="pt-BR" sz="2000" b="1">
                  <a:solidFill>
                    <a:srgbClr val="00FF00"/>
                  </a:solidFill>
                  <a:latin typeface="Arial Rounded MT Bold" panose="020F0704030504030204" pitchFamily="34" charset="0"/>
                </a:rPr>
                <a:t> </a:t>
              </a:r>
              <a:endParaRPr lang="en-US" altLang="pt-BR" sz="2000" b="1">
                <a:solidFill>
                  <a:srgbClr val="00FF00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16397" name="Freeform 76"/>
            <p:cNvSpPr>
              <a:spLocks/>
            </p:cNvSpPr>
            <p:nvPr/>
          </p:nvSpPr>
          <p:spPr bwMode="auto">
            <a:xfrm>
              <a:off x="2477" y="463"/>
              <a:ext cx="238" cy="872"/>
            </a:xfrm>
            <a:custGeom>
              <a:avLst/>
              <a:gdLst>
                <a:gd name="T0" fmla="*/ 132 w 238"/>
                <a:gd name="T1" fmla="*/ 0 h 872"/>
                <a:gd name="T2" fmla="*/ 106 w 238"/>
                <a:gd name="T3" fmla="*/ 8 h 872"/>
                <a:gd name="T4" fmla="*/ 115 w 238"/>
                <a:gd name="T5" fmla="*/ 43 h 872"/>
                <a:gd name="T6" fmla="*/ 124 w 238"/>
                <a:gd name="T7" fmla="*/ 69 h 872"/>
                <a:gd name="T8" fmla="*/ 228 w 238"/>
                <a:gd name="T9" fmla="*/ 104 h 872"/>
                <a:gd name="T10" fmla="*/ 115 w 238"/>
                <a:gd name="T11" fmla="*/ 235 h 872"/>
                <a:gd name="T12" fmla="*/ 89 w 238"/>
                <a:gd name="T13" fmla="*/ 244 h 872"/>
                <a:gd name="T14" fmla="*/ 71 w 238"/>
                <a:gd name="T15" fmla="*/ 296 h 872"/>
                <a:gd name="T16" fmla="*/ 124 w 238"/>
                <a:gd name="T17" fmla="*/ 436 h 872"/>
                <a:gd name="T18" fmla="*/ 141 w 238"/>
                <a:gd name="T19" fmla="*/ 488 h 872"/>
                <a:gd name="T20" fmla="*/ 80 w 238"/>
                <a:gd name="T21" fmla="*/ 593 h 872"/>
                <a:gd name="T22" fmla="*/ 2 w 238"/>
                <a:gd name="T23" fmla="*/ 628 h 872"/>
                <a:gd name="T24" fmla="*/ 10 w 238"/>
                <a:gd name="T25" fmla="*/ 715 h 872"/>
                <a:gd name="T26" fmla="*/ 45 w 238"/>
                <a:gd name="T27" fmla="*/ 750 h 872"/>
                <a:gd name="T28" fmla="*/ 45 w 238"/>
                <a:gd name="T29" fmla="*/ 872 h 87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38"/>
                <a:gd name="T46" fmla="*/ 0 h 872"/>
                <a:gd name="T47" fmla="*/ 238 w 238"/>
                <a:gd name="T48" fmla="*/ 872 h 87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38" h="872">
                  <a:moveTo>
                    <a:pt x="132" y="0"/>
                  </a:moveTo>
                  <a:cubicBezTo>
                    <a:pt x="123" y="3"/>
                    <a:pt x="109" y="0"/>
                    <a:pt x="106" y="8"/>
                  </a:cubicBezTo>
                  <a:cubicBezTo>
                    <a:pt x="102" y="19"/>
                    <a:pt x="112" y="31"/>
                    <a:pt x="115" y="43"/>
                  </a:cubicBezTo>
                  <a:cubicBezTo>
                    <a:pt x="118" y="52"/>
                    <a:pt x="117" y="64"/>
                    <a:pt x="124" y="69"/>
                  </a:cubicBezTo>
                  <a:cubicBezTo>
                    <a:pt x="147" y="85"/>
                    <a:pt x="198" y="95"/>
                    <a:pt x="228" y="104"/>
                  </a:cubicBezTo>
                  <a:cubicBezTo>
                    <a:pt x="218" y="245"/>
                    <a:pt x="238" y="221"/>
                    <a:pt x="115" y="235"/>
                  </a:cubicBezTo>
                  <a:cubicBezTo>
                    <a:pt x="106" y="238"/>
                    <a:pt x="94" y="237"/>
                    <a:pt x="89" y="244"/>
                  </a:cubicBezTo>
                  <a:cubicBezTo>
                    <a:pt x="78" y="259"/>
                    <a:pt x="71" y="296"/>
                    <a:pt x="71" y="296"/>
                  </a:cubicBezTo>
                  <a:cubicBezTo>
                    <a:pt x="85" y="473"/>
                    <a:pt x="59" y="371"/>
                    <a:pt x="124" y="436"/>
                  </a:cubicBezTo>
                  <a:cubicBezTo>
                    <a:pt x="129" y="453"/>
                    <a:pt x="144" y="470"/>
                    <a:pt x="141" y="488"/>
                  </a:cubicBezTo>
                  <a:cubicBezTo>
                    <a:pt x="139" y="504"/>
                    <a:pt x="84" y="588"/>
                    <a:pt x="80" y="593"/>
                  </a:cubicBezTo>
                  <a:cubicBezTo>
                    <a:pt x="64" y="617"/>
                    <a:pt x="2" y="628"/>
                    <a:pt x="2" y="628"/>
                  </a:cubicBezTo>
                  <a:cubicBezTo>
                    <a:pt x="5" y="657"/>
                    <a:pt x="0" y="688"/>
                    <a:pt x="10" y="715"/>
                  </a:cubicBezTo>
                  <a:cubicBezTo>
                    <a:pt x="39" y="797"/>
                    <a:pt x="39" y="645"/>
                    <a:pt x="45" y="750"/>
                  </a:cubicBezTo>
                  <a:cubicBezTo>
                    <a:pt x="47" y="791"/>
                    <a:pt x="45" y="831"/>
                    <a:pt x="45" y="872"/>
                  </a:cubicBezTo>
                </a:path>
              </a:pathLst>
            </a:custGeom>
            <a:noFill/>
            <a:ln w="28575">
              <a:solidFill>
                <a:srgbClr val="00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pt-BR" altLang="pt-BR"/>
            </a:p>
          </p:txBody>
        </p:sp>
      </p:grpSp>
      <p:grpSp>
        <p:nvGrpSpPr>
          <p:cNvPr id="14" name="Group 80"/>
          <p:cNvGrpSpPr>
            <a:grpSpLocks/>
          </p:cNvGrpSpPr>
          <p:nvPr/>
        </p:nvGrpSpPr>
        <p:grpSpPr bwMode="auto">
          <a:xfrm>
            <a:off x="6516688" y="844550"/>
            <a:ext cx="1584325" cy="4387850"/>
            <a:chOff x="4105" y="532"/>
            <a:chExt cx="998" cy="2764"/>
          </a:xfrm>
        </p:grpSpPr>
        <p:grpSp>
          <p:nvGrpSpPr>
            <p:cNvPr id="16392" name="Group 74"/>
            <p:cNvGrpSpPr>
              <a:grpSpLocks/>
            </p:cNvGrpSpPr>
            <p:nvPr/>
          </p:nvGrpSpPr>
          <p:grpSpPr bwMode="auto">
            <a:xfrm>
              <a:off x="4105" y="2931"/>
              <a:ext cx="998" cy="365"/>
              <a:chOff x="4105" y="2931"/>
              <a:chExt cx="998" cy="365"/>
            </a:xfrm>
          </p:grpSpPr>
          <p:sp>
            <p:nvSpPr>
              <p:cNvPr id="16394" name="Rectangle 73"/>
              <p:cNvSpPr>
                <a:spLocks noChangeArrowheads="1"/>
              </p:cNvSpPr>
              <p:nvPr/>
            </p:nvSpPr>
            <p:spPr bwMode="auto">
              <a:xfrm>
                <a:off x="4286" y="2931"/>
                <a:ext cx="635" cy="363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16395" name="Text Box 56"/>
              <p:cNvSpPr txBox="1">
                <a:spLocks noChangeArrowheads="1"/>
              </p:cNvSpPr>
              <p:nvPr/>
            </p:nvSpPr>
            <p:spPr bwMode="auto">
              <a:xfrm>
                <a:off x="4105" y="2931"/>
                <a:ext cx="998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rgbClr val="00FF00"/>
                    </a:solidFill>
                    <a:latin typeface="Arial Rounded MT Bold" panose="020F0704030504030204" pitchFamily="34" charset="0"/>
                  </a:rPr>
                  <a:t>R–O </a:t>
                </a:r>
                <a:r>
                  <a:rPr lang="pt-BR" altLang="pt-BR" sz="4800" b="1" baseline="30000">
                    <a:solidFill>
                      <a:srgbClr val="00FF00"/>
                    </a:solidFill>
                    <a:latin typeface="Arial Rounded MT Bold" panose="020F0704030504030204" pitchFamily="34" charset="0"/>
                  </a:rPr>
                  <a:t>-</a:t>
                </a:r>
                <a:r>
                  <a:rPr lang="pt-BR" altLang="pt-BR" sz="2400" b="1">
                    <a:solidFill>
                      <a:srgbClr val="00FF00"/>
                    </a:solidFill>
                    <a:latin typeface="Arial Rounded MT Bold" panose="020F0704030504030204" pitchFamily="34" charset="0"/>
                  </a:rPr>
                  <a:t> </a:t>
                </a:r>
                <a:endParaRPr lang="en-US" altLang="pt-BR" sz="2400" b="1">
                  <a:solidFill>
                    <a:srgbClr val="00FF00"/>
                  </a:solidFill>
                  <a:latin typeface="Arial Rounded MT Bold" panose="020F0704030504030204" pitchFamily="34" charset="0"/>
                </a:endParaRPr>
              </a:p>
            </p:txBody>
          </p:sp>
        </p:grpSp>
        <p:sp>
          <p:nvSpPr>
            <p:cNvPr id="16393" name="Freeform 77"/>
            <p:cNvSpPr>
              <a:spLocks/>
            </p:cNvSpPr>
            <p:nvPr/>
          </p:nvSpPr>
          <p:spPr bwMode="auto">
            <a:xfrm>
              <a:off x="4451" y="532"/>
              <a:ext cx="396" cy="2461"/>
            </a:xfrm>
            <a:custGeom>
              <a:avLst/>
              <a:gdLst>
                <a:gd name="T0" fmla="*/ 218 w 396"/>
                <a:gd name="T1" fmla="*/ 0 h 2461"/>
                <a:gd name="T2" fmla="*/ 192 w 396"/>
                <a:gd name="T3" fmla="*/ 9 h 2461"/>
                <a:gd name="T4" fmla="*/ 174 w 396"/>
                <a:gd name="T5" fmla="*/ 123 h 2461"/>
                <a:gd name="T6" fmla="*/ 218 w 396"/>
                <a:gd name="T7" fmla="*/ 411 h 2461"/>
                <a:gd name="T8" fmla="*/ 227 w 396"/>
                <a:gd name="T9" fmla="*/ 472 h 2461"/>
                <a:gd name="T10" fmla="*/ 262 w 396"/>
                <a:gd name="T11" fmla="*/ 507 h 2461"/>
                <a:gd name="T12" fmla="*/ 305 w 396"/>
                <a:gd name="T13" fmla="*/ 629 h 2461"/>
                <a:gd name="T14" fmla="*/ 349 w 396"/>
                <a:gd name="T15" fmla="*/ 777 h 2461"/>
                <a:gd name="T16" fmla="*/ 253 w 396"/>
                <a:gd name="T17" fmla="*/ 1065 h 2461"/>
                <a:gd name="T18" fmla="*/ 183 w 396"/>
                <a:gd name="T19" fmla="*/ 1109 h 2461"/>
                <a:gd name="T20" fmla="*/ 131 w 396"/>
                <a:gd name="T21" fmla="*/ 1196 h 2461"/>
                <a:gd name="T22" fmla="*/ 105 w 396"/>
                <a:gd name="T23" fmla="*/ 1379 h 2461"/>
                <a:gd name="T24" fmla="*/ 166 w 396"/>
                <a:gd name="T25" fmla="*/ 1667 h 2461"/>
                <a:gd name="T26" fmla="*/ 209 w 396"/>
                <a:gd name="T27" fmla="*/ 1807 h 2461"/>
                <a:gd name="T28" fmla="*/ 105 w 396"/>
                <a:gd name="T29" fmla="*/ 1964 h 2461"/>
                <a:gd name="T30" fmla="*/ 0 w 396"/>
                <a:gd name="T31" fmla="*/ 2077 h 2461"/>
                <a:gd name="T32" fmla="*/ 17 w 396"/>
                <a:gd name="T33" fmla="*/ 2200 h 2461"/>
                <a:gd name="T34" fmla="*/ 52 w 396"/>
                <a:gd name="T35" fmla="*/ 2208 h 2461"/>
                <a:gd name="T36" fmla="*/ 105 w 396"/>
                <a:gd name="T37" fmla="*/ 2269 h 2461"/>
                <a:gd name="T38" fmla="*/ 87 w 396"/>
                <a:gd name="T39" fmla="*/ 2339 h 2461"/>
                <a:gd name="T40" fmla="*/ 70 w 396"/>
                <a:gd name="T41" fmla="*/ 2357 h 2461"/>
                <a:gd name="T42" fmla="*/ 70 w 396"/>
                <a:gd name="T43" fmla="*/ 2461 h 246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96"/>
                <a:gd name="T67" fmla="*/ 0 h 2461"/>
                <a:gd name="T68" fmla="*/ 396 w 396"/>
                <a:gd name="T69" fmla="*/ 2461 h 246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96" h="2461">
                  <a:moveTo>
                    <a:pt x="218" y="0"/>
                  </a:moveTo>
                  <a:cubicBezTo>
                    <a:pt x="209" y="3"/>
                    <a:pt x="197" y="1"/>
                    <a:pt x="192" y="9"/>
                  </a:cubicBezTo>
                  <a:cubicBezTo>
                    <a:pt x="171" y="41"/>
                    <a:pt x="179" y="85"/>
                    <a:pt x="174" y="123"/>
                  </a:cubicBezTo>
                  <a:cubicBezTo>
                    <a:pt x="190" y="299"/>
                    <a:pt x="192" y="286"/>
                    <a:pt x="218" y="411"/>
                  </a:cubicBezTo>
                  <a:cubicBezTo>
                    <a:pt x="222" y="431"/>
                    <a:pt x="218" y="453"/>
                    <a:pt x="227" y="472"/>
                  </a:cubicBezTo>
                  <a:cubicBezTo>
                    <a:pt x="234" y="487"/>
                    <a:pt x="250" y="495"/>
                    <a:pt x="262" y="507"/>
                  </a:cubicBezTo>
                  <a:cubicBezTo>
                    <a:pt x="270" y="552"/>
                    <a:pt x="280" y="591"/>
                    <a:pt x="305" y="629"/>
                  </a:cubicBezTo>
                  <a:cubicBezTo>
                    <a:pt x="317" y="689"/>
                    <a:pt x="330" y="723"/>
                    <a:pt x="349" y="777"/>
                  </a:cubicBezTo>
                  <a:cubicBezTo>
                    <a:pt x="343" y="931"/>
                    <a:pt x="396" y="1028"/>
                    <a:pt x="253" y="1065"/>
                  </a:cubicBezTo>
                  <a:cubicBezTo>
                    <a:pt x="232" y="1088"/>
                    <a:pt x="212" y="1099"/>
                    <a:pt x="183" y="1109"/>
                  </a:cubicBezTo>
                  <a:cubicBezTo>
                    <a:pt x="171" y="1143"/>
                    <a:pt x="153" y="1167"/>
                    <a:pt x="131" y="1196"/>
                  </a:cubicBezTo>
                  <a:cubicBezTo>
                    <a:pt x="115" y="1259"/>
                    <a:pt x="110" y="1312"/>
                    <a:pt x="105" y="1379"/>
                  </a:cubicBezTo>
                  <a:cubicBezTo>
                    <a:pt x="115" y="1488"/>
                    <a:pt x="102" y="1581"/>
                    <a:pt x="166" y="1667"/>
                  </a:cubicBezTo>
                  <a:cubicBezTo>
                    <a:pt x="182" y="1717"/>
                    <a:pt x="197" y="1752"/>
                    <a:pt x="209" y="1807"/>
                  </a:cubicBezTo>
                  <a:cubicBezTo>
                    <a:pt x="200" y="1923"/>
                    <a:pt x="212" y="1937"/>
                    <a:pt x="105" y="1964"/>
                  </a:cubicBezTo>
                  <a:cubicBezTo>
                    <a:pt x="67" y="2002"/>
                    <a:pt x="32" y="2035"/>
                    <a:pt x="0" y="2077"/>
                  </a:cubicBezTo>
                  <a:cubicBezTo>
                    <a:pt x="6" y="2118"/>
                    <a:pt x="2" y="2162"/>
                    <a:pt x="17" y="2200"/>
                  </a:cubicBezTo>
                  <a:cubicBezTo>
                    <a:pt x="21" y="2211"/>
                    <a:pt x="41" y="2203"/>
                    <a:pt x="52" y="2208"/>
                  </a:cubicBezTo>
                  <a:cubicBezTo>
                    <a:pt x="74" y="2219"/>
                    <a:pt x="87" y="2252"/>
                    <a:pt x="105" y="2269"/>
                  </a:cubicBezTo>
                  <a:cubicBezTo>
                    <a:pt x="103" y="2280"/>
                    <a:pt x="96" y="2324"/>
                    <a:pt x="87" y="2339"/>
                  </a:cubicBezTo>
                  <a:cubicBezTo>
                    <a:pt x="83" y="2346"/>
                    <a:pt x="71" y="2349"/>
                    <a:pt x="70" y="2357"/>
                  </a:cubicBezTo>
                  <a:cubicBezTo>
                    <a:pt x="65" y="2391"/>
                    <a:pt x="70" y="2426"/>
                    <a:pt x="70" y="2461"/>
                  </a:cubicBezTo>
                </a:path>
              </a:pathLst>
            </a:custGeom>
            <a:noFill/>
            <a:ln w="28575">
              <a:solidFill>
                <a:srgbClr val="00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pt-BR" altLang="pt-BR"/>
            </a:p>
          </p:txBody>
        </p:sp>
      </p:grpSp>
      <p:sp>
        <p:nvSpPr>
          <p:cNvPr id="494673" name="Text Box 81"/>
          <p:cNvSpPr txBox="1">
            <a:spLocks noChangeArrowheads="1"/>
          </p:cNvSpPr>
          <p:nvPr/>
        </p:nvSpPr>
        <p:spPr bwMode="auto">
          <a:xfrm>
            <a:off x="323850" y="1427163"/>
            <a:ext cx="8208963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4000" b="1">
                <a:solidFill>
                  <a:srgbClr val="FFFF00"/>
                </a:solidFill>
                <a:latin typeface="Arial Black" pitchFamily="34" charset="0"/>
                <a:cs typeface="+mn-cs"/>
              </a:rPr>
              <a:t>Fluxo contínuo de radicais orgânicos na construção da carga negativa, formação de matéria orgânica e da fertilidade do solo</a:t>
            </a:r>
            <a:endParaRPr lang="en-US" sz="4000" b="1">
              <a:solidFill>
                <a:srgbClr val="FFFF00"/>
              </a:solidFill>
              <a:latin typeface="Arial Black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230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46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46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46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4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467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Área de Trabalho - JCMS\JCMS\UEPG\Post Doctoral Program - Florent Tivet\Fotos MEV\Malha de hifa de fungos 20kx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49" y="188639"/>
            <a:ext cx="2684463" cy="20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Área de Trabalho - JCMS\JCMS\UEPG\Post Doctoral Program - Florent Tivet\Fotos MEV\Malha de hifa de fungos desidratada  com poros 5kx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577" y="188639"/>
            <a:ext cx="2684463" cy="201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25757" y="2459758"/>
            <a:ext cx="30401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The microbial </a:t>
            </a:r>
            <a:r>
              <a:rPr lang="pt-BR" sz="2400" b="1" dirty="0" err="1"/>
              <a:t>community</a:t>
            </a:r>
            <a:r>
              <a:rPr lang="pt-BR" sz="2400" b="1" dirty="0"/>
              <a:t>, </a:t>
            </a:r>
            <a:r>
              <a:rPr lang="pt-BR" sz="2400" b="1" dirty="0" err="1"/>
              <a:t>specially</a:t>
            </a:r>
            <a:r>
              <a:rPr lang="pt-BR" sz="2400" b="1" dirty="0"/>
              <a:t> </a:t>
            </a:r>
            <a:r>
              <a:rPr lang="pt-BR" sz="2400" b="1" dirty="0" err="1"/>
              <a:t>fungi</a:t>
            </a:r>
            <a:r>
              <a:rPr lang="pt-BR" sz="2400" b="1" dirty="0"/>
              <a:t>, </a:t>
            </a:r>
            <a:r>
              <a:rPr lang="pt-BR" sz="2400" b="1" dirty="0" err="1"/>
              <a:t>enhance</a:t>
            </a:r>
            <a:r>
              <a:rPr lang="pt-BR" sz="2400" b="1" dirty="0"/>
              <a:t> and embrace </a:t>
            </a:r>
            <a:r>
              <a:rPr lang="pt-BR" sz="2400" b="1" dirty="0" err="1"/>
              <a:t>dispersed</a:t>
            </a:r>
            <a:r>
              <a:rPr lang="pt-BR" sz="2400" b="1" dirty="0"/>
              <a:t> </a:t>
            </a:r>
            <a:r>
              <a:rPr lang="pt-BR" sz="2400" b="1" dirty="0" err="1"/>
              <a:t>particles</a:t>
            </a:r>
            <a:r>
              <a:rPr lang="pt-BR" sz="2400" b="1" dirty="0"/>
              <a:t> </a:t>
            </a:r>
            <a:r>
              <a:rPr lang="pt-BR" sz="2400" b="1" dirty="0" err="1"/>
              <a:t>creating</a:t>
            </a:r>
            <a:r>
              <a:rPr lang="pt-BR" sz="2400" b="1" dirty="0"/>
              <a:t> </a:t>
            </a:r>
            <a:r>
              <a:rPr lang="pt-BR" sz="2400" b="1" dirty="0" err="1"/>
              <a:t>the</a:t>
            </a:r>
            <a:r>
              <a:rPr lang="pt-BR" sz="2400" b="1" dirty="0"/>
              <a:t> </a:t>
            </a:r>
            <a:r>
              <a:rPr lang="pt-BR" sz="2400" b="1" dirty="0" err="1"/>
              <a:t>small</a:t>
            </a:r>
            <a:r>
              <a:rPr lang="pt-BR" sz="2400" b="1" dirty="0"/>
              <a:t> </a:t>
            </a:r>
            <a:r>
              <a:rPr lang="pt-BR" sz="2400" b="1" dirty="0" err="1"/>
              <a:t>microaggregates</a:t>
            </a:r>
            <a:r>
              <a:rPr lang="pt-BR" sz="2400" b="1" dirty="0"/>
              <a:t> </a:t>
            </a:r>
            <a:r>
              <a:rPr lang="pt-BR" sz="2400" b="1" dirty="0" err="1"/>
              <a:t>to</a:t>
            </a:r>
            <a:r>
              <a:rPr lang="pt-BR" sz="2400" b="1" dirty="0"/>
              <a:t> build </a:t>
            </a:r>
            <a:r>
              <a:rPr lang="pt-BR" sz="2400" b="1" dirty="0" err="1"/>
              <a:t>macroaggregates</a:t>
            </a:r>
            <a:endParaRPr lang="pt-BR" sz="2400" b="1" dirty="0"/>
          </a:p>
        </p:txBody>
      </p:sp>
      <p:grpSp>
        <p:nvGrpSpPr>
          <p:cNvPr id="20" name="Grupo 19"/>
          <p:cNvGrpSpPr/>
          <p:nvPr/>
        </p:nvGrpSpPr>
        <p:grpSpPr>
          <a:xfrm>
            <a:off x="3228975" y="2457450"/>
            <a:ext cx="5624537" cy="4067894"/>
            <a:chOff x="3228975" y="2457450"/>
            <a:chExt cx="5624537" cy="4067894"/>
          </a:xfrm>
        </p:grpSpPr>
        <p:pic>
          <p:nvPicPr>
            <p:cNvPr id="4103" name="Picture 7" descr="C:\Área de Trabalho - JCMS\JCMS\UEPG\Post Doctoral Program - Florent Tivet\Fotos MEV\Floresta\Malha de hifa de fungos 3kx medicao.t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8975" y="2457450"/>
              <a:ext cx="5624537" cy="4067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CaixaDeTexto 2"/>
            <p:cNvSpPr txBox="1"/>
            <p:nvPr/>
          </p:nvSpPr>
          <p:spPr>
            <a:xfrm>
              <a:off x="6588223" y="2780928"/>
              <a:ext cx="1084785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pt-BR" sz="1600" b="1" dirty="0" err="1">
                  <a:solidFill>
                    <a:schemeClr val="bg1"/>
                  </a:solidFill>
                </a:rPr>
                <a:t>Kaolinite</a:t>
              </a:r>
              <a:endParaRPr lang="pt-B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3275855" y="4111912"/>
              <a:ext cx="1097361" cy="132343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pt-BR" sz="1600" b="1" dirty="0">
                  <a:solidFill>
                    <a:schemeClr val="bg1"/>
                  </a:solidFill>
                </a:rPr>
                <a:t>Iron oxides </a:t>
              </a:r>
              <a:r>
                <a:rPr lang="pt-BR" sz="1600" b="1" dirty="0" err="1">
                  <a:solidFill>
                    <a:schemeClr val="bg1"/>
                  </a:solidFill>
                </a:rPr>
                <a:t>grouped</a:t>
              </a:r>
              <a:r>
                <a:rPr lang="pt-BR" sz="1600" b="1" dirty="0">
                  <a:solidFill>
                    <a:schemeClr val="bg1"/>
                  </a:solidFill>
                </a:rPr>
                <a:t> </a:t>
              </a:r>
              <a:r>
                <a:rPr lang="pt-BR" sz="1600" b="1" dirty="0" err="1">
                  <a:solidFill>
                    <a:schemeClr val="bg1"/>
                  </a:solidFill>
                </a:rPr>
                <a:t>with</a:t>
              </a:r>
              <a:r>
                <a:rPr lang="pt-BR" sz="1600" b="1" dirty="0">
                  <a:solidFill>
                    <a:schemeClr val="bg1"/>
                  </a:solidFill>
                </a:rPr>
                <a:t> </a:t>
              </a:r>
              <a:r>
                <a:rPr lang="pt-BR" sz="1600" b="1" dirty="0" err="1">
                  <a:solidFill>
                    <a:schemeClr val="bg1"/>
                  </a:solidFill>
                </a:rPr>
                <a:t>Kaolinite</a:t>
              </a:r>
              <a:endParaRPr lang="pt-BR" sz="1600" b="1" dirty="0">
                <a:solidFill>
                  <a:schemeClr val="bg1"/>
                </a:solidFill>
              </a:endParaRPr>
            </a:p>
          </p:txBody>
        </p:sp>
        <p:cxnSp>
          <p:nvCxnSpPr>
            <p:cNvPr id="5" name="Conector de seta reta 4"/>
            <p:cNvCxnSpPr/>
            <p:nvPr/>
          </p:nvCxnSpPr>
          <p:spPr>
            <a:xfrm flipV="1">
              <a:off x="4327476" y="4626632"/>
              <a:ext cx="448844" cy="19744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de seta reta 6"/>
            <p:cNvCxnSpPr>
              <a:stCxn id="3" idx="2"/>
            </p:cNvCxnSpPr>
            <p:nvPr/>
          </p:nvCxnSpPr>
          <p:spPr>
            <a:xfrm flipH="1">
              <a:off x="6588224" y="3119482"/>
              <a:ext cx="542392" cy="33272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CaixaDeTexto 12"/>
          <p:cNvSpPr txBox="1"/>
          <p:nvPr/>
        </p:nvSpPr>
        <p:spPr>
          <a:xfrm>
            <a:off x="3684105" y="6515198"/>
            <a:ext cx="5459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Source: Tivet, Sá, Lal et al., 2013. </a:t>
            </a:r>
            <a:r>
              <a:rPr lang="en-US" sz="1400" b="1" dirty="0" err="1"/>
              <a:t>Geoderma</a:t>
            </a:r>
            <a:r>
              <a:rPr lang="en-US" sz="1400" b="1" dirty="0"/>
              <a:t>, v.</a:t>
            </a:r>
            <a:r>
              <a:rPr lang="pt-BR" sz="1400" dirty="0"/>
              <a:t>207-208:71–81</a:t>
            </a:r>
            <a:r>
              <a:rPr lang="en-US" sz="1400" b="1" dirty="0"/>
              <a:t> </a:t>
            </a:r>
            <a:endParaRPr lang="pt-BR" sz="1400" b="1" dirty="0"/>
          </a:p>
        </p:txBody>
      </p:sp>
      <p:grpSp>
        <p:nvGrpSpPr>
          <p:cNvPr id="18" name="Grupo 17"/>
          <p:cNvGrpSpPr/>
          <p:nvPr/>
        </p:nvGrpSpPr>
        <p:grpSpPr>
          <a:xfrm>
            <a:off x="251520" y="188641"/>
            <a:ext cx="2914391" cy="2014488"/>
            <a:chOff x="251520" y="188640"/>
            <a:chExt cx="2684463" cy="1941513"/>
          </a:xfrm>
        </p:grpSpPr>
        <p:pic>
          <p:nvPicPr>
            <p:cNvPr id="4098" name="Picture 2" descr="C:\Área de Trabalho - JCMS\JCMS\UEPG\Post Doctoral Program - Florent Tivet\Fotos MEV\Malha de hifa de fungos 12kx.t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88640"/>
              <a:ext cx="2684463" cy="1941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Grupo 16"/>
            <p:cNvGrpSpPr/>
            <p:nvPr/>
          </p:nvGrpSpPr>
          <p:grpSpPr>
            <a:xfrm>
              <a:off x="1806549" y="371975"/>
              <a:ext cx="1031244" cy="860396"/>
              <a:chOff x="1806549" y="371975"/>
              <a:chExt cx="1031244" cy="860396"/>
            </a:xfrm>
          </p:grpSpPr>
          <p:sp>
            <p:nvSpPr>
              <p:cNvPr id="4" name="CaixaDeTexto 3"/>
              <p:cNvSpPr txBox="1"/>
              <p:nvPr/>
            </p:nvSpPr>
            <p:spPr>
              <a:xfrm>
                <a:off x="1806549" y="371975"/>
                <a:ext cx="103124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b="1" dirty="0" err="1">
                    <a:solidFill>
                      <a:schemeClr val="bg1"/>
                    </a:solidFill>
                  </a:rPr>
                  <a:t>Fungi</a:t>
                </a:r>
                <a:r>
                  <a:rPr lang="pt-BR" b="1" dirty="0">
                    <a:solidFill>
                      <a:schemeClr val="bg1"/>
                    </a:solidFill>
                  </a:rPr>
                  <a:t> </a:t>
                </a:r>
                <a:r>
                  <a:rPr lang="pt-BR" b="1" dirty="0" err="1">
                    <a:solidFill>
                      <a:schemeClr val="bg1"/>
                    </a:solidFill>
                  </a:rPr>
                  <a:t>hyphae</a:t>
                </a:r>
                <a:endParaRPr lang="pt-BR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1" name="Conector de seta reta 10"/>
              <p:cNvCxnSpPr>
                <a:stCxn id="4" idx="2"/>
              </p:cNvCxnSpPr>
              <p:nvPr/>
            </p:nvCxnSpPr>
            <p:spPr>
              <a:xfrm>
                <a:off x="2322171" y="1018306"/>
                <a:ext cx="0" cy="214065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" name="Grupo 15"/>
          <p:cNvGrpSpPr/>
          <p:nvPr/>
        </p:nvGrpSpPr>
        <p:grpSpPr>
          <a:xfrm>
            <a:off x="3520654" y="261615"/>
            <a:ext cx="1031244" cy="756691"/>
            <a:chOff x="3520654" y="261615"/>
            <a:chExt cx="1031244" cy="756691"/>
          </a:xfrm>
        </p:grpSpPr>
        <p:sp>
          <p:nvSpPr>
            <p:cNvPr id="19" name="CaixaDeTexto 18"/>
            <p:cNvSpPr txBox="1"/>
            <p:nvPr/>
          </p:nvSpPr>
          <p:spPr>
            <a:xfrm>
              <a:off x="3520654" y="261615"/>
              <a:ext cx="10312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err="1">
                  <a:solidFill>
                    <a:schemeClr val="bg1"/>
                  </a:solidFill>
                </a:rPr>
                <a:t>Fungi</a:t>
              </a:r>
              <a:r>
                <a:rPr lang="pt-BR" b="1" dirty="0">
                  <a:solidFill>
                    <a:schemeClr val="bg1"/>
                  </a:solidFill>
                </a:rPr>
                <a:t> </a:t>
              </a:r>
              <a:r>
                <a:rPr lang="pt-BR" b="1" dirty="0" err="1">
                  <a:solidFill>
                    <a:schemeClr val="bg1"/>
                  </a:solidFill>
                </a:rPr>
                <a:t>hyphae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  <p:cxnSp>
          <p:nvCxnSpPr>
            <p:cNvPr id="15" name="Conector de seta reta 14"/>
            <p:cNvCxnSpPr/>
            <p:nvPr/>
          </p:nvCxnSpPr>
          <p:spPr>
            <a:xfrm>
              <a:off x="3824535" y="907946"/>
              <a:ext cx="211741" cy="11036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9665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Área de Trabalho - JCMS\JCMS\UEPG\Post Doctoral Program - Florent Tivet\Fotos MEV\Floresta\Malha de hifa medicao 5kx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37" y="-27384"/>
            <a:ext cx="9150837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923928" y="0"/>
            <a:ext cx="5057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err="1">
                <a:solidFill>
                  <a:schemeClr val="bg1"/>
                </a:solidFill>
              </a:rPr>
              <a:t>Agregado</a:t>
            </a:r>
            <a:r>
              <a:rPr lang="en-US" sz="1400" b="1" dirty="0">
                <a:solidFill>
                  <a:schemeClr val="bg1"/>
                </a:solidFill>
              </a:rPr>
              <a:t> de 8 – 19 mm del </a:t>
            </a:r>
            <a:r>
              <a:rPr lang="en-US" sz="1400" b="1" dirty="0" err="1">
                <a:solidFill>
                  <a:schemeClr val="bg1"/>
                </a:solidFill>
              </a:rPr>
              <a:t>monte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err="1">
                <a:solidFill>
                  <a:schemeClr val="bg1"/>
                </a:solidFill>
              </a:rPr>
              <a:t>camada</a:t>
            </a:r>
            <a:r>
              <a:rPr lang="en-US" sz="1400" b="1" dirty="0">
                <a:solidFill>
                  <a:schemeClr val="bg1"/>
                </a:solidFill>
              </a:rPr>
              <a:t> 0-5 cm</a:t>
            </a:r>
          </a:p>
          <a:p>
            <a:pPr algn="r"/>
            <a:r>
              <a:rPr lang="en-US" sz="1400" b="1" dirty="0">
                <a:solidFill>
                  <a:schemeClr val="bg1"/>
                </a:solidFill>
              </a:rPr>
              <a:t>Source: Tivet, Sá, Lal et al., 2013 (</a:t>
            </a:r>
            <a:r>
              <a:rPr lang="en-US" sz="1400" b="1" dirty="0" err="1">
                <a:solidFill>
                  <a:schemeClr val="bg1"/>
                </a:solidFill>
              </a:rPr>
              <a:t>Geoderma</a:t>
            </a:r>
            <a:r>
              <a:rPr lang="en-US" sz="1400" b="1" dirty="0">
                <a:solidFill>
                  <a:schemeClr val="bg1"/>
                </a:solidFill>
              </a:rPr>
              <a:t>, v.</a:t>
            </a:r>
            <a:r>
              <a:rPr lang="pt-BR" sz="1400" b="1" dirty="0">
                <a:solidFill>
                  <a:schemeClr val="bg1"/>
                </a:solidFill>
              </a:rPr>
              <a:t>207-208:71–81)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endParaRPr lang="pt-BR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39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Área de Trabalho - JCMS\JCMS\UEPG\Post Doctoral Program - Florent Tivet\Fotos MEV\Malha de hifa de fungos 12kx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59794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4065942" y="116632"/>
            <a:ext cx="5057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err="1">
                <a:solidFill>
                  <a:schemeClr val="bg1"/>
                </a:solidFill>
              </a:rPr>
              <a:t>Agregado</a:t>
            </a:r>
            <a:r>
              <a:rPr lang="en-US" sz="1400" b="1" dirty="0">
                <a:solidFill>
                  <a:schemeClr val="bg1"/>
                </a:solidFill>
              </a:rPr>
              <a:t> de 8 – 19 mm del </a:t>
            </a:r>
            <a:r>
              <a:rPr lang="en-US" sz="1400" b="1" dirty="0" err="1">
                <a:solidFill>
                  <a:schemeClr val="bg1"/>
                </a:solidFill>
              </a:rPr>
              <a:t>monte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err="1">
                <a:solidFill>
                  <a:schemeClr val="bg1"/>
                </a:solidFill>
              </a:rPr>
              <a:t>camada</a:t>
            </a:r>
            <a:r>
              <a:rPr lang="en-US" sz="1400" b="1" dirty="0">
                <a:solidFill>
                  <a:schemeClr val="bg1"/>
                </a:solidFill>
              </a:rPr>
              <a:t> 0-5 cm</a:t>
            </a:r>
          </a:p>
          <a:p>
            <a:pPr algn="r"/>
            <a:r>
              <a:rPr lang="en-US" sz="1400" b="1" dirty="0">
                <a:solidFill>
                  <a:schemeClr val="bg1"/>
                </a:solidFill>
              </a:rPr>
              <a:t>Source: Tivet, Sá, Lal et al., 2013 (</a:t>
            </a:r>
            <a:r>
              <a:rPr lang="en-US" sz="1400" b="1" dirty="0" err="1">
                <a:solidFill>
                  <a:schemeClr val="bg1"/>
                </a:solidFill>
              </a:rPr>
              <a:t>Geoderma</a:t>
            </a:r>
            <a:r>
              <a:rPr lang="en-US" sz="1400" b="1" dirty="0">
                <a:solidFill>
                  <a:schemeClr val="bg1"/>
                </a:solidFill>
              </a:rPr>
              <a:t>, v.</a:t>
            </a:r>
            <a:r>
              <a:rPr lang="pt-BR" sz="1400" b="1" dirty="0">
                <a:solidFill>
                  <a:schemeClr val="bg1"/>
                </a:solidFill>
              </a:rPr>
              <a:t>207-208:71–81)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endParaRPr lang="pt-BR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52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4358468"/>
              </p:ext>
            </p:extLst>
          </p:nvPr>
        </p:nvGraphicFramePr>
        <p:xfrm>
          <a:off x="360362" y="980728"/>
          <a:ext cx="8423275" cy="5782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7020272" y="2031231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*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588224" y="2751311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*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940152" y="3327375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*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995936" y="5877272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*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7" name="CaixaDeTexto 6"/>
          <p:cNvSpPr txBox="1">
            <a:spLocks noChangeArrowheads="1"/>
          </p:cNvSpPr>
          <p:nvPr/>
        </p:nvSpPr>
        <p:spPr bwMode="auto">
          <a:xfrm>
            <a:off x="107504" y="44450"/>
            <a:ext cx="89646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Distribuição</a:t>
            </a:r>
            <a:r>
              <a:rPr lang="en-US" sz="2000" b="1" dirty="0">
                <a:solidFill>
                  <a:schemeClr val="bg1"/>
                </a:solidFill>
              </a:rPr>
              <a:t> da CTC no </a:t>
            </a:r>
            <a:r>
              <a:rPr lang="en-US" sz="2000" b="1" dirty="0" err="1">
                <a:solidFill>
                  <a:schemeClr val="bg1"/>
                </a:solidFill>
              </a:rPr>
              <a:t>perfil</a:t>
            </a:r>
            <a:r>
              <a:rPr lang="en-US" sz="2000" b="1" dirty="0">
                <a:solidFill>
                  <a:schemeClr val="bg1"/>
                </a:solidFill>
              </a:rPr>
              <a:t> do solo (Mata </a:t>
            </a:r>
            <a:r>
              <a:rPr lang="en-US" sz="2000" b="1" dirty="0" err="1">
                <a:solidFill>
                  <a:schemeClr val="bg1"/>
                </a:solidFill>
              </a:rPr>
              <a:t>nativa</a:t>
            </a:r>
            <a:r>
              <a:rPr lang="en-US" sz="2000" b="1" dirty="0">
                <a:solidFill>
                  <a:schemeClr val="bg1"/>
                </a:solidFill>
              </a:rPr>
              <a:t>, PC) </a:t>
            </a:r>
            <a:r>
              <a:rPr lang="en-US" sz="2000" b="1" dirty="0" err="1">
                <a:solidFill>
                  <a:schemeClr val="bg1"/>
                </a:solidFill>
              </a:rPr>
              <a:t>em</a:t>
            </a:r>
            <a:r>
              <a:rPr lang="en-US" sz="2000" b="1" dirty="0">
                <a:solidFill>
                  <a:schemeClr val="bg1"/>
                </a:solidFill>
              </a:rPr>
              <a:t> Lucas do Rio Verde – </a:t>
            </a:r>
            <a:r>
              <a:rPr lang="en-US" sz="2000" b="1" dirty="0" err="1">
                <a:solidFill>
                  <a:schemeClr val="bg1"/>
                </a:solidFill>
              </a:rPr>
              <a:t>Estação</a:t>
            </a:r>
            <a:r>
              <a:rPr lang="en-US" sz="2000" b="1" dirty="0">
                <a:solidFill>
                  <a:schemeClr val="bg1"/>
                </a:solidFill>
              </a:rPr>
              <a:t> experimental da FRV </a:t>
            </a:r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7740352" y="2492896"/>
            <a:ext cx="133176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+ 2.4 </a:t>
            </a:r>
          </a:p>
          <a:p>
            <a:pPr algn="ctr"/>
            <a:r>
              <a:rPr lang="pt-BR" b="1" dirty="0" err="1"/>
              <a:t>cmolc</a:t>
            </a:r>
            <a:r>
              <a:rPr lang="pt-BR" b="1" dirty="0"/>
              <a:t> dm</a:t>
            </a:r>
            <a:r>
              <a:rPr lang="pt-BR" b="1" baseline="30000" dirty="0"/>
              <a:t>-3</a:t>
            </a:r>
          </a:p>
        </p:txBody>
      </p:sp>
      <p:sp>
        <p:nvSpPr>
          <p:cNvPr id="10" name="Chave direita 9"/>
          <p:cNvSpPr/>
          <p:nvPr/>
        </p:nvSpPr>
        <p:spPr>
          <a:xfrm>
            <a:off x="7524328" y="2132856"/>
            <a:ext cx="360040" cy="152697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790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6101965"/>
              </p:ext>
            </p:extLst>
          </p:nvPr>
        </p:nvGraphicFramePr>
        <p:xfrm>
          <a:off x="179513" y="980728"/>
          <a:ext cx="8712968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1203" name="CaixaDeTexto 2"/>
          <p:cNvSpPr txBox="1">
            <a:spLocks noChangeArrowheads="1"/>
          </p:cNvSpPr>
          <p:nvPr/>
        </p:nvSpPr>
        <p:spPr bwMode="auto">
          <a:xfrm>
            <a:off x="179388" y="44450"/>
            <a:ext cx="87137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Distribuição</a:t>
            </a:r>
            <a:r>
              <a:rPr lang="en-US" sz="2000" b="1" dirty="0">
                <a:solidFill>
                  <a:schemeClr val="bg1"/>
                </a:solidFill>
              </a:rPr>
              <a:t> do pH no </a:t>
            </a:r>
            <a:r>
              <a:rPr lang="en-US" sz="2000" b="1" dirty="0" err="1">
                <a:solidFill>
                  <a:schemeClr val="bg1"/>
                </a:solidFill>
              </a:rPr>
              <a:t>perfil</a:t>
            </a:r>
            <a:r>
              <a:rPr lang="en-US" sz="2000" b="1" dirty="0">
                <a:solidFill>
                  <a:schemeClr val="bg1"/>
                </a:solidFill>
              </a:rPr>
              <a:t> do solo (Mata </a:t>
            </a:r>
            <a:r>
              <a:rPr lang="en-US" sz="2000" b="1" dirty="0" err="1">
                <a:solidFill>
                  <a:schemeClr val="bg1"/>
                </a:solidFill>
              </a:rPr>
              <a:t>nativa</a:t>
            </a:r>
            <a:r>
              <a:rPr lang="en-US" sz="2000" b="1" dirty="0">
                <a:solidFill>
                  <a:schemeClr val="bg1"/>
                </a:solidFill>
              </a:rPr>
              <a:t>, PC e PD) </a:t>
            </a:r>
            <a:r>
              <a:rPr lang="en-US" sz="2000" b="1" dirty="0" err="1">
                <a:solidFill>
                  <a:schemeClr val="bg1"/>
                </a:solidFill>
              </a:rPr>
              <a:t>em</a:t>
            </a:r>
            <a:r>
              <a:rPr lang="en-US" sz="2000" b="1" dirty="0">
                <a:solidFill>
                  <a:schemeClr val="bg1"/>
                </a:solidFill>
              </a:rPr>
              <a:t> Lucas do Rio Verde – </a:t>
            </a:r>
            <a:r>
              <a:rPr lang="en-US" sz="2000" b="1" dirty="0" err="1">
                <a:solidFill>
                  <a:schemeClr val="bg1"/>
                </a:solidFill>
              </a:rPr>
              <a:t>Estação</a:t>
            </a:r>
            <a:r>
              <a:rPr lang="en-US" sz="2000" b="1" dirty="0">
                <a:solidFill>
                  <a:schemeClr val="bg1"/>
                </a:solidFill>
              </a:rPr>
              <a:t> experimental da FRV </a:t>
            </a:r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971184" y="2123564"/>
            <a:ext cx="288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*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164288" y="2780928"/>
            <a:ext cx="288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*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7308304" y="3491716"/>
            <a:ext cx="288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54642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  <p:bldP spid="6" grpId="0"/>
      <p:bldP spid="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3649999"/>
              </p:ext>
            </p:extLst>
          </p:nvPr>
        </p:nvGraphicFramePr>
        <p:xfrm>
          <a:off x="179512" y="980728"/>
          <a:ext cx="8712967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3251" name="CaixaDeTexto 2"/>
          <p:cNvSpPr txBox="1">
            <a:spLocks noChangeArrowheads="1"/>
          </p:cNvSpPr>
          <p:nvPr/>
        </p:nvSpPr>
        <p:spPr bwMode="auto">
          <a:xfrm>
            <a:off x="179388" y="44450"/>
            <a:ext cx="87137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Distribuição</a:t>
            </a:r>
            <a:r>
              <a:rPr lang="en-US" sz="2000" b="1" dirty="0">
                <a:solidFill>
                  <a:schemeClr val="bg1"/>
                </a:solidFill>
              </a:rPr>
              <a:t> do Al </a:t>
            </a:r>
            <a:r>
              <a:rPr lang="en-US" sz="2000" b="1" dirty="0" err="1">
                <a:solidFill>
                  <a:schemeClr val="bg1"/>
                </a:solidFill>
              </a:rPr>
              <a:t>trocável</a:t>
            </a:r>
            <a:r>
              <a:rPr lang="en-US" sz="2000" b="1" dirty="0">
                <a:solidFill>
                  <a:schemeClr val="bg1"/>
                </a:solidFill>
              </a:rPr>
              <a:t> (Al</a:t>
            </a:r>
            <a:r>
              <a:rPr lang="en-US" sz="2000" b="1" baseline="30000" dirty="0">
                <a:solidFill>
                  <a:schemeClr val="bg1"/>
                </a:solidFill>
              </a:rPr>
              <a:t>3+</a:t>
            </a:r>
            <a:r>
              <a:rPr lang="en-US" sz="2000" b="1" dirty="0">
                <a:solidFill>
                  <a:schemeClr val="bg1"/>
                </a:solidFill>
              </a:rPr>
              <a:t>) no </a:t>
            </a:r>
            <a:r>
              <a:rPr lang="en-US" sz="2000" b="1" dirty="0" err="1">
                <a:solidFill>
                  <a:schemeClr val="bg1"/>
                </a:solidFill>
              </a:rPr>
              <a:t>perfil</a:t>
            </a:r>
            <a:r>
              <a:rPr lang="en-US" sz="2000" b="1" dirty="0">
                <a:solidFill>
                  <a:schemeClr val="bg1"/>
                </a:solidFill>
              </a:rPr>
              <a:t> do solo (Mata </a:t>
            </a:r>
            <a:r>
              <a:rPr lang="en-US" sz="2000" b="1" dirty="0" err="1">
                <a:solidFill>
                  <a:schemeClr val="bg1"/>
                </a:solidFill>
              </a:rPr>
              <a:t>nativa</a:t>
            </a:r>
            <a:r>
              <a:rPr lang="en-US" sz="2000" b="1" dirty="0">
                <a:solidFill>
                  <a:schemeClr val="bg1"/>
                </a:solidFill>
              </a:rPr>
              <a:t>, PC e PD) </a:t>
            </a:r>
            <a:r>
              <a:rPr lang="en-US" sz="2000" b="1" dirty="0" err="1">
                <a:solidFill>
                  <a:schemeClr val="bg1"/>
                </a:solidFill>
              </a:rPr>
              <a:t>em</a:t>
            </a:r>
            <a:r>
              <a:rPr lang="en-US" sz="2000" b="1" dirty="0">
                <a:solidFill>
                  <a:schemeClr val="bg1"/>
                </a:solidFill>
              </a:rPr>
              <a:t> Lucas do Rio Verde – </a:t>
            </a:r>
            <a:r>
              <a:rPr lang="en-US" sz="2000" b="1" dirty="0" err="1">
                <a:solidFill>
                  <a:schemeClr val="bg1"/>
                </a:solidFill>
              </a:rPr>
              <a:t>Estação</a:t>
            </a:r>
            <a:r>
              <a:rPr lang="en-US" sz="2000" b="1" dirty="0">
                <a:solidFill>
                  <a:schemeClr val="bg1"/>
                </a:solidFill>
              </a:rPr>
              <a:t> experimental da FRV </a:t>
            </a:r>
            <a:endParaRPr lang="pt-BR" sz="2000" b="1" dirty="0">
              <a:solidFill>
                <a:schemeClr val="bg1"/>
              </a:solidFill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0" y="76517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2195736" y="2132856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708176" y="284364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627784" y="350100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1149717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2883103"/>
              </p:ext>
            </p:extLst>
          </p:nvPr>
        </p:nvGraphicFramePr>
        <p:xfrm>
          <a:off x="179513" y="908720"/>
          <a:ext cx="8784976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2227" name="CaixaDeTexto 2"/>
          <p:cNvSpPr txBox="1">
            <a:spLocks noChangeArrowheads="1"/>
          </p:cNvSpPr>
          <p:nvPr/>
        </p:nvSpPr>
        <p:spPr bwMode="auto">
          <a:xfrm>
            <a:off x="179388" y="44450"/>
            <a:ext cx="87137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Distribuição</a:t>
            </a:r>
            <a:r>
              <a:rPr lang="en-US" sz="2000" b="1" dirty="0">
                <a:solidFill>
                  <a:schemeClr val="bg1"/>
                </a:solidFill>
              </a:rPr>
              <a:t> do </a:t>
            </a:r>
            <a:r>
              <a:rPr lang="en-US" sz="2000" b="1" dirty="0" err="1">
                <a:solidFill>
                  <a:schemeClr val="bg1"/>
                </a:solidFill>
              </a:rPr>
              <a:t>cálcio</a:t>
            </a:r>
            <a:r>
              <a:rPr lang="en-US" sz="2000" b="1" dirty="0">
                <a:solidFill>
                  <a:schemeClr val="bg1"/>
                </a:solidFill>
              </a:rPr>
              <a:t> (Ca</a:t>
            </a:r>
            <a:r>
              <a:rPr lang="en-US" sz="2000" b="1" baseline="30000" dirty="0">
                <a:solidFill>
                  <a:schemeClr val="bg1"/>
                </a:solidFill>
              </a:rPr>
              <a:t>2+</a:t>
            </a:r>
            <a:r>
              <a:rPr lang="en-US" sz="2000" b="1" dirty="0">
                <a:solidFill>
                  <a:schemeClr val="bg1"/>
                </a:solidFill>
              </a:rPr>
              <a:t>) no </a:t>
            </a:r>
            <a:r>
              <a:rPr lang="en-US" sz="2000" b="1" dirty="0" err="1">
                <a:solidFill>
                  <a:schemeClr val="bg1"/>
                </a:solidFill>
              </a:rPr>
              <a:t>perfil</a:t>
            </a:r>
            <a:r>
              <a:rPr lang="en-US" sz="2000" b="1" dirty="0">
                <a:solidFill>
                  <a:schemeClr val="bg1"/>
                </a:solidFill>
              </a:rPr>
              <a:t> do solo (Mata </a:t>
            </a:r>
            <a:r>
              <a:rPr lang="en-US" sz="2000" b="1" dirty="0" err="1">
                <a:solidFill>
                  <a:schemeClr val="bg1"/>
                </a:solidFill>
              </a:rPr>
              <a:t>nativa</a:t>
            </a:r>
            <a:r>
              <a:rPr lang="en-US" sz="2000" b="1" dirty="0">
                <a:solidFill>
                  <a:schemeClr val="bg1"/>
                </a:solidFill>
              </a:rPr>
              <a:t>, PC e PD) </a:t>
            </a:r>
            <a:r>
              <a:rPr lang="en-US" sz="2000" b="1" dirty="0" err="1">
                <a:solidFill>
                  <a:schemeClr val="bg1"/>
                </a:solidFill>
              </a:rPr>
              <a:t>em</a:t>
            </a:r>
            <a:r>
              <a:rPr lang="en-US" sz="2000" b="1" dirty="0">
                <a:solidFill>
                  <a:schemeClr val="bg1"/>
                </a:solidFill>
              </a:rPr>
              <a:t> Lucas do Rio Verde – </a:t>
            </a:r>
            <a:r>
              <a:rPr lang="en-US" sz="2000" b="1" dirty="0" err="1">
                <a:solidFill>
                  <a:schemeClr val="bg1"/>
                </a:solidFill>
              </a:rPr>
              <a:t>Estação</a:t>
            </a:r>
            <a:r>
              <a:rPr lang="en-US" sz="2000" b="1" dirty="0">
                <a:solidFill>
                  <a:schemeClr val="bg1"/>
                </a:solidFill>
              </a:rPr>
              <a:t> experimental da FRV </a:t>
            </a:r>
            <a:endParaRPr lang="pt-BR" sz="2000" b="1" dirty="0">
              <a:solidFill>
                <a:schemeClr val="bg1"/>
              </a:solidFill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0" y="76517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7740352" y="206084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228184" y="278092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300192" y="3429000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419872" y="413978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915816" y="485986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987824" y="5517232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368570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5736662"/>
              </p:ext>
            </p:extLst>
          </p:nvPr>
        </p:nvGraphicFramePr>
        <p:xfrm>
          <a:off x="179512" y="908720"/>
          <a:ext cx="8784975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4275" name="CaixaDeTexto 2"/>
          <p:cNvSpPr txBox="1">
            <a:spLocks noChangeArrowheads="1"/>
          </p:cNvSpPr>
          <p:nvPr/>
        </p:nvSpPr>
        <p:spPr bwMode="auto">
          <a:xfrm>
            <a:off x="107504" y="44450"/>
            <a:ext cx="89646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Distribuição</a:t>
            </a:r>
            <a:r>
              <a:rPr lang="en-US" sz="2000" b="1" dirty="0">
                <a:solidFill>
                  <a:schemeClr val="bg1"/>
                </a:solidFill>
              </a:rPr>
              <a:t> da </a:t>
            </a:r>
            <a:r>
              <a:rPr lang="en-US" sz="2000" b="1" dirty="0" err="1">
                <a:solidFill>
                  <a:schemeClr val="bg1"/>
                </a:solidFill>
              </a:rPr>
              <a:t>saturação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por</a:t>
            </a:r>
            <a:r>
              <a:rPr lang="en-US" sz="2000" b="1" dirty="0">
                <a:solidFill>
                  <a:schemeClr val="bg1"/>
                </a:solidFill>
              </a:rPr>
              <a:t> bases (V%) no </a:t>
            </a:r>
            <a:r>
              <a:rPr lang="en-US" sz="2000" b="1" dirty="0" err="1">
                <a:solidFill>
                  <a:schemeClr val="bg1"/>
                </a:solidFill>
              </a:rPr>
              <a:t>perfil</a:t>
            </a:r>
            <a:r>
              <a:rPr lang="en-US" sz="2000" b="1" dirty="0">
                <a:solidFill>
                  <a:schemeClr val="bg1"/>
                </a:solidFill>
              </a:rPr>
              <a:t> do solo (Mata </a:t>
            </a:r>
            <a:r>
              <a:rPr lang="en-US" sz="2000" b="1" dirty="0" err="1">
                <a:solidFill>
                  <a:schemeClr val="bg1"/>
                </a:solidFill>
              </a:rPr>
              <a:t>nativa</a:t>
            </a:r>
            <a:r>
              <a:rPr lang="en-US" sz="2000" b="1" dirty="0">
                <a:solidFill>
                  <a:schemeClr val="bg1"/>
                </a:solidFill>
              </a:rPr>
              <a:t>, PC e PD) </a:t>
            </a:r>
            <a:r>
              <a:rPr lang="en-US" sz="2000" b="1" dirty="0" err="1">
                <a:solidFill>
                  <a:schemeClr val="bg1"/>
                </a:solidFill>
              </a:rPr>
              <a:t>em</a:t>
            </a:r>
            <a:r>
              <a:rPr lang="en-US" sz="2000" b="1" dirty="0">
                <a:solidFill>
                  <a:schemeClr val="bg1"/>
                </a:solidFill>
              </a:rPr>
              <a:t> Lucas do Rio Verde – </a:t>
            </a:r>
            <a:r>
              <a:rPr lang="en-US" sz="2000" b="1" dirty="0" err="1">
                <a:solidFill>
                  <a:schemeClr val="bg1"/>
                </a:solidFill>
              </a:rPr>
              <a:t>Estação</a:t>
            </a:r>
            <a:r>
              <a:rPr lang="en-US" sz="2000" b="1" dirty="0">
                <a:solidFill>
                  <a:schemeClr val="bg1"/>
                </a:solidFill>
              </a:rPr>
              <a:t> experimental da FRV </a:t>
            </a:r>
            <a:endParaRPr lang="pt-BR" sz="2000" b="1" dirty="0">
              <a:solidFill>
                <a:schemeClr val="bg1"/>
              </a:solidFill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0" y="76517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8316416" y="206084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588224" y="2771636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660232" y="341970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427984" y="413978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283968" y="4787860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436368" y="5507940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1353912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217488" y="115888"/>
            <a:ext cx="8675687" cy="1268412"/>
          </a:xfrm>
        </p:spPr>
        <p:txBody>
          <a:bodyPr/>
          <a:lstStyle/>
          <a:p>
            <a:r>
              <a:rPr lang="pt-BR" altLang="pt-BR" sz="3600">
                <a:solidFill>
                  <a:schemeClr val="bg1"/>
                </a:solidFill>
                <a:latin typeface="Symphony" pitchFamily="34" charset="0"/>
              </a:rPr>
              <a:t>Aumento da CTC devido ao incremento de 1 g dm</a:t>
            </a:r>
            <a:r>
              <a:rPr lang="pt-BR" altLang="pt-BR" sz="3600" baseline="30000">
                <a:solidFill>
                  <a:schemeClr val="bg1"/>
                </a:solidFill>
                <a:latin typeface="Symphony" pitchFamily="34" charset="0"/>
              </a:rPr>
              <a:t>-3</a:t>
            </a:r>
            <a:r>
              <a:rPr lang="pt-BR" altLang="pt-BR" sz="3600">
                <a:solidFill>
                  <a:schemeClr val="bg1"/>
                </a:solidFill>
                <a:latin typeface="Symphony" pitchFamily="34" charset="0"/>
              </a:rPr>
              <a:t> de Carbono</a:t>
            </a:r>
          </a:p>
        </p:txBody>
      </p:sp>
      <p:graphicFrame>
        <p:nvGraphicFramePr>
          <p:cNvPr id="308227" name="Group 3"/>
          <p:cNvGraphicFramePr>
            <a:graphicFrameLocks noGrp="1"/>
          </p:cNvGraphicFramePr>
          <p:nvPr>
            <p:ph idx="1"/>
          </p:nvPr>
        </p:nvGraphicFramePr>
        <p:xfrm>
          <a:off x="179388" y="1773238"/>
          <a:ext cx="8893175" cy="4032293"/>
        </p:xfrm>
        <a:graphic>
          <a:graphicData uri="http://schemas.openxmlformats.org/drawingml/2006/table">
            <a:tbl>
              <a:tblPr/>
              <a:tblGrid>
                <a:gridCol w="2447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72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8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01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Times New Roman" pitchFamily="18" charset="0"/>
                        </a:rPr>
                        <a:t>Region</a:t>
                      </a:r>
                      <a:endParaRPr kumimoji="0" lang="pt-BR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FF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6" marB="45716" horzOverflow="overflow">
                    <a:lnL cap="flat"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Times New Roman" pitchFamily="18" charset="0"/>
                        </a:rPr>
                        <a:t>Aumento da CTC  1 g dm</a:t>
                      </a:r>
                      <a:r>
                        <a:rPr kumimoji="0" lang="pt-BR" sz="28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Times New Roman" pitchFamily="18" charset="0"/>
                        </a:rPr>
                        <a:t> de C</a:t>
                      </a:r>
                    </a:p>
                  </a:txBody>
                  <a:tcPr marT="45716" marB="45716"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Times New Roman" pitchFamily="18" charset="0"/>
                        </a:rPr>
                        <a:t>Referencias</a:t>
                      </a:r>
                    </a:p>
                  </a:txBody>
                  <a:tcPr marT="45716" marB="45716" horzOverflow="overflow">
                    <a:lnL>
                      <a:noFill/>
                    </a:lnL>
                    <a:lnR cap="flat">
                      <a:noFill/>
                    </a:lnR>
                    <a:lnT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8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796" marB="46796" anchor="ctr" horzOverflow="overflow">
                    <a:lnL cap="flat"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cmol</a:t>
                      </a:r>
                      <a:r>
                        <a:rPr kumimoji="0" lang="pt-BR" sz="36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  <a:r>
                        <a:rPr kumimoji="0" lang="pt-BR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dm</a:t>
                      </a:r>
                      <a:r>
                        <a:rPr kumimoji="0" lang="pt-BR" sz="3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6" marB="45716" anchor="ctr" horzOverflow="overflow">
                    <a:lnL>
                      <a:noFill/>
                    </a:lnL>
                    <a:lnR cap="flat">
                      <a:noFill/>
                    </a:lnR>
                    <a:lnT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6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Sul (RS)</a:t>
                      </a:r>
                    </a:p>
                  </a:txBody>
                  <a:tcPr marL="90000" marR="90000" marT="46796" marB="46796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1,0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Burle et al., 1997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6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Sul (PR)</a:t>
                      </a:r>
                    </a:p>
                  </a:txBody>
                  <a:tcPr marL="90000" marR="90000" marT="46796" marB="46796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0,32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Sá </a:t>
                      </a:r>
                      <a:r>
                        <a:rPr kumimoji="0" lang="pt-BR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et</a:t>
                      </a: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 al., 2009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1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Cerrado (GO)</a:t>
                      </a:r>
                    </a:p>
                  </a:txBody>
                  <a:tcPr marT="45716" marB="45716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0,42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Resck, 1998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964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Area de Trabalho - JCMS\Eventos\2009\Sinop - Curso GMOSFSPD, Maio\Fotos Curso\DSC052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CaixaDeTexto 2"/>
          <p:cNvSpPr txBox="1">
            <a:spLocks noChangeArrowheads="1"/>
          </p:cNvSpPr>
          <p:nvPr/>
        </p:nvSpPr>
        <p:spPr bwMode="auto">
          <a:xfrm>
            <a:off x="179388" y="5222810"/>
            <a:ext cx="8785225" cy="144655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4400" b="1" dirty="0">
                <a:solidFill>
                  <a:schemeClr val="bg1"/>
                </a:solidFill>
              </a:rPr>
              <a:t>Como é a </a:t>
            </a:r>
            <a:r>
              <a:rPr lang="en-US" sz="4400" b="1" dirty="0" err="1">
                <a:solidFill>
                  <a:schemeClr val="bg1"/>
                </a:solidFill>
              </a:rPr>
              <a:t>fertilidade</a:t>
            </a:r>
            <a:r>
              <a:rPr lang="en-US" sz="4400" b="1" dirty="0">
                <a:solidFill>
                  <a:schemeClr val="bg1"/>
                </a:solidFill>
              </a:rPr>
              <a:t> do solo sob </a:t>
            </a:r>
            <a:r>
              <a:rPr lang="en-US" sz="4400" b="1" dirty="0" err="1">
                <a:solidFill>
                  <a:schemeClr val="bg1"/>
                </a:solidFill>
              </a:rPr>
              <a:t>vegetação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nativa</a:t>
            </a:r>
            <a:r>
              <a:rPr lang="en-US" sz="4400" b="1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1968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7596188" y="6345238"/>
            <a:ext cx="14398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2000">
                <a:solidFill>
                  <a:srgbClr val="FFFF00"/>
                </a:solidFill>
                <a:latin typeface="Verdana" pitchFamily="34" charset="0"/>
              </a:rPr>
              <a:t>Sá, 2002</a:t>
            </a:r>
          </a:p>
        </p:txBody>
      </p:sp>
      <p:sp>
        <p:nvSpPr>
          <p:cNvPr id="329731" name="Text Box 3"/>
          <p:cNvSpPr txBox="1">
            <a:spLocks noChangeArrowheads="1"/>
          </p:cNvSpPr>
          <p:nvPr/>
        </p:nvSpPr>
        <p:spPr bwMode="auto">
          <a:xfrm>
            <a:off x="250825" y="115888"/>
            <a:ext cx="8569325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pt-BR" sz="4000">
                <a:solidFill>
                  <a:srgbClr val="FFFF00"/>
                </a:solidFill>
                <a:latin typeface="Arial Black" pitchFamily="34" charset="0"/>
              </a:rPr>
              <a:t>Aumento do armazenamento de água devido ao ganho de 1g dm</a:t>
            </a:r>
            <a:r>
              <a:rPr lang="pt-BR" sz="4000" baseline="30000">
                <a:solidFill>
                  <a:srgbClr val="FFFF00"/>
                </a:solidFill>
                <a:latin typeface="Arial Black" pitchFamily="34" charset="0"/>
              </a:rPr>
              <a:t>-3 </a:t>
            </a:r>
            <a:r>
              <a:rPr lang="pt-BR" sz="4000">
                <a:solidFill>
                  <a:srgbClr val="FFFF00"/>
                </a:solidFill>
                <a:latin typeface="Arial Black" pitchFamily="34" charset="0"/>
              </a:rPr>
              <a:t>de C na camada de    0 a 10 cm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27088" y="2978150"/>
            <a:ext cx="7489825" cy="2035175"/>
            <a:chOff x="521" y="1876"/>
            <a:chExt cx="4718" cy="1282"/>
          </a:xfrm>
        </p:grpSpPr>
        <p:sp>
          <p:nvSpPr>
            <p:cNvPr id="329733" name="Text Box 5"/>
            <p:cNvSpPr txBox="1">
              <a:spLocks noChangeArrowheads="1"/>
            </p:cNvSpPr>
            <p:nvPr/>
          </p:nvSpPr>
          <p:spPr bwMode="auto">
            <a:xfrm>
              <a:off x="521" y="1876"/>
              <a:ext cx="4718" cy="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>
                <a:buClr>
                  <a:schemeClr val="bg1"/>
                </a:buClr>
                <a:buFont typeface="Wingdings" pitchFamily="2" charset="2"/>
                <a:buNone/>
                <a:defRPr/>
              </a:pPr>
              <a:r>
                <a:rPr lang="pt-BR" sz="6600">
                  <a:solidFill>
                    <a:schemeClr val="bg1"/>
                  </a:solidFill>
                  <a:latin typeface="Arial Black" pitchFamily="34" charset="0"/>
                </a:rPr>
                <a:t>3 a 5 mm  </a:t>
              </a:r>
            </a:p>
          </p:txBody>
        </p:sp>
        <p:sp>
          <p:nvSpPr>
            <p:cNvPr id="103431" name="Line 6"/>
            <p:cNvSpPr>
              <a:spLocks noChangeShapeType="1"/>
            </p:cNvSpPr>
            <p:nvPr/>
          </p:nvSpPr>
          <p:spPr bwMode="auto">
            <a:xfrm>
              <a:off x="2880" y="2568"/>
              <a:ext cx="0" cy="59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29735" name="Text Box 7"/>
          <p:cNvSpPr txBox="1">
            <a:spLocks noChangeArrowheads="1"/>
          </p:cNvSpPr>
          <p:nvPr/>
        </p:nvSpPr>
        <p:spPr bwMode="auto">
          <a:xfrm>
            <a:off x="827088" y="4941888"/>
            <a:ext cx="74898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buClr>
                <a:schemeClr val="bg1"/>
              </a:buClr>
              <a:buFont typeface="Wingdings" pitchFamily="2" charset="2"/>
              <a:buNone/>
              <a:defRPr/>
            </a:pPr>
            <a:r>
              <a:rPr lang="pt-BR" sz="4000">
                <a:solidFill>
                  <a:schemeClr val="bg1"/>
                </a:solidFill>
                <a:latin typeface="Arial Black" pitchFamily="34" charset="0"/>
              </a:rPr>
              <a:t>Após 10 anos de PD aumentou 13 a 18 g dm</a:t>
            </a:r>
            <a:r>
              <a:rPr lang="pt-BR" sz="4000" baseline="30000">
                <a:solidFill>
                  <a:schemeClr val="bg1"/>
                </a:solidFill>
                <a:latin typeface="Arial Black" pitchFamily="34" charset="0"/>
              </a:rPr>
              <a:t>-3</a:t>
            </a:r>
            <a:r>
              <a:rPr lang="pt-BR" sz="4000">
                <a:solidFill>
                  <a:schemeClr val="bg1"/>
                </a:solidFill>
                <a:latin typeface="Arial Black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4376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29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735" grpId="0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Text Box 2"/>
          <p:cNvSpPr txBox="1">
            <a:spLocks noChangeArrowheads="1"/>
          </p:cNvSpPr>
          <p:nvPr/>
        </p:nvSpPr>
        <p:spPr bwMode="auto">
          <a:xfrm>
            <a:off x="539750" y="3668713"/>
            <a:ext cx="7993063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buClr>
                <a:schemeClr val="bg1"/>
              </a:buClr>
              <a:buFont typeface="Wingdings" pitchFamily="2" charset="2"/>
              <a:buNone/>
              <a:defRPr/>
            </a:pPr>
            <a:r>
              <a:rPr lang="pt-BR" sz="6000">
                <a:solidFill>
                  <a:schemeClr val="bg1"/>
                </a:solidFill>
                <a:latin typeface="Arial Black" pitchFamily="34" charset="0"/>
              </a:rPr>
              <a:t>Retenção de água 65 a 90 mm</a:t>
            </a:r>
          </a:p>
        </p:txBody>
      </p:sp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7524750" y="6308725"/>
            <a:ext cx="1439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2000">
                <a:solidFill>
                  <a:srgbClr val="FFFF00"/>
                </a:solidFill>
                <a:latin typeface="Verdana" pitchFamily="34" charset="0"/>
              </a:rPr>
              <a:t>Sá, 2002</a:t>
            </a:r>
          </a:p>
        </p:txBody>
      </p:sp>
      <p:sp>
        <p:nvSpPr>
          <p:cNvPr id="330756" name="Text Box 4"/>
          <p:cNvSpPr txBox="1">
            <a:spLocks noChangeArrowheads="1"/>
          </p:cNvSpPr>
          <p:nvPr/>
        </p:nvSpPr>
        <p:spPr bwMode="auto">
          <a:xfrm>
            <a:off x="250825" y="188913"/>
            <a:ext cx="8569325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pt-BR" sz="4400" dirty="0">
                <a:solidFill>
                  <a:srgbClr val="FFFF00"/>
                </a:solidFill>
                <a:latin typeface="Arial Black" pitchFamily="34" charset="0"/>
              </a:rPr>
              <a:t>O aumento na retenção de água devido ao incremento de 13 a 18 g dm</a:t>
            </a:r>
            <a:r>
              <a:rPr lang="pt-BR" sz="4400" baseline="30000" dirty="0">
                <a:solidFill>
                  <a:srgbClr val="FFFF00"/>
                </a:solidFill>
                <a:latin typeface="Arial Black" pitchFamily="34" charset="0"/>
              </a:rPr>
              <a:t>-3 </a:t>
            </a:r>
            <a:r>
              <a:rPr lang="pt-BR" sz="4400" dirty="0">
                <a:solidFill>
                  <a:srgbClr val="FFFF00"/>
                </a:solidFill>
                <a:latin typeface="Arial Black" pitchFamily="34" charset="0"/>
              </a:rPr>
              <a:t>de C      (camada de 0 a 10 cm)</a:t>
            </a:r>
          </a:p>
        </p:txBody>
      </p:sp>
    </p:spTree>
    <p:extLst>
      <p:ext uri="{BB962C8B-B14F-4D97-AF65-F5344CB8AC3E}">
        <p14:creationId xmlns:p14="http://schemas.microsoft.com/office/powerpoint/2010/main" val="61531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0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754" grpId="0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Text Box 2"/>
          <p:cNvSpPr txBox="1">
            <a:spLocks noChangeArrowheads="1"/>
          </p:cNvSpPr>
          <p:nvPr/>
        </p:nvSpPr>
        <p:spPr bwMode="auto">
          <a:xfrm>
            <a:off x="539750" y="3473450"/>
            <a:ext cx="7993063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buClr>
                <a:schemeClr val="bg1"/>
              </a:buClr>
              <a:buFont typeface="Wingdings" pitchFamily="2" charset="2"/>
              <a:buNone/>
              <a:defRPr/>
            </a:pPr>
            <a:r>
              <a:rPr lang="pt-BR" sz="4800">
                <a:solidFill>
                  <a:schemeClr val="bg1"/>
                </a:solidFill>
                <a:latin typeface="Arial Black" pitchFamily="34" charset="0"/>
              </a:rPr>
              <a:t>Pode aumentar a produção de milho em 5 a 10 % e a de soja em 7 a 12%</a:t>
            </a:r>
          </a:p>
        </p:txBody>
      </p:sp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7524750" y="6308725"/>
            <a:ext cx="1439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2000">
                <a:solidFill>
                  <a:srgbClr val="FFFF00"/>
                </a:solidFill>
                <a:latin typeface="Verdana" pitchFamily="34" charset="0"/>
              </a:rPr>
              <a:t>Sá, 2002</a:t>
            </a:r>
          </a:p>
        </p:txBody>
      </p:sp>
      <p:sp>
        <p:nvSpPr>
          <p:cNvPr id="331780" name="Text Box 4"/>
          <p:cNvSpPr txBox="1">
            <a:spLocks noChangeArrowheads="1"/>
          </p:cNvSpPr>
          <p:nvPr/>
        </p:nvSpPr>
        <p:spPr bwMode="auto">
          <a:xfrm>
            <a:off x="250825" y="188913"/>
            <a:ext cx="8569325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pt-BR" sz="4400">
                <a:solidFill>
                  <a:srgbClr val="FFFF00"/>
                </a:solidFill>
                <a:latin typeface="Arial Black" pitchFamily="34" charset="0"/>
              </a:rPr>
              <a:t>O aumento na retenção de água devido ao incremento de 13 a 18 g dm</a:t>
            </a:r>
            <a:r>
              <a:rPr lang="pt-BR" sz="4400" baseline="30000">
                <a:solidFill>
                  <a:srgbClr val="FFFF00"/>
                </a:solidFill>
                <a:latin typeface="Arial Black" pitchFamily="34" charset="0"/>
              </a:rPr>
              <a:t>-3 </a:t>
            </a:r>
            <a:r>
              <a:rPr lang="pt-BR" sz="4400">
                <a:solidFill>
                  <a:srgbClr val="FFFF00"/>
                </a:solidFill>
                <a:latin typeface="Arial Black" pitchFamily="34" charset="0"/>
              </a:rPr>
              <a:t>de C      (camada de 0 a 10 cm)</a:t>
            </a:r>
          </a:p>
        </p:txBody>
      </p:sp>
    </p:spTree>
    <p:extLst>
      <p:ext uri="{BB962C8B-B14F-4D97-AF65-F5344CB8AC3E}">
        <p14:creationId xmlns:p14="http://schemas.microsoft.com/office/powerpoint/2010/main" val="260264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1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778" grpId="0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Text Box 2"/>
          <p:cNvSpPr txBox="1">
            <a:spLocks noChangeArrowheads="1"/>
          </p:cNvSpPr>
          <p:nvPr/>
        </p:nvSpPr>
        <p:spPr bwMode="auto">
          <a:xfrm>
            <a:off x="250825" y="727075"/>
            <a:ext cx="8642350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buClr>
                <a:schemeClr val="bg1"/>
              </a:buClr>
              <a:buFont typeface="Wingdings" pitchFamily="2" charset="2"/>
              <a:buNone/>
              <a:defRPr/>
            </a:pPr>
            <a:r>
              <a:rPr lang="pt-BR" sz="6600">
                <a:solidFill>
                  <a:schemeClr val="bg1"/>
                </a:solidFill>
                <a:latin typeface="Arial Black" pitchFamily="34" charset="0"/>
              </a:rPr>
              <a:t>O retorno econômico devido ao aumento do C pode representar      US$ 40 a 80/ha </a:t>
            </a:r>
          </a:p>
        </p:txBody>
      </p:sp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7524750" y="6272213"/>
            <a:ext cx="1439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2000">
                <a:solidFill>
                  <a:srgbClr val="FFFF00"/>
                </a:solidFill>
                <a:latin typeface="Verdana" pitchFamily="34" charset="0"/>
              </a:rPr>
              <a:t>Sá, 2002</a:t>
            </a:r>
          </a:p>
        </p:txBody>
      </p:sp>
    </p:spTree>
    <p:extLst>
      <p:ext uri="{BB962C8B-B14F-4D97-AF65-F5344CB8AC3E}">
        <p14:creationId xmlns:p14="http://schemas.microsoft.com/office/powerpoint/2010/main" val="302509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63" descr="P10109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165"/>
          <p:cNvGrpSpPr>
            <a:grpSpLocks/>
          </p:cNvGrpSpPr>
          <p:nvPr/>
        </p:nvGrpSpPr>
        <p:grpSpPr bwMode="auto">
          <a:xfrm>
            <a:off x="3241675" y="1844675"/>
            <a:ext cx="1558925" cy="4464050"/>
            <a:chOff x="3241048" y="1844675"/>
            <a:chExt cx="1560277" cy="4464051"/>
          </a:xfrm>
        </p:grpSpPr>
        <p:sp>
          <p:nvSpPr>
            <p:cNvPr id="82033" name="AutoShape 8"/>
            <p:cNvSpPr>
              <a:spLocks noChangeArrowheads="1"/>
            </p:cNvSpPr>
            <p:nvPr/>
          </p:nvSpPr>
          <p:spPr bwMode="auto">
            <a:xfrm>
              <a:off x="3311604" y="1844675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2034" name="Text Box 14"/>
            <p:cNvSpPr txBox="1">
              <a:spLocks noChangeArrowheads="1"/>
            </p:cNvSpPr>
            <p:nvPr/>
          </p:nvSpPr>
          <p:spPr bwMode="auto">
            <a:xfrm>
              <a:off x="3241048" y="1989138"/>
              <a:ext cx="1279416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2035" name="AutoShape 25"/>
            <p:cNvSpPr>
              <a:spLocks noChangeArrowheads="1"/>
            </p:cNvSpPr>
            <p:nvPr/>
          </p:nvSpPr>
          <p:spPr bwMode="auto">
            <a:xfrm>
              <a:off x="3311604" y="2997200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2036" name="Text Box 31"/>
            <p:cNvSpPr txBox="1">
              <a:spLocks noChangeArrowheads="1"/>
            </p:cNvSpPr>
            <p:nvPr/>
          </p:nvSpPr>
          <p:spPr bwMode="auto">
            <a:xfrm>
              <a:off x="3241048" y="3141663"/>
              <a:ext cx="1279416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2037" name="AutoShape 40"/>
            <p:cNvSpPr>
              <a:spLocks noChangeArrowheads="1"/>
            </p:cNvSpPr>
            <p:nvPr/>
          </p:nvSpPr>
          <p:spPr bwMode="auto">
            <a:xfrm>
              <a:off x="3592535" y="4221163"/>
              <a:ext cx="1138238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2038" name="Text Box 44"/>
            <p:cNvSpPr txBox="1">
              <a:spLocks noChangeArrowheads="1"/>
            </p:cNvSpPr>
            <p:nvPr/>
          </p:nvSpPr>
          <p:spPr bwMode="auto">
            <a:xfrm>
              <a:off x="3521983" y="4365625"/>
              <a:ext cx="1279342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2039" name="AutoShape 60"/>
            <p:cNvSpPr>
              <a:spLocks noChangeArrowheads="1"/>
            </p:cNvSpPr>
            <p:nvPr/>
          </p:nvSpPr>
          <p:spPr bwMode="auto">
            <a:xfrm>
              <a:off x="3463974" y="5445126"/>
              <a:ext cx="929718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2040" name="Text Box 63"/>
            <p:cNvSpPr txBox="1">
              <a:spLocks noChangeArrowheads="1"/>
            </p:cNvSpPr>
            <p:nvPr/>
          </p:nvSpPr>
          <p:spPr bwMode="auto">
            <a:xfrm>
              <a:off x="3310327" y="5518151"/>
              <a:ext cx="1153916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precoce</a:t>
              </a:r>
            </a:p>
          </p:txBody>
        </p:sp>
      </p:grpSp>
      <p:grpSp>
        <p:nvGrpSpPr>
          <p:cNvPr id="3" name="Grupo 163"/>
          <p:cNvGrpSpPr>
            <a:grpSpLocks/>
          </p:cNvGrpSpPr>
          <p:nvPr/>
        </p:nvGrpSpPr>
        <p:grpSpPr bwMode="auto">
          <a:xfrm>
            <a:off x="395288" y="1844675"/>
            <a:ext cx="1562100" cy="4464050"/>
            <a:chOff x="395288" y="1844675"/>
            <a:chExt cx="1562009" cy="4464051"/>
          </a:xfrm>
        </p:grpSpPr>
        <p:sp>
          <p:nvSpPr>
            <p:cNvPr id="82025" name="AutoShape 6"/>
            <p:cNvSpPr>
              <a:spLocks noChangeArrowheads="1"/>
            </p:cNvSpPr>
            <p:nvPr/>
          </p:nvSpPr>
          <p:spPr bwMode="auto">
            <a:xfrm>
              <a:off x="395288" y="1844675"/>
              <a:ext cx="102855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2026" name="Text Box 11"/>
            <p:cNvSpPr txBox="1">
              <a:spLocks noChangeArrowheads="1"/>
            </p:cNvSpPr>
            <p:nvPr/>
          </p:nvSpPr>
          <p:spPr bwMode="auto">
            <a:xfrm>
              <a:off x="395288" y="1989138"/>
              <a:ext cx="925068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Precoce</a:t>
              </a:r>
            </a:p>
          </p:txBody>
        </p:sp>
        <p:sp>
          <p:nvSpPr>
            <p:cNvPr id="82027" name="AutoShape 23"/>
            <p:cNvSpPr>
              <a:spLocks noChangeArrowheads="1"/>
            </p:cNvSpPr>
            <p:nvPr/>
          </p:nvSpPr>
          <p:spPr bwMode="auto">
            <a:xfrm>
              <a:off x="395288" y="2997200"/>
              <a:ext cx="102855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2028" name="Text Box 28"/>
            <p:cNvSpPr txBox="1">
              <a:spLocks noChangeArrowheads="1"/>
            </p:cNvSpPr>
            <p:nvPr/>
          </p:nvSpPr>
          <p:spPr bwMode="auto">
            <a:xfrm>
              <a:off x="395288" y="3070225"/>
              <a:ext cx="925068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Ciclo médio</a:t>
              </a:r>
            </a:p>
          </p:txBody>
        </p:sp>
        <p:sp>
          <p:nvSpPr>
            <p:cNvPr id="82029" name="AutoShape 48"/>
            <p:cNvSpPr>
              <a:spLocks noChangeArrowheads="1"/>
            </p:cNvSpPr>
            <p:nvPr/>
          </p:nvSpPr>
          <p:spPr bwMode="auto">
            <a:xfrm>
              <a:off x="605835" y="4221163"/>
              <a:ext cx="1175866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2030" name="Text Box 49"/>
            <p:cNvSpPr txBox="1">
              <a:spLocks noChangeArrowheads="1"/>
            </p:cNvSpPr>
            <p:nvPr/>
          </p:nvSpPr>
          <p:spPr bwMode="auto">
            <a:xfrm>
              <a:off x="535283" y="4365625"/>
              <a:ext cx="1279342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2031" name="AutoShape 65"/>
            <p:cNvSpPr>
              <a:spLocks noChangeArrowheads="1"/>
            </p:cNvSpPr>
            <p:nvPr/>
          </p:nvSpPr>
          <p:spPr bwMode="auto">
            <a:xfrm>
              <a:off x="682659" y="5445126"/>
              <a:ext cx="1222901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2032" name="Text Box 66"/>
            <p:cNvSpPr txBox="1">
              <a:spLocks noChangeArrowheads="1"/>
            </p:cNvSpPr>
            <p:nvPr/>
          </p:nvSpPr>
          <p:spPr bwMode="auto">
            <a:xfrm>
              <a:off x="677955" y="5589588"/>
              <a:ext cx="127934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médio</a:t>
              </a:r>
            </a:p>
          </p:txBody>
        </p:sp>
      </p:grpSp>
      <p:grpSp>
        <p:nvGrpSpPr>
          <p:cNvPr id="4" name="Grupo 166"/>
          <p:cNvGrpSpPr>
            <a:grpSpLocks/>
          </p:cNvGrpSpPr>
          <p:nvPr/>
        </p:nvGrpSpPr>
        <p:grpSpPr bwMode="auto">
          <a:xfrm>
            <a:off x="6369050" y="1844675"/>
            <a:ext cx="1347788" cy="4464050"/>
            <a:chOff x="6369032" y="1844675"/>
            <a:chExt cx="1348441" cy="4464051"/>
          </a:xfrm>
        </p:grpSpPr>
        <p:sp>
          <p:nvSpPr>
            <p:cNvPr id="82017" name="AutoShape 10"/>
            <p:cNvSpPr>
              <a:spLocks noChangeArrowheads="1"/>
            </p:cNvSpPr>
            <p:nvPr/>
          </p:nvSpPr>
          <p:spPr bwMode="auto">
            <a:xfrm>
              <a:off x="6441156" y="1844675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2018" name="Text Box 17"/>
            <p:cNvSpPr txBox="1">
              <a:spLocks noChangeArrowheads="1"/>
            </p:cNvSpPr>
            <p:nvPr/>
          </p:nvSpPr>
          <p:spPr bwMode="auto">
            <a:xfrm>
              <a:off x="6369032" y="1974850"/>
              <a:ext cx="1279416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2019" name="AutoShape 27"/>
            <p:cNvSpPr>
              <a:spLocks noChangeArrowheads="1"/>
            </p:cNvSpPr>
            <p:nvPr/>
          </p:nvSpPr>
          <p:spPr bwMode="auto">
            <a:xfrm>
              <a:off x="6441156" y="2997200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2020" name="Text Box 34"/>
            <p:cNvSpPr txBox="1">
              <a:spLocks noChangeArrowheads="1"/>
            </p:cNvSpPr>
            <p:nvPr/>
          </p:nvSpPr>
          <p:spPr bwMode="auto">
            <a:xfrm>
              <a:off x="6369032" y="3127375"/>
              <a:ext cx="1279416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2021" name="AutoShape 42"/>
            <p:cNvSpPr>
              <a:spLocks noChangeArrowheads="1"/>
            </p:cNvSpPr>
            <p:nvPr/>
          </p:nvSpPr>
          <p:spPr bwMode="auto">
            <a:xfrm>
              <a:off x="6453809" y="4221163"/>
              <a:ext cx="1263664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2022" name="Text Box 54"/>
            <p:cNvSpPr txBox="1">
              <a:spLocks noChangeArrowheads="1"/>
            </p:cNvSpPr>
            <p:nvPr/>
          </p:nvSpPr>
          <p:spPr bwMode="auto">
            <a:xfrm>
              <a:off x="6649787" y="4365625"/>
              <a:ext cx="925015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Precoce</a:t>
              </a:r>
            </a:p>
          </p:txBody>
        </p:sp>
        <p:sp>
          <p:nvSpPr>
            <p:cNvPr id="82023" name="AutoShape 61"/>
            <p:cNvSpPr>
              <a:spLocks noChangeArrowheads="1"/>
            </p:cNvSpPr>
            <p:nvPr/>
          </p:nvSpPr>
          <p:spPr bwMode="auto">
            <a:xfrm>
              <a:off x="6482030" y="5445126"/>
              <a:ext cx="1235443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2024" name="Text Box 71"/>
            <p:cNvSpPr txBox="1">
              <a:spLocks noChangeArrowheads="1"/>
            </p:cNvSpPr>
            <p:nvPr/>
          </p:nvSpPr>
          <p:spPr bwMode="auto">
            <a:xfrm>
              <a:off x="6649787" y="5589588"/>
              <a:ext cx="925015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Precoce</a:t>
              </a:r>
            </a:p>
          </p:txBody>
        </p:sp>
      </p:grpSp>
      <p:grpSp>
        <p:nvGrpSpPr>
          <p:cNvPr id="5" name="Group 75"/>
          <p:cNvGrpSpPr>
            <a:grpSpLocks/>
          </p:cNvGrpSpPr>
          <p:nvPr/>
        </p:nvGrpSpPr>
        <p:grpSpPr bwMode="auto">
          <a:xfrm>
            <a:off x="34925" y="428625"/>
            <a:ext cx="9032875" cy="1271588"/>
            <a:chOff x="22" y="270"/>
            <a:chExt cx="5690" cy="801"/>
          </a:xfrm>
        </p:grpSpPr>
        <p:grpSp>
          <p:nvGrpSpPr>
            <p:cNvPr id="81930" name="Group 76"/>
            <p:cNvGrpSpPr>
              <a:grpSpLocks/>
            </p:cNvGrpSpPr>
            <p:nvPr/>
          </p:nvGrpSpPr>
          <p:grpSpPr bwMode="auto">
            <a:xfrm>
              <a:off x="22" y="663"/>
              <a:ext cx="5690" cy="408"/>
              <a:chOff x="22" y="119"/>
              <a:chExt cx="5761" cy="408"/>
            </a:xfrm>
          </p:grpSpPr>
          <p:sp>
            <p:nvSpPr>
              <p:cNvPr id="81943" name="Rectangle 77"/>
              <p:cNvSpPr>
                <a:spLocks noChangeArrowheads="1"/>
              </p:cNvSpPr>
              <p:nvPr/>
            </p:nvSpPr>
            <p:spPr bwMode="auto">
              <a:xfrm>
                <a:off x="38" y="119"/>
                <a:ext cx="156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44" name="Text Box 78"/>
              <p:cNvSpPr txBox="1">
                <a:spLocks noChangeArrowheads="1"/>
              </p:cNvSpPr>
              <p:nvPr/>
            </p:nvSpPr>
            <p:spPr bwMode="auto">
              <a:xfrm>
                <a:off x="22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S</a:t>
                </a:r>
              </a:p>
            </p:txBody>
          </p:sp>
          <p:sp>
            <p:nvSpPr>
              <p:cNvPr id="81945" name="Rectangle 79"/>
              <p:cNvSpPr>
                <a:spLocks noChangeArrowheads="1"/>
              </p:cNvSpPr>
              <p:nvPr/>
            </p:nvSpPr>
            <p:spPr bwMode="auto">
              <a:xfrm>
                <a:off x="194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46" name="Text Box 80"/>
              <p:cNvSpPr txBox="1">
                <a:spLocks noChangeArrowheads="1"/>
              </p:cNvSpPr>
              <p:nvPr/>
            </p:nvSpPr>
            <p:spPr bwMode="auto">
              <a:xfrm>
                <a:off x="163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O</a:t>
                </a:r>
              </a:p>
            </p:txBody>
          </p:sp>
          <p:sp>
            <p:nvSpPr>
              <p:cNvPr id="81947" name="Rectangle 81"/>
              <p:cNvSpPr>
                <a:spLocks noChangeArrowheads="1"/>
              </p:cNvSpPr>
              <p:nvPr/>
            </p:nvSpPr>
            <p:spPr bwMode="auto">
              <a:xfrm>
                <a:off x="350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48" name="Text Box 82"/>
              <p:cNvSpPr txBox="1">
                <a:spLocks noChangeArrowheads="1"/>
              </p:cNvSpPr>
              <p:nvPr/>
            </p:nvSpPr>
            <p:spPr bwMode="auto">
              <a:xfrm>
                <a:off x="319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N</a:t>
                </a:r>
              </a:p>
            </p:txBody>
          </p:sp>
          <p:sp>
            <p:nvSpPr>
              <p:cNvPr id="81949" name="Rectangle 83"/>
              <p:cNvSpPr>
                <a:spLocks noChangeArrowheads="1"/>
              </p:cNvSpPr>
              <p:nvPr/>
            </p:nvSpPr>
            <p:spPr bwMode="auto">
              <a:xfrm>
                <a:off x="506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50" name="Text Box 84"/>
              <p:cNvSpPr txBox="1">
                <a:spLocks noChangeArrowheads="1"/>
              </p:cNvSpPr>
              <p:nvPr/>
            </p:nvSpPr>
            <p:spPr bwMode="auto">
              <a:xfrm>
                <a:off x="488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D</a:t>
                </a:r>
              </a:p>
            </p:txBody>
          </p:sp>
          <p:sp>
            <p:nvSpPr>
              <p:cNvPr id="81951" name="Rectangle 85"/>
              <p:cNvSpPr>
                <a:spLocks noChangeArrowheads="1"/>
              </p:cNvSpPr>
              <p:nvPr/>
            </p:nvSpPr>
            <p:spPr bwMode="auto">
              <a:xfrm>
                <a:off x="662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52" name="Text Box 86"/>
              <p:cNvSpPr txBox="1">
                <a:spLocks noChangeArrowheads="1"/>
              </p:cNvSpPr>
              <p:nvPr/>
            </p:nvSpPr>
            <p:spPr bwMode="auto">
              <a:xfrm>
                <a:off x="662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1953" name="Rectangle 87"/>
              <p:cNvSpPr>
                <a:spLocks noChangeArrowheads="1"/>
              </p:cNvSpPr>
              <p:nvPr/>
            </p:nvSpPr>
            <p:spPr bwMode="auto">
              <a:xfrm>
                <a:off x="818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54" name="Text Box 88"/>
              <p:cNvSpPr txBox="1">
                <a:spLocks noChangeArrowheads="1"/>
              </p:cNvSpPr>
              <p:nvPr/>
            </p:nvSpPr>
            <p:spPr bwMode="auto">
              <a:xfrm>
                <a:off x="81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F</a:t>
                </a:r>
              </a:p>
            </p:txBody>
          </p:sp>
          <p:sp>
            <p:nvSpPr>
              <p:cNvPr id="81955" name="Rectangle 89"/>
              <p:cNvSpPr>
                <a:spLocks noChangeArrowheads="1"/>
              </p:cNvSpPr>
              <p:nvPr/>
            </p:nvSpPr>
            <p:spPr bwMode="auto">
              <a:xfrm>
                <a:off x="974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56" name="Text Box 90"/>
              <p:cNvSpPr txBox="1">
                <a:spLocks noChangeArrowheads="1"/>
              </p:cNvSpPr>
              <p:nvPr/>
            </p:nvSpPr>
            <p:spPr bwMode="auto">
              <a:xfrm>
                <a:off x="954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1957" name="Rectangle 91"/>
              <p:cNvSpPr>
                <a:spLocks noChangeArrowheads="1"/>
              </p:cNvSpPr>
              <p:nvPr/>
            </p:nvSpPr>
            <p:spPr bwMode="auto">
              <a:xfrm>
                <a:off x="1130" y="119"/>
                <a:ext cx="155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58" name="Text Box 92"/>
              <p:cNvSpPr txBox="1">
                <a:spLocks noChangeArrowheads="1"/>
              </p:cNvSpPr>
              <p:nvPr/>
            </p:nvSpPr>
            <p:spPr bwMode="auto">
              <a:xfrm>
                <a:off x="1124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1959" name="Rectangle 93"/>
              <p:cNvSpPr>
                <a:spLocks noChangeArrowheads="1"/>
              </p:cNvSpPr>
              <p:nvPr/>
            </p:nvSpPr>
            <p:spPr bwMode="auto">
              <a:xfrm>
                <a:off x="1285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60" name="Text Box 94"/>
              <p:cNvSpPr txBox="1">
                <a:spLocks noChangeArrowheads="1"/>
              </p:cNvSpPr>
              <p:nvPr/>
            </p:nvSpPr>
            <p:spPr bwMode="auto">
              <a:xfrm>
                <a:off x="1251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1961" name="Rectangle 95"/>
              <p:cNvSpPr>
                <a:spLocks noChangeArrowheads="1"/>
              </p:cNvSpPr>
              <p:nvPr/>
            </p:nvSpPr>
            <p:spPr bwMode="auto">
              <a:xfrm>
                <a:off x="1441" y="119"/>
                <a:ext cx="157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62" name="Text Box 96"/>
              <p:cNvSpPr txBox="1">
                <a:spLocks noChangeArrowheads="1"/>
              </p:cNvSpPr>
              <p:nvPr/>
            </p:nvSpPr>
            <p:spPr bwMode="auto">
              <a:xfrm>
                <a:off x="1441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1963" name="Rectangle 97"/>
              <p:cNvSpPr>
                <a:spLocks noChangeArrowheads="1"/>
              </p:cNvSpPr>
              <p:nvPr/>
            </p:nvSpPr>
            <p:spPr bwMode="auto">
              <a:xfrm>
                <a:off x="1598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64" name="Text Box 98"/>
              <p:cNvSpPr txBox="1">
                <a:spLocks noChangeArrowheads="1"/>
              </p:cNvSpPr>
              <p:nvPr/>
            </p:nvSpPr>
            <p:spPr bwMode="auto">
              <a:xfrm>
                <a:off x="159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1965" name="Rectangle 99"/>
              <p:cNvSpPr>
                <a:spLocks noChangeArrowheads="1"/>
              </p:cNvSpPr>
              <p:nvPr/>
            </p:nvSpPr>
            <p:spPr bwMode="auto">
              <a:xfrm>
                <a:off x="1754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66" name="Text Box 100"/>
              <p:cNvSpPr txBox="1">
                <a:spLocks noChangeArrowheads="1"/>
              </p:cNvSpPr>
              <p:nvPr/>
            </p:nvSpPr>
            <p:spPr bwMode="auto">
              <a:xfrm>
                <a:off x="1717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1967" name="Rectangle 101"/>
              <p:cNvSpPr>
                <a:spLocks noChangeArrowheads="1"/>
              </p:cNvSpPr>
              <p:nvPr/>
            </p:nvSpPr>
            <p:spPr bwMode="auto">
              <a:xfrm>
                <a:off x="1902" y="119"/>
                <a:ext cx="156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68" name="Text Box 102"/>
              <p:cNvSpPr txBox="1">
                <a:spLocks noChangeArrowheads="1"/>
              </p:cNvSpPr>
              <p:nvPr/>
            </p:nvSpPr>
            <p:spPr bwMode="auto">
              <a:xfrm>
                <a:off x="1886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S</a:t>
                </a:r>
              </a:p>
            </p:txBody>
          </p:sp>
          <p:sp>
            <p:nvSpPr>
              <p:cNvPr id="81969" name="Rectangle 103"/>
              <p:cNvSpPr>
                <a:spLocks noChangeArrowheads="1"/>
              </p:cNvSpPr>
              <p:nvPr/>
            </p:nvSpPr>
            <p:spPr bwMode="auto">
              <a:xfrm>
                <a:off x="2058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70" name="Text Box 104"/>
              <p:cNvSpPr txBox="1">
                <a:spLocks noChangeArrowheads="1"/>
              </p:cNvSpPr>
              <p:nvPr/>
            </p:nvSpPr>
            <p:spPr bwMode="auto">
              <a:xfrm>
                <a:off x="2027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O</a:t>
                </a:r>
              </a:p>
            </p:txBody>
          </p:sp>
          <p:sp>
            <p:nvSpPr>
              <p:cNvPr id="81971" name="Rectangle 105"/>
              <p:cNvSpPr>
                <a:spLocks noChangeArrowheads="1"/>
              </p:cNvSpPr>
              <p:nvPr/>
            </p:nvSpPr>
            <p:spPr bwMode="auto">
              <a:xfrm>
                <a:off x="2214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72" name="Text Box 106"/>
              <p:cNvSpPr txBox="1">
                <a:spLocks noChangeArrowheads="1"/>
              </p:cNvSpPr>
              <p:nvPr/>
            </p:nvSpPr>
            <p:spPr bwMode="auto">
              <a:xfrm>
                <a:off x="2183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N</a:t>
                </a:r>
              </a:p>
            </p:txBody>
          </p:sp>
          <p:sp>
            <p:nvSpPr>
              <p:cNvPr id="81973" name="Rectangle 107"/>
              <p:cNvSpPr>
                <a:spLocks noChangeArrowheads="1"/>
              </p:cNvSpPr>
              <p:nvPr/>
            </p:nvSpPr>
            <p:spPr bwMode="auto">
              <a:xfrm>
                <a:off x="2370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74" name="Text Box 108"/>
              <p:cNvSpPr txBox="1">
                <a:spLocks noChangeArrowheads="1"/>
              </p:cNvSpPr>
              <p:nvPr/>
            </p:nvSpPr>
            <p:spPr bwMode="auto">
              <a:xfrm>
                <a:off x="2352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D</a:t>
                </a:r>
              </a:p>
            </p:txBody>
          </p:sp>
          <p:sp>
            <p:nvSpPr>
              <p:cNvPr id="81975" name="Rectangle 109"/>
              <p:cNvSpPr>
                <a:spLocks noChangeArrowheads="1"/>
              </p:cNvSpPr>
              <p:nvPr/>
            </p:nvSpPr>
            <p:spPr bwMode="auto">
              <a:xfrm>
                <a:off x="2526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76" name="Text Box 110"/>
              <p:cNvSpPr txBox="1">
                <a:spLocks noChangeArrowheads="1"/>
              </p:cNvSpPr>
              <p:nvPr/>
            </p:nvSpPr>
            <p:spPr bwMode="auto">
              <a:xfrm>
                <a:off x="2526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1977" name="Rectangle 111"/>
              <p:cNvSpPr>
                <a:spLocks noChangeArrowheads="1"/>
              </p:cNvSpPr>
              <p:nvPr/>
            </p:nvSpPr>
            <p:spPr bwMode="auto">
              <a:xfrm>
                <a:off x="2682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78" name="Text Box 112"/>
              <p:cNvSpPr txBox="1">
                <a:spLocks noChangeArrowheads="1"/>
              </p:cNvSpPr>
              <p:nvPr/>
            </p:nvSpPr>
            <p:spPr bwMode="auto">
              <a:xfrm>
                <a:off x="2682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F</a:t>
                </a:r>
              </a:p>
            </p:txBody>
          </p:sp>
          <p:sp>
            <p:nvSpPr>
              <p:cNvPr id="81979" name="Rectangle 113"/>
              <p:cNvSpPr>
                <a:spLocks noChangeArrowheads="1"/>
              </p:cNvSpPr>
              <p:nvPr/>
            </p:nvSpPr>
            <p:spPr bwMode="auto">
              <a:xfrm>
                <a:off x="2838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80" name="Text Box 114"/>
              <p:cNvSpPr txBox="1">
                <a:spLocks noChangeArrowheads="1"/>
              </p:cNvSpPr>
              <p:nvPr/>
            </p:nvSpPr>
            <p:spPr bwMode="auto">
              <a:xfrm>
                <a:off x="281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1981" name="Rectangle 115"/>
              <p:cNvSpPr>
                <a:spLocks noChangeArrowheads="1"/>
              </p:cNvSpPr>
              <p:nvPr/>
            </p:nvSpPr>
            <p:spPr bwMode="auto">
              <a:xfrm>
                <a:off x="2994" y="119"/>
                <a:ext cx="155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82" name="Text Box 116"/>
              <p:cNvSpPr txBox="1">
                <a:spLocks noChangeArrowheads="1"/>
              </p:cNvSpPr>
              <p:nvPr/>
            </p:nvSpPr>
            <p:spPr bwMode="auto">
              <a:xfrm>
                <a:off x="298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1983" name="Rectangle 117"/>
              <p:cNvSpPr>
                <a:spLocks noChangeArrowheads="1"/>
              </p:cNvSpPr>
              <p:nvPr/>
            </p:nvSpPr>
            <p:spPr bwMode="auto">
              <a:xfrm>
                <a:off x="3149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84" name="Text Box 118"/>
              <p:cNvSpPr txBox="1">
                <a:spLocks noChangeArrowheads="1"/>
              </p:cNvSpPr>
              <p:nvPr/>
            </p:nvSpPr>
            <p:spPr bwMode="auto">
              <a:xfrm>
                <a:off x="3115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1985" name="Rectangle 119"/>
              <p:cNvSpPr>
                <a:spLocks noChangeArrowheads="1"/>
              </p:cNvSpPr>
              <p:nvPr/>
            </p:nvSpPr>
            <p:spPr bwMode="auto">
              <a:xfrm>
                <a:off x="3305" y="119"/>
                <a:ext cx="157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86" name="Text Box 120"/>
              <p:cNvSpPr txBox="1">
                <a:spLocks noChangeArrowheads="1"/>
              </p:cNvSpPr>
              <p:nvPr/>
            </p:nvSpPr>
            <p:spPr bwMode="auto">
              <a:xfrm>
                <a:off x="3305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1987" name="Rectangle 121"/>
              <p:cNvSpPr>
                <a:spLocks noChangeArrowheads="1"/>
              </p:cNvSpPr>
              <p:nvPr/>
            </p:nvSpPr>
            <p:spPr bwMode="auto">
              <a:xfrm>
                <a:off x="3462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88" name="Text Box 122"/>
              <p:cNvSpPr txBox="1">
                <a:spLocks noChangeArrowheads="1"/>
              </p:cNvSpPr>
              <p:nvPr/>
            </p:nvSpPr>
            <p:spPr bwMode="auto">
              <a:xfrm>
                <a:off x="3462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1989" name="Rectangle 123"/>
              <p:cNvSpPr>
                <a:spLocks noChangeArrowheads="1"/>
              </p:cNvSpPr>
              <p:nvPr/>
            </p:nvSpPr>
            <p:spPr bwMode="auto">
              <a:xfrm>
                <a:off x="3618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90" name="Text Box 124"/>
              <p:cNvSpPr txBox="1">
                <a:spLocks noChangeArrowheads="1"/>
              </p:cNvSpPr>
              <p:nvPr/>
            </p:nvSpPr>
            <p:spPr bwMode="auto">
              <a:xfrm>
                <a:off x="3581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1991" name="Rectangle 125"/>
              <p:cNvSpPr>
                <a:spLocks noChangeArrowheads="1"/>
              </p:cNvSpPr>
              <p:nvPr/>
            </p:nvSpPr>
            <p:spPr bwMode="auto">
              <a:xfrm>
                <a:off x="3765" y="119"/>
                <a:ext cx="156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92" name="Text Box 126"/>
              <p:cNvSpPr txBox="1">
                <a:spLocks noChangeArrowheads="1"/>
              </p:cNvSpPr>
              <p:nvPr/>
            </p:nvSpPr>
            <p:spPr bwMode="auto">
              <a:xfrm>
                <a:off x="3749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S</a:t>
                </a:r>
              </a:p>
            </p:txBody>
          </p:sp>
          <p:sp>
            <p:nvSpPr>
              <p:cNvPr id="81993" name="Rectangle 127"/>
              <p:cNvSpPr>
                <a:spLocks noChangeArrowheads="1"/>
              </p:cNvSpPr>
              <p:nvPr/>
            </p:nvSpPr>
            <p:spPr bwMode="auto">
              <a:xfrm>
                <a:off x="3921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94" name="Text Box 128"/>
              <p:cNvSpPr txBox="1">
                <a:spLocks noChangeArrowheads="1"/>
              </p:cNvSpPr>
              <p:nvPr/>
            </p:nvSpPr>
            <p:spPr bwMode="auto">
              <a:xfrm>
                <a:off x="3890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O</a:t>
                </a:r>
              </a:p>
            </p:txBody>
          </p:sp>
          <p:sp>
            <p:nvSpPr>
              <p:cNvPr id="81995" name="Rectangle 129"/>
              <p:cNvSpPr>
                <a:spLocks noChangeArrowheads="1"/>
              </p:cNvSpPr>
              <p:nvPr/>
            </p:nvSpPr>
            <p:spPr bwMode="auto">
              <a:xfrm>
                <a:off x="4077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96" name="Text Box 130"/>
              <p:cNvSpPr txBox="1">
                <a:spLocks noChangeArrowheads="1"/>
              </p:cNvSpPr>
              <p:nvPr/>
            </p:nvSpPr>
            <p:spPr bwMode="auto">
              <a:xfrm>
                <a:off x="4046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N</a:t>
                </a:r>
              </a:p>
            </p:txBody>
          </p:sp>
          <p:sp>
            <p:nvSpPr>
              <p:cNvPr id="81997" name="Rectangle 131"/>
              <p:cNvSpPr>
                <a:spLocks noChangeArrowheads="1"/>
              </p:cNvSpPr>
              <p:nvPr/>
            </p:nvSpPr>
            <p:spPr bwMode="auto">
              <a:xfrm>
                <a:off x="4233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98" name="Text Box 132"/>
              <p:cNvSpPr txBox="1">
                <a:spLocks noChangeArrowheads="1"/>
              </p:cNvSpPr>
              <p:nvPr/>
            </p:nvSpPr>
            <p:spPr bwMode="auto">
              <a:xfrm>
                <a:off x="4215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D</a:t>
                </a:r>
              </a:p>
            </p:txBody>
          </p:sp>
          <p:sp>
            <p:nvSpPr>
              <p:cNvPr id="81999" name="Rectangle 133"/>
              <p:cNvSpPr>
                <a:spLocks noChangeArrowheads="1"/>
              </p:cNvSpPr>
              <p:nvPr/>
            </p:nvSpPr>
            <p:spPr bwMode="auto">
              <a:xfrm>
                <a:off x="4389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00" name="Text Box 134"/>
              <p:cNvSpPr txBox="1">
                <a:spLocks noChangeArrowheads="1"/>
              </p:cNvSpPr>
              <p:nvPr/>
            </p:nvSpPr>
            <p:spPr bwMode="auto">
              <a:xfrm>
                <a:off x="4389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2001" name="Rectangle 135"/>
              <p:cNvSpPr>
                <a:spLocks noChangeArrowheads="1"/>
              </p:cNvSpPr>
              <p:nvPr/>
            </p:nvSpPr>
            <p:spPr bwMode="auto">
              <a:xfrm>
                <a:off x="4545" y="119"/>
                <a:ext cx="157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02" name="Text Box 136"/>
              <p:cNvSpPr txBox="1">
                <a:spLocks noChangeArrowheads="1"/>
              </p:cNvSpPr>
              <p:nvPr/>
            </p:nvSpPr>
            <p:spPr bwMode="auto">
              <a:xfrm>
                <a:off x="4545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F</a:t>
                </a:r>
              </a:p>
            </p:txBody>
          </p:sp>
          <p:sp>
            <p:nvSpPr>
              <p:cNvPr id="82003" name="Rectangle 137"/>
              <p:cNvSpPr>
                <a:spLocks noChangeArrowheads="1"/>
              </p:cNvSpPr>
              <p:nvPr/>
            </p:nvSpPr>
            <p:spPr bwMode="auto">
              <a:xfrm>
                <a:off x="4702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04" name="Text Box 138"/>
              <p:cNvSpPr txBox="1">
                <a:spLocks noChangeArrowheads="1"/>
              </p:cNvSpPr>
              <p:nvPr/>
            </p:nvSpPr>
            <p:spPr bwMode="auto">
              <a:xfrm>
                <a:off x="4681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2005" name="Rectangle 139"/>
              <p:cNvSpPr>
                <a:spLocks noChangeArrowheads="1"/>
              </p:cNvSpPr>
              <p:nvPr/>
            </p:nvSpPr>
            <p:spPr bwMode="auto">
              <a:xfrm>
                <a:off x="4858" y="119"/>
                <a:ext cx="155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06" name="Text Box 140"/>
              <p:cNvSpPr txBox="1">
                <a:spLocks noChangeArrowheads="1"/>
              </p:cNvSpPr>
              <p:nvPr/>
            </p:nvSpPr>
            <p:spPr bwMode="auto">
              <a:xfrm>
                <a:off x="4851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2007" name="Rectangle 141"/>
              <p:cNvSpPr>
                <a:spLocks noChangeArrowheads="1"/>
              </p:cNvSpPr>
              <p:nvPr/>
            </p:nvSpPr>
            <p:spPr bwMode="auto">
              <a:xfrm>
                <a:off x="5013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08" name="Text Box 142"/>
              <p:cNvSpPr txBox="1">
                <a:spLocks noChangeArrowheads="1"/>
              </p:cNvSpPr>
              <p:nvPr/>
            </p:nvSpPr>
            <p:spPr bwMode="auto">
              <a:xfrm>
                <a:off x="497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2009" name="Rectangle 143"/>
              <p:cNvSpPr>
                <a:spLocks noChangeArrowheads="1"/>
              </p:cNvSpPr>
              <p:nvPr/>
            </p:nvSpPr>
            <p:spPr bwMode="auto">
              <a:xfrm>
                <a:off x="5169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10" name="Text Box 144"/>
              <p:cNvSpPr txBox="1">
                <a:spLocks noChangeArrowheads="1"/>
              </p:cNvSpPr>
              <p:nvPr/>
            </p:nvSpPr>
            <p:spPr bwMode="auto">
              <a:xfrm>
                <a:off x="5169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2011" name="Rectangle 145"/>
              <p:cNvSpPr>
                <a:spLocks noChangeArrowheads="1"/>
              </p:cNvSpPr>
              <p:nvPr/>
            </p:nvSpPr>
            <p:spPr bwMode="auto">
              <a:xfrm>
                <a:off x="5325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12" name="Text Box 146"/>
              <p:cNvSpPr txBox="1">
                <a:spLocks noChangeArrowheads="1"/>
              </p:cNvSpPr>
              <p:nvPr/>
            </p:nvSpPr>
            <p:spPr bwMode="auto">
              <a:xfrm>
                <a:off x="5325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2013" name="Rectangle 147"/>
              <p:cNvSpPr>
                <a:spLocks noChangeArrowheads="1"/>
              </p:cNvSpPr>
              <p:nvPr/>
            </p:nvSpPr>
            <p:spPr bwMode="auto">
              <a:xfrm>
                <a:off x="5481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14" name="Text Box 148"/>
              <p:cNvSpPr txBox="1">
                <a:spLocks noChangeArrowheads="1"/>
              </p:cNvSpPr>
              <p:nvPr/>
            </p:nvSpPr>
            <p:spPr bwMode="auto">
              <a:xfrm>
                <a:off x="5444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2015" name="Rectangle 149"/>
              <p:cNvSpPr>
                <a:spLocks noChangeArrowheads="1"/>
              </p:cNvSpPr>
              <p:nvPr/>
            </p:nvSpPr>
            <p:spPr bwMode="auto">
              <a:xfrm>
                <a:off x="5627" y="119"/>
                <a:ext cx="156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16" name="Text Box 150"/>
              <p:cNvSpPr txBox="1">
                <a:spLocks noChangeArrowheads="1"/>
              </p:cNvSpPr>
              <p:nvPr/>
            </p:nvSpPr>
            <p:spPr bwMode="auto">
              <a:xfrm>
                <a:off x="5627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S</a:t>
                </a:r>
              </a:p>
            </p:txBody>
          </p:sp>
        </p:grpSp>
        <p:sp>
          <p:nvSpPr>
            <p:cNvPr id="81931" name="Text Box 151"/>
            <p:cNvSpPr txBox="1">
              <a:spLocks noChangeArrowheads="1"/>
            </p:cNvSpPr>
            <p:nvPr/>
          </p:nvSpPr>
          <p:spPr bwMode="auto">
            <a:xfrm>
              <a:off x="1098" y="300"/>
              <a:ext cx="9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Arial Black" pitchFamily="34" charset="0"/>
                </a:rPr>
                <a:t>Período Seco</a:t>
              </a:r>
            </a:p>
          </p:txBody>
        </p:sp>
        <p:sp>
          <p:nvSpPr>
            <p:cNvPr id="81932" name="Text Box 152"/>
            <p:cNvSpPr txBox="1">
              <a:spLocks noChangeArrowheads="1"/>
            </p:cNvSpPr>
            <p:nvPr/>
          </p:nvSpPr>
          <p:spPr bwMode="auto">
            <a:xfrm>
              <a:off x="4772" y="300"/>
              <a:ext cx="9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Arial Black" pitchFamily="34" charset="0"/>
                </a:rPr>
                <a:t>Período Seco</a:t>
              </a:r>
            </a:p>
          </p:txBody>
        </p:sp>
        <p:sp>
          <p:nvSpPr>
            <p:cNvPr id="81933" name="AutoShape 154"/>
            <p:cNvSpPr>
              <a:spLocks noChangeArrowheads="1"/>
            </p:cNvSpPr>
            <p:nvPr/>
          </p:nvSpPr>
          <p:spPr bwMode="auto">
            <a:xfrm>
              <a:off x="156" y="300"/>
              <a:ext cx="986" cy="318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1934" name="AutoShape 155"/>
            <p:cNvSpPr>
              <a:spLocks noChangeArrowheads="1"/>
            </p:cNvSpPr>
            <p:nvPr/>
          </p:nvSpPr>
          <p:spPr bwMode="auto">
            <a:xfrm>
              <a:off x="1993" y="300"/>
              <a:ext cx="986" cy="318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1935" name="AutoShape 156"/>
            <p:cNvSpPr>
              <a:spLocks noChangeArrowheads="1"/>
            </p:cNvSpPr>
            <p:nvPr/>
          </p:nvSpPr>
          <p:spPr bwMode="auto">
            <a:xfrm>
              <a:off x="3830" y="300"/>
              <a:ext cx="986" cy="318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1936" name="AutoShape 157"/>
            <p:cNvSpPr>
              <a:spLocks noChangeArrowheads="1"/>
            </p:cNvSpPr>
            <p:nvPr/>
          </p:nvSpPr>
          <p:spPr bwMode="auto">
            <a:xfrm flipV="1">
              <a:off x="1276" y="482"/>
              <a:ext cx="628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6 w 21600"/>
                <a:gd name="T13" fmla="*/ 4447 h 21600"/>
                <a:gd name="T14" fmla="*/ 17094 w 21600"/>
                <a:gd name="T15" fmla="*/ 171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pt-BR"/>
            </a:p>
          </p:txBody>
        </p:sp>
        <p:sp>
          <p:nvSpPr>
            <p:cNvPr id="81937" name="AutoShape 158"/>
            <p:cNvSpPr>
              <a:spLocks noChangeArrowheads="1"/>
            </p:cNvSpPr>
            <p:nvPr/>
          </p:nvSpPr>
          <p:spPr bwMode="auto">
            <a:xfrm flipV="1">
              <a:off x="3113" y="482"/>
              <a:ext cx="628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6 w 21600"/>
                <a:gd name="T13" fmla="*/ 4447 h 21600"/>
                <a:gd name="T14" fmla="*/ 17094 w 21600"/>
                <a:gd name="T15" fmla="*/ 171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pt-BR"/>
            </a:p>
          </p:txBody>
        </p:sp>
        <p:sp>
          <p:nvSpPr>
            <p:cNvPr id="81938" name="AutoShape 159"/>
            <p:cNvSpPr>
              <a:spLocks noChangeArrowheads="1"/>
            </p:cNvSpPr>
            <p:nvPr/>
          </p:nvSpPr>
          <p:spPr bwMode="auto">
            <a:xfrm flipV="1">
              <a:off x="4951" y="482"/>
              <a:ext cx="627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3 w 21600"/>
                <a:gd name="T13" fmla="*/ 4447 h 21600"/>
                <a:gd name="T14" fmla="*/ 17087 w 21600"/>
                <a:gd name="T15" fmla="*/ 171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pt-BR"/>
            </a:p>
          </p:txBody>
        </p:sp>
        <p:sp>
          <p:nvSpPr>
            <p:cNvPr id="81939" name="Text Box 160"/>
            <p:cNvSpPr txBox="1">
              <a:spLocks noChangeArrowheads="1"/>
            </p:cNvSpPr>
            <p:nvPr/>
          </p:nvSpPr>
          <p:spPr bwMode="auto">
            <a:xfrm>
              <a:off x="112" y="315"/>
              <a:ext cx="112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Arial Black" pitchFamily="34" charset="0"/>
                </a:rPr>
                <a:t>Período de Chuvas</a:t>
              </a:r>
            </a:p>
          </p:txBody>
        </p:sp>
        <p:sp>
          <p:nvSpPr>
            <p:cNvPr id="81940" name="Text Box 161"/>
            <p:cNvSpPr txBox="1">
              <a:spLocks noChangeArrowheads="1"/>
            </p:cNvSpPr>
            <p:nvPr/>
          </p:nvSpPr>
          <p:spPr bwMode="auto">
            <a:xfrm>
              <a:off x="1904" y="315"/>
              <a:ext cx="112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Arial Black" pitchFamily="34" charset="0"/>
                </a:rPr>
                <a:t>Período de Chuvas</a:t>
              </a:r>
            </a:p>
          </p:txBody>
        </p:sp>
        <p:sp>
          <p:nvSpPr>
            <p:cNvPr id="81941" name="Text Box 162"/>
            <p:cNvSpPr txBox="1">
              <a:spLocks noChangeArrowheads="1"/>
            </p:cNvSpPr>
            <p:nvPr/>
          </p:nvSpPr>
          <p:spPr bwMode="auto">
            <a:xfrm>
              <a:off x="3786" y="315"/>
              <a:ext cx="112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Arial Black" pitchFamily="34" charset="0"/>
                </a:rPr>
                <a:t>Período de Chuvas</a:t>
              </a:r>
            </a:p>
          </p:txBody>
        </p:sp>
        <p:sp>
          <p:nvSpPr>
            <p:cNvPr id="81942" name="Text Box 153"/>
            <p:cNvSpPr txBox="1">
              <a:spLocks noChangeArrowheads="1"/>
            </p:cNvSpPr>
            <p:nvPr/>
          </p:nvSpPr>
          <p:spPr bwMode="auto">
            <a:xfrm>
              <a:off x="2935" y="270"/>
              <a:ext cx="940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Arial Black" pitchFamily="34" charset="0"/>
                </a:rPr>
                <a:t>Período Seco</a:t>
              </a:r>
            </a:p>
          </p:txBody>
        </p:sp>
      </p:grpSp>
      <p:sp>
        <p:nvSpPr>
          <p:cNvPr id="118" name="CaixaDeTexto 117"/>
          <p:cNvSpPr txBox="1">
            <a:spLocks noChangeArrowheads="1"/>
          </p:cNvSpPr>
          <p:nvPr/>
        </p:nvSpPr>
        <p:spPr bwMode="auto">
          <a:xfrm>
            <a:off x="1357313" y="4987925"/>
            <a:ext cx="65008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 </a:t>
            </a:r>
            <a:r>
              <a:rPr lang="en-US" sz="3200" b="1" dirty="0" err="1">
                <a:solidFill>
                  <a:schemeClr val="bg1"/>
                </a:solidFill>
              </a:rPr>
              <a:t>expansão</a:t>
            </a:r>
            <a:r>
              <a:rPr lang="en-US" sz="3200" b="1" dirty="0">
                <a:solidFill>
                  <a:schemeClr val="bg1"/>
                </a:solidFill>
              </a:rPr>
              <a:t> da </a:t>
            </a:r>
            <a:r>
              <a:rPr lang="en-US" sz="3200" b="1" dirty="0" err="1">
                <a:solidFill>
                  <a:schemeClr val="bg1"/>
                </a:solidFill>
              </a:rPr>
              <a:t>cultura</a:t>
            </a:r>
            <a:r>
              <a:rPr lang="en-US" sz="3200" b="1" dirty="0">
                <a:solidFill>
                  <a:schemeClr val="bg1"/>
                </a:solidFill>
              </a:rPr>
              <a:t> da </a:t>
            </a:r>
            <a:r>
              <a:rPr lang="en-US" sz="3200" b="1" dirty="0" err="1">
                <a:solidFill>
                  <a:schemeClr val="bg1"/>
                </a:solidFill>
              </a:rPr>
              <a:t>soja</a:t>
            </a:r>
            <a:endParaRPr lang="pt-BR" sz="3200" b="1" dirty="0">
              <a:solidFill>
                <a:schemeClr val="bg1"/>
              </a:solidFill>
            </a:endParaRPr>
          </a:p>
        </p:txBody>
      </p:sp>
      <p:sp>
        <p:nvSpPr>
          <p:cNvPr id="119" name="CaixaDeTexto 118"/>
          <p:cNvSpPr txBox="1">
            <a:spLocks noChangeArrowheads="1"/>
          </p:cNvSpPr>
          <p:nvPr/>
        </p:nvSpPr>
        <p:spPr bwMode="auto">
          <a:xfrm>
            <a:off x="1428750" y="6273800"/>
            <a:ext cx="65008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Monocultura</a:t>
            </a:r>
            <a:r>
              <a:rPr lang="en-US" sz="3200" b="1" dirty="0">
                <a:solidFill>
                  <a:schemeClr val="bg1"/>
                </a:solidFill>
              </a:rPr>
              <a:t> de </a:t>
            </a:r>
            <a:r>
              <a:rPr lang="en-US" sz="3200" b="1" dirty="0" err="1">
                <a:solidFill>
                  <a:schemeClr val="bg1"/>
                </a:solidFill>
              </a:rPr>
              <a:t>soja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em</a:t>
            </a:r>
            <a:r>
              <a:rPr lang="en-US" sz="3200" b="1" dirty="0">
                <a:solidFill>
                  <a:schemeClr val="bg1"/>
                </a:solidFill>
              </a:rPr>
              <a:t> PC</a:t>
            </a:r>
            <a:endParaRPr lang="pt-BR" sz="3200" b="1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 rot="16200000">
            <a:off x="659067" y="3833502"/>
            <a:ext cx="366036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Pousio</a:t>
            </a:r>
          </a:p>
        </p:txBody>
      </p:sp>
      <p:sp>
        <p:nvSpPr>
          <p:cNvPr id="122" name="CaixaDeTexto 121"/>
          <p:cNvSpPr txBox="1"/>
          <p:nvPr/>
        </p:nvSpPr>
        <p:spPr>
          <a:xfrm rot="16200000">
            <a:off x="3749118" y="3921992"/>
            <a:ext cx="366036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Pousio</a:t>
            </a:r>
          </a:p>
        </p:txBody>
      </p:sp>
      <p:sp>
        <p:nvSpPr>
          <p:cNvPr id="123" name="CaixaDeTexto 122"/>
          <p:cNvSpPr txBox="1"/>
          <p:nvPr/>
        </p:nvSpPr>
        <p:spPr>
          <a:xfrm rot="16200000">
            <a:off x="6662572" y="3833500"/>
            <a:ext cx="366036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Pousio</a:t>
            </a:r>
          </a:p>
        </p:txBody>
      </p:sp>
      <p:sp>
        <p:nvSpPr>
          <p:cNvPr id="120" name="CaixaDeTexto 119"/>
          <p:cNvSpPr txBox="1">
            <a:spLocks noChangeArrowheads="1"/>
          </p:cNvSpPr>
          <p:nvPr/>
        </p:nvSpPr>
        <p:spPr bwMode="auto">
          <a:xfrm>
            <a:off x="1484233" y="3075408"/>
            <a:ext cx="5354499" cy="830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Esse sistema produz 2,8 </a:t>
            </a:r>
            <a:r>
              <a:rPr lang="pt-BR" sz="2400" dirty="0" err="1">
                <a:solidFill>
                  <a:schemeClr val="bg1"/>
                </a:solidFill>
              </a:rPr>
              <a:t>ton</a:t>
            </a:r>
            <a:r>
              <a:rPr lang="pt-BR" sz="2400" dirty="0">
                <a:solidFill>
                  <a:schemeClr val="bg1"/>
                </a:solidFill>
              </a:rPr>
              <a:t> de grãos/ha e 4,0 </a:t>
            </a:r>
            <a:r>
              <a:rPr lang="pt-BR" sz="2400" dirty="0" err="1">
                <a:solidFill>
                  <a:schemeClr val="bg1"/>
                </a:solidFill>
              </a:rPr>
              <a:t>ton</a:t>
            </a:r>
            <a:r>
              <a:rPr lang="pt-BR" sz="2400" dirty="0">
                <a:solidFill>
                  <a:schemeClr val="bg1"/>
                </a:solidFill>
              </a:rPr>
              <a:t> de palha. </a:t>
            </a:r>
          </a:p>
        </p:txBody>
      </p:sp>
    </p:spTree>
    <p:extLst>
      <p:ext uri="{BB962C8B-B14F-4D97-AF65-F5344CB8AC3E}">
        <p14:creationId xmlns:p14="http://schemas.microsoft.com/office/powerpoint/2010/main" val="44804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  <p:bldP spid="119" grpId="0"/>
      <p:bldP spid="6" grpId="0" animBg="1"/>
      <p:bldP spid="122" grpId="0" animBg="1"/>
      <p:bldP spid="123" grpId="0" animBg="1"/>
      <p:bldP spid="120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163" descr="P10109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165"/>
          <p:cNvGrpSpPr>
            <a:grpSpLocks/>
          </p:cNvGrpSpPr>
          <p:nvPr/>
        </p:nvGrpSpPr>
        <p:grpSpPr bwMode="auto">
          <a:xfrm>
            <a:off x="3241675" y="1844675"/>
            <a:ext cx="1558925" cy="4464050"/>
            <a:chOff x="3241048" y="1844675"/>
            <a:chExt cx="1560277" cy="4464051"/>
          </a:xfrm>
        </p:grpSpPr>
        <p:sp>
          <p:nvSpPr>
            <p:cNvPr id="84109" name="AutoShape 8"/>
            <p:cNvSpPr>
              <a:spLocks noChangeArrowheads="1"/>
            </p:cNvSpPr>
            <p:nvPr/>
          </p:nvSpPr>
          <p:spPr bwMode="auto">
            <a:xfrm>
              <a:off x="3311604" y="1844675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110" name="Text Box 14"/>
            <p:cNvSpPr txBox="1">
              <a:spLocks noChangeArrowheads="1"/>
            </p:cNvSpPr>
            <p:nvPr/>
          </p:nvSpPr>
          <p:spPr bwMode="auto">
            <a:xfrm>
              <a:off x="3241048" y="1989138"/>
              <a:ext cx="1279416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4111" name="AutoShape 25"/>
            <p:cNvSpPr>
              <a:spLocks noChangeArrowheads="1"/>
            </p:cNvSpPr>
            <p:nvPr/>
          </p:nvSpPr>
          <p:spPr bwMode="auto">
            <a:xfrm>
              <a:off x="3311604" y="2997200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112" name="Text Box 31"/>
            <p:cNvSpPr txBox="1">
              <a:spLocks noChangeArrowheads="1"/>
            </p:cNvSpPr>
            <p:nvPr/>
          </p:nvSpPr>
          <p:spPr bwMode="auto">
            <a:xfrm>
              <a:off x="3241048" y="3141663"/>
              <a:ext cx="1279416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4113" name="AutoShape 40"/>
            <p:cNvSpPr>
              <a:spLocks noChangeArrowheads="1"/>
            </p:cNvSpPr>
            <p:nvPr/>
          </p:nvSpPr>
          <p:spPr bwMode="auto">
            <a:xfrm>
              <a:off x="3592535" y="4221163"/>
              <a:ext cx="1138238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114" name="Text Box 44"/>
            <p:cNvSpPr txBox="1">
              <a:spLocks noChangeArrowheads="1"/>
            </p:cNvSpPr>
            <p:nvPr/>
          </p:nvSpPr>
          <p:spPr bwMode="auto">
            <a:xfrm>
              <a:off x="3521983" y="4365625"/>
              <a:ext cx="1279342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4115" name="AutoShape 60"/>
            <p:cNvSpPr>
              <a:spLocks noChangeArrowheads="1"/>
            </p:cNvSpPr>
            <p:nvPr/>
          </p:nvSpPr>
          <p:spPr bwMode="auto">
            <a:xfrm>
              <a:off x="3463974" y="5445126"/>
              <a:ext cx="929718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116" name="Text Box 63"/>
            <p:cNvSpPr txBox="1">
              <a:spLocks noChangeArrowheads="1"/>
            </p:cNvSpPr>
            <p:nvPr/>
          </p:nvSpPr>
          <p:spPr bwMode="auto">
            <a:xfrm>
              <a:off x="3310327" y="5518151"/>
              <a:ext cx="1153916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precoce</a:t>
              </a:r>
            </a:p>
          </p:txBody>
        </p:sp>
      </p:grpSp>
      <p:grpSp>
        <p:nvGrpSpPr>
          <p:cNvPr id="3" name="Grupo 150"/>
          <p:cNvGrpSpPr>
            <a:grpSpLocks/>
          </p:cNvGrpSpPr>
          <p:nvPr/>
        </p:nvGrpSpPr>
        <p:grpSpPr bwMode="auto">
          <a:xfrm>
            <a:off x="395288" y="1844675"/>
            <a:ext cx="1676400" cy="4464050"/>
            <a:chOff x="395288" y="1844675"/>
            <a:chExt cx="1676382" cy="4464050"/>
          </a:xfrm>
        </p:grpSpPr>
        <p:sp>
          <p:nvSpPr>
            <p:cNvPr id="84101" name="AutoShape 6"/>
            <p:cNvSpPr>
              <a:spLocks noChangeArrowheads="1"/>
            </p:cNvSpPr>
            <p:nvPr/>
          </p:nvSpPr>
          <p:spPr bwMode="auto">
            <a:xfrm>
              <a:off x="395288" y="1844675"/>
              <a:ext cx="102861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102" name="Text Box 11"/>
            <p:cNvSpPr txBox="1">
              <a:spLocks noChangeArrowheads="1"/>
            </p:cNvSpPr>
            <p:nvPr/>
          </p:nvSpPr>
          <p:spPr bwMode="auto">
            <a:xfrm>
              <a:off x="395288" y="1989138"/>
              <a:ext cx="925122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Precoce</a:t>
              </a:r>
            </a:p>
          </p:txBody>
        </p:sp>
        <p:sp>
          <p:nvSpPr>
            <p:cNvPr id="84103" name="AutoShape 23"/>
            <p:cNvSpPr>
              <a:spLocks noChangeArrowheads="1"/>
            </p:cNvSpPr>
            <p:nvPr/>
          </p:nvSpPr>
          <p:spPr bwMode="auto">
            <a:xfrm>
              <a:off x="395288" y="2997200"/>
              <a:ext cx="102861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104" name="Text Box 28"/>
            <p:cNvSpPr txBox="1">
              <a:spLocks noChangeArrowheads="1"/>
            </p:cNvSpPr>
            <p:nvPr/>
          </p:nvSpPr>
          <p:spPr bwMode="auto">
            <a:xfrm>
              <a:off x="395288" y="3070225"/>
              <a:ext cx="925122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Ciclo médio</a:t>
              </a:r>
            </a:p>
          </p:txBody>
        </p:sp>
        <p:sp>
          <p:nvSpPr>
            <p:cNvPr id="84105" name="AutoShape 48"/>
            <p:cNvSpPr>
              <a:spLocks noChangeArrowheads="1"/>
            </p:cNvSpPr>
            <p:nvPr/>
          </p:nvSpPr>
          <p:spPr bwMode="auto">
            <a:xfrm>
              <a:off x="720129" y="4221162"/>
              <a:ext cx="1175935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106" name="Text Box 49"/>
            <p:cNvSpPr txBox="1">
              <a:spLocks noChangeArrowheads="1"/>
            </p:cNvSpPr>
            <p:nvPr/>
          </p:nvSpPr>
          <p:spPr bwMode="auto">
            <a:xfrm>
              <a:off x="649573" y="4365624"/>
              <a:ext cx="1279417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4107" name="AutoShape 65"/>
            <p:cNvSpPr>
              <a:spLocks noChangeArrowheads="1"/>
            </p:cNvSpPr>
            <p:nvPr/>
          </p:nvSpPr>
          <p:spPr bwMode="auto">
            <a:xfrm>
              <a:off x="796958" y="5445125"/>
              <a:ext cx="1222972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108" name="Text Box 66"/>
            <p:cNvSpPr txBox="1">
              <a:spLocks noChangeArrowheads="1"/>
            </p:cNvSpPr>
            <p:nvPr/>
          </p:nvSpPr>
          <p:spPr bwMode="auto">
            <a:xfrm>
              <a:off x="792253" y="5589587"/>
              <a:ext cx="127941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médio</a:t>
              </a:r>
            </a:p>
          </p:txBody>
        </p:sp>
      </p:grpSp>
      <p:grpSp>
        <p:nvGrpSpPr>
          <p:cNvPr id="4" name="Grupo 166"/>
          <p:cNvGrpSpPr>
            <a:grpSpLocks/>
          </p:cNvGrpSpPr>
          <p:nvPr/>
        </p:nvGrpSpPr>
        <p:grpSpPr bwMode="auto">
          <a:xfrm>
            <a:off x="6215063" y="1844675"/>
            <a:ext cx="1347787" cy="4464050"/>
            <a:chOff x="6369032" y="1844675"/>
            <a:chExt cx="1348441" cy="4464051"/>
          </a:xfrm>
        </p:grpSpPr>
        <p:sp>
          <p:nvSpPr>
            <p:cNvPr id="84093" name="AutoShape 10"/>
            <p:cNvSpPr>
              <a:spLocks noChangeArrowheads="1"/>
            </p:cNvSpPr>
            <p:nvPr/>
          </p:nvSpPr>
          <p:spPr bwMode="auto">
            <a:xfrm>
              <a:off x="6441156" y="1844675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094" name="Text Box 17"/>
            <p:cNvSpPr txBox="1">
              <a:spLocks noChangeArrowheads="1"/>
            </p:cNvSpPr>
            <p:nvPr/>
          </p:nvSpPr>
          <p:spPr bwMode="auto">
            <a:xfrm>
              <a:off x="6369032" y="1974850"/>
              <a:ext cx="1279416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4095" name="AutoShape 27"/>
            <p:cNvSpPr>
              <a:spLocks noChangeArrowheads="1"/>
            </p:cNvSpPr>
            <p:nvPr/>
          </p:nvSpPr>
          <p:spPr bwMode="auto">
            <a:xfrm>
              <a:off x="6441156" y="2997200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096" name="Text Box 34"/>
            <p:cNvSpPr txBox="1">
              <a:spLocks noChangeArrowheads="1"/>
            </p:cNvSpPr>
            <p:nvPr/>
          </p:nvSpPr>
          <p:spPr bwMode="auto">
            <a:xfrm>
              <a:off x="6369032" y="3127375"/>
              <a:ext cx="1279416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4097" name="AutoShape 42"/>
            <p:cNvSpPr>
              <a:spLocks noChangeArrowheads="1"/>
            </p:cNvSpPr>
            <p:nvPr/>
          </p:nvSpPr>
          <p:spPr bwMode="auto">
            <a:xfrm>
              <a:off x="6453809" y="4221163"/>
              <a:ext cx="1263664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098" name="Text Box 54"/>
            <p:cNvSpPr txBox="1">
              <a:spLocks noChangeArrowheads="1"/>
            </p:cNvSpPr>
            <p:nvPr/>
          </p:nvSpPr>
          <p:spPr bwMode="auto">
            <a:xfrm>
              <a:off x="6649787" y="4365625"/>
              <a:ext cx="925015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Precoce</a:t>
              </a:r>
            </a:p>
          </p:txBody>
        </p:sp>
        <p:sp>
          <p:nvSpPr>
            <p:cNvPr id="84099" name="AutoShape 61"/>
            <p:cNvSpPr>
              <a:spLocks noChangeArrowheads="1"/>
            </p:cNvSpPr>
            <p:nvPr/>
          </p:nvSpPr>
          <p:spPr bwMode="auto">
            <a:xfrm>
              <a:off x="6482030" y="5445126"/>
              <a:ext cx="1235443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100" name="Text Box 71"/>
            <p:cNvSpPr txBox="1">
              <a:spLocks noChangeArrowheads="1"/>
            </p:cNvSpPr>
            <p:nvPr/>
          </p:nvSpPr>
          <p:spPr bwMode="auto">
            <a:xfrm>
              <a:off x="6649787" y="5589588"/>
              <a:ext cx="925015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Precoce</a:t>
              </a:r>
            </a:p>
          </p:txBody>
        </p:sp>
      </p:grpSp>
      <p:grpSp>
        <p:nvGrpSpPr>
          <p:cNvPr id="5" name="Group 75"/>
          <p:cNvGrpSpPr>
            <a:grpSpLocks/>
          </p:cNvGrpSpPr>
          <p:nvPr/>
        </p:nvGrpSpPr>
        <p:grpSpPr bwMode="auto">
          <a:xfrm>
            <a:off x="34925" y="428625"/>
            <a:ext cx="9032875" cy="1271588"/>
            <a:chOff x="22" y="270"/>
            <a:chExt cx="5690" cy="801"/>
          </a:xfrm>
        </p:grpSpPr>
        <p:grpSp>
          <p:nvGrpSpPr>
            <p:cNvPr id="84006" name="Group 76"/>
            <p:cNvGrpSpPr>
              <a:grpSpLocks/>
            </p:cNvGrpSpPr>
            <p:nvPr/>
          </p:nvGrpSpPr>
          <p:grpSpPr bwMode="auto">
            <a:xfrm>
              <a:off x="22" y="663"/>
              <a:ext cx="5690" cy="408"/>
              <a:chOff x="22" y="119"/>
              <a:chExt cx="5761" cy="408"/>
            </a:xfrm>
          </p:grpSpPr>
          <p:sp>
            <p:nvSpPr>
              <p:cNvPr id="84019" name="Rectangle 77"/>
              <p:cNvSpPr>
                <a:spLocks noChangeArrowheads="1"/>
              </p:cNvSpPr>
              <p:nvPr/>
            </p:nvSpPr>
            <p:spPr bwMode="auto">
              <a:xfrm>
                <a:off x="38" y="119"/>
                <a:ext cx="156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20" name="Text Box 78"/>
              <p:cNvSpPr txBox="1">
                <a:spLocks noChangeArrowheads="1"/>
              </p:cNvSpPr>
              <p:nvPr/>
            </p:nvSpPr>
            <p:spPr bwMode="auto">
              <a:xfrm>
                <a:off x="22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S</a:t>
                </a:r>
              </a:p>
            </p:txBody>
          </p:sp>
          <p:sp>
            <p:nvSpPr>
              <p:cNvPr id="84021" name="Rectangle 79"/>
              <p:cNvSpPr>
                <a:spLocks noChangeArrowheads="1"/>
              </p:cNvSpPr>
              <p:nvPr/>
            </p:nvSpPr>
            <p:spPr bwMode="auto">
              <a:xfrm>
                <a:off x="194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22" name="Text Box 80"/>
              <p:cNvSpPr txBox="1">
                <a:spLocks noChangeArrowheads="1"/>
              </p:cNvSpPr>
              <p:nvPr/>
            </p:nvSpPr>
            <p:spPr bwMode="auto">
              <a:xfrm>
                <a:off x="163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O</a:t>
                </a:r>
              </a:p>
            </p:txBody>
          </p:sp>
          <p:sp>
            <p:nvSpPr>
              <p:cNvPr id="84023" name="Rectangle 81"/>
              <p:cNvSpPr>
                <a:spLocks noChangeArrowheads="1"/>
              </p:cNvSpPr>
              <p:nvPr/>
            </p:nvSpPr>
            <p:spPr bwMode="auto">
              <a:xfrm>
                <a:off x="350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24" name="Text Box 82"/>
              <p:cNvSpPr txBox="1">
                <a:spLocks noChangeArrowheads="1"/>
              </p:cNvSpPr>
              <p:nvPr/>
            </p:nvSpPr>
            <p:spPr bwMode="auto">
              <a:xfrm>
                <a:off x="319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N</a:t>
                </a:r>
              </a:p>
            </p:txBody>
          </p:sp>
          <p:sp>
            <p:nvSpPr>
              <p:cNvPr id="84025" name="Rectangle 83"/>
              <p:cNvSpPr>
                <a:spLocks noChangeArrowheads="1"/>
              </p:cNvSpPr>
              <p:nvPr/>
            </p:nvSpPr>
            <p:spPr bwMode="auto">
              <a:xfrm>
                <a:off x="506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26" name="Text Box 84"/>
              <p:cNvSpPr txBox="1">
                <a:spLocks noChangeArrowheads="1"/>
              </p:cNvSpPr>
              <p:nvPr/>
            </p:nvSpPr>
            <p:spPr bwMode="auto">
              <a:xfrm>
                <a:off x="488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D</a:t>
                </a:r>
              </a:p>
            </p:txBody>
          </p:sp>
          <p:sp>
            <p:nvSpPr>
              <p:cNvPr id="84027" name="Rectangle 85"/>
              <p:cNvSpPr>
                <a:spLocks noChangeArrowheads="1"/>
              </p:cNvSpPr>
              <p:nvPr/>
            </p:nvSpPr>
            <p:spPr bwMode="auto">
              <a:xfrm>
                <a:off x="662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28" name="Text Box 86"/>
              <p:cNvSpPr txBox="1">
                <a:spLocks noChangeArrowheads="1"/>
              </p:cNvSpPr>
              <p:nvPr/>
            </p:nvSpPr>
            <p:spPr bwMode="auto">
              <a:xfrm>
                <a:off x="662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4029" name="Rectangle 87"/>
              <p:cNvSpPr>
                <a:spLocks noChangeArrowheads="1"/>
              </p:cNvSpPr>
              <p:nvPr/>
            </p:nvSpPr>
            <p:spPr bwMode="auto">
              <a:xfrm>
                <a:off x="818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30" name="Text Box 88"/>
              <p:cNvSpPr txBox="1">
                <a:spLocks noChangeArrowheads="1"/>
              </p:cNvSpPr>
              <p:nvPr/>
            </p:nvSpPr>
            <p:spPr bwMode="auto">
              <a:xfrm>
                <a:off x="81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F</a:t>
                </a:r>
              </a:p>
            </p:txBody>
          </p:sp>
          <p:sp>
            <p:nvSpPr>
              <p:cNvPr id="84031" name="Rectangle 89"/>
              <p:cNvSpPr>
                <a:spLocks noChangeArrowheads="1"/>
              </p:cNvSpPr>
              <p:nvPr/>
            </p:nvSpPr>
            <p:spPr bwMode="auto">
              <a:xfrm>
                <a:off x="974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32" name="Text Box 90"/>
              <p:cNvSpPr txBox="1">
                <a:spLocks noChangeArrowheads="1"/>
              </p:cNvSpPr>
              <p:nvPr/>
            </p:nvSpPr>
            <p:spPr bwMode="auto">
              <a:xfrm>
                <a:off x="954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4033" name="Rectangle 91"/>
              <p:cNvSpPr>
                <a:spLocks noChangeArrowheads="1"/>
              </p:cNvSpPr>
              <p:nvPr/>
            </p:nvSpPr>
            <p:spPr bwMode="auto">
              <a:xfrm>
                <a:off x="1130" y="119"/>
                <a:ext cx="155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34" name="Text Box 92"/>
              <p:cNvSpPr txBox="1">
                <a:spLocks noChangeArrowheads="1"/>
              </p:cNvSpPr>
              <p:nvPr/>
            </p:nvSpPr>
            <p:spPr bwMode="auto">
              <a:xfrm>
                <a:off x="1124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4035" name="Rectangle 93"/>
              <p:cNvSpPr>
                <a:spLocks noChangeArrowheads="1"/>
              </p:cNvSpPr>
              <p:nvPr/>
            </p:nvSpPr>
            <p:spPr bwMode="auto">
              <a:xfrm>
                <a:off x="1285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36" name="Text Box 94"/>
              <p:cNvSpPr txBox="1">
                <a:spLocks noChangeArrowheads="1"/>
              </p:cNvSpPr>
              <p:nvPr/>
            </p:nvSpPr>
            <p:spPr bwMode="auto">
              <a:xfrm>
                <a:off x="1251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4037" name="Rectangle 95"/>
              <p:cNvSpPr>
                <a:spLocks noChangeArrowheads="1"/>
              </p:cNvSpPr>
              <p:nvPr/>
            </p:nvSpPr>
            <p:spPr bwMode="auto">
              <a:xfrm>
                <a:off x="1441" y="119"/>
                <a:ext cx="157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38" name="Text Box 96"/>
              <p:cNvSpPr txBox="1">
                <a:spLocks noChangeArrowheads="1"/>
              </p:cNvSpPr>
              <p:nvPr/>
            </p:nvSpPr>
            <p:spPr bwMode="auto">
              <a:xfrm>
                <a:off x="1441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4039" name="Rectangle 97"/>
              <p:cNvSpPr>
                <a:spLocks noChangeArrowheads="1"/>
              </p:cNvSpPr>
              <p:nvPr/>
            </p:nvSpPr>
            <p:spPr bwMode="auto">
              <a:xfrm>
                <a:off x="1598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40" name="Text Box 98"/>
              <p:cNvSpPr txBox="1">
                <a:spLocks noChangeArrowheads="1"/>
              </p:cNvSpPr>
              <p:nvPr/>
            </p:nvSpPr>
            <p:spPr bwMode="auto">
              <a:xfrm>
                <a:off x="159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4041" name="Rectangle 99"/>
              <p:cNvSpPr>
                <a:spLocks noChangeArrowheads="1"/>
              </p:cNvSpPr>
              <p:nvPr/>
            </p:nvSpPr>
            <p:spPr bwMode="auto">
              <a:xfrm>
                <a:off x="1754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42" name="Text Box 100"/>
              <p:cNvSpPr txBox="1">
                <a:spLocks noChangeArrowheads="1"/>
              </p:cNvSpPr>
              <p:nvPr/>
            </p:nvSpPr>
            <p:spPr bwMode="auto">
              <a:xfrm>
                <a:off x="1717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4043" name="Rectangle 101"/>
              <p:cNvSpPr>
                <a:spLocks noChangeArrowheads="1"/>
              </p:cNvSpPr>
              <p:nvPr/>
            </p:nvSpPr>
            <p:spPr bwMode="auto">
              <a:xfrm>
                <a:off x="1902" y="119"/>
                <a:ext cx="156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44" name="Text Box 102"/>
              <p:cNvSpPr txBox="1">
                <a:spLocks noChangeArrowheads="1"/>
              </p:cNvSpPr>
              <p:nvPr/>
            </p:nvSpPr>
            <p:spPr bwMode="auto">
              <a:xfrm>
                <a:off x="1886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S</a:t>
                </a:r>
              </a:p>
            </p:txBody>
          </p:sp>
          <p:sp>
            <p:nvSpPr>
              <p:cNvPr id="84045" name="Rectangle 103"/>
              <p:cNvSpPr>
                <a:spLocks noChangeArrowheads="1"/>
              </p:cNvSpPr>
              <p:nvPr/>
            </p:nvSpPr>
            <p:spPr bwMode="auto">
              <a:xfrm>
                <a:off x="2058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46" name="Text Box 104"/>
              <p:cNvSpPr txBox="1">
                <a:spLocks noChangeArrowheads="1"/>
              </p:cNvSpPr>
              <p:nvPr/>
            </p:nvSpPr>
            <p:spPr bwMode="auto">
              <a:xfrm>
                <a:off x="2027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O</a:t>
                </a:r>
              </a:p>
            </p:txBody>
          </p:sp>
          <p:sp>
            <p:nvSpPr>
              <p:cNvPr id="84047" name="Rectangle 105"/>
              <p:cNvSpPr>
                <a:spLocks noChangeArrowheads="1"/>
              </p:cNvSpPr>
              <p:nvPr/>
            </p:nvSpPr>
            <p:spPr bwMode="auto">
              <a:xfrm>
                <a:off x="2214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48" name="Text Box 106"/>
              <p:cNvSpPr txBox="1">
                <a:spLocks noChangeArrowheads="1"/>
              </p:cNvSpPr>
              <p:nvPr/>
            </p:nvSpPr>
            <p:spPr bwMode="auto">
              <a:xfrm>
                <a:off x="2183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N</a:t>
                </a:r>
              </a:p>
            </p:txBody>
          </p:sp>
          <p:sp>
            <p:nvSpPr>
              <p:cNvPr id="84049" name="Rectangle 107"/>
              <p:cNvSpPr>
                <a:spLocks noChangeArrowheads="1"/>
              </p:cNvSpPr>
              <p:nvPr/>
            </p:nvSpPr>
            <p:spPr bwMode="auto">
              <a:xfrm>
                <a:off x="2370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50" name="Text Box 108"/>
              <p:cNvSpPr txBox="1">
                <a:spLocks noChangeArrowheads="1"/>
              </p:cNvSpPr>
              <p:nvPr/>
            </p:nvSpPr>
            <p:spPr bwMode="auto">
              <a:xfrm>
                <a:off x="2352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D</a:t>
                </a:r>
              </a:p>
            </p:txBody>
          </p:sp>
          <p:sp>
            <p:nvSpPr>
              <p:cNvPr id="84051" name="Rectangle 109"/>
              <p:cNvSpPr>
                <a:spLocks noChangeArrowheads="1"/>
              </p:cNvSpPr>
              <p:nvPr/>
            </p:nvSpPr>
            <p:spPr bwMode="auto">
              <a:xfrm>
                <a:off x="2526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52" name="Text Box 110"/>
              <p:cNvSpPr txBox="1">
                <a:spLocks noChangeArrowheads="1"/>
              </p:cNvSpPr>
              <p:nvPr/>
            </p:nvSpPr>
            <p:spPr bwMode="auto">
              <a:xfrm>
                <a:off x="2526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4053" name="Rectangle 111"/>
              <p:cNvSpPr>
                <a:spLocks noChangeArrowheads="1"/>
              </p:cNvSpPr>
              <p:nvPr/>
            </p:nvSpPr>
            <p:spPr bwMode="auto">
              <a:xfrm>
                <a:off x="2682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54" name="Text Box 112"/>
              <p:cNvSpPr txBox="1">
                <a:spLocks noChangeArrowheads="1"/>
              </p:cNvSpPr>
              <p:nvPr/>
            </p:nvSpPr>
            <p:spPr bwMode="auto">
              <a:xfrm>
                <a:off x="2682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F</a:t>
                </a:r>
              </a:p>
            </p:txBody>
          </p:sp>
          <p:sp>
            <p:nvSpPr>
              <p:cNvPr id="84055" name="Rectangle 113"/>
              <p:cNvSpPr>
                <a:spLocks noChangeArrowheads="1"/>
              </p:cNvSpPr>
              <p:nvPr/>
            </p:nvSpPr>
            <p:spPr bwMode="auto">
              <a:xfrm>
                <a:off x="2838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56" name="Text Box 114"/>
              <p:cNvSpPr txBox="1">
                <a:spLocks noChangeArrowheads="1"/>
              </p:cNvSpPr>
              <p:nvPr/>
            </p:nvSpPr>
            <p:spPr bwMode="auto">
              <a:xfrm>
                <a:off x="281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4057" name="Rectangle 115"/>
              <p:cNvSpPr>
                <a:spLocks noChangeArrowheads="1"/>
              </p:cNvSpPr>
              <p:nvPr/>
            </p:nvSpPr>
            <p:spPr bwMode="auto">
              <a:xfrm>
                <a:off x="2994" y="119"/>
                <a:ext cx="155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58" name="Text Box 116"/>
              <p:cNvSpPr txBox="1">
                <a:spLocks noChangeArrowheads="1"/>
              </p:cNvSpPr>
              <p:nvPr/>
            </p:nvSpPr>
            <p:spPr bwMode="auto">
              <a:xfrm>
                <a:off x="298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4059" name="Rectangle 117"/>
              <p:cNvSpPr>
                <a:spLocks noChangeArrowheads="1"/>
              </p:cNvSpPr>
              <p:nvPr/>
            </p:nvSpPr>
            <p:spPr bwMode="auto">
              <a:xfrm>
                <a:off x="3149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60" name="Text Box 118"/>
              <p:cNvSpPr txBox="1">
                <a:spLocks noChangeArrowheads="1"/>
              </p:cNvSpPr>
              <p:nvPr/>
            </p:nvSpPr>
            <p:spPr bwMode="auto">
              <a:xfrm>
                <a:off x="3115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4061" name="Rectangle 119"/>
              <p:cNvSpPr>
                <a:spLocks noChangeArrowheads="1"/>
              </p:cNvSpPr>
              <p:nvPr/>
            </p:nvSpPr>
            <p:spPr bwMode="auto">
              <a:xfrm>
                <a:off x="3305" y="119"/>
                <a:ext cx="157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62" name="Text Box 120"/>
              <p:cNvSpPr txBox="1">
                <a:spLocks noChangeArrowheads="1"/>
              </p:cNvSpPr>
              <p:nvPr/>
            </p:nvSpPr>
            <p:spPr bwMode="auto">
              <a:xfrm>
                <a:off x="3305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4063" name="Rectangle 121"/>
              <p:cNvSpPr>
                <a:spLocks noChangeArrowheads="1"/>
              </p:cNvSpPr>
              <p:nvPr/>
            </p:nvSpPr>
            <p:spPr bwMode="auto">
              <a:xfrm>
                <a:off x="3462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64" name="Text Box 122"/>
              <p:cNvSpPr txBox="1">
                <a:spLocks noChangeArrowheads="1"/>
              </p:cNvSpPr>
              <p:nvPr/>
            </p:nvSpPr>
            <p:spPr bwMode="auto">
              <a:xfrm>
                <a:off x="3462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4065" name="Rectangle 123"/>
              <p:cNvSpPr>
                <a:spLocks noChangeArrowheads="1"/>
              </p:cNvSpPr>
              <p:nvPr/>
            </p:nvSpPr>
            <p:spPr bwMode="auto">
              <a:xfrm>
                <a:off x="3618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66" name="Text Box 124"/>
              <p:cNvSpPr txBox="1">
                <a:spLocks noChangeArrowheads="1"/>
              </p:cNvSpPr>
              <p:nvPr/>
            </p:nvSpPr>
            <p:spPr bwMode="auto">
              <a:xfrm>
                <a:off x="3581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4067" name="Rectangle 125"/>
              <p:cNvSpPr>
                <a:spLocks noChangeArrowheads="1"/>
              </p:cNvSpPr>
              <p:nvPr/>
            </p:nvSpPr>
            <p:spPr bwMode="auto">
              <a:xfrm>
                <a:off x="3765" y="119"/>
                <a:ext cx="156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68" name="Text Box 126"/>
              <p:cNvSpPr txBox="1">
                <a:spLocks noChangeArrowheads="1"/>
              </p:cNvSpPr>
              <p:nvPr/>
            </p:nvSpPr>
            <p:spPr bwMode="auto">
              <a:xfrm>
                <a:off x="3749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S</a:t>
                </a:r>
              </a:p>
            </p:txBody>
          </p:sp>
          <p:sp>
            <p:nvSpPr>
              <p:cNvPr id="84069" name="Rectangle 127"/>
              <p:cNvSpPr>
                <a:spLocks noChangeArrowheads="1"/>
              </p:cNvSpPr>
              <p:nvPr/>
            </p:nvSpPr>
            <p:spPr bwMode="auto">
              <a:xfrm>
                <a:off x="3921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70" name="Text Box 128"/>
              <p:cNvSpPr txBox="1">
                <a:spLocks noChangeArrowheads="1"/>
              </p:cNvSpPr>
              <p:nvPr/>
            </p:nvSpPr>
            <p:spPr bwMode="auto">
              <a:xfrm>
                <a:off x="3890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O</a:t>
                </a:r>
              </a:p>
            </p:txBody>
          </p:sp>
          <p:sp>
            <p:nvSpPr>
              <p:cNvPr id="84071" name="Rectangle 129"/>
              <p:cNvSpPr>
                <a:spLocks noChangeArrowheads="1"/>
              </p:cNvSpPr>
              <p:nvPr/>
            </p:nvSpPr>
            <p:spPr bwMode="auto">
              <a:xfrm>
                <a:off x="4077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72" name="Text Box 130"/>
              <p:cNvSpPr txBox="1">
                <a:spLocks noChangeArrowheads="1"/>
              </p:cNvSpPr>
              <p:nvPr/>
            </p:nvSpPr>
            <p:spPr bwMode="auto">
              <a:xfrm>
                <a:off x="4046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N</a:t>
                </a:r>
              </a:p>
            </p:txBody>
          </p:sp>
          <p:sp>
            <p:nvSpPr>
              <p:cNvPr id="84073" name="Rectangle 131"/>
              <p:cNvSpPr>
                <a:spLocks noChangeArrowheads="1"/>
              </p:cNvSpPr>
              <p:nvPr/>
            </p:nvSpPr>
            <p:spPr bwMode="auto">
              <a:xfrm>
                <a:off x="4233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74" name="Text Box 132"/>
              <p:cNvSpPr txBox="1">
                <a:spLocks noChangeArrowheads="1"/>
              </p:cNvSpPr>
              <p:nvPr/>
            </p:nvSpPr>
            <p:spPr bwMode="auto">
              <a:xfrm>
                <a:off x="4215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D</a:t>
                </a:r>
              </a:p>
            </p:txBody>
          </p:sp>
          <p:sp>
            <p:nvSpPr>
              <p:cNvPr id="84075" name="Rectangle 133"/>
              <p:cNvSpPr>
                <a:spLocks noChangeArrowheads="1"/>
              </p:cNvSpPr>
              <p:nvPr/>
            </p:nvSpPr>
            <p:spPr bwMode="auto">
              <a:xfrm>
                <a:off x="4389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76" name="Text Box 134"/>
              <p:cNvSpPr txBox="1">
                <a:spLocks noChangeArrowheads="1"/>
              </p:cNvSpPr>
              <p:nvPr/>
            </p:nvSpPr>
            <p:spPr bwMode="auto">
              <a:xfrm>
                <a:off x="4389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4077" name="Rectangle 135"/>
              <p:cNvSpPr>
                <a:spLocks noChangeArrowheads="1"/>
              </p:cNvSpPr>
              <p:nvPr/>
            </p:nvSpPr>
            <p:spPr bwMode="auto">
              <a:xfrm>
                <a:off x="4545" y="119"/>
                <a:ext cx="157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78" name="Text Box 136"/>
              <p:cNvSpPr txBox="1">
                <a:spLocks noChangeArrowheads="1"/>
              </p:cNvSpPr>
              <p:nvPr/>
            </p:nvSpPr>
            <p:spPr bwMode="auto">
              <a:xfrm>
                <a:off x="4545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F</a:t>
                </a:r>
              </a:p>
            </p:txBody>
          </p:sp>
          <p:sp>
            <p:nvSpPr>
              <p:cNvPr id="84079" name="Rectangle 137"/>
              <p:cNvSpPr>
                <a:spLocks noChangeArrowheads="1"/>
              </p:cNvSpPr>
              <p:nvPr/>
            </p:nvSpPr>
            <p:spPr bwMode="auto">
              <a:xfrm>
                <a:off x="4702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80" name="Text Box 138"/>
              <p:cNvSpPr txBox="1">
                <a:spLocks noChangeArrowheads="1"/>
              </p:cNvSpPr>
              <p:nvPr/>
            </p:nvSpPr>
            <p:spPr bwMode="auto">
              <a:xfrm>
                <a:off x="4681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4081" name="Rectangle 139"/>
              <p:cNvSpPr>
                <a:spLocks noChangeArrowheads="1"/>
              </p:cNvSpPr>
              <p:nvPr/>
            </p:nvSpPr>
            <p:spPr bwMode="auto">
              <a:xfrm>
                <a:off x="4858" y="119"/>
                <a:ext cx="155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82" name="Text Box 140"/>
              <p:cNvSpPr txBox="1">
                <a:spLocks noChangeArrowheads="1"/>
              </p:cNvSpPr>
              <p:nvPr/>
            </p:nvSpPr>
            <p:spPr bwMode="auto">
              <a:xfrm>
                <a:off x="4851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4083" name="Rectangle 141"/>
              <p:cNvSpPr>
                <a:spLocks noChangeArrowheads="1"/>
              </p:cNvSpPr>
              <p:nvPr/>
            </p:nvSpPr>
            <p:spPr bwMode="auto">
              <a:xfrm>
                <a:off x="5013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84" name="Text Box 142"/>
              <p:cNvSpPr txBox="1">
                <a:spLocks noChangeArrowheads="1"/>
              </p:cNvSpPr>
              <p:nvPr/>
            </p:nvSpPr>
            <p:spPr bwMode="auto">
              <a:xfrm>
                <a:off x="497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4085" name="Rectangle 143"/>
              <p:cNvSpPr>
                <a:spLocks noChangeArrowheads="1"/>
              </p:cNvSpPr>
              <p:nvPr/>
            </p:nvSpPr>
            <p:spPr bwMode="auto">
              <a:xfrm>
                <a:off x="5169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86" name="Text Box 144"/>
              <p:cNvSpPr txBox="1">
                <a:spLocks noChangeArrowheads="1"/>
              </p:cNvSpPr>
              <p:nvPr/>
            </p:nvSpPr>
            <p:spPr bwMode="auto">
              <a:xfrm>
                <a:off x="5169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4087" name="Rectangle 145"/>
              <p:cNvSpPr>
                <a:spLocks noChangeArrowheads="1"/>
              </p:cNvSpPr>
              <p:nvPr/>
            </p:nvSpPr>
            <p:spPr bwMode="auto">
              <a:xfrm>
                <a:off x="5325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88" name="Text Box 146"/>
              <p:cNvSpPr txBox="1">
                <a:spLocks noChangeArrowheads="1"/>
              </p:cNvSpPr>
              <p:nvPr/>
            </p:nvSpPr>
            <p:spPr bwMode="auto">
              <a:xfrm>
                <a:off x="5325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4089" name="Rectangle 147"/>
              <p:cNvSpPr>
                <a:spLocks noChangeArrowheads="1"/>
              </p:cNvSpPr>
              <p:nvPr/>
            </p:nvSpPr>
            <p:spPr bwMode="auto">
              <a:xfrm>
                <a:off x="5481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90" name="Text Box 148"/>
              <p:cNvSpPr txBox="1">
                <a:spLocks noChangeArrowheads="1"/>
              </p:cNvSpPr>
              <p:nvPr/>
            </p:nvSpPr>
            <p:spPr bwMode="auto">
              <a:xfrm>
                <a:off x="5444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4091" name="Rectangle 149"/>
              <p:cNvSpPr>
                <a:spLocks noChangeArrowheads="1"/>
              </p:cNvSpPr>
              <p:nvPr/>
            </p:nvSpPr>
            <p:spPr bwMode="auto">
              <a:xfrm>
                <a:off x="5627" y="119"/>
                <a:ext cx="156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92" name="Text Box 150"/>
              <p:cNvSpPr txBox="1">
                <a:spLocks noChangeArrowheads="1"/>
              </p:cNvSpPr>
              <p:nvPr/>
            </p:nvSpPr>
            <p:spPr bwMode="auto">
              <a:xfrm>
                <a:off x="5627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S</a:t>
                </a:r>
              </a:p>
            </p:txBody>
          </p:sp>
        </p:grpSp>
        <p:sp>
          <p:nvSpPr>
            <p:cNvPr id="84007" name="Text Box 151"/>
            <p:cNvSpPr txBox="1">
              <a:spLocks noChangeArrowheads="1"/>
            </p:cNvSpPr>
            <p:nvPr/>
          </p:nvSpPr>
          <p:spPr bwMode="auto">
            <a:xfrm>
              <a:off x="1098" y="300"/>
              <a:ext cx="9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Arial Black" pitchFamily="34" charset="0"/>
                </a:rPr>
                <a:t>Período Seco</a:t>
              </a:r>
            </a:p>
          </p:txBody>
        </p:sp>
        <p:sp>
          <p:nvSpPr>
            <p:cNvPr id="84008" name="Text Box 152"/>
            <p:cNvSpPr txBox="1">
              <a:spLocks noChangeArrowheads="1"/>
            </p:cNvSpPr>
            <p:nvPr/>
          </p:nvSpPr>
          <p:spPr bwMode="auto">
            <a:xfrm>
              <a:off x="4772" y="300"/>
              <a:ext cx="9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Arial Black" pitchFamily="34" charset="0"/>
                </a:rPr>
                <a:t>Período Seco</a:t>
              </a:r>
            </a:p>
          </p:txBody>
        </p:sp>
        <p:sp>
          <p:nvSpPr>
            <p:cNvPr id="84009" name="AutoShape 154"/>
            <p:cNvSpPr>
              <a:spLocks noChangeArrowheads="1"/>
            </p:cNvSpPr>
            <p:nvPr/>
          </p:nvSpPr>
          <p:spPr bwMode="auto">
            <a:xfrm>
              <a:off x="156" y="300"/>
              <a:ext cx="986" cy="318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010" name="AutoShape 155"/>
            <p:cNvSpPr>
              <a:spLocks noChangeArrowheads="1"/>
            </p:cNvSpPr>
            <p:nvPr/>
          </p:nvSpPr>
          <p:spPr bwMode="auto">
            <a:xfrm>
              <a:off x="1993" y="300"/>
              <a:ext cx="986" cy="318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011" name="AutoShape 156"/>
            <p:cNvSpPr>
              <a:spLocks noChangeArrowheads="1"/>
            </p:cNvSpPr>
            <p:nvPr/>
          </p:nvSpPr>
          <p:spPr bwMode="auto">
            <a:xfrm>
              <a:off x="3830" y="300"/>
              <a:ext cx="986" cy="318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012" name="AutoShape 157"/>
            <p:cNvSpPr>
              <a:spLocks noChangeArrowheads="1"/>
            </p:cNvSpPr>
            <p:nvPr/>
          </p:nvSpPr>
          <p:spPr bwMode="auto">
            <a:xfrm flipV="1">
              <a:off x="1276" y="482"/>
              <a:ext cx="628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6 w 21600"/>
                <a:gd name="T13" fmla="*/ 4447 h 21600"/>
                <a:gd name="T14" fmla="*/ 17094 w 21600"/>
                <a:gd name="T15" fmla="*/ 171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pt-BR"/>
            </a:p>
          </p:txBody>
        </p:sp>
        <p:sp>
          <p:nvSpPr>
            <p:cNvPr id="84013" name="AutoShape 158"/>
            <p:cNvSpPr>
              <a:spLocks noChangeArrowheads="1"/>
            </p:cNvSpPr>
            <p:nvPr/>
          </p:nvSpPr>
          <p:spPr bwMode="auto">
            <a:xfrm flipV="1">
              <a:off x="3113" y="482"/>
              <a:ext cx="628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6 w 21600"/>
                <a:gd name="T13" fmla="*/ 4447 h 21600"/>
                <a:gd name="T14" fmla="*/ 17094 w 21600"/>
                <a:gd name="T15" fmla="*/ 171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pt-BR"/>
            </a:p>
          </p:txBody>
        </p:sp>
        <p:sp>
          <p:nvSpPr>
            <p:cNvPr id="84014" name="AutoShape 159"/>
            <p:cNvSpPr>
              <a:spLocks noChangeArrowheads="1"/>
            </p:cNvSpPr>
            <p:nvPr/>
          </p:nvSpPr>
          <p:spPr bwMode="auto">
            <a:xfrm flipV="1">
              <a:off x="4951" y="482"/>
              <a:ext cx="627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3 w 21600"/>
                <a:gd name="T13" fmla="*/ 4447 h 21600"/>
                <a:gd name="T14" fmla="*/ 17087 w 21600"/>
                <a:gd name="T15" fmla="*/ 171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pt-BR"/>
            </a:p>
          </p:txBody>
        </p:sp>
        <p:sp>
          <p:nvSpPr>
            <p:cNvPr id="84015" name="Text Box 160"/>
            <p:cNvSpPr txBox="1">
              <a:spLocks noChangeArrowheads="1"/>
            </p:cNvSpPr>
            <p:nvPr/>
          </p:nvSpPr>
          <p:spPr bwMode="auto">
            <a:xfrm>
              <a:off x="112" y="315"/>
              <a:ext cx="112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Arial Black" pitchFamily="34" charset="0"/>
                </a:rPr>
                <a:t>Período de Chuvas</a:t>
              </a:r>
            </a:p>
          </p:txBody>
        </p:sp>
        <p:sp>
          <p:nvSpPr>
            <p:cNvPr id="84016" name="Text Box 161"/>
            <p:cNvSpPr txBox="1">
              <a:spLocks noChangeArrowheads="1"/>
            </p:cNvSpPr>
            <p:nvPr/>
          </p:nvSpPr>
          <p:spPr bwMode="auto">
            <a:xfrm>
              <a:off x="1904" y="315"/>
              <a:ext cx="112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Arial Black" pitchFamily="34" charset="0"/>
                </a:rPr>
                <a:t>Período de Chuvas</a:t>
              </a:r>
            </a:p>
          </p:txBody>
        </p:sp>
        <p:sp>
          <p:nvSpPr>
            <p:cNvPr id="84017" name="Text Box 162"/>
            <p:cNvSpPr txBox="1">
              <a:spLocks noChangeArrowheads="1"/>
            </p:cNvSpPr>
            <p:nvPr/>
          </p:nvSpPr>
          <p:spPr bwMode="auto">
            <a:xfrm>
              <a:off x="3786" y="315"/>
              <a:ext cx="112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Arial Black" pitchFamily="34" charset="0"/>
                </a:rPr>
                <a:t>Período de Chuvas</a:t>
              </a:r>
            </a:p>
          </p:txBody>
        </p:sp>
        <p:sp>
          <p:nvSpPr>
            <p:cNvPr id="84018" name="Text Box 153"/>
            <p:cNvSpPr txBox="1">
              <a:spLocks noChangeArrowheads="1"/>
            </p:cNvSpPr>
            <p:nvPr/>
          </p:nvSpPr>
          <p:spPr bwMode="auto">
            <a:xfrm>
              <a:off x="2935" y="270"/>
              <a:ext cx="940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Arial Black" pitchFamily="34" charset="0"/>
                </a:rPr>
                <a:t>Período Seco</a:t>
              </a:r>
            </a:p>
          </p:txBody>
        </p:sp>
      </p:grpSp>
      <p:grpSp>
        <p:nvGrpSpPr>
          <p:cNvPr id="7" name="Grupo 122"/>
          <p:cNvGrpSpPr>
            <a:grpSpLocks/>
          </p:cNvGrpSpPr>
          <p:nvPr/>
        </p:nvGrpSpPr>
        <p:grpSpPr bwMode="auto">
          <a:xfrm>
            <a:off x="1428750" y="1857375"/>
            <a:ext cx="1143000" cy="857250"/>
            <a:chOff x="1428728" y="1857364"/>
            <a:chExt cx="1143008" cy="857256"/>
          </a:xfrm>
        </p:grpSpPr>
        <p:sp>
          <p:nvSpPr>
            <p:cNvPr id="121" name="Retângulo de cantos arredondados 120"/>
            <p:cNvSpPr/>
            <p:nvPr/>
          </p:nvSpPr>
          <p:spPr>
            <a:xfrm>
              <a:off x="1428728" y="1857364"/>
              <a:ext cx="1143008" cy="857256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4005" name="CaixaDeTexto 121"/>
            <p:cNvSpPr txBox="1">
              <a:spLocks noChangeArrowheads="1"/>
            </p:cNvSpPr>
            <p:nvPr/>
          </p:nvSpPr>
          <p:spPr bwMode="auto">
            <a:xfrm>
              <a:off x="1500166" y="2071678"/>
              <a:ext cx="107157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/>
                <a:t>Milheto</a:t>
              </a:r>
              <a:endParaRPr lang="pt-BR" b="1"/>
            </a:p>
          </p:txBody>
        </p:sp>
      </p:grpSp>
      <p:grpSp>
        <p:nvGrpSpPr>
          <p:cNvPr id="8" name="Grupo 123"/>
          <p:cNvGrpSpPr>
            <a:grpSpLocks/>
          </p:cNvGrpSpPr>
          <p:nvPr/>
        </p:nvGrpSpPr>
        <p:grpSpPr bwMode="auto">
          <a:xfrm>
            <a:off x="1428750" y="3000375"/>
            <a:ext cx="1143000" cy="857250"/>
            <a:chOff x="1428728" y="1857364"/>
            <a:chExt cx="1143008" cy="857256"/>
          </a:xfrm>
        </p:grpSpPr>
        <p:sp>
          <p:nvSpPr>
            <p:cNvPr id="125" name="Retângulo de cantos arredondados 124"/>
            <p:cNvSpPr/>
            <p:nvPr/>
          </p:nvSpPr>
          <p:spPr>
            <a:xfrm>
              <a:off x="1428728" y="1857364"/>
              <a:ext cx="1143008" cy="857256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4003" name="CaixaDeTexto 125"/>
            <p:cNvSpPr txBox="1">
              <a:spLocks noChangeArrowheads="1"/>
            </p:cNvSpPr>
            <p:nvPr/>
          </p:nvSpPr>
          <p:spPr bwMode="auto">
            <a:xfrm>
              <a:off x="1500166" y="2071678"/>
              <a:ext cx="107157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/>
                <a:t>Milheto</a:t>
              </a:r>
              <a:endParaRPr lang="pt-BR" b="1"/>
            </a:p>
          </p:txBody>
        </p:sp>
      </p:grpSp>
      <p:grpSp>
        <p:nvGrpSpPr>
          <p:cNvPr id="9" name="Grupo 129"/>
          <p:cNvGrpSpPr>
            <a:grpSpLocks/>
          </p:cNvGrpSpPr>
          <p:nvPr/>
        </p:nvGrpSpPr>
        <p:grpSpPr bwMode="auto">
          <a:xfrm>
            <a:off x="214313" y="4143375"/>
            <a:ext cx="500062" cy="1000125"/>
            <a:chOff x="214282" y="4143380"/>
            <a:chExt cx="500066" cy="1000132"/>
          </a:xfrm>
        </p:grpSpPr>
        <p:sp>
          <p:nvSpPr>
            <p:cNvPr id="127" name="Retângulo de cantos arredondados 126"/>
            <p:cNvSpPr/>
            <p:nvPr/>
          </p:nvSpPr>
          <p:spPr>
            <a:xfrm>
              <a:off x="214282" y="4214819"/>
              <a:ext cx="500066" cy="92869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4001" name="CaixaDeTexto 128"/>
            <p:cNvSpPr txBox="1">
              <a:spLocks noChangeArrowheads="1"/>
            </p:cNvSpPr>
            <p:nvPr/>
          </p:nvSpPr>
          <p:spPr bwMode="auto">
            <a:xfrm rot="-5400000">
              <a:off x="-35751" y="4458780"/>
              <a:ext cx="100013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Milheto</a:t>
              </a:r>
              <a:endParaRPr lang="pt-BR"/>
            </a:p>
          </p:txBody>
        </p:sp>
      </p:grpSp>
      <p:grpSp>
        <p:nvGrpSpPr>
          <p:cNvPr id="10" name="Grupo 130"/>
          <p:cNvGrpSpPr>
            <a:grpSpLocks/>
          </p:cNvGrpSpPr>
          <p:nvPr/>
        </p:nvGrpSpPr>
        <p:grpSpPr bwMode="auto">
          <a:xfrm>
            <a:off x="142875" y="5357813"/>
            <a:ext cx="642938" cy="1000125"/>
            <a:chOff x="214282" y="4143380"/>
            <a:chExt cx="500066" cy="1000132"/>
          </a:xfrm>
        </p:grpSpPr>
        <p:sp>
          <p:nvSpPr>
            <p:cNvPr id="132" name="Retângulo de cantos arredondados 131"/>
            <p:cNvSpPr/>
            <p:nvPr/>
          </p:nvSpPr>
          <p:spPr>
            <a:xfrm>
              <a:off x="214282" y="4214817"/>
              <a:ext cx="500066" cy="928695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3999" name="CaixaDeTexto 132"/>
            <p:cNvSpPr txBox="1">
              <a:spLocks noChangeArrowheads="1"/>
            </p:cNvSpPr>
            <p:nvPr/>
          </p:nvSpPr>
          <p:spPr bwMode="auto">
            <a:xfrm rot="-5400000">
              <a:off x="-35751" y="4458780"/>
              <a:ext cx="100013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Milheto</a:t>
              </a:r>
              <a:endParaRPr lang="pt-BR"/>
            </a:p>
          </p:txBody>
        </p:sp>
      </p:grpSp>
      <p:grpSp>
        <p:nvGrpSpPr>
          <p:cNvPr id="11" name="Grupo 133"/>
          <p:cNvGrpSpPr>
            <a:grpSpLocks/>
          </p:cNvGrpSpPr>
          <p:nvPr/>
        </p:nvGrpSpPr>
        <p:grpSpPr bwMode="auto">
          <a:xfrm>
            <a:off x="3071813" y="4143375"/>
            <a:ext cx="500062" cy="1000125"/>
            <a:chOff x="214282" y="4143380"/>
            <a:chExt cx="500066" cy="1000132"/>
          </a:xfrm>
        </p:grpSpPr>
        <p:sp>
          <p:nvSpPr>
            <p:cNvPr id="135" name="Retângulo de cantos arredondados 134"/>
            <p:cNvSpPr/>
            <p:nvPr/>
          </p:nvSpPr>
          <p:spPr>
            <a:xfrm>
              <a:off x="214282" y="4214819"/>
              <a:ext cx="500066" cy="92869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3997" name="CaixaDeTexto 135"/>
            <p:cNvSpPr txBox="1">
              <a:spLocks noChangeArrowheads="1"/>
            </p:cNvSpPr>
            <p:nvPr/>
          </p:nvSpPr>
          <p:spPr bwMode="auto">
            <a:xfrm rot="-5400000">
              <a:off x="-35751" y="4458780"/>
              <a:ext cx="100013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Milheto</a:t>
              </a:r>
              <a:endParaRPr lang="pt-BR"/>
            </a:p>
          </p:txBody>
        </p:sp>
      </p:grpSp>
      <p:grpSp>
        <p:nvGrpSpPr>
          <p:cNvPr id="12" name="Grupo 136"/>
          <p:cNvGrpSpPr>
            <a:grpSpLocks/>
          </p:cNvGrpSpPr>
          <p:nvPr/>
        </p:nvGrpSpPr>
        <p:grpSpPr bwMode="auto">
          <a:xfrm>
            <a:off x="4500563" y="1857375"/>
            <a:ext cx="1143000" cy="857250"/>
            <a:chOff x="1428728" y="1857364"/>
            <a:chExt cx="1143008" cy="857256"/>
          </a:xfrm>
        </p:grpSpPr>
        <p:sp>
          <p:nvSpPr>
            <p:cNvPr id="138" name="Retângulo de cantos arredondados 137"/>
            <p:cNvSpPr/>
            <p:nvPr/>
          </p:nvSpPr>
          <p:spPr>
            <a:xfrm>
              <a:off x="1428728" y="1857364"/>
              <a:ext cx="1143008" cy="857256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3995" name="CaixaDeTexto 138"/>
            <p:cNvSpPr txBox="1">
              <a:spLocks noChangeArrowheads="1"/>
            </p:cNvSpPr>
            <p:nvPr/>
          </p:nvSpPr>
          <p:spPr bwMode="auto">
            <a:xfrm>
              <a:off x="1500166" y="2071678"/>
              <a:ext cx="107157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/>
                <a:t>Milheto</a:t>
              </a:r>
              <a:endParaRPr lang="pt-BR" b="1"/>
            </a:p>
          </p:txBody>
        </p:sp>
      </p:grpSp>
      <p:grpSp>
        <p:nvGrpSpPr>
          <p:cNvPr id="13" name="Grupo 139"/>
          <p:cNvGrpSpPr>
            <a:grpSpLocks/>
          </p:cNvGrpSpPr>
          <p:nvPr/>
        </p:nvGrpSpPr>
        <p:grpSpPr bwMode="auto">
          <a:xfrm>
            <a:off x="4500563" y="3000375"/>
            <a:ext cx="1143000" cy="857250"/>
            <a:chOff x="1428728" y="1857364"/>
            <a:chExt cx="1143008" cy="857256"/>
          </a:xfrm>
        </p:grpSpPr>
        <p:sp>
          <p:nvSpPr>
            <p:cNvPr id="141" name="Retângulo de cantos arredondados 140"/>
            <p:cNvSpPr/>
            <p:nvPr/>
          </p:nvSpPr>
          <p:spPr>
            <a:xfrm>
              <a:off x="1428728" y="1857364"/>
              <a:ext cx="1143008" cy="857256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3993" name="CaixaDeTexto 141"/>
            <p:cNvSpPr txBox="1">
              <a:spLocks noChangeArrowheads="1"/>
            </p:cNvSpPr>
            <p:nvPr/>
          </p:nvSpPr>
          <p:spPr bwMode="auto">
            <a:xfrm>
              <a:off x="1500166" y="2071678"/>
              <a:ext cx="107157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/>
                <a:t>Milheto</a:t>
              </a:r>
              <a:endParaRPr lang="pt-BR" b="1"/>
            </a:p>
          </p:txBody>
        </p:sp>
      </p:grpSp>
      <p:grpSp>
        <p:nvGrpSpPr>
          <p:cNvPr id="14" name="Grupo 142"/>
          <p:cNvGrpSpPr>
            <a:grpSpLocks/>
          </p:cNvGrpSpPr>
          <p:nvPr/>
        </p:nvGrpSpPr>
        <p:grpSpPr bwMode="auto">
          <a:xfrm>
            <a:off x="7500938" y="1857375"/>
            <a:ext cx="1143000" cy="857250"/>
            <a:chOff x="1428728" y="1857364"/>
            <a:chExt cx="1143008" cy="857256"/>
          </a:xfrm>
        </p:grpSpPr>
        <p:sp>
          <p:nvSpPr>
            <p:cNvPr id="144" name="Retângulo de cantos arredondados 143"/>
            <p:cNvSpPr/>
            <p:nvPr/>
          </p:nvSpPr>
          <p:spPr>
            <a:xfrm>
              <a:off x="1428728" y="1857364"/>
              <a:ext cx="1143008" cy="857256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3991" name="CaixaDeTexto 144"/>
            <p:cNvSpPr txBox="1">
              <a:spLocks noChangeArrowheads="1"/>
            </p:cNvSpPr>
            <p:nvPr/>
          </p:nvSpPr>
          <p:spPr bwMode="auto">
            <a:xfrm>
              <a:off x="1500166" y="2071678"/>
              <a:ext cx="107157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/>
                <a:t>Milheto</a:t>
              </a:r>
              <a:endParaRPr lang="pt-BR" b="1"/>
            </a:p>
          </p:txBody>
        </p:sp>
      </p:grpSp>
      <p:grpSp>
        <p:nvGrpSpPr>
          <p:cNvPr id="15" name="Grupo 145"/>
          <p:cNvGrpSpPr>
            <a:grpSpLocks/>
          </p:cNvGrpSpPr>
          <p:nvPr/>
        </p:nvGrpSpPr>
        <p:grpSpPr bwMode="auto">
          <a:xfrm>
            <a:off x="7500938" y="3000375"/>
            <a:ext cx="1143000" cy="857250"/>
            <a:chOff x="1428728" y="1857364"/>
            <a:chExt cx="1143008" cy="857256"/>
          </a:xfrm>
        </p:grpSpPr>
        <p:sp>
          <p:nvSpPr>
            <p:cNvPr id="147" name="Retângulo de cantos arredondados 146"/>
            <p:cNvSpPr/>
            <p:nvPr/>
          </p:nvSpPr>
          <p:spPr>
            <a:xfrm>
              <a:off x="1428728" y="1857364"/>
              <a:ext cx="1143008" cy="857256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3989" name="CaixaDeTexto 147"/>
            <p:cNvSpPr txBox="1">
              <a:spLocks noChangeArrowheads="1"/>
            </p:cNvSpPr>
            <p:nvPr/>
          </p:nvSpPr>
          <p:spPr bwMode="auto">
            <a:xfrm>
              <a:off x="1500166" y="2071678"/>
              <a:ext cx="107157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/>
                <a:t>Milheto</a:t>
              </a:r>
              <a:endParaRPr lang="pt-BR" b="1"/>
            </a:p>
          </p:txBody>
        </p:sp>
      </p:grpSp>
      <p:grpSp>
        <p:nvGrpSpPr>
          <p:cNvPr id="16" name="Grupo 151"/>
          <p:cNvGrpSpPr>
            <a:grpSpLocks/>
          </p:cNvGrpSpPr>
          <p:nvPr/>
        </p:nvGrpSpPr>
        <p:grpSpPr bwMode="auto">
          <a:xfrm>
            <a:off x="4429125" y="5429250"/>
            <a:ext cx="1857375" cy="857250"/>
            <a:chOff x="4429124" y="5429264"/>
            <a:chExt cx="1857388" cy="857256"/>
          </a:xfrm>
        </p:grpSpPr>
        <p:sp>
          <p:nvSpPr>
            <p:cNvPr id="149" name="Retângulo de cantos arredondados 148"/>
            <p:cNvSpPr/>
            <p:nvPr/>
          </p:nvSpPr>
          <p:spPr>
            <a:xfrm>
              <a:off x="4429124" y="5429264"/>
              <a:ext cx="1857388" cy="85725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3987" name="CaixaDeTexto 149"/>
            <p:cNvSpPr txBox="1">
              <a:spLocks noChangeArrowheads="1"/>
            </p:cNvSpPr>
            <p:nvPr/>
          </p:nvSpPr>
          <p:spPr bwMode="auto">
            <a:xfrm>
              <a:off x="4500562" y="5702874"/>
              <a:ext cx="17859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/>
                <a:t>Milho Safrinha</a:t>
              </a:r>
              <a:endParaRPr lang="pt-BR" b="1"/>
            </a:p>
          </p:txBody>
        </p:sp>
      </p:grpSp>
      <p:sp>
        <p:nvSpPr>
          <p:cNvPr id="148" name="CaixaDeTexto 147"/>
          <p:cNvSpPr txBox="1">
            <a:spLocks noChangeArrowheads="1"/>
          </p:cNvSpPr>
          <p:nvPr/>
        </p:nvSpPr>
        <p:spPr bwMode="auto">
          <a:xfrm>
            <a:off x="1477143" y="3475889"/>
            <a:ext cx="5212381" cy="830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Esse sistema produz 3,1 </a:t>
            </a:r>
            <a:r>
              <a:rPr lang="pt-BR" sz="2400" dirty="0" err="1">
                <a:solidFill>
                  <a:schemeClr val="bg1"/>
                </a:solidFill>
              </a:rPr>
              <a:t>ton</a:t>
            </a:r>
            <a:r>
              <a:rPr lang="pt-BR" sz="2400" dirty="0">
                <a:solidFill>
                  <a:schemeClr val="bg1"/>
                </a:solidFill>
              </a:rPr>
              <a:t> de grãos/ha e 7,7 </a:t>
            </a:r>
            <a:r>
              <a:rPr lang="pt-BR" sz="2400" dirty="0" err="1">
                <a:solidFill>
                  <a:schemeClr val="bg1"/>
                </a:solidFill>
              </a:rPr>
              <a:t>ton</a:t>
            </a:r>
            <a:r>
              <a:rPr lang="pt-BR" sz="2400" dirty="0">
                <a:solidFill>
                  <a:schemeClr val="bg1"/>
                </a:solidFill>
              </a:rPr>
              <a:t> de palha. </a:t>
            </a:r>
          </a:p>
        </p:txBody>
      </p:sp>
    </p:spTree>
    <p:extLst>
      <p:ext uri="{BB962C8B-B14F-4D97-AF65-F5344CB8AC3E}">
        <p14:creationId xmlns:p14="http://schemas.microsoft.com/office/powerpoint/2010/main" val="320476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EA-2 3-6-05 0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1699" name="Picture 3" descr="CEA-2 3-6-05 0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71450"/>
            <a:ext cx="8763000" cy="657225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5417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04800"/>
            <a:ext cx="8382000" cy="628650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187450" y="1989138"/>
            <a:ext cx="6742113" cy="3960812"/>
            <a:chOff x="748" y="1253"/>
            <a:chExt cx="4247" cy="2495"/>
          </a:xfrm>
        </p:grpSpPr>
        <p:sp>
          <p:nvSpPr>
            <p:cNvPr id="71686" name="Line 6"/>
            <p:cNvSpPr>
              <a:spLocks noChangeShapeType="1"/>
            </p:cNvSpPr>
            <p:nvPr/>
          </p:nvSpPr>
          <p:spPr bwMode="auto">
            <a:xfrm>
              <a:off x="1202" y="1888"/>
              <a:ext cx="0" cy="907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1687" name="Line 7"/>
            <p:cNvSpPr>
              <a:spLocks noChangeShapeType="1"/>
            </p:cNvSpPr>
            <p:nvPr/>
          </p:nvSpPr>
          <p:spPr bwMode="auto">
            <a:xfrm>
              <a:off x="2381" y="2160"/>
              <a:ext cx="0" cy="680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1688" name="Line 8"/>
            <p:cNvSpPr>
              <a:spLocks noChangeShapeType="1"/>
            </p:cNvSpPr>
            <p:nvPr/>
          </p:nvSpPr>
          <p:spPr bwMode="auto">
            <a:xfrm>
              <a:off x="3560" y="2432"/>
              <a:ext cx="0" cy="635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748" y="2649"/>
              <a:ext cx="907" cy="826"/>
              <a:chOff x="748" y="2513"/>
              <a:chExt cx="907" cy="826"/>
            </a:xfrm>
          </p:grpSpPr>
          <p:sp>
            <p:nvSpPr>
              <p:cNvPr id="71697" name="Text Box 10"/>
              <p:cNvSpPr txBox="1">
                <a:spLocks noChangeArrowheads="1"/>
              </p:cNvSpPr>
              <p:nvPr/>
            </p:nvSpPr>
            <p:spPr bwMode="auto">
              <a:xfrm>
                <a:off x="1020" y="2513"/>
                <a:ext cx="363" cy="8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8000" b="1">
                    <a:solidFill>
                      <a:srgbClr val="FF0000"/>
                    </a:solidFill>
                    <a:latin typeface="Arial Rounded MT Bold" pitchFamily="34" charset="0"/>
                  </a:rPr>
                  <a:t>-</a:t>
                </a:r>
                <a:endParaRPr lang="en-US" sz="8000" b="1">
                  <a:solidFill>
                    <a:srgbClr val="FF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71698" name="Oval 11"/>
              <p:cNvSpPr>
                <a:spLocks noChangeArrowheads="1"/>
              </p:cNvSpPr>
              <p:nvPr/>
            </p:nvSpPr>
            <p:spPr bwMode="auto">
              <a:xfrm>
                <a:off x="748" y="2659"/>
                <a:ext cx="907" cy="635"/>
              </a:xfrm>
              <a:prstGeom prst="ellips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1928" y="2695"/>
              <a:ext cx="907" cy="826"/>
              <a:chOff x="748" y="2513"/>
              <a:chExt cx="907" cy="826"/>
            </a:xfrm>
          </p:grpSpPr>
          <p:sp>
            <p:nvSpPr>
              <p:cNvPr id="71695" name="Text Box 13"/>
              <p:cNvSpPr txBox="1">
                <a:spLocks noChangeArrowheads="1"/>
              </p:cNvSpPr>
              <p:nvPr/>
            </p:nvSpPr>
            <p:spPr bwMode="auto">
              <a:xfrm>
                <a:off x="1020" y="2513"/>
                <a:ext cx="363" cy="8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8000" b="1">
                    <a:solidFill>
                      <a:srgbClr val="FF0000"/>
                    </a:solidFill>
                    <a:latin typeface="Arial Rounded MT Bold" pitchFamily="34" charset="0"/>
                  </a:rPr>
                  <a:t>-</a:t>
                </a:r>
                <a:endParaRPr lang="en-US" sz="8000" b="1">
                  <a:solidFill>
                    <a:srgbClr val="FF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71696" name="Oval 14"/>
              <p:cNvSpPr>
                <a:spLocks noChangeArrowheads="1"/>
              </p:cNvSpPr>
              <p:nvPr/>
            </p:nvSpPr>
            <p:spPr bwMode="auto">
              <a:xfrm>
                <a:off x="748" y="2659"/>
                <a:ext cx="907" cy="635"/>
              </a:xfrm>
              <a:prstGeom prst="ellips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3107" y="2922"/>
              <a:ext cx="907" cy="826"/>
              <a:chOff x="748" y="2513"/>
              <a:chExt cx="907" cy="826"/>
            </a:xfrm>
          </p:grpSpPr>
          <p:sp>
            <p:nvSpPr>
              <p:cNvPr id="71693" name="Text Box 16"/>
              <p:cNvSpPr txBox="1">
                <a:spLocks noChangeArrowheads="1"/>
              </p:cNvSpPr>
              <p:nvPr/>
            </p:nvSpPr>
            <p:spPr bwMode="auto">
              <a:xfrm>
                <a:off x="1020" y="2513"/>
                <a:ext cx="363" cy="8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8000" b="1">
                    <a:solidFill>
                      <a:srgbClr val="FF0000"/>
                    </a:solidFill>
                    <a:latin typeface="Arial Rounded MT Bold" pitchFamily="34" charset="0"/>
                  </a:rPr>
                  <a:t>-</a:t>
                </a:r>
                <a:endParaRPr lang="en-US" sz="8000" b="1">
                  <a:solidFill>
                    <a:srgbClr val="FF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71694" name="Oval 17"/>
              <p:cNvSpPr>
                <a:spLocks noChangeArrowheads="1"/>
              </p:cNvSpPr>
              <p:nvPr/>
            </p:nvSpPr>
            <p:spPr bwMode="auto">
              <a:xfrm>
                <a:off x="748" y="2659"/>
                <a:ext cx="907" cy="635"/>
              </a:xfrm>
              <a:prstGeom prst="ellips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71692" name="Text Box 18"/>
            <p:cNvSpPr txBox="1">
              <a:spLocks noChangeArrowheads="1"/>
            </p:cNvSpPr>
            <p:nvPr/>
          </p:nvSpPr>
          <p:spPr bwMode="auto">
            <a:xfrm>
              <a:off x="748" y="1253"/>
              <a:ext cx="4247" cy="100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2800" b="1">
                  <a:solidFill>
                    <a:srgbClr val="00FF00"/>
                  </a:solidFill>
                  <a:latin typeface="AvantGarde Md BT" charset="0"/>
                </a:rPr>
                <a:t>Em solos tropicais o desafio com a recuperação da MOS é:</a:t>
              </a:r>
            </a:p>
            <a:p>
              <a:pPr algn="ctr">
                <a:spcBef>
                  <a:spcPct val="50000"/>
                </a:spcBef>
              </a:pPr>
              <a:r>
                <a:rPr lang="pt-BR" sz="2800" b="1">
                  <a:solidFill>
                    <a:srgbClr val="00FF00"/>
                  </a:solidFill>
                  <a:latin typeface="Arial Black" pitchFamily="34" charset="0"/>
                </a:rPr>
                <a:t>Aumentar a CTC e a agregação</a:t>
              </a:r>
              <a:endParaRPr lang="en-US" sz="2800" b="1">
                <a:solidFill>
                  <a:srgbClr val="00FF00"/>
                </a:solidFill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364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1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1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1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541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Imagem 2" descr="Bosa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0"/>
            <a:ext cx="4648200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Imagem 4" descr="DSC0254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Imagem 5" descr="Milho x Braquiari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54183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7" name="Imagem 5" descr="P1020421.JPG"/>
          <p:cNvPicPr>
            <a:picLocks noChangeAspect="1"/>
          </p:cNvPicPr>
          <p:nvPr/>
        </p:nvPicPr>
        <p:blipFill>
          <a:blip r:embed="rId5" cstate="print"/>
          <a:srcRect l="13583" r="10925"/>
          <a:stretch>
            <a:fillRect/>
          </a:stretch>
        </p:blipFill>
        <p:spPr bwMode="auto">
          <a:xfrm>
            <a:off x="4495800" y="3406775"/>
            <a:ext cx="4632325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2"/>
          <p:cNvSpPr txBox="1">
            <a:spLocks noChangeArrowheads="1"/>
          </p:cNvSpPr>
          <p:nvPr/>
        </p:nvSpPr>
        <p:spPr bwMode="auto">
          <a:xfrm>
            <a:off x="76200" y="2530475"/>
            <a:ext cx="8885238" cy="3970318"/>
          </a:xfrm>
          <a:prstGeom prst="rect">
            <a:avLst/>
          </a:prstGeom>
          <a:solidFill>
            <a:schemeClr val="tx1">
              <a:alpha val="59999"/>
            </a:schemeClr>
          </a:solidFill>
          <a:ln w="38100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O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objetivo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da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intensificação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da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rotação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de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culturas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 é o “</a:t>
            </a:r>
            <a:r>
              <a:rPr lang="en-US" sz="3600" b="1" u="sng" dirty="0" err="1">
                <a:solidFill>
                  <a:srgbClr val="FFFF00"/>
                </a:solidFill>
                <a:latin typeface="Arial Black" panose="020B0A04020102020204" pitchFamily="34" charset="0"/>
              </a:rPr>
              <a:t>fechamento</a:t>
            </a:r>
            <a:r>
              <a:rPr lang="en-US" sz="3600" b="1" u="sng" dirty="0">
                <a:solidFill>
                  <a:srgbClr val="FFFF00"/>
                </a:solidFill>
                <a:latin typeface="Arial Black" panose="020B0A04020102020204" pitchFamily="34" charset="0"/>
              </a:rPr>
              <a:t> das </a:t>
            </a:r>
            <a:r>
              <a:rPr lang="en-US" sz="3600" b="1" u="sng" dirty="0" err="1">
                <a:solidFill>
                  <a:srgbClr val="FFFF00"/>
                </a:solidFill>
                <a:latin typeface="Arial Black" panose="020B0A04020102020204" pitchFamily="34" charset="0"/>
              </a:rPr>
              <a:t>janelas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” que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ocorrem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entre a </a:t>
            </a:r>
            <a:r>
              <a:rPr lang="en-US" sz="3600" u="sng" dirty="0" err="1">
                <a:solidFill>
                  <a:srgbClr val="FFFF00"/>
                </a:solidFill>
                <a:latin typeface="Arial Black" panose="020B0A04020102020204" pitchFamily="34" charset="0"/>
              </a:rPr>
              <a:t>estação</a:t>
            </a:r>
            <a:r>
              <a:rPr lang="en-US" sz="3600" u="sng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en-US" sz="3600" u="sng" dirty="0" err="1">
                <a:solidFill>
                  <a:srgbClr val="FFFF00"/>
                </a:solidFill>
                <a:latin typeface="Arial Black" panose="020B0A04020102020204" pitchFamily="34" charset="0"/>
              </a:rPr>
              <a:t>chuvosa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e o </a:t>
            </a:r>
            <a:r>
              <a:rPr lang="en-US" sz="3600" u="sng" dirty="0" err="1">
                <a:solidFill>
                  <a:srgbClr val="FFFF00"/>
                </a:solidFill>
                <a:latin typeface="Arial Black" panose="020B0A04020102020204" pitchFamily="34" charset="0"/>
              </a:rPr>
              <a:t>período</a:t>
            </a:r>
            <a:r>
              <a:rPr lang="en-US" sz="3600" u="sng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en-US" sz="3600" u="sng" dirty="0" err="1">
                <a:solidFill>
                  <a:srgbClr val="FFFF00"/>
                </a:solidFill>
                <a:latin typeface="Arial Black" panose="020B0A04020102020204" pitchFamily="34" charset="0"/>
              </a:rPr>
              <a:t>seco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para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manter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o solo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permanentemente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coberto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usando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culturas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para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cobertura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do solo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combinadas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com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culturas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comerciais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. </a:t>
            </a:r>
            <a:endParaRPr lang="pt-BR" sz="3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4999" name="CaixaDeTexto 1"/>
          <p:cNvSpPr txBox="1">
            <a:spLocks noChangeArrowheads="1"/>
          </p:cNvSpPr>
          <p:nvPr/>
        </p:nvSpPr>
        <p:spPr bwMode="auto">
          <a:xfrm>
            <a:off x="76200" y="142875"/>
            <a:ext cx="8991600" cy="708025"/>
          </a:xfrm>
          <a:prstGeom prst="rect">
            <a:avLst/>
          </a:prstGeom>
          <a:solidFill>
            <a:schemeClr val="tx1">
              <a:alpha val="50195"/>
            </a:schemeClr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Calibri" pitchFamily="34" charset="0"/>
              </a:rPr>
              <a:t>Intensificação da rotação de culturas</a:t>
            </a:r>
            <a:endParaRPr lang="pt-BR" sz="4000" b="1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73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163" descr="P10109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165"/>
          <p:cNvGrpSpPr>
            <a:grpSpLocks/>
          </p:cNvGrpSpPr>
          <p:nvPr/>
        </p:nvGrpSpPr>
        <p:grpSpPr bwMode="auto">
          <a:xfrm>
            <a:off x="3241675" y="1844675"/>
            <a:ext cx="1558925" cy="4464050"/>
            <a:chOff x="3241048" y="1844675"/>
            <a:chExt cx="1560277" cy="4464051"/>
          </a:xfrm>
        </p:grpSpPr>
        <p:sp>
          <p:nvSpPr>
            <p:cNvPr id="86169" name="AutoShape 8"/>
            <p:cNvSpPr>
              <a:spLocks noChangeArrowheads="1"/>
            </p:cNvSpPr>
            <p:nvPr/>
          </p:nvSpPr>
          <p:spPr bwMode="auto">
            <a:xfrm>
              <a:off x="3311604" y="1844675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70" name="Text Box 14"/>
            <p:cNvSpPr txBox="1">
              <a:spLocks noChangeArrowheads="1"/>
            </p:cNvSpPr>
            <p:nvPr/>
          </p:nvSpPr>
          <p:spPr bwMode="auto">
            <a:xfrm>
              <a:off x="3241048" y="1989138"/>
              <a:ext cx="1279416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6171" name="AutoShape 25"/>
            <p:cNvSpPr>
              <a:spLocks noChangeArrowheads="1"/>
            </p:cNvSpPr>
            <p:nvPr/>
          </p:nvSpPr>
          <p:spPr bwMode="auto">
            <a:xfrm>
              <a:off x="3311604" y="2997200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72" name="Text Box 31"/>
            <p:cNvSpPr txBox="1">
              <a:spLocks noChangeArrowheads="1"/>
            </p:cNvSpPr>
            <p:nvPr/>
          </p:nvSpPr>
          <p:spPr bwMode="auto">
            <a:xfrm>
              <a:off x="3241048" y="3141663"/>
              <a:ext cx="1279416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6173" name="AutoShape 40"/>
            <p:cNvSpPr>
              <a:spLocks noChangeArrowheads="1"/>
            </p:cNvSpPr>
            <p:nvPr/>
          </p:nvSpPr>
          <p:spPr bwMode="auto">
            <a:xfrm>
              <a:off x="3592535" y="4221163"/>
              <a:ext cx="1138238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74" name="Text Box 44"/>
            <p:cNvSpPr txBox="1">
              <a:spLocks noChangeArrowheads="1"/>
            </p:cNvSpPr>
            <p:nvPr/>
          </p:nvSpPr>
          <p:spPr bwMode="auto">
            <a:xfrm>
              <a:off x="3521983" y="4365625"/>
              <a:ext cx="1279342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6175" name="AutoShape 60"/>
            <p:cNvSpPr>
              <a:spLocks noChangeArrowheads="1"/>
            </p:cNvSpPr>
            <p:nvPr/>
          </p:nvSpPr>
          <p:spPr bwMode="auto">
            <a:xfrm>
              <a:off x="3463974" y="5445126"/>
              <a:ext cx="929718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76" name="Text Box 63"/>
            <p:cNvSpPr txBox="1">
              <a:spLocks noChangeArrowheads="1"/>
            </p:cNvSpPr>
            <p:nvPr/>
          </p:nvSpPr>
          <p:spPr bwMode="auto">
            <a:xfrm>
              <a:off x="3310327" y="5518151"/>
              <a:ext cx="1153916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precoce</a:t>
              </a:r>
            </a:p>
          </p:txBody>
        </p:sp>
      </p:grpSp>
      <p:grpSp>
        <p:nvGrpSpPr>
          <p:cNvPr id="3" name="Grupo 168"/>
          <p:cNvGrpSpPr>
            <a:grpSpLocks/>
          </p:cNvGrpSpPr>
          <p:nvPr/>
        </p:nvGrpSpPr>
        <p:grpSpPr bwMode="auto">
          <a:xfrm>
            <a:off x="7291388" y="1844675"/>
            <a:ext cx="1744662" cy="4478338"/>
            <a:chOff x="7291026" y="1844675"/>
            <a:chExt cx="1745024" cy="4478338"/>
          </a:xfrm>
        </p:grpSpPr>
        <p:sp>
          <p:nvSpPr>
            <p:cNvPr id="86160" name="AutoShape 3"/>
            <p:cNvSpPr>
              <a:spLocks noChangeArrowheads="1"/>
            </p:cNvSpPr>
            <p:nvPr/>
          </p:nvSpPr>
          <p:spPr bwMode="auto">
            <a:xfrm>
              <a:off x="7294100" y="1844675"/>
              <a:ext cx="1741950" cy="863600"/>
            </a:xfrm>
            <a:prstGeom prst="roundRect">
              <a:avLst>
                <a:gd name="adj" fmla="val 16667"/>
              </a:avLst>
            </a:prstGeom>
            <a:solidFill>
              <a:srgbClr val="00FF0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61" name="Text Box 18"/>
            <p:cNvSpPr txBox="1">
              <a:spLocks noChangeArrowheads="1"/>
            </p:cNvSpPr>
            <p:nvPr/>
          </p:nvSpPr>
          <p:spPr bwMode="auto">
            <a:xfrm>
              <a:off x="7791128" y="1966913"/>
              <a:ext cx="1067748" cy="669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Milheto       </a:t>
              </a:r>
              <a:r>
                <a:rPr lang="pt-BR" sz="1200" b="1">
                  <a:latin typeface="Tahoma" pitchFamily="34" charset="0"/>
                </a:rPr>
                <a:t>Sobre     semeadura</a:t>
              </a:r>
            </a:p>
          </p:txBody>
        </p:sp>
        <p:sp>
          <p:nvSpPr>
            <p:cNvPr id="86162" name="AutoShape 20"/>
            <p:cNvSpPr>
              <a:spLocks noChangeArrowheads="1"/>
            </p:cNvSpPr>
            <p:nvPr/>
          </p:nvSpPr>
          <p:spPr bwMode="auto">
            <a:xfrm>
              <a:off x="7294100" y="2997200"/>
              <a:ext cx="1741950" cy="863600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63" name="Text Box 35"/>
            <p:cNvSpPr txBox="1">
              <a:spLocks noChangeArrowheads="1"/>
            </p:cNvSpPr>
            <p:nvPr/>
          </p:nvSpPr>
          <p:spPr bwMode="auto">
            <a:xfrm>
              <a:off x="7643545" y="3119438"/>
              <a:ext cx="1215330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Milho Safrinha + Braquiária</a:t>
              </a:r>
              <a:endParaRPr lang="pt-BR" sz="1200" b="1">
                <a:latin typeface="Tahoma" pitchFamily="34" charset="0"/>
              </a:endParaRPr>
            </a:p>
          </p:txBody>
        </p:sp>
        <p:sp>
          <p:nvSpPr>
            <p:cNvPr id="86164" name="AutoShape 37"/>
            <p:cNvSpPr>
              <a:spLocks noChangeArrowheads="1"/>
            </p:cNvSpPr>
            <p:nvPr/>
          </p:nvSpPr>
          <p:spPr bwMode="auto">
            <a:xfrm>
              <a:off x="7291026" y="4221163"/>
              <a:ext cx="1741849" cy="863600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65" name="Text Box 47"/>
            <p:cNvSpPr txBox="1">
              <a:spLocks noChangeArrowheads="1"/>
            </p:cNvSpPr>
            <p:nvPr/>
          </p:nvSpPr>
          <p:spPr bwMode="auto">
            <a:xfrm>
              <a:off x="7714998" y="4343400"/>
              <a:ext cx="1214698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Milho Safrinha + Braquiaria</a:t>
              </a:r>
              <a:endParaRPr lang="pt-BR" sz="1200" b="1">
                <a:latin typeface="Tahoma" pitchFamily="34" charset="0"/>
              </a:endParaRPr>
            </a:p>
          </p:txBody>
        </p:sp>
        <p:sp>
          <p:nvSpPr>
            <p:cNvPr id="86166" name="Text Box 57"/>
            <p:cNvSpPr txBox="1">
              <a:spLocks noChangeArrowheads="1"/>
            </p:cNvSpPr>
            <p:nvPr/>
          </p:nvSpPr>
          <p:spPr bwMode="auto">
            <a:xfrm>
              <a:off x="7433697" y="5805488"/>
              <a:ext cx="1279342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6167" name="AutoShape 58"/>
            <p:cNvSpPr>
              <a:spLocks noChangeArrowheads="1"/>
            </p:cNvSpPr>
            <p:nvPr/>
          </p:nvSpPr>
          <p:spPr bwMode="auto">
            <a:xfrm>
              <a:off x="7291026" y="5445126"/>
              <a:ext cx="1741849" cy="863600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68" name="Text Box 64"/>
            <p:cNvSpPr txBox="1">
              <a:spLocks noChangeArrowheads="1"/>
            </p:cNvSpPr>
            <p:nvPr/>
          </p:nvSpPr>
          <p:spPr bwMode="auto">
            <a:xfrm>
              <a:off x="7788025" y="5567363"/>
              <a:ext cx="1141671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Milho Safrinha + Braquiaria</a:t>
              </a:r>
              <a:endParaRPr lang="pt-BR" sz="1200" b="1">
                <a:latin typeface="Tahoma" pitchFamily="34" charset="0"/>
              </a:endParaRPr>
            </a:p>
          </p:txBody>
        </p:sp>
      </p:grpSp>
      <p:grpSp>
        <p:nvGrpSpPr>
          <p:cNvPr id="4" name="Grupo 163"/>
          <p:cNvGrpSpPr>
            <a:grpSpLocks/>
          </p:cNvGrpSpPr>
          <p:nvPr/>
        </p:nvGrpSpPr>
        <p:grpSpPr bwMode="auto">
          <a:xfrm>
            <a:off x="395288" y="1844675"/>
            <a:ext cx="1562100" cy="4464050"/>
            <a:chOff x="395288" y="1844675"/>
            <a:chExt cx="1562009" cy="4464051"/>
          </a:xfrm>
        </p:grpSpPr>
        <p:sp>
          <p:nvSpPr>
            <p:cNvPr id="86152" name="AutoShape 6"/>
            <p:cNvSpPr>
              <a:spLocks noChangeArrowheads="1"/>
            </p:cNvSpPr>
            <p:nvPr/>
          </p:nvSpPr>
          <p:spPr bwMode="auto">
            <a:xfrm>
              <a:off x="395288" y="1844675"/>
              <a:ext cx="102855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53" name="Text Box 11"/>
            <p:cNvSpPr txBox="1">
              <a:spLocks noChangeArrowheads="1"/>
            </p:cNvSpPr>
            <p:nvPr/>
          </p:nvSpPr>
          <p:spPr bwMode="auto">
            <a:xfrm>
              <a:off x="395288" y="1989138"/>
              <a:ext cx="925068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Precoce</a:t>
              </a:r>
            </a:p>
          </p:txBody>
        </p:sp>
        <p:sp>
          <p:nvSpPr>
            <p:cNvPr id="86154" name="AutoShape 23"/>
            <p:cNvSpPr>
              <a:spLocks noChangeArrowheads="1"/>
            </p:cNvSpPr>
            <p:nvPr/>
          </p:nvSpPr>
          <p:spPr bwMode="auto">
            <a:xfrm>
              <a:off x="395288" y="2997200"/>
              <a:ext cx="102855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55" name="Text Box 28"/>
            <p:cNvSpPr txBox="1">
              <a:spLocks noChangeArrowheads="1"/>
            </p:cNvSpPr>
            <p:nvPr/>
          </p:nvSpPr>
          <p:spPr bwMode="auto">
            <a:xfrm>
              <a:off x="395288" y="3070225"/>
              <a:ext cx="925068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Ciclo médio</a:t>
              </a:r>
            </a:p>
          </p:txBody>
        </p:sp>
        <p:sp>
          <p:nvSpPr>
            <p:cNvPr id="86156" name="AutoShape 48"/>
            <p:cNvSpPr>
              <a:spLocks noChangeArrowheads="1"/>
            </p:cNvSpPr>
            <p:nvPr/>
          </p:nvSpPr>
          <p:spPr bwMode="auto">
            <a:xfrm>
              <a:off x="605835" y="4221163"/>
              <a:ext cx="1175866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57" name="Text Box 49"/>
            <p:cNvSpPr txBox="1">
              <a:spLocks noChangeArrowheads="1"/>
            </p:cNvSpPr>
            <p:nvPr/>
          </p:nvSpPr>
          <p:spPr bwMode="auto">
            <a:xfrm>
              <a:off x="535283" y="4365625"/>
              <a:ext cx="1279342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6158" name="AutoShape 65"/>
            <p:cNvSpPr>
              <a:spLocks noChangeArrowheads="1"/>
            </p:cNvSpPr>
            <p:nvPr/>
          </p:nvSpPr>
          <p:spPr bwMode="auto">
            <a:xfrm>
              <a:off x="682659" y="5445126"/>
              <a:ext cx="1222901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59" name="Text Box 66"/>
            <p:cNvSpPr txBox="1">
              <a:spLocks noChangeArrowheads="1"/>
            </p:cNvSpPr>
            <p:nvPr/>
          </p:nvSpPr>
          <p:spPr bwMode="auto">
            <a:xfrm>
              <a:off x="677955" y="5589588"/>
              <a:ext cx="127934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médio</a:t>
              </a:r>
            </a:p>
          </p:txBody>
        </p:sp>
      </p:grpSp>
      <p:grpSp>
        <p:nvGrpSpPr>
          <p:cNvPr id="5" name="Grupo 167"/>
          <p:cNvGrpSpPr>
            <a:grpSpLocks/>
          </p:cNvGrpSpPr>
          <p:nvPr/>
        </p:nvGrpSpPr>
        <p:grpSpPr bwMode="auto">
          <a:xfrm>
            <a:off x="4394200" y="1844675"/>
            <a:ext cx="2257425" cy="4475163"/>
            <a:chOff x="4393692" y="1844675"/>
            <a:chExt cx="2257663" cy="4475163"/>
          </a:xfrm>
        </p:grpSpPr>
        <p:sp>
          <p:nvSpPr>
            <p:cNvPr id="86136" name="AutoShape 4"/>
            <p:cNvSpPr>
              <a:spLocks noChangeArrowheads="1"/>
            </p:cNvSpPr>
            <p:nvPr/>
          </p:nvSpPr>
          <p:spPr bwMode="auto">
            <a:xfrm>
              <a:off x="5160172" y="1844675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FFCC66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37" name="AutoShape 9"/>
            <p:cNvSpPr>
              <a:spLocks noChangeArrowheads="1"/>
            </p:cNvSpPr>
            <p:nvPr/>
          </p:nvSpPr>
          <p:spPr bwMode="auto">
            <a:xfrm>
              <a:off x="4536143" y="1844675"/>
              <a:ext cx="1263737" cy="863600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38" name="Text Box 15"/>
            <p:cNvSpPr txBox="1">
              <a:spLocks noChangeArrowheads="1"/>
            </p:cNvSpPr>
            <p:nvPr/>
          </p:nvSpPr>
          <p:spPr bwMode="auto">
            <a:xfrm>
              <a:off x="4520464" y="1989138"/>
              <a:ext cx="1279416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Sorgo granífero + crotalaria</a:t>
              </a:r>
            </a:p>
          </p:txBody>
        </p:sp>
        <p:sp>
          <p:nvSpPr>
            <p:cNvPr id="86139" name="Text Box 16"/>
            <p:cNvSpPr txBox="1">
              <a:spLocks noChangeArrowheads="1"/>
            </p:cNvSpPr>
            <p:nvPr/>
          </p:nvSpPr>
          <p:spPr bwMode="auto">
            <a:xfrm>
              <a:off x="5657200" y="1989138"/>
              <a:ext cx="925068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Reb. Sorgo</a:t>
              </a:r>
            </a:p>
          </p:txBody>
        </p:sp>
        <p:sp>
          <p:nvSpPr>
            <p:cNvPr id="86140" name="AutoShape 21"/>
            <p:cNvSpPr>
              <a:spLocks noChangeArrowheads="1"/>
            </p:cNvSpPr>
            <p:nvPr/>
          </p:nvSpPr>
          <p:spPr bwMode="auto">
            <a:xfrm>
              <a:off x="5160172" y="2997200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FFCC66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41" name="AutoShape 26"/>
            <p:cNvSpPr>
              <a:spLocks noChangeArrowheads="1"/>
            </p:cNvSpPr>
            <p:nvPr/>
          </p:nvSpPr>
          <p:spPr bwMode="auto">
            <a:xfrm>
              <a:off x="4522032" y="2997200"/>
              <a:ext cx="1277848" cy="863600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42" name="Text Box 32"/>
            <p:cNvSpPr txBox="1">
              <a:spLocks noChangeArrowheads="1"/>
            </p:cNvSpPr>
            <p:nvPr/>
          </p:nvSpPr>
          <p:spPr bwMode="auto">
            <a:xfrm>
              <a:off x="4520464" y="3141663"/>
              <a:ext cx="1279416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Sorgo granífero + crotalaria</a:t>
              </a:r>
            </a:p>
          </p:txBody>
        </p:sp>
        <p:sp>
          <p:nvSpPr>
            <p:cNvPr id="86143" name="Text Box 33"/>
            <p:cNvSpPr txBox="1">
              <a:spLocks noChangeArrowheads="1"/>
            </p:cNvSpPr>
            <p:nvPr/>
          </p:nvSpPr>
          <p:spPr bwMode="auto">
            <a:xfrm>
              <a:off x="5657200" y="3141663"/>
              <a:ext cx="925068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Reb. Sorgo</a:t>
              </a:r>
            </a:p>
          </p:txBody>
        </p:sp>
        <p:sp>
          <p:nvSpPr>
            <p:cNvPr id="86144" name="AutoShape 50"/>
            <p:cNvSpPr>
              <a:spLocks noChangeArrowheads="1"/>
            </p:cNvSpPr>
            <p:nvPr/>
          </p:nvSpPr>
          <p:spPr bwMode="auto">
            <a:xfrm>
              <a:off x="5442564" y="4221163"/>
              <a:ext cx="995567" cy="863600"/>
            </a:xfrm>
            <a:prstGeom prst="roundRect">
              <a:avLst>
                <a:gd name="adj" fmla="val 16667"/>
              </a:avLst>
            </a:prstGeom>
            <a:solidFill>
              <a:srgbClr val="FFCC66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45" name="AutoShape 51"/>
            <p:cNvSpPr>
              <a:spLocks noChangeArrowheads="1"/>
            </p:cNvSpPr>
            <p:nvPr/>
          </p:nvSpPr>
          <p:spPr bwMode="auto">
            <a:xfrm>
              <a:off x="4732341" y="4221163"/>
              <a:ext cx="1136670" cy="863600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46" name="Text Box 52"/>
            <p:cNvSpPr txBox="1">
              <a:spLocks noChangeArrowheads="1"/>
            </p:cNvSpPr>
            <p:nvPr/>
          </p:nvSpPr>
          <p:spPr bwMode="auto">
            <a:xfrm>
              <a:off x="4871877" y="4365625"/>
              <a:ext cx="995567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Milho Safrinha</a:t>
              </a:r>
            </a:p>
          </p:txBody>
        </p:sp>
        <p:sp>
          <p:nvSpPr>
            <p:cNvPr id="86147" name="Text Box 53"/>
            <p:cNvSpPr txBox="1">
              <a:spLocks noChangeArrowheads="1"/>
            </p:cNvSpPr>
            <p:nvPr/>
          </p:nvSpPr>
          <p:spPr bwMode="auto">
            <a:xfrm>
              <a:off x="5726340" y="4365625"/>
              <a:ext cx="925015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Palha Milho</a:t>
              </a:r>
            </a:p>
          </p:txBody>
        </p:sp>
        <p:sp>
          <p:nvSpPr>
            <p:cNvPr id="86148" name="AutoShape 67"/>
            <p:cNvSpPr>
              <a:spLocks noChangeArrowheads="1"/>
            </p:cNvSpPr>
            <p:nvPr/>
          </p:nvSpPr>
          <p:spPr bwMode="auto">
            <a:xfrm>
              <a:off x="5442564" y="5445126"/>
              <a:ext cx="995567" cy="863600"/>
            </a:xfrm>
            <a:prstGeom prst="roundRect">
              <a:avLst>
                <a:gd name="adj" fmla="val 16667"/>
              </a:avLst>
            </a:prstGeom>
            <a:solidFill>
              <a:srgbClr val="FFCC66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49" name="AutoShape 68"/>
            <p:cNvSpPr>
              <a:spLocks noChangeArrowheads="1"/>
            </p:cNvSpPr>
            <p:nvPr/>
          </p:nvSpPr>
          <p:spPr bwMode="auto">
            <a:xfrm>
              <a:off x="4393692" y="5445126"/>
              <a:ext cx="1475320" cy="863600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50" name="Text Box 69"/>
            <p:cNvSpPr txBox="1">
              <a:spLocks noChangeArrowheads="1"/>
            </p:cNvSpPr>
            <p:nvPr/>
          </p:nvSpPr>
          <p:spPr bwMode="auto">
            <a:xfrm>
              <a:off x="4575559" y="5589588"/>
              <a:ext cx="1161756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Milho Safrinha + Braquiária</a:t>
              </a:r>
            </a:p>
          </p:txBody>
        </p:sp>
        <p:sp>
          <p:nvSpPr>
            <p:cNvPr id="86151" name="Text Box 70"/>
            <p:cNvSpPr txBox="1">
              <a:spLocks noChangeArrowheads="1"/>
            </p:cNvSpPr>
            <p:nvPr/>
          </p:nvSpPr>
          <p:spPr bwMode="auto">
            <a:xfrm>
              <a:off x="5726340" y="5589588"/>
              <a:ext cx="925015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Palha Milho</a:t>
              </a:r>
            </a:p>
          </p:txBody>
        </p:sp>
      </p:grpSp>
      <p:grpSp>
        <p:nvGrpSpPr>
          <p:cNvPr id="6" name="Grupo 166"/>
          <p:cNvGrpSpPr>
            <a:grpSpLocks/>
          </p:cNvGrpSpPr>
          <p:nvPr/>
        </p:nvGrpSpPr>
        <p:grpSpPr bwMode="auto">
          <a:xfrm>
            <a:off x="6369050" y="1844675"/>
            <a:ext cx="1347788" cy="4464050"/>
            <a:chOff x="6369032" y="1844675"/>
            <a:chExt cx="1348441" cy="4464051"/>
          </a:xfrm>
        </p:grpSpPr>
        <p:sp>
          <p:nvSpPr>
            <p:cNvPr id="86128" name="AutoShape 10"/>
            <p:cNvSpPr>
              <a:spLocks noChangeArrowheads="1"/>
            </p:cNvSpPr>
            <p:nvPr/>
          </p:nvSpPr>
          <p:spPr bwMode="auto">
            <a:xfrm>
              <a:off x="6441156" y="1844675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29" name="Text Box 17"/>
            <p:cNvSpPr txBox="1">
              <a:spLocks noChangeArrowheads="1"/>
            </p:cNvSpPr>
            <p:nvPr/>
          </p:nvSpPr>
          <p:spPr bwMode="auto">
            <a:xfrm>
              <a:off x="6369032" y="1974850"/>
              <a:ext cx="1279416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6130" name="AutoShape 27"/>
            <p:cNvSpPr>
              <a:spLocks noChangeArrowheads="1"/>
            </p:cNvSpPr>
            <p:nvPr/>
          </p:nvSpPr>
          <p:spPr bwMode="auto">
            <a:xfrm>
              <a:off x="6441156" y="2997200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31" name="Text Box 34"/>
            <p:cNvSpPr txBox="1">
              <a:spLocks noChangeArrowheads="1"/>
            </p:cNvSpPr>
            <p:nvPr/>
          </p:nvSpPr>
          <p:spPr bwMode="auto">
            <a:xfrm>
              <a:off x="6369032" y="3127375"/>
              <a:ext cx="1279416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6132" name="AutoShape 42"/>
            <p:cNvSpPr>
              <a:spLocks noChangeArrowheads="1"/>
            </p:cNvSpPr>
            <p:nvPr/>
          </p:nvSpPr>
          <p:spPr bwMode="auto">
            <a:xfrm>
              <a:off x="6453809" y="4221163"/>
              <a:ext cx="1263664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33" name="Text Box 54"/>
            <p:cNvSpPr txBox="1">
              <a:spLocks noChangeArrowheads="1"/>
            </p:cNvSpPr>
            <p:nvPr/>
          </p:nvSpPr>
          <p:spPr bwMode="auto">
            <a:xfrm>
              <a:off x="6649787" y="4365625"/>
              <a:ext cx="925015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Precoce</a:t>
              </a:r>
            </a:p>
          </p:txBody>
        </p:sp>
        <p:sp>
          <p:nvSpPr>
            <p:cNvPr id="86134" name="AutoShape 61"/>
            <p:cNvSpPr>
              <a:spLocks noChangeArrowheads="1"/>
            </p:cNvSpPr>
            <p:nvPr/>
          </p:nvSpPr>
          <p:spPr bwMode="auto">
            <a:xfrm>
              <a:off x="6482030" y="5445126"/>
              <a:ext cx="1235443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35" name="Text Box 71"/>
            <p:cNvSpPr txBox="1">
              <a:spLocks noChangeArrowheads="1"/>
            </p:cNvSpPr>
            <p:nvPr/>
          </p:nvSpPr>
          <p:spPr bwMode="auto">
            <a:xfrm>
              <a:off x="6649787" y="5589588"/>
              <a:ext cx="925015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Precoce</a:t>
              </a:r>
            </a:p>
          </p:txBody>
        </p:sp>
      </p:grpSp>
      <p:grpSp>
        <p:nvGrpSpPr>
          <p:cNvPr id="7" name="Grupo 164"/>
          <p:cNvGrpSpPr>
            <a:grpSpLocks/>
          </p:cNvGrpSpPr>
          <p:nvPr/>
        </p:nvGrpSpPr>
        <p:grpSpPr bwMode="auto">
          <a:xfrm>
            <a:off x="1423988" y="1844675"/>
            <a:ext cx="2311400" cy="4464050"/>
            <a:chOff x="1423838" y="1844675"/>
            <a:chExt cx="2311369" cy="4464051"/>
          </a:xfrm>
        </p:grpSpPr>
        <p:sp>
          <p:nvSpPr>
            <p:cNvPr id="86114" name="AutoShape 5"/>
            <p:cNvSpPr>
              <a:spLocks noChangeArrowheads="1"/>
            </p:cNvSpPr>
            <p:nvPr/>
          </p:nvSpPr>
          <p:spPr bwMode="auto">
            <a:xfrm>
              <a:off x="2104312" y="1844675"/>
              <a:ext cx="1136736" cy="863600"/>
            </a:xfrm>
            <a:prstGeom prst="roundRect">
              <a:avLst>
                <a:gd name="adj" fmla="val 16667"/>
              </a:avLst>
            </a:prstGeom>
            <a:solidFill>
              <a:srgbClr val="FFCC66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15" name="AutoShape 7"/>
            <p:cNvSpPr>
              <a:spLocks noChangeArrowheads="1"/>
            </p:cNvSpPr>
            <p:nvPr/>
          </p:nvSpPr>
          <p:spPr bwMode="auto">
            <a:xfrm>
              <a:off x="1423838" y="1844675"/>
              <a:ext cx="1175934" cy="863600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16" name="Text Box 12"/>
            <p:cNvSpPr txBox="1">
              <a:spLocks noChangeArrowheads="1"/>
            </p:cNvSpPr>
            <p:nvPr/>
          </p:nvSpPr>
          <p:spPr bwMode="auto">
            <a:xfrm>
              <a:off x="1533592" y="1989138"/>
              <a:ext cx="995624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Milho Safrinha</a:t>
              </a:r>
            </a:p>
          </p:txBody>
        </p:sp>
        <p:sp>
          <p:nvSpPr>
            <p:cNvPr id="86117" name="Text Box 13"/>
            <p:cNvSpPr txBox="1">
              <a:spLocks noChangeArrowheads="1"/>
            </p:cNvSpPr>
            <p:nvPr/>
          </p:nvSpPr>
          <p:spPr bwMode="auto">
            <a:xfrm>
              <a:off x="2458660" y="1989138"/>
              <a:ext cx="925068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Palha Milho</a:t>
              </a:r>
            </a:p>
          </p:txBody>
        </p:sp>
        <p:sp>
          <p:nvSpPr>
            <p:cNvPr id="86118" name="AutoShape 22"/>
            <p:cNvSpPr>
              <a:spLocks noChangeArrowheads="1"/>
            </p:cNvSpPr>
            <p:nvPr/>
          </p:nvSpPr>
          <p:spPr bwMode="auto">
            <a:xfrm>
              <a:off x="2104312" y="2997200"/>
              <a:ext cx="1136736" cy="863600"/>
            </a:xfrm>
            <a:prstGeom prst="roundRect">
              <a:avLst>
                <a:gd name="adj" fmla="val 16667"/>
              </a:avLst>
            </a:prstGeom>
            <a:solidFill>
              <a:srgbClr val="FFCC66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19" name="AutoShape 24"/>
            <p:cNvSpPr>
              <a:spLocks noChangeArrowheads="1"/>
            </p:cNvSpPr>
            <p:nvPr/>
          </p:nvSpPr>
          <p:spPr bwMode="auto">
            <a:xfrm>
              <a:off x="1423838" y="2997200"/>
              <a:ext cx="1175934" cy="863600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20" name="Text Box 29"/>
            <p:cNvSpPr txBox="1">
              <a:spLocks noChangeArrowheads="1"/>
            </p:cNvSpPr>
            <p:nvPr/>
          </p:nvSpPr>
          <p:spPr bwMode="auto">
            <a:xfrm>
              <a:off x="1463036" y="3068638"/>
              <a:ext cx="1136736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Milho Safrinha + Braquiária</a:t>
              </a:r>
            </a:p>
          </p:txBody>
        </p:sp>
        <p:sp>
          <p:nvSpPr>
            <p:cNvPr id="86121" name="Text Box 30"/>
            <p:cNvSpPr txBox="1">
              <a:spLocks noChangeArrowheads="1"/>
            </p:cNvSpPr>
            <p:nvPr/>
          </p:nvSpPr>
          <p:spPr bwMode="auto">
            <a:xfrm>
              <a:off x="2458660" y="3141663"/>
              <a:ext cx="925068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Cobert. + Palha Brq.</a:t>
              </a:r>
            </a:p>
          </p:txBody>
        </p:sp>
        <p:sp>
          <p:nvSpPr>
            <p:cNvPr id="86122" name="AutoShape 38"/>
            <p:cNvSpPr>
              <a:spLocks noChangeArrowheads="1"/>
            </p:cNvSpPr>
            <p:nvPr/>
          </p:nvSpPr>
          <p:spPr bwMode="auto">
            <a:xfrm>
              <a:off x="2383745" y="4221163"/>
              <a:ext cx="1138238" cy="863600"/>
            </a:xfrm>
            <a:prstGeom prst="roundRect">
              <a:avLst>
                <a:gd name="adj" fmla="val 16667"/>
              </a:avLst>
            </a:prstGeom>
            <a:solidFill>
              <a:srgbClr val="FFCC66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23" name="AutoShape 41"/>
            <p:cNvSpPr>
              <a:spLocks noChangeArrowheads="1"/>
            </p:cNvSpPr>
            <p:nvPr/>
          </p:nvSpPr>
          <p:spPr bwMode="auto">
            <a:xfrm>
              <a:off x="1781701" y="4221163"/>
              <a:ext cx="1171163" cy="863600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24" name="Text Box 45"/>
            <p:cNvSpPr txBox="1">
              <a:spLocks noChangeArrowheads="1"/>
            </p:cNvSpPr>
            <p:nvPr/>
          </p:nvSpPr>
          <p:spPr bwMode="auto">
            <a:xfrm>
              <a:off x="1785918" y="4365625"/>
              <a:ext cx="1285884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Sorgo granífero + Crotalaria</a:t>
              </a:r>
            </a:p>
          </p:txBody>
        </p:sp>
        <p:sp>
          <p:nvSpPr>
            <p:cNvPr id="86125" name="Text Box 46"/>
            <p:cNvSpPr txBox="1">
              <a:spLocks noChangeArrowheads="1"/>
            </p:cNvSpPr>
            <p:nvPr/>
          </p:nvSpPr>
          <p:spPr bwMode="auto">
            <a:xfrm>
              <a:off x="2810192" y="4365625"/>
              <a:ext cx="925015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Reb. Sorgo</a:t>
              </a:r>
            </a:p>
          </p:txBody>
        </p:sp>
        <p:sp>
          <p:nvSpPr>
            <p:cNvPr id="86126" name="AutoShape 56"/>
            <p:cNvSpPr>
              <a:spLocks noChangeArrowheads="1"/>
            </p:cNvSpPr>
            <p:nvPr/>
          </p:nvSpPr>
          <p:spPr bwMode="auto">
            <a:xfrm>
              <a:off x="1886745" y="5445126"/>
              <a:ext cx="1577228" cy="863600"/>
            </a:xfrm>
            <a:prstGeom prst="roundRect">
              <a:avLst>
                <a:gd name="adj" fmla="val 16667"/>
              </a:avLst>
            </a:prstGeom>
            <a:solidFill>
              <a:srgbClr val="00FF0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27" name="Text Box 72"/>
            <p:cNvSpPr txBox="1">
              <a:spLocks noChangeArrowheads="1"/>
            </p:cNvSpPr>
            <p:nvPr/>
          </p:nvSpPr>
          <p:spPr bwMode="auto">
            <a:xfrm>
              <a:off x="1872635" y="5516563"/>
              <a:ext cx="1635238" cy="669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Milheto          </a:t>
              </a:r>
              <a:r>
                <a:rPr lang="pt-BR" sz="1200" b="1">
                  <a:latin typeface="Tahoma" pitchFamily="34" charset="0"/>
                </a:rPr>
                <a:t>Sobre-semeadura ou Pousio + MPC</a:t>
              </a:r>
            </a:p>
          </p:txBody>
        </p:sp>
      </p:grpSp>
      <p:sp>
        <p:nvSpPr>
          <p:cNvPr id="519242" name="Text Box 74"/>
          <p:cNvSpPr txBox="1">
            <a:spLocks noChangeArrowheads="1"/>
          </p:cNvSpPr>
          <p:nvPr/>
        </p:nvSpPr>
        <p:spPr bwMode="auto">
          <a:xfrm>
            <a:off x="1690688" y="6446838"/>
            <a:ext cx="6265862" cy="3667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>
                <a:solidFill>
                  <a:schemeClr val="bg1"/>
                </a:solidFill>
              </a:rPr>
              <a:t>Produção média anual de palhada </a:t>
            </a:r>
            <a:r>
              <a:rPr lang="pt-BR" b="1">
                <a:solidFill>
                  <a:schemeClr val="bg1"/>
                </a:solidFill>
                <a:sym typeface="Symbol" pitchFamily="18" charset="2"/>
              </a:rPr>
              <a:t> 12,5 a 14 ton/ha</a:t>
            </a:r>
          </a:p>
        </p:txBody>
      </p:sp>
      <p:grpSp>
        <p:nvGrpSpPr>
          <p:cNvPr id="8" name="Group 75"/>
          <p:cNvGrpSpPr>
            <a:grpSpLocks/>
          </p:cNvGrpSpPr>
          <p:nvPr/>
        </p:nvGrpSpPr>
        <p:grpSpPr bwMode="auto">
          <a:xfrm>
            <a:off x="34925" y="476250"/>
            <a:ext cx="9032875" cy="1223963"/>
            <a:chOff x="22" y="300"/>
            <a:chExt cx="5690" cy="771"/>
          </a:xfrm>
        </p:grpSpPr>
        <p:grpSp>
          <p:nvGrpSpPr>
            <p:cNvPr id="86027" name="Group 76"/>
            <p:cNvGrpSpPr>
              <a:grpSpLocks/>
            </p:cNvGrpSpPr>
            <p:nvPr/>
          </p:nvGrpSpPr>
          <p:grpSpPr bwMode="auto">
            <a:xfrm>
              <a:off x="22" y="663"/>
              <a:ext cx="5690" cy="408"/>
              <a:chOff x="22" y="119"/>
              <a:chExt cx="5761" cy="408"/>
            </a:xfrm>
          </p:grpSpPr>
          <p:sp>
            <p:nvSpPr>
              <p:cNvPr id="86040" name="Rectangle 77"/>
              <p:cNvSpPr>
                <a:spLocks noChangeArrowheads="1"/>
              </p:cNvSpPr>
              <p:nvPr/>
            </p:nvSpPr>
            <p:spPr bwMode="auto">
              <a:xfrm>
                <a:off x="38" y="119"/>
                <a:ext cx="156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1" name="Text Box 78"/>
              <p:cNvSpPr txBox="1">
                <a:spLocks noChangeArrowheads="1"/>
              </p:cNvSpPr>
              <p:nvPr/>
            </p:nvSpPr>
            <p:spPr bwMode="auto">
              <a:xfrm>
                <a:off x="22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S</a:t>
                </a:r>
              </a:p>
            </p:txBody>
          </p:sp>
          <p:sp>
            <p:nvSpPr>
              <p:cNvPr id="86042" name="Rectangle 79"/>
              <p:cNvSpPr>
                <a:spLocks noChangeArrowheads="1"/>
              </p:cNvSpPr>
              <p:nvPr/>
            </p:nvSpPr>
            <p:spPr bwMode="auto">
              <a:xfrm>
                <a:off x="194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3" name="Text Box 80"/>
              <p:cNvSpPr txBox="1">
                <a:spLocks noChangeArrowheads="1"/>
              </p:cNvSpPr>
              <p:nvPr/>
            </p:nvSpPr>
            <p:spPr bwMode="auto">
              <a:xfrm>
                <a:off x="163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O</a:t>
                </a:r>
              </a:p>
            </p:txBody>
          </p:sp>
          <p:sp>
            <p:nvSpPr>
              <p:cNvPr id="86044" name="Rectangle 81"/>
              <p:cNvSpPr>
                <a:spLocks noChangeArrowheads="1"/>
              </p:cNvSpPr>
              <p:nvPr/>
            </p:nvSpPr>
            <p:spPr bwMode="auto">
              <a:xfrm>
                <a:off x="350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5" name="Text Box 82"/>
              <p:cNvSpPr txBox="1">
                <a:spLocks noChangeArrowheads="1"/>
              </p:cNvSpPr>
              <p:nvPr/>
            </p:nvSpPr>
            <p:spPr bwMode="auto">
              <a:xfrm>
                <a:off x="319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N</a:t>
                </a:r>
              </a:p>
            </p:txBody>
          </p:sp>
          <p:sp>
            <p:nvSpPr>
              <p:cNvPr id="86046" name="Rectangle 83"/>
              <p:cNvSpPr>
                <a:spLocks noChangeArrowheads="1"/>
              </p:cNvSpPr>
              <p:nvPr/>
            </p:nvSpPr>
            <p:spPr bwMode="auto">
              <a:xfrm>
                <a:off x="506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7" name="Text Box 84"/>
              <p:cNvSpPr txBox="1">
                <a:spLocks noChangeArrowheads="1"/>
              </p:cNvSpPr>
              <p:nvPr/>
            </p:nvSpPr>
            <p:spPr bwMode="auto">
              <a:xfrm>
                <a:off x="488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D</a:t>
                </a:r>
              </a:p>
            </p:txBody>
          </p:sp>
          <p:sp>
            <p:nvSpPr>
              <p:cNvPr id="86048" name="Rectangle 85"/>
              <p:cNvSpPr>
                <a:spLocks noChangeArrowheads="1"/>
              </p:cNvSpPr>
              <p:nvPr/>
            </p:nvSpPr>
            <p:spPr bwMode="auto">
              <a:xfrm>
                <a:off x="662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9" name="Text Box 86"/>
              <p:cNvSpPr txBox="1">
                <a:spLocks noChangeArrowheads="1"/>
              </p:cNvSpPr>
              <p:nvPr/>
            </p:nvSpPr>
            <p:spPr bwMode="auto">
              <a:xfrm>
                <a:off x="662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6050" name="Rectangle 87"/>
              <p:cNvSpPr>
                <a:spLocks noChangeArrowheads="1"/>
              </p:cNvSpPr>
              <p:nvPr/>
            </p:nvSpPr>
            <p:spPr bwMode="auto">
              <a:xfrm>
                <a:off x="818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51" name="Text Box 88"/>
              <p:cNvSpPr txBox="1">
                <a:spLocks noChangeArrowheads="1"/>
              </p:cNvSpPr>
              <p:nvPr/>
            </p:nvSpPr>
            <p:spPr bwMode="auto">
              <a:xfrm>
                <a:off x="81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F</a:t>
                </a:r>
              </a:p>
            </p:txBody>
          </p:sp>
          <p:sp>
            <p:nvSpPr>
              <p:cNvPr id="86052" name="Rectangle 89"/>
              <p:cNvSpPr>
                <a:spLocks noChangeArrowheads="1"/>
              </p:cNvSpPr>
              <p:nvPr/>
            </p:nvSpPr>
            <p:spPr bwMode="auto">
              <a:xfrm>
                <a:off x="974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53" name="Text Box 90"/>
              <p:cNvSpPr txBox="1">
                <a:spLocks noChangeArrowheads="1"/>
              </p:cNvSpPr>
              <p:nvPr/>
            </p:nvSpPr>
            <p:spPr bwMode="auto">
              <a:xfrm>
                <a:off x="954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6054" name="Rectangle 91"/>
              <p:cNvSpPr>
                <a:spLocks noChangeArrowheads="1"/>
              </p:cNvSpPr>
              <p:nvPr/>
            </p:nvSpPr>
            <p:spPr bwMode="auto">
              <a:xfrm>
                <a:off x="1130" y="119"/>
                <a:ext cx="155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55" name="Text Box 92"/>
              <p:cNvSpPr txBox="1">
                <a:spLocks noChangeArrowheads="1"/>
              </p:cNvSpPr>
              <p:nvPr/>
            </p:nvSpPr>
            <p:spPr bwMode="auto">
              <a:xfrm>
                <a:off x="1124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6056" name="Rectangle 93"/>
              <p:cNvSpPr>
                <a:spLocks noChangeArrowheads="1"/>
              </p:cNvSpPr>
              <p:nvPr/>
            </p:nvSpPr>
            <p:spPr bwMode="auto">
              <a:xfrm>
                <a:off x="1285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57" name="Text Box 94"/>
              <p:cNvSpPr txBox="1">
                <a:spLocks noChangeArrowheads="1"/>
              </p:cNvSpPr>
              <p:nvPr/>
            </p:nvSpPr>
            <p:spPr bwMode="auto">
              <a:xfrm>
                <a:off x="1251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6058" name="Rectangle 95"/>
              <p:cNvSpPr>
                <a:spLocks noChangeArrowheads="1"/>
              </p:cNvSpPr>
              <p:nvPr/>
            </p:nvSpPr>
            <p:spPr bwMode="auto">
              <a:xfrm>
                <a:off x="1441" y="119"/>
                <a:ext cx="157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59" name="Text Box 96"/>
              <p:cNvSpPr txBox="1">
                <a:spLocks noChangeArrowheads="1"/>
              </p:cNvSpPr>
              <p:nvPr/>
            </p:nvSpPr>
            <p:spPr bwMode="auto">
              <a:xfrm>
                <a:off x="1441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6060" name="Rectangle 97"/>
              <p:cNvSpPr>
                <a:spLocks noChangeArrowheads="1"/>
              </p:cNvSpPr>
              <p:nvPr/>
            </p:nvSpPr>
            <p:spPr bwMode="auto">
              <a:xfrm>
                <a:off x="1598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61" name="Text Box 98"/>
              <p:cNvSpPr txBox="1">
                <a:spLocks noChangeArrowheads="1"/>
              </p:cNvSpPr>
              <p:nvPr/>
            </p:nvSpPr>
            <p:spPr bwMode="auto">
              <a:xfrm>
                <a:off x="159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6062" name="Rectangle 99"/>
              <p:cNvSpPr>
                <a:spLocks noChangeArrowheads="1"/>
              </p:cNvSpPr>
              <p:nvPr/>
            </p:nvSpPr>
            <p:spPr bwMode="auto">
              <a:xfrm>
                <a:off x="1754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63" name="Text Box 100"/>
              <p:cNvSpPr txBox="1">
                <a:spLocks noChangeArrowheads="1"/>
              </p:cNvSpPr>
              <p:nvPr/>
            </p:nvSpPr>
            <p:spPr bwMode="auto">
              <a:xfrm>
                <a:off x="1717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6064" name="Rectangle 101"/>
              <p:cNvSpPr>
                <a:spLocks noChangeArrowheads="1"/>
              </p:cNvSpPr>
              <p:nvPr/>
            </p:nvSpPr>
            <p:spPr bwMode="auto">
              <a:xfrm>
                <a:off x="1902" y="119"/>
                <a:ext cx="156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65" name="Text Box 102"/>
              <p:cNvSpPr txBox="1">
                <a:spLocks noChangeArrowheads="1"/>
              </p:cNvSpPr>
              <p:nvPr/>
            </p:nvSpPr>
            <p:spPr bwMode="auto">
              <a:xfrm>
                <a:off x="1886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S</a:t>
                </a:r>
              </a:p>
            </p:txBody>
          </p:sp>
          <p:sp>
            <p:nvSpPr>
              <p:cNvPr id="86066" name="Rectangle 103"/>
              <p:cNvSpPr>
                <a:spLocks noChangeArrowheads="1"/>
              </p:cNvSpPr>
              <p:nvPr/>
            </p:nvSpPr>
            <p:spPr bwMode="auto">
              <a:xfrm>
                <a:off x="2058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67" name="Text Box 104"/>
              <p:cNvSpPr txBox="1">
                <a:spLocks noChangeArrowheads="1"/>
              </p:cNvSpPr>
              <p:nvPr/>
            </p:nvSpPr>
            <p:spPr bwMode="auto">
              <a:xfrm>
                <a:off x="2027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O</a:t>
                </a:r>
              </a:p>
            </p:txBody>
          </p:sp>
          <p:sp>
            <p:nvSpPr>
              <p:cNvPr id="86068" name="Rectangle 105"/>
              <p:cNvSpPr>
                <a:spLocks noChangeArrowheads="1"/>
              </p:cNvSpPr>
              <p:nvPr/>
            </p:nvSpPr>
            <p:spPr bwMode="auto">
              <a:xfrm>
                <a:off x="2214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69" name="Text Box 106"/>
              <p:cNvSpPr txBox="1">
                <a:spLocks noChangeArrowheads="1"/>
              </p:cNvSpPr>
              <p:nvPr/>
            </p:nvSpPr>
            <p:spPr bwMode="auto">
              <a:xfrm>
                <a:off x="2183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N</a:t>
                </a:r>
              </a:p>
            </p:txBody>
          </p:sp>
          <p:sp>
            <p:nvSpPr>
              <p:cNvPr id="86070" name="Rectangle 107"/>
              <p:cNvSpPr>
                <a:spLocks noChangeArrowheads="1"/>
              </p:cNvSpPr>
              <p:nvPr/>
            </p:nvSpPr>
            <p:spPr bwMode="auto">
              <a:xfrm>
                <a:off x="2370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71" name="Text Box 108"/>
              <p:cNvSpPr txBox="1">
                <a:spLocks noChangeArrowheads="1"/>
              </p:cNvSpPr>
              <p:nvPr/>
            </p:nvSpPr>
            <p:spPr bwMode="auto">
              <a:xfrm>
                <a:off x="2352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D</a:t>
                </a:r>
              </a:p>
            </p:txBody>
          </p:sp>
          <p:sp>
            <p:nvSpPr>
              <p:cNvPr id="86072" name="Rectangle 109"/>
              <p:cNvSpPr>
                <a:spLocks noChangeArrowheads="1"/>
              </p:cNvSpPr>
              <p:nvPr/>
            </p:nvSpPr>
            <p:spPr bwMode="auto">
              <a:xfrm>
                <a:off x="2526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73" name="Text Box 110"/>
              <p:cNvSpPr txBox="1">
                <a:spLocks noChangeArrowheads="1"/>
              </p:cNvSpPr>
              <p:nvPr/>
            </p:nvSpPr>
            <p:spPr bwMode="auto">
              <a:xfrm>
                <a:off x="2526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6074" name="Rectangle 111"/>
              <p:cNvSpPr>
                <a:spLocks noChangeArrowheads="1"/>
              </p:cNvSpPr>
              <p:nvPr/>
            </p:nvSpPr>
            <p:spPr bwMode="auto">
              <a:xfrm>
                <a:off x="2682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75" name="Text Box 112"/>
              <p:cNvSpPr txBox="1">
                <a:spLocks noChangeArrowheads="1"/>
              </p:cNvSpPr>
              <p:nvPr/>
            </p:nvSpPr>
            <p:spPr bwMode="auto">
              <a:xfrm>
                <a:off x="2682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F</a:t>
                </a:r>
              </a:p>
            </p:txBody>
          </p:sp>
          <p:sp>
            <p:nvSpPr>
              <p:cNvPr id="86076" name="Rectangle 113"/>
              <p:cNvSpPr>
                <a:spLocks noChangeArrowheads="1"/>
              </p:cNvSpPr>
              <p:nvPr/>
            </p:nvSpPr>
            <p:spPr bwMode="auto">
              <a:xfrm>
                <a:off x="2838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77" name="Text Box 114"/>
              <p:cNvSpPr txBox="1">
                <a:spLocks noChangeArrowheads="1"/>
              </p:cNvSpPr>
              <p:nvPr/>
            </p:nvSpPr>
            <p:spPr bwMode="auto">
              <a:xfrm>
                <a:off x="281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6078" name="Rectangle 115"/>
              <p:cNvSpPr>
                <a:spLocks noChangeArrowheads="1"/>
              </p:cNvSpPr>
              <p:nvPr/>
            </p:nvSpPr>
            <p:spPr bwMode="auto">
              <a:xfrm>
                <a:off x="2994" y="119"/>
                <a:ext cx="155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79" name="Text Box 116"/>
              <p:cNvSpPr txBox="1">
                <a:spLocks noChangeArrowheads="1"/>
              </p:cNvSpPr>
              <p:nvPr/>
            </p:nvSpPr>
            <p:spPr bwMode="auto">
              <a:xfrm>
                <a:off x="298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6080" name="Rectangle 117"/>
              <p:cNvSpPr>
                <a:spLocks noChangeArrowheads="1"/>
              </p:cNvSpPr>
              <p:nvPr/>
            </p:nvSpPr>
            <p:spPr bwMode="auto">
              <a:xfrm>
                <a:off x="3149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81" name="Text Box 118"/>
              <p:cNvSpPr txBox="1">
                <a:spLocks noChangeArrowheads="1"/>
              </p:cNvSpPr>
              <p:nvPr/>
            </p:nvSpPr>
            <p:spPr bwMode="auto">
              <a:xfrm>
                <a:off x="3115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6082" name="Rectangle 119"/>
              <p:cNvSpPr>
                <a:spLocks noChangeArrowheads="1"/>
              </p:cNvSpPr>
              <p:nvPr/>
            </p:nvSpPr>
            <p:spPr bwMode="auto">
              <a:xfrm>
                <a:off x="3305" y="119"/>
                <a:ext cx="157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83" name="Text Box 120"/>
              <p:cNvSpPr txBox="1">
                <a:spLocks noChangeArrowheads="1"/>
              </p:cNvSpPr>
              <p:nvPr/>
            </p:nvSpPr>
            <p:spPr bwMode="auto">
              <a:xfrm>
                <a:off x="3305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6084" name="Rectangle 121"/>
              <p:cNvSpPr>
                <a:spLocks noChangeArrowheads="1"/>
              </p:cNvSpPr>
              <p:nvPr/>
            </p:nvSpPr>
            <p:spPr bwMode="auto">
              <a:xfrm>
                <a:off x="3462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85" name="Text Box 122"/>
              <p:cNvSpPr txBox="1">
                <a:spLocks noChangeArrowheads="1"/>
              </p:cNvSpPr>
              <p:nvPr/>
            </p:nvSpPr>
            <p:spPr bwMode="auto">
              <a:xfrm>
                <a:off x="3462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6086" name="Rectangle 123"/>
              <p:cNvSpPr>
                <a:spLocks noChangeArrowheads="1"/>
              </p:cNvSpPr>
              <p:nvPr/>
            </p:nvSpPr>
            <p:spPr bwMode="auto">
              <a:xfrm>
                <a:off x="3618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87" name="Text Box 124"/>
              <p:cNvSpPr txBox="1">
                <a:spLocks noChangeArrowheads="1"/>
              </p:cNvSpPr>
              <p:nvPr/>
            </p:nvSpPr>
            <p:spPr bwMode="auto">
              <a:xfrm>
                <a:off x="3581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6088" name="Rectangle 125"/>
              <p:cNvSpPr>
                <a:spLocks noChangeArrowheads="1"/>
              </p:cNvSpPr>
              <p:nvPr/>
            </p:nvSpPr>
            <p:spPr bwMode="auto">
              <a:xfrm>
                <a:off x="3765" y="119"/>
                <a:ext cx="156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89" name="Text Box 126"/>
              <p:cNvSpPr txBox="1">
                <a:spLocks noChangeArrowheads="1"/>
              </p:cNvSpPr>
              <p:nvPr/>
            </p:nvSpPr>
            <p:spPr bwMode="auto">
              <a:xfrm>
                <a:off x="3749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S</a:t>
                </a:r>
              </a:p>
            </p:txBody>
          </p:sp>
          <p:sp>
            <p:nvSpPr>
              <p:cNvPr id="86090" name="Rectangle 127"/>
              <p:cNvSpPr>
                <a:spLocks noChangeArrowheads="1"/>
              </p:cNvSpPr>
              <p:nvPr/>
            </p:nvSpPr>
            <p:spPr bwMode="auto">
              <a:xfrm>
                <a:off x="3921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91" name="Text Box 128"/>
              <p:cNvSpPr txBox="1">
                <a:spLocks noChangeArrowheads="1"/>
              </p:cNvSpPr>
              <p:nvPr/>
            </p:nvSpPr>
            <p:spPr bwMode="auto">
              <a:xfrm>
                <a:off x="3890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O</a:t>
                </a:r>
              </a:p>
            </p:txBody>
          </p:sp>
          <p:sp>
            <p:nvSpPr>
              <p:cNvPr id="86092" name="Rectangle 129"/>
              <p:cNvSpPr>
                <a:spLocks noChangeArrowheads="1"/>
              </p:cNvSpPr>
              <p:nvPr/>
            </p:nvSpPr>
            <p:spPr bwMode="auto">
              <a:xfrm>
                <a:off x="4077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93" name="Text Box 130"/>
              <p:cNvSpPr txBox="1">
                <a:spLocks noChangeArrowheads="1"/>
              </p:cNvSpPr>
              <p:nvPr/>
            </p:nvSpPr>
            <p:spPr bwMode="auto">
              <a:xfrm>
                <a:off x="4046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N</a:t>
                </a:r>
              </a:p>
            </p:txBody>
          </p:sp>
          <p:sp>
            <p:nvSpPr>
              <p:cNvPr id="86094" name="Rectangle 131"/>
              <p:cNvSpPr>
                <a:spLocks noChangeArrowheads="1"/>
              </p:cNvSpPr>
              <p:nvPr/>
            </p:nvSpPr>
            <p:spPr bwMode="auto">
              <a:xfrm>
                <a:off x="4233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95" name="Text Box 132"/>
              <p:cNvSpPr txBox="1">
                <a:spLocks noChangeArrowheads="1"/>
              </p:cNvSpPr>
              <p:nvPr/>
            </p:nvSpPr>
            <p:spPr bwMode="auto">
              <a:xfrm>
                <a:off x="4215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D</a:t>
                </a:r>
              </a:p>
            </p:txBody>
          </p:sp>
          <p:sp>
            <p:nvSpPr>
              <p:cNvPr id="86096" name="Rectangle 133"/>
              <p:cNvSpPr>
                <a:spLocks noChangeArrowheads="1"/>
              </p:cNvSpPr>
              <p:nvPr/>
            </p:nvSpPr>
            <p:spPr bwMode="auto">
              <a:xfrm>
                <a:off x="4389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97" name="Text Box 134"/>
              <p:cNvSpPr txBox="1">
                <a:spLocks noChangeArrowheads="1"/>
              </p:cNvSpPr>
              <p:nvPr/>
            </p:nvSpPr>
            <p:spPr bwMode="auto">
              <a:xfrm>
                <a:off x="4389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6098" name="Rectangle 135"/>
              <p:cNvSpPr>
                <a:spLocks noChangeArrowheads="1"/>
              </p:cNvSpPr>
              <p:nvPr/>
            </p:nvSpPr>
            <p:spPr bwMode="auto">
              <a:xfrm>
                <a:off x="4545" y="119"/>
                <a:ext cx="157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99" name="Text Box 136"/>
              <p:cNvSpPr txBox="1">
                <a:spLocks noChangeArrowheads="1"/>
              </p:cNvSpPr>
              <p:nvPr/>
            </p:nvSpPr>
            <p:spPr bwMode="auto">
              <a:xfrm>
                <a:off x="4545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F</a:t>
                </a:r>
              </a:p>
            </p:txBody>
          </p:sp>
          <p:sp>
            <p:nvSpPr>
              <p:cNvPr id="86100" name="Rectangle 137"/>
              <p:cNvSpPr>
                <a:spLocks noChangeArrowheads="1"/>
              </p:cNvSpPr>
              <p:nvPr/>
            </p:nvSpPr>
            <p:spPr bwMode="auto">
              <a:xfrm>
                <a:off x="4702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01" name="Text Box 138"/>
              <p:cNvSpPr txBox="1">
                <a:spLocks noChangeArrowheads="1"/>
              </p:cNvSpPr>
              <p:nvPr/>
            </p:nvSpPr>
            <p:spPr bwMode="auto">
              <a:xfrm>
                <a:off x="4681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6102" name="Rectangle 139"/>
              <p:cNvSpPr>
                <a:spLocks noChangeArrowheads="1"/>
              </p:cNvSpPr>
              <p:nvPr/>
            </p:nvSpPr>
            <p:spPr bwMode="auto">
              <a:xfrm>
                <a:off x="4858" y="119"/>
                <a:ext cx="155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03" name="Text Box 140"/>
              <p:cNvSpPr txBox="1">
                <a:spLocks noChangeArrowheads="1"/>
              </p:cNvSpPr>
              <p:nvPr/>
            </p:nvSpPr>
            <p:spPr bwMode="auto">
              <a:xfrm>
                <a:off x="4851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6104" name="Rectangle 141"/>
              <p:cNvSpPr>
                <a:spLocks noChangeArrowheads="1"/>
              </p:cNvSpPr>
              <p:nvPr/>
            </p:nvSpPr>
            <p:spPr bwMode="auto">
              <a:xfrm>
                <a:off x="5013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05" name="Text Box 142"/>
              <p:cNvSpPr txBox="1">
                <a:spLocks noChangeArrowheads="1"/>
              </p:cNvSpPr>
              <p:nvPr/>
            </p:nvSpPr>
            <p:spPr bwMode="auto">
              <a:xfrm>
                <a:off x="497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6106" name="Rectangle 143"/>
              <p:cNvSpPr>
                <a:spLocks noChangeArrowheads="1"/>
              </p:cNvSpPr>
              <p:nvPr/>
            </p:nvSpPr>
            <p:spPr bwMode="auto">
              <a:xfrm>
                <a:off x="5169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07" name="Text Box 144"/>
              <p:cNvSpPr txBox="1">
                <a:spLocks noChangeArrowheads="1"/>
              </p:cNvSpPr>
              <p:nvPr/>
            </p:nvSpPr>
            <p:spPr bwMode="auto">
              <a:xfrm>
                <a:off x="5169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6108" name="Rectangle 145"/>
              <p:cNvSpPr>
                <a:spLocks noChangeArrowheads="1"/>
              </p:cNvSpPr>
              <p:nvPr/>
            </p:nvSpPr>
            <p:spPr bwMode="auto">
              <a:xfrm>
                <a:off x="5325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09" name="Text Box 146"/>
              <p:cNvSpPr txBox="1">
                <a:spLocks noChangeArrowheads="1"/>
              </p:cNvSpPr>
              <p:nvPr/>
            </p:nvSpPr>
            <p:spPr bwMode="auto">
              <a:xfrm>
                <a:off x="5325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6110" name="Rectangle 147"/>
              <p:cNvSpPr>
                <a:spLocks noChangeArrowheads="1"/>
              </p:cNvSpPr>
              <p:nvPr/>
            </p:nvSpPr>
            <p:spPr bwMode="auto">
              <a:xfrm>
                <a:off x="5481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11" name="Text Box 148"/>
              <p:cNvSpPr txBox="1">
                <a:spLocks noChangeArrowheads="1"/>
              </p:cNvSpPr>
              <p:nvPr/>
            </p:nvSpPr>
            <p:spPr bwMode="auto">
              <a:xfrm>
                <a:off x="5444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6112" name="Rectangle 149"/>
              <p:cNvSpPr>
                <a:spLocks noChangeArrowheads="1"/>
              </p:cNvSpPr>
              <p:nvPr/>
            </p:nvSpPr>
            <p:spPr bwMode="auto">
              <a:xfrm>
                <a:off x="5627" y="119"/>
                <a:ext cx="156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13" name="Text Box 150"/>
              <p:cNvSpPr txBox="1">
                <a:spLocks noChangeArrowheads="1"/>
              </p:cNvSpPr>
              <p:nvPr/>
            </p:nvSpPr>
            <p:spPr bwMode="auto">
              <a:xfrm>
                <a:off x="5627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S</a:t>
                </a:r>
              </a:p>
            </p:txBody>
          </p:sp>
        </p:grpSp>
        <p:sp>
          <p:nvSpPr>
            <p:cNvPr id="86028" name="Text Box 151"/>
            <p:cNvSpPr txBox="1">
              <a:spLocks noChangeArrowheads="1"/>
            </p:cNvSpPr>
            <p:nvPr/>
          </p:nvSpPr>
          <p:spPr bwMode="auto">
            <a:xfrm>
              <a:off x="1098" y="300"/>
              <a:ext cx="9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Arial Black" pitchFamily="34" charset="0"/>
                </a:rPr>
                <a:t>Período Seco</a:t>
              </a:r>
            </a:p>
          </p:txBody>
        </p:sp>
        <p:sp>
          <p:nvSpPr>
            <p:cNvPr id="86029" name="Text Box 152"/>
            <p:cNvSpPr txBox="1">
              <a:spLocks noChangeArrowheads="1"/>
            </p:cNvSpPr>
            <p:nvPr/>
          </p:nvSpPr>
          <p:spPr bwMode="auto">
            <a:xfrm>
              <a:off x="4772" y="300"/>
              <a:ext cx="9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Arial Black" pitchFamily="34" charset="0"/>
                </a:rPr>
                <a:t>Período Seco</a:t>
              </a:r>
            </a:p>
          </p:txBody>
        </p:sp>
        <p:sp>
          <p:nvSpPr>
            <p:cNvPr id="86030" name="Text Box 153"/>
            <p:cNvSpPr txBox="1">
              <a:spLocks noChangeArrowheads="1"/>
            </p:cNvSpPr>
            <p:nvPr/>
          </p:nvSpPr>
          <p:spPr bwMode="auto">
            <a:xfrm>
              <a:off x="2935" y="300"/>
              <a:ext cx="9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Arial Black" pitchFamily="34" charset="0"/>
                </a:rPr>
                <a:t>Período Seco</a:t>
              </a:r>
            </a:p>
          </p:txBody>
        </p:sp>
        <p:sp>
          <p:nvSpPr>
            <p:cNvPr id="86031" name="AutoShape 154"/>
            <p:cNvSpPr>
              <a:spLocks noChangeArrowheads="1"/>
            </p:cNvSpPr>
            <p:nvPr/>
          </p:nvSpPr>
          <p:spPr bwMode="auto">
            <a:xfrm>
              <a:off x="156" y="300"/>
              <a:ext cx="986" cy="318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032" name="AutoShape 155"/>
            <p:cNvSpPr>
              <a:spLocks noChangeArrowheads="1"/>
            </p:cNvSpPr>
            <p:nvPr/>
          </p:nvSpPr>
          <p:spPr bwMode="auto">
            <a:xfrm>
              <a:off x="1993" y="300"/>
              <a:ext cx="986" cy="318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033" name="AutoShape 156"/>
            <p:cNvSpPr>
              <a:spLocks noChangeArrowheads="1"/>
            </p:cNvSpPr>
            <p:nvPr/>
          </p:nvSpPr>
          <p:spPr bwMode="auto">
            <a:xfrm>
              <a:off x="3830" y="300"/>
              <a:ext cx="986" cy="318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034" name="AutoShape 157"/>
            <p:cNvSpPr>
              <a:spLocks noChangeArrowheads="1"/>
            </p:cNvSpPr>
            <p:nvPr/>
          </p:nvSpPr>
          <p:spPr bwMode="auto">
            <a:xfrm flipV="1">
              <a:off x="1276" y="482"/>
              <a:ext cx="628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6 w 21600"/>
                <a:gd name="T13" fmla="*/ 4447 h 21600"/>
                <a:gd name="T14" fmla="*/ 17094 w 21600"/>
                <a:gd name="T15" fmla="*/ 171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pt-BR"/>
            </a:p>
          </p:txBody>
        </p:sp>
        <p:sp>
          <p:nvSpPr>
            <p:cNvPr id="86035" name="AutoShape 158"/>
            <p:cNvSpPr>
              <a:spLocks noChangeArrowheads="1"/>
            </p:cNvSpPr>
            <p:nvPr/>
          </p:nvSpPr>
          <p:spPr bwMode="auto">
            <a:xfrm flipV="1">
              <a:off x="3113" y="482"/>
              <a:ext cx="628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6 w 21600"/>
                <a:gd name="T13" fmla="*/ 4447 h 21600"/>
                <a:gd name="T14" fmla="*/ 17094 w 21600"/>
                <a:gd name="T15" fmla="*/ 171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pt-BR"/>
            </a:p>
          </p:txBody>
        </p:sp>
        <p:sp>
          <p:nvSpPr>
            <p:cNvPr id="86036" name="AutoShape 159"/>
            <p:cNvSpPr>
              <a:spLocks noChangeArrowheads="1"/>
            </p:cNvSpPr>
            <p:nvPr/>
          </p:nvSpPr>
          <p:spPr bwMode="auto">
            <a:xfrm flipV="1">
              <a:off x="4951" y="482"/>
              <a:ext cx="627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3 w 21600"/>
                <a:gd name="T13" fmla="*/ 4447 h 21600"/>
                <a:gd name="T14" fmla="*/ 17087 w 21600"/>
                <a:gd name="T15" fmla="*/ 171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pt-BR"/>
            </a:p>
          </p:txBody>
        </p:sp>
        <p:sp>
          <p:nvSpPr>
            <p:cNvPr id="86037" name="Text Box 160"/>
            <p:cNvSpPr txBox="1">
              <a:spLocks noChangeArrowheads="1"/>
            </p:cNvSpPr>
            <p:nvPr/>
          </p:nvSpPr>
          <p:spPr bwMode="auto">
            <a:xfrm>
              <a:off x="112" y="300"/>
              <a:ext cx="112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Arial Black" pitchFamily="34" charset="0"/>
                </a:rPr>
                <a:t>Período de Chuvas</a:t>
              </a:r>
            </a:p>
          </p:txBody>
        </p:sp>
        <p:sp>
          <p:nvSpPr>
            <p:cNvPr id="86038" name="Text Box 161"/>
            <p:cNvSpPr txBox="1">
              <a:spLocks noChangeArrowheads="1"/>
            </p:cNvSpPr>
            <p:nvPr/>
          </p:nvSpPr>
          <p:spPr bwMode="auto">
            <a:xfrm>
              <a:off x="1904" y="315"/>
              <a:ext cx="112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Arial Black" pitchFamily="34" charset="0"/>
                </a:rPr>
                <a:t>Período de Chuvas</a:t>
              </a:r>
            </a:p>
          </p:txBody>
        </p:sp>
        <p:sp>
          <p:nvSpPr>
            <p:cNvPr id="86039" name="Text Box 162"/>
            <p:cNvSpPr txBox="1">
              <a:spLocks noChangeArrowheads="1"/>
            </p:cNvSpPr>
            <p:nvPr/>
          </p:nvSpPr>
          <p:spPr bwMode="auto">
            <a:xfrm>
              <a:off x="3786" y="300"/>
              <a:ext cx="112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Arial Black" pitchFamily="34" charset="0"/>
                </a:rPr>
                <a:t>Período de Chuvas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981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9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9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242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36"/>
          <p:cNvGrpSpPr>
            <a:grpSpLocks/>
          </p:cNvGrpSpPr>
          <p:nvPr/>
        </p:nvGrpSpPr>
        <p:grpSpPr bwMode="auto">
          <a:xfrm>
            <a:off x="-20638" y="-27384"/>
            <a:ext cx="2992438" cy="2190750"/>
            <a:chOff x="-20114" y="220203"/>
            <a:chExt cx="2991914" cy="2190750"/>
          </a:xfrm>
        </p:grpSpPr>
        <p:pic>
          <p:nvPicPr>
            <p:cNvPr id="91176" name="Imagem 24" descr="P1020462.JPG"/>
            <p:cNvPicPr>
              <a:picLocks noChangeAspect="1"/>
            </p:cNvPicPr>
            <p:nvPr/>
          </p:nvPicPr>
          <p:blipFill>
            <a:blip r:embed="rId2" cstate="print"/>
            <a:srcRect l="23180"/>
            <a:stretch>
              <a:fillRect/>
            </a:stretch>
          </p:blipFill>
          <p:spPr bwMode="auto">
            <a:xfrm>
              <a:off x="-20114" y="220203"/>
              <a:ext cx="2991914" cy="2190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1177" name="CaixaDeTexto 25"/>
            <p:cNvSpPr txBox="1">
              <a:spLocks noChangeArrowheads="1"/>
            </p:cNvSpPr>
            <p:nvPr/>
          </p:nvSpPr>
          <p:spPr bwMode="auto">
            <a:xfrm>
              <a:off x="76200" y="296403"/>
              <a:ext cx="2438400" cy="523220"/>
            </a:xfrm>
            <a:prstGeom prst="rect">
              <a:avLst/>
            </a:prstGeom>
            <a:solidFill>
              <a:schemeClr val="tx1">
                <a:alpha val="5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Colheita de soja (4 a 4.5 tons de MS) – Fev.</a:t>
              </a:r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upo 37"/>
          <p:cNvGrpSpPr>
            <a:grpSpLocks/>
          </p:cNvGrpSpPr>
          <p:nvPr/>
        </p:nvGrpSpPr>
        <p:grpSpPr bwMode="auto">
          <a:xfrm>
            <a:off x="2667000" y="-27384"/>
            <a:ext cx="3352800" cy="2209800"/>
            <a:chOff x="2667000" y="220203"/>
            <a:chExt cx="3352800" cy="2209800"/>
          </a:xfrm>
        </p:grpSpPr>
        <p:pic>
          <p:nvPicPr>
            <p:cNvPr id="91173" name="Imagem 8" descr="DSC02612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71800" y="220203"/>
              <a:ext cx="3048000" cy="220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Seta para a direita 15"/>
            <p:cNvSpPr/>
            <p:nvPr/>
          </p:nvSpPr>
          <p:spPr>
            <a:xfrm>
              <a:off x="2667000" y="296403"/>
              <a:ext cx="609600" cy="381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1175" name="CaixaDeTexto 26"/>
            <p:cNvSpPr txBox="1">
              <a:spLocks noChangeArrowheads="1"/>
            </p:cNvSpPr>
            <p:nvPr/>
          </p:nvSpPr>
          <p:spPr bwMode="auto">
            <a:xfrm>
              <a:off x="3214678" y="296403"/>
              <a:ext cx="2643206" cy="523220"/>
            </a:xfrm>
            <a:prstGeom prst="rect">
              <a:avLst/>
            </a:prstGeom>
            <a:solidFill>
              <a:schemeClr val="tx1">
                <a:alpha val="5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Plantio de Milho + Braquiaria- Fev.</a:t>
              </a:r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upo 38"/>
          <p:cNvGrpSpPr>
            <a:grpSpLocks/>
          </p:cNvGrpSpPr>
          <p:nvPr/>
        </p:nvGrpSpPr>
        <p:grpSpPr bwMode="auto">
          <a:xfrm>
            <a:off x="5867400" y="-27384"/>
            <a:ext cx="3276600" cy="2209800"/>
            <a:chOff x="5867400" y="220203"/>
            <a:chExt cx="3276600" cy="2209800"/>
          </a:xfrm>
        </p:grpSpPr>
        <p:pic>
          <p:nvPicPr>
            <p:cNvPr id="91170" name="Imagem 5" descr="Milho x Braquiaria.JPG"/>
            <p:cNvPicPr>
              <a:picLocks noChangeAspect="1"/>
            </p:cNvPicPr>
            <p:nvPr/>
          </p:nvPicPr>
          <p:blipFill>
            <a:blip r:embed="rId4" cstate="print"/>
            <a:srcRect r="18227" b="24147"/>
            <a:stretch>
              <a:fillRect/>
            </a:stretch>
          </p:blipFill>
          <p:spPr bwMode="auto">
            <a:xfrm>
              <a:off x="5988585" y="220203"/>
              <a:ext cx="3155415" cy="220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Seta para a direita 16"/>
            <p:cNvSpPr/>
            <p:nvPr/>
          </p:nvSpPr>
          <p:spPr>
            <a:xfrm>
              <a:off x="5867400" y="296403"/>
              <a:ext cx="609600" cy="381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1172" name="CaixaDeTexto 27"/>
            <p:cNvSpPr txBox="1">
              <a:spLocks noChangeArrowheads="1"/>
            </p:cNvSpPr>
            <p:nvPr/>
          </p:nvSpPr>
          <p:spPr bwMode="auto">
            <a:xfrm>
              <a:off x="6629400" y="296403"/>
              <a:ext cx="1981200" cy="523220"/>
            </a:xfrm>
            <a:prstGeom prst="rect">
              <a:avLst/>
            </a:prstGeom>
            <a:solidFill>
              <a:schemeClr val="tx1">
                <a:alpha val="5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Colheita de Milho (7 tons de MS) – Jun </a:t>
              </a:r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upo 39"/>
          <p:cNvGrpSpPr>
            <a:grpSpLocks/>
          </p:cNvGrpSpPr>
          <p:nvPr/>
        </p:nvGrpSpPr>
        <p:grpSpPr bwMode="auto">
          <a:xfrm>
            <a:off x="6019800" y="1877616"/>
            <a:ext cx="3124200" cy="2438400"/>
            <a:chOff x="6019800" y="2125203"/>
            <a:chExt cx="3124200" cy="2438400"/>
          </a:xfrm>
        </p:grpSpPr>
        <p:pic>
          <p:nvPicPr>
            <p:cNvPr id="91167" name="Imagem 5" descr="100_2256.JPG"/>
            <p:cNvPicPr>
              <a:picLocks noChangeAspect="1"/>
            </p:cNvPicPr>
            <p:nvPr/>
          </p:nvPicPr>
          <p:blipFill>
            <a:blip r:embed="rId5" cstate="print"/>
            <a:srcRect r="12762" b="16905"/>
            <a:stretch>
              <a:fillRect/>
            </a:stretch>
          </p:blipFill>
          <p:spPr bwMode="auto">
            <a:xfrm>
              <a:off x="6019800" y="2371872"/>
              <a:ext cx="3124200" cy="2191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Seta para a direita 17"/>
            <p:cNvSpPr/>
            <p:nvPr/>
          </p:nvSpPr>
          <p:spPr>
            <a:xfrm rot="16200000" flipH="1">
              <a:off x="8496300" y="2239503"/>
              <a:ext cx="609600" cy="381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1169" name="CaixaDeTexto 28"/>
            <p:cNvSpPr txBox="1">
              <a:spLocks noChangeArrowheads="1"/>
            </p:cNvSpPr>
            <p:nvPr/>
          </p:nvSpPr>
          <p:spPr bwMode="auto">
            <a:xfrm>
              <a:off x="6705600" y="2590800"/>
              <a:ext cx="1652614" cy="307777"/>
            </a:xfrm>
            <a:prstGeom prst="rect">
              <a:avLst/>
            </a:prstGeom>
            <a:solidFill>
              <a:schemeClr val="tx1">
                <a:alpha val="5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Depois da colheita</a:t>
              </a:r>
              <a:endParaRPr lang="pt-BR" sz="1400">
                <a:solidFill>
                  <a:schemeClr val="bg1"/>
                </a:solidFill>
              </a:endParaRPr>
            </a:p>
          </p:txBody>
        </p:sp>
      </p:grpSp>
      <p:pic>
        <p:nvPicPr>
          <p:cNvPr id="30" name="Picture 2" descr="D:\Área de Trabalho - Prof. Juca\Área de Trabalho\Slides\Montividiu - Andreas Peeters\P10100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3077766"/>
            <a:ext cx="1524000" cy="1143000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</p:spPr>
      </p:pic>
      <p:grpSp>
        <p:nvGrpSpPr>
          <p:cNvPr id="6" name="Grupo 40"/>
          <p:cNvGrpSpPr>
            <a:grpSpLocks/>
          </p:cNvGrpSpPr>
          <p:nvPr/>
        </p:nvGrpSpPr>
        <p:grpSpPr bwMode="auto">
          <a:xfrm>
            <a:off x="2971800" y="2182416"/>
            <a:ext cx="3429000" cy="2133600"/>
            <a:chOff x="2971800" y="2430003"/>
            <a:chExt cx="3429000" cy="2133600"/>
          </a:xfrm>
        </p:grpSpPr>
        <p:pic>
          <p:nvPicPr>
            <p:cNvPr id="91164" name="Imagem 7" descr="100_0545.JPG"/>
            <p:cNvPicPr>
              <a:picLocks noChangeAspect="1"/>
            </p:cNvPicPr>
            <p:nvPr/>
          </p:nvPicPr>
          <p:blipFill>
            <a:blip r:embed="rId7" cstate="print"/>
            <a:srcRect r="12762" b="16905"/>
            <a:stretch>
              <a:fillRect/>
            </a:stretch>
          </p:blipFill>
          <p:spPr bwMode="auto">
            <a:xfrm>
              <a:off x="2971800" y="2430003"/>
              <a:ext cx="3048000" cy="213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Seta para a direita 18"/>
            <p:cNvSpPr/>
            <p:nvPr/>
          </p:nvSpPr>
          <p:spPr>
            <a:xfrm flipH="1">
              <a:off x="5791200" y="2506203"/>
              <a:ext cx="609600" cy="381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1166" name="CaixaDeTexto 30"/>
            <p:cNvSpPr txBox="1">
              <a:spLocks noChangeArrowheads="1"/>
            </p:cNvSpPr>
            <p:nvPr/>
          </p:nvSpPr>
          <p:spPr bwMode="auto">
            <a:xfrm>
              <a:off x="3352800" y="2506203"/>
              <a:ext cx="2286000" cy="523220"/>
            </a:xfrm>
            <a:prstGeom prst="rect">
              <a:avLst/>
            </a:prstGeom>
            <a:solidFill>
              <a:schemeClr val="tx1">
                <a:alpha val="5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10 a 20 dias após colheita</a:t>
              </a:r>
            </a:p>
            <a:p>
              <a:r>
                <a:rPr lang="en-US" sz="1400">
                  <a:solidFill>
                    <a:schemeClr val="bg1"/>
                  </a:solidFill>
                </a:rPr>
                <a:t>(raízes &gt; 50 cm)</a:t>
              </a:r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upo 41"/>
          <p:cNvGrpSpPr>
            <a:grpSpLocks/>
          </p:cNvGrpSpPr>
          <p:nvPr/>
        </p:nvGrpSpPr>
        <p:grpSpPr bwMode="auto">
          <a:xfrm>
            <a:off x="0" y="2142728"/>
            <a:ext cx="3124200" cy="2166938"/>
            <a:chOff x="1" y="2390448"/>
            <a:chExt cx="3124199" cy="2167884"/>
          </a:xfrm>
        </p:grpSpPr>
        <p:pic>
          <p:nvPicPr>
            <p:cNvPr id="91161" name="Imagem 23" descr="Palhada de Braquiaria 18.3 ton ha-1.JPG"/>
            <p:cNvPicPr>
              <a:picLocks noChangeAspect="1"/>
            </p:cNvPicPr>
            <p:nvPr/>
          </p:nvPicPr>
          <p:blipFill>
            <a:blip r:embed="rId8" cstate="print"/>
            <a:srcRect l="1384" t="7382" b="739"/>
            <a:stretch>
              <a:fillRect/>
            </a:stretch>
          </p:blipFill>
          <p:spPr bwMode="auto">
            <a:xfrm>
              <a:off x="1" y="2390448"/>
              <a:ext cx="2971800" cy="2167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Seta para a direita 19"/>
            <p:cNvSpPr/>
            <p:nvPr/>
          </p:nvSpPr>
          <p:spPr>
            <a:xfrm flipH="1">
              <a:off x="2514600" y="2582620"/>
              <a:ext cx="609600" cy="38116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1163" name="CaixaDeTexto 31"/>
            <p:cNvSpPr txBox="1">
              <a:spLocks noChangeArrowheads="1"/>
            </p:cNvSpPr>
            <p:nvPr/>
          </p:nvSpPr>
          <p:spPr bwMode="auto">
            <a:xfrm>
              <a:off x="152400" y="2506203"/>
              <a:ext cx="2286000" cy="738986"/>
            </a:xfrm>
            <a:prstGeom prst="rect">
              <a:avLst/>
            </a:prstGeom>
            <a:solidFill>
              <a:schemeClr val="tx1">
                <a:alpha val="5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Outubro – Antes do plantio de soja </a:t>
              </a:r>
              <a:r>
                <a:rPr lang="en-US" sz="1400">
                  <a:solidFill>
                    <a:schemeClr val="bg1"/>
                  </a:solidFill>
                  <a:sym typeface="Symbol" pitchFamily="18" charset="2"/>
                </a:rPr>
                <a:t> 14-15 tons de MS  Braquiaria</a:t>
              </a:r>
              <a:endParaRPr lang="pt-BR" sz="1400">
                <a:solidFill>
                  <a:schemeClr val="bg1"/>
                </a:solidFill>
              </a:endParaRPr>
            </a:p>
          </p:txBody>
        </p:sp>
      </p:grpSp>
      <p:sp>
        <p:nvSpPr>
          <p:cNvPr id="33" name="CaixaDeTexto 32"/>
          <p:cNvSpPr txBox="1"/>
          <p:nvPr/>
        </p:nvSpPr>
        <p:spPr>
          <a:xfrm>
            <a:off x="762000" y="3180953"/>
            <a:ext cx="788193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schemeClr val="bg1"/>
                </a:solidFill>
                <a:latin typeface="+mn-lt"/>
                <a:cs typeface="Arial" charset="0"/>
              </a:rPr>
              <a:t>Exemplo</a:t>
            </a:r>
            <a:r>
              <a:rPr lang="en-US" sz="4000" dirty="0">
                <a:solidFill>
                  <a:schemeClr val="bg1"/>
                </a:solidFill>
                <a:latin typeface="+mn-lt"/>
                <a:cs typeface="Arial" charset="0"/>
              </a:rPr>
              <a:t> de </a:t>
            </a:r>
            <a:r>
              <a:rPr lang="en-US" sz="4000" dirty="0" err="1">
                <a:solidFill>
                  <a:schemeClr val="bg1"/>
                </a:solidFill>
                <a:latin typeface="+mn-lt"/>
                <a:cs typeface="Arial" charset="0"/>
              </a:rPr>
              <a:t>Soja</a:t>
            </a:r>
            <a:r>
              <a:rPr lang="en-US" sz="4000" dirty="0">
                <a:solidFill>
                  <a:schemeClr val="bg1"/>
                </a:solidFill>
                <a:latin typeface="+mn-lt"/>
                <a:cs typeface="Arial" charset="0"/>
              </a:rPr>
              <a:t>/</a:t>
            </a:r>
            <a:r>
              <a:rPr lang="en-US" sz="4000" dirty="0" err="1">
                <a:solidFill>
                  <a:schemeClr val="bg1"/>
                </a:solidFill>
                <a:latin typeface="+mn-lt"/>
                <a:cs typeface="Arial" charset="0"/>
              </a:rPr>
              <a:t>Milho</a:t>
            </a:r>
            <a:r>
              <a:rPr lang="en-US" sz="4000" dirty="0">
                <a:solidFill>
                  <a:schemeClr val="bg1"/>
                </a:solidFill>
                <a:latin typeface="+mn-lt"/>
                <a:cs typeface="Arial" charset="0"/>
              </a:rPr>
              <a:t> + </a:t>
            </a:r>
            <a:r>
              <a:rPr lang="en-US" sz="4000" dirty="0" err="1">
                <a:solidFill>
                  <a:schemeClr val="bg1"/>
                </a:solidFill>
                <a:latin typeface="+mn-lt"/>
                <a:cs typeface="Arial" charset="0"/>
              </a:rPr>
              <a:t>Braquiaria</a:t>
            </a:r>
            <a:endParaRPr lang="pt-BR" sz="4000" dirty="0">
              <a:solidFill>
                <a:schemeClr val="bg1"/>
              </a:solidFill>
              <a:latin typeface="+mn-lt"/>
              <a:cs typeface="Arial" charset="0"/>
            </a:endParaRPr>
          </a:p>
        </p:txBody>
      </p:sp>
      <p:grpSp>
        <p:nvGrpSpPr>
          <p:cNvPr id="8" name="Grupo 42"/>
          <p:cNvGrpSpPr>
            <a:grpSpLocks/>
          </p:cNvGrpSpPr>
          <p:nvPr/>
        </p:nvGrpSpPr>
        <p:grpSpPr bwMode="auto">
          <a:xfrm>
            <a:off x="0" y="4011216"/>
            <a:ext cx="2971800" cy="2438400"/>
            <a:chOff x="0" y="4258803"/>
            <a:chExt cx="2971800" cy="2438400"/>
          </a:xfrm>
        </p:grpSpPr>
        <p:pic>
          <p:nvPicPr>
            <p:cNvPr id="91158" name="Imagem 14" descr="DSC02387.JP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0" y="4563603"/>
              <a:ext cx="2971800" cy="213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Seta para a direita 20"/>
            <p:cNvSpPr/>
            <p:nvPr/>
          </p:nvSpPr>
          <p:spPr>
            <a:xfrm rot="16200000" flipH="1">
              <a:off x="38100" y="4373103"/>
              <a:ext cx="609600" cy="381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1160" name="CaixaDeTexto 33"/>
            <p:cNvSpPr txBox="1">
              <a:spLocks noChangeArrowheads="1"/>
            </p:cNvSpPr>
            <p:nvPr/>
          </p:nvSpPr>
          <p:spPr bwMode="auto">
            <a:xfrm>
              <a:off x="457200" y="4734580"/>
              <a:ext cx="2286000" cy="523220"/>
            </a:xfrm>
            <a:prstGeom prst="rect">
              <a:avLst/>
            </a:prstGeom>
            <a:solidFill>
              <a:schemeClr val="tx1">
                <a:alpha val="5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Novembro – 12 dias após plantio de soja</a:t>
              </a:r>
              <a:endParaRPr lang="pt-BR" sz="1400">
                <a:solidFill>
                  <a:schemeClr val="bg1"/>
                </a:solidFill>
              </a:endParaRPr>
            </a:p>
          </p:txBody>
        </p:sp>
      </p:grpSp>
      <p:pic>
        <p:nvPicPr>
          <p:cNvPr id="12" name="Imagem 4" descr="DSC02540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3400" y="5009753"/>
            <a:ext cx="205740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upo 47"/>
          <p:cNvGrpSpPr>
            <a:grpSpLocks/>
          </p:cNvGrpSpPr>
          <p:nvPr/>
        </p:nvGrpSpPr>
        <p:grpSpPr bwMode="auto">
          <a:xfrm>
            <a:off x="2743200" y="4323953"/>
            <a:ext cx="3276600" cy="2141538"/>
            <a:chOff x="2743200" y="4572000"/>
            <a:chExt cx="3276600" cy="2141997"/>
          </a:xfrm>
        </p:grpSpPr>
        <p:pic>
          <p:nvPicPr>
            <p:cNvPr id="91155" name="Imagem 12" descr="P1020421.JPG"/>
            <p:cNvPicPr>
              <a:picLocks noChangeAspect="1"/>
            </p:cNvPicPr>
            <p:nvPr/>
          </p:nvPicPr>
          <p:blipFill>
            <a:blip r:embed="rId11" cstate="print"/>
            <a:srcRect l="13583" r="10925" b="6299"/>
            <a:stretch>
              <a:fillRect/>
            </a:stretch>
          </p:blipFill>
          <p:spPr bwMode="auto">
            <a:xfrm>
              <a:off x="2971800" y="4572000"/>
              <a:ext cx="3048000" cy="2141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Seta para a direita 21"/>
            <p:cNvSpPr/>
            <p:nvPr/>
          </p:nvSpPr>
          <p:spPr>
            <a:xfrm>
              <a:off x="2743200" y="4640278"/>
              <a:ext cx="609600" cy="38108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1157" name="CaixaDeTexto 34"/>
            <p:cNvSpPr txBox="1">
              <a:spLocks noChangeArrowheads="1"/>
            </p:cNvSpPr>
            <p:nvPr/>
          </p:nvSpPr>
          <p:spPr bwMode="auto">
            <a:xfrm>
              <a:off x="3429000" y="4658380"/>
              <a:ext cx="2286000" cy="523220"/>
            </a:xfrm>
            <a:prstGeom prst="rect">
              <a:avLst/>
            </a:prstGeom>
            <a:solidFill>
              <a:schemeClr val="tx1">
                <a:alpha val="5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Novembro </a:t>
              </a:r>
              <a:r>
                <a:rPr lang="en-US" sz="1400">
                  <a:solidFill>
                    <a:schemeClr val="bg1"/>
                  </a:solidFill>
                  <a:sym typeface="Symbol" pitchFamily="18" charset="2"/>
                </a:rPr>
                <a:t> 12.5 tons  de MS de Braquiaria </a:t>
              </a:r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o 48"/>
          <p:cNvGrpSpPr>
            <a:grpSpLocks/>
          </p:cNvGrpSpPr>
          <p:nvPr/>
        </p:nvGrpSpPr>
        <p:grpSpPr bwMode="auto">
          <a:xfrm>
            <a:off x="5791200" y="4323953"/>
            <a:ext cx="3352800" cy="2133600"/>
            <a:chOff x="5791200" y="4572000"/>
            <a:chExt cx="3352800" cy="2133600"/>
          </a:xfrm>
        </p:grpSpPr>
        <p:pic>
          <p:nvPicPr>
            <p:cNvPr id="91152" name="Picture 2" descr="D:\Área de Trabalho - Prof. Juca\Área de Trabalho\SPD Consultoria\Grupos Bolívia\Visita - Agosto 2007\Fotos Recorrido - Haciendas (Juca)\P1020452.JPG"/>
            <p:cNvPicPr>
              <a:picLocks noChangeAspect="1" noChangeArrowheads="1"/>
            </p:cNvPicPr>
            <p:nvPr/>
          </p:nvPicPr>
          <p:blipFill>
            <a:blip r:embed="rId12" cstate="print"/>
            <a:srcRect l="25098" r="19931" b="33070"/>
            <a:stretch>
              <a:fillRect/>
            </a:stretch>
          </p:blipFill>
          <p:spPr bwMode="auto">
            <a:xfrm>
              <a:off x="6028549" y="4572000"/>
              <a:ext cx="3115451" cy="213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1153" name="CaixaDeTexto 35"/>
            <p:cNvSpPr txBox="1">
              <a:spLocks noChangeArrowheads="1"/>
            </p:cNvSpPr>
            <p:nvPr/>
          </p:nvSpPr>
          <p:spPr bwMode="auto">
            <a:xfrm>
              <a:off x="6477000" y="4648200"/>
              <a:ext cx="2286000" cy="523220"/>
            </a:xfrm>
            <a:prstGeom prst="rect">
              <a:avLst/>
            </a:prstGeom>
            <a:solidFill>
              <a:schemeClr val="tx1">
                <a:alpha val="5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Decembro </a:t>
              </a:r>
              <a:r>
                <a:rPr lang="en-US" sz="1400">
                  <a:solidFill>
                    <a:schemeClr val="bg1"/>
                  </a:solidFill>
                  <a:sym typeface="Symbol" pitchFamily="18" charset="2"/>
                </a:rPr>
                <a:t> 9.5 tons de Braquiaria</a:t>
              </a:r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" name="Seta para a direita 22"/>
            <p:cNvSpPr/>
            <p:nvPr/>
          </p:nvSpPr>
          <p:spPr>
            <a:xfrm>
              <a:off x="5791200" y="4640263"/>
              <a:ext cx="609600" cy="381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46" name="CaixaDeTexto 45"/>
          <p:cNvSpPr txBox="1">
            <a:spLocks noChangeArrowheads="1"/>
          </p:cNvSpPr>
          <p:nvPr/>
        </p:nvSpPr>
        <p:spPr bwMode="auto">
          <a:xfrm>
            <a:off x="5929313" y="6087666"/>
            <a:ext cx="3062287" cy="369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Solo permanente coberto</a:t>
            </a:r>
            <a:endParaRPr lang="pt-BR" b="1">
              <a:solidFill>
                <a:schemeClr val="bg1"/>
              </a:solidFill>
            </a:endParaRPr>
          </a:p>
        </p:txBody>
      </p:sp>
      <p:sp>
        <p:nvSpPr>
          <p:cNvPr id="41" name="CaixaDeTexto 40"/>
          <p:cNvSpPr txBox="1">
            <a:spLocks noChangeArrowheads="1"/>
          </p:cNvSpPr>
          <p:nvPr/>
        </p:nvSpPr>
        <p:spPr bwMode="auto">
          <a:xfrm>
            <a:off x="285750" y="5967016"/>
            <a:ext cx="2928938" cy="369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>
                <a:solidFill>
                  <a:schemeClr val="bg1"/>
                </a:solidFill>
              </a:rPr>
              <a:t>16 a 20 ton/ha de palhada</a:t>
            </a:r>
          </a:p>
        </p:txBody>
      </p:sp>
      <p:sp>
        <p:nvSpPr>
          <p:cNvPr id="42" name="Text Box 74"/>
          <p:cNvSpPr txBox="1">
            <a:spLocks noChangeArrowheads="1"/>
          </p:cNvSpPr>
          <p:nvPr/>
        </p:nvSpPr>
        <p:spPr bwMode="auto">
          <a:xfrm>
            <a:off x="1690688" y="6453336"/>
            <a:ext cx="6265862" cy="3667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 dirty="0">
                <a:solidFill>
                  <a:schemeClr val="bg1"/>
                </a:solidFill>
              </a:rPr>
              <a:t>Produção média anual de palhada </a:t>
            </a:r>
            <a:r>
              <a:rPr lang="pt-BR" b="1" dirty="0">
                <a:solidFill>
                  <a:schemeClr val="bg1"/>
                </a:solidFill>
                <a:sym typeface="Symbol" pitchFamily="18" charset="2"/>
              </a:rPr>
              <a:t> 12,5 a 15 </a:t>
            </a:r>
            <a:r>
              <a:rPr lang="pt-BR" b="1" dirty="0" err="1">
                <a:solidFill>
                  <a:schemeClr val="bg1"/>
                </a:solidFill>
                <a:sym typeface="Symbol" pitchFamily="18" charset="2"/>
              </a:rPr>
              <a:t>ton</a:t>
            </a:r>
            <a:r>
              <a:rPr lang="pt-BR" b="1" dirty="0">
                <a:solidFill>
                  <a:schemeClr val="bg1"/>
                </a:solidFill>
                <a:sym typeface="Symbol" pitchFamily="18" charset="2"/>
              </a:rPr>
              <a:t>/ha/ano</a:t>
            </a:r>
          </a:p>
        </p:txBody>
      </p:sp>
    </p:spTree>
    <p:extLst>
      <p:ext uri="{BB962C8B-B14F-4D97-AF65-F5344CB8AC3E}">
        <p14:creationId xmlns:p14="http://schemas.microsoft.com/office/powerpoint/2010/main" val="179642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6" grpId="0" animBg="1"/>
      <p:bldP spid="41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7176411"/>
              </p:ext>
            </p:extLst>
          </p:nvPr>
        </p:nvGraphicFramePr>
        <p:xfrm>
          <a:off x="323528" y="980728"/>
          <a:ext cx="8496944" cy="5493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aixaDeTexto 2"/>
          <p:cNvSpPr txBox="1">
            <a:spLocks noChangeArrowheads="1"/>
          </p:cNvSpPr>
          <p:nvPr/>
        </p:nvSpPr>
        <p:spPr bwMode="auto">
          <a:xfrm>
            <a:off x="107504" y="44450"/>
            <a:ext cx="89646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Distribuição</a:t>
            </a:r>
            <a:r>
              <a:rPr lang="en-US" sz="2400" b="1" dirty="0">
                <a:solidFill>
                  <a:schemeClr val="bg1"/>
                </a:solidFill>
              </a:rPr>
              <a:t> do </a:t>
            </a:r>
            <a:r>
              <a:rPr lang="en-US" sz="2400" b="1" dirty="0" err="1">
                <a:solidFill>
                  <a:schemeClr val="bg1"/>
                </a:solidFill>
              </a:rPr>
              <a:t>carbono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orgânico</a:t>
            </a:r>
            <a:r>
              <a:rPr lang="en-US" sz="2400" b="1" dirty="0">
                <a:solidFill>
                  <a:schemeClr val="bg1"/>
                </a:solidFill>
              </a:rPr>
              <a:t> total (COT) no </a:t>
            </a:r>
            <a:r>
              <a:rPr lang="en-US" sz="2400" b="1" dirty="0" err="1">
                <a:solidFill>
                  <a:schemeClr val="bg1"/>
                </a:solidFill>
              </a:rPr>
              <a:t>perfil</a:t>
            </a:r>
            <a:r>
              <a:rPr lang="en-US" sz="2400" b="1" dirty="0">
                <a:solidFill>
                  <a:schemeClr val="bg1"/>
                </a:solidFill>
              </a:rPr>
              <a:t> do solo sob </a:t>
            </a:r>
          </a:p>
          <a:p>
            <a:pPr algn="ctr"/>
            <a:r>
              <a:rPr lang="en-US" sz="2400" b="1" u="sng" dirty="0">
                <a:solidFill>
                  <a:schemeClr val="bg1"/>
                </a:solidFill>
              </a:rPr>
              <a:t>Mata </a:t>
            </a:r>
            <a:r>
              <a:rPr lang="en-US" sz="2400" b="1" u="sng" dirty="0" err="1">
                <a:solidFill>
                  <a:schemeClr val="bg1"/>
                </a:solidFill>
              </a:rPr>
              <a:t>nativa</a:t>
            </a:r>
            <a:r>
              <a:rPr lang="en-US" sz="2400" b="1" dirty="0">
                <a:solidFill>
                  <a:schemeClr val="bg1"/>
                </a:solidFill>
              </a:rPr>
              <a:t> (Ponta </a:t>
            </a:r>
            <a:r>
              <a:rPr lang="en-US" sz="2400" b="1" dirty="0" err="1">
                <a:solidFill>
                  <a:schemeClr val="bg1"/>
                </a:solidFill>
              </a:rPr>
              <a:t>Grossa</a:t>
            </a:r>
            <a:r>
              <a:rPr lang="en-US" sz="2400" b="1" dirty="0">
                <a:solidFill>
                  <a:schemeClr val="bg1"/>
                </a:solidFill>
              </a:rPr>
              <a:t>, 72% de </a:t>
            </a:r>
            <a:r>
              <a:rPr lang="en-US" sz="2400" b="1" dirty="0" err="1">
                <a:solidFill>
                  <a:schemeClr val="bg1"/>
                </a:solidFill>
              </a:rPr>
              <a:t>argila</a:t>
            </a:r>
            <a:r>
              <a:rPr lang="en-US" sz="2400" b="1" dirty="0">
                <a:solidFill>
                  <a:schemeClr val="bg1"/>
                </a:solidFill>
              </a:rPr>
              <a:t> )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877121" y="2646784"/>
            <a:ext cx="79208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2.15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013025" y="3285564"/>
            <a:ext cx="79208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3.0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580977" y="3933636"/>
            <a:ext cx="79208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3.23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093127" y="4581708"/>
            <a:ext cx="79208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3.78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860897" y="5167064"/>
            <a:ext cx="79208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4.64</a:t>
            </a:r>
          </a:p>
        </p:txBody>
      </p:sp>
      <p:cxnSp>
        <p:nvCxnSpPr>
          <p:cNvPr id="10" name="Conector de seta reta 12"/>
          <p:cNvCxnSpPr/>
          <p:nvPr/>
        </p:nvCxnSpPr>
        <p:spPr>
          <a:xfrm>
            <a:off x="6273165" y="3222848"/>
            <a:ext cx="0" cy="272962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6669209" y="3781489"/>
            <a:ext cx="2079255" cy="1292662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/>
              <a:t>MO = 59.8 x 1.72</a:t>
            </a:r>
          </a:p>
          <a:p>
            <a:r>
              <a:rPr lang="pt-BR" b="1" dirty="0"/>
              <a:t>MO = 102.9 g kg</a:t>
            </a:r>
            <a:r>
              <a:rPr lang="pt-BR" b="1" baseline="30000" dirty="0"/>
              <a:t>-1</a:t>
            </a:r>
          </a:p>
          <a:p>
            <a:r>
              <a:rPr lang="pt-BR" b="1" dirty="0"/>
              <a:t>Ou </a:t>
            </a:r>
          </a:p>
          <a:p>
            <a:r>
              <a:rPr lang="pt-BR" sz="2400" b="1" dirty="0"/>
              <a:t>MO = 10.3 %</a:t>
            </a:r>
          </a:p>
        </p:txBody>
      </p:sp>
      <p:cxnSp>
        <p:nvCxnSpPr>
          <p:cNvPr id="12" name="Conector de seta reta 13"/>
          <p:cNvCxnSpPr/>
          <p:nvPr/>
        </p:nvCxnSpPr>
        <p:spPr>
          <a:xfrm>
            <a:off x="7380312" y="2492896"/>
            <a:ext cx="0" cy="119277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6876256" y="2636912"/>
            <a:ext cx="1656184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Relação de estratificação</a:t>
            </a:r>
          </a:p>
        </p:txBody>
      </p:sp>
      <p:cxnSp>
        <p:nvCxnSpPr>
          <p:cNvPr id="14" name="Conector de seta reta 15"/>
          <p:cNvCxnSpPr/>
          <p:nvPr/>
        </p:nvCxnSpPr>
        <p:spPr>
          <a:xfrm>
            <a:off x="2996801" y="6015191"/>
            <a:ext cx="367240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6669209" y="5098538"/>
            <a:ext cx="2079255" cy="1292662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/>
              <a:t>MO = 10.8 x 1.72</a:t>
            </a:r>
          </a:p>
          <a:p>
            <a:r>
              <a:rPr lang="pt-BR" b="1" dirty="0"/>
              <a:t>MO = 18.6 g kg</a:t>
            </a:r>
            <a:r>
              <a:rPr lang="pt-BR" b="1" baseline="30000" dirty="0"/>
              <a:t>-1</a:t>
            </a:r>
          </a:p>
          <a:p>
            <a:r>
              <a:rPr lang="pt-BR" b="1" dirty="0"/>
              <a:t>Ou </a:t>
            </a:r>
          </a:p>
          <a:p>
            <a:r>
              <a:rPr lang="pt-BR" sz="2400" b="1" dirty="0"/>
              <a:t>MO = 1,9 %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3572865" y="5815136"/>
            <a:ext cx="79208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5.54</a:t>
            </a:r>
          </a:p>
        </p:txBody>
      </p:sp>
      <p:sp>
        <p:nvSpPr>
          <p:cNvPr id="17" name="Elipse 16"/>
          <p:cNvSpPr/>
          <p:nvPr/>
        </p:nvSpPr>
        <p:spPr>
          <a:xfrm>
            <a:off x="7461297" y="4587661"/>
            <a:ext cx="1008112" cy="4864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/>
          <p:cNvSpPr/>
          <p:nvPr/>
        </p:nvSpPr>
        <p:spPr>
          <a:xfrm>
            <a:off x="7461297" y="5904710"/>
            <a:ext cx="1008112" cy="4864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038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3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13" name="CaixaDeTexto 6"/>
          <p:cNvSpPr txBox="1">
            <a:spLocks noChangeArrowheads="1"/>
          </p:cNvSpPr>
          <p:nvPr/>
        </p:nvSpPr>
        <p:spPr bwMode="auto">
          <a:xfrm>
            <a:off x="285750" y="71438"/>
            <a:ext cx="864393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Taxa de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perda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de C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devido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ao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preparo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convencional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região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tropical</a:t>
            </a:r>
            <a:endParaRPr lang="pt-BR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14" name="Tabela 13"/>
          <p:cNvGraphicFramePr>
            <a:graphicFrameLocks noGrp="1"/>
          </p:cNvGraphicFramePr>
          <p:nvPr>
            <p:extLst/>
          </p:nvPr>
        </p:nvGraphicFramePr>
        <p:xfrm>
          <a:off x="663491" y="1175383"/>
          <a:ext cx="7710487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0965">
                  <a:extLst>
                    <a:ext uri="{9D8B030D-6E8A-4147-A177-3AD203B41FA5}">
                      <a16:colId xmlns:a16="http://schemas.microsoft.com/office/drawing/2014/main" val="3544491252"/>
                    </a:ext>
                  </a:extLst>
                </a:gridCol>
                <a:gridCol w="1402436">
                  <a:extLst>
                    <a:ext uri="{9D8B030D-6E8A-4147-A177-3AD203B41FA5}">
                      <a16:colId xmlns:a16="http://schemas.microsoft.com/office/drawing/2014/main" val="1143170909"/>
                    </a:ext>
                  </a:extLst>
                </a:gridCol>
                <a:gridCol w="1727231">
                  <a:extLst>
                    <a:ext uri="{9D8B030D-6E8A-4147-A177-3AD203B41FA5}">
                      <a16:colId xmlns:a16="http://schemas.microsoft.com/office/drawing/2014/main" val="1178116886"/>
                    </a:ext>
                  </a:extLst>
                </a:gridCol>
                <a:gridCol w="959483">
                  <a:extLst>
                    <a:ext uri="{9D8B030D-6E8A-4147-A177-3AD203B41FA5}">
                      <a16:colId xmlns:a16="http://schemas.microsoft.com/office/drawing/2014/main" val="173084374"/>
                    </a:ext>
                  </a:extLst>
                </a:gridCol>
                <a:gridCol w="1272648">
                  <a:extLst>
                    <a:ext uri="{9D8B030D-6E8A-4147-A177-3AD203B41FA5}">
                      <a16:colId xmlns:a16="http://schemas.microsoft.com/office/drawing/2014/main" val="87242771"/>
                    </a:ext>
                  </a:extLst>
                </a:gridCol>
                <a:gridCol w="1197724">
                  <a:extLst>
                    <a:ext uri="{9D8B030D-6E8A-4147-A177-3AD203B41FA5}">
                      <a16:colId xmlns:a16="http://schemas.microsoft.com/office/drawing/2014/main" val="890820972"/>
                    </a:ext>
                  </a:extLst>
                </a:gridCol>
              </a:tblGrid>
              <a:tr h="535785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Local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Tipo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de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i="1" baseline="-25000" dirty="0">
                          <a:solidFill>
                            <a:schemeClr val="bg1"/>
                          </a:solidFill>
                        </a:rPr>
                        <a:t>COT medido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Adição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 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Taxa 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anual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de 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Taxa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anual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690313"/>
                  </a:ext>
                </a:extLst>
              </a:tr>
            </a:tbl>
          </a:graphicData>
        </a:graphic>
      </p:graphicFrame>
      <p:graphicFrame>
        <p:nvGraphicFramePr>
          <p:cNvPr id="24" name="Tabela 23"/>
          <p:cNvGraphicFramePr>
            <a:graphicFrameLocks noGrp="1"/>
          </p:cNvGraphicFramePr>
          <p:nvPr>
            <p:extLst/>
          </p:nvPr>
        </p:nvGraphicFramePr>
        <p:xfrm>
          <a:off x="655472" y="1809045"/>
          <a:ext cx="7718506" cy="535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61">
                  <a:extLst>
                    <a:ext uri="{9D8B030D-6E8A-4147-A177-3AD203B41FA5}">
                      <a16:colId xmlns:a16="http://schemas.microsoft.com/office/drawing/2014/main" val="3544491252"/>
                    </a:ext>
                  </a:extLst>
                </a:gridCol>
                <a:gridCol w="1403895">
                  <a:extLst>
                    <a:ext uri="{9D8B030D-6E8A-4147-A177-3AD203B41FA5}">
                      <a16:colId xmlns:a16="http://schemas.microsoft.com/office/drawing/2014/main" val="1143170909"/>
                    </a:ext>
                  </a:extLst>
                </a:gridCol>
                <a:gridCol w="929476">
                  <a:extLst>
                    <a:ext uri="{9D8B030D-6E8A-4147-A177-3AD203B41FA5}">
                      <a16:colId xmlns:a16="http://schemas.microsoft.com/office/drawing/2014/main" val="1178116886"/>
                    </a:ext>
                  </a:extLst>
                </a:gridCol>
                <a:gridCol w="824793">
                  <a:extLst>
                    <a:ext uri="{9D8B030D-6E8A-4147-A177-3AD203B41FA5}">
                      <a16:colId xmlns:a16="http://schemas.microsoft.com/office/drawing/2014/main" val="3615673512"/>
                    </a:ext>
                  </a:extLst>
                </a:gridCol>
                <a:gridCol w="935240">
                  <a:extLst>
                    <a:ext uri="{9D8B030D-6E8A-4147-A177-3AD203B41FA5}">
                      <a16:colId xmlns:a16="http://schemas.microsoft.com/office/drawing/2014/main" val="173084374"/>
                    </a:ext>
                  </a:extLst>
                </a:gridCol>
                <a:gridCol w="1273971">
                  <a:extLst>
                    <a:ext uri="{9D8B030D-6E8A-4147-A177-3AD203B41FA5}">
                      <a16:colId xmlns:a16="http://schemas.microsoft.com/office/drawing/2014/main" val="87242771"/>
                    </a:ext>
                  </a:extLst>
                </a:gridCol>
                <a:gridCol w="1198970">
                  <a:extLst>
                    <a:ext uri="{9D8B030D-6E8A-4147-A177-3AD203B41FA5}">
                      <a16:colId xmlns:a16="http://schemas.microsoft.com/office/drawing/2014/main" val="890820972"/>
                    </a:ext>
                  </a:extLst>
                </a:gridCol>
              </a:tblGrid>
              <a:tr h="535785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Manejo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i="1" dirty="0">
                          <a:solidFill>
                            <a:schemeClr val="bg1"/>
                          </a:solidFill>
                        </a:rPr>
                        <a:t>t</a:t>
                      </a:r>
                      <a:r>
                        <a:rPr lang="en-US" sz="2800" b="1" i="1" baseline="-250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pt-BR" sz="2800" b="1" i="1" baseline="-25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i="1" dirty="0">
                          <a:solidFill>
                            <a:schemeClr val="bg1"/>
                          </a:solidFill>
                        </a:rPr>
                        <a:t>t</a:t>
                      </a:r>
                      <a:r>
                        <a:rPr lang="en-US" sz="2800" b="1" i="1" baseline="-25000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pt-BR" sz="2800" b="1" i="1" baseline="-25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C anual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Decomp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Sequestro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690313"/>
                  </a:ext>
                </a:extLst>
              </a:tr>
            </a:tbl>
          </a:graphicData>
        </a:graphic>
      </p:graphicFrame>
      <p:graphicFrame>
        <p:nvGraphicFramePr>
          <p:cNvPr id="27" name="Tabela 26"/>
          <p:cNvGraphicFramePr>
            <a:graphicFrameLocks noGrp="1"/>
          </p:cNvGraphicFramePr>
          <p:nvPr>
            <p:extLst/>
          </p:nvPr>
        </p:nvGraphicFramePr>
        <p:xfrm>
          <a:off x="663494" y="2750730"/>
          <a:ext cx="7710483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6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6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68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68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26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469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7353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CV</a:t>
                      </a: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PC-S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18.12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17.04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1.15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4,60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- 0.54</a:t>
                      </a:r>
                      <a:endParaRPr lang="pt-BR" sz="2000" b="1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CaixaDeTexto 14"/>
          <p:cNvSpPr txBox="1"/>
          <p:nvPr/>
        </p:nvSpPr>
        <p:spPr>
          <a:xfrm>
            <a:off x="3096127" y="2280662"/>
            <a:ext cx="493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------------ Mg ha</a:t>
            </a:r>
            <a:r>
              <a:rPr lang="pt-BR" b="1" baseline="30000" dirty="0">
                <a:solidFill>
                  <a:schemeClr val="bg1"/>
                </a:solidFill>
              </a:rPr>
              <a:t>-1</a:t>
            </a:r>
            <a:r>
              <a:rPr lang="pt-BR" b="1" dirty="0">
                <a:solidFill>
                  <a:schemeClr val="bg1"/>
                </a:solidFill>
              </a:rPr>
              <a:t> ----------</a:t>
            </a:r>
          </a:p>
        </p:txBody>
      </p:sp>
      <p:graphicFrame>
        <p:nvGraphicFramePr>
          <p:cNvPr id="30" name="Tabela 29"/>
          <p:cNvGraphicFramePr>
            <a:graphicFrameLocks noGrp="1"/>
          </p:cNvGraphicFramePr>
          <p:nvPr>
            <p:extLst/>
          </p:nvPr>
        </p:nvGraphicFramePr>
        <p:xfrm>
          <a:off x="663493" y="3912270"/>
          <a:ext cx="7710483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6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6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68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68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25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69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7353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LRV</a:t>
                      </a:r>
                      <a:endParaRPr lang="pt-BR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PC-S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48.30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43.70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0.97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3,10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- 0.93</a:t>
                      </a:r>
                      <a:endParaRPr lang="pt-BR" sz="2000" b="1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1" name="Tabela 30"/>
          <p:cNvGraphicFramePr>
            <a:graphicFrameLocks noGrp="1"/>
          </p:cNvGraphicFramePr>
          <p:nvPr>
            <p:extLst/>
          </p:nvPr>
        </p:nvGraphicFramePr>
        <p:xfrm>
          <a:off x="663492" y="5016327"/>
          <a:ext cx="7710484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6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6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68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68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86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8090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7353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Snp</a:t>
                      </a:r>
                      <a:endParaRPr lang="pt-BR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PC-S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48.68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43.70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0.92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5,60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- 1.25</a:t>
                      </a:r>
                      <a:endParaRPr lang="pt-BR" sz="1800" b="1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CaixaDeTexto 15"/>
          <p:cNvSpPr txBox="1"/>
          <p:nvPr/>
        </p:nvSpPr>
        <p:spPr>
          <a:xfrm>
            <a:off x="5967662" y="2310066"/>
            <a:ext cx="78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---%---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7090610" y="2318088"/>
            <a:ext cx="1331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-- Mg ha</a:t>
            </a:r>
            <a:r>
              <a:rPr lang="pt-BR" b="1" baseline="30000" dirty="0">
                <a:solidFill>
                  <a:schemeClr val="bg1"/>
                </a:solidFill>
              </a:rPr>
              <a:t>-1 </a:t>
            </a:r>
            <a:r>
              <a:rPr lang="pt-BR" b="1" dirty="0">
                <a:solidFill>
                  <a:schemeClr val="bg1"/>
                </a:solidFill>
              </a:rPr>
              <a:t>--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7218717" y="3171002"/>
            <a:ext cx="1280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1450 mm</a:t>
            </a:r>
          </a:p>
        </p:txBody>
      </p:sp>
      <p:sp>
        <p:nvSpPr>
          <p:cNvPr id="35" name="CaixaDeTexto 34"/>
          <p:cNvSpPr txBox="1"/>
          <p:nvPr/>
        </p:nvSpPr>
        <p:spPr>
          <a:xfrm>
            <a:off x="7218716" y="4308510"/>
            <a:ext cx="1280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1950 mm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7218716" y="5440469"/>
            <a:ext cx="1280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2150 mm</a:t>
            </a:r>
          </a:p>
        </p:txBody>
      </p:sp>
      <p:sp>
        <p:nvSpPr>
          <p:cNvPr id="37" name="Retângulo: Cantos Arredondados 36"/>
          <p:cNvSpPr/>
          <p:nvPr/>
        </p:nvSpPr>
        <p:spPr>
          <a:xfrm>
            <a:off x="7185299" y="2650603"/>
            <a:ext cx="1236801" cy="930344"/>
          </a:xfrm>
          <a:prstGeom prst="roundRect">
            <a:avLst/>
          </a:prstGeom>
          <a:noFill/>
          <a:ln w="57150">
            <a:solidFill>
              <a:srgbClr val="00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: Cantos Arredondados 37"/>
          <p:cNvSpPr/>
          <p:nvPr/>
        </p:nvSpPr>
        <p:spPr>
          <a:xfrm>
            <a:off x="7185298" y="3792402"/>
            <a:ext cx="1236801" cy="930344"/>
          </a:xfrm>
          <a:prstGeom prst="roundRect">
            <a:avLst/>
          </a:prstGeom>
          <a:noFill/>
          <a:ln w="57150">
            <a:solidFill>
              <a:srgbClr val="00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: Cantos Arredondados 38"/>
          <p:cNvSpPr/>
          <p:nvPr/>
        </p:nvSpPr>
        <p:spPr>
          <a:xfrm>
            <a:off x="7185297" y="4910235"/>
            <a:ext cx="1236801" cy="930344"/>
          </a:xfrm>
          <a:prstGeom prst="roundRect">
            <a:avLst/>
          </a:prstGeom>
          <a:noFill/>
          <a:ln w="57150">
            <a:solidFill>
              <a:srgbClr val="00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0" name="Conector de Seta Reta 19"/>
          <p:cNvCxnSpPr/>
          <p:nvPr/>
        </p:nvCxnSpPr>
        <p:spPr>
          <a:xfrm>
            <a:off x="8758989" y="2650603"/>
            <a:ext cx="0" cy="294809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ixaDeTexto 15"/>
          <p:cNvSpPr txBox="1">
            <a:spLocks noChangeArrowheads="1"/>
          </p:cNvSpPr>
          <p:nvPr/>
        </p:nvSpPr>
        <p:spPr bwMode="auto">
          <a:xfrm>
            <a:off x="147092" y="6453188"/>
            <a:ext cx="44249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Sá et al., 2006 – </a:t>
            </a:r>
            <a:r>
              <a:rPr lang="en-US" b="1" dirty="0" err="1">
                <a:solidFill>
                  <a:schemeClr val="bg1"/>
                </a:solidFill>
              </a:rPr>
              <a:t>Edafologia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nl-NL" b="1" dirty="0">
                <a:solidFill>
                  <a:schemeClr val="bg1"/>
                </a:solidFill>
              </a:rPr>
              <a:t>v. 13, 139-150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57414" y="6031831"/>
            <a:ext cx="6899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CV = Campo Verde-MT; LRV = Lucas do Rio Verde-MT; SNP = Sinop-MT </a:t>
            </a:r>
          </a:p>
        </p:txBody>
      </p:sp>
    </p:spTree>
    <p:extLst>
      <p:ext uri="{BB962C8B-B14F-4D97-AF65-F5344CB8AC3E}">
        <p14:creationId xmlns:p14="http://schemas.microsoft.com/office/powerpoint/2010/main" val="248159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 animBg="1"/>
      <p:bldP spid="38" grpId="0" animBg="1"/>
      <p:bldP spid="39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/>
          </p:nvPr>
        </p:nvGraphicFramePr>
        <p:xfrm>
          <a:off x="687557" y="2640679"/>
          <a:ext cx="7718506" cy="119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88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74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77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77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36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4820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747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CV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PC-S</a:t>
                      </a:r>
                      <a:endParaRPr lang="pt-BR" sz="15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18.12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17.04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1.15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4,60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- 0.54</a:t>
                      </a:r>
                      <a:endParaRPr lang="pt-BR" sz="1800" b="1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PD-S/</a:t>
                      </a:r>
                      <a:r>
                        <a:rPr lang="en-US" sz="1500" b="1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Els+Crt</a:t>
                      </a:r>
                      <a:endParaRPr lang="pt-BR" sz="15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28.47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32.05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9.39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1,40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1.79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PD-S/ </a:t>
                      </a:r>
                      <a:r>
                        <a:rPr lang="en-US" sz="1500" b="1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Sgh+Brq+Crt</a:t>
                      </a:r>
                      <a:endParaRPr lang="pt-BR" sz="15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30.66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35.03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9.69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1,10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2.18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Tabela 4"/>
          <p:cNvGraphicFramePr>
            <a:graphicFrameLocks noGrp="1"/>
          </p:cNvGraphicFramePr>
          <p:nvPr>
            <p:extLst/>
          </p:nvPr>
        </p:nvGraphicFramePr>
        <p:xfrm>
          <a:off x="655472" y="3943876"/>
          <a:ext cx="7718506" cy="119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88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7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77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77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70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747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7475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LRV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PC-S</a:t>
                      </a:r>
                      <a:endParaRPr lang="pt-BR" sz="15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48.30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43.70</a:t>
                      </a:r>
                      <a:endParaRPr lang="pt-BR" sz="1800" b="1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0.97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3,10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- 0.93</a:t>
                      </a:r>
                      <a:endParaRPr lang="pt-BR" sz="1800" b="1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PD-S/</a:t>
                      </a:r>
                      <a:r>
                        <a:rPr lang="en-US" sz="1500" b="1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Els+Crt</a:t>
                      </a:r>
                      <a:endParaRPr lang="pt-BR" sz="15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55.80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65.10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7.42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0,70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1.86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PD-S/ </a:t>
                      </a:r>
                      <a:r>
                        <a:rPr lang="en-US" sz="1500" b="1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Sgh+Brq+Crt</a:t>
                      </a:r>
                      <a:endParaRPr lang="pt-BR" sz="15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58.30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68.80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7.91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0,60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2.10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Tabela 5"/>
          <p:cNvGraphicFramePr>
            <a:graphicFrameLocks noGrp="1"/>
          </p:cNvGraphicFramePr>
          <p:nvPr>
            <p:extLst/>
          </p:nvPr>
        </p:nvGraphicFramePr>
        <p:xfrm>
          <a:off x="655471" y="5311524"/>
          <a:ext cx="771850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88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74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77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77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70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747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7475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Snp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PC-S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48.68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43.70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0.92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5,60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- 1.25</a:t>
                      </a:r>
                      <a:endParaRPr lang="pt-BR" sz="1800" b="1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PD-S/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Els+Crt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40.30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47.20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10.03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1,00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1.73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PD-S/Tifton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43.02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53.40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12.82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1,20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2.60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8213" name="CaixaDeTexto 6"/>
          <p:cNvSpPr txBox="1">
            <a:spLocks noChangeArrowheads="1"/>
          </p:cNvSpPr>
          <p:nvPr/>
        </p:nvSpPr>
        <p:spPr bwMode="auto">
          <a:xfrm>
            <a:off x="285750" y="39354"/>
            <a:ext cx="864393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Balanço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 e taxa de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sequestro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 de C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função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 do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manejo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 do solo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associado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ao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sistema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 de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produção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 PD</a:t>
            </a:r>
            <a:endParaRPr lang="pt-BR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Retângulo: Cantos Arredondados 10"/>
          <p:cNvSpPr/>
          <p:nvPr/>
        </p:nvSpPr>
        <p:spPr>
          <a:xfrm>
            <a:off x="7161567" y="2939929"/>
            <a:ext cx="1258887" cy="956541"/>
          </a:xfrm>
          <a:prstGeom prst="roundRect">
            <a:avLst/>
          </a:pr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: Cantos Arredondados 17"/>
          <p:cNvSpPr/>
          <p:nvPr/>
        </p:nvSpPr>
        <p:spPr>
          <a:xfrm>
            <a:off x="7161567" y="4235377"/>
            <a:ext cx="1258887" cy="956541"/>
          </a:xfrm>
          <a:prstGeom prst="roundRect">
            <a:avLst/>
          </a:pr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: Cantos Arredondados 18"/>
          <p:cNvSpPr/>
          <p:nvPr/>
        </p:nvSpPr>
        <p:spPr>
          <a:xfrm>
            <a:off x="7161567" y="5637720"/>
            <a:ext cx="1258887" cy="956541"/>
          </a:xfrm>
          <a:prstGeom prst="roundRect">
            <a:avLst/>
          </a:pr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0" name="Tabela 19"/>
          <p:cNvGraphicFramePr>
            <a:graphicFrameLocks noGrp="1"/>
          </p:cNvGraphicFramePr>
          <p:nvPr>
            <p:extLst/>
          </p:nvPr>
        </p:nvGraphicFramePr>
        <p:xfrm>
          <a:off x="663491" y="1063089"/>
          <a:ext cx="7710487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0965">
                  <a:extLst>
                    <a:ext uri="{9D8B030D-6E8A-4147-A177-3AD203B41FA5}">
                      <a16:colId xmlns:a16="http://schemas.microsoft.com/office/drawing/2014/main" val="3544491252"/>
                    </a:ext>
                  </a:extLst>
                </a:gridCol>
                <a:gridCol w="1402436">
                  <a:extLst>
                    <a:ext uri="{9D8B030D-6E8A-4147-A177-3AD203B41FA5}">
                      <a16:colId xmlns:a16="http://schemas.microsoft.com/office/drawing/2014/main" val="1143170909"/>
                    </a:ext>
                  </a:extLst>
                </a:gridCol>
                <a:gridCol w="1727231">
                  <a:extLst>
                    <a:ext uri="{9D8B030D-6E8A-4147-A177-3AD203B41FA5}">
                      <a16:colId xmlns:a16="http://schemas.microsoft.com/office/drawing/2014/main" val="1178116886"/>
                    </a:ext>
                  </a:extLst>
                </a:gridCol>
                <a:gridCol w="959483">
                  <a:extLst>
                    <a:ext uri="{9D8B030D-6E8A-4147-A177-3AD203B41FA5}">
                      <a16:colId xmlns:a16="http://schemas.microsoft.com/office/drawing/2014/main" val="173084374"/>
                    </a:ext>
                  </a:extLst>
                </a:gridCol>
                <a:gridCol w="1272648">
                  <a:extLst>
                    <a:ext uri="{9D8B030D-6E8A-4147-A177-3AD203B41FA5}">
                      <a16:colId xmlns:a16="http://schemas.microsoft.com/office/drawing/2014/main" val="87242771"/>
                    </a:ext>
                  </a:extLst>
                </a:gridCol>
                <a:gridCol w="1197724">
                  <a:extLst>
                    <a:ext uri="{9D8B030D-6E8A-4147-A177-3AD203B41FA5}">
                      <a16:colId xmlns:a16="http://schemas.microsoft.com/office/drawing/2014/main" val="890820972"/>
                    </a:ext>
                  </a:extLst>
                </a:gridCol>
              </a:tblGrid>
              <a:tr h="535785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Local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Tipo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de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i="1" baseline="-25000" dirty="0">
                          <a:solidFill>
                            <a:schemeClr val="bg1"/>
                          </a:solidFill>
                        </a:rPr>
                        <a:t>COT medido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Adição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 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Taxa 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anual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de 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Taxa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anual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690313"/>
                  </a:ext>
                </a:extLst>
              </a:tr>
            </a:tbl>
          </a:graphicData>
        </a:graphic>
      </p:graphicFrame>
      <p:graphicFrame>
        <p:nvGraphicFramePr>
          <p:cNvPr id="21" name="Tabela 20"/>
          <p:cNvGraphicFramePr>
            <a:graphicFrameLocks noGrp="1"/>
          </p:cNvGraphicFramePr>
          <p:nvPr>
            <p:extLst/>
          </p:nvPr>
        </p:nvGraphicFramePr>
        <p:xfrm>
          <a:off x="655472" y="1696751"/>
          <a:ext cx="7718506" cy="535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61">
                  <a:extLst>
                    <a:ext uri="{9D8B030D-6E8A-4147-A177-3AD203B41FA5}">
                      <a16:colId xmlns:a16="http://schemas.microsoft.com/office/drawing/2014/main" val="3544491252"/>
                    </a:ext>
                  </a:extLst>
                </a:gridCol>
                <a:gridCol w="1403895">
                  <a:extLst>
                    <a:ext uri="{9D8B030D-6E8A-4147-A177-3AD203B41FA5}">
                      <a16:colId xmlns:a16="http://schemas.microsoft.com/office/drawing/2014/main" val="1143170909"/>
                    </a:ext>
                  </a:extLst>
                </a:gridCol>
                <a:gridCol w="929476">
                  <a:extLst>
                    <a:ext uri="{9D8B030D-6E8A-4147-A177-3AD203B41FA5}">
                      <a16:colId xmlns:a16="http://schemas.microsoft.com/office/drawing/2014/main" val="1178116886"/>
                    </a:ext>
                  </a:extLst>
                </a:gridCol>
                <a:gridCol w="824793">
                  <a:extLst>
                    <a:ext uri="{9D8B030D-6E8A-4147-A177-3AD203B41FA5}">
                      <a16:colId xmlns:a16="http://schemas.microsoft.com/office/drawing/2014/main" val="3615673512"/>
                    </a:ext>
                  </a:extLst>
                </a:gridCol>
                <a:gridCol w="935240">
                  <a:extLst>
                    <a:ext uri="{9D8B030D-6E8A-4147-A177-3AD203B41FA5}">
                      <a16:colId xmlns:a16="http://schemas.microsoft.com/office/drawing/2014/main" val="173084374"/>
                    </a:ext>
                  </a:extLst>
                </a:gridCol>
                <a:gridCol w="1273971">
                  <a:extLst>
                    <a:ext uri="{9D8B030D-6E8A-4147-A177-3AD203B41FA5}">
                      <a16:colId xmlns:a16="http://schemas.microsoft.com/office/drawing/2014/main" val="87242771"/>
                    </a:ext>
                  </a:extLst>
                </a:gridCol>
                <a:gridCol w="1198970">
                  <a:extLst>
                    <a:ext uri="{9D8B030D-6E8A-4147-A177-3AD203B41FA5}">
                      <a16:colId xmlns:a16="http://schemas.microsoft.com/office/drawing/2014/main" val="890820972"/>
                    </a:ext>
                  </a:extLst>
                </a:gridCol>
              </a:tblGrid>
              <a:tr h="535785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Manejo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i="1" dirty="0">
                          <a:solidFill>
                            <a:schemeClr val="bg1"/>
                          </a:solidFill>
                        </a:rPr>
                        <a:t>t</a:t>
                      </a:r>
                      <a:r>
                        <a:rPr lang="en-US" sz="2800" b="1" i="1" baseline="-250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pt-BR" sz="2800" b="1" i="1" baseline="-25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i="1" dirty="0">
                          <a:solidFill>
                            <a:schemeClr val="bg1"/>
                          </a:solidFill>
                        </a:rPr>
                        <a:t>t</a:t>
                      </a:r>
                      <a:r>
                        <a:rPr lang="en-US" sz="2800" b="1" i="1" baseline="-25000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pt-BR" sz="2800" b="1" i="1" baseline="-25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C anual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Decomp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Sequestro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690313"/>
                  </a:ext>
                </a:extLst>
              </a:tr>
            </a:tbl>
          </a:graphicData>
        </a:graphic>
      </p:graphicFrame>
      <p:sp>
        <p:nvSpPr>
          <p:cNvPr id="22" name="CaixaDeTexto 21"/>
          <p:cNvSpPr txBox="1"/>
          <p:nvPr/>
        </p:nvSpPr>
        <p:spPr>
          <a:xfrm>
            <a:off x="3096127" y="2216494"/>
            <a:ext cx="493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------------- Mg ha</a:t>
            </a:r>
            <a:r>
              <a:rPr lang="pt-BR" b="1" baseline="30000" dirty="0">
                <a:solidFill>
                  <a:schemeClr val="bg1"/>
                </a:solidFill>
              </a:rPr>
              <a:t>-1</a:t>
            </a:r>
            <a:r>
              <a:rPr lang="pt-BR" b="1" dirty="0">
                <a:solidFill>
                  <a:schemeClr val="bg1"/>
                </a:solidFill>
              </a:rPr>
              <a:t> ------------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5967662" y="2245898"/>
            <a:ext cx="1122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---- % -----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7090610" y="2253920"/>
            <a:ext cx="1331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-- Mg ha</a:t>
            </a:r>
            <a:r>
              <a:rPr lang="pt-BR" b="1" baseline="30000" dirty="0">
                <a:solidFill>
                  <a:schemeClr val="bg1"/>
                </a:solidFill>
              </a:rPr>
              <a:t>-1 </a:t>
            </a:r>
            <a:r>
              <a:rPr lang="pt-BR" b="1" dirty="0">
                <a:solidFill>
                  <a:schemeClr val="bg1"/>
                </a:solidFill>
              </a:rPr>
              <a:t>--</a:t>
            </a:r>
          </a:p>
        </p:txBody>
      </p:sp>
      <p:sp>
        <p:nvSpPr>
          <p:cNvPr id="25" name="CaixaDeTexto 15"/>
          <p:cNvSpPr txBox="1">
            <a:spLocks noChangeArrowheads="1"/>
          </p:cNvSpPr>
          <p:nvPr/>
        </p:nvSpPr>
        <p:spPr bwMode="auto">
          <a:xfrm>
            <a:off x="147092" y="6453188"/>
            <a:ext cx="44249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Sá et al., 2006 – </a:t>
            </a:r>
            <a:r>
              <a:rPr lang="en-US" b="1" dirty="0" err="1">
                <a:solidFill>
                  <a:schemeClr val="bg1"/>
                </a:solidFill>
              </a:rPr>
              <a:t>Edafologia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nl-NL" b="1" dirty="0">
                <a:solidFill>
                  <a:schemeClr val="bg1"/>
                </a:solidFill>
              </a:rPr>
              <a:t>v. 13, 139-150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09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9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539552" y="1052736"/>
            <a:ext cx="7992888" cy="5472608"/>
            <a:chOff x="539552" y="1052736"/>
            <a:chExt cx="7992888" cy="5472608"/>
          </a:xfrm>
        </p:grpSpPr>
        <p:sp>
          <p:nvSpPr>
            <p:cNvPr id="5" name="Retângulo 4"/>
            <p:cNvSpPr/>
            <p:nvPr/>
          </p:nvSpPr>
          <p:spPr>
            <a:xfrm>
              <a:off x="539552" y="1052736"/>
              <a:ext cx="7992888" cy="54726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578" name="Freeform 32"/>
            <p:cNvSpPr>
              <a:spLocks noEditPoints="1"/>
            </p:cNvSpPr>
            <p:nvPr/>
          </p:nvSpPr>
          <p:spPr bwMode="auto">
            <a:xfrm>
              <a:off x="2156595" y="2183717"/>
              <a:ext cx="4772025" cy="14287"/>
            </a:xfrm>
            <a:custGeom>
              <a:avLst/>
              <a:gdLst>
                <a:gd name="T0" fmla="*/ 0 w 18050"/>
                <a:gd name="T1" fmla="*/ 2147483647 h 50"/>
                <a:gd name="T2" fmla="*/ 2147483647 w 18050"/>
                <a:gd name="T3" fmla="*/ 2147483647 h 50"/>
                <a:gd name="T4" fmla="*/ 2147483647 w 18050"/>
                <a:gd name="T5" fmla="*/ 2147483647 h 50"/>
                <a:gd name="T6" fmla="*/ 2147483647 w 18050"/>
                <a:gd name="T7" fmla="*/ 2147483647 h 50"/>
                <a:gd name="T8" fmla="*/ 2147483647 w 18050"/>
                <a:gd name="T9" fmla="*/ 0 h 50"/>
                <a:gd name="T10" fmla="*/ 2147483647 w 18050"/>
                <a:gd name="T11" fmla="*/ 0 h 50"/>
                <a:gd name="T12" fmla="*/ 2147483647 w 18050"/>
                <a:gd name="T13" fmla="*/ 0 h 50"/>
                <a:gd name="T14" fmla="*/ 2147483647 w 18050"/>
                <a:gd name="T15" fmla="*/ 2147483647 h 50"/>
                <a:gd name="T16" fmla="*/ 2147483647 w 18050"/>
                <a:gd name="T17" fmla="*/ 2147483647 h 50"/>
                <a:gd name="T18" fmla="*/ 2147483647 w 18050"/>
                <a:gd name="T19" fmla="*/ 2147483647 h 50"/>
                <a:gd name="T20" fmla="*/ 2147483647 w 18050"/>
                <a:gd name="T21" fmla="*/ 2147483647 h 50"/>
                <a:gd name="T22" fmla="*/ 2147483647 w 18050"/>
                <a:gd name="T23" fmla="*/ 0 h 50"/>
                <a:gd name="T24" fmla="*/ 2147483647 w 18050"/>
                <a:gd name="T25" fmla="*/ 0 h 50"/>
                <a:gd name="T26" fmla="*/ 2147483647 w 18050"/>
                <a:gd name="T27" fmla="*/ 0 h 50"/>
                <a:gd name="T28" fmla="*/ 2147483647 w 18050"/>
                <a:gd name="T29" fmla="*/ 2147483647 h 50"/>
                <a:gd name="T30" fmla="*/ 2147483647 w 18050"/>
                <a:gd name="T31" fmla="*/ 2147483647 h 50"/>
                <a:gd name="T32" fmla="*/ 2147483647 w 18050"/>
                <a:gd name="T33" fmla="*/ 2147483647 h 50"/>
                <a:gd name="T34" fmla="*/ 2147483647 w 18050"/>
                <a:gd name="T35" fmla="*/ 2147483647 h 50"/>
                <a:gd name="T36" fmla="*/ 2147483647 w 18050"/>
                <a:gd name="T37" fmla="*/ 0 h 50"/>
                <a:gd name="T38" fmla="*/ 2147483647 w 18050"/>
                <a:gd name="T39" fmla="*/ 0 h 50"/>
                <a:gd name="T40" fmla="*/ 2147483647 w 18050"/>
                <a:gd name="T41" fmla="*/ 0 h 50"/>
                <a:gd name="T42" fmla="*/ 2147483647 w 18050"/>
                <a:gd name="T43" fmla="*/ 2147483647 h 50"/>
                <a:gd name="T44" fmla="*/ 2147483647 w 18050"/>
                <a:gd name="T45" fmla="*/ 2147483647 h 50"/>
                <a:gd name="T46" fmla="*/ 2147483647 w 18050"/>
                <a:gd name="T47" fmla="*/ 2147483647 h 50"/>
                <a:gd name="T48" fmla="*/ 2147483647 w 18050"/>
                <a:gd name="T49" fmla="*/ 2147483647 h 50"/>
                <a:gd name="T50" fmla="*/ 2147483647 w 18050"/>
                <a:gd name="T51" fmla="*/ 0 h 50"/>
                <a:gd name="T52" fmla="*/ 2147483647 w 18050"/>
                <a:gd name="T53" fmla="*/ 0 h 50"/>
                <a:gd name="T54" fmla="*/ 2147483647 w 18050"/>
                <a:gd name="T55" fmla="*/ 0 h 50"/>
                <a:gd name="T56" fmla="*/ 2147483647 w 18050"/>
                <a:gd name="T57" fmla="*/ 2147483647 h 50"/>
                <a:gd name="T58" fmla="*/ 2147483647 w 18050"/>
                <a:gd name="T59" fmla="*/ 2147483647 h 50"/>
                <a:gd name="T60" fmla="*/ 2147483647 w 18050"/>
                <a:gd name="T61" fmla="*/ 2147483647 h 50"/>
                <a:gd name="T62" fmla="*/ 2147483647 w 18050"/>
                <a:gd name="T63" fmla="*/ 2147483647 h 50"/>
                <a:gd name="T64" fmla="*/ 2147483647 w 18050"/>
                <a:gd name="T65" fmla="*/ 0 h 50"/>
                <a:gd name="T66" fmla="*/ 2147483647 w 18050"/>
                <a:gd name="T67" fmla="*/ 0 h 50"/>
                <a:gd name="T68" fmla="*/ 2147483647 w 18050"/>
                <a:gd name="T69" fmla="*/ 0 h 50"/>
                <a:gd name="T70" fmla="*/ 2147483647 w 18050"/>
                <a:gd name="T71" fmla="*/ 2147483647 h 50"/>
                <a:gd name="T72" fmla="*/ 2147483647 w 18050"/>
                <a:gd name="T73" fmla="*/ 2147483647 h 50"/>
                <a:gd name="T74" fmla="*/ 2147483647 w 18050"/>
                <a:gd name="T75" fmla="*/ 2147483647 h 50"/>
                <a:gd name="T76" fmla="*/ 2147483647 w 18050"/>
                <a:gd name="T77" fmla="*/ 2147483647 h 50"/>
                <a:gd name="T78" fmla="*/ 2147483647 w 18050"/>
                <a:gd name="T79" fmla="*/ 0 h 50"/>
                <a:gd name="T80" fmla="*/ 2147483647 w 18050"/>
                <a:gd name="T81" fmla="*/ 0 h 50"/>
                <a:gd name="T82" fmla="*/ 2147483647 w 18050"/>
                <a:gd name="T83" fmla="*/ 0 h 50"/>
                <a:gd name="T84" fmla="*/ 2147483647 w 18050"/>
                <a:gd name="T85" fmla="*/ 2147483647 h 50"/>
                <a:gd name="T86" fmla="*/ 2147483647 w 18050"/>
                <a:gd name="T87" fmla="*/ 2147483647 h 50"/>
                <a:gd name="T88" fmla="*/ 2147483647 w 18050"/>
                <a:gd name="T89" fmla="*/ 2147483647 h 50"/>
                <a:gd name="T90" fmla="*/ 2147483647 w 18050"/>
                <a:gd name="T91" fmla="*/ 2147483647 h 50"/>
                <a:gd name="T92" fmla="*/ 2147483647 w 18050"/>
                <a:gd name="T93" fmla="*/ 0 h 50"/>
                <a:gd name="T94" fmla="*/ 2147483647 w 18050"/>
                <a:gd name="T95" fmla="*/ 0 h 50"/>
                <a:gd name="T96" fmla="*/ 2147483647 w 18050"/>
                <a:gd name="T97" fmla="*/ 0 h 50"/>
                <a:gd name="T98" fmla="*/ 2147483647 w 18050"/>
                <a:gd name="T99" fmla="*/ 2147483647 h 50"/>
                <a:gd name="T100" fmla="*/ 2147483647 w 18050"/>
                <a:gd name="T101" fmla="*/ 2147483647 h 50"/>
                <a:gd name="T102" fmla="*/ 2147483647 w 18050"/>
                <a:gd name="T103" fmla="*/ 2147483647 h 50"/>
                <a:gd name="T104" fmla="*/ 2147483647 w 18050"/>
                <a:gd name="T105" fmla="*/ 2147483647 h 50"/>
                <a:gd name="T106" fmla="*/ 2147483647 w 18050"/>
                <a:gd name="T107" fmla="*/ 0 h 50"/>
                <a:gd name="T108" fmla="*/ 2147483647 w 18050"/>
                <a:gd name="T109" fmla="*/ 0 h 50"/>
                <a:gd name="T110" fmla="*/ 2147483647 w 18050"/>
                <a:gd name="T111" fmla="*/ 0 h 50"/>
                <a:gd name="T112" fmla="*/ 2147483647 w 18050"/>
                <a:gd name="T113" fmla="*/ 2147483647 h 50"/>
                <a:gd name="T114" fmla="*/ 2147483647 w 18050"/>
                <a:gd name="T115" fmla="*/ 2147483647 h 50"/>
                <a:gd name="T116" fmla="*/ 2147483647 w 18050"/>
                <a:gd name="T117" fmla="*/ 2147483647 h 50"/>
                <a:gd name="T118" fmla="*/ 2147483647 w 18050"/>
                <a:gd name="T119" fmla="*/ 2147483647 h 5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8050"/>
                <a:gd name="T181" fmla="*/ 0 h 50"/>
                <a:gd name="T182" fmla="*/ 18050 w 18050"/>
                <a:gd name="T183" fmla="*/ 50 h 5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8050" h="50">
                  <a:moveTo>
                    <a:pt x="25" y="0"/>
                  </a:moveTo>
                  <a:lnTo>
                    <a:pt x="175" y="0"/>
                  </a:lnTo>
                  <a:cubicBezTo>
                    <a:pt x="189" y="0"/>
                    <a:pt x="200" y="12"/>
                    <a:pt x="200" y="25"/>
                  </a:cubicBezTo>
                  <a:cubicBezTo>
                    <a:pt x="200" y="39"/>
                    <a:pt x="189" y="50"/>
                    <a:pt x="175" y="50"/>
                  </a:cubicBezTo>
                  <a:lnTo>
                    <a:pt x="25" y="50"/>
                  </a:lnTo>
                  <a:cubicBezTo>
                    <a:pt x="12" y="50"/>
                    <a:pt x="0" y="39"/>
                    <a:pt x="0" y="25"/>
                  </a:cubicBezTo>
                  <a:cubicBezTo>
                    <a:pt x="0" y="12"/>
                    <a:pt x="12" y="0"/>
                    <a:pt x="25" y="0"/>
                  </a:cubicBezTo>
                  <a:close/>
                  <a:moveTo>
                    <a:pt x="375" y="0"/>
                  </a:moveTo>
                  <a:lnTo>
                    <a:pt x="525" y="0"/>
                  </a:lnTo>
                  <a:cubicBezTo>
                    <a:pt x="539" y="0"/>
                    <a:pt x="550" y="12"/>
                    <a:pt x="550" y="25"/>
                  </a:cubicBezTo>
                  <a:cubicBezTo>
                    <a:pt x="550" y="39"/>
                    <a:pt x="539" y="50"/>
                    <a:pt x="525" y="50"/>
                  </a:cubicBezTo>
                  <a:lnTo>
                    <a:pt x="375" y="50"/>
                  </a:lnTo>
                  <a:cubicBezTo>
                    <a:pt x="362" y="50"/>
                    <a:pt x="350" y="39"/>
                    <a:pt x="350" y="25"/>
                  </a:cubicBezTo>
                  <a:cubicBezTo>
                    <a:pt x="350" y="12"/>
                    <a:pt x="362" y="0"/>
                    <a:pt x="375" y="0"/>
                  </a:cubicBezTo>
                  <a:close/>
                  <a:moveTo>
                    <a:pt x="725" y="0"/>
                  </a:moveTo>
                  <a:lnTo>
                    <a:pt x="875" y="0"/>
                  </a:lnTo>
                  <a:cubicBezTo>
                    <a:pt x="889" y="0"/>
                    <a:pt x="900" y="12"/>
                    <a:pt x="900" y="25"/>
                  </a:cubicBezTo>
                  <a:cubicBezTo>
                    <a:pt x="900" y="39"/>
                    <a:pt x="889" y="50"/>
                    <a:pt x="875" y="50"/>
                  </a:cubicBezTo>
                  <a:lnTo>
                    <a:pt x="725" y="50"/>
                  </a:lnTo>
                  <a:cubicBezTo>
                    <a:pt x="712" y="50"/>
                    <a:pt x="700" y="39"/>
                    <a:pt x="700" y="25"/>
                  </a:cubicBezTo>
                  <a:cubicBezTo>
                    <a:pt x="700" y="12"/>
                    <a:pt x="712" y="0"/>
                    <a:pt x="725" y="0"/>
                  </a:cubicBezTo>
                  <a:close/>
                  <a:moveTo>
                    <a:pt x="1075" y="0"/>
                  </a:moveTo>
                  <a:lnTo>
                    <a:pt x="1225" y="0"/>
                  </a:lnTo>
                  <a:cubicBezTo>
                    <a:pt x="1239" y="0"/>
                    <a:pt x="1250" y="12"/>
                    <a:pt x="1250" y="25"/>
                  </a:cubicBezTo>
                  <a:cubicBezTo>
                    <a:pt x="1250" y="39"/>
                    <a:pt x="1239" y="50"/>
                    <a:pt x="1225" y="50"/>
                  </a:cubicBezTo>
                  <a:lnTo>
                    <a:pt x="1075" y="50"/>
                  </a:lnTo>
                  <a:cubicBezTo>
                    <a:pt x="1062" y="50"/>
                    <a:pt x="1050" y="39"/>
                    <a:pt x="1050" y="25"/>
                  </a:cubicBezTo>
                  <a:cubicBezTo>
                    <a:pt x="1050" y="12"/>
                    <a:pt x="1062" y="0"/>
                    <a:pt x="1075" y="0"/>
                  </a:cubicBezTo>
                  <a:close/>
                  <a:moveTo>
                    <a:pt x="1425" y="0"/>
                  </a:moveTo>
                  <a:lnTo>
                    <a:pt x="1575" y="0"/>
                  </a:lnTo>
                  <a:cubicBezTo>
                    <a:pt x="1589" y="0"/>
                    <a:pt x="1600" y="12"/>
                    <a:pt x="1600" y="25"/>
                  </a:cubicBezTo>
                  <a:cubicBezTo>
                    <a:pt x="1600" y="39"/>
                    <a:pt x="1589" y="50"/>
                    <a:pt x="1575" y="50"/>
                  </a:cubicBezTo>
                  <a:lnTo>
                    <a:pt x="1425" y="50"/>
                  </a:lnTo>
                  <a:cubicBezTo>
                    <a:pt x="1412" y="50"/>
                    <a:pt x="1400" y="39"/>
                    <a:pt x="1400" y="25"/>
                  </a:cubicBezTo>
                  <a:cubicBezTo>
                    <a:pt x="1400" y="12"/>
                    <a:pt x="1412" y="0"/>
                    <a:pt x="1425" y="0"/>
                  </a:cubicBezTo>
                  <a:close/>
                  <a:moveTo>
                    <a:pt x="1775" y="0"/>
                  </a:moveTo>
                  <a:lnTo>
                    <a:pt x="1925" y="0"/>
                  </a:lnTo>
                  <a:cubicBezTo>
                    <a:pt x="1939" y="0"/>
                    <a:pt x="1950" y="12"/>
                    <a:pt x="1950" y="25"/>
                  </a:cubicBezTo>
                  <a:cubicBezTo>
                    <a:pt x="1950" y="39"/>
                    <a:pt x="1939" y="50"/>
                    <a:pt x="1925" y="50"/>
                  </a:cubicBezTo>
                  <a:lnTo>
                    <a:pt x="1775" y="50"/>
                  </a:lnTo>
                  <a:cubicBezTo>
                    <a:pt x="1762" y="50"/>
                    <a:pt x="1750" y="39"/>
                    <a:pt x="1750" y="25"/>
                  </a:cubicBezTo>
                  <a:cubicBezTo>
                    <a:pt x="1750" y="12"/>
                    <a:pt x="1762" y="0"/>
                    <a:pt x="1775" y="0"/>
                  </a:cubicBezTo>
                  <a:close/>
                  <a:moveTo>
                    <a:pt x="2125" y="0"/>
                  </a:moveTo>
                  <a:lnTo>
                    <a:pt x="2275" y="0"/>
                  </a:lnTo>
                  <a:cubicBezTo>
                    <a:pt x="2289" y="0"/>
                    <a:pt x="2300" y="12"/>
                    <a:pt x="2300" y="25"/>
                  </a:cubicBezTo>
                  <a:cubicBezTo>
                    <a:pt x="2300" y="39"/>
                    <a:pt x="2289" y="50"/>
                    <a:pt x="2275" y="50"/>
                  </a:cubicBezTo>
                  <a:lnTo>
                    <a:pt x="2125" y="50"/>
                  </a:lnTo>
                  <a:cubicBezTo>
                    <a:pt x="2112" y="50"/>
                    <a:pt x="2100" y="39"/>
                    <a:pt x="2100" y="25"/>
                  </a:cubicBezTo>
                  <a:cubicBezTo>
                    <a:pt x="2100" y="12"/>
                    <a:pt x="2112" y="0"/>
                    <a:pt x="2125" y="0"/>
                  </a:cubicBezTo>
                  <a:close/>
                  <a:moveTo>
                    <a:pt x="2475" y="0"/>
                  </a:moveTo>
                  <a:lnTo>
                    <a:pt x="2625" y="0"/>
                  </a:lnTo>
                  <a:cubicBezTo>
                    <a:pt x="2639" y="0"/>
                    <a:pt x="2650" y="12"/>
                    <a:pt x="2650" y="25"/>
                  </a:cubicBezTo>
                  <a:cubicBezTo>
                    <a:pt x="2650" y="39"/>
                    <a:pt x="2639" y="50"/>
                    <a:pt x="2625" y="50"/>
                  </a:cubicBezTo>
                  <a:lnTo>
                    <a:pt x="2475" y="50"/>
                  </a:lnTo>
                  <a:cubicBezTo>
                    <a:pt x="2462" y="50"/>
                    <a:pt x="2450" y="39"/>
                    <a:pt x="2450" y="25"/>
                  </a:cubicBezTo>
                  <a:cubicBezTo>
                    <a:pt x="2450" y="12"/>
                    <a:pt x="2462" y="0"/>
                    <a:pt x="2475" y="0"/>
                  </a:cubicBezTo>
                  <a:close/>
                  <a:moveTo>
                    <a:pt x="2825" y="0"/>
                  </a:moveTo>
                  <a:lnTo>
                    <a:pt x="2975" y="0"/>
                  </a:lnTo>
                  <a:cubicBezTo>
                    <a:pt x="2989" y="0"/>
                    <a:pt x="3000" y="12"/>
                    <a:pt x="3000" y="25"/>
                  </a:cubicBezTo>
                  <a:cubicBezTo>
                    <a:pt x="3000" y="39"/>
                    <a:pt x="2989" y="50"/>
                    <a:pt x="2975" y="50"/>
                  </a:cubicBezTo>
                  <a:lnTo>
                    <a:pt x="2825" y="50"/>
                  </a:lnTo>
                  <a:cubicBezTo>
                    <a:pt x="2812" y="50"/>
                    <a:pt x="2800" y="39"/>
                    <a:pt x="2800" y="25"/>
                  </a:cubicBezTo>
                  <a:cubicBezTo>
                    <a:pt x="2800" y="12"/>
                    <a:pt x="2812" y="0"/>
                    <a:pt x="2825" y="0"/>
                  </a:cubicBezTo>
                  <a:close/>
                  <a:moveTo>
                    <a:pt x="3175" y="0"/>
                  </a:moveTo>
                  <a:lnTo>
                    <a:pt x="3325" y="0"/>
                  </a:lnTo>
                  <a:cubicBezTo>
                    <a:pt x="3339" y="0"/>
                    <a:pt x="3350" y="12"/>
                    <a:pt x="3350" y="25"/>
                  </a:cubicBezTo>
                  <a:cubicBezTo>
                    <a:pt x="3350" y="39"/>
                    <a:pt x="3339" y="50"/>
                    <a:pt x="3325" y="50"/>
                  </a:cubicBezTo>
                  <a:lnTo>
                    <a:pt x="3175" y="50"/>
                  </a:lnTo>
                  <a:cubicBezTo>
                    <a:pt x="3162" y="50"/>
                    <a:pt x="3150" y="39"/>
                    <a:pt x="3150" y="25"/>
                  </a:cubicBezTo>
                  <a:cubicBezTo>
                    <a:pt x="3150" y="12"/>
                    <a:pt x="3162" y="0"/>
                    <a:pt x="3175" y="0"/>
                  </a:cubicBezTo>
                  <a:close/>
                  <a:moveTo>
                    <a:pt x="3525" y="0"/>
                  </a:moveTo>
                  <a:lnTo>
                    <a:pt x="3675" y="0"/>
                  </a:lnTo>
                  <a:cubicBezTo>
                    <a:pt x="3689" y="0"/>
                    <a:pt x="3700" y="12"/>
                    <a:pt x="3700" y="25"/>
                  </a:cubicBezTo>
                  <a:cubicBezTo>
                    <a:pt x="3700" y="39"/>
                    <a:pt x="3689" y="50"/>
                    <a:pt x="3675" y="50"/>
                  </a:cubicBezTo>
                  <a:lnTo>
                    <a:pt x="3525" y="50"/>
                  </a:lnTo>
                  <a:cubicBezTo>
                    <a:pt x="3512" y="50"/>
                    <a:pt x="3500" y="39"/>
                    <a:pt x="3500" y="25"/>
                  </a:cubicBezTo>
                  <a:cubicBezTo>
                    <a:pt x="3500" y="12"/>
                    <a:pt x="3512" y="0"/>
                    <a:pt x="3525" y="0"/>
                  </a:cubicBezTo>
                  <a:close/>
                  <a:moveTo>
                    <a:pt x="3875" y="0"/>
                  </a:moveTo>
                  <a:lnTo>
                    <a:pt x="4025" y="0"/>
                  </a:lnTo>
                  <a:cubicBezTo>
                    <a:pt x="4039" y="0"/>
                    <a:pt x="4050" y="12"/>
                    <a:pt x="4050" y="25"/>
                  </a:cubicBezTo>
                  <a:cubicBezTo>
                    <a:pt x="4050" y="39"/>
                    <a:pt x="4039" y="50"/>
                    <a:pt x="4025" y="50"/>
                  </a:cubicBezTo>
                  <a:lnTo>
                    <a:pt x="3875" y="50"/>
                  </a:lnTo>
                  <a:cubicBezTo>
                    <a:pt x="3862" y="50"/>
                    <a:pt x="3850" y="39"/>
                    <a:pt x="3850" y="25"/>
                  </a:cubicBezTo>
                  <a:cubicBezTo>
                    <a:pt x="3850" y="12"/>
                    <a:pt x="3862" y="0"/>
                    <a:pt x="3875" y="0"/>
                  </a:cubicBezTo>
                  <a:close/>
                  <a:moveTo>
                    <a:pt x="4225" y="0"/>
                  </a:moveTo>
                  <a:lnTo>
                    <a:pt x="4375" y="0"/>
                  </a:lnTo>
                  <a:cubicBezTo>
                    <a:pt x="4389" y="0"/>
                    <a:pt x="4400" y="12"/>
                    <a:pt x="4400" y="25"/>
                  </a:cubicBezTo>
                  <a:cubicBezTo>
                    <a:pt x="4400" y="39"/>
                    <a:pt x="4389" y="50"/>
                    <a:pt x="4375" y="50"/>
                  </a:cubicBezTo>
                  <a:lnTo>
                    <a:pt x="4225" y="50"/>
                  </a:lnTo>
                  <a:cubicBezTo>
                    <a:pt x="4212" y="50"/>
                    <a:pt x="4200" y="39"/>
                    <a:pt x="4200" y="25"/>
                  </a:cubicBezTo>
                  <a:cubicBezTo>
                    <a:pt x="4200" y="12"/>
                    <a:pt x="4212" y="0"/>
                    <a:pt x="4225" y="0"/>
                  </a:cubicBezTo>
                  <a:close/>
                  <a:moveTo>
                    <a:pt x="4575" y="0"/>
                  </a:moveTo>
                  <a:lnTo>
                    <a:pt x="4725" y="0"/>
                  </a:lnTo>
                  <a:cubicBezTo>
                    <a:pt x="4739" y="0"/>
                    <a:pt x="4750" y="12"/>
                    <a:pt x="4750" y="25"/>
                  </a:cubicBezTo>
                  <a:cubicBezTo>
                    <a:pt x="4750" y="39"/>
                    <a:pt x="4739" y="50"/>
                    <a:pt x="4725" y="50"/>
                  </a:cubicBezTo>
                  <a:lnTo>
                    <a:pt x="4575" y="50"/>
                  </a:lnTo>
                  <a:cubicBezTo>
                    <a:pt x="4562" y="50"/>
                    <a:pt x="4550" y="39"/>
                    <a:pt x="4550" y="25"/>
                  </a:cubicBezTo>
                  <a:cubicBezTo>
                    <a:pt x="4550" y="12"/>
                    <a:pt x="4562" y="0"/>
                    <a:pt x="4575" y="0"/>
                  </a:cubicBezTo>
                  <a:close/>
                  <a:moveTo>
                    <a:pt x="4925" y="0"/>
                  </a:moveTo>
                  <a:lnTo>
                    <a:pt x="5075" y="0"/>
                  </a:lnTo>
                  <a:cubicBezTo>
                    <a:pt x="5089" y="0"/>
                    <a:pt x="5100" y="12"/>
                    <a:pt x="5100" y="25"/>
                  </a:cubicBezTo>
                  <a:cubicBezTo>
                    <a:pt x="5100" y="39"/>
                    <a:pt x="5089" y="50"/>
                    <a:pt x="5075" y="50"/>
                  </a:cubicBezTo>
                  <a:lnTo>
                    <a:pt x="4925" y="50"/>
                  </a:lnTo>
                  <a:cubicBezTo>
                    <a:pt x="4912" y="50"/>
                    <a:pt x="4900" y="39"/>
                    <a:pt x="4900" y="25"/>
                  </a:cubicBezTo>
                  <a:cubicBezTo>
                    <a:pt x="4900" y="12"/>
                    <a:pt x="4912" y="0"/>
                    <a:pt x="4925" y="0"/>
                  </a:cubicBezTo>
                  <a:close/>
                  <a:moveTo>
                    <a:pt x="5275" y="0"/>
                  </a:moveTo>
                  <a:lnTo>
                    <a:pt x="5425" y="0"/>
                  </a:lnTo>
                  <a:cubicBezTo>
                    <a:pt x="5439" y="0"/>
                    <a:pt x="5450" y="12"/>
                    <a:pt x="5450" y="25"/>
                  </a:cubicBezTo>
                  <a:cubicBezTo>
                    <a:pt x="5450" y="39"/>
                    <a:pt x="5439" y="50"/>
                    <a:pt x="5425" y="50"/>
                  </a:cubicBezTo>
                  <a:lnTo>
                    <a:pt x="5275" y="50"/>
                  </a:lnTo>
                  <a:cubicBezTo>
                    <a:pt x="5262" y="50"/>
                    <a:pt x="5250" y="39"/>
                    <a:pt x="5250" y="25"/>
                  </a:cubicBezTo>
                  <a:cubicBezTo>
                    <a:pt x="5250" y="12"/>
                    <a:pt x="5262" y="0"/>
                    <a:pt x="5275" y="0"/>
                  </a:cubicBezTo>
                  <a:close/>
                  <a:moveTo>
                    <a:pt x="5625" y="0"/>
                  </a:moveTo>
                  <a:lnTo>
                    <a:pt x="5775" y="0"/>
                  </a:lnTo>
                  <a:cubicBezTo>
                    <a:pt x="5789" y="0"/>
                    <a:pt x="5800" y="12"/>
                    <a:pt x="5800" y="25"/>
                  </a:cubicBezTo>
                  <a:cubicBezTo>
                    <a:pt x="5800" y="39"/>
                    <a:pt x="5789" y="50"/>
                    <a:pt x="5775" y="50"/>
                  </a:cubicBezTo>
                  <a:lnTo>
                    <a:pt x="5625" y="50"/>
                  </a:lnTo>
                  <a:cubicBezTo>
                    <a:pt x="5612" y="50"/>
                    <a:pt x="5600" y="39"/>
                    <a:pt x="5600" y="25"/>
                  </a:cubicBezTo>
                  <a:cubicBezTo>
                    <a:pt x="5600" y="12"/>
                    <a:pt x="5612" y="0"/>
                    <a:pt x="5625" y="0"/>
                  </a:cubicBezTo>
                  <a:close/>
                  <a:moveTo>
                    <a:pt x="5975" y="0"/>
                  </a:moveTo>
                  <a:lnTo>
                    <a:pt x="6125" y="0"/>
                  </a:lnTo>
                  <a:cubicBezTo>
                    <a:pt x="6139" y="0"/>
                    <a:pt x="6150" y="12"/>
                    <a:pt x="6150" y="25"/>
                  </a:cubicBezTo>
                  <a:cubicBezTo>
                    <a:pt x="6150" y="39"/>
                    <a:pt x="6139" y="50"/>
                    <a:pt x="6125" y="50"/>
                  </a:cubicBezTo>
                  <a:lnTo>
                    <a:pt x="5975" y="50"/>
                  </a:lnTo>
                  <a:cubicBezTo>
                    <a:pt x="5962" y="50"/>
                    <a:pt x="5950" y="39"/>
                    <a:pt x="5950" y="25"/>
                  </a:cubicBezTo>
                  <a:cubicBezTo>
                    <a:pt x="5950" y="12"/>
                    <a:pt x="5962" y="0"/>
                    <a:pt x="5975" y="0"/>
                  </a:cubicBezTo>
                  <a:close/>
                  <a:moveTo>
                    <a:pt x="6325" y="0"/>
                  </a:moveTo>
                  <a:lnTo>
                    <a:pt x="6475" y="0"/>
                  </a:lnTo>
                  <a:cubicBezTo>
                    <a:pt x="6489" y="0"/>
                    <a:pt x="6500" y="12"/>
                    <a:pt x="6500" y="25"/>
                  </a:cubicBezTo>
                  <a:cubicBezTo>
                    <a:pt x="6500" y="39"/>
                    <a:pt x="6489" y="50"/>
                    <a:pt x="6475" y="50"/>
                  </a:cubicBezTo>
                  <a:lnTo>
                    <a:pt x="6325" y="50"/>
                  </a:lnTo>
                  <a:cubicBezTo>
                    <a:pt x="6312" y="50"/>
                    <a:pt x="6300" y="39"/>
                    <a:pt x="6300" y="25"/>
                  </a:cubicBezTo>
                  <a:cubicBezTo>
                    <a:pt x="6300" y="12"/>
                    <a:pt x="6312" y="0"/>
                    <a:pt x="6325" y="0"/>
                  </a:cubicBezTo>
                  <a:close/>
                  <a:moveTo>
                    <a:pt x="6675" y="0"/>
                  </a:moveTo>
                  <a:lnTo>
                    <a:pt x="6825" y="0"/>
                  </a:lnTo>
                  <a:cubicBezTo>
                    <a:pt x="6839" y="0"/>
                    <a:pt x="6850" y="12"/>
                    <a:pt x="6850" y="25"/>
                  </a:cubicBezTo>
                  <a:cubicBezTo>
                    <a:pt x="6850" y="39"/>
                    <a:pt x="6839" y="50"/>
                    <a:pt x="6825" y="50"/>
                  </a:cubicBezTo>
                  <a:lnTo>
                    <a:pt x="6675" y="50"/>
                  </a:lnTo>
                  <a:cubicBezTo>
                    <a:pt x="6662" y="50"/>
                    <a:pt x="6650" y="39"/>
                    <a:pt x="6650" y="25"/>
                  </a:cubicBezTo>
                  <a:cubicBezTo>
                    <a:pt x="6650" y="12"/>
                    <a:pt x="6662" y="0"/>
                    <a:pt x="6675" y="0"/>
                  </a:cubicBezTo>
                  <a:close/>
                  <a:moveTo>
                    <a:pt x="7025" y="0"/>
                  </a:moveTo>
                  <a:lnTo>
                    <a:pt x="7175" y="0"/>
                  </a:lnTo>
                  <a:cubicBezTo>
                    <a:pt x="7189" y="0"/>
                    <a:pt x="7200" y="12"/>
                    <a:pt x="7200" y="25"/>
                  </a:cubicBezTo>
                  <a:cubicBezTo>
                    <a:pt x="7200" y="39"/>
                    <a:pt x="7189" y="50"/>
                    <a:pt x="7175" y="50"/>
                  </a:cubicBezTo>
                  <a:lnTo>
                    <a:pt x="7025" y="50"/>
                  </a:lnTo>
                  <a:cubicBezTo>
                    <a:pt x="7012" y="50"/>
                    <a:pt x="7000" y="39"/>
                    <a:pt x="7000" y="25"/>
                  </a:cubicBezTo>
                  <a:cubicBezTo>
                    <a:pt x="7000" y="12"/>
                    <a:pt x="7012" y="0"/>
                    <a:pt x="7025" y="0"/>
                  </a:cubicBezTo>
                  <a:close/>
                  <a:moveTo>
                    <a:pt x="7375" y="0"/>
                  </a:moveTo>
                  <a:lnTo>
                    <a:pt x="7525" y="0"/>
                  </a:lnTo>
                  <a:cubicBezTo>
                    <a:pt x="7539" y="0"/>
                    <a:pt x="7550" y="12"/>
                    <a:pt x="7550" y="25"/>
                  </a:cubicBezTo>
                  <a:cubicBezTo>
                    <a:pt x="7550" y="39"/>
                    <a:pt x="7539" y="50"/>
                    <a:pt x="7525" y="50"/>
                  </a:cubicBezTo>
                  <a:lnTo>
                    <a:pt x="7375" y="50"/>
                  </a:lnTo>
                  <a:cubicBezTo>
                    <a:pt x="7362" y="50"/>
                    <a:pt x="7350" y="39"/>
                    <a:pt x="7350" y="25"/>
                  </a:cubicBezTo>
                  <a:cubicBezTo>
                    <a:pt x="7350" y="12"/>
                    <a:pt x="7362" y="0"/>
                    <a:pt x="7375" y="0"/>
                  </a:cubicBezTo>
                  <a:close/>
                  <a:moveTo>
                    <a:pt x="7725" y="0"/>
                  </a:moveTo>
                  <a:lnTo>
                    <a:pt x="7875" y="0"/>
                  </a:lnTo>
                  <a:cubicBezTo>
                    <a:pt x="7889" y="0"/>
                    <a:pt x="7900" y="12"/>
                    <a:pt x="7900" y="25"/>
                  </a:cubicBezTo>
                  <a:cubicBezTo>
                    <a:pt x="7900" y="39"/>
                    <a:pt x="7889" y="50"/>
                    <a:pt x="7875" y="50"/>
                  </a:cubicBezTo>
                  <a:lnTo>
                    <a:pt x="7725" y="50"/>
                  </a:lnTo>
                  <a:cubicBezTo>
                    <a:pt x="7712" y="50"/>
                    <a:pt x="7700" y="39"/>
                    <a:pt x="7700" y="25"/>
                  </a:cubicBezTo>
                  <a:cubicBezTo>
                    <a:pt x="7700" y="12"/>
                    <a:pt x="7712" y="0"/>
                    <a:pt x="7725" y="0"/>
                  </a:cubicBezTo>
                  <a:close/>
                  <a:moveTo>
                    <a:pt x="8075" y="0"/>
                  </a:moveTo>
                  <a:lnTo>
                    <a:pt x="8225" y="0"/>
                  </a:lnTo>
                  <a:cubicBezTo>
                    <a:pt x="8239" y="0"/>
                    <a:pt x="8250" y="12"/>
                    <a:pt x="8250" y="25"/>
                  </a:cubicBezTo>
                  <a:cubicBezTo>
                    <a:pt x="8250" y="39"/>
                    <a:pt x="8239" y="50"/>
                    <a:pt x="8225" y="50"/>
                  </a:cubicBezTo>
                  <a:lnTo>
                    <a:pt x="8075" y="50"/>
                  </a:lnTo>
                  <a:cubicBezTo>
                    <a:pt x="8062" y="50"/>
                    <a:pt x="8050" y="39"/>
                    <a:pt x="8050" y="25"/>
                  </a:cubicBezTo>
                  <a:cubicBezTo>
                    <a:pt x="8050" y="12"/>
                    <a:pt x="8062" y="0"/>
                    <a:pt x="8075" y="0"/>
                  </a:cubicBezTo>
                  <a:close/>
                  <a:moveTo>
                    <a:pt x="8425" y="0"/>
                  </a:moveTo>
                  <a:lnTo>
                    <a:pt x="8575" y="0"/>
                  </a:lnTo>
                  <a:cubicBezTo>
                    <a:pt x="8589" y="0"/>
                    <a:pt x="8600" y="12"/>
                    <a:pt x="8600" y="25"/>
                  </a:cubicBezTo>
                  <a:cubicBezTo>
                    <a:pt x="8600" y="39"/>
                    <a:pt x="8589" y="50"/>
                    <a:pt x="8575" y="50"/>
                  </a:cubicBezTo>
                  <a:lnTo>
                    <a:pt x="8425" y="50"/>
                  </a:lnTo>
                  <a:cubicBezTo>
                    <a:pt x="8412" y="50"/>
                    <a:pt x="8400" y="39"/>
                    <a:pt x="8400" y="25"/>
                  </a:cubicBezTo>
                  <a:cubicBezTo>
                    <a:pt x="8400" y="12"/>
                    <a:pt x="8412" y="0"/>
                    <a:pt x="8425" y="0"/>
                  </a:cubicBezTo>
                  <a:close/>
                  <a:moveTo>
                    <a:pt x="8775" y="0"/>
                  </a:moveTo>
                  <a:lnTo>
                    <a:pt x="8925" y="0"/>
                  </a:lnTo>
                  <a:cubicBezTo>
                    <a:pt x="8939" y="0"/>
                    <a:pt x="8950" y="12"/>
                    <a:pt x="8950" y="25"/>
                  </a:cubicBezTo>
                  <a:cubicBezTo>
                    <a:pt x="8950" y="39"/>
                    <a:pt x="8939" y="50"/>
                    <a:pt x="8925" y="50"/>
                  </a:cubicBezTo>
                  <a:lnTo>
                    <a:pt x="8775" y="50"/>
                  </a:lnTo>
                  <a:cubicBezTo>
                    <a:pt x="8762" y="50"/>
                    <a:pt x="8750" y="39"/>
                    <a:pt x="8750" y="25"/>
                  </a:cubicBezTo>
                  <a:cubicBezTo>
                    <a:pt x="8750" y="12"/>
                    <a:pt x="8762" y="0"/>
                    <a:pt x="8775" y="0"/>
                  </a:cubicBezTo>
                  <a:close/>
                  <a:moveTo>
                    <a:pt x="9125" y="0"/>
                  </a:moveTo>
                  <a:lnTo>
                    <a:pt x="9275" y="0"/>
                  </a:lnTo>
                  <a:cubicBezTo>
                    <a:pt x="9289" y="0"/>
                    <a:pt x="9300" y="12"/>
                    <a:pt x="9300" y="25"/>
                  </a:cubicBezTo>
                  <a:cubicBezTo>
                    <a:pt x="9300" y="39"/>
                    <a:pt x="9289" y="50"/>
                    <a:pt x="9275" y="50"/>
                  </a:cubicBezTo>
                  <a:lnTo>
                    <a:pt x="9125" y="50"/>
                  </a:lnTo>
                  <a:cubicBezTo>
                    <a:pt x="9112" y="50"/>
                    <a:pt x="9100" y="39"/>
                    <a:pt x="9100" y="25"/>
                  </a:cubicBezTo>
                  <a:cubicBezTo>
                    <a:pt x="9100" y="12"/>
                    <a:pt x="9112" y="0"/>
                    <a:pt x="9125" y="0"/>
                  </a:cubicBezTo>
                  <a:close/>
                  <a:moveTo>
                    <a:pt x="9475" y="0"/>
                  </a:moveTo>
                  <a:lnTo>
                    <a:pt x="9625" y="0"/>
                  </a:lnTo>
                  <a:cubicBezTo>
                    <a:pt x="9639" y="0"/>
                    <a:pt x="9650" y="12"/>
                    <a:pt x="9650" y="25"/>
                  </a:cubicBezTo>
                  <a:cubicBezTo>
                    <a:pt x="9650" y="39"/>
                    <a:pt x="9639" y="50"/>
                    <a:pt x="9625" y="50"/>
                  </a:cubicBezTo>
                  <a:lnTo>
                    <a:pt x="9475" y="50"/>
                  </a:lnTo>
                  <a:cubicBezTo>
                    <a:pt x="9462" y="50"/>
                    <a:pt x="9450" y="39"/>
                    <a:pt x="9450" y="25"/>
                  </a:cubicBezTo>
                  <a:cubicBezTo>
                    <a:pt x="9450" y="12"/>
                    <a:pt x="9462" y="0"/>
                    <a:pt x="9475" y="0"/>
                  </a:cubicBezTo>
                  <a:close/>
                  <a:moveTo>
                    <a:pt x="9825" y="0"/>
                  </a:moveTo>
                  <a:lnTo>
                    <a:pt x="9975" y="0"/>
                  </a:lnTo>
                  <a:cubicBezTo>
                    <a:pt x="9989" y="0"/>
                    <a:pt x="10000" y="12"/>
                    <a:pt x="10000" y="25"/>
                  </a:cubicBezTo>
                  <a:cubicBezTo>
                    <a:pt x="10000" y="39"/>
                    <a:pt x="9989" y="50"/>
                    <a:pt x="9975" y="50"/>
                  </a:cubicBezTo>
                  <a:lnTo>
                    <a:pt x="9825" y="50"/>
                  </a:lnTo>
                  <a:cubicBezTo>
                    <a:pt x="9812" y="50"/>
                    <a:pt x="9800" y="39"/>
                    <a:pt x="9800" y="25"/>
                  </a:cubicBezTo>
                  <a:cubicBezTo>
                    <a:pt x="9800" y="12"/>
                    <a:pt x="9812" y="0"/>
                    <a:pt x="9825" y="0"/>
                  </a:cubicBezTo>
                  <a:close/>
                  <a:moveTo>
                    <a:pt x="10175" y="0"/>
                  </a:moveTo>
                  <a:lnTo>
                    <a:pt x="10325" y="0"/>
                  </a:lnTo>
                  <a:cubicBezTo>
                    <a:pt x="10339" y="0"/>
                    <a:pt x="10350" y="12"/>
                    <a:pt x="10350" y="25"/>
                  </a:cubicBezTo>
                  <a:cubicBezTo>
                    <a:pt x="10350" y="39"/>
                    <a:pt x="10339" y="50"/>
                    <a:pt x="10325" y="50"/>
                  </a:cubicBezTo>
                  <a:lnTo>
                    <a:pt x="10175" y="50"/>
                  </a:lnTo>
                  <a:cubicBezTo>
                    <a:pt x="10162" y="50"/>
                    <a:pt x="10150" y="39"/>
                    <a:pt x="10150" y="25"/>
                  </a:cubicBezTo>
                  <a:cubicBezTo>
                    <a:pt x="10150" y="12"/>
                    <a:pt x="10162" y="0"/>
                    <a:pt x="10175" y="0"/>
                  </a:cubicBezTo>
                  <a:close/>
                  <a:moveTo>
                    <a:pt x="10525" y="0"/>
                  </a:moveTo>
                  <a:lnTo>
                    <a:pt x="10675" y="0"/>
                  </a:lnTo>
                  <a:cubicBezTo>
                    <a:pt x="10689" y="0"/>
                    <a:pt x="10700" y="12"/>
                    <a:pt x="10700" y="25"/>
                  </a:cubicBezTo>
                  <a:cubicBezTo>
                    <a:pt x="10700" y="39"/>
                    <a:pt x="10689" y="50"/>
                    <a:pt x="10675" y="50"/>
                  </a:cubicBezTo>
                  <a:lnTo>
                    <a:pt x="10525" y="50"/>
                  </a:lnTo>
                  <a:cubicBezTo>
                    <a:pt x="10512" y="50"/>
                    <a:pt x="10500" y="39"/>
                    <a:pt x="10500" y="25"/>
                  </a:cubicBezTo>
                  <a:cubicBezTo>
                    <a:pt x="10500" y="12"/>
                    <a:pt x="10512" y="0"/>
                    <a:pt x="10525" y="0"/>
                  </a:cubicBezTo>
                  <a:close/>
                  <a:moveTo>
                    <a:pt x="10875" y="0"/>
                  </a:moveTo>
                  <a:lnTo>
                    <a:pt x="11025" y="0"/>
                  </a:lnTo>
                  <a:cubicBezTo>
                    <a:pt x="11039" y="0"/>
                    <a:pt x="11050" y="12"/>
                    <a:pt x="11050" y="25"/>
                  </a:cubicBezTo>
                  <a:cubicBezTo>
                    <a:pt x="11050" y="39"/>
                    <a:pt x="11039" y="50"/>
                    <a:pt x="11025" y="50"/>
                  </a:cubicBezTo>
                  <a:lnTo>
                    <a:pt x="10875" y="50"/>
                  </a:lnTo>
                  <a:cubicBezTo>
                    <a:pt x="10862" y="50"/>
                    <a:pt x="10850" y="39"/>
                    <a:pt x="10850" y="25"/>
                  </a:cubicBezTo>
                  <a:cubicBezTo>
                    <a:pt x="10850" y="12"/>
                    <a:pt x="10862" y="0"/>
                    <a:pt x="10875" y="0"/>
                  </a:cubicBezTo>
                  <a:close/>
                  <a:moveTo>
                    <a:pt x="11225" y="0"/>
                  </a:moveTo>
                  <a:lnTo>
                    <a:pt x="11375" y="0"/>
                  </a:lnTo>
                  <a:cubicBezTo>
                    <a:pt x="11389" y="0"/>
                    <a:pt x="11400" y="12"/>
                    <a:pt x="11400" y="25"/>
                  </a:cubicBezTo>
                  <a:cubicBezTo>
                    <a:pt x="11400" y="39"/>
                    <a:pt x="11389" y="50"/>
                    <a:pt x="11375" y="50"/>
                  </a:cubicBezTo>
                  <a:lnTo>
                    <a:pt x="11225" y="50"/>
                  </a:lnTo>
                  <a:cubicBezTo>
                    <a:pt x="11212" y="50"/>
                    <a:pt x="11200" y="39"/>
                    <a:pt x="11200" y="25"/>
                  </a:cubicBezTo>
                  <a:cubicBezTo>
                    <a:pt x="11200" y="12"/>
                    <a:pt x="11212" y="0"/>
                    <a:pt x="11225" y="0"/>
                  </a:cubicBezTo>
                  <a:close/>
                  <a:moveTo>
                    <a:pt x="11575" y="0"/>
                  </a:moveTo>
                  <a:lnTo>
                    <a:pt x="11725" y="0"/>
                  </a:lnTo>
                  <a:cubicBezTo>
                    <a:pt x="11739" y="0"/>
                    <a:pt x="11750" y="12"/>
                    <a:pt x="11750" y="25"/>
                  </a:cubicBezTo>
                  <a:cubicBezTo>
                    <a:pt x="11750" y="39"/>
                    <a:pt x="11739" y="50"/>
                    <a:pt x="11725" y="50"/>
                  </a:cubicBezTo>
                  <a:lnTo>
                    <a:pt x="11575" y="50"/>
                  </a:lnTo>
                  <a:cubicBezTo>
                    <a:pt x="11562" y="50"/>
                    <a:pt x="11550" y="39"/>
                    <a:pt x="11550" y="25"/>
                  </a:cubicBezTo>
                  <a:cubicBezTo>
                    <a:pt x="11550" y="12"/>
                    <a:pt x="11562" y="0"/>
                    <a:pt x="11575" y="0"/>
                  </a:cubicBezTo>
                  <a:close/>
                  <a:moveTo>
                    <a:pt x="11925" y="0"/>
                  </a:moveTo>
                  <a:lnTo>
                    <a:pt x="12075" y="0"/>
                  </a:lnTo>
                  <a:cubicBezTo>
                    <a:pt x="12089" y="0"/>
                    <a:pt x="12100" y="12"/>
                    <a:pt x="12100" y="25"/>
                  </a:cubicBezTo>
                  <a:cubicBezTo>
                    <a:pt x="12100" y="39"/>
                    <a:pt x="12089" y="50"/>
                    <a:pt x="12075" y="50"/>
                  </a:cubicBezTo>
                  <a:lnTo>
                    <a:pt x="11925" y="50"/>
                  </a:lnTo>
                  <a:cubicBezTo>
                    <a:pt x="11912" y="50"/>
                    <a:pt x="11900" y="39"/>
                    <a:pt x="11900" y="25"/>
                  </a:cubicBezTo>
                  <a:cubicBezTo>
                    <a:pt x="11900" y="12"/>
                    <a:pt x="11912" y="0"/>
                    <a:pt x="11925" y="0"/>
                  </a:cubicBezTo>
                  <a:close/>
                  <a:moveTo>
                    <a:pt x="12275" y="0"/>
                  </a:moveTo>
                  <a:lnTo>
                    <a:pt x="12425" y="0"/>
                  </a:lnTo>
                  <a:cubicBezTo>
                    <a:pt x="12439" y="0"/>
                    <a:pt x="12450" y="12"/>
                    <a:pt x="12450" y="25"/>
                  </a:cubicBezTo>
                  <a:cubicBezTo>
                    <a:pt x="12450" y="39"/>
                    <a:pt x="12439" y="50"/>
                    <a:pt x="12425" y="50"/>
                  </a:cubicBezTo>
                  <a:lnTo>
                    <a:pt x="12275" y="50"/>
                  </a:lnTo>
                  <a:cubicBezTo>
                    <a:pt x="12262" y="50"/>
                    <a:pt x="12250" y="39"/>
                    <a:pt x="12250" y="25"/>
                  </a:cubicBezTo>
                  <a:cubicBezTo>
                    <a:pt x="12250" y="12"/>
                    <a:pt x="12262" y="0"/>
                    <a:pt x="12275" y="0"/>
                  </a:cubicBezTo>
                  <a:close/>
                  <a:moveTo>
                    <a:pt x="12625" y="0"/>
                  </a:moveTo>
                  <a:lnTo>
                    <a:pt x="12775" y="0"/>
                  </a:lnTo>
                  <a:cubicBezTo>
                    <a:pt x="12789" y="0"/>
                    <a:pt x="12800" y="12"/>
                    <a:pt x="12800" y="25"/>
                  </a:cubicBezTo>
                  <a:cubicBezTo>
                    <a:pt x="12800" y="39"/>
                    <a:pt x="12789" y="50"/>
                    <a:pt x="12775" y="50"/>
                  </a:cubicBezTo>
                  <a:lnTo>
                    <a:pt x="12625" y="50"/>
                  </a:lnTo>
                  <a:cubicBezTo>
                    <a:pt x="12612" y="50"/>
                    <a:pt x="12600" y="39"/>
                    <a:pt x="12600" y="25"/>
                  </a:cubicBezTo>
                  <a:cubicBezTo>
                    <a:pt x="12600" y="12"/>
                    <a:pt x="12612" y="0"/>
                    <a:pt x="12625" y="0"/>
                  </a:cubicBezTo>
                  <a:close/>
                  <a:moveTo>
                    <a:pt x="12975" y="0"/>
                  </a:moveTo>
                  <a:lnTo>
                    <a:pt x="13125" y="0"/>
                  </a:lnTo>
                  <a:cubicBezTo>
                    <a:pt x="13139" y="0"/>
                    <a:pt x="13150" y="12"/>
                    <a:pt x="13150" y="25"/>
                  </a:cubicBezTo>
                  <a:cubicBezTo>
                    <a:pt x="13150" y="39"/>
                    <a:pt x="13139" y="50"/>
                    <a:pt x="13125" y="50"/>
                  </a:cubicBezTo>
                  <a:lnTo>
                    <a:pt x="12975" y="50"/>
                  </a:lnTo>
                  <a:cubicBezTo>
                    <a:pt x="12962" y="50"/>
                    <a:pt x="12950" y="39"/>
                    <a:pt x="12950" y="25"/>
                  </a:cubicBezTo>
                  <a:cubicBezTo>
                    <a:pt x="12950" y="12"/>
                    <a:pt x="12962" y="0"/>
                    <a:pt x="12975" y="0"/>
                  </a:cubicBezTo>
                  <a:close/>
                  <a:moveTo>
                    <a:pt x="13325" y="0"/>
                  </a:moveTo>
                  <a:lnTo>
                    <a:pt x="13475" y="0"/>
                  </a:lnTo>
                  <a:cubicBezTo>
                    <a:pt x="13489" y="0"/>
                    <a:pt x="13500" y="12"/>
                    <a:pt x="13500" y="25"/>
                  </a:cubicBezTo>
                  <a:cubicBezTo>
                    <a:pt x="13500" y="39"/>
                    <a:pt x="13489" y="50"/>
                    <a:pt x="13475" y="50"/>
                  </a:cubicBezTo>
                  <a:lnTo>
                    <a:pt x="13325" y="50"/>
                  </a:lnTo>
                  <a:cubicBezTo>
                    <a:pt x="13312" y="50"/>
                    <a:pt x="13300" y="39"/>
                    <a:pt x="13300" y="25"/>
                  </a:cubicBezTo>
                  <a:cubicBezTo>
                    <a:pt x="13300" y="12"/>
                    <a:pt x="13312" y="0"/>
                    <a:pt x="13325" y="0"/>
                  </a:cubicBezTo>
                  <a:close/>
                  <a:moveTo>
                    <a:pt x="13675" y="0"/>
                  </a:moveTo>
                  <a:lnTo>
                    <a:pt x="13825" y="0"/>
                  </a:lnTo>
                  <a:cubicBezTo>
                    <a:pt x="13839" y="0"/>
                    <a:pt x="13850" y="12"/>
                    <a:pt x="13850" y="25"/>
                  </a:cubicBezTo>
                  <a:cubicBezTo>
                    <a:pt x="13850" y="39"/>
                    <a:pt x="13839" y="50"/>
                    <a:pt x="13825" y="50"/>
                  </a:cubicBezTo>
                  <a:lnTo>
                    <a:pt x="13675" y="50"/>
                  </a:lnTo>
                  <a:cubicBezTo>
                    <a:pt x="13662" y="50"/>
                    <a:pt x="13650" y="39"/>
                    <a:pt x="13650" y="25"/>
                  </a:cubicBezTo>
                  <a:cubicBezTo>
                    <a:pt x="13650" y="12"/>
                    <a:pt x="13662" y="0"/>
                    <a:pt x="13675" y="0"/>
                  </a:cubicBezTo>
                  <a:close/>
                  <a:moveTo>
                    <a:pt x="14025" y="0"/>
                  </a:moveTo>
                  <a:lnTo>
                    <a:pt x="14175" y="0"/>
                  </a:lnTo>
                  <a:cubicBezTo>
                    <a:pt x="14189" y="0"/>
                    <a:pt x="14200" y="12"/>
                    <a:pt x="14200" y="25"/>
                  </a:cubicBezTo>
                  <a:cubicBezTo>
                    <a:pt x="14200" y="39"/>
                    <a:pt x="14189" y="50"/>
                    <a:pt x="14175" y="50"/>
                  </a:cubicBezTo>
                  <a:lnTo>
                    <a:pt x="14025" y="50"/>
                  </a:lnTo>
                  <a:cubicBezTo>
                    <a:pt x="14012" y="50"/>
                    <a:pt x="14000" y="39"/>
                    <a:pt x="14000" y="25"/>
                  </a:cubicBezTo>
                  <a:cubicBezTo>
                    <a:pt x="14000" y="12"/>
                    <a:pt x="14012" y="0"/>
                    <a:pt x="14025" y="0"/>
                  </a:cubicBezTo>
                  <a:close/>
                  <a:moveTo>
                    <a:pt x="14375" y="0"/>
                  </a:moveTo>
                  <a:lnTo>
                    <a:pt x="14525" y="0"/>
                  </a:lnTo>
                  <a:cubicBezTo>
                    <a:pt x="14539" y="0"/>
                    <a:pt x="14550" y="12"/>
                    <a:pt x="14550" y="25"/>
                  </a:cubicBezTo>
                  <a:cubicBezTo>
                    <a:pt x="14550" y="39"/>
                    <a:pt x="14539" y="50"/>
                    <a:pt x="14525" y="50"/>
                  </a:cubicBezTo>
                  <a:lnTo>
                    <a:pt x="14375" y="50"/>
                  </a:lnTo>
                  <a:cubicBezTo>
                    <a:pt x="14362" y="50"/>
                    <a:pt x="14350" y="39"/>
                    <a:pt x="14350" y="25"/>
                  </a:cubicBezTo>
                  <a:cubicBezTo>
                    <a:pt x="14350" y="12"/>
                    <a:pt x="14362" y="0"/>
                    <a:pt x="14375" y="0"/>
                  </a:cubicBezTo>
                  <a:close/>
                  <a:moveTo>
                    <a:pt x="14725" y="0"/>
                  </a:moveTo>
                  <a:lnTo>
                    <a:pt x="14875" y="0"/>
                  </a:lnTo>
                  <a:cubicBezTo>
                    <a:pt x="14889" y="0"/>
                    <a:pt x="14900" y="12"/>
                    <a:pt x="14900" y="25"/>
                  </a:cubicBezTo>
                  <a:cubicBezTo>
                    <a:pt x="14900" y="39"/>
                    <a:pt x="14889" y="50"/>
                    <a:pt x="14875" y="50"/>
                  </a:cubicBezTo>
                  <a:lnTo>
                    <a:pt x="14725" y="50"/>
                  </a:lnTo>
                  <a:cubicBezTo>
                    <a:pt x="14712" y="50"/>
                    <a:pt x="14700" y="39"/>
                    <a:pt x="14700" y="25"/>
                  </a:cubicBezTo>
                  <a:cubicBezTo>
                    <a:pt x="14700" y="12"/>
                    <a:pt x="14712" y="0"/>
                    <a:pt x="14725" y="0"/>
                  </a:cubicBezTo>
                  <a:close/>
                  <a:moveTo>
                    <a:pt x="15075" y="0"/>
                  </a:moveTo>
                  <a:lnTo>
                    <a:pt x="15225" y="0"/>
                  </a:lnTo>
                  <a:cubicBezTo>
                    <a:pt x="15239" y="0"/>
                    <a:pt x="15250" y="12"/>
                    <a:pt x="15250" y="25"/>
                  </a:cubicBezTo>
                  <a:cubicBezTo>
                    <a:pt x="15250" y="39"/>
                    <a:pt x="15239" y="50"/>
                    <a:pt x="15225" y="50"/>
                  </a:cubicBezTo>
                  <a:lnTo>
                    <a:pt x="15075" y="50"/>
                  </a:lnTo>
                  <a:cubicBezTo>
                    <a:pt x="15062" y="50"/>
                    <a:pt x="15050" y="39"/>
                    <a:pt x="15050" y="25"/>
                  </a:cubicBezTo>
                  <a:cubicBezTo>
                    <a:pt x="15050" y="12"/>
                    <a:pt x="15062" y="0"/>
                    <a:pt x="15075" y="0"/>
                  </a:cubicBezTo>
                  <a:close/>
                  <a:moveTo>
                    <a:pt x="15425" y="0"/>
                  </a:moveTo>
                  <a:lnTo>
                    <a:pt x="15575" y="0"/>
                  </a:lnTo>
                  <a:cubicBezTo>
                    <a:pt x="15589" y="0"/>
                    <a:pt x="15600" y="12"/>
                    <a:pt x="15600" y="25"/>
                  </a:cubicBezTo>
                  <a:cubicBezTo>
                    <a:pt x="15600" y="39"/>
                    <a:pt x="15589" y="50"/>
                    <a:pt x="15575" y="50"/>
                  </a:cubicBezTo>
                  <a:lnTo>
                    <a:pt x="15425" y="50"/>
                  </a:lnTo>
                  <a:cubicBezTo>
                    <a:pt x="15412" y="50"/>
                    <a:pt x="15400" y="39"/>
                    <a:pt x="15400" y="25"/>
                  </a:cubicBezTo>
                  <a:cubicBezTo>
                    <a:pt x="15400" y="12"/>
                    <a:pt x="15412" y="0"/>
                    <a:pt x="15425" y="0"/>
                  </a:cubicBezTo>
                  <a:close/>
                  <a:moveTo>
                    <a:pt x="15775" y="0"/>
                  </a:moveTo>
                  <a:lnTo>
                    <a:pt x="15925" y="0"/>
                  </a:lnTo>
                  <a:cubicBezTo>
                    <a:pt x="15939" y="0"/>
                    <a:pt x="15950" y="12"/>
                    <a:pt x="15950" y="25"/>
                  </a:cubicBezTo>
                  <a:cubicBezTo>
                    <a:pt x="15950" y="39"/>
                    <a:pt x="15939" y="50"/>
                    <a:pt x="15925" y="50"/>
                  </a:cubicBezTo>
                  <a:lnTo>
                    <a:pt x="15775" y="50"/>
                  </a:lnTo>
                  <a:cubicBezTo>
                    <a:pt x="15762" y="50"/>
                    <a:pt x="15750" y="39"/>
                    <a:pt x="15750" y="25"/>
                  </a:cubicBezTo>
                  <a:cubicBezTo>
                    <a:pt x="15750" y="12"/>
                    <a:pt x="15762" y="0"/>
                    <a:pt x="15775" y="0"/>
                  </a:cubicBezTo>
                  <a:close/>
                  <a:moveTo>
                    <a:pt x="16125" y="0"/>
                  </a:moveTo>
                  <a:lnTo>
                    <a:pt x="16275" y="0"/>
                  </a:lnTo>
                  <a:cubicBezTo>
                    <a:pt x="16289" y="0"/>
                    <a:pt x="16300" y="12"/>
                    <a:pt x="16300" y="25"/>
                  </a:cubicBezTo>
                  <a:cubicBezTo>
                    <a:pt x="16300" y="39"/>
                    <a:pt x="16289" y="50"/>
                    <a:pt x="16275" y="50"/>
                  </a:cubicBezTo>
                  <a:lnTo>
                    <a:pt x="16125" y="50"/>
                  </a:lnTo>
                  <a:cubicBezTo>
                    <a:pt x="16112" y="50"/>
                    <a:pt x="16100" y="39"/>
                    <a:pt x="16100" y="25"/>
                  </a:cubicBezTo>
                  <a:cubicBezTo>
                    <a:pt x="16100" y="12"/>
                    <a:pt x="16112" y="0"/>
                    <a:pt x="16125" y="0"/>
                  </a:cubicBezTo>
                  <a:close/>
                  <a:moveTo>
                    <a:pt x="16475" y="0"/>
                  </a:moveTo>
                  <a:lnTo>
                    <a:pt x="16625" y="0"/>
                  </a:lnTo>
                  <a:cubicBezTo>
                    <a:pt x="16639" y="0"/>
                    <a:pt x="16650" y="12"/>
                    <a:pt x="16650" y="25"/>
                  </a:cubicBezTo>
                  <a:cubicBezTo>
                    <a:pt x="16650" y="39"/>
                    <a:pt x="16639" y="50"/>
                    <a:pt x="16625" y="50"/>
                  </a:cubicBezTo>
                  <a:lnTo>
                    <a:pt x="16475" y="50"/>
                  </a:lnTo>
                  <a:cubicBezTo>
                    <a:pt x="16462" y="50"/>
                    <a:pt x="16450" y="39"/>
                    <a:pt x="16450" y="25"/>
                  </a:cubicBezTo>
                  <a:cubicBezTo>
                    <a:pt x="16450" y="12"/>
                    <a:pt x="16462" y="0"/>
                    <a:pt x="16475" y="0"/>
                  </a:cubicBezTo>
                  <a:close/>
                  <a:moveTo>
                    <a:pt x="16825" y="0"/>
                  </a:moveTo>
                  <a:lnTo>
                    <a:pt x="16975" y="0"/>
                  </a:lnTo>
                  <a:cubicBezTo>
                    <a:pt x="16989" y="0"/>
                    <a:pt x="17000" y="12"/>
                    <a:pt x="17000" y="25"/>
                  </a:cubicBezTo>
                  <a:cubicBezTo>
                    <a:pt x="17000" y="39"/>
                    <a:pt x="16989" y="50"/>
                    <a:pt x="16975" y="50"/>
                  </a:cubicBezTo>
                  <a:lnTo>
                    <a:pt x="16825" y="50"/>
                  </a:lnTo>
                  <a:cubicBezTo>
                    <a:pt x="16812" y="50"/>
                    <a:pt x="16800" y="39"/>
                    <a:pt x="16800" y="25"/>
                  </a:cubicBezTo>
                  <a:cubicBezTo>
                    <a:pt x="16800" y="12"/>
                    <a:pt x="16812" y="0"/>
                    <a:pt x="16825" y="0"/>
                  </a:cubicBezTo>
                  <a:close/>
                  <a:moveTo>
                    <a:pt x="17175" y="0"/>
                  </a:moveTo>
                  <a:lnTo>
                    <a:pt x="17325" y="0"/>
                  </a:lnTo>
                  <a:cubicBezTo>
                    <a:pt x="17339" y="0"/>
                    <a:pt x="17350" y="12"/>
                    <a:pt x="17350" y="25"/>
                  </a:cubicBezTo>
                  <a:cubicBezTo>
                    <a:pt x="17350" y="39"/>
                    <a:pt x="17339" y="50"/>
                    <a:pt x="17325" y="50"/>
                  </a:cubicBezTo>
                  <a:lnTo>
                    <a:pt x="17175" y="50"/>
                  </a:lnTo>
                  <a:cubicBezTo>
                    <a:pt x="17162" y="50"/>
                    <a:pt x="17150" y="39"/>
                    <a:pt x="17150" y="25"/>
                  </a:cubicBezTo>
                  <a:cubicBezTo>
                    <a:pt x="17150" y="12"/>
                    <a:pt x="17162" y="0"/>
                    <a:pt x="17175" y="0"/>
                  </a:cubicBezTo>
                  <a:close/>
                  <a:moveTo>
                    <a:pt x="17525" y="0"/>
                  </a:moveTo>
                  <a:lnTo>
                    <a:pt x="17675" y="0"/>
                  </a:lnTo>
                  <a:cubicBezTo>
                    <a:pt x="17689" y="0"/>
                    <a:pt x="17700" y="12"/>
                    <a:pt x="17700" y="25"/>
                  </a:cubicBezTo>
                  <a:cubicBezTo>
                    <a:pt x="17700" y="39"/>
                    <a:pt x="17689" y="50"/>
                    <a:pt x="17675" y="50"/>
                  </a:cubicBezTo>
                  <a:lnTo>
                    <a:pt x="17525" y="50"/>
                  </a:lnTo>
                  <a:cubicBezTo>
                    <a:pt x="17512" y="50"/>
                    <a:pt x="17500" y="39"/>
                    <a:pt x="17500" y="25"/>
                  </a:cubicBezTo>
                  <a:cubicBezTo>
                    <a:pt x="17500" y="12"/>
                    <a:pt x="17512" y="0"/>
                    <a:pt x="17525" y="0"/>
                  </a:cubicBezTo>
                  <a:close/>
                  <a:moveTo>
                    <a:pt x="17875" y="0"/>
                  </a:moveTo>
                  <a:lnTo>
                    <a:pt x="18025" y="0"/>
                  </a:lnTo>
                  <a:cubicBezTo>
                    <a:pt x="18039" y="0"/>
                    <a:pt x="18050" y="12"/>
                    <a:pt x="18050" y="25"/>
                  </a:cubicBezTo>
                  <a:cubicBezTo>
                    <a:pt x="18050" y="39"/>
                    <a:pt x="18039" y="50"/>
                    <a:pt x="18025" y="50"/>
                  </a:cubicBezTo>
                  <a:lnTo>
                    <a:pt x="17875" y="50"/>
                  </a:lnTo>
                  <a:cubicBezTo>
                    <a:pt x="17862" y="50"/>
                    <a:pt x="17850" y="39"/>
                    <a:pt x="17850" y="25"/>
                  </a:cubicBezTo>
                  <a:cubicBezTo>
                    <a:pt x="17850" y="12"/>
                    <a:pt x="17862" y="0"/>
                    <a:pt x="17875" y="0"/>
                  </a:cubicBezTo>
                  <a:close/>
                </a:path>
              </a:pathLst>
            </a:custGeom>
            <a:solidFill>
              <a:srgbClr val="000000"/>
            </a:solidFill>
            <a:ln w="2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579" name="Line 33"/>
            <p:cNvSpPr>
              <a:spLocks noChangeShapeType="1"/>
            </p:cNvSpPr>
            <p:nvPr/>
          </p:nvSpPr>
          <p:spPr bwMode="auto">
            <a:xfrm>
              <a:off x="2075632" y="5715904"/>
              <a:ext cx="6096768" cy="0"/>
            </a:xfrm>
            <a:prstGeom prst="line">
              <a:avLst/>
            </a:prstGeom>
            <a:noFill/>
            <a:ln w="9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587" name="Rectangle 129"/>
            <p:cNvSpPr>
              <a:spLocks noChangeArrowheads="1"/>
            </p:cNvSpPr>
            <p:nvPr/>
          </p:nvSpPr>
          <p:spPr bwMode="auto">
            <a:xfrm>
              <a:off x="2190830" y="1897725"/>
              <a:ext cx="1167051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b="1" dirty="0" err="1">
                  <a:solidFill>
                    <a:srgbClr val="000000"/>
                  </a:solidFill>
                </a:rPr>
                <a:t>Native</a:t>
              </a:r>
              <a:endParaRPr lang="pt-BR" b="1" dirty="0">
                <a:solidFill>
                  <a:srgbClr val="000000"/>
                </a:solidFill>
              </a:endParaRPr>
            </a:p>
            <a:p>
              <a:r>
                <a:rPr lang="pt-BR" b="1" dirty="0" err="1">
                  <a:solidFill>
                    <a:srgbClr val="000000"/>
                  </a:solidFill>
                </a:rPr>
                <a:t>Vegetation</a:t>
              </a:r>
              <a:endParaRPr lang="pt-BR" sz="2400" b="1" dirty="0"/>
            </a:p>
          </p:txBody>
        </p:sp>
        <p:sp>
          <p:nvSpPr>
            <p:cNvPr id="24589" name="Rectangle 170"/>
            <p:cNvSpPr>
              <a:spLocks noChangeArrowheads="1"/>
            </p:cNvSpPr>
            <p:nvPr/>
          </p:nvSpPr>
          <p:spPr bwMode="auto">
            <a:xfrm rot="-5400000">
              <a:off x="-310444" y="3272713"/>
              <a:ext cx="250728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400" b="1" dirty="0">
                  <a:solidFill>
                    <a:srgbClr val="000000"/>
                  </a:solidFill>
                </a:rPr>
                <a:t>SOC Stock (Mg ha</a:t>
              </a:r>
              <a:r>
                <a:rPr lang="pt-BR" sz="2400" b="1" baseline="30000" dirty="0">
                  <a:solidFill>
                    <a:srgbClr val="000000"/>
                  </a:solidFill>
                </a:rPr>
                <a:t>-1</a:t>
              </a:r>
              <a:r>
                <a:rPr lang="pt-BR" sz="2400" b="1" dirty="0">
                  <a:solidFill>
                    <a:srgbClr val="000000"/>
                  </a:solidFill>
                </a:rPr>
                <a:t>)</a:t>
              </a:r>
              <a:endParaRPr lang="pt-BR" sz="2400" b="1" dirty="0"/>
            </a:p>
          </p:txBody>
        </p:sp>
        <p:sp>
          <p:nvSpPr>
            <p:cNvPr id="24593" name="CaixaDeTexto 234"/>
            <p:cNvSpPr txBox="1">
              <a:spLocks noChangeArrowheads="1"/>
            </p:cNvSpPr>
            <p:nvPr/>
          </p:nvSpPr>
          <p:spPr bwMode="auto">
            <a:xfrm>
              <a:off x="3004320" y="5860367"/>
              <a:ext cx="40005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 dirty="0"/>
                <a:t>Temporal changes in SOC stock</a:t>
              </a:r>
              <a:endParaRPr lang="pt-BR" b="1" dirty="0"/>
            </a:p>
          </p:txBody>
        </p:sp>
        <p:grpSp>
          <p:nvGrpSpPr>
            <p:cNvPr id="3" name="Grupo 2"/>
            <p:cNvGrpSpPr/>
            <p:nvPr/>
          </p:nvGrpSpPr>
          <p:grpSpPr>
            <a:xfrm>
              <a:off x="1684264" y="1794928"/>
              <a:ext cx="259686" cy="4127302"/>
              <a:chOff x="1344613" y="1821978"/>
              <a:chExt cx="259686" cy="4127302"/>
            </a:xfrm>
          </p:grpSpPr>
          <p:sp>
            <p:nvSpPr>
              <p:cNvPr id="24615" name="Rectangle 12"/>
              <p:cNvSpPr>
                <a:spLocks noChangeArrowheads="1"/>
              </p:cNvSpPr>
              <p:nvPr/>
            </p:nvSpPr>
            <p:spPr bwMode="auto">
              <a:xfrm>
                <a:off x="1449388" y="5641503"/>
                <a:ext cx="12984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sz="2000" b="1">
                    <a:solidFill>
                      <a:srgbClr val="000000"/>
                    </a:solidFill>
                  </a:rPr>
                  <a:t>0</a:t>
                </a:r>
                <a:endParaRPr lang="pt-BR" sz="2000" b="1"/>
              </a:p>
            </p:txBody>
          </p:sp>
          <p:sp>
            <p:nvSpPr>
              <p:cNvPr id="24616" name="Rectangle 13"/>
              <p:cNvSpPr>
                <a:spLocks noChangeArrowheads="1"/>
              </p:cNvSpPr>
              <p:nvPr/>
            </p:nvSpPr>
            <p:spPr bwMode="auto">
              <a:xfrm>
                <a:off x="1344613" y="4687416"/>
                <a:ext cx="25968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sz="2000" b="1">
                    <a:solidFill>
                      <a:srgbClr val="000000"/>
                    </a:solidFill>
                  </a:rPr>
                  <a:t>20</a:t>
                </a:r>
                <a:endParaRPr lang="pt-BR" sz="2000" b="1"/>
              </a:p>
            </p:txBody>
          </p:sp>
          <p:sp>
            <p:nvSpPr>
              <p:cNvPr id="24617" name="Rectangle 14"/>
              <p:cNvSpPr>
                <a:spLocks noChangeArrowheads="1"/>
              </p:cNvSpPr>
              <p:nvPr/>
            </p:nvSpPr>
            <p:spPr bwMode="auto">
              <a:xfrm>
                <a:off x="1344613" y="3815878"/>
                <a:ext cx="25968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sz="2000" b="1">
                    <a:solidFill>
                      <a:srgbClr val="000000"/>
                    </a:solidFill>
                  </a:rPr>
                  <a:t>40</a:t>
                </a:r>
                <a:endParaRPr lang="pt-BR" sz="2000" b="1"/>
              </a:p>
            </p:txBody>
          </p:sp>
          <p:sp>
            <p:nvSpPr>
              <p:cNvPr id="24618" name="Rectangle 15"/>
              <p:cNvSpPr>
                <a:spLocks noChangeArrowheads="1"/>
              </p:cNvSpPr>
              <p:nvPr/>
            </p:nvSpPr>
            <p:spPr bwMode="auto">
              <a:xfrm>
                <a:off x="1344613" y="2702098"/>
                <a:ext cx="25968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sz="2000" b="1">
                    <a:solidFill>
                      <a:srgbClr val="000000"/>
                    </a:solidFill>
                  </a:rPr>
                  <a:t>60</a:t>
                </a:r>
                <a:endParaRPr lang="pt-BR" sz="2000" b="1"/>
              </a:p>
            </p:txBody>
          </p:sp>
          <p:sp>
            <p:nvSpPr>
              <p:cNvPr id="24619" name="Rectangle 16"/>
              <p:cNvSpPr>
                <a:spLocks noChangeArrowheads="1"/>
              </p:cNvSpPr>
              <p:nvPr/>
            </p:nvSpPr>
            <p:spPr bwMode="auto">
              <a:xfrm>
                <a:off x="1344613" y="1821978"/>
                <a:ext cx="25968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sz="2000" b="1" dirty="0">
                    <a:solidFill>
                      <a:srgbClr val="000000"/>
                    </a:solidFill>
                  </a:rPr>
                  <a:t>80</a:t>
                </a:r>
                <a:endParaRPr lang="pt-BR" sz="2000" b="1" dirty="0"/>
              </a:p>
            </p:txBody>
          </p:sp>
        </p:grpSp>
        <p:grpSp>
          <p:nvGrpSpPr>
            <p:cNvPr id="2" name="Grupo 1"/>
            <p:cNvGrpSpPr/>
            <p:nvPr/>
          </p:nvGrpSpPr>
          <p:grpSpPr>
            <a:xfrm>
              <a:off x="2056583" y="1591926"/>
              <a:ext cx="55562" cy="4138613"/>
              <a:chOff x="1631951" y="1641822"/>
              <a:chExt cx="55562" cy="4138613"/>
            </a:xfrm>
          </p:grpSpPr>
          <p:sp>
            <p:nvSpPr>
              <p:cNvPr id="24608" name="Line 5"/>
              <p:cNvSpPr>
                <a:spLocks noChangeShapeType="1"/>
              </p:cNvSpPr>
              <p:nvPr/>
            </p:nvSpPr>
            <p:spPr bwMode="auto">
              <a:xfrm>
                <a:off x="1685926" y="1641822"/>
                <a:ext cx="1587" cy="4138613"/>
              </a:xfrm>
              <a:prstGeom prst="line">
                <a:avLst/>
              </a:prstGeom>
              <a:noFill/>
              <a:ln w="2857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24610" name="Line 7"/>
              <p:cNvSpPr>
                <a:spLocks noChangeShapeType="1"/>
              </p:cNvSpPr>
              <p:nvPr/>
            </p:nvSpPr>
            <p:spPr bwMode="auto">
              <a:xfrm>
                <a:off x="1631951" y="4891434"/>
                <a:ext cx="53975" cy="1588"/>
              </a:xfrm>
              <a:prstGeom prst="line">
                <a:avLst/>
              </a:prstGeom>
              <a:noFill/>
              <a:ln w="2857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24611" name="Line 8"/>
              <p:cNvSpPr>
                <a:spLocks noChangeShapeType="1"/>
              </p:cNvSpPr>
              <p:nvPr/>
            </p:nvSpPr>
            <p:spPr bwMode="auto">
              <a:xfrm>
                <a:off x="1631951" y="3999259"/>
                <a:ext cx="53975" cy="1588"/>
              </a:xfrm>
              <a:prstGeom prst="line">
                <a:avLst/>
              </a:prstGeom>
              <a:noFill/>
              <a:ln w="2857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24612" name="Line 9"/>
              <p:cNvSpPr>
                <a:spLocks noChangeShapeType="1"/>
              </p:cNvSpPr>
              <p:nvPr/>
            </p:nvSpPr>
            <p:spPr bwMode="auto">
              <a:xfrm>
                <a:off x="1631951" y="2885479"/>
                <a:ext cx="53975" cy="1588"/>
              </a:xfrm>
              <a:prstGeom prst="line">
                <a:avLst/>
              </a:prstGeom>
              <a:noFill/>
              <a:ln w="2857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24613" name="Line 10"/>
              <p:cNvSpPr>
                <a:spLocks noChangeShapeType="1"/>
              </p:cNvSpPr>
              <p:nvPr/>
            </p:nvSpPr>
            <p:spPr bwMode="auto">
              <a:xfrm>
                <a:off x="1631951" y="2005359"/>
                <a:ext cx="53975" cy="1588"/>
              </a:xfrm>
              <a:prstGeom prst="line">
                <a:avLst/>
              </a:prstGeom>
              <a:noFill/>
              <a:ln w="2857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24622" name="Line 119"/>
              <p:cNvSpPr>
                <a:spLocks noChangeShapeType="1"/>
              </p:cNvSpPr>
              <p:nvPr/>
            </p:nvSpPr>
            <p:spPr bwMode="auto">
              <a:xfrm>
                <a:off x="1631951" y="4891434"/>
                <a:ext cx="53975" cy="1588"/>
              </a:xfrm>
              <a:prstGeom prst="line">
                <a:avLst/>
              </a:prstGeom>
              <a:noFill/>
              <a:ln w="2857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24623" name="Line 120"/>
              <p:cNvSpPr>
                <a:spLocks noChangeShapeType="1"/>
              </p:cNvSpPr>
              <p:nvPr/>
            </p:nvSpPr>
            <p:spPr bwMode="auto">
              <a:xfrm>
                <a:off x="1631951" y="3999259"/>
                <a:ext cx="53975" cy="1588"/>
              </a:xfrm>
              <a:prstGeom prst="line">
                <a:avLst/>
              </a:prstGeom>
              <a:noFill/>
              <a:ln w="2857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000"/>
              </a:p>
            </p:txBody>
          </p:sp>
        </p:grpSp>
      </p:grpSp>
      <p:sp>
        <p:nvSpPr>
          <p:cNvPr id="24607" name="CaixaDeTexto 234"/>
          <p:cNvSpPr txBox="1">
            <a:spLocks noChangeArrowheads="1"/>
          </p:cNvSpPr>
          <p:nvPr/>
        </p:nvSpPr>
        <p:spPr bwMode="auto">
          <a:xfrm>
            <a:off x="539552" y="44624"/>
            <a:ext cx="799288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Calibri" pitchFamily="34" charset="0"/>
              </a:rPr>
              <a:t>Temporal changes in SOC stock due </a:t>
            </a:r>
          </a:p>
          <a:p>
            <a:pPr algn="ctr"/>
            <a:r>
              <a:rPr lang="en-US" sz="3200" b="1" dirty="0">
                <a:latin typeface="Calibri" pitchFamily="34" charset="0"/>
              </a:rPr>
              <a:t>plow-based tillage</a:t>
            </a:r>
            <a:endParaRPr lang="pt-BR" sz="3200" b="1" dirty="0">
              <a:latin typeface="Calibri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95536" y="652534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err="1"/>
              <a:t>Source</a:t>
            </a:r>
            <a:r>
              <a:rPr lang="pt-BR" sz="1600" b="1" dirty="0"/>
              <a:t>: Sá, </a:t>
            </a:r>
            <a:r>
              <a:rPr lang="pt-BR" sz="1600" b="1" dirty="0" err="1"/>
              <a:t>Séguy</a:t>
            </a:r>
            <a:r>
              <a:rPr lang="pt-BR" sz="1600" b="1" dirty="0"/>
              <a:t>, Tivet, Lal et al., 2015 - Land Degradation &amp; </a:t>
            </a:r>
            <a:r>
              <a:rPr lang="pt-BR" sz="1600" b="1" dirty="0" err="1"/>
              <a:t>Development</a:t>
            </a:r>
            <a:r>
              <a:rPr lang="pt-BR" sz="1600" b="1" dirty="0"/>
              <a:t>, v.26:531-543 </a:t>
            </a:r>
          </a:p>
        </p:txBody>
      </p:sp>
      <p:sp>
        <p:nvSpPr>
          <p:cNvPr id="45" name="CaixaDeTexto 44"/>
          <p:cNvSpPr txBox="1"/>
          <p:nvPr/>
        </p:nvSpPr>
        <p:spPr>
          <a:xfrm>
            <a:off x="2204685" y="2542528"/>
            <a:ext cx="936080" cy="923330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C  </a:t>
            </a:r>
            <a:r>
              <a:rPr lang="pt-BR" b="1" dirty="0" err="1">
                <a:solidFill>
                  <a:schemeClr val="bg1"/>
                </a:solidFill>
              </a:rPr>
              <a:t>Steady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 err="1">
                <a:solidFill>
                  <a:schemeClr val="bg1"/>
                </a:solidFill>
              </a:rPr>
              <a:t>state</a:t>
            </a:r>
            <a:endParaRPr lang="pt-BR" b="1" dirty="0">
              <a:solidFill>
                <a:schemeClr val="bg1"/>
              </a:solidFill>
            </a:endParaRPr>
          </a:p>
        </p:txBody>
      </p:sp>
      <p:grpSp>
        <p:nvGrpSpPr>
          <p:cNvPr id="46" name="Grupo 45"/>
          <p:cNvGrpSpPr/>
          <p:nvPr/>
        </p:nvGrpSpPr>
        <p:grpSpPr>
          <a:xfrm>
            <a:off x="2990800" y="2134504"/>
            <a:ext cx="1101725" cy="3487401"/>
            <a:chOff x="2990800" y="2134504"/>
            <a:chExt cx="1101725" cy="3487401"/>
          </a:xfrm>
        </p:grpSpPr>
        <p:sp>
          <p:nvSpPr>
            <p:cNvPr id="47" name="Freeform 76"/>
            <p:cNvSpPr>
              <a:spLocks noEditPoints="1"/>
            </p:cNvSpPr>
            <p:nvPr/>
          </p:nvSpPr>
          <p:spPr bwMode="auto">
            <a:xfrm>
              <a:off x="3408313" y="2971117"/>
              <a:ext cx="106362" cy="1493837"/>
            </a:xfrm>
            <a:custGeom>
              <a:avLst/>
              <a:gdLst>
                <a:gd name="T0" fmla="*/ 2147483647 w 800"/>
                <a:gd name="T1" fmla="*/ 2147483647 h 11266"/>
                <a:gd name="T2" fmla="*/ 2147483647 w 800"/>
                <a:gd name="T3" fmla="*/ 2147483647 h 11266"/>
                <a:gd name="T4" fmla="*/ 2147483647 w 800"/>
                <a:gd name="T5" fmla="*/ 2147483647 h 11266"/>
                <a:gd name="T6" fmla="*/ 2147483647 w 800"/>
                <a:gd name="T7" fmla="*/ 2147483647 h 11266"/>
                <a:gd name="T8" fmla="*/ 2147483647 w 800"/>
                <a:gd name="T9" fmla="*/ 2147483647 h 11266"/>
                <a:gd name="T10" fmla="*/ 2147483647 w 800"/>
                <a:gd name="T11" fmla="*/ 0 h 11266"/>
                <a:gd name="T12" fmla="*/ 2147483647 w 800"/>
                <a:gd name="T13" fmla="*/ 2147483647 h 11266"/>
                <a:gd name="T14" fmla="*/ 2147483647 w 800"/>
                <a:gd name="T15" fmla="*/ 2147483647 h 11266"/>
                <a:gd name="T16" fmla="*/ 2147483647 w 800"/>
                <a:gd name="T17" fmla="*/ 2147483647 h 11266"/>
                <a:gd name="T18" fmla="*/ 0 w 800"/>
                <a:gd name="T19" fmla="*/ 2147483647 h 11266"/>
                <a:gd name="T20" fmla="*/ 2147483647 w 800"/>
                <a:gd name="T21" fmla="*/ 2147483647 h 1126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00"/>
                <a:gd name="T34" fmla="*/ 0 h 11266"/>
                <a:gd name="T35" fmla="*/ 800 w 800"/>
                <a:gd name="T36" fmla="*/ 11266 h 1126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00" h="11266">
                  <a:moveTo>
                    <a:pt x="467" y="66"/>
                  </a:moveTo>
                  <a:lnTo>
                    <a:pt x="467" y="10600"/>
                  </a:lnTo>
                  <a:cubicBezTo>
                    <a:pt x="467" y="10637"/>
                    <a:pt x="437" y="10666"/>
                    <a:pt x="400" y="10666"/>
                  </a:cubicBezTo>
                  <a:cubicBezTo>
                    <a:pt x="364" y="10666"/>
                    <a:pt x="334" y="10637"/>
                    <a:pt x="334" y="10600"/>
                  </a:cubicBezTo>
                  <a:lnTo>
                    <a:pt x="334" y="66"/>
                  </a:lnTo>
                  <a:cubicBezTo>
                    <a:pt x="334" y="30"/>
                    <a:pt x="364" y="0"/>
                    <a:pt x="400" y="0"/>
                  </a:cubicBezTo>
                  <a:cubicBezTo>
                    <a:pt x="437" y="0"/>
                    <a:pt x="467" y="30"/>
                    <a:pt x="467" y="66"/>
                  </a:cubicBezTo>
                  <a:close/>
                  <a:moveTo>
                    <a:pt x="800" y="10466"/>
                  </a:moveTo>
                  <a:lnTo>
                    <a:pt x="400" y="11266"/>
                  </a:lnTo>
                  <a:lnTo>
                    <a:pt x="0" y="10466"/>
                  </a:lnTo>
                  <a:lnTo>
                    <a:pt x="800" y="10466"/>
                  </a:lnTo>
                  <a:close/>
                </a:path>
              </a:pathLst>
            </a:custGeom>
            <a:solidFill>
              <a:srgbClr val="000000"/>
            </a:solidFill>
            <a:ln w="2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CaixaDeTexto 240"/>
            <p:cNvSpPr txBox="1">
              <a:spLocks noChangeArrowheads="1"/>
            </p:cNvSpPr>
            <p:nvPr/>
          </p:nvSpPr>
          <p:spPr bwMode="auto">
            <a:xfrm>
              <a:off x="2990800" y="4606242"/>
              <a:ext cx="1101725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2000" b="1" dirty="0">
                  <a:latin typeface="Calibri" pitchFamily="34" charset="0"/>
                </a:rPr>
                <a:t>Forest</a:t>
              </a:r>
            </a:p>
            <a:p>
              <a:pPr algn="ctr">
                <a:spcBef>
                  <a:spcPct val="0"/>
                </a:spcBef>
              </a:pPr>
              <a:r>
                <a:rPr lang="en-US" sz="2000" b="1" dirty="0">
                  <a:latin typeface="Calibri" pitchFamily="34" charset="0"/>
                </a:rPr>
                <a:t>75.7</a:t>
              </a:r>
            </a:p>
            <a:p>
              <a:pPr algn="ctr">
                <a:spcBef>
                  <a:spcPct val="0"/>
                </a:spcBef>
              </a:pPr>
              <a:r>
                <a:rPr lang="en-US" sz="2000" b="1" dirty="0">
                  <a:latin typeface="Calibri" pitchFamily="34" charset="0"/>
                </a:rPr>
                <a:t>Mg ha</a:t>
              </a:r>
              <a:r>
                <a:rPr lang="en-US" sz="2000" b="1" baseline="30000" dirty="0">
                  <a:latin typeface="Calibri" pitchFamily="34" charset="0"/>
                </a:rPr>
                <a:t>-1</a:t>
              </a:r>
              <a:endParaRPr lang="pt-BR" sz="2000" b="1" baseline="30000" dirty="0">
                <a:latin typeface="Calibri" pitchFamily="34" charset="0"/>
              </a:endParaRPr>
            </a:p>
          </p:txBody>
        </p:sp>
        <p:sp>
          <p:nvSpPr>
            <p:cNvPr id="49" name="Retângulo 48"/>
            <p:cNvSpPr>
              <a:spLocks noChangeAspect="1"/>
            </p:cNvSpPr>
            <p:nvPr/>
          </p:nvSpPr>
          <p:spPr bwMode="auto">
            <a:xfrm>
              <a:off x="3452763" y="2134504"/>
              <a:ext cx="107950" cy="1063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54" name="Rectangle 34"/>
            <p:cNvSpPr>
              <a:spLocks noChangeArrowheads="1"/>
            </p:cNvSpPr>
            <p:nvPr/>
          </p:nvSpPr>
          <p:spPr bwMode="auto">
            <a:xfrm>
              <a:off x="3371800" y="2443000"/>
              <a:ext cx="2413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pt-BR" sz="2800" i="1" dirty="0">
                  <a:solidFill>
                    <a:srgbClr val="000000"/>
                  </a:solidFill>
                </a:rPr>
                <a:t>t</a:t>
              </a:r>
              <a:r>
                <a:rPr lang="pt-BR" sz="2800" i="1" baseline="-25000" dirty="0">
                  <a:solidFill>
                    <a:srgbClr val="000000"/>
                  </a:solidFill>
                </a:rPr>
                <a:t>0</a:t>
              </a:r>
              <a:endParaRPr lang="pt-BR" sz="2400" baseline="-25000" dirty="0"/>
            </a:p>
          </p:txBody>
        </p:sp>
      </p:grpSp>
      <p:grpSp>
        <p:nvGrpSpPr>
          <p:cNvPr id="59" name="Grupo 58"/>
          <p:cNvGrpSpPr/>
          <p:nvPr/>
        </p:nvGrpSpPr>
        <p:grpSpPr>
          <a:xfrm>
            <a:off x="3399760" y="1136240"/>
            <a:ext cx="2404692" cy="900893"/>
            <a:chOff x="3399760" y="1136240"/>
            <a:chExt cx="2404692" cy="900893"/>
          </a:xfrm>
        </p:grpSpPr>
        <p:sp>
          <p:nvSpPr>
            <p:cNvPr id="61" name="CaixaDeTexto 60"/>
            <p:cNvSpPr txBox="1"/>
            <p:nvPr/>
          </p:nvSpPr>
          <p:spPr>
            <a:xfrm>
              <a:off x="3461493" y="1136240"/>
              <a:ext cx="2342959" cy="646331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b="1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Conversion</a:t>
              </a:r>
              <a:r>
                <a:rPr lang="pt-BR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</a:t>
              </a:r>
              <a:r>
                <a:rPr lang="pt-BR" b="1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to</a:t>
              </a:r>
              <a:r>
                <a:rPr lang="pt-BR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</a:t>
              </a:r>
              <a:r>
                <a:rPr lang="pt-BR" b="1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agricultural</a:t>
              </a:r>
              <a:r>
                <a:rPr lang="pt-BR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</a:t>
              </a:r>
              <a:r>
                <a:rPr lang="pt-BR" b="1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land</a:t>
              </a:r>
              <a:endParaRPr lang="pt-BR" b="1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62" name="Seta para baixo 61"/>
            <p:cNvSpPr>
              <a:spLocks noChangeAspect="1"/>
            </p:cNvSpPr>
            <p:nvPr/>
          </p:nvSpPr>
          <p:spPr>
            <a:xfrm>
              <a:off x="3399760" y="1781678"/>
              <a:ext cx="236011" cy="255455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64" name="Grupo 63"/>
          <p:cNvGrpSpPr/>
          <p:nvPr/>
        </p:nvGrpSpPr>
        <p:grpSpPr>
          <a:xfrm>
            <a:off x="3517850" y="2190067"/>
            <a:ext cx="1533525" cy="2185035"/>
            <a:chOff x="3517850" y="2190067"/>
            <a:chExt cx="1533525" cy="2185035"/>
          </a:xfrm>
        </p:grpSpPr>
        <p:sp>
          <p:nvSpPr>
            <p:cNvPr id="65" name="Rectangle 34"/>
            <p:cNvSpPr>
              <a:spLocks noChangeArrowheads="1"/>
            </p:cNvSpPr>
            <p:nvPr/>
          </p:nvSpPr>
          <p:spPr bwMode="auto">
            <a:xfrm>
              <a:off x="4810075" y="3425142"/>
              <a:ext cx="2413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pt-BR" sz="2800" i="1" dirty="0">
                  <a:solidFill>
                    <a:srgbClr val="000000"/>
                  </a:solidFill>
                </a:rPr>
                <a:t>t</a:t>
              </a:r>
              <a:r>
                <a:rPr lang="pt-BR" sz="2800" i="1" baseline="-25000" dirty="0">
                  <a:solidFill>
                    <a:srgbClr val="000000"/>
                  </a:solidFill>
                </a:rPr>
                <a:t>1</a:t>
              </a:r>
              <a:endParaRPr lang="pt-BR" sz="2400" baseline="-25000" dirty="0"/>
            </a:p>
          </p:txBody>
        </p:sp>
        <p:sp>
          <p:nvSpPr>
            <p:cNvPr id="66" name="Rectangle 41"/>
            <p:cNvSpPr>
              <a:spLocks noChangeArrowheads="1"/>
            </p:cNvSpPr>
            <p:nvPr/>
          </p:nvSpPr>
          <p:spPr bwMode="auto">
            <a:xfrm>
              <a:off x="3541662" y="3390217"/>
              <a:ext cx="1154113" cy="984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pt-BR" sz="1600" b="1" dirty="0">
                  <a:solidFill>
                    <a:srgbClr val="000000"/>
                  </a:solidFill>
                </a:rPr>
                <a:t>15 </a:t>
              </a:r>
              <a:r>
                <a:rPr lang="pt-BR" sz="1600" b="1" dirty="0" err="1">
                  <a:solidFill>
                    <a:srgbClr val="000000"/>
                  </a:solidFill>
                </a:rPr>
                <a:t>years</a:t>
              </a:r>
              <a:r>
                <a:rPr lang="pt-BR" sz="1600" b="1" dirty="0">
                  <a:solidFill>
                    <a:srgbClr val="000000"/>
                  </a:solidFill>
                </a:rPr>
                <a:t> </a:t>
              </a:r>
              <a:r>
                <a:rPr lang="pt-BR" sz="1600" b="1" dirty="0" err="1">
                  <a:solidFill>
                    <a:srgbClr val="000000"/>
                  </a:solidFill>
                </a:rPr>
                <a:t>continuous</a:t>
              </a:r>
              <a:r>
                <a:rPr lang="pt-BR" sz="1600" b="1" dirty="0">
                  <a:solidFill>
                    <a:srgbClr val="000000"/>
                  </a:solidFill>
                </a:rPr>
                <a:t> </a:t>
              </a:r>
              <a:r>
                <a:rPr lang="pt-BR" sz="1600" b="1" dirty="0" err="1">
                  <a:solidFill>
                    <a:srgbClr val="000000"/>
                  </a:solidFill>
                </a:rPr>
                <a:t>soybean</a:t>
              </a:r>
              <a:r>
                <a:rPr lang="pt-BR" sz="1600" b="1" dirty="0">
                  <a:solidFill>
                    <a:srgbClr val="000000"/>
                  </a:solidFill>
                </a:rPr>
                <a:t> </a:t>
              </a:r>
              <a:r>
                <a:rPr lang="pt-BR" sz="1600" b="1" dirty="0" err="1">
                  <a:solidFill>
                    <a:srgbClr val="000000"/>
                  </a:solidFill>
                </a:rPr>
                <a:t>under</a:t>
              </a:r>
              <a:r>
                <a:rPr lang="pt-BR" sz="1600" b="1" dirty="0">
                  <a:solidFill>
                    <a:srgbClr val="000000"/>
                  </a:solidFill>
                </a:rPr>
                <a:t> CT </a:t>
              </a:r>
              <a:endParaRPr lang="pt-BR" sz="1600" b="1" dirty="0"/>
            </a:p>
          </p:txBody>
        </p:sp>
        <p:sp>
          <p:nvSpPr>
            <p:cNvPr id="67" name="Freeform 86"/>
            <p:cNvSpPr>
              <a:spLocks/>
            </p:cNvSpPr>
            <p:nvPr/>
          </p:nvSpPr>
          <p:spPr bwMode="auto">
            <a:xfrm>
              <a:off x="3517850" y="2190067"/>
              <a:ext cx="1362075" cy="1084262"/>
            </a:xfrm>
            <a:custGeom>
              <a:avLst/>
              <a:gdLst>
                <a:gd name="T0" fmla="*/ 0 w 533"/>
                <a:gd name="T1" fmla="*/ 0 h 602"/>
                <a:gd name="T2" fmla="*/ 2147483647 w 533"/>
                <a:gd name="T3" fmla="*/ 2147483647 h 602"/>
                <a:gd name="T4" fmla="*/ 2147483647 w 533"/>
                <a:gd name="T5" fmla="*/ 2147483647 h 602"/>
                <a:gd name="T6" fmla="*/ 0 60000 65536"/>
                <a:gd name="T7" fmla="*/ 0 60000 65536"/>
                <a:gd name="T8" fmla="*/ 0 60000 65536"/>
                <a:gd name="T9" fmla="*/ 0 w 533"/>
                <a:gd name="T10" fmla="*/ 0 h 602"/>
                <a:gd name="T11" fmla="*/ 533 w 533"/>
                <a:gd name="T12" fmla="*/ 602 h 6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33" h="602">
                  <a:moveTo>
                    <a:pt x="0" y="0"/>
                  </a:moveTo>
                  <a:cubicBezTo>
                    <a:pt x="32" y="151"/>
                    <a:pt x="64" y="301"/>
                    <a:pt x="152" y="402"/>
                  </a:cubicBezTo>
                  <a:cubicBezTo>
                    <a:pt x="241" y="502"/>
                    <a:pt x="470" y="569"/>
                    <a:pt x="533" y="602"/>
                  </a:cubicBezTo>
                </a:path>
              </a:pathLst>
            </a:custGeom>
            <a:noFill/>
            <a:ln w="158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8" name="Oval 228"/>
            <p:cNvSpPr>
              <a:spLocks noChangeArrowheads="1"/>
            </p:cNvSpPr>
            <p:nvPr/>
          </p:nvSpPr>
          <p:spPr bwMode="auto">
            <a:xfrm>
              <a:off x="4879925" y="3221942"/>
              <a:ext cx="106363" cy="104775"/>
            </a:xfrm>
            <a:prstGeom prst="ellipse">
              <a:avLst/>
            </a:prstGeom>
            <a:noFill/>
            <a:ln w="9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latin typeface="Calibri" pitchFamily="34" charset="0"/>
              </a:endParaRPr>
            </a:p>
          </p:txBody>
        </p:sp>
      </p:grpSp>
      <p:grpSp>
        <p:nvGrpSpPr>
          <p:cNvPr id="69" name="Grupo 68"/>
          <p:cNvGrpSpPr/>
          <p:nvPr/>
        </p:nvGrpSpPr>
        <p:grpSpPr>
          <a:xfrm>
            <a:off x="4979386" y="3297038"/>
            <a:ext cx="2678663" cy="2269304"/>
            <a:chOff x="4979386" y="3297038"/>
            <a:chExt cx="2678663" cy="2269304"/>
          </a:xfrm>
        </p:grpSpPr>
        <p:sp>
          <p:nvSpPr>
            <p:cNvPr id="70" name="Freeform 89"/>
            <p:cNvSpPr>
              <a:spLocks/>
            </p:cNvSpPr>
            <p:nvPr/>
          </p:nvSpPr>
          <p:spPr bwMode="auto">
            <a:xfrm>
              <a:off x="4979386" y="3297038"/>
              <a:ext cx="2016125" cy="101600"/>
            </a:xfrm>
            <a:custGeom>
              <a:avLst/>
              <a:gdLst>
                <a:gd name="T0" fmla="*/ 0 w 783"/>
                <a:gd name="T1" fmla="*/ 0 h 107"/>
                <a:gd name="T2" fmla="*/ 2147483647 w 783"/>
                <a:gd name="T3" fmla="*/ 2147483647 h 107"/>
                <a:gd name="T4" fmla="*/ 2147483647 w 783"/>
                <a:gd name="T5" fmla="*/ 2147483647 h 107"/>
                <a:gd name="T6" fmla="*/ 0 60000 65536"/>
                <a:gd name="T7" fmla="*/ 0 60000 65536"/>
                <a:gd name="T8" fmla="*/ 0 60000 65536"/>
                <a:gd name="T9" fmla="*/ 0 w 783"/>
                <a:gd name="T10" fmla="*/ 0 h 107"/>
                <a:gd name="T11" fmla="*/ 783 w 783"/>
                <a:gd name="T12" fmla="*/ 107 h 10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83" h="107">
                  <a:moveTo>
                    <a:pt x="0" y="0"/>
                  </a:moveTo>
                  <a:cubicBezTo>
                    <a:pt x="164" y="34"/>
                    <a:pt x="327" y="67"/>
                    <a:pt x="457" y="85"/>
                  </a:cubicBezTo>
                  <a:cubicBezTo>
                    <a:pt x="587" y="103"/>
                    <a:pt x="729" y="103"/>
                    <a:pt x="783" y="107"/>
                  </a:cubicBezTo>
                </a:path>
              </a:pathLst>
            </a:custGeom>
            <a:noFill/>
            <a:ln w="158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1" name="Freeform 112"/>
            <p:cNvSpPr>
              <a:spLocks noEditPoints="1"/>
            </p:cNvSpPr>
            <p:nvPr/>
          </p:nvSpPr>
          <p:spPr bwMode="auto">
            <a:xfrm>
              <a:off x="7040513" y="3976004"/>
              <a:ext cx="106362" cy="539750"/>
            </a:xfrm>
            <a:custGeom>
              <a:avLst/>
              <a:gdLst>
                <a:gd name="T0" fmla="*/ 2147483647 w 400"/>
                <a:gd name="T1" fmla="*/ 2147483647 h 2033"/>
                <a:gd name="T2" fmla="*/ 2147483647 w 400"/>
                <a:gd name="T3" fmla="*/ 2147483647 h 2033"/>
                <a:gd name="T4" fmla="*/ 2147483647 w 400"/>
                <a:gd name="T5" fmla="*/ 2147483647 h 2033"/>
                <a:gd name="T6" fmla="*/ 2147483647 w 400"/>
                <a:gd name="T7" fmla="*/ 2147483647 h 2033"/>
                <a:gd name="T8" fmla="*/ 2147483647 w 400"/>
                <a:gd name="T9" fmla="*/ 2147483647 h 2033"/>
                <a:gd name="T10" fmla="*/ 2147483647 w 400"/>
                <a:gd name="T11" fmla="*/ 0 h 2033"/>
                <a:gd name="T12" fmla="*/ 2147483647 w 400"/>
                <a:gd name="T13" fmla="*/ 2147483647 h 2033"/>
                <a:gd name="T14" fmla="*/ 2147483647 w 400"/>
                <a:gd name="T15" fmla="*/ 2147483647 h 2033"/>
                <a:gd name="T16" fmla="*/ 2147483647 w 400"/>
                <a:gd name="T17" fmla="*/ 2147483647 h 2033"/>
                <a:gd name="T18" fmla="*/ 0 w 400"/>
                <a:gd name="T19" fmla="*/ 2147483647 h 2033"/>
                <a:gd name="T20" fmla="*/ 2147483647 w 400"/>
                <a:gd name="T21" fmla="*/ 2147483647 h 20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00"/>
                <a:gd name="T34" fmla="*/ 0 h 2033"/>
                <a:gd name="T35" fmla="*/ 400 w 400"/>
                <a:gd name="T36" fmla="*/ 2033 h 20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00" h="2033">
                  <a:moveTo>
                    <a:pt x="234" y="33"/>
                  </a:moveTo>
                  <a:lnTo>
                    <a:pt x="234" y="1700"/>
                  </a:lnTo>
                  <a:cubicBezTo>
                    <a:pt x="234" y="1719"/>
                    <a:pt x="219" y="1733"/>
                    <a:pt x="200" y="1733"/>
                  </a:cubicBezTo>
                  <a:cubicBezTo>
                    <a:pt x="182" y="1733"/>
                    <a:pt x="167" y="1719"/>
                    <a:pt x="167" y="1700"/>
                  </a:cubicBezTo>
                  <a:lnTo>
                    <a:pt x="167" y="33"/>
                  </a:lnTo>
                  <a:cubicBezTo>
                    <a:pt x="167" y="15"/>
                    <a:pt x="182" y="0"/>
                    <a:pt x="200" y="0"/>
                  </a:cubicBezTo>
                  <a:cubicBezTo>
                    <a:pt x="219" y="0"/>
                    <a:pt x="234" y="15"/>
                    <a:pt x="234" y="33"/>
                  </a:cubicBezTo>
                  <a:close/>
                  <a:moveTo>
                    <a:pt x="400" y="1633"/>
                  </a:moveTo>
                  <a:lnTo>
                    <a:pt x="200" y="2033"/>
                  </a:lnTo>
                  <a:lnTo>
                    <a:pt x="0" y="1633"/>
                  </a:lnTo>
                  <a:lnTo>
                    <a:pt x="400" y="1633"/>
                  </a:lnTo>
                  <a:close/>
                </a:path>
              </a:pathLst>
            </a:custGeom>
            <a:solidFill>
              <a:srgbClr val="000000"/>
            </a:solidFill>
            <a:ln w="2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2" name="Rectangle 148"/>
            <p:cNvSpPr>
              <a:spLocks noChangeArrowheads="1"/>
            </p:cNvSpPr>
            <p:nvPr/>
          </p:nvSpPr>
          <p:spPr bwMode="auto">
            <a:xfrm>
              <a:off x="7010350" y="3537854"/>
              <a:ext cx="242054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800" i="1" dirty="0">
                  <a:solidFill>
                    <a:srgbClr val="000000"/>
                  </a:solidFill>
                </a:rPr>
                <a:t>t</a:t>
              </a:r>
              <a:r>
                <a:rPr lang="pt-BR" sz="2800" i="1" baseline="-25000" dirty="0">
                  <a:solidFill>
                    <a:srgbClr val="000000"/>
                  </a:solidFill>
                </a:rPr>
                <a:t>2</a:t>
              </a:r>
              <a:endParaRPr lang="pt-BR" sz="2400" baseline="-25000" dirty="0"/>
            </a:p>
          </p:txBody>
        </p:sp>
        <p:sp>
          <p:nvSpPr>
            <p:cNvPr id="73" name="CaixaDeTexto 238"/>
            <p:cNvSpPr txBox="1">
              <a:spLocks noChangeArrowheads="1"/>
            </p:cNvSpPr>
            <p:nvPr/>
          </p:nvSpPr>
          <p:spPr bwMode="auto">
            <a:xfrm>
              <a:off x="6619824" y="4550679"/>
              <a:ext cx="1038225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2000" b="1" dirty="0">
                  <a:latin typeface="Calibri" pitchFamily="34" charset="0"/>
                </a:rPr>
                <a:t>CT</a:t>
              </a:r>
            </a:p>
            <a:p>
              <a:pPr algn="ctr">
                <a:spcBef>
                  <a:spcPct val="0"/>
                </a:spcBef>
              </a:pPr>
              <a:r>
                <a:rPr lang="en-US" sz="2000" b="1" dirty="0">
                  <a:latin typeface="Calibri" pitchFamily="34" charset="0"/>
                </a:rPr>
                <a:t>55.6</a:t>
              </a:r>
            </a:p>
            <a:p>
              <a:pPr algn="ctr">
                <a:spcBef>
                  <a:spcPct val="0"/>
                </a:spcBef>
              </a:pPr>
              <a:r>
                <a:rPr lang="en-US" sz="2000" b="1" dirty="0">
                  <a:latin typeface="Calibri" pitchFamily="34" charset="0"/>
                </a:rPr>
                <a:t>Mg ha</a:t>
              </a:r>
              <a:r>
                <a:rPr lang="en-US" sz="2000" b="1" baseline="30000" dirty="0">
                  <a:latin typeface="Calibri" pitchFamily="34" charset="0"/>
                </a:rPr>
                <a:t>-1</a:t>
              </a:r>
              <a:endParaRPr lang="pt-BR" sz="2000" b="1" baseline="30000" dirty="0">
                <a:latin typeface="Calibri" pitchFamily="34" charset="0"/>
              </a:endParaRPr>
            </a:p>
          </p:txBody>
        </p:sp>
      </p:grpSp>
      <p:sp>
        <p:nvSpPr>
          <p:cNvPr id="74" name="CaixaDeTexto 73"/>
          <p:cNvSpPr txBox="1"/>
          <p:nvPr/>
        </p:nvSpPr>
        <p:spPr>
          <a:xfrm>
            <a:off x="4183101" y="4813995"/>
            <a:ext cx="2418116" cy="70788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+mn-lt"/>
              </a:rPr>
              <a:t>20.1 Mg ha</a:t>
            </a:r>
            <a:r>
              <a:rPr lang="pt-BR" sz="2000" b="1" baseline="30000" dirty="0">
                <a:solidFill>
                  <a:schemeClr val="bg1"/>
                </a:solidFill>
                <a:latin typeface="+mn-lt"/>
              </a:rPr>
              <a:t>-1</a:t>
            </a:r>
            <a:r>
              <a:rPr lang="pt-BR" sz="20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b="1" dirty="0" err="1">
                <a:solidFill>
                  <a:schemeClr val="bg1"/>
                </a:solidFill>
                <a:latin typeface="+mn-lt"/>
              </a:rPr>
              <a:t>of</a:t>
            </a:r>
            <a:r>
              <a:rPr lang="pt-BR" sz="2000" b="1" dirty="0">
                <a:solidFill>
                  <a:schemeClr val="bg1"/>
                </a:solidFill>
                <a:latin typeface="+mn-lt"/>
              </a:rPr>
              <a:t> C </a:t>
            </a:r>
            <a:r>
              <a:rPr lang="pt-BR" sz="2000" b="1" dirty="0" err="1">
                <a:solidFill>
                  <a:schemeClr val="bg1"/>
                </a:solidFill>
                <a:latin typeface="+mn-lt"/>
              </a:rPr>
              <a:t>lost</a:t>
            </a:r>
            <a:endParaRPr lang="pt-BR" sz="2000" b="1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pt-BR" sz="2000" b="1" dirty="0">
                <a:solidFill>
                  <a:schemeClr val="bg1"/>
                </a:solidFill>
                <a:latin typeface="+mn-lt"/>
                <a:sym typeface="Symbol"/>
              </a:rPr>
              <a:t>- 0.87 Mg ha</a:t>
            </a:r>
            <a:r>
              <a:rPr lang="pt-BR" sz="2000" b="1" baseline="30000" dirty="0">
                <a:solidFill>
                  <a:schemeClr val="bg1"/>
                </a:solidFill>
                <a:latin typeface="+mn-lt"/>
                <a:sym typeface="Symbol"/>
              </a:rPr>
              <a:t>-1</a:t>
            </a:r>
            <a:r>
              <a:rPr lang="pt-BR" sz="2000" b="1" dirty="0">
                <a:solidFill>
                  <a:schemeClr val="bg1"/>
                </a:solidFill>
                <a:latin typeface="+mn-lt"/>
                <a:sym typeface="Symbol"/>
              </a:rPr>
              <a:t> yr</a:t>
            </a:r>
            <a:r>
              <a:rPr lang="pt-BR" sz="2000" b="1" baseline="30000" dirty="0">
                <a:solidFill>
                  <a:schemeClr val="bg1"/>
                </a:solidFill>
                <a:latin typeface="+mn-lt"/>
                <a:sym typeface="Symbol"/>
              </a:rPr>
              <a:t>-1</a:t>
            </a:r>
            <a:endParaRPr lang="pt-BR" sz="2000" b="1" baseline="30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0" name="Freeform 90"/>
          <p:cNvSpPr>
            <a:spLocks/>
          </p:cNvSpPr>
          <p:nvPr/>
        </p:nvSpPr>
        <p:spPr bwMode="auto">
          <a:xfrm>
            <a:off x="4932040" y="2386459"/>
            <a:ext cx="2079625" cy="895350"/>
          </a:xfrm>
          <a:custGeom>
            <a:avLst/>
            <a:gdLst>
              <a:gd name="T0" fmla="*/ 0 w 866"/>
              <a:gd name="T1" fmla="*/ 2147483647 h 312"/>
              <a:gd name="T2" fmla="*/ 2147483647 w 866"/>
              <a:gd name="T3" fmla="*/ 2147483647 h 312"/>
              <a:gd name="T4" fmla="*/ 2147483647 w 866"/>
              <a:gd name="T5" fmla="*/ 2147483647 h 312"/>
              <a:gd name="T6" fmla="*/ 0 60000 65536"/>
              <a:gd name="T7" fmla="*/ 0 60000 65536"/>
              <a:gd name="T8" fmla="*/ 0 60000 65536"/>
              <a:gd name="T9" fmla="*/ 0 w 866"/>
              <a:gd name="T10" fmla="*/ 0 h 312"/>
              <a:gd name="T11" fmla="*/ 866 w 866"/>
              <a:gd name="T12" fmla="*/ 312 h 3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6" h="312">
                <a:moveTo>
                  <a:pt x="0" y="312"/>
                </a:moveTo>
                <a:cubicBezTo>
                  <a:pt x="163" y="205"/>
                  <a:pt x="325" y="97"/>
                  <a:pt x="470" y="49"/>
                </a:cubicBezTo>
                <a:cubicBezTo>
                  <a:pt x="614" y="0"/>
                  <a:pt x="740" y="10"/>
                  <a:pt x="866" y="19"/>
                </a:cubicBezTo>
              </a:path>
            </a:pathLst>
          </a:custGeom>
          <a:noFill/>
          <a:ln w="15875" cap="rnd">
            <a:solidFill>
              <a:srgbClr val="000000"/>
            </a:solidFill>
            <a:prstDash val="lgDashDot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1" name="CaixaDeTexto 231"/>
          <p:cNvSpPr txBox="1">
            <a:spLocks noChangeArrowheads="1"/>
          </p:cNvSpPr>
          <p:nvPr/>
        </p:nvSpPr>
        <p:spPr bwMode="auto">
          <a:xfrm>
            <a:off x="7011665" y="2275334"/>
            <a:ext cx="12858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dirty="0">
                <a:latin typeface="Calibri" pitchFamily="34" charset="0"/>
              </a:rPr>
              <a:t>71.4 Mg ha</a:t>
            </a:r>
            <a:r>
              <a:rPr lang="en-US" sz="1600" b="1" baseline="30000" dirty="0">
                <a:latin typeface="Calibri" pitchFamily="34" charset="0"/>
              </a:rPr>
              <a:t>-1</a:t>
            </a:r>
            <a:endParaRPr lang="pt-BR" sz="1600" b="1" dirty="0">
              <a:latin typeface="Calibri" pitchFamily="34" charset="0"/>
            </a:endParaRPr>
          </a:p>
        </p:txBody>
      </p:sp>
      <p:sp>
        <p:nvSpPr>
          <p:cNvPr id="52" name="CaixaDeTexto 232"/>
          <p:cNvSpPr txBox="1">
            <a:spLocks noChangeArrowheads="1"/>
          </p:cNvSpPr>
          <p:nvPr/>
        </p:nvSpPr>
        <p:spPr bwMode="auto">
          <a:xfrm>
            <a:off x="7057702" y="2700784"/>
            <a:ext cx="12858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dirty="0">
                <a:latin typeface="Calibri" pitchFamily="34" charset="0"/>
              </a:rPr>
              <a:t>61.4 Mg ha</a:t>
            </a:r>
            <a:r>
              <a:rPr lang="en-US" sz="1600" b="1" baseline="30000" dirty="0">
                <a:latin typeface="Calibri" pitchFamily="34" charset="0"/>
              </a:rPr>
              <a:t>-1</a:t>
            </a:r>
            <a:endParaRPr lang="pt-BR" sz="1600" b="1" dirty="0">
              <a:latin typeface="Calibri" pitchFamily="34" charset="0"/>
            </a:endParaRPr>
          </a:p>
        </p:txBody>
      </p:sp>
      <p:sp>
        <p:nvSpPr>
          <p:cNvPr id="53" name="Freeform 90"/>
          <p:cNvSpPr>
            <a:spLocks/>
          </p:cNvSpPr>
          <p:nvPr/>
        </p:nvSpPr>
        <p:spPr bwMode="auto">
          <a:xfrm>
            <a:off x="4932040" y="2538859"/>
            <a:ext cx="2079625" cy="746125"/>
          </a:xfrm>
          <a:custGeom>
            <a:avLst/>
            <a:gdLst>
              <a:gd name="T0" fmla="*/ 0 w 866"/>
              <a:gd name="T1" fmla="*/ 2147483647 h 312"/>
              <a:gd name="T2" fmla="*/ 2147483647 w 866"/>
              <a:gd name="T3" fmla="*/ 2147483647 h 312"/>
              <a:gd name="T4" fmla="*/ 2147483647 w 866"/>
              <a:gd name="T5" fmla="*/ 2147483647 h 312"/>
              <a:gd name="T6" fmla="*/ 0 60000 65536"/>
              <a:gd name="T7" fmla="*/ 0 60000 65536"/>
              <a:gd name="T8" fmla="*/ 0 60000 65536"/>
              <a:gd name="T9" fmla="*/ 0 w 866"/>
              <a:gd name="T10" fmla="*/ 0 h 312"/>
              <a:gd name="T11" fmla="*/ 866 w 866"/>
              <a:gd name="T12" fmla="*/ 312 h 3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6" h="312">
                <a:moveTo>
                  <a:pt x="0" y="312"/>
                </a:moveTo>
                <a:cubicBezTo>
                  <a:pt x="163" y="205"/>
                  <a:pt x="325" y="97"/>
                  <a:pt x="470" y="49"/>
                </a:cubicBezTo>
                <a:cubicBezTo>
                  <a:pt x="614" y="0"/>
                  <a:pt x="740" y="10"/>
                  <a:pt x="866" y="19"/>
                </a:cubicBezTo>
              </a:path>
            </a:pathLst>
          </a:custGeom>
          <a:noFill/>
          <a:ln w="15875" cap="rnd">
            <a:solidFill>
              <a:srgbClr val="000000"/>
            </a:solidFill>
            <a:prstDash val="lgDashDot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" name="Freeform 90"/>
          <p:cNvSpPr>
            <a:spLocks/>
          </p:cNvSpPr>
          <p:nvPr/>
        </p:nvSpPr>
        <p:spPr bwMode="auto">
          <a:xfrm>
            <a:off x="4932040" y="2834134"/>
            <a:ext cx="2079625" cy="450850"/>
          </a:xfrm>
          <a:custGeom>
            <a:avLst/>
            <a:gdLst>
              <a:gd name="T0" fmla="*/ 0 w 866"/>
              <a:gd name="T1" fmla="*/ 2147483647 h 312"/>
              <a:gd name="T2" fmla="*/ 2147483647 w 866"/>
              <a:gd name="T3" fmla="*/ 2147483647 h 312"/>
              <a:gd name="T4" fmla="*/ 2147483647 w 866"/>
              <a:gd name="T5" fmla="*/ 2147483647 h 312"/>
              <a:gd name="T6" fmla="*/ 0 60000 65536"/>
              <a:gd name="T7" fmla="*/ 0 60000 65536"/>
              <a:gd name="T8" fmla="*/ 0 60000 65536"/>
              <a:gd name="T9" fmla="*/ 0 w 866"/>
              <a:gd name="T10" fmla="*/ 0 h 312"/>
              <a:gd name="T11" fmla="*/ 866 w 866"/>
              <a:gd name="T12" fmla="*/ 312 h 3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6" h="312">
                <a:moveTo>
                  <a:pt x="0" y="312"/>
                </a:moveTo>
                <a:cubicBezTo>
                  <a:pt x="163" y="205"/>
                  <a:pt x="325" y="97"/>
                  <a:pt x="470" y="49"/>
                </a:cubicBezTo>
                <a:cubicBezTo>
                  <a:pt x="614" y="0"/>
                  <a:pt x="740" y="10"/>
                  <a:pt x="866" y="19"/>
                </a:cubicBezTo>
              </a:path>
            </a:pathLst>
          </a:custGeom>
          <a:noFill/>
          <a:ln w="15875" cap="rnd">
            <a:solidFill>
              <a:srgbClr val="000000"/>
            </a:solidFill>
            <a:prstDash val="lgDashDot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6" name="Freeform 90"/>
          <p:cNvSpPr>
            <a:spLocks/>
          </p:cNvSpPr>
          <p:nvPr/>
        </p:nvSpPr>
        <p:spPr bwMode="auto">
          <a:xfrm>
            <a:off x="4932040" y="2700784"/>
            <a:ext cx="2073275" cy="584200"/>
          </a:xfrm>
          <a:custGeom>
            <a:avLst/>
            <a:gdLst>
              <a:gd name="T0" fmla="*/ 0 w 866"/>
              <a:gd name="T1" fmla="*/ 2147483647 h 312"/>
              <a:gd name="T2" fmla="*/ 2147483647 w 866"/>
              <a:gd name="T3" fmla="*/ 2147483647 h 312"/>
              <a:gd name="T4" fmla="*/ 2147483647 w 866"/>
              <a:gd name="T5" fmla="*/ 2147483647 h 312"/>
              <a:gd name="T6" fmla="*/ 0 60000 65536"/>
              <a:gd name="T7" fmla="*/ 0 60000 65536"/>
              <a:gd name="T8" fmla="*/ 0 60000 65536"/>
              <a:gd name="T9" fmla="*/ 0 w 866"/>
              <a:gd name="T10" fmla="*/ 0 h 312"/>
              <a:gd name="T11" fmla="*/ 866 w 866"/>
              <a:gd name="T12" fmla="*/ 312 h 3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6" h="312">
                <a:moveTo>
                  <a:pt x="0" y="312"/>
                </a:moveTo>
                <a:cubicBezTo>
                  <a:pt x="163" y="205"/>
                  <a:pt x="325" y="97"/>
                  <a:pt x="470" y="49"/>
                </a:cubicBezTo>
                <a:cubicBezTo>
                  <a:pt x="614" y="0"/>
                  <a:pt x="740" y="10"/>
                  <a:pt x="866" y="19"/>
                </a:cubicBezTo>
              </a:path>
            </a:pathLst>
          </a:custGeom>
          <a:noFill/>
          <a:ln w="15875" cap="rnd">
            <a:solidFill>
              <a:srgbClr val="000000"/>
            </a:solidFill>
            <a:prstDash val="lgDashDot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7" name="Right Bracket 1"/>
          <p:cNvSpPr>
            <a:spLocks/>
          </p:cNvSpPr>
          <p:nvPr/>
        </p:nvSpPr>
        <p:spPr bwMode="auto">
          <a:xfrm>
            <a:off x="8248327" y="2303909"/>
            <a:ext cx="95250" cy="755650"/>
          </a:xfrm>
          <a:prstGeom prst="rightBracket">
            <a:avLst>
              <a:gd name="adj" fmla="val 822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8" name="CaixaDeTexto 238"/>
          <p:cNvSpPr txBox="1">
            <a:spLocks noChangeArrowheads="1"/>
          </p:cNvSpPr>
          <p:nvPr/>
        </p:nvSpPr>
        <p:spPr bwMode="auto">
          <a:xfrm>
            <a:off x="8168952" y="2472184"/>
            <a:ext cx="9286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600">
                <a:latin typeface="Calibri" pitchFamily="34" charset="0"/>
              </a:rPr>
              <a:t>NTs</a:t>
            </a:r>
            <a:endParaRPr lang="pt-BR" sz="1600" baseline="30000">
              <a:latin typeface="Calibri" pitchFamily="34" charset="0"/>
            </a:endParaRPr>
          </a:p>
        </p:txBody>
      </p:sp>
      <p:sp>
        <p:nvSpPr>
          <p:cNvPr id="60" name="Rectangle 41"/>
          <p:cNvSpPr>
            <a:spLocks noChangeArrowheads="1"/>
          </p:cNvSpPr>
          <p:nvPr/>
        </p:nvSpPr>
        <p:spPr bwMode="auto">
          <a:xfrm>
            <a:off x="6578868" y="3114001"/>
            <a:ext cx="1862755" cy="492443"/>
          </a:xfrm>
          <a:prstGeom prst="rect">
            <a:avLst/>
          </a:prstGeom>
          <a:solidFill>
            <a:srgbClr val="0000CC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8 </a:t>
            </a:r>
            <a:r>
              <a:rPr lang="pt-BR" sz="1600" b="1" dirty="0" err="1">
                <a:solidFill>
                  <a:schemeClr val="bg1"/>
                </a:solidFill>
              </a:rPr>
              <a:t>yrs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under</a:t>
            </a:r>
            <a:r>
              <a:rPr lang="pt-BR" sz="1600" b="1" dirty="0">
                <a:solidFill>
                  <a:schemeClr val="bg1"/>
                </a:solidFill>
              </a:rPr>
              <a:t> NT </a:t>
            </a:r>
            <a:r>
              <a:rPr lang="pt-BR" sz="1600" b="1" dirty="0" err="1">
                <a:solidFill>
                  <a:schemeClr val="bg1"/>
                </a:solidFill>
              </a:rPr>
              <a:t>cropping</a:t>
            </a:r>
            <a:r>
              <a:rPr lang="pt-BR" sz="1600" b="1" dirty="0">
                <a:solidFill>
                  <a:schemeClr val="bg1"/>
                </a:solidFill>
              </a:rPr>
              <a:t> systems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907784" y="1399987"/>
            <a:ext cx="1552575" cy="738664"/>
          </a:xfrm>
          <a:prstGeom prst="rect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C-input                         8.38 Mg ha</a:t>
            </a:r>
            <a:r>
              <a:rPr lang="pt-BR" sz="1400" b="1" baseline="30000" dirty="0">
                <a:solidFill>
                  <a:schemeClr val="bg1"/>
                </a:solidFill>
              </a:rPr>
              <a:t>-1</a:t>
            </a:r>
            <a:r>
              <a:rPr lang="pt-BR" sz="1400" b="1" dirty="0">
                <a:solidFill>
                  <a:schemeClr val="bg1"/>
                </a:solidFill>
              </a:rPr>
              <a:t> yr</a:t>
            </a:r>
            <a:r>
              <a:rPr lang="pt-BR" sz="1400" b="1" baseline="30000" dirty="0">
                <a:solidFill>
                  <a:schemeClr val="bg1"/>
                </a:solidFill>
              </a:rPr>
              <a:t>-1</a:t>
            </a:r>
            <a:endParaRPr lang="pt-BR" sz="1400" b="1" dirty="0">
              <a:solidFill>
                <a:schemeClr val="bg1"/>
              </a:solidFill>
            </a:endParaRPr>
          </a:p>
          <a:p>
            <a:r>
              <a:rPr lang="pt-BR" sz="1400" b="1" dirty="0">
                <a:solidFill>
                  <a:schemeClr val="bg1"/>
                </a:solidFill>
              </a:rPr>
              <a:t>+ 144 kg ha</a:t>
            </a:r>
            <a:r>
              <a:rPr lang="pt-BR" sz="1400" b="1" baseline="30000" dirty="0">
                <a:solidFill>
                  <a:schemeClr val="bg1"/>
                </a:solidFill>
              </a:rPr>
              <a:t>-1</a:t>
            </a:r>
            <a:r>
              <a:rPr lang="pt-BR" sz="1400" b="1" dirty="0">
                <a:solidFill>
                  <a:schemeClr val="bg1"/>
                </a:solidFill>
              </a:rPr>
              <a:t> N </a:t>
            </a:r>
          </a:p>
        </p:txBody>
      </p:sp>
      <p:sp>
        <p:nvSpPr>
          <p:cNvPr id="63" name="Rectangle 41"/>
          <p:cNvSpPr>
            <a:spLocks noChangeArrowheads="1"/>
          </p:cNvSpPr>
          <p:nvPr/>
        </p:nvSpPr>
        <p:spPr bwMode="auto">
          <a:xfrm>
            <a:off x="5284664" y="3523120"/>
            <a:ext cx="133039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pt-BR" dirty="0">
                <a:solidFill>
                  <a:srgbClr val="000000"/>
                </a:solidFill>
              </a:rPr>
              <a:t>8 </a:t>
            </a:r>
            <a:r>
              <a:rPr lang="pt-BR" dirty="0" err="1">
                <a:solidFill>
                  <a:srgbClr val="000000"/>
                </a:solidFill>
              </a:rPr>
              <a:t>years</a:t>
            </a:r>
            <a:r>
              <a:rPr lang="pt-BR" dirty="0">
                <a:solidFill>
                  <a:srgbClr val="000000"/>
                </a:solidFill>
              </a:rPr>
              <a:t> </a:t>
            </a:r>
            <a:r>
              <a:rPr lang="pt-BR" dirty="0" err="1">
                <a:solidFill>
                  <a:srgbClr val="000000"/>
                </a:solidFill>
              </a:rPr>
              <a:t>under</a:t>
            </a:r>
            <a:r>
              <a:rPr lang="pt-BR" dirty="0">
                <a:solidFill>
                  <a:srgbClr val="000000"/>
                </a:solidFill>
              </a:rPr>
              <a:t> CT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5375804" y="2240687"/>
            <a:ext cx="1223775" cy="738664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b="1" dirty="0"/>
              <a:t>SOC seq.</a:t>
            </a:r>
          </a:p>
          <a:p>
            <a:r>
              <a:rPr lang="pt-BR" sz="1400" b="1" u="sng" dirty="0"/>
              <a:t>0.73 </a:t>
            </a:r>
            <a:r>
              <a:rPr lang="pt-BR" sz="1400" b="1" u="sng" dirty="0" err="1"/>
              <a:t>to</a:t>
            </a:r>
            <a:r>
              <a:rPr lang="pt-BR" sz="1400" b="1" u="sng" dirty="0"/>
              <a:t> 1.25 </a:t>
            </a:r>
            <a:r>
              <a:rPr lang="pt-BR" sz="1400" b="1" dirty="0">
                <a:sym typeface="Symbol"/>
              </a:rPr>
              <a:t>Mg ha</a:t>
            </a:r>
            <a:r>
              <a:rPr lang="pt-BR" sz="1400" b="1" baseline="30000" dirty="0">
                <a:sym typeface="Symbol"/>
              </a:rPr>
              <a:t>-1</a:t>
            </a:r>
            <a:r>
              <a:rPr lang="pt-BR" sz="1400" b="1" dirty="0">
                <a:sym typeface="Symbol"/>
              </a:rPr>
              <a:t> yr</a:t>
            </a:r>
            <a:r>
              <a:rPr lang="pt-BR" sz="1400" b="1" baseline="30000" dirty="0">
                <a:sym typeface="Symbol"/>
              </a:rPr>
              <a:t>-1</a:t>
            </a:r>
            <a:endParaRPr lang="pt-BR" sz="1400" b="1" baseline="300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555318" y="1088942"/>
            <a:ext cx="2248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err="1"/>
              <a:t>Location</a:t>
            </a:r>
            <a:r>
              <a:rPr lang="pt-BR" sz="1600" b="1" dirty="0"/>
              <a:t>: 13° 00´ SL</a:t>
            </a:r>
          </a:p>
        </p:txBody>
      </p:sp>
    </p:spTree>
    <p:extLst>
      <p:ext uri="{BB962C8B-B14F-4D97-AF65-F5344CB8AC3E}">
        <p14:creationId xmlns:p14="http://schemas.microsoft.com/office/powerpoint/2010/main" val="171353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/>
      <p:bldP spid="52" grpId="0"/>
      <p:bldP spid="53" grpId="0" animBg="1"/>
      <p:bldP spid="55" grpId="0" animBg="1"/>
      <p:bldP spid="56" grpId="0" animBg="1"/>
      <p:bldP spid="57" grpId="0" animBg="1"/>
      <p:bldP spid="58" grpId="0"/>
      <p:bldP spid="60" grpId="0" animBg="1"/>
      <p:bldP spid="6" grpId="0" animBg="1"/>
      <p:bldP spid="63" grpId="0"/>
      <p:bldP spid="8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-1"/>
            <a:ext cx="9144000" cy="9987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" name="Gráfico 1"/>
          <p:cNvGraphicFramePr>
            <a:graphicFrameLocks/>
          </p:cNvGraphicFramePr>
          <p:nvPr>
            <p:extLst/>
          </p:nvPr>
        </p:nvGraphicFramePr>
        <p:xfrm>
          <a:off x="344841" y="1268760"/>
          <a:ext cx="8352928" cy="5022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72975" y="188640"/>
            <a:ext cx="8827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SOC stock </a:t>
            </a:r>
            <a:r>
              <a:rPr lang="pt-BR" sz="2800" b="1" dirty="0" err="1">
                <a:solidFill>
                  <a:schemeClr val="bg1"/>
                </a:solidFill>
              </a:rPr>
              <a:t>increase</a:t>
            </a:r>
            <a:r>
              <a:rPr lang="pt-BR" sz="2800" b="1" dirty="0">
                <a:solidFill>
                  <a:schemeClr val="bg1"/>
                </a:solidFill>
              </a:rPr>
              <a:t> x </a:t>
            </a:r>
            <a:r>
              <a:rPr lang="pt-BR" sz="2800" b="1" dirty="0" err="1">
                <a:solidFill>
                  <a:schemeClr val="bg1"/>
                </a:solidFill>
              </a:rPr>
              <a:t>Yield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16024" y="6444044"/>
            <a:ext cx="7812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/>
              <a:t>Source</a:t>
            </a:r>
            <a:r>
              <a:rPr lang="pt-BR" sz="1600" dirty="0"/>
              <a:t>: </a:t>
            </a:r>
            <a:r>
              <a:rPr lang="pt-BR" sz="1600" b="1" dirty="0"/>
              <a:t>Sá, </a:t>
            </a:r>
            <a:r>
              <a:rPr lang="pt-BR" sz="1600" b="1" dirty="0" err="1"/>
              <a:t>Séguy</a:t>
            </a:r>
            <a:r>
              <a:rPr lang="pt-BR" sz="1600" b="1" dirty="0"/>
              <a:t>, </a:t>
            </a:r>
            <a:r>
              <a:rPr lang="pt-BR" sz="1600" b="1" dirty="0" err="1"/>
              <a:t>Tivet</a:t>
            </a:r>
            <a:r>
              <a:rPr lang="pt-BR" sz="1600" b="1" dirty="0"/>
              <a:t>, </a:t>
            </a:r>
            <a:r>
              <a:rPr lang="pt-BR" sz="1600" b="1" dirty="0" err="1"/>
              <a:t>Lal</a:t>
            </a:r>
            <a:r>
              <a:rPr lang="pt-BR" sz="1600" b="1" dirty="0"/>
              <a:t> et al., 2015 - Land </a:t>
            </a:r>
            <a:r>
              <a:rPr lang="pt-BR" sz="1600" b="1" dirty="0" err="1"/>
              <a:t>Degradation</a:t>
            </a:r>
            <a:r>
              <a:rPr lang="pt-BR" sz="1600" b="1" dirty="0"/>
              <a:t> &amp; </a:t>
            </a:r>
            <a:r>
              <a:rPr lang="pt-BR" sz="1600" b="1" dirty="0" err="1"/>
              <a:t>Development</a:t>
            </a:r>
            <a:r>
              <a:rPr lang="pt-BR" sz="1600" b="1" dirty="0"/>
              <a:t>, v.26:531-543 </a:t>
            </a:r>
          </a:p>
        </p:txBody>
      </p:sp>
      <p:sp>
        <p:nvSpPr>
          <p:cNvPr id="6" name="Elipse 5"/>
          <p:cNvSpPr/>
          <p:nvPr/>
        </p:nvSpPr>
        <p:spPr>
          <a:xfrm>
            <a:off x="7092280" y="1700808"/>
            <a:ext cx="792088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2915816" y="3429000"/>
            <a:ext cx="792088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7130446" y="1002727"/>
            <a:ext cx="1982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b="1" dirty="0" err="1"/>
              <a:t>Location</a:t>
            </a:r>
            <a:r>
              <a:rPr lang="pt-BR" sz="1400" b="1" dirty="0"/>
              <a:t>: 13° 00´ SL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8184872" y="1671191"/>
            <a:ext cx="872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18,6</a:t>
            </a:r>
          </a:p>
          <a:p>
            <a:pPr algn="ctr"/>
            <a:r>
              <a:rPr lang="pt-BR" b="1" dirty="0" err="1"/>
              <a:t>Ton</a:t>
            </a:r>
            <a:r>
              <a:rPr lang="pt-BR" b="1" dirty="0"/>
              <a:t>/ha</a:t>
            </a:r>
          </a:p>
          <a:p>
            <a:pPr algn="ctr"/>
            <a:r>
              <a:rPr lang="pt-BR" b="1" dirty="0"/>
              <a:t>palha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7821563" y="1784117"/>
            <a:ext cx="484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/>
              <a:t>=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087659" y="3527700"/>
            <a:ext cx="872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8,9</a:t>
            </a:r>
          </a:p>
          <a:p>
            <a:pPr algn="ctr"/>
            <a:r>
              <a:rPr lang="pt-BR" b="1" dirty="0" err="1"/>
              <a:t>Ton</a:t>
            </a:r>
            <a:r>
              <a:rPr lang="pt-BR" b="1" dirty="0"/>
              <a:t>/ha</a:t>
            </a:r>
          </a:p>
          <a:p>
            <a:pPr algn="ctr"/>
            <a:r>
              <a:rPr lang="pt-BR" b="1" dirty="0"/>
              <a:t>palha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724350" y="3640626"/>
            <a:ext cx="484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/>
              <a:t>=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6054442" y="4326335"/>
            <a:ext cx="2310545" cy="923330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O aumento de 1 </a:t>
            </a:r>
            <a:r>
              <a:rPr lang="pt-BR" b="1" dirty="0" err="1"/>
              <a:t>ton</a:t>
            </a:r>
            <a:r>
              <a:rPr lang="pt-BR" b="1" dirty="0"/>
              <a:t> de C aumenta 28 kg soja/ha</a:t>
            </a:r>
          </a:p>
        </p:txBody>
      </p:sp>
    </p:spTree>
    <p:extLst>
      <p:ext uri="{BB962C8B-B14F-4D97-AF65-F5344CB8AC3E}">
        <p14:creationId xmlns:p14="http://schemas.microsoft.com/office/powerpoint/2010/main" val="123719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6" grpId="0" animBg="1"/>
      <p:bldP spid="7" grpId="0" animBg="1"/>
      <p:bldP spid="9" grpId="0"/>
      <p:bldP spid="10" grpId="0"/>
      <p:bldP spid="11" grpId="0"/>
      <p:bldP spid="12" grpId="0"/>
      <p:bldP spid="1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Milho PD - Aval"/>
          <p:cNvPicPr>
            <a:picLocks noChangeAspect="1" noChangeArrowheads="1"/>
          </p:cNvPicPr>
          <p:nvPr/>
        </p:nvPicPr>
        <p:blipFill>
          <a:blip r:embed="rId2" cstate="print"/>
          <a:srcRect t="4060" b="922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ector de seta reta 6"/>
          <p:cNvCxnSpPr/>
          <p:nvPr/>
        </p:nvCxnSpPr>
        <p:spPr>
          <a:xfrm flipH="1">
            <a:off x="428625" y="2801564"/>
            <a:ext cx="1588" cy="473075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 flipH="1">
            <a:off x="2357438" y="2873002"/>
            <a:ext cx="1587" cy="473075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 flipH="1">
            <a:off x="4143375" y="3015877"/>
            <a:ext cx="1588" cy="473075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 flipH="1">
            <a:off x="5929313" y="3087314"/>
            <a:ext cx="1587" cy="473075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 flipH="1">
            <a:off x="7786688" y="2971427"/>
            <a:ext cx="1587" cy="473075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 rot="5400000">
            <a:off x="227807" y="3243683"/>
            <a:ext cx="830262" cy="0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 rot="5400000">
            <a:off x="2156618" y="3315121"/>
            <a:ext cx="830263" cy="0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/>
          <p:nvPr/>
        </p:nvCxnSpPr>
        <p:spPr>
          <a:xfrm rot="5400000">
            <a:off x="3979069" y="3421483"/>
            <a:ext cx="758825" cy="1587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/>
          <p:nvPr/>
        </p:nvCxnSpPr>
        <p:spPr>
          <a:xfrm rot="5400000">
            <a:off x="5728494" y="3529433"/>
            <a:ext cx="830262" cy="0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 rot="5400000">
            <a:off x="7598569" y="3399258"/>
            <a:ext cx="804862" cy="0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 rot="5400000">
            <a:off x="120650" y="3565152"/>
            <a:ext cx="1473200" cy="0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/>
          <p:cNvCxnSpPr/>
          <p:nvPr/>
        </p:nvCxnSpPr>
        <p:spPr>
          <a:xfrm rot="5400000">
            <a:off x="2085181" y="3600871"/>
            <a:ext cx="1401763" cy="0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/>
          <p:cNvCxnSpPr/>
          <p:nvPr/>
        </p:nvCxnSpPr>
        <p:spPr>
          <a:xfrm rot="5400000">
            <a:off x="3907631" y="3707233"/>
            <a:ext cx="1330325" cy="1588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 rot="5400000">
            <a:off x="5692775" y="3779465"/>
            <a:ext cx="1330325" cy="0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 rot="5400000">
            <a:off x="7527132" y="3685008"/>
            <a:ext cx="1376362" cy="0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/>
          <p:cNvSpPr txBox="1">
            <a:spLocks noChangeArrowheads="1"/>
          </p:cNvSpPr>
          <p:nvPr/>
        </p:nvSpPr>
        <p:spPr bwMode="auto">
          <a:xfrm>
            <a:off x="5675509" y="1833758"/>
            <a:ext cx="2539803" cy="46166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chemeClr val="bg1"/>
                </a:solidFill>
                <a:latin typeface="Calibri" pitchFamily="34" charset="0"/>
              </a:rPr>
              <a:t>Zona de </a:t>
            </a:r>
            <a:r>
              <a:rPr lang="en-US" sz="2400" b="1" dirty="0" err="1">
                <a:solidFill>
                  <a:schemeClr val="bg1"/>
                </a:solidFill>
                <a:latin typeface="Calibri" pitchFamily="34" charset="0"/>
              </a:rPr>
              <a:t>contato</a:t>
            </a:r>
            <a:endParaRPr lang="pt-BR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4" name="CaixaDeTexto 23"/>
          <p:cNvSpPr txBox="1">
            <a:spLocks noChangeArrowheads="1"/>
          </p:cNvSpPr>
          <p:nvPr/>
        </p:nvSpPr>
        <p:spPr bwMode="auto">
          <a:xfrm>
            <a:off x="765777" y="1189468"/>
            <a:ext cx="3810991" cy="83099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err="1">
                <a:solidFill>
                  <a:schemeClr val="bg1"/>
                </a:solidFill>
                <a:latin typeface="Calibri" pitchFamily="34" charset="0"/>
              </a:rPr>
              <a:t>Fluxo</a:t>
            </a:r>
            <a:r>
              <a:rPr lang="en-US" sz="2400" b="1" dirty="0">
                <a:solidFill>
                  <a:schemeClr val="bg1"/>
                </a:solidFill>
                <a:latin typeface="Calibri" pitchFamily="34" charset="0"/>
              </a:rPr>
              <a:t> de C para as </a:t>
            </a:r>
            <a:r>
              <a:rPr lang="en-US" sz="2400" b="1" dirty="0" err="1">
                <a:solidFill>
                  <a:schemeClr val="bg1"/>
                </a:solidFill>
                <a:latin typeface="Calibri" pitchFamily="34" charset="0"/>
              </a:rPr>
              <a:t>camadas</a:t>
            </a:r>
            <a:r>
              <a:rPr lang="en-US" sz="24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itchFamily="34" charset="0"/>
              </a:rPr>
              <a:t>inferiores</a:t>
            </a:r>
            <a:endParaRPr lang="pt-BR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" name="Forma livre 3"/>
          <p:cNvSpPr/>
          <p:nvPr/>
        </p:nvSpPr>
        <p:spPr>
          <a:xfrm>
            <a:off x="0" y="2207172"/>
            <a:ext cx="9128234" cy="756745"/>
          </a:xfrm>
          <a:custGeom>
            <a:avLst/>
            <a:gdLst>
              <a:gd name="connsiteX0" fmla="*/ 0 w 9128234"/>
              <a:gd name="connsiteY0" fmla="*/ 756745 h 756745"/>
              <a:gd name="connsiteX1" fmla="*/ 78828 w 9128234"/>
              <a:gd name="connsiteY1" fmla="*/ 709449 h 756745"/>
              <a:gd name="connsiteX2" fmla="*/ 126124 w 9128234"/>
              <a:gd name="connsiteY2" fmla="*/ 677918 h 756745"/>
              <a:gd name="connsiteX3" fmla="*/ 268014 w 9128234"/>
              <a:gd name="connsiteY3" fmla="*/ 646387 h 756745"/>
              <a:gd name="connsiteX4" fmla="*/ 362607 w 9128234"/>
              <a:gd name="connsiteY4" fmla="*/ 614856 h 756745"/>
              <a:gd name="connsiteX5" fmla="*/ 472966 w 9128234"/>
              <a:gd name="connsiteY5" fmla="*/ 551794 h 756745"/>
              <a:gd name="connsiteX6" fmla="*/ 551793 w 9128234"/>
              <a:gd name="connsiteY6" fmla="*/ 488731 h 756745"/>
              <a:gd name="connsiteX7" fmla="*/ 898634 w 9128234"/>
              <a:gd name="connsiteY7" fmla="*/ 457200 h 756745"/>
              <a:gd name="connsiteX8" fmla="*/ 1024759 w 9128234"/>
              <a:gd name="connsiteY8" fmla="*/ 425669 h 756745"/>
              <a:gd name="connsiteX9" fmla="*/ 1119352 w 9128234"/>
              <a:gd name="connsiteY9" fmla="*/ 394138 h 756745"/>
              <a:gd name="connsiteX10" fmla="*/ 1166648 w 9128234"/>
              <a:gd name="connsiteY10" fmla="*/ 378373 h 756745"/>
              <a:gd name="connsiteX11" fmla="*/ 1213945 w 9128234"/>
              <a:gd name="connsiteY11" fmla="*/ 362607 h 756745"/>
              <a:gd name="connsiteX12" fmla="*/ 1308538 w 9128234"/>
              <a:gd name="connsiteY12" fmla="*/ 394138 h 756745"/>
              <a:gd name="connsiteX13" fmla="*/ 1355834 w 9128234"/>
              <a:gd name="connsiteY13" fmla="*/ 409904 h 756745"/>
              <a:gd name="connsiteX14" fmla="*/ 1529255 w 9128234"/>
              <a:gd name="connsiteY14" fmla="*/ 378373 h 756745"/>
              <a:gd name="connsiteX15" fmla="*/ 1592317 w 9128234"/>
              <a:gd name="connsiteY15" fmla="*/ 346842 h 756745"/>
              <a:gd name="connsiteX16" fmla="*/ 1639614 w 9128234"/>
              <a:gd name="connsiteY16" fmla="*/ 315311 h 756745"/>
              <a:gd name="connsiteX17" fmla="*/ 1734207 w 9128234"/>
              <a:gd name="connsiteY17" fmla="*/ 220718 h 756745"/>
              <a:gd name="connsiteX18" fmla="*/ 1781503 w 9128234"/>
              <a:gd name="connsiteY18" fmla="*/ 173421 h 756745"/>
              <a:gd name="connsiteX19" fmla="*/ 1860331 w 9128234"/>
              <a:gd name="connsiteY19" fmla="*/ 94594 h 756745"/>
              <a:gd name="connsiteX20" fmla="*/ 1939159 w 9128234"/>
              <a:gd name="connsiteY20" fmla="*/ 47297 h 756745"/>
              <a:gd name="connsiteX21" fmla="*/ 1986455 w 9128234"/>
              <a:gd name="connsiteY21" fmla="*/ 15766 h 756745"/>
              <a:gd name="connsiteX22" fmla="*/ 2017986 w 9128234"/>
              <a:gd name="connsiteY22" fmla="*/ 63062 h 756745"/>
              <a:gd name="connsiteX23" fmla="*/ 2049517 w 9128234"/>
              <a:gd name="connsiteY23" fmla="*/ 94594 h 756745"/>
              <a:gd name="connsiteX24" fmla="*/ 2207172 w 9128234"/>
              <a:gd name="connsiteY24" fmla="*/ 63062 h 756745"/>
              <a:gd name="connsiteX25" fmla="*/ 2301766 w 9128234"/>
              <a:gd name="connsiteY25" fmla="*/ 0 h 756745"/>
              <a:gd name="connsiteX26" fmla="*/ 2443655 w 9128234"/>
              <a:gd name="connsiteY26" fmla="*/ 47297 h 756745"/>
              <a:gd name="connsiteX27" fmla="*/ 2554014 w 9128234"/>
              <a:gd name="connsiteY27" fmla="*/ 189187 h 756745"/>
              <a:gd name="connsiteX28" fmla="*/ 2648607 w 9128234"/>
              <a:gd name="connsiteY28" fmla="*/ 220718 h 756745"/>
              <a:gd name="connsiteX29" fmla="*/ 2695903 w 9128234"/>
              <a:gd name="connsiteY29" fmla="*/ 236483 h 756745"/>
              <a:gd name="connsiteX30" fmla="*/ 3011214 w 9128234"/>
              <a:gd name="connsiteY30" fmla="*/ 220718 h 756745"/>
              <a:gd name="connsiteX31" fmla="*/ 3200400 w 9128234"/>
              <a:gd name="connsiteY31" fmla="*/ 173421 h 756745"/>
              <a:gd name="connsiteX32" fmla="*/ 3263462 w 9128234"/>
              <a:gd name="connsiteY32" fmla="*/ 157656 h 756745"/>
              <a:gd name="connsiteX33" fmla="*/ 3405352 w 9128234"/>
              <a:gd name="connsiteY33" fmla="*/ 189187 h 756745"/>
              <a:gd name="connsiteX34" fmla="*/ 3499945 w 9128234"/>
              <a:gd name="connsiteY34" fmla="*/ 252249 h 756745"/>
              <a:gd name="connsiteX35" fmla="*/ 3626069 w 9128234"/>
              <a:gd name="connsiteY35" fmla="*/ 236483 h 756745"/>
              <a:gd name="connsiteX36" fmla="*/ 3689131 w 9128234"/>
              <a:gd name="connsiteY36" fmla="*/ 220718 h 756745"/>
              <a:gd name="connsiteX37" fmla="*/ 3878317 w 9128234"/>
              <a:gd name="connsiteY37" fmla="*/ 236483 h 756745"/>
              <a:gd name="connsiteX38" fmla="*/ 4130566 w 9128234"/>
              <a:gd name="connsiteY38" fmla="*/ 252249 h 756745"/>
              <a:gd name="connsiteX39" fmla="*/ 4256690 w 9128234"/>
              <a:gd name="connsiteY39" fmla="*/ 268014 h 756745"/>
              <a:gd name="connsiteX40" fmla="*/ 4367048 w 9128234"/>
              <a:gd name="connsiteY40" fmla="*/ 409904 h 756745"/>
              <a:gd name="connsiteX41" fmla="*/ 4398579 w 9128234"/>
              <a:gd name="connsiteY41" fmla="*/ 457200 h 756745"/>
              <a:gd name="connsiteX42" fmla="*/ 4445876 w 9128234"/>
              <a:gd name="connsiteY42" fmla="*/ 472966 h 756745"/>
              <a:gd name="connsiteX43" fmla="*/ 4619297 w 9128234"/>
              <a:gd name="connsiteY43" fmla="*/ 425669 h 756745"/>
              <a:gd name="connsiteX44" fmla="*/ 4666593 w 9128234"/>
              <a:gd name="connsiteY44" fmla="*/ 394138 h 756745"/>
              <a:gd name="connsiteX45" fmla="*/ 4808483 w 9128234"/>
              <a:gd name="connsiteY45" fmla="*/ 362607 h 756745"/>
              <a:gd name="connsiteX46" fmla="*/ 4903076 w 9128234"/>
              <a:gd name="connsiteY46" fmla="*/ 331076 h 756745"/>
              <a:gd name="connsiteX47" fmla="*/ 4950372 w 9128234"/>
              <a:gd name="connsiteY47" fmla="*/ 315311 h 756745"/>
              <a:gd name="connsiteX48" fmla="*/ 5013434 w 9128234"/>
              <a:gd name="connsiteY48" fmla="*/ 331076 h 756745"/>
              <a:gd name="connsiteX49" fmla="*/ 5186855 w 9128234"/>
              <a:gd name="connsiteY49" fmla="*/ 362607 h 756745"/>
              <a:gd name="connsiteX50" fmla="*/ 5234152 w 9128234"/>
              <a:gd name="connsiteY50" fmla="*/ 378373 h 756745"/>
              <a:gd name="connsiteX51" fmla="*/ 5612524 w 9128234"/>
              <a:gd name="connsiteY51" fmla="*/ 409904 h 756745"/>
              <a:gd name="connsiteX52" fmla="*/ 5659821 w 9128234"/>
              <a:gd name="connsiteY52" fmla="*/ 441435 h 756745"/>
              <a:gd name="connsiteX53" fmla="*/ 5722883 w 9128234"/>
              <a:gd name="connsiteY53" fmla="*/ 488731 h 756745"/>
              <a:gd name="connsiteX54" fmla="*/ 5943600 w 9128234"/>
              <a:gd name="connsiteY54" fmla="*/ 504497 h 756745"/>
              <a:gd name="connsiteX55" fmla="*/ 6132786 w 9128234"/>
              <a:gd name="connsiteY55" fmla="*/ 536028 h 756745"/>
              <a:gd name="connsiteX56" fmla="*/ 6321972 w 9128234"/>
              <a:gd name="connsiteY56" fmla="*/ 520262 h 756745"/>
              <a:gd name="connsiteX57" fmla="*/ 6448097 w 9128234"/>
              <a:gd name="connsiteY57" fmla="*/ 472966 h 756745"/>
              <a:gd name="connsiteX58" fmla="*/ 6542690 w 9128234"/>
              <a:gd name="connsiteY58" fmla="*/ 425669 h 756745"/>
              <a:gd name="connsiteX59" fmla="*/ 6574221 w 9128234"/>
              <a:gd name="connsiteY59" fmla="*/ 378373 h 756745"/>
              <a:gd name="connsiteX60" fmla="*/ 6731876 w 9128234"/>
              <a:gd name="connsiteY60" fmla="*/ 346842 h 756745"/>
              <a:gd name="connsiteX61" fmla="*/ 7031421 w 9128234"/>
              <a:gd name="connsiteY61" fmla="*/ 299545 h 756745"/>
              <a:gd name="connsiteX62" fmla="*/ 7126014 w 9128234"/>
              <a:gd name="connsiteY62" fmla="*/ 299545 h 756745"/>
              <a:gd name="connsiteX63" fmla="*/ 7488621 w 9128234"/>
              <a:gd name="connsiteY63" fmla="*/ 315311 h 756745"/>
              <a:gd name="connsiteX64" fmla="*/ 7551683 w 9128234"/>
              <a:gd name="connsiteY64" fmla="*/ 331076 h 756745"/>
              <a:gd name="connsiteX65" fmla="*/ 7646276 w 9128234"/>
              <a:gd name="connsiteY65" fmla="*/ 394138 h 756745"/>
              <a:gd name="connsiteX66" fmla="*/ 7756634 w 9128234"/>
              <a:gd name="connsiteY66" fmla="*/ 409904 h 756745"/>
              <a:gd name="connsiteX67" fmla="*/ 7914290 w 9128234"/>
              <a:gd name="connsiteY67" fmla="*/ 378373 h 756745"/>
              <a:gd name="connsiteX68" fmla="*/ 7961586 w 9128234"/>
              <a:gd name="connsiteY68" fmla="*/ 346842 h 756745"/>
              <a:gd name="connsiteX69" fmla="*/ 8071945 w 9128234"/>
              <a:gd name="connsiteY69" fmla="*/ 331076 h 756745"/>
              <a:gd name="connsiteX70" fmla="*/ 8135007 w 9128234"/>
              <a:gd name="connsiteY70" fmla="*/ 315311 h 756745"/>
              <a:gd name="connsiteX71" fmla="*/ 8481848 w 9128234"/>
              <a:gd name="connsiteY71" fmla="*/ 283780 h 756745"/>
              <a:gd name="connsiteX72" fmla="*/ 8529145 w 9128234"/>
              <a:gd name="connsiteY72" fmla="*/ 268014 h 756745"/>
              <a:gd name="connsiteX73" fmla="*/ 8576441 w 9128234"/>
              <a:gd name="connsiteY73" fmla="*/ 236483 h 756745"/>
              <a:gd name="connsiteX74" fmla="*/ 8671034 w 9128234"/>
              <a:gd name="connsiteY74" fmla="*/ 204952 h 756745"/>
              <a:gd name="connsiteX75" fmla="*/ 8828690 w 9128234"/>
              <a:gd name="connsiteY75" fmla="*/ 157656 h 756745"/>
              <a:gd name="connsiteX76" fmla="*/ 8954814 w 9128234"/>
              <a:gd name="connsiteY76" fmla="*/ 126125 h 756745"/>
              <a:gd name="connsiteX77" fmla="*/ 9017876 w 9128234"/>
              <a:gd name="connsiteY77" fmla="*/ 141890 h 756745"/>
              <a:gd name="connsiteX78" fmla="*/ 9065172 w 9128234"/>
              <a:gd name="connsiteY78" fmla="*/ 157656 h 756745"/>
              <a:gd name="connsiteX79" fmla="*/ 9128234 w 9128234"/>
              <a:gd name="connsiteY79" fmla="*/ 157656 h 75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9128234" h="756745">
                <a:moveTo>
                  <a:pt x="0" y="756745"/>
                </a:moveTo>
                <a:cubicBezTo>
                  <a:pt x="26276" y="740980"/>
                  <a:pt x="52843" y="725690"/>
                  <a:pt x="78828" y="709449"/>
                </a:cubicBezTo>
                <a:cubicBezTo>
                  <a:pt x="94896" y="699407"/>
                  <a:pt x="109177" y="686392"/>
                  <a:pt x="126124" y="677918"/>
                </a:cubicBezTo>
                <a:cubicBezTo>
                  <a:pt x="164937" y="658511"/>
                  <a:pt x="231679" y="652443"/>
                  <a:pt x="268014" y="646387"/>
                </a:cubicBezTo>
                <a:cubicBezTo>
                  <a:pt x="299545" y="635877"/>
                  <a:pt x="332879" y="629720"/>
                  <a:pt x="362607" y="614856"/>
                </a:cubicBezTo>
                <a:cubicBezTo>
                  <a:pt x="405761" y="593279"/>
                  <a:pt x="435829" y="581504"/>
                  <a:pt x="472966" y="551794"/>
                </a:cubicBezTo>
                <a:cubicBezTo>
                  <a:pt x="499969" y="530191"/>
                  <a:pt x="514980" y="498771"/>
                  <a:pt x="551793" y="488731"/>
                </a:cubicBezTo>
                <a:cubicBezTo>
                  <a:pt x="604831" y="474266"/>
                  <a:pt x="890310" y="457795"/>
                  <a:pt x="898634" y="457200"/>
                </a:cubicBezTo>
                <a:cubicBezTo>
                  <a:pt x="1042160" y="409360"/>
                  <a:pt x="815461" y="482751"/>
                  <a:pt x="1024759" y="425669"/>
                </a:cubicBezTo>
                <a:cubicBezTo>
                  <a:pt x="1056824" y="416924"/>
                  <a:pt x="1087821" y="404648"/>
                  <a:pt x="1119352" y="394138"/>
                </a:cubicBezTo>
                <a:lnTo>
                  <a:pt x="1166648" y="378373"/>
                </a:lnTo>
                <a:lnTo>
                  <a:pt x="1213945" y="362607"/>
                </a:lnTo>
                <a:lnTo>
                  <a:pt x="1308538" y="394138"/>
                </a:lnTo>
                <a:lnTo>
                  <a:pt x="1355834" y="409904"/>
                </a:lnTo>
                <a:cubicBezTo>
                  <a:pt x="1396110" y="404150"/>
                  <a:pt x="1483514" y="395526"/>
                  <a:pt x="1529255" y="378373"/>
                </a:cubicBezTo>
                <a:cubicBezTo>
                  <a:pt x="1551260" y="370121"/>
                  <a:pt x="1571912" y="358502"/>
                  <a:pt x="1592317" y="346842"/>
                </a:cubicBezTo>
                <a:cubicBezTo>
                  <a:pt x="1608768" y="337441"/>
                  <a:pt x="1625452" y="327899"/>
                  <a:pt x="1639614" y="315311"/>
                </a:cubicBezTo>
                <a:cubicBezTo>
                  <a:pt x="1672942" y="285686"/>
                  <a:pt x="1702676" y="252249"/>
                  <a:pt x="1734207" y="220718"/>
                </a:cubicBezTo>
                <a:cubicBezTo>
                  <a:pt x="1749972" y="204952"/>
                  <a:pt x="1769135" y="191972"/>
                  <a:pt x="1781503" y="173421"/>
                </a:cubicBezTo>
                <a:cubicBezTo>
                  <a:pt x="1835558" y="92339"/>
                  <a:pt x="1785255" y="154655"/>
                  <a:pt x="1860331" y="94594"/>
                </a:cubicBezTo>
                <a:cubicBezTo>
                  <a:pt x="1922164" y="45128"/>
                  <a:pt x="1857020" y="74675"/>
                  <a:pt x="1939159" y="47297"/>
                </a:cubicBezTo>
                <a:cubicBezTo>
                  <a:pt x="1954924" y="36787"/>
                  <a:pt x="1967875" y="12050"/>
                  <a:pt x="1986455" y="15766"/>
                </a:cubicBezTo>
                <a:cubicBezTo>
                  <a:pt x="2005035" y="19482"/>
                  <a:pt x="2006150" y="48266"/>
                  <a:pt x="2017986" y="63062"/>
                </a:cubicBezTo>
                <a:cubicBezTo>
                  <a:pt x="2027271" y="74669"/>
                  <a:pt x="2039007" y="84083"/>
                  <a:pt x="2049517" y="94594"/>
                </a:cubicBezTo>
                <a:cubicBezTo>
                  <a:pt x="2076939" y="90676"/>
                  <a:pt x="2169070" y="84230"/>
                  <a:pt x="2207172" y="63062"/>
                </a:cubicBezTo>
                <a:cubicBezTo>
                  <a:pt x="2240299" y="44658"/>
                  <a:pt x="2301766" y="0"/>
                  <a:pt x="2301766" y="0"/>
                </a:cubicBezTo>
                <a:cubicBezTo>
                  <a:pt x="2354238" y="8746"/>
                  <a:pt x="2405807" y="4042"/>
                  <a:pt x="2443655" y="47297"/>
                </a:cubicBezTo>
                <a:cubicBezTo>
                  <a:pt x="2469653" y="77010"/>
                  <a:pt x="2509004" y="164181"/>
                  <a:pt x="2554014" y="189187"/>
                </a:cubicBezTo>
                <a:cubicBezTo>
                  <a:pt x="2583068" y="205328"/>
                  <a:pt x="2617076" y="210208"/>
                  <a:pt x="2648607" y="220718"/>
                </a:cubicBezTo>
                <a:lnTo>
                  <a:pt x="2695903" y="236483"/>
                </a:lnTo>
                <a:cubicBezTo>
                  <a:pt x="2801007" y="231228"/>
                  <a:pt x="2906289" y="228789"/>
                  <a:pt x="3011214" y="220718"/>
                </a:cubicBezTo>
                <a:cubicBezTo>
                  <a:pt x="3105298" y="213481"/>
                  <a:pt x="3110098" y="200511"/>
                  <a:pt x="3200400" y="173421"/>
                </a:cubicBezTo>
                <a:cubicBezTo>
                  <a:pt x="3221154" y="167195"/>
                  <a:pt x="3242441" y="162911"/>
                  <a:pt x="3263462" y="157656"/>
                </a:cubicBezTo>
                <a:cubicBezTo>
                  <a:pt x="3274912" y="159564"/>
                  <a:pt x="3379476" y="171936"/>
                  <a:pt x="3405352" y="189187"/>
                </a:cubicBezTo>
                <a:cubicBezTo>
                  <a:pt x="3523447" y="267917"/>
                  <a:pt x="3387484" y="214761"/>
                  <a:pt x="3499945" y="252249"/>
                </a:cubicBezTo>
                <a:cubicBezTo>
                  <a:pt x="3541986" y="246994"/>
                  <a:pt x="3584277" y="243448"/>
                  <a:pt x="3626069" y="236483"/>
                </a:cubicBezTo>
                <a:cubicBezTo>
                  <a:pt x="3647442" y="232921"/>
                  <a:pt x="3667463" y="220718"/>
                  <a:pt x="3689131" y="220718"/>
                </a:cubicBezTo>
                <a:cubicBezTo>
                  <a:pt x="3752412" y="220718"/>
                  <a:pt x="3815255" y="231228"/>
                  <a:pt x="3878317" y="236483"/>
                </a:cubicBezTo>
                <a:cubicBezTo>
                  <a:pt x="3989768" y="310783"/>
                  <a:pt x="3880894" y="252249"/>
                  <a:pt x="4130566" y="252249"/>
                </a:cubicBezTo>
                <a:cubicBezTo>
                  <a:pt x="4172934" y="252249"/>
                  <a:pt x="4214649" y="262759"/>
                  <a:pt x="4256690" y="268014"/>
                </a:cubicBezTo>
                <a:cubicBezTo>
                  <a:pt x="4330782" y="342108"/>
                  <a:pt x="4291618" y="296759"/>
                  <a:pt x="4367048" y="409904"/>
                </a:cubicBezTo>
                <a:cubicBezTo>
                  <a:pt x="4377558" y="425669"/>
                  <a:pt x="4380604" y="451208"/>
                  <a:pt x="4398579" y="457200"/>
                </a:cubicBezTo>
                <a:lnTo>
                  <a:pt x="4445876" y="472966"/>
                </a:lnTo>
                <a:cubicBezTo>
                  <a:pt x="4488179" y="464505"/>
                  <a:pt x="4585010" y="448527"/>
                  <a:pt x="4619297" y="425669"/>
                </a:cubicBezTo>
                <a:cubicBezTo>
                  <a:pt x="4635062" y="415159"/>
                  <a:pt x="4649177" y="401602"/>
                  <a:pt x="4666593" y="394138"/>
                </a:cubicBezTo>
                <a:cubicBezTo>
                  <a:pt x="4691362" y="383523"/>
                  <a:pt x="4787916" y="368216"/>
                  <a:pt x="4808483" y="362607"/>
                </a:cubicBezTo>
                <a:cubicBezTo>
                  <a:pt x="4840548" y="353862"/>
                  <a:pt x="4871545" y="341586"/>
                  <a:pt x="4903076" y="331076"/>
                </a:cubicBezTo>
                <a:lnTo>
                  <a:pt x="4950372" y="315311"/>
                </a:lnTo>
                <a:cubicBezTo>
                  <a:pt x="4971393" y="320566"/>
                  <a:pt x="4992187" y="326827"/>
                  <a:pt x="5013434" y="331076"/>
                </a:cubicBezTo>
                <a:cubicBezTo>
                  <a:pt x="5083689" y="345127"/>
                  <a:pt x="5119241" y="345704"/>
                  <a:pt x="5186855" y="362607"/>
                </a:cubicBezTo>
                <a:cubicBezTo>
                  <a:pt x="5202977" y="366638"/>
                  <a:pt x="5217635" y="376538"/>
                  <a:pt x="5234152" y="378373"/>
                </a:cubicBezTo>
                <a:cubicBezTo>
                  <a:pt x="5359939" y="392349"/>
                  <a:pt x="5612524" y="409904"/>
                  <a:pt x="5612524" y="409904"/>
                </a:cubicBezTo>
                <a:cubicBezTo>
                  <a:pt x="5628290" y="420414"/>
                  <a:pt x="5644402" y="430422"/>
                  <a:pt x="5659821" y="441435"/>
                </a:cubicBezTo>
                <a:cubicBezTo>
                  <a:pt x="5681203" y="456707"/>
                  <a:pt x="5697233" y="483031"/>
                  <a:pt x="5722883" y="488731"/>
                </a:cubicBezTo>
                <a:cubicBezTo>
                  <a:pt x="5794886" y="504732"/>
                  <a:pt x="5870028" y="499242"/>
                  <a:pt x="5943600" y="504497"/>
                </a:cubicBezTo>
                <a:cubicBezTo>
                  <a:pt x="6010015" y="521100"/>
                  <a:pt x="6058979" y="536028"/>
                  <a:pt x="6132786" y="536028"/>
                </a:cubicBezTo>
                <a:cubicBezTo>
                  <a:pt x="6196067" y="536028"/>
                  <a:pt x="6258910" y="525517"/>
                  <a:pt x="6321972" y="520262"/>
                </a:cubicBezTo>
                <a:cubicBezTo>
                  <a:pt x="6362909" y="506617"/>
                  <a:pt x="6410391" y="491819"/>
                  <a:pt x="6448097" y="472966"/>
                </a:cubicBezTo>
                <a:cubicBezTo>
                  <a:pt x="6570349" y="411840"/>
                  <a:pt x="6423803" y="465299"/>
                  <a:pt x="6542690" y="425669"/>
                </a:cubicBezTo>
                <a:cubicBezTo>
                  <a:pt x="6553200" y="409904"/>
                  <a:pt x="6556731" y="385661"/>
                  <a:pt x="6574221" y="378373"/>
                </a:cubicBezTo>
                <a:cubicBezTo>
                  <a:pt x="6623691" y="357761"/>
                  <a:pt x="6679884" y="359840"/>
                  <a:pt x="6731876" y="346842"/>
                </a:cubicBezTo>
                <a:cubicBezTo>
                  <a:pt x="6872089" y="311788"/>
                  <a:pt x="6773460" y="333940"/>
                  <a:pt x="7031421" y="299545"/>
                </a:cubicBezTo>
                <a:cubicBezTo>
                  <a:pt x="7133894" y="265388"/>
                  <a:pt x="7023539" y="291662"/>
                  <a:pt x="7126014" y="299545"/>
                </a:cubicBezTo>
                <a:cubicBezTo>
                  <a:pt x="7246641" y="308824"/>
                  <a:pt x="7367752" y="310056"/>
                  <a:pt x="7488621" y="315311"/>
                </a:cubicBezTo>
                <a:cubicBezTo>
                  <a:pt x="7509642" y="320566"/>
                  <a:pt x="7532303" y="321386"/>
                  <a:pt x="7551683" y="331076"/>
                </a:cubicBezTo>
                <a:cubicBezTo>
                  <a:pt x="7585578" y="348023"/>
                  <a:pt x="7608761" y="388779"/>
                  <a:pt x="7646276" y="394138"/>
                </a:cubicBezTo>
                <a:lnTo>
                  <a:pt x="7756634" y="409904"/>
                </a:lnTo>
                <a:cubicBezTo>
                  <a:pt x="7797297" y="404095"/>
                  <a:pt x="7870266" y="400385"/>
                  <a:pt x="7914290" y="378373"/>
                </a:cubicBezTo>
                <a:cubicBezTo>
                  <a:pt x="7931237" y="369899"/>
                  <a:pt x="7943437" y="352287"/>
                  <a:pt x="7961586" y="346842"/>
                </a:cubicBezTo>
                <a:cubicBezTo>
                  <a:pt x="7997179" y="336164"/>
                  <a:pt x="8035385" y="337723"/>
                  <a:pt x="8071945" y="331076"/>
                </a:cubicBezTo>
                <a:cubicBezTo>
                  <a:pt x="8093263" y="327200"/>
                  <a:pt x="8113482" y="317795"/>
                  <a:pt x="8135007" y="315311"/>
                </a:cubicBezTo>
                <a:cubicBezTo>
                  <a:pt x="8250332" y="302004"/>
                  <a:pt x="8481848" y="283780"/>
                  <a:pt x="8481848" y="283780"/>
                </a:cubicBezTo>
                <a:cubicBezTo>
                  <a:pt x="8497614" y="278525"/>
                  <a:pt x="8514281" y="275446"/>
                  <a:pt x="8529145" y="268014"/>
                </a:cubicBezTo>
                <a:cubicBezTo>
                  <a:pt x="8546092" y="259540"/>
                  <a:pt x="8559126" y="244178"/>
                  <a:pt x="8576441" y="236483"/>
                </a:cubicBezTo>
                <a:cubicBezTo>
                  <a:pt x="8606813" y="222984"/>
                  <a:pt x="8671034" y="204952"/>
                  <a:pt x="8671034" y="204952"/>
                </a:cubicBezTo>
                <a:cubicBezTo>
                  <a:pt x="8734211" y="141777"/>
                  <a:pt x="8683013" y="180068"/>
                  <a:pt x="8828690" y="157656"/>
                </a:cubicBezTo>
                <a:cubicBezTo>
                  <a:pt x="8899347" y="146786"/>
                  <a:pt x="8897269" y="145306"/>
                  <a:pt x="8954814" y="126125"/>
                </a:cubicBezTo>
                <a:cubicBezTo>
                  <a:pt x="8975835" y="131380"/>
                  <a:pt x="8997042" y="135937"/>
                  <a:pt x="9017876" y="141890"/>
                </a:cubicBezTo>
                <a:cubicBezTo>
                  <a:pt x="9033855" y="146455"/>
                  <a:pt x="9048721" y="155306"/>
                  <a:pt x="9065172" y="157656"/>
                </a:cubicBezTo>
                <a:cubicBezTo>
                  <a:pt x="9085981" y="160629"/>
                  <a:pt x="9107213" y="157656"/>
                  <a:pt x="9128234" y="157656"/>
                </a:cubicBezTo>
              </a:path>
            </a:pathLst>
          </a:custGeom>
          <a:noFill/>
          <a:ln w="76200">
            <a:solidFill>
              <a:srgbClr val="00FF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11" name="Agrupar 710"/>
          <p:cNvGrpSpPr/>
          <p:nvPr/>
        </p:nvGrpSpPr>
        <p:grpSpPr>
          <a:xfrm>
            <a:off x="1132162" y="3150624"/>
            <a:ext cx="5940152" cy="3501008"/>
            <a:chOff x="3203848" y="3356992"/>
            <a:chExt cx="5940152" cy="3501008"/>
          </a:xfrm>
        </p:grpSpPr>
        <p:sp>
          <p:nvSpPr>
            <p:cNvPr id="712" name="Retângulo 711"/>
            <p:cNvSpPr/>
            <p:nvPr/>
          </p:nvSpPr>
          <p:spPr>
            <a:xfrm>
              <a:off x="3203848" y="3428616"/>
              <a:ext cx="5940152" cy="342938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13" name="CaixaDeTexto 712"/>
            <p:cNvSpPr txBox="1"/>
            <p:nvPr/>
          </p:nvSpPr>
          <p:spPr>
            <a:xfrm>
              <a:off x="3779911" y="5805264"/>
              <a:ext cx="165618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/>
                <a:t>Agrupa as partículas dispersas, microestruturas e </a:t>
              </a:r>
              <a:r>
                <a:rPr lang="pt-BR" sz="1400" dirty="0" err="1"/>
                <a:t>microagregados</a:t>
              </a:r>
              <a:endParaRPr lang="pt-BR" sz="1400" dirty="0"/>
            </a:p>
          </p:txBody>
        </p:sp>
        <p:grpSp>
          <p:nvGrpSpPr>
            <p:cNvPr id="714" name="Grupo 49"/>
            <p:cNvGrpSpPr/>
            <p:nvPr/>
          </p:nvGrpSpPr>
          <p:grpSpPr>
            <a:xfrm>
              <a:off x="3923928" y="4794473"/>
              <a:ext cx="1096963" cy="938783"/>
              <a:chOff x="3779912" y="4074393"/>
              <a:chExt cx="1096963" cy="938783"/>
            </a:xfrm>
          </p:grpSpPr>
          <p:grpSp>
            <p:nvGrpSpPr>
              <p:cNvPr id="1385" name="Group 138"/>
              <p:cNvGrpSpPr>
                <a:grpSpLocks/>
              </p:cNvGrpSpPr>
              <p:nvPr/>
            </p:nvGrpSpPr>
            <p:grpSpPr bwMode="auto">
              <a:xfrm>
                <a:off x="4618112" y="4560168"/>
                <a:ext cx="258763" cy="246062"/>
                <a:chOff x="1400" y="2127"/>
                <a:chExt cx="163" cy="155"/>
              </a:xfrm>
            </p:grpSpPr>
            <p:sp>
              <p:nvSpPr>
                <p:cNvPr id="1399" name="Freeform 139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400" name="Freeform 140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1386" name="Freeform 441"/>
              <p:cNvSpPr>
                <a:spLocks/>
              </p:cNvSpPr>
              <p:nvPr/>
            </p:nvSpPr>
            <p:spPr bwMode="auto">
              <a:xfrm>
                <a:off x="4389512" y="463636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grpSp>
            <p:nvGrpSpPr>
              <p:cNvPr id="1387" name="Group 611"/>
              <p:cNvGrpSpPr>
                <a:grpSpLocks/>
              </p:cNvGrpSpPr>
              <p:nvPr/>
            </p:nvGrpSpPr>
            <p:grpSpPr bwMode="auto">
              <a:xfrm>
                <a:off x="4389512" y="4255368"/>
                <a:ext cx="258763" cy="246062"/>
                <a:chOff x="1400" y="2127"/>
                <a:chExt cx="163" cy="155"/>
              </a:xfrm>
            </p:grpSpPr>
            <p:sp>
              <p:nvSpPr>
                <p:cNvPr id="1397" name="Freeform 612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98" name="Freeform 613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388" name="Group 626"/>
              <p:cNvGrpSpPr>
                <a:grpSpLocks/>
              </p:cNvGrpSpPr>
              <p:nvPr/>
            </p:nvGrpSpPr>
            <p:grpSpPr bwMode="auto">
              <a:xfrm>
                <a:off x="4008512" y="4479082"/>
                <a:ext cx="258763" cy="246062"/>
                <a:chOff x="1400" y="2127"/>
                <a:chExt cx="163" cy="155"/>
              </a:xfrm>
            </p:grpSpPr>
            <p:sp>
              <p:nvSpPr>
                <p:cNvPr id="1395" name="Freeform 627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96" name="Freeform 628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1389" name="Oval 630"/>
              <p:cNvSpPr>
                <a:spLocks noChangeArrowheads="1"/>
              </p:cNvSpPr>
              <p:nvPr/>
            </p:nvSpPr>
            <p:spPr bwMode="auto">
              <a:xfrm>
                <a:off x="3932312" y="4788768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390" name="Freeform 794"/>
              <p:cNvSpPr>
                <a:spLocks/>
              </p:cNvSpPr>
              <p:nvPr/>
            </p:nvSpPr>
            <p:spPr bwMode="auto">
              <a:xfrm>
                <a:off x="3923928" y="4303762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1391" name="Freeform 795"/>
              <p:cNvSpPr>
                <a:spLocks/>
              </p:cNvSpPr>
              <p:nvPr/>
            </p:nvSpPr>
            <p:spPr bwMode="auto">
              <a:xfrm>
                <a:off x="3779912" y="4591794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1392" name="Freeform 803"/>
              <p:cNvSpPr>
                <a:spLocks/>
              </p:cNvSpPr>
              <p:nvPr/>
            </p:nvSpPr>
            <p:spPr bwMode="auto">
              <a:xfrm>
                <a:off x="4294634" y="4879826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1393" name="Freeform 805"/>
              <p:cNvSpPr>
                <a:spLocks/>
              </p:cNvSpPr>
              <p:nvPr/>
            </p:nvSpPr>
            <p:spPr bwMode="auto">
              <a:xfrm>
                <a:off x="4389512" y="4074393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1394" name="Freeform 806"/>
              <p:cNvSpPr>
                <a:spLocks/>
              </p:cNvSpPr>
              <p:nvPr/>
            </p:nvSpPr>
            <p:spPr bwMode="auto">
              <a:xfrm>
                <a:off x="4139952" y="4231754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715" name="Grupo 716"/>
            <p:cNvGrpSpPr>
              <a:grpSpLocks noChangeAspect="1"/>
            </p:cNvGrpSpPr>
            <p:nvPr/>
          </p:nvGrpSpPr>
          <p:grpSpPr>
            <a:xfrm>
              <a:off x="6085719" y="3356992"/>
              <a:ext cx="2767902" cy="2861802"/>
              <a:chOff x="2936875" y="1849438"/>
              <a:chExt cx="3041650" cy="3144837"/>
            </a:xfrm>
          </p:grpSpPr>
          <p:sp>
            <p:nvSpPr>
              <p:cNvPr id="720" name="Freeform 453"/>
              <p:cNvSpPr>
                <a:spLocks/>
              </p:cNvSpPr>
              <p:nvPr/>
            </p:nvSpPr>
            <p:spPr bwMode="auto">
              <a:xfrm>
                <a:off x="3132138" y="2078038"/>
                <a:ext cx="2846387" cy="2916237"/>
              </a:xfrm>
              <a:custGeom>
                <a:avLst/>
                <a:gdLst>
                  <a:gd name="T0" fmla="*/ 2147483647 w 1793"/>
                  <a:gd name="T1" fmla="*/ 2147483647 h 1837"/>
                  <a:gd name="T2" fmla="*/ 2147483647 w 1793"/>
                  <a:gd name="T3" fmla="*/ 2147483647 h 1837"/>
                  <a:gd name="T4" fmla="*/ 2147483647 w 1793"/>
                  <a:gd name="T5" fmla="*/ 2147483647 h 1837"/>
                  <a:gd name="T6" fmla="*/ 2147483647 w 1793"/>
                  <a:gd name="T7" fmla="*/ 2147483647 h 1837"/>
                  <a:gd name="T8" fmla="*/ 2147483647 w 1793"/>
                  <a:gd name="T9" fmla="*/ 2147483647 h 1837"/>
                  <a:gd name="T10" fmla="*/ 2147483647 w 1793"/>
                  <a:gd name="T11" fmla="*/ 2147483647 h 1837"/>
                  <a:gd name="T12" fmla="*/ 2147483647 w 1793"/>
                  <a:gd name="T13" fmla="*/ 2147483647 h 1837"/>
                  <a:gd name="T14" fmla="*/ 2147483647 w 1793"/>
                  <a:gd name="T15" fmla="*/ 2147483647 h 1837"/>
                  <a:gd name="T16" fmla="*/ 2147483647 w 1793"/>
                  <a:gd name="T17" fmla="*/ 2147483647 h 1837"/>
                  <a:gd name="T18" fmla="*/ 2147483647 w 1793"/>
                  <a:gd name="T19" fmla="*/ 2147483647 h 1837"/>
                  <a:gd name="T20" fmla="*/ 2147483647 w 1793"/>
                  <a:gd name="T21" fmla="*/ 0 h 1837"/>
                  <a:gd name="T22" fmla="*/ 2147483647 w 1793"/>
                  <a:gd name="T23" fmla="*/ 2147483647 h 1837"/>
                  <a:gd name="T24" fmla="*/ 2147483647 w 1793"/>
                  <a:gd name="T25" fmla="*/ 2147483647 h 1837"/>
                  <a:gd name="T26" fmla="*/ 2147483647 w 1793"/>
                  <a:gd name="T27" fmla="*/ 2147483647 h 1837"/>
                  <a:gd name="T28" fmla="*/ 2147483647 w 1793"/>
                  <a:gd name="T29" fmla="*/ 2147483647 h 1837"/>
                  <a:gd name="T30" fmla="*/ 2147483647 w 1793"/>
                  <a:gd name="T31" fmla="*/ 2147483647 h 1837"/>
                  <a:gd name="T32" fmla="*/ 2147483647 w 1793"/>
                  <a:gd name="T33" fmla="*/ 2147483647 h 1837"/>
                  <a:gd name="T34" fmla="*/ 2147483647 w 1793"/>
                  <a:gd name="T35" fmla="*/ 2147483647 h 1837"/>
                  <a:gd name="T36" fmla="*/ 2147483647 w 1793"/>
                  <a:gd name="T37" fmla="*/ 2147483647 h 1837"/>
                  <a:gd name="T38" fmla="*/ 2147483647 w 1793"/>
                  <a:gd name="T39" fmla="*/ 2147483647 h 1837"/>
                  <a:gd name="T40" fmla="*/ 2147483647 w 1793"/>
                  <a:gd name="T41" fmla="*/ 2147483647 h 1837"/>
                  <a:gd name="T42" fmla="*/ 2147483647 w 1793"/>
                  <a:gd name="T43" fmla="*/ 2147483647 h 1837"/>
                  <a:gd name="T44" fmla="*/ 2147483647 w 1793"/>
                  <a:gd name="T45" fmla="*/ 2147483647 h 1837"/>
                  <a:gd name="T46" fmla="*/ 2147483647 w 1793"/>
                  <a:gd name="T47" fmla="*/ 2147483647 h 1837"/>
                  <a:gd name="T48" fmla="*/ 2147483647 w 1793"/>
                  <a:gd name="T49" fmla="*/ 2147483647 h 1837"/>
                  <a:gd name="T50" fmla="*/ 2147483647 w 1793"/>
                  <a:gd name="T51" fmla="*/ 2147483647 h 1837"/>
                  <a:gd name="T52" fmla="*/ 2147483647 w 1793"/>
                  <a:gd name="T53" fmla="*/ 2147483647 h 1837"/>
                  <a:gd name="T54" fmla="*/ 2147483647 w 1793"/>
                  <a:gd name="T55" fmla="*/ 2147483647 h 1837"/>
                  <a:gd name="T56" fmla="*/ 2147483647 w 1793"/>
                  <a:gd name="T57" fmla="*/ 2147483647 h 1837"/>
                  <a:gd name="T58" fmla="*/ 2147483647 w 1793"/>
                  <a:gd name="T59" fmla="*/ 2147483647 h 1837"/>
                  <a:gd name="T60" fmla="*/ 2147483647 w 1793"/>
                  <a:gd name="T61" fmla="*/ 2147483647 h 1837"/>
                  <a:gd name="T62" fmla="*/ 2147483647 w 1793"/>
                  <a:gd name="T63" fmla="*/ 2147483647 h 1837"/>
                  <a:gd name="T64" fmla="*/ 2147483647 w 1793"/>
                  <a:gd name="T65" fmla="*/ 2147483647 h 1837"/>
                  <a:gd name="T66" fmla="*/ 2147483647 w 1793"/>
                  <a:gd name="T67" fmla="*/ 2147483647 h 1837"/>
                  <a:gd name="T68" fmla="*/ 2147483647 w 1793"/>
                  <a:gd name="T69" fmla="*/ 2147483647 h 1837"/>
                  <a:gd name="T70" fmla="*/ 2147483647 w 1793"/>
                  <a:gd name="T71" fmla="*/ 2147483647 h 1837"/>
                  <a:gd name="T72" fmla="*/ 2147483647 w 1793"/>
                  <a:gd name="T73" fmla="*/ 2147483647 h 1837"/>
                  <a:gd name="T74" fmla="*/ 2147483647 w 1793"/>
                  <a:gd name="T75" fmla="*/ 2147483647 h 1837"/>
                  <a:gd name="T76" fmla="*/ 2147483647 w 1793"/>
                  <a:gd name="T77" fmla="*/ 2147483647 h 1837"/>
                  <a:gd name="T78" fmla="*/ 2147483647 w 1793"/>
                  <a:gd name="T79" fmla="*/ 2147483647 h 1837"/>
                  <a:gd name="T80" fmla="*/ 2147483647 w 1793"/>
                  <a:gd name="T81" fmla="*/ 2147483647 h 1837"/>
                  <a:gd name="T82" fmla="*/ 2147483647 w 1793"/>
                  <a:gd name="T83" fmla="*/ 2147483647 h 1837"/>
                  <a:gd name="T84" fmla="*/ 2147483647 w 1793"/>
                  <a:gd name="T85" fmla="*/ 2147483647 h 1837"/>
                  <a:gd name="T86" fmla="*/ 2147483647 w 1793"/>
                  <a:gd name="T87" fmla="*/ 2147483647 h 1837"/>
                  <a:gd name="T88" fmla="*/ 2147483647 w 1793"/>
                  <a:gd name="T89" fmla="*/ 2147483647 h 1837"/>
                  <a:gd name="T90" fmla="*/ 2147483647 w 1793"/>
                  <a:gd name="T91" fmla="*/ 2147483647 h 1837"/>
                  <a:gd name="T92" fmla="*/ 2147483647 w 1793"/>
                  <a:gd name="T93" fmla="*/ 2147483647 h 1837"/>
                  <a:gd name="T94" fmla="*/ 2147483647 w 1793"/>
                  <a:gd name="T95" fmla="*/ 2147483647 h 1837"/>
                  <a:gd name="T96" fmla="*/ 2147483647 w 1793"/>
                  <a:gd name="T97" fmla="*/ 2147483647 h 1837"/>
                  <a:gd name="T98" fmla="*/ 2147483647 w 1793"/>
                  <a:gd name="T99" fmla="*/ 2147483647 h 1837"/>
                  <a:gd name="T100" fmla="*/ 2147483647 w 1793"/>
                  <a:gd name="T101" fmla="*/ 2147483647 h 1837"/>
                  <a:gd name="T102" fmla="*/ 2147483647 w 1793"/>
                  <a:gd name="T103" fmla="*/ 2147483647 h 1837"/>
                  <a:gd name="T104" fmla="*/ 2147483647 w 1793"/>
                  <a:gd name="T105" fmla="*/ 2147483647 h 1837"/>
                  <a:gd name="T106" fmla="*/ 2147483647 w 1793"/>
                  <a:gd name="T107" fmla="*/ 2147483647 h 1837"/>
                  <a:gd name="T108" fmla="*/ 2147483647 w 1793"/>
                  <a:gd name="T109" fmla="*/ 2147483647 h 1837"/>
                  <a:gd name="T110" fmla="*/ 2147483647 w 1793"/>
                  <a:gd name="T111" fmla="*/ 2147483647 h 183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793"/>
                  <a:gd name="T169" fmla="*/ 0 h 1837"/>
                  <a:gd name="T170" fmla="*/ 1793 w 1793"/>
                  <a:gd name="T171" fmla="*/ 1837 h 183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793" h="1837">
                    <a:moveTo>
                      <a:pt x="1737" y="378"/>
                    </a:moveTo>
                    <a:cubicBezTo>
                      <a:pt x="1704" y="371"/>
                      <a:pt x="1698" y="360"/>
                      <a:pt x="1671" y="342"/>
                    </a:cubicBezTo>
                    <a:cubicBezTo>
                      <a:pt x="1659" y="312"/>
                      <a:pt x="1639" y="288"/>
                      <a:pt x="1611" y="270"/>
                    </a:cubicBezTo>
                    <a:cubicBezTo>
                      <a:pt x="1586" y="232"/>
                      <a:pt x="1559" y="200"/>
                      <a:pt x="1527" y="168"/>
                    </a:cubicBezTo>
                    <a:cubicBezTo>
                      <a:pt x="1505" y="146"/>
                      <a:pt x="1458" y="126"/>
                      <a:pt x="1431" y="108"/>
                    </a:cubicBezTo>
                    <a:cubicBezTo>
                      <a:pt x="1401" y="62"/>
                      <a:pt x="1383" y="50"/>
                      <a:pt x="1329" y="42"/>
                    </a:cubicBezTo>
                    <a:cubicBezTo>
                      <a:pt x="1281" y="26"/>
                      <a:pt x="1305" y="32"/>
                      <a:pt x="1257" y="24"/>
                    </a:cubicBezTo>
                    <a:cubicBezTo>
                      <a:pt x="1134" y="29"/>
                      <a:pt x="1080" y="35"/>
                      <a:pt x="957" y="30"/>
                    </a:cubicBezTo>
                    <a:cubicBezTo>
                      <a:pt x="877" y="10"/>
                      <a:pt x="966" y="30"/>
                      <a:pt x="771" y="30"/>
                    </a:cubicBezTo>
                    <a:cubicBezTo>
                      <a:pt x="728" y="30"/>
                      <a:pt x="672" y="23"/>
                      <a:pt x="627" y="18"/>
                    </a:cubicBezTo>
                    <a:cubicBezTo>
                      <a:pt x="605" y="12"/>
                      <a:pt x="583" y="6"/>
                      <a:pt x="561" y="0"/>
                    </a:cubicBezTo>
                    <a:cubicBezTo>
                      <a:pt x="533" y="2"/>
                      <a:pt x="504" y="0"/>
                      <a:pt x="477" y="6"/>
                    </a:cubicBezTo>
                    <a:cubicBezTo>
                      <a:pt x="463" y="9"/>
                      <a:pt x="420" y="59"/>
                      <a:pt x="411" y="72"/>
                    </a:cubicBezTo>
                    <a:cubicBezTo>
                      <a:pt x="371" y="128"/>
                      <a:pt x="349" y="187"/>
                      <a:pt x="327" y="252"/>
                    </a:cubicBezTo>
                    <a:cubicBezTo>
                      <a:pt x="316" y="284"/>
                      <a:pt x="316" y="313"/>
                      <a:pt x="297" y="342"/>
                    </a:cubicBezTo>
                    <a:cubicBezTo>
                      <a:pt x="284" y="392"/>
                      <a:pt x="221" y="461"/>
                      <a:pt x="171" y="474"/>
                    </a:cubicBezTo>
                    <a:cubicBezTo>
                      <a:pt x="163" y="498"/>
                      <a:pt x="147" y="504"/>
                      <a:pt x="129" y="522"/>
                    </a:cubicBezTo>
                    <a:cubicBezTo>
                      <a:pt x="118" y="565"/>
                      <a:pt x="119" y="613"/>
                      <a:pt x="105" y="654"/>
                    </a:cubicBezTo>
                    <a:cubicBezTo>
                      <a:pt x="101" y="694"/>
                      <a:pt x="100" y="736"/>
                      <a:pt x="87" y="774"/>
                    </a:cubicBezTo>
                    <a:cubicBezTo>
                      <a:pt x="81" y="813"/>
                      <a:pt x="86" y="859"/>
                      <a:pt x="51" y="882"/>
                    </a:cubicBezTo>
                    <a:cubicBezTo>
                      <a:pt x="40" y="898"/>
                      <a:pt x="35" y="905"/>
                      <a:pt x="27" y="924"/>
                    </a:cubicBezTo>
                    <a:cubicBezTo>
                      <a:pt x="22" y="936"/>
                      <a:pt x="15" y="960"/>
                      <a:pt x="15" y="960"/>
                    </a:cubicBezTo>
                    <a:cubicBezTo>
                      <a:pt x="0" y="1062"/>
                      <a:pt x="16" y="1141"/>
                      <a:pt x="87" y="1212"/>
                    </a:cubicBezTo>
                    <a:cubicBezTo>
                      <a:pt x="100" y="1252"/>
                      <a:pt x="142" y="1333"/>
                      <a:pt x="177" y="1356"/>
                    </a:cubicBezTo>
                    <a:cubicBezTo>
                      <a:pt x="193" y="1380"/>
                      <a:pt x="216" y="1415"/>
                      <a:pt x="237" y="1434"/>
                    </a:cubicBezTo>
                    <a:cubicBezTo>
                      <a:pt x="261" y="1455"/>
                      <a:pt x="291" y="1462"/>
                      <a:pt x="315" y="1482"/>
                    </a:cubicBezTo>
                    <a:cubicBezTo>
                      <a:pt x="343" y="1505"/>
                      <a:pt x="370" y="1524"/>
                      <a:pt x="405" y="1536"/>
                    </a:cubicBezTo>
                    <a:cubicBezTo>
                      <a:pt x="430" y="1561"/>
                      <a:pt x="465" y="1576"/>
                      <a:pt x="495" y="1596"/>
                    </a:cubicBezTo>
                    <a:cubicBezTo>
                      <a:pt x="515" y="1626"/>
                      <a:pt x="553" y="1634"/>
                      <a:pt x="585" y="1650"/>
                    </a:cubicBezTo>
                    <a:cubicBezTo>
                      <a:pt x="624" y="1670"/>
                      <a:pt x="581" y="1653"/>
                      <a:pt x="621" y="1680"/>
                    </a:cubicBezTo>
                    <a:cubicBezTo>
                      <a:pt x="626" y="1684"/>
                      <a:pt x="633" y="1683"/>
                      <a:pt x="639" y="1686"/>
                    </a:cubicBezTo>
                    <a:cubicBezTo>
                      <a:pt x="665" y="1700"/>
                      <a:pt x="684" y="1725"/>
                      <a:pt x="711" y="1734"/>
                    </a:cubicBezTo>
                    <a:cubicBezTo>
                      <a:pt x="771" y="1779"/>
                      <a:pt x="836" y="1812"/>
                      <a:pt x="909" y="1836"/>
                    </a:cubicBezTo>
                    <a:cubicBezTo>
                      <a:pt x="1063" y="1824"/>
                      <a:pt x="1039" y="1837"/>
                      <a:pt x="1131" y="1776"/>
                    </a:cubicBezTo>
                    <a:cubicBezTo>
                      <a:pt x="1139" y="1764"/>
                      <a:pt x="1150" y="1754"/>
                      <a:pt x="1155" y="1740"/>
                    </a:cubicBezTo>
                    <a:cubicBezTo>
                      <a:pt x="1169" y="1698"/>
                      <a:pt x="1155" y="1708"/>
                      <a:pt x="1185" y="1698"/>
                    </a:cubicBezTo>
                    <a:cubicBezTo>
                      <a:pt x="1218" y="1648"/>
                      <a:pt x="1291" y="1661"/>
                      <a:pt x="1341" y="1638"/>
                    </a:cubicBezTo>
                    <a:cubicBezTo>
                      <a:pt x="1389" y="1616"/>
                      <a:pt x="1385" y="1617"/>
                      <a:pt x="1425" y="1590"/>
                    </a:cubicBezTo>
                    <a:cubicBezTo>
                      <a:pt x="1431" y="1586"/>
                      <a:pt x="1443" y="1578"/>
                      <a:pt x="1443" y="1578"/>
                    </a:cubicBezTo>
                    <a:cubicBezTo>
                      <a:pt x="1467" y="1542"/>
                      <a:pt x="1505" y="1508"/>
                      <a:pt x="1545" y="1488"/>
                    </a:cubicBezTo>
                    <a:cubicBezTo>
                      <a:pt x="1553" y="1463"/>
                      <a:pt x="1565" y="1449"/>
                      <a:pt x="1587" y="1434"/>
                    </a:cubicBezTo>
                    <a:cubicBezTo>
                      <a:pt x="1597" y="1404"/>
                      <a:pt x="1627" y="1352"/>
                      <a:pt x="1647" y="1326"/>
                    </a:cubicBezTo>
                    <a:cubicBezTo>
                      <a:pt x="1653" y="1258"/>
                      <a:pt x="1656" y="1175"/>
                      <a:pt x="1695" y="1116"/>
                    </a:cubicBezTo>
                    <a:cubicBezTo>
                      <a:pt x="1701" y="1093"/>
                      <a:pt x="1712" y="1078"/>
                      <a:pt x="1719" y="1056"/>
                    </a:cubicBezTo>
                    <a:cubicBezTo>
                      <a:pt x="1721" y="1022"/>
                      <a:pt x="1722" y="988"/>
                      <a:pt x="1725" y="954"/>
                    </a:cubicBezTo>
                    <a:cubicBezTo>
                      <a:pt x="1726" y="948"/>
                      <a:pt x="1734" y="941"/>
                      <a:pt x="1731" y="936"/>
                    </a:cubicBezTo>
                    <a:cubicBezTo>
                      <a:pt x="1726" y="928"/>
                      <a:pt x="1715" y="928"/>
                      <a:pt x="1707" y="924"/>
                    </a:cubicBezTo>
                    <a:cubicBezTo>
                      <a:pt x="1732" y="891"/>
                      <a:pt x="1743" y="858"/>
                      <a:pt x="1761" y="822"/>
                    </a:cubicBezTo>
                    <a:cubicBezTo>
                      <a:pt x="1768" y="779"/>
                      <a:pt x="1775" y="739"/>
                      <a:pt x="1779" y="696"/>
                    </a:cubicBezTo>
                    <a:cubicBezTo>
                      <a:pt x="1773" y="497"/>
                      <a:pt x="1793" y="569"/>
                      <a:pt x="1761" y="474"/>
                    </a:cubicBezTo>
                    <a:cubicBezTo>
                      <a:pt x="1756" y="458"/>
                      <a:pt x="1729" y="467"/>
                      <a:pt x="1713" y="462"/>
                    </a:cubicBezTo>
                    <a:cubicBezTo>
                      <a:pt x="1715" y="452"/>
                      <a:pt x="1709" y="434"/>
                      <a:pt x="1719" y="432"/>
                    </a:cubicBezTo>
                    <a:cubicBezTo>
                      <a:pt x="1724" y="431"/>
                      <a:pt x="1752" y="473"/>
                      <a:pt x="1773" y="480"/>
                    </a:cubicBezTo>
                    <a:cubicBezTo>
                      <a:pt x="1766" y="415"/>
                      <a:pt x="1770" y="377"/>
                      <a:pt x="1701" y="354"/>
                    </a:cubicBezTo>
                    <a:cubicBezTo>
                      <a:pt x="1691" y="325"/>
                      <a:pt x="1703" y="343"/>
                      <a:pt x="1677" y="330"/>
                    </a:cubicBezTo>
                    <a:cubicBezTo>
                      <a:pt x="1671" y="327"/>
                      <a:pt x="1659" y="318"/>
                      <a:pt x="1659" y="318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721" name="Group 138"/>
              <p:cNvGrpSpPr>
                <a:grpSpLocks/>
              </p:cNvGrpSpPr>
              <p:nvPr/>
            </p:nvGrpSpPr>
            <p:grpSpPr bwMode="auto">
              <a:xfrm>
                <a:off x="5222875" y="2563813"/>
                <a:ext cx="258763" cy="246062"/>
                <a:chOff x="1400" y="2127"/>
                <a:chExt cx="163" cy="155"/>
              </a:xfrm>
            </p:grpSpPr>
            <p:sp>
              <p:nvSpPr>
                <p:cNvPr id="1383" name="Freeform 139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84" name="Freeform 140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22" name="Group 141"/>
              <p:cNvGrpSpPr>
                <a:grpSpLocks/>
              </p:cNvGrpSpPr>
              <p:nvPr/>
            </p:nvGrpSpPr>
            <p:grpSpPr bwMode="auto">
              <a:xfrm>
                <a:off x="3927475" y="3859213"/>
                <a:ext cx="258763" cy="246062"/>
                <a:chOff x="1400" y="2127"/>
                <a:chExt cx="163" cy="155"/>
              </a:xfrm>
            </p:grpSpPr>
            <p:sp>
              <p:nvSpPr>
                <p:cNvPr id="1381" name="Freeform 142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82" name="Freeform 143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23" name="Group 144"/>
              <p:cNvGrpSpPr>
                <a:grpSpLocks/>
              </p:cNvGrpSpPr>
              <p:nvPr/>
            </p:nvGrpSpPr>
            <p:grpSpPr bwMode="auto">
              <a:xfrm rot="1874145">
                <a:off x="3698875" y="2182813"/>
                <a:ext cx="1211263" cy="677862"/>
                <a:chOff x="1560" y="1488"/>
                <a:chExt cx="763" cy="427"/>
              </a:xfrm>
            </p:grpSpPr>
            <p:sp>
              <p:nvSpPr>
                <p:cNvPr id="1357" name="Freeform 145"/>
                <p:cNvSpPr>
                  <a:spLocks/>
                </p:cNvSpPr>
                <p:nvPr/>
              </p:nvSpPr>
              <p:spPr bwMode="auto">
                <a:xfrm>
                  <a:off x="1662" y="1588"/>
                  <a:ext cx="591" cy="189"/>
                </a:xfrm>
                <a:custGeom>
                  <a:avLst/>
                  <a:gdLst>
                    <a:gd name="T0" fmla="*/ 46 w 591"/>
                    <a:gd name="T1" fmla="*/ 120 h 189"/>
                    <a:gd name="T2" fmla="*/ 264 w 591"/>
                    <a:gd name="T3" fmla="*/ 84 h 189"/>
                    <a:gd name="T4" fmla="*/ 491 w 591"/>
                    <a:gd name="T5" fmla="*/ 38 h 189"/>
                    <a:gd name="T6" fmla="*/ 591 w 591"/>
                    <a:gd name="T7" fmla="*/ 11 h 189"/>
                    <a:gd name="T8" fmla="*/ 528 w 591"/>
                    <a:gd name="T9" fmla="*/ 29 h 189"/>
                    <a:gd name="T10" fmla="*/ 482 w 591"/>
                    <a:gd name="T11" fmla="*/ 66 h 189"/>
                    <a:gd name="T12" fmla="*/ 400 w 591"/>
                    <a:gd name="T13" fmla="*/ 75 h 189"/>
                    <a:gd name="T14" fmla="*/ 355 w 591"/>
                    <a:gd name="T15" fmla="*/ 111 h 189"/>
                    <a:gd name="T16" fmla="*/ 210 w 591"/>
                    <a:gd name="T17" fmla="*/ 138 h 189"/>
                    <a:gd name="T18" fmla="*/ 100 w 591"/>
                    <a:gd name="T19" fmla="*/ 184 h 189"/>
                    <a:gd name="T20" fmla="*/ 0 w 591"/>
                    <a:gd name="T21" fmla="*/ 138 h 189"/>
                    <a:gd name="T22" fmla="*/ 46 w 591"/>
                    <a:gd name="T23" fmla="*/ 120 h 18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91"/>
                    <a:gd name="T37" fmla="*/ 0 h 189"/>
                    <a:gd name="T38" fmla="*/ 591 w 591"/>
                    <a:gd name="T39" fmla="*/ 189 h 18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91" h="189">
                      <a:moveTo>
                        <a:pt x="46" y="120"/>
                      </a:moveTo>
                      <a:cubicBezTo>
                        <a:pt x="119" y="110"/>
                        <a:pt x="191" y="94"/>
                        <a:pt x="264" y="84"/>
                      </a:cubicBezTo>
                      <a:cubicBezTo>
                        <a:pt x="336" y="36"/>
                        <a:pt x="399" y="44"/>
                        <a:pt x="491" y="38"/>
                      </a:cubicBezTo>
                      <a:cubicBezTo>
                        <a:pt x="530" y="0"/>
                        <a:pt x="537" y="0"/>
                        <a:pt x="591" y="11"/>
                      </a:cubicBezTo>
                      <a:cubicBezTo>
                        <a:pt x="570" y="18"/>
                        <a:pt x="548" y="21"/>
                        <a:pt x="528" y="29"/>
                      </a:cubicBezTo>
                      <a:cubicBezTo>
                        <a:pt x="510" y="37"/>
                        <a:pt x="501" y="61"/>
                        <a:pt x="482" y="66"/>
                      </a:cubicBezTo>
                      <a:cubicBezTo>
                        <a:pt x="456" y="73"/>
                        <a:pt x="427" y="72"/>
                        <a:pt x="400" y="75"/>
                      </a:cubicBezTo>
                      <a:cubicBezTo>
                        <a:pt x="299" y="109"/>
                        <a:pt x="451" y="52"/>
                        <a:pt x="355" y="111"/>
                      </a:cubicBezTo>
                      <a:cubicBezTo>
                        <a:pt x="318" y="134"/>
                        <a:pt x="246" y="134"/>
                        <a:pt x="210" y="138"/>
                      </a:cubicBezTo>
                      <a:cubicBezTo>
                        <a:pt x="171" y="151"/>
                        <a:pt x="138" y="172"/>
                        <a:pt x="100" y="184"/>
                      </a:cubicBezTo>
                      <a:cubicBezTo>
                        <a:pt x="45" y="176"/>
                        <a:pt x="18" y="189"/>
                        <a:pt x="0" y="138"/>
                      </a:cubicBezTo>
                      <a:cubicBezTo>
                        <a:pt x="34" y="127"/>
                        <a:pt x="19" y="133"/>
                        <a:pt x="46" y="12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358" name="Group 146"/>
                <p:cNvGrpSpPr>
                  <a:grpSpLocks/>
                </p:cNvGrpSpPr>
                <p:nvPr/>
              </p:nvGrpSpPr>
              <p:grpSpPr bwMode="auto">
                <a:xfrm>
                  <a:off x="1728" y="1760"/>
                  <a:ext cx="163" cy="155"/>
                  <a:chOff x="1400" y="2127"/>
                  <a:chExt cx="163" cy="155"/>
                </a:xfrm>
              </p:grpSpPr>
              <p:sp>
                <p:nvSpPr>
                  <p:cNvPr id="1379" name="Freeform 147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80" name="Freeform 148"/>
                  <p:cNvSpPr>
                    <a:spLocks/>
                  </p:cNvSpPr>
                  <p:nvPr/>
                </p:nvSpPr>
                <p:spPr bwMode="auto">
                  <a:xfrm>
                    <a:off x="1417" y="2165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359" name="Freeform 149"/>
                <p:cNvSpPr>
                  <a:spLocks/>
                </p:cNvSpPr>
                <p:nvPr/>
              </p:nvSpPr>
              <p:spPr bwMode="auto">
                <a:xfrm>
                  <a:off x="1869" y="1726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360" name="Group 150"/>
                <p:cNvGrpSpPr>
                  <a:grpSpLocks/>
                </p:cNvGrpSpPr>
                <p:nvPr/>
              </p:nvGrpSpPr>
              <p:grpSpPr bwMode="auto">
                <a:xfrm>
                  <a:off x="1968" y="1680"/>
                  <a:ext cx="163" cy="155"/>
                  <a:chOff x="1400" y="2127"/>
                  <a:chExt cx="163" cy="155"/>
                </a:xfrm>
              </p:grpSpPr>
              <p:sp>
                <p:nvSpPr>
                  <p:cNvPr id="1377" name="Freeform 151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78" name="Freeform 152"/>
                  <p:cNvSpPr>
                    <a:spLocks/>
                  </p:cNvSpPr>
                  <p:nvPr/>
                </p:nvSpPr>
                <p:spPr bwMode="auto">
                  <a:xfrm>
                    <a:off x="1420" y="2159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361" name="Group 153"/>
                <p:cNvGrpSpPr>
                  <a:grpSpLocks/>
                </p:cNvGrpSpPr>
                <p:nvPr/>
              </p:nvGrpSpPr>
              <p:grpSpPr bwMode="auto">
                <a:xfrm>
                  <a:off x="1920" y="1488"/>
                  <a:ext cx="163" cy="155"/>
                  <a:chOff x="1400" y="2127"/>
                  <a:chExt cx="163" cy="155"/>
                </a:xfrm>
              </p:grpSpPr>
              <p:sp>
                <p:nvSpPr>
                  <p:cNvPr id="1375" name="Freeform 154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76" name="Freeform 155"/>
                  <p:cNvSpPr>
                    <a:spLocks/>
                  </p:cNvSpPr>
                  <p:nvPr/>
                </p:nvSpPr>
                <p:spPr bwMode="auto">
                  <a:xfrm>
                    <a:off x="1416" y="2165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362" name="Group 156"/>
                <p:cNvGrpSpPr>
                  <a:grpSpLocks/>
                </p:cNvGrpSpPr>
                <p:nvPr/>
              </p:nvGrpSpPr>
              <p:grpSpPr bwMode="auto">
                <a:xfrm>
                  <a:off x="1776" y="1536"/>
                  <a:ext cx="163" cy="155"/>
                  <a:chOff x="1400" y="2127"/>
                  <a:chExt cx="163" cy="155"/>
                </a:xfrm>
              </p:grpSpPr>
              <p:sp>
                <p:nvSpPr>
                  <p:cNvPr id="1373" name="Freeform 157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74" name="Freeform 158"/>
                  <p:cNvSpPr>
                    <a:spLocks/>
                  </p:cNvSpPr>
                  <p:nvPr/>
                </p:nvSpPr>
                <p:spPr bwMode="auto">
                  <a:xfrm>
                    <a:off x="1417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363" name="Freeform 159"/>
                <p:cNvSpPr>
                  <a:spLocks/>
                </p:cNvSpPr>
                <p:nvPr/>
              </p:nvSpPr>
              <p:spPr bwMode="auto">
                <a:xfrm>
                  <a:off x="1704" y="1612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364" name="Freeform 160"/>
                <p:cNvSpPr>
                  <a:spLocks/>
                </p:cNvSpPr>
                <p:nvPr/>
              </p:nvSpPr>
              <p:spPr bwMode="auto">
                <a:xfrm>
                  <a:off x="2110" y="1659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365" name="Freeform 161"/>
                <p:cNvSpPr>
                  <a:spLocks/>
                </p:cNvSpPr>
                <p:nvPr/>
              </p:nvSpPr>
              <p:spPr bwMode="auto">
                <a:xfrm>
                  <a:off x="1651" y="1754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366" name="Freeform 162"/>
                <p:cNvSpPr>
                  <a:spLocks/>
                </p:cNvSpPr>
                <p:nvPr/>
              </p:nvSpPr>
              <p:spPr bwMode="auto">
                <a:xfrm>
                  <a:off x="2074" y="1533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367" name="Group 163"/>
                <p:cNvGrpSpPr>
                  <a:grpSpLocks/>
                </p:cNvGrpSpPr>
                <p:nvPr/>
              </p:nvGrpSpPr>
              <p:grpSpPr bwMode="auto">
                <a:xfrm>
                  <a:off x="2160" y="1536"/>
                  <a:ext cx="163" cy="155"/>
                  <a:chOff x="1400" y="2127"/>
                  <a:chExt cx="163" cy="155"/>
                </a:xfrm>
              </p:grpSpPr>
              <p:sp>
                <p:nvSpPr>
                  <p:cNvPr id="1371" name="Freeform 164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72" name="Freeform 165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368" name="Group 166"/>
                <p:cNvGrpSpPr>
                  <a:grpSpLocks/>
                </p:cNvGrpSpPr>
                <p:nvPr/>
              </p:nvGrpSpPr>
              <p:grpSpPr bwMode="auto">
                <a:xfrm>
                  <a:off x="1560" y="1604"/>
                  <a:ext cx="163" cy="155"/>
                  <a:chOff x="1400" y="2127"/>
                  <a:chExt cx="163" cy="155"/>
                </a:xfrm>
              </p:grpSpPr>
              <p:sp>
                <p:nvSpPr>
                  <p:cNvPr id="1369" name="Freeform 167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70" name="Freeform 168"/>
                  <p:cNvSpPr>
                    <a:spLocks/>
                  </p:cNvSpPr>
                  <p:nvPr/>
                </p:nvSpPr>
                <p:spPr bwMode="auto">
                  <a:xfrm>
                    <a:off x="1419" y="2169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724" name="Group 169"/>
              <p:cNvGrpSpPr>
                <a:grpSpLocks/>
              </p:cNvGrpSpPr>
              <p:nvPr/>
            </p:nvGrpSpPr>
            <p:grpSpPr bwMode="auto">
              <a:xfrm>
                <a:off x="5222875" y="2640013"/>
                <a:ext cx="698500" cy="627062"/>
                <a:chOff x="2956" y="2016"/>
                <a:chExt cx="440" cy="395"/>
              </a:xfrm>
            </p:grpSpPr>
            <p:sp>
              <p:nvSpPr>
                <p:cNvPr id="1340" name="Freeform 170"/>
                <p:cNvSpPr>
                  <a:spLocks/>
                </p:cNvSpPr>
                <p:nvPr/>
              </p:nvSpPr>
              <p:spPr bwMode="auto">
                <a:xfrm>
                  <a:off x="3024" y="2112"/>
                  <a:ext cx="359" cy="200"/>
                </a:xfrm>
                <a:custGeom>
                  <a:avLst/>
                  <a:gdLst>
                    <a:gd name="T0" fmla="*/ 173 w 359"/>
                    <a:gd name="T1" fmla="*/ 86 h 200"/>
                    <a:gd name="T2" fmla="*/ 273 w 359"/>
                    <a:gd name="T3" fmla="*/ 23 h 200"/>
                    <a:gd name="T4" fmla="*/ 291 w 359"/>
                    <a:gd name="T5" fmla="*/ 50 h 200"/>
                    <a:gd name="T6" fmla="*/ 100 w 359"/>
                    <a:gd name="T7" fmla="*/ 159 h 200"/>
                    <a:gd name="T8" fmla="*/ 27 w 359"/>
                    <a:gd name="T9" fmla="*/ 168 h 200"/>
                    <a:gd name="T10" fmla="*/ 145 w 359"/>
                    <a:gd name="T11" fmla="*/ 105 h 200"/>
                    <a:gd name="T12" fmla="*/ 173 w 359"/>
                    <a:gd name="T13" fmla="*/ 86 h 20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59"/>
                    <a:gd name="T22" fmla="*/ 0 h 200"/>
                    <a:gd name="T23" fmla="*/ 359 w 359"/>
                    <a:gd name="T24" fmla="*/ 200 h 2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59" h="200">
                      <a:moveTo>
                        <a:pt x="173" y="86"/>
                      </a:moveTo>
                      <a:cubicBezTo>
                        <a:pt x="190" y="0"/>
                        <a:pt x="180" y="12"/>
                        <a:pt x="273" y="23"/>
                      </a:cubicBezTo>
                      <a:cubicBezTo>
                        <a:pt x="279" y="32"/>
                        <a:pt x="286" y="40"/>
                        <a:pt x="291" y="50"/>
                      </a:cubicBezTo>
                      <a:cubicBezTo>
                        <a:pt x="359" y="187"/>
                        <a:pt x="156" y="156"/>
                        <a:pt x="100" y="159"/>
                      </a:cubicBezTo>
                      <a:cubicBezTo>
                        <a:pt x="51" y="175"/>
                        <a:pt x="73" y="200"/>
                        <a:pt x="27" y="168"/>
                      </a:cubicBezTo>
                      <a:cubicBezTo>
                        <a:pt x="0" y="86"/>
                        <a:pt x="62" y="111"/>
                        <a:pt x="145" y="105"/>
                      </a:cubicBezTo>
                      <a:cubicBezTo>
                        <a:pt x="176" y="95"/>
                        <a:pt x="173" y="106"/>
                        <a:pt x="173" y="86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341" name="Group 171"/>
                <p:cNvGrpSpPr>
                  <a:grpSpLocks/>
                </p:cNvGrpSpPr>
                <p:nvPr/>
              </p:nvGrpSpPr>
              <p:grpSpPr bwMode="auto">
                <a:xfrm>
                  <a:off x="3072" y="2256"/>
                  <a:ext cx="163" cy="155"/>
                  <a:chOff x="1400" y="2127"/>
                  <a:chExt cx="163" cy="155"/>
                </a:xfrm>
              </p:grpSpPr>
              <p:sp>
                <p:nvSpPr>
                  <p:cNvPr id="1355" name="Freeform 172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56" name="Freeform 173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342" name="Group 174"/>
                <p:cNvGrpSpPr>
                  <a:grpSpLocks/>
                </p:cNvGrpSpPr>
                <p:nvPr/>
              </p:nvGrpSpPr>
              <p:grpSpPr bwMode="auto">
                <a:xfrm>
                  <a:off x="3220" y="2016"/>
                  <a:ext cx="163" cy="155"/>
                  <a:chOff x="1400" y="2127"/>
                  <a:chExt cx="163" cy="155"/>
                </a:xfrm>
              </p:grpSpPr>
              <p:sp>
                <p:nvSpPr>
                  <p:cNvPr id="1353" name="Freeform 175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54" name="Freeform 176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343" name="Group 177"/>
                <p:cNvGrpSpPr>
                  <a:grpSpLocks/>
                </p:cNvGrpSpPr>
                <p:nvPr/>
              </p:nvGrpSpPr>
              <p:grpSpPr bwMode="auto">
                <a:xfrm>
                  <a:off x="2956" y="2088"/>
                  <a:ext cx="163" cy="155"/>
                  <a:chOff x="1400" y="2127"/>
                  <a:chExt cx="163" cy="155"/>
                </a:xfrm>
              </p:grpSpPr>
              <p:sp>
                <p:nvSpPr>
                  <p:cNvPr id="1351" name="Freeform 178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52" name="Freeform 179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344" name="Freeform 180"/>
                <p:cNvSpPr>
                  <a:spLocks/>
                </p:cNvSpPr>
                <p:nvPr/>
              </p:nvSpPr>
              <p:spPr bwMode="auto">
                <a:xfrm>
                  <a:off x="2996" y="2244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345" name="Freeform 181"/>
                <p:cNvSpPr>
                  <a:spLocks/>
                </p:cNvSpPr>
                <p:nvPr/>
              </p:nvSpPr>
              <p:spPr bwMode="auto">
                <a:xfrm>
                  <a:off x="3148" y="2056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346" name="Freeform 182"/>
                <p:cNvSpPr>
                  <a:spLocks/>
                </p:cNvSpPr>
                <p:nvPr/>
              </p:nvSpPr>
              <p:spPr bwMode="auto">
                <a:xfrm>
                  <a:off x="3120" y="2128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347" name="Group 183"/>
                <p:cNvGrpSpPr>
                  <a:grpSpLocks/>
                </p:cNvGrpSpPr>
                <p:nvPr/>
              </p:nvGrpSpPr>
              <p:grpSpPr bwMode="auto">
                <a:xfrm>
                  <a:off x="3216" y="2240"/>
                  <a:ext cx="163" cy="155"/>
                  <a:chOff x="1400" y="2127"/>
                  <a:chExt cx="163" cy="155"/>
                </a:xfrm>
              </p:grpSpPr>
              <p:sp>
                <p:nvSpPr>
                  <p:cNvPr id="1349" name="Freeform 184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50" name="Freeform 185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348" name="Freeform 186"/>
                <p:cNvSpPr>
                  <a:spLocks/>
                </p:cNvSpPr>
                <p:nvPr/>
              </p:nvSpPr>
              <p:spPr bwMode="auto">
                <a:xfrm>
                  <a:off x="3312" y="2168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25" name="Group 187"/>
              <p:cNvGrpSpPr>
                <a:grpSpLocks/>
              </p:cNvGrpSpPr>
              <p:nvPr/>
            </p:nvGrpSpPr>
            <p:grpSpPr bwMode="auto">
              <a:xfrm>
                <a:off x="3317875" y="2868613"/>
                <a:ext cx="698500" cy="627062"/>
                <a:chOff x="2956" y="2016"/>
                <a:chExt cx="440" cy="395"/>
              </a:xfrm>
            </p:grpSpPr>
            <p:sp>
              <p:nvSpPr>
                <p:cNvPr id="1323" name="Freeform 188"/>
                <p:cNvSpPr>
                  <a:spLocks/>
                </p:cNvSpPr>
                <p:nvPr/>
              </p:nvSpPr>
              <p:spPr bwMode="auto">
                <a:xfrm>
                  <a:off x="3024" y="2112"/>
                  <a:ext cx="359" cy="200"/>
                </a:xfrm>
                <a:custGeom>
                  <a:avLst/>
                  <a:gdLst>
                    <a:gd name="T0" fmla="*/ 173 w 359"/>
                    <a:gd name="T1" fmla="*/ 86 h 200"/>
                    <a:gd name="T2" fmla="*/ 273 w 359"/>
                    <a:gd name="T3" fmla="*/ 23 h 200"/>
                    <a:gd name="T4" fmla="*/ 291 w 359"/>
                    <a:gd name="T5" fmla="*/ 50 h 200"/>
                    <a:gd name="T6" fmla="*/ 100 w 359"/>
                    <a:gd name="T7" fmla="*/ 159 h 200"/>
                    <a:gd name="T8" fmla="*/ 27 w 359"/>
                    <a:gd name="T9" fmla="*/ 168 h 200"/>
                    <a:gd name="T10" fmla="*/ 145 w 359"/>
                    <a:gd name="T11" fmla="*/ 105 h 200"/>
                    <a:gd name="T12" fmla="*/ 173 w 359"/>
                    <a:gd name="T13" fmla="*/ 86 h 20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59"/>
                    <a:gd name="T22" fmla="*/ 0 h 200"/>
                    <a:gd name="T23" fmla="*/ 359 w 359"/>
                    <a:gd name="T24" fmla="*/ 200 h 2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59" h="200">
                      <a:moveTo>
                        <a:pt x="173" y="86"/>
                      </a:moveTo>
                      <a:cubicBezTo>
                        <a:pt x="190" y="0"/>
                        <a:pt x="180" y="12"/>
                        <a:pt x="273" y="23"/>
                      </a:cubicBezTo>
                      <a:cubicBezTo>
                        <a:pt x="279" y="32"/>
                        <a:pt x="286" y="40"/>
                        <a:pt x="291" y="50"/>
                      </a:cubicBezTo>
                      <a:cubicBezTo>
                        <a:pt x="359" y="187"/>
                        <a:pt x="156" y="156"/>
                        <a:pt x="100" y="159"/>
                      </a:cubicBezTo>
                      <a:cubicBezTo>
                        <a:pt x="51" y="175"/>
                        <a:pt x="73" y="200"/>
                        <a:pt x="27" y="168"/>
                      </a:cubicBezTo>
                      <a:cubicBezTo>
                        <a:pt x="0" y="86"/>
                        <a:pt x="62" y="111"/>
                        <a:pt x="145" y="105"/>
                      </a:cubicBezTo>
                      <a:cubicBezTo>
                        <a:pt x="176" y="95"/>
                        <a:pt x="173" y="106"/>
                        <a:pt x="173" y="86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324" name="Group 189"/>
                <p:cNvGrpSpPr>
                  <a:grpSpLocks/>
                </p:cNvGrpSpPr>
                <p:nvPr/>
              </p:nvGrpSpPr>
              <p:grpSpPr bwMode="auto">
                <a:xfrm>
                  <a:off x="3072" y="2256"/>
                  <a:ext cx="163" cy="155"/>
                  <a:chOff x="1400" y="2127"/>
                  <a:chExt cx="163" cy="155"/>
                </a:xfrm>
              </p:grpSpPr>
              <p:sp>
                <p:nvSpPr>
                  <p:cNvPr id="1338" name="Freeform 190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39" name="Freeform 191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325" name="Group 192"/>
                <p:cNvGrpSpPr>
                  <a:grpSpLocks/>
                </p:cNvGrpSpPr>
                <p:nvPr/>
              </p:nvGrpSpPr>
              <p:grpSpPr bwMode="auto">
                <a:xfrm>
                  <a:off x="3220" y="2016"/>
                  <a:ext cx="163" cy="155"/>
                  <a:chOff x="1400" y="2127"/>
                  <a:chExt cx="163" cy="155"/>
                </a:xfrm>
              </p:grpSpPr>
              <p:sp>
                <p:nvSpPr>
                  <p:cNvPr id="1336" name="Freeform 193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37" name="Freeform 194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326" name="Group 195"/>
                <p:cNvGrpSpPr>
                  <a:grpSpLocks/>
                </p:cNvGrpSpPr>
                <p:nvPr/>
              </p:nvGrpSpPr>
              <p:grpSpPr bwMode="auto">
                <a:xfrm>
                  <a:off x="2956" y="2088"/>
                  <a:ext cx="163" cy="155"/>
                  <a:chOff x="1400" y="2127"/>
                  <a:chExt cx="163" cy="155"/>
                </a:xfrm>
              </p:grpSpPr>
              <p:sp>
                <p:nvSpPr>
                  <p:cNvPr id="1334" name="Freeform 196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35" name="Freeform 197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327" name="Freeform 198"/>
                <p:cNvSpPr>
                  <a:spLocks/>
                </p:cNvSpPr>
                <p:nvPr/>
              </p:nvSpPr>
              <p:spPr bwMode="auto">
                <a:xfrm>
                  <a:off x="2996" y="2244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328" name="Freeform 199"/>
                <p:cNvSpPr>
                  <a:spLocks/>
                </p:cNvSpPr>
                <p:nvPr/>
              </p:nvSpPr>
              <p:spPr bwMode="auto">
                <a:xfrm>
                  <a:off x="3148" y="2056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329" name="Freeform 200"/>
                <p:cNvSpPr>
                  <a:spLocks/>
                </p:cNvSpPr>
                <p:nvPr/>
              </p:nvSpPr>
              <p:spPr bwMode="auto">
                <a:xfrm>
                  <a:off x="3120" y="2128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330" name="Group 201"/>
                <p:cNvGrpSpPr>
                  <a:grpSpLocks/>
                </p:cNvGrpSpPr>
                <p:nvPr/>
              </p:nvGrpSpPr>
              <p:grpSpPr bwMode="auto">
                <a:xfrm>
                  <a:off x="3216" y="2240"/>
                  <a:ext cx="163" cy="155"/>
                  <a:chOff x="1400" y="2127"/>
                  <a:chExt cx="163" cy="155"/>
                </a:xfrm>
              </p:grpSpPr>
              <p:sp>
                <p:nvSpPr>
                  <p:cNvPr id="1332" name="Freeform 202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33" name="Freeform 203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331" name="Freeform 204"/>
                <p:cNvSpPr>
                  <a:spLocks/>
                </p:cNvSpPr>
                <p:nvPr/>
              </p:nvSpPr>
              <p:spPr bwMode="auto">
                <a:xfrm>
                  <a:off x="3312" y="2168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26" name="Group 205"/>
              <p:cNvGrpSpPr>
                <a:grpSpLocks/>
              </p:cNvGrpSpPr>
              <p:nvPr/>
            </p:nvGrpSpPr>
            <p:grpSpPr bwMode="auto">
              <a:xfrm>
                <a:off x="4003675" y="3554413"/>
                <a:ext cx="698500" cy="627062"/>
                <a:chOff x="2956" y="2016"/>
                <a:chExt cx="440" cy="395"/>
              </a:xfrm>
            </p:grpSpPr>
            <p:sp>
              <p:nvSpPr>
                <p:cNvPr id="1306" name="Freeform 206"/>
                <p:cNvSpPr>
                  <a:spLocks/>
                </p:cNvSpPr>
                <p:nvPr/>
              </p:nvSpPr>
              <p:spPr bwMode="auto">
                <a:xfrm>
                  <a:off x="3024" y="2112"/>
                  <a:ext cx="359" cy="200"/>
                </a:xfrm>
                <a:custGeom>
                  <a:avLst/>
                  <a:gdLst>
                    <a:gd name="T0" fmla="*/ 173 w 359"/>
                    <a:gd name="T1" fmla="*/ 86 h 200"/>
                    <a:gd name="T2" fmla="*/ 273 w 359"/>
                    <a:gd name="T3" fmla="*/ 23 h 200"/>
                    <a:gd name="T4" fmla="*/ 291 w 359"/>
                    <a:gd name="T5" fmla="*/ 50 h 200"/>
                    <a:gd name="T6" fmla="*/ 100 w 359"/>
                    <a:gd name="T7" fmla="*/ 159 h 200"/>
                    <a:gd name="T8" fmla="*/ 27 w 359"/>
                    <a:gd name="T9" fmla="*/ 168 h 200"/>
                    <a:gd name="T10" fmla="*/ 145 w 359"/>
                    <a:gd name="T11" fmla="*/ 105 h 200"/>
                    <a:gd name="T12" fmla="*/ 173 w 359"/>
                    <a:gd name="T13" fmla="*/ 86 h 20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59"/>
                    <a:gd name="T22" fmla="*/ 0 h 200"/>
                    <a:gd name="T23" fmla="*/ 359 w 359"/>
                    <a:gd name="T24" fmla="*/ 200 h 2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59" h="200">
                      <a:moveTo>
                        <a:pt x="173" y="86"/>
                      </a:moveTo>
                      <a:cubicBezTo>
                        <a:pt x="190" y="0"/>
                        <a:pt x="180" y="12"/>
                        <a:pt x="273" y="23"/>
                      </a:cubicBezTo>
                      <a:cubicBezTo>
                        <a:pt x="279" y="32"/>
                        <a:pt x="286" y="40"/>
                        <a:pt x="291" y="50"/>
                      </a:cubicBezTo>
                      <a:cubicBezTo>
                        <a:pt x="359" y="187"/>
                        <a:pt x="156" y="156"/>
                        <a:pt x="100" y="159"/>
                      </a:cubicBezTo>
                      <a:cubicBezTo>
                        <a:pt x="51" y="175"/>
                        <a:pt x="73" y="200"/>
                        <a:pt x="27" y="168"/>
                      </a:cubicBezTo>
                      <a:cubicBezTo>
                        <a:pt x="0" y="86"/>
                        <a:pt x="62" y="111"/>
                        <a:pt x="145" y="105"/>
                      </a:cubicBezTo>
                      <a:cubicBezTo>
                        <a:pt x="176" y="95"/>
                        <a:pt x="173" y="106"/>
                        <a:pt x="173" y="86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307" name="Group 207"/>
                <p:cNvGrpSpPr>
                  <a:grpSpLocks/>
                </p:cNvGrpSpPr>
                <p:nvPr/>
              </p:nvGrpSpPr>
              <p:grpSpPr bwMode="auto">
                <a:xfrm>
                  <a:off x="3072" y="2256"/>
                  <a:ext cx="163" cy="155"/>
                  <a:chOff x="1400" y="2127"/>
                  <a:chExt cx="163" cy="155"/>
                </a:xfrm>
              </p:grpSpPr>
              <p:sp>
                <p:nvSpPr>
                  <p:cNvPr id="1321" name="Freeform 208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22" name="Freeform 209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308" name="Group 210"/>
                <p:cNvGrpSpPr>
                  <a:grpSpLocks/>
                </p:cNvGrpSpPr>
                <p:nvPr/>
              </p:nvGrpSpPr>
              <p:grpSpPr bwMode="auto">
                <a:xfrm>
                  <a:off x="3220" y="2016"/>
                  <a:ext cx="163" cy="155"/>
                  <a:chOff x="1400" y="2127"/>
                  <a:chExt cx="163" cy="155"/>
                </a:xfrm>
              </p:grpSpPr>
              <p:sp>
                <p:nvSpPr>
                  <p:cNvPr id="1319" name="Freeform 211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20" name="Freeform 212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309" name="Group 213"/>
                <p:cNvGrpSpPr>
                  <a:grpSpLocks/>
                </p:cNvGrpSpPr>
                <p:nvPr/>
              </p:nvGrpSpPr>
              <p:grpSpPr bwMode="auto">
                <a:xfrm>
                  <a:off x="2956" y="2088"/>
                  <a:ext cx="163" cy="155"/>
                  <a:chOff x="1400" y="2127"/>
                  <a:chExt cx="163" cy="155"/>
                </a:xfrm>
              </p:grpSpPr>
              <p:sp>
                <p:nvSpPr>
                  <p:cNvPr id="1317" name="Freeform 214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18" name="Freeform 215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310" name="Freeform 216"/>
                <p:cNvSpPr>
                  <a:spLocks/>
                </p:cNvSpPr>
                <p:nvPr/>
              </p:nvSpPr>
              <p:spPr bwMode="auto">
                <a:xfrm>
                  <a:off x="2996" y="2244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311" name="Freeform 217"/>
                <p:cNvSpPr>
                  <a:spLocks/>
                </p:cNvSpPr>
                <p:nvPr/>
              </p:nvSpPr>
              <p:spPr bwMode="auto">
                <a:xfrm>
                  <a:off x="3148" y="2056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312" name="Freeform 218"/>
                <p:cNvSpPr>
                  <a:spLocks/>
                </p:cNvSpPr>
                <p:nvPr/>
              </p:nvSpPr>
              <p:spPr bwMode="auto">
                <a:xfrm>
                  <a:off x="3120" y="2128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313" name="Group 219"/>
                <p:cNvGrpSpPr>
                  <a:grpSpLocks/>
                </p:cNvGrpSpPr>
                <p:nvPr/>
              </p:nvGrpSpPr>
              <p:grpSpPr bwMode="auto">
                <a:xfrm>
                  <a:off x="3216" y="2240"/>
                  <a:ext cx="163" cy="155"/>
                  <a:chOff x="1400" y="2127"/>
                  <a:chExt cx="163" cy="155"/>
                </a:xfrm>
              </p:grpSpPr>
              <p:sp>
                <p:nvSpPr>
                  <p:cNvPr id="1315" name="Freeform 220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16" name="Freeform 221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314" name="Freeform 222"/>
                <p:cNvSpPr>
                  <a:spLocks/>
                </p:cNvSpPr>
                <p:nvPr/>
              </p:nvSpPr>
              <p:spPr bwMode="auto">
                <a:xfrm>
                  <a:off x="3312" y="2168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27" name="Group 223"/>
              <p:cNvGrpSpPr>
                <a:grpSpLocks/>
              </p:cNvGrpSpPr>
              <p:nvPr/>
            </p:nvGrpSpPr>
            <p:grpSpPr bwMode="auto">
              <a:xfrm>
                <a:off x="3165475" y="3478213"/>
                <a:ext cx="698500" cy="627062"/>
                <a:chOff x="2956" y="2016"/>
                <a:chExt cx="440" cy="395"/>
              </a:xfrm>
            </p:grpSpPr>
            <p:sp>
              <p:nvSpPr>
                <p:cNvPr id="1289" name="Freeform 224"/>
                <p:cNvSpPr>
                  <a:spLocks/>
                </p:cNvSpPr>
                <p:nvPr/>
              </p:nvSpPr>
              <p:spPr bwMode="auto">
                <a:xfrm>
                  <a:off x="3024" y="2112"/>
                  <a:ext cx="359" cy="200"/>
                </a:xfrm>
                <a:custGeom>
                  <a:avLst/>
                  <a:gdLst>
                    <a:gd name="T0" fmla="*/ 173 w 359"/>
                    <a:gd name="T1" fmla="*/ 86 h 200"/>
                    <a:gd name="T2" fmla="*/ 273 w 359"/>
                    <a:gd name="T3" fmla="*/ 23 h 200"/>
                    <a:gd name="T4" fmla="*/ 291 w 359"/>
                    <a:gd name="T5" fmla="*/ 50 h 200"/>
                    <a:gd name="T6" fmla="*/ 100 w 359"/>
                    <a:gd name="T7" fmla="*/ 159 h 200"/>
                    <a:gd name="T8" fmla="*/ 27 w 359"/>
                    <a:gd name="T9" fmla="*/ 168 h 200"/>
                    <a:gd name="T10" fmla="*/ 145 w 359"/>
                    <a:gd name="T11" fmla="*/ 105 h 200"/>
                    <a:gd name="T12" fmla="*/ 173 w 359"/>
                    <a:gd name="T13" fmla="*/ 86 h 20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59"/>
                    <a:gd name="T22" fmla="*/ 0 h 200"/>
                    <a:gd name="T23" fmla="*/ 359 w 359"/>
                    <a:gd name="T24" fmla="*/ 200 h 2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59" h="200">
                      <a:moveTo>
                        <a:pt x="173" y="86"/>
                      </a:moveTo>
                      <a:cubicBezTo>
                        <a:pt x="190" y="0"/>
                        <a:pt x="180" y="12"/>
                        <a:pt x="273" y="23"/>
                      </a:cubicBezTo>
                      <a:cubicBezTo>
                        <a:pt x="279" y="32"/>
                        <a:pt x="286" y="40"/>
                        <a:pt x="291" y="50"/>
                      </a:cubicBezTo>
                      <a:cubicBezTo>
                        <a:pt x="359" y="187"/>
                        <a:pt x="156" y="156"/>
                        <a:pt x="100" y="159"/>
                      </a:cubicBezTo>
                      <a:cubicBezTo>
                        <a:pt x="51" y="175"/>
                        <a:pt x="73" y="200"/>
                        <a:pt x="27" y="168"/>
                      </a:cubicBezTo>
                      <a:cubicBezTo>
                        <a:pt x="0" y="86"/>
                        <a:pt x="62" y="111"/>
                        <a:pt x="145" y="105"/>
                      </a:cubicBezTo>
                      <a:cubicBezTo>
                        <a:pt x="176" y="95"/>
                        <a:pt x="173" y="106"/>
                        <a:pt x="173" y="86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290" name="Group 225"/>
                <p:cNvGrpSpPr>
                  <a:grpSpLocks/>
                </p:cNvGrpSpPr>
                <p:nvPr/>
              </p:nvGrpSpPr>
              <p:grpSpPr bwMode="auto">
                <a:xfrm>
                  <a:off x="3072" y="2256"/>
                  <a:ext cx="163" cy="155"/>
                  <a:chOff x="1400" y="2127"/>
                  <a:chExt cx="163" cy="155"/>
                </a:xfrm>
              </p:grpSpPr>
              <p:sp>
                <p:nvSpPr>
                  <p:cNvPr id="1304" name="Freeform 226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05" name="Freeform 227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291" name="Group 228"/>
                <p:cNvGrpSpPr>
                  <a:grpSpLocks/>
                </p:cNvGrpSpPr>
                <p:nvPr/>
              </p:nvGrpSpPr>
              <p:grpSpPr bwMode="auto">
                <a:xfrm>
                  <a:off x="3220" y="2016"/>
                  <a:ext cx="163" cy="155"/>
                  <a:chOff x="1400" y="2127"/>
                  <a:chExt cx="163" cy="155"/>
                </a:xfrm>
              </p:grpSpPr>
              <p:sp>
                <p:nvSpPr>
                  <p:cNvPr id="1302" name="Freeform 229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03" name="Freeform 230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292" name="Group 231"/>
                <p:cNvGrpSpPr>
                  <a:grpSpLocks/>
                </p:cNvGrpSpPr>
                <p:nvPr/>
              </p:nvGrpSpPr>
              <p:grpSpPr bwMode="auto">
                <a:xfrm>
                  <a:off x="2956" y="2088"/>
                  <a:ext cx="163" cy="155"/>
                  <a:chOff x="1400" y="2127"/>
                  <a:chExt cx="163" cy="155"/>
                </a:xfrm>
              </p:grpSpPr>
              <p:sp>
                <p:nvSpPr>
                  <p:cNvPr id="1300" name="Freeform 232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01" name="Freeform 233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293" name="Freeform 234"/>
                <p:cNvSpPr>
                  <a:spLocks/>
                </p:cNvSpPr>
                <p:nvPr/>
              </p:nvSpPr>
              <p:spPr bwMode="auto">
                <a:xfrm>
                  <a:off x="2996" y="2244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94" name="Freeform 235"/>
                <p:cNvSpPr>
                  <a:spLocks/>
                </p:cNvSpPr>
                <p:nvPr/>
              </p:nvSpPr>
              <p:spPr bwMode="auto">
                <a:xfrm>
                  <a:off x="3148" y="2056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95" name="Freeform 236"/>
                <p:cNvSpPr>
                  <a:spLocks/>
                </p:cNvSpPr>
                <p:nvPr/>
              </p:nvSpPr>
              <p:spPr bwMode="auto">
                <a:xfrm>
                  <a:off x="3120" y="2128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296" name="Group 237"/>
                <p:cNvGrpSpPr>
                  <a:grpSpLocks/>
                </p:cNvGrpSpPr>
                <p:nvPr/>
              </p:nvGrpSpPr>
              <p:grpSpPr bwMode="auto">
                <a:xfrm>
                  <a:off x="3216" y="2240"/>
                  <a:ext cx="163" cy="155"/>
                  <a:chOff x="1400" y="2127"/>
                  <a:chExt cx="163" cy="155"/>
                </a:xfrm>
              </p:grpSpPr>
              <p:sp>
                <p:nvSpPr>
                  <p:cNvPr id="1298" name="Freeform 238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99" name="Freeform 239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297" name="Freeform 240"/>
                <p:cNvSpPr>
                  <a:spLocks/>
                </p:cNvSpPr>
                <p:nvPr/>
              </p:nvSpPr>
              <p:spPr bwMode="auto">
                <a:xfrm>
                  <a:off x="3312" y="2168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28" name="Group 241"/>
              <p:cNvGrpSpPr>
                <a:grpSpLocks/>
              </p:cNvGrpSpPr>
              <p:nvPr/>
            </p:nvGrpSpPr>
            <p:grpSpPr bwMode="auto">
              <a:xfrm rot="-8585416">
                <a:off x="3775075" y="4164013"/>
                <a:ext cx="1211263" cy="677862"/>
                <a:chOff x="1560" y="1488"/>
                <a:chExt cx="763" cy="427"/>
              </a:xfrm>
            </p:grpSpPr>
            <p:sp>
              <p:nvSpPr>
                <p:cNvPr id="1265" name="Freeform 242"/>
                <p:cNvSpPr>
                  <a:spLocks/>
                </p:cNvSpPr>
                <p:nvPr/>
              </p:nvSpPr>
              <p:spPr bwMode="auto">
                <a:xfrm>
                  <a:off x="1666" y="1589"/>
                  <a:ext cx="591" cy="189"/>
                </a:xfrm>
                <a:custGeom>
                  <a:avLst/>
                  <a:gdLst>
                    <a:gd name="T0" fmla="*/ 46 w 591"/>
                    <a:gd name="T1" fmla="*/ 120 h 189"/>
                    <a:gd name="T2" fmla="*/ 264 w 591"/>
                    <a:gd name="T3" fmla="*/ 84 h 189"/>
                    <a:gd name="T4" fmla="*/ 491 w 591"/>
                    <a:gd name="T5" fmla="*/ 38 h 189"/>
                    <a:gd name="T6" fmla="*/ 591 w 591"/>
                    <a:gd name="T7" fmla="*/ 11 h 189"/>
                    <a:gd name="T8" fmla="*/ 528 w 591"/>
                    <a:gd name="T9" fmla="*/ 29 h 189"/>
                    <a:gd name="T10" fmla="*/ 482 w 591"/>
                    <a:gd name="T11" fmla="*/ 66 h 189"/>
                    <a:gd name="T12" fmla="*/ 400 w 591"/>
                    <a:gd name="T13" fmla="*/ 75 h 189"/>
                    <a:gd name="T14" fmla="*/ 355 w 591"/>
                    <a:gd name="T15" fmla="*/ 111 h 189"/>
                    <a:gd name="T16" fmla="*/ 210 w 591"/>
                    <a:gd name="T17" fmla="*/ 138 h 189"/>
                    <a:gd name="T18" fmla="*/ 100 w 591"/>
                    <a:gd name="T19" fmla="*/ 184 h 189"/>
                    <a:gd name="T20" fmla="*/ 0 w 591"/>
                    <a:gd name="T21" fmla="*/ 138 h 189"/>
                    <a:gd name="T22" fmla="*/ 46 w 591"/>
                    <a:gd name="T23" fmla="*/ 120 h 18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91"/>
                    <a:gd name="T37" fmla="*/ 0 h 189"/>
                    <a:gd name="T38" fmla="*/ 591 w 591"/>
                    <a:gd name="T39" fmla="*/ 189 h 18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91" h="189">
                      <a:moveTo>
                        <a:pt x="46" y="120"/>
                      </a:moveTo>
                      <a:cubicBezTo>
                        <a:pt x="119" y="110"/>
                        <a:pt x="191" y="94"/>
                        <a:pt x="264" y="84"/>
                      </a:cubicBezTo>
                      <a:cubicBezTo>
                        <a:pt x="336" y="36"/>
                        <a:pt x="399" y="44"/>
                        <a:pt x="491" y="38"/>
                      </a:cubicBezTo>
                      <a:cubicBezTo>
                        <a:pt x="530" y="0"/>
                        <a:pt x="537" y="0"/>
                        <a:pt x="591" y="11"/>
                      </a:cubicBezTo>
                      <a:cubicBezTo>
                        <a:pt x="570" y="18"/>
                        <a:pt x="548" y="21"/>
                        <a:pt x="528" y="29"/>
                      </a:cubicBezTo>
                      <a:cubicBezTo>
                        <a:pt x="510" y="37"/>
                        <a:pt x="501" y="61"/>
                        <a:pt x="482" y="66"/>
                      </a:cubicBezTo>
                      <a:cubicBezTo>
                        <a:pt x="456" y="73"/>
                        <a:pt x="427" y="72"/>
                        <a:pt x="400" y="75"/>
                      </a:cubicBezTo>
                      <a:cubicBezTo>
                        <a:pt x="299" y="109"/>
                        <a:pt x="451" y="52"/>
                        <a:pt x="355" y="111"/>
                      </a:cubicBezTo>
                      <a:cubicBezTo>
                        <a:pt x="318" y="134"/>
                        <a:pt x="246" y="134"/>
                        <a:pt x="210" y="138"/>
                      </a:cubicBezTo>
                      <a:cubicBezTo>
                        <a:pt x="171" y="151"/>
                        <a:pt x="138" y="172"/>
                        <a:pt x="100" y="184"/>
                      </a:cubicBezTo>
                      <a:cubicBezTo>
                        <a:pt x="45" y="176"/>
                        <a:pt x="18" y="189"/>
                        <a:pt x="0" y="138"/>
                      </a:cubicBezTo>
                      <a:cubicBezTo>
                        <a:pt x="34" y="127"/>
                        <a:pt x="19" y="133"/>
                        <a:pt x="46" y="12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266" name="Group 243"/>
                <p:cNvGrpSpPr>
                  <a:grpSpLocks/>
                </p:cNvGrpSpPr>
                <p:nvPr/>
              </p:nvGrpSpPr>
              <p:grpSpPr bwMode="auto">
                <a:xfrm>
                  <a:off x="1728" y="1760"/>
                  <a:ext cx="163" cy="155"/>
                  <a:chOff x="1400" y="2127"/>
                  <a:chExt cx="163" cy="155"/>
                </a:xfrm>
              </p:grpSpPr>
              <p:sp>
                <p:nvSpPr>
                  <p:cNvPr id="1287" name="Freeform 244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88" name="Freeform 245"/>
                  <p:cNvSpPr>
                    <a:spLocks/>
                  </p:cNvSpPr>
                  <p:nvPr/>
                </p:nvSpPr>
                <p:spPr bwMode="auto">
                  <a:xfrm>
                    <a:off x="1442" y="2165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267" name="Freeform 246"/>
                <p:cNvSpPr>
                  <a:spLocks/>
                </p:cNvSpPr>
                <p:nvPr/>
              </p:nvSpPr>
              <p:spPr bwMode="auto">
                <a:xfrm>
                  <a:off x="1861" y="1723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268" name="Group 247"/>
                <p:cNvGrpSpPr>
                  <a:grpSpLocks/>
                </p:cNvGrpSpPr>
                <p:nvPr/>
              </p:nvGrpSpPr>
              <p:grpSpPr bwMode="auto">
                <a:xfrm>
                  <a:off x="1968" y="1680"/>
                  <a:ext cx="163" cy="155"/>
                  <a:chOff x="1400" y="2127"/>
                  <a:chExt cx="163" cy="155"/>
                </a:xfrm>
              </p:grpSpPr>
              <p:sp>
                <p:nvSpPr>
                  <p:cNvPr id="1285" name="Freeform 248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86" name="Freeform 249"/>
                  <p:cNvSpPr>
                    <a:spLocks/>
                  </p:cNvSpPr>
                  <p:nvPr/>
                </p:nvSpPr>
                <p:spPr bwMode="auto">
                  <a:xfrm>
                    <a:off x="1442" y="2161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269" name="Group 250"/>
                <p:cNvGrpSpPr>
                  <a:grpSpLocks/>
                </p:cNvGrpSpPr>
                <p:nvPr/>
              </p:nvGrpSpPr>
              <p:grpSpPr bwMode="auto">
                <a:xfrm>
                  <a:off x="1920" y="1488"/>
                  <a:ext cx="163" cy="155"/>
                  <a:chOff x="1400" y="2127"/>
                  <a:chExt cx="163" cy="155"/>
                </a:xfrm>
              </p:grpSpPr>
              <p:sp>
                <p:nvSpPr>
                  <p:cNvPr id="1283" name="Freeform 251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84" name="Freeform 252"/>
                  <p:cNvSpPr>
                    <a:spLocks/>
                  </p:cNvSpPr>
                  <p:nvPr/>
                </p:nvSpPr>
                <p:spPr bwMode="auto">
                  <a:xfrm>
                    <a:off x="1442" y="2165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270" name="Group 253"/>
                <p:cNvGrpSpPr>
                  <a:grpSpLocks/>
                </p:cNvGrpSpPr>
                <p:nvPr/>
              </p:nvGrpSpPr>
              <p:grpSpPr bwMode="auto">
                <a:xfrm>
                  <a:off x="1776" y="1536"/>
                  <a:ext cx="163" cy="155"/>
                  <a:chOff x="1400" y="2127"/>
                  <a:chExt cx="163" cy="155"/>
                </a:xfrm>
              </p:grpSpPr>
              <p:sp>
                <p:nvSpPr>
                  <p:cNvPr id="1281" name="Freeform 254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82" name="Freeform 255"/>
                  <p:cNvSpPr>
                    <a:spLocks/>
                  </p:cNvSpPr>
                  <p:nvPr/>
                </p:nvSpPr>
                <p:spPr bwMode="auto">
                  <a:xfrm>
                    <a:off x="1442" y="2165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271" name="Freeform 256"/>
                <p:cNvSpPr>
                  <a:spLocks/>
                </p:cNvSpPr>
                <p:nvPr/>
              </p:nvSpPr>
              <p:spPr bwMode="auto">
                <a:xfrm>
                  <a:off x="1707" y="1615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72" name="Freeform 257"/>
                <p:cNvSpPr>
                  <a:spLocks/>
                </p:cNvSpPr>
                <p:nvPr/>
              </p:nvSpPr>
              <p:spPr bwMode="auto">
                <a:xfrm>
                  <a:off x="2112" y="1660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73" name="Freeform 258"/>
                <p:cNvSpPr>
                  <a:spLocks/>
                </p:cNvSpPr>
                <p:nvPr/>
              </p:nvSpPr>
              <p:spPr bwMode="auto">
                <a:xfrm>
                  <a:off x="1652" y="1755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74" name="Freeform 259"/>
                <p:cNvSpPr>
                  <a:spLocks/>
                </p:cNvSpPr>
                <p:nvPr/>
              </p:nvSpPr>
              <p:spPr bwMode="auto">
                <a:xfrm>
                  <a:off x="2078" y="1538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275" name="Group 260"/>
                <p:cNvGrpSpPr>
                  <a:grpSpLocks/>
                </p:cNvGrpSpPr>
                <p:nvPr/>
              </p:nvGrpSpPr>
              <p:grpSpPr bwMode="auto">
                <a:xfrm>
                  <a:off x="2160" y="1536"/>
                  <a:ext cx="163" cy="155"/>
                  <a:chOff x="1400" y="2127"/>
                  <a:chExt cx="163" cy="155"/>
                </a:xfrm>
              </p:grpSpPr>
              <p:sp>
                <p:nvSpPr>
                  <p:cNvPr id="1279" name="Freeform 261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80" name="Freeform 262"/>
                  <p:cNvSpPr>
                    <a:spLocks/>
                  </p:cNvSpPr>
                  <p:nvPr/>
                </p:nvSpPr>
                <p:spPr bwMode="auto">
                  <a:xfrm>
                    <a:off x="1437" y="2159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276" name="Group 263"/>
                <p:cNvGrpSpPr>
                  <a:grpSpLocks/>
                </p:cNvGrpSpPr>
                <p:nvPr/>
              </p:nvGrpSpPr>
              <p:grpSpPr bwMode="auto">
                <a:xfrm>
                  <a:off x="1560" y="1604"/>
                  <a:ext cx="163" cy="155"/>
                  <a:chOff x="1400" y="2127"/>
                  <a:chExt cx="163" cy="155"/>
                </a:xfrm>
              </p:grpSpPr>
              <p:sp>
                <p:nvSpPr>
                  <p:cNvPr id="1277" name="Freeform 264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78" name="Freeform 265"/>
                  <p:cNvSpPr>
                    <a:spLocks/>
                  </p:cNvSpPr>
                  <p:nvPr/>
                </p:nvSpPr>
                <p:spPr bwMode="auto">
                  <a:xfrm>
                    <a:off x="1444" y="2154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729" name="Group 266"/>
              <p:cNvGrpSpPr>
                <a:grpSpLocks/>
              </p:cNvGrpSpPr>
              <p:nvPr/>
            </p:nvGrpSpPr>
            <p:grpSpPr bwMode="auto">
              <a:xfrm rot="-2173390">
                <a:off x="4765675" y="3859213"/>
                <a:ext cx="1211263" cy="677862"/>
                <a:chOff x="1560" y="1488"/>
                <a:chExt cx="763" cy="427"/>
              </a:xfrm>
            </p:grpSpPr>
            <p:sp>
              <p:nvSpPr>
                <p:cNvPr id="1241" name="Freeform 267"/>
                <p:cNvSpPr>
                  <a:spLocks/>
                </p:cNvSpPr>
                <p:nvPr/>
              </p:nvSpPr>
              <p:spPr bwMode="auto">
                <a:xfrm>
                  <a:off x="1663" y="1589"/>
                  <a:ext cx="591" cy="189"/>
                </a:xfrm>
                <a:custGeom>
                  <a:avLst/>
                  <a:gdLst>
                    <a:gd name="T0" fmla="*/ 46 w 591"/>
                    <a:gd name="T1" fmla="*/ 120 h 189"/>
                    <a:gd name="T2" fmla="*/ 264 w 591"/>
                    <a:gd name="T3" fmla="*/ 84 h 189"/>
                    <a:gd name="T4" fmla="*/ 491 w 591"/>
                    <a:gd name="T5" fmla="*/ 38 h 189"/>
                    <a:gd name="T6" fmla="*/ 591 w 591"/>
                    <a:gd name="T7" fmla="*/ 11 h 189"/>
                    <a:gd name="T8" fmla="*/ 528 w 591"/>
                    <a:gd name="T9" fmla="*/ 29 h 189"/>
                    <a:gd name="T10" fmla="*/ 482 w 591"/>
                    <a:gd name="T11" fmla="*/ 66 h 189"/>
                    <a:gd name="T12" fmla="*/ 400 w 591"/>
                    <a:gd name="T13" fmla="*/ 75 h 189"/>
                    <a:gd name="T14" fmla="*/ 355 w 591"/>
                    <a:gd name="T15" fmla="*/ 111 h 189"/>
                    <a:gd name="T16" fmla="*/ 210 w 591"/>
                    <a:gd name="T17" fmla="*/ 138 h 189"/>
                    <a:gd name="T18" fmla="*/ 100 w 591"/>
                    <a:gd name="T19" fmla="*/ 184 h 189"/>
                    <a:gd name="T20" fmla="*/ 0 w 591"/>
                    <a:gd name="T21" fmla="*/ 138 h 189"/>
                    <a:gd name="T22" fmla="*/ 46 w 591"/>
                    <a:gd name="T23" fmla="*/ 120 h 18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91"/>
                    <a:gd name="T37" fmla="*/ 0 h 189"/>
                    <a:gd name="T38" fmla="*/ 591 w 591"/>
                    <a:gd name="T39" fmla="*/ 189 h 18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91" h="189">
                      <a:moveTo>
                        <a:pt x="46" y="120"/>
                      </a:moveTo>
                      <a:cubicBezTo>
                        <a:pt x="119" y="110"/>
                        <a:pt x="191" y="94"/>
                        <a:pt x="264" y="84"/>
                      </a:cubicBezTo>
                      <a:cubicBezTo>
                        <a:pt x="336" y="36"/>
                        <a:pt x="399" y="44"/>
                        <a:pt x="491" y="38"/>
                      </a:cubicBezTo>
                      <a:cubicBezTo>
                        <a:pt x="530" y="0"/>
                        <a:pt x="537" y="0"/>
                        <a:pt x="591" y="11"/>
                      </a:cubicBezTo>
                      <a:cubicBezTo>
                        <a:pt x="570" y="18"/>
                        <a:pt x="548" y="21"/>
                        <a:pt x="528" y="29"/>
                      </a:cubicBezTo>
                      <a:cubicBezTo>
                        <a:pt x="510" y="37"/>
                        <a:pt x="501" y="61"/>
                        <a:pt x="482" y="66"/>
                      </a:cubicBezTo>
                      <a:cubicBezTo>
                        <a:pt x="456" y="73"/>
                        <a:pt x="427" y="72"/>
                        <a:pt x="400" y="75"/>
                      </a:cubicBezTo>
                      <a:cubicBezTo>
                        <a:pt x="299" y="109"/>
                        <a:pt x="451" y="52"/>
                        <a:pt x="355" y="111"/>
                      </a:cubicBezTo>
                      <a:cubicBezTo>
                        <a:pt x="318" y="134"/>
                        <a:pt x="246" y="134"/>
                        <a:pt x="210" y="138"/>
                      </a:cubicBezTo>
                      <a:cubicBezTo>
                        <a:pt x="171" y="151"/>
                        <a:pt x="138" y="172"/>
                        <a:pt x="100" y="184"/>
                      </a:cubicBezTo>
                      <a:cubicBezTo>
                        <a:pt x="45" y="176"/>
                        <a:pt x="18" y="189"/>
                        <a:pt x="0" y="138"/>
                      </a:cubicBezTo>
                      <a:cubicBezTo>
                        <a:pt x="34" y="127"/>
                        <a:pt x="19" y="133"/>
                        <a:pt x="46" y="12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242" name="Group 268"/>
                <p:cNvGrpSpPr>
                  <a:grpSpLocks/>
                </p:cNvGrpSpPr>
                <p:nvPr/>
              </p:nvGrpSpPr>
              <p:grpSpPr bwMode="auto">
                <a:xfrm>
                  <a:off x="1728" y="1760"/>
                  <a:ext cx="163" cy="155"/>
                  <a:chOff x="1400" y="2127"/>
                  <a:chExt cx="163" cy="155"/>
                </a:xfrm>
              </p:grpSpPr>
              <p:sp>
                <p:nvSpPr>
                  <p:cNvPr id="1263" name="Freeform 269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64" name="Freeform 270"/>
                  <p:cNvSpPr>
                    <a:spLocks/>
                  </p:cNvSpPr>
                  <p:nvPr/>
                </p:nvSpPr>
                <p:spPr bwMode="auto">
                  <a:xfrm>
                    <a:off x="1420" y="2148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243" name="Freeform 271"/>
                <p:cNvSpPr>
                  <a:spLocks/>
                </p:cNvSpPr>
                <p:nvPr/>
              </p:nvSpPr>
              <p:spPr bwMode="auto">
                <a:xfrm>
                  <a:off x="1871" y="1727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244" name="Group 272"/>
                <p:cNvGrpSpPr>
                  <a:grpSpLocks/>
                </p:cNvGrpSpPr>
                <p:nvPr/>
              </p:nvGrpSpPr>
              <p:grpSpPr bwMode="auto">
                <a:xfrm>
                  <a:off x="1968" y="1680"/>
                  <a:ext cx="163" cy="155"/>
                  <a:chOff x="1400" y="2127"/>
                  <a:chExt cx="163" cy="155"/>
                </a:xfrm>
              </p:grpSpPr>
              <p:sp>
                <p:nvSpPr>
                  <p:cNvPr id="1261" name="Freeform 273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62" name="Freeform 274"/>
                  <p:cNvSpPr>
                    <a:spLocks/>
                  </p:cNvSpPr>
                  <p:nvPr/>
                </p:nvSpPr>
                <p:spPr bwMode="auto">
                  <a:xfrm>
                    <a:off x="1424" y="2153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245" name="Group 275"/>
                <p:cNvGrpSpPr>
                  <a:grpSpLocks/>
                </p:cNvGrpSpPr>
                <p:nvPr/>
              </p:nvGrpSpPr>
              <p:grpSpPr bwMode="auto">
                <a:xfrm>
                  <a:off x="1920" y="1488"/>
                  <a:ext cx="163" cy="155"/>
                  <a:chOff x="1400" y="2127"/>
                  <a:chExt cx="163" cy="155"/>
                </a:xfrm>
              </p:grpSpPr>
              <p:sp>
                <p:nvSpPr>
                  <p:cNvPr id="1259" name="Freeform 276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60" name="Freeform 277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1246" name="Group 278"/>
                <p:cNvGrpSpPr>
                  <a:grpSpLocks/>
                </p:cNvGrpSpPr>
                <p:nvPr/>
              </p:nvGrpSpPr>
              <p:grpSpPr bwMode="auto">
                <a:xfrm>
                  <a:off x="1776" y="1536"/>
                  <a:ext cx="163" cy="155"/>
                  <a:chOff x="1400" y="2127"/>
                  <a:chExt cx="163" cy="155"/>
                </a:xfrm>
              </p:grpSpPr>
              <p:sp>
                <p:nvSpPr>
                  <p:cNvPr id="1257" name="Freeform 279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58" name="Freeform 280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sp>
              <p:nvSpPr>
                <p:cNvPr id="1247" name="Freeform 281"/>
                <p:cNvSpPr>
                  <a:spLocks/>
                </p:cNvSpPr>
                <p:nvPr/>
              </p:nvSpPr>
              <p:spPr bwMode="auto">
                <a:xfrm>
                  <a:off x="1706" y="1614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48" name="Freeform 282"/>
                <p:cNvSpPr>
                  <a:spLocks/>
                </p:cNvSpPr>
                <p:nvPr/>
              </p:nvSpPr>
              <p:spPr bwMode="auto">
                <a:xfrm>
                  <a:off x="2097" y="1625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49" name="Freeform 283"/>
                <p:cNvSpPr>
                  <a:spLocks/>
                </p:cNvSpPr>
                <p:nvPr/>
              </p:nvSpPr>
              <p:spPr bwMode="auto">
                <a:xfrm>
                  <a:off x="1652" y="1755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50" name="Freeform 284"/>
                <p:cNvSpPr>
                  <a:spLocks/>
                </p:cNvSpPr>
                <p:nvPr/>
              </p:nvSpPr>
              <p:spPr bwMode="auto">
                <a:xfrm>
                  <a:off x="2077" y="1537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251" name="Group 285"/>
                <p:cNvGrpSpPr>
                  <a:grpSpLocks/>
                </p:cNvGrpSpPr>
                <p:nvPr/>
              </p:nvGrpSpPr>
              <p:grpSpPr bwMode="auto">
                <a:xfrm>
                  <a:off x="2160" y="1536"/>
                  <a:ext cx="163" cy="155"/>
                  <a:chOff x="1400" y="2127"/>
                  <a:chExt cx="163" cy="155"/>
                </a:xfrm>
              </p:grpSpPr>
              <p:sp>
                <p:nvSpPr>
                  <p:cNvPr id="1255" name="Freeform 286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56" name="Freeform 287"/>
                  <p:cNvSpPr>
                    <a:spLocks/>
                  </p:cNvSpPr>
                  <p:nvPr/>
                </p:nvSpPr>
                <p:spPr bwMode="auto">
                  <a:xfrm>
                    <a:off x="1431" y="2155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252" name="Group 288"/>
                <p:cNvGrpSpPr>
                  <a:grpSpLocks/>
                </p:cNvGrpSpPr>
                <p:nvPr/>
              </p:nvGrpSpPr>
              <p:grpSpPr bwMode="auto">
                <a:xfrm>
                  <a:off x="1560" y="1604"/>
                  <a:ext cx="163" cy="155"/>
                  <a:chOff x="1400" y="2127"/>
                  <a:chExt cx="163" cy="155"/>
                </a:xfrm>
              </p:grpSpPr>
              <p:sp>
                <p:nvSpPr>
                  <p:cNvPr id="1253" name="Freeform 289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54" name="Freeform 290"/>
                  <p:cNvSpPr>
                    <a:spLocks/>
                  </p:cNvSpPr>
                  <p:nvPr/>
                </p:nvSpPr>
                <p:spPr bwMode="auto">
                  <a:xfrm>
                    <a:off x="1423" y="2154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730" name="Group 291"/>
              <p:cNvGrpSpPr>
                <a:grpSpLocks/>
              </p:cNvGrpSpPr>
              <p:nvPr/>
            </p:nvGrpSpPr>
            <p:grpSpPr bwMode="auto">
              <a:xfrm>
                <a:off x="5146675" y="2182827"/>
                <a:ext cx="428625" cy="411162"/>
                <a:chOff x="642" y="1901"/>
                <a:chExt cx="370" cy="541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1172" name="Freeform 292"/>
                <p:cNvSpPr>
                  <a:spLocks/>
                </p:cNvSpPr>
                <p:nvPr/>
              </p:nvSpPr>
              <p:spPr bwMode="auto">
                <a:xfrm rot="-6630112">
                  <a:off x="603" y="2119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173" name="Group 293"/>
                <p:cNvGrpSpPr>
                  <a:grpSpLocks/>
                </p:cNvGrpSpPr>
                <p:nvPr/>
              </p:nvGrpSpPr>
              <p:grpSpPr bwMode="auto">
                <a:xfrm rot="-6630112">
                  <a:off x="760" y="2264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1238" name="Freeform 294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239" name="Freeform 295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240" name="Freeform 296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174" name="Group 297"/>
                <p:cNvGrpSpPr>
                  <a:grpSpLocks/>
                </p:cNvGrpSpPr>
                <p:nvPr/>
              </p:nvGrpSpPr>
              <p:grpSpPr bwMode="auto">
                <a:xfrm rot="-6630112">
                  <a:off x="804" y="2189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1235" name="Freeform 298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236" name="Freeform 299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237" name="Freeform 300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175" name="Freeform 301"/>
                <p:cNvSpPr>
                  <a:spLocks/>
                </p:cNvSpPr>
                <p:nvPr/>
              </p:nvSpPr>
              <p:spPr bwMode="auto">
                <a:xfrm rot="-6630112">
                  <a:off x="837" y="2336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76" name="Freeform 302"/>
                <p:cNvSpPr>
                  <a:spLocks/>
                </p:cNvSpPr>
                <p:nvPr/>
              </p:nvSpPr>
              <p:spPr bwMode="auto">
                <a:xfrm rot="-6630112">
                  <a:off x="881" y="2329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77" name="Freeform 303"/>
                <p:cNvSpPr>
                  <a:spLocks/>
                </p:cNvSpPr>
                <p:nvPr/>
              </p:nvSpPr>
              <p:spPr bwMode="auto">
                <a:xfrm rot="-6630112">
                  <a:off x="793" y="2139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78" name="Freeform 304"/>
                <p:cNvSpPr>
                  <a:spLocks/>
                </p:cNvSpPr>
                <p:nvPr/>
              </p:nvSpPr>
              <p:spPr bwMode="auto">
                <a:xfrm rot="-6630112">
                  <a:off x="773" y="2190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79" name="Freeform 305"/>
                <p:cNvSpPr>
                  <a:spLocks/>
                </p:cNvSpPr>
                <p:nvPr/>
              </p:nvSpPr>
              <p:spPr bwMode="auto">
                <a:xfrm rot="-6630112">
                  <a:off x="707" y="2073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80" name="Freeform 306"/>
                <p:cNvSpPr>
                  <a:spLocks/>
                </p:cNvSpPr>
                <p:nvPr/>
              </p:nvSpPr>
              <p:spPr bwMode="auto">
                <a:xfrm rot="-6630112">
                  <a:off x="732" y="2125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81" name="Freeform 307"/>
                <p:cNvSpPr>
                  <a:spLocks/>
                </p:cNvSpPr>
                <p:nvPr/>
              </p:nvSpPr>
              <p:spPr bwMode="auto">
                <a:xfrm rot="-6630112">
                  <a:off x="679" y="2037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82" name="Freeform 308"/>
                <p:cNvSpPr>
                  <a:spLocks/>
                </p:cNvSpPr>
                <p:nvPr/>
              </p:nvSpPr>
              <p:spPr bwMode="auto">
                <a:xfrm rot="-6630112">
                  <a:off x="783" y="2001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83" name="Freeform 309"/>
                <p:cNvSpPr>
                  <a:spLocks/>
                </p:cNvSpPr>
                <p:nvPr/>
              </p:nvSpPr>
              <p:spPr bwMode="auto">
                <a:xfrm rot="-6630112">
                  <a:off x="781" y="2003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84" name="Freeform 310"/>
                <p:cNvSpPr>
                  <a:spLocks/>
                </p:cNvSpPr>
                <p:nvPr/>
              </p:nvSpPr>
              <p:spPr bwMode="auto">
                <a:xfrm rot="-6630112">
                  <a:off x="707" y="1961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85" name="Freeform 311"/>
                <p:cNvSpPr>
                  <a:spLocks/>
                </p:cNvSpPr>
                <p:nvPr/>
              </p:nvSpPr>
              <p:spPr bwMode="auto">
                <a:xfrm rot="-6630112">
                  <a:off x="644" y="1993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86" name="Freeform 312"/>
                <p:cNvSpPr>
                  <a:spLocks/>
                </p:cNvSpPr>
                <p:nvPr/>
              </p:nvSpPr>
              <p:spPr bwMode="auto">
                <a:xfrm rot="-6630112">
                  <a:off x="766" y="2095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87" name="Freeform 313"/>
                <p:cNvSpPr>
                  <a:spLocks/>
                </p:cNvSpPr>
                <p:nvPr/>
              </p:nvSpPr>
              <p:spPr bwMode="auto">
                <a:xfrm rot="-6630112">
                  <a:off x="689" y="1943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88" name="Freeform 314"/>
                <p:cNvSpPr>
                  <a:spLocks/>
                </p:cNvSpPr>
                <p:nvPr/>
              </p:nvSpPr>
              <p:spPr bwMode="auto">
                <a:xfrm rot="-6630112">
                  <a:off x="749" y="2168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89" name="Freeform 315"/>
                <p:cNvSpPr>
                  <a:spLocks/>
                </p:cNvSpPr>
                <p:nvPr/>
              </p:nvSpPr>
              <p:spPr bwMode="auto">
                <a:xfrm rot="-6630112">
                  <a:off x="631" y="2100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190" name="Group 316"/>
                <p:cNvGrpSpPr>
                  <a:grpSpLocks/>
                </p:cNvGrpSpPr>
                <p:nvPr/>
              </p:nvGrpSpPr>
              <p:grpSpPr bwMode="auto">
                <a:xfrm rot="-6630112">
                  <a:off x="836" y="2309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1232" name="Freeform 317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233" name="Freeform 318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234" name="Freeform 319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191" name="Group 320"/>
                <p:cNvGrpSpPr>
                  <a:grpSpLocks/>
                </p:cNvGrpSpPr>
                <p:nvPr/>
              </p:nvGrpSpPr>
              <p:grpSpPr bwMode="auto">
                <a:xfrm rot="-6630112">
                  <a:off x="880" y="2234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1229" name="Freeform 321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230" name="Freeform 322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231" name="Freeform 323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192" name="Freeform 324"/>
                <p:cNvSpPr>
                  <a:spLocks/>
                </p:cNvSpPr>
                <p:nvPr/>
              </p:nvSpPr>
              <p:spPr bwMode="auto">
                <a:xfrm rot="-6630112">
                  <a:off x="913" y="2381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93" name="Freeform 325"/>
                <p:cNvSpPr>
                  <a:spLocks/>
                </p:cNvSpPr>
                <p:nvPr/>
              </p:nvSpPr>
              <p:spPr bwMode="auto">
                <a:xfrm rot="-6630112">
                  <a:off x="957" y="2374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94" name="Freeform 326"/>
                <p:cNvSpPr>
                  <a:spLocks/>
                </p:cNvSpPr>
                <p:nvPr/>
              </p:nvSpPr>
              <p:spPr bwMode="auto">
                <a:xfrm rot="-6630112">
                  <a:off x="869" y="2184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95" name="Freeform 327"/>
                <p:cNvSpPr>
                  <a:spLocks/>
                </p:cNvSpPr>
                <p:nvPr/>
              </p:nvSpPr>
              <p:spPr bwMode="auto">
                <a:xfrm rot="-6630112">
                  <a:off x="849" y="2235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96" name="Freeform 328"/>
                <p:cNvSpPr>
                  <a:spLocks/>
                </p:cNvSpPr>
                <p:nvPr/>
              </p:nvSpPr>
              <p:spPr bwMode="auto">
                <a:xfrm rot="-6630112">
                  <a:off x="734" y="2002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97" name="Freeform 329"/>
                <p:cNvSpPr>
                  <a:spLocks/>
                </p:cNvSpPr>
                <p:nvPr/>
              </p:nvSpPr>
              <p:spPr bwMode="auto">
                <a:xfrm rot="-6630112">
                  <a:off x="760" y="2106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98" name="Freeform 330"/>
                <p:cNvSpPr>
                  <a:spLocks/>
                </p:cNvSpPr>
                <p:nvPr/>
              </p:nvSpPr>
              <p:spPr bwMode="auto">
                <a:xfrm rot="-6630112">
                  <a:off x="707" y="2018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99" name="Freeform 331"/>
                <p:cNvSpPr>
                  <a:spLocks/>
                </p:cNvSpPr>
                <p:nvPr/>
              </p:nvSpPr>
              <p:spPr bwMode="auto">
                <a:xfrm rot="-6630112">
                  <a:off x="797" y="2005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00" name="Freeform 332"/>
                <p:cNvSpPr>
                  <a:spLocks/>
                </p:cNvSpPr>
                <p:nvPr/>
              </p:nvSpPr>
              <p:spPr bwMode="auto">
                <a:xfrm rot="-6630112">
                  <a:off x="781" y="1955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01" name="Freeform 333"/>
                <p:cNvSpPr>
                  <a:spLocks/>
                </p:cNvSpPr>
                <p:nvPr/>
              </p:nvSpPr>
              <p:spPr bwMode="auto">
                <a:xfrm rot="-6630112">
                  <a:off x="735" y="1942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02" name="Freeform 334"/>
                <p:cNvSpPr>
                  <a:spLocks/>
                </p:cNvSpPr>
                <p:nvPr/>
              </p:nvSpPr>
              <p:spPr bwMode="auto">
                <a:xfrm rot="-6630112">
                  <a:off x="672" y="1974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03" name="Freeform 335"/>
                <p:cNvSpPr>
                  <a:spLocks/>
                </p:cNvSpPr>
                <p:nvPr/>
              </p:nvSpPr>
              <p:spPr bwMode="auto">
                <a:xfrm rot="-6630112">
                  <a:off x="794" y="2076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04" name="Freeform 336"/>
                <p:cNvSpPr>
                  <a:spLocks/>
                </p:cNvSpPr>
                <p:nvPr/>
              </p:nvSpPr>
              <p:spPr bwMode="auto">
                <a:xfrm rot="-6630112">
                  <a:off x="717" y="1924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05" name="Freeform 337"/>
                <p:cNvSpPr>
                  <a:spLocks/>
                </p:cNvSpPr>
                <p:nvPr/>
              </p:nvSpPr>
              <p:spPr bwMode="auto">
                <a:xfrm rot="-6630112">
                  <a:off x="777" y="2149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06" name="Freeform 338"/>
                <p:cNvSpPr>
                  <a:spLocks/>
                </p:cNvSpPr>
                <p:nvPr/>
              </p:nvSpPr>
              <p:spPr bwMode="auto">
                <a:xfrm rot="-6630112">
                  <a:off x="552" y="2105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207" name="Group 339"/>
                <p:cNvGrpSpPr>
                  <a:grpSpLocks/>
                </p:cNvGrpSpPr>
                <p:nvPr/>
              </p:nvGrpSpPr>
              <p:grpSpPr bwMode="auto">
                <a:xfrm rot="-6630112">
                  <a:off x="709" y="2250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1226" name="Freeform 340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227" name="Freeform 341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228" name="Freeform 342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208" name="Group 343"/>
                <p:cNvGrpSpPr>
                  <a:grpSpLocks/>
                </p:cNvGrpSpPr>
                <p:nvPr/>
              </p:nvGrpSpPr>
              <p:grpSpPr bwMode="auto">
                <a:xfrm rot="-6630112">
                  <a:off x="753" y="2175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1223" name="Freeform 344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224" name="Freeform 345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225" name="Freeform 346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209" name="Freeform 347"/>
                <p:cNvSpPr>
                  <a:spLocks/>
                </p:cNvSpPr>
                <p:nvPr/>
              </p:nvSpPr>
              <p:spPr bwMode="auto">
                <a:xfrm rot="-6630112">
                  <a:off x="786" y="2322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10" name="Freeform 348"/>
                <p:cNvSpPr>
                  <a:spLocks/>
                </p:cNvSpPr>
                <p:nvPr/>
              </p:nvSpPr>
              <p:spPr bwMode="auto">
                <a:xfrm rot="-6630112">
                  <a:off x="830" y="2315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11" name="Freeform 349"/>
                <p:cNvSpPr>
                  <a:spLocks/>
                </p:cNvSpPr>
                <p:nvPr/>
              </p:nvSpPr>
              <p:spPr bwMode="auto">
                <a:xfrm rot="-6630112">
                  <a:off x="742" y="2125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12" name="Freeform 350"/>
                <p:cNvSpPr>
                  <a:spLocks/>
                </p:cNvSpPr>
                <p:nvPr/>
              </p:nvSpPr>
              <p:spPr bwMode="auto">
                <a:xfrm rot="-6630112">
                  <a:off x="722" y="2176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13" name="Freeform 351"/>
                <p:cNvSpPr>
                  <a:spLocks/>
                </p:cNvSpPr>
                <p:nvPr/>
              </p:nvSpPr>
              <p:spPr bwMode="auto">
                <a:xfrm rot="-6630112">
                  <a:off x="656" y="2059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14" name="Freeform 352"/>
                <p:cNvSpPr>
                  <a:spLocks/>
                </p:cNvSpPr>
                <p:nvPr/>
              </p:nvSpPr>
              <p:spPr bwMode="auto">
                <a:xfrm rot="-6630112">
                  <a:off x="681" y="2111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15" name="Freeform 353"/>
                <p:cNvSpPr>
                  <a:spLocks/>
                </p:cNvSpPr>
                <p:nvPr/>
              </p:nvSpPr>
              <p:spPr bwMode="auto">
                <a:xfrm rot="-6630112">
                  <a:off x="654" y="2034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16" name="Freeform 354"/>
                <p:cNvSpPr>
                  <a:spLocks/>
                </p:cNvSpPr>
                <p:nvPr/>
              </p:nvSpPr>
              <p:spPr bwMode="auto">
                <a:xfrm rot="-6630112">
                  <a:off x="735" y="2049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17" name="Freeform 355"/>
                <p:cNvSpPr>
                  <a:spLocks/>
                </p:cNvSpPr>
                <p:nvPr/>
              </p:nvSpPr>
              <p:spPr bwMode="auto">
                <a:xfrm rot="-6630112">
                  <a:off x="702" y="1976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18" name="Freeform 356"/>
                <p:cNvSpPr>
                  <a:spLocks/>
                </p:cNvSpPr>
                <p:nvPr/>
              </p:nvSpPr>
              <p:spPr bwMode="auto">
                <a:xfrm rot="-6630112">
                  <a:off x="656" y="1947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19" name="Freeform 357"/>
                <p:cNvSpPr>
                  <a:spLocks/>
                </p:cNvSpPr>
                <p:nvPr/>
              </p:nvSpPr>
              <p:spPr bwMode="auto">
                <a:xfrm rot="-6630112">
                  <a:off x="642" y="1998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20" name="Freeform 358"/>
                <p:cNvSpPr>
                  <a:spLocks/>
                </p:cNvSpPr>
                <p:nvPr/>
              </p:nvSpPr>
              <p:spPr bwMode="auto">
                <a:xfrm rot="-6630112">
                  <a:off x="653" y="2083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21" name="Freeform 359"/>
                <p:cNvSpPr>
                  <a:spLocks/>
                </p:cNvSpPr>
                <p:nvPr/>
              </p:nvSpPr>
              <p:spPr bwMode="auto">
                <a:xfrm rot="-6630112">
                  <a:off x="638" y="1929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22" name="Freeform 360"/>
                <p:cNvSpPr>
                  <a:spLocks/>
                </p:cNvSpPr>
                <p:nvPr/>
              </p:nvSpPr>
              <p:spPr bwMode="auto">
                <a:xfrm rot="-6630112">
                  <a:off x="675" y="2157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31" name="Group 361"/>
              <p:cNvGrpSpPr>
                <a:grpSpLocks/>
              </p:cNvGrpSpPr>
              <p:nvPr/>
            </p:nvGrpSpPr>
            <p:grpSpPr bwMode="auto">
              <a:xfrm rot="-621878">
                <a:off x="3687763" y="2532077"/>
                <a:ext cx="2220912" cy="809625"/>
                <a:chOff x="1625" y="1468"/>
                <a:chExt cx="1399" cy="510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1163" name="Freeform 362"/>
                <p:cNvSpPr>
                  <a:spLocks/>
                </p:cNvSpPr>
                <p:nvPr/>
              </p:nvSpPr>
              <p:spPr bwMode="auto">
                <a:xfrm rot="-3405074">
                  <a:off x="2198" y="1175"/>
                  <a:ext cx="235" cy="1372"/>
                </a:xfrm>
                <a:custGeom>
                  <a:avLst/>
                  <a:gdLst>
                    <a:gd name="T0" fmla="*/ 86 w 271"/>
                    <a:gd name="T1" fmla="*/ 1 h 2744"/>
                    <a:gd name="T2" fmla="*/ 52 w 271"/>
                    <a:gd name="T3" fmla="*/ 10 h 2744"/>
                    <a:gd name="T4" fmla="*/ 40 w 271"/>
                    <a:gd name="T5" fmla="*/ 27 h 2744"/>
                    <a:gd name="T6" fmla="*/ 43 w 271"/>
                    <a:gd name="T7" fmla="*/ 43 h 2744"/>
                    <a:gd name="T8" fmla="*/ 36 w 271"/>
                    <a:gd name="T9" fmla="*/ 54 h 2744"/>
                    <a:gd name="T10" fmla="*/ 36 w 271"/>
                    <a:gd name="T11" fmla="*/ 67 h 2744"/>
                    <a:gd name="T12" fmla="*/ 40 w 271"/>
                    <a:gd name="T13" fmla="*/ 86 h 2744"/>
                    <a:gd name="T14" fmla="*/ 36 w 271"/>
                    <a:gd name="T15" fmla="*/ 97 h 2744"/>
                    <a:gd name="T16" fmla="*/ 43 w 271"/>
                    <a:gd name="T17" fmla="*/ 111 h 2744"/>
                    <a:gd name="T18" fmla="*/ 30 w 271"/>
                    <a:gd name="T19" fmla="*/ 127 h 2744"/>
                    <a:gd name="T20" fmla="*/ 37 w 271"/>
                    <a:gd name="T21" fmla="*/ 142 h 2744"/>
                    <a:gd name="T22" fmla="*/ 40 w 271"/>
                    <a:gd name="T23" fmla="*/ 156 h 2744"/>
                    <a:gd name="T24" fmla="*/ 30 w 271"/>
                    <a:gd name="T25" fmla="*/ 170 h 2744"/>
                    <a:gd name="T26" fmla="*/ 36 w 271"/>
                    <a:gd name="T27" fmla="*/ 182 h 2744"/>
                    <a:gd name="T28" fmla="*/ 37 w 271"/>
                    <a:gd name="T29" fmla="*/ 197 h 2744"/>
                    <a:gd name="T30" fmla="*/ 28 w 271"/>
                    <a:gd name="T31" fmla="*/ 210 h 2744"/>
                    <a:gd name="T32" fmla="*/ 28 w 271"/>
                    <a:gd name="T33" fmla="*/ 224 h 2744"/>
                    <a:gd name="T34" fmla="*/ 34 w 271"/>
                    <a:gd name="T35" fmla="*/ 237 h 2744"/>
                    <a:gd name="T36" fmla="*/ 31 w 271"/>
                    <a:gd name="T37" fmla="*/ 251 h 2744"/>
                    <a:gd name="T38" fmla="*/ 24 w 271"/>
                    <a:gd name="T39" fmla="*/ 266 h 2744"/>
                    <a:gd name="T40" fmla="*/ 24 w 271"/>
                    <a:gd name="T41" fmla="*/ 286 h 2744"/>
                    <a:gd name="T42" fmla="*/ 14 w 271"/>
                    <a:gd name="T43" fmla="*/ 300 h 2744"/>
                    <a:gd name="T44" fmla="*/ 20 w 271"/>
                    <a:gd name="T45" fmla="*/ 312 h 2744"/>
                    <a:gd name="T46" fmla="*/ 8 w 271"/>
                    <a:gd name="T47" fmla="*/ 322 h 2744"/>
                    <a:gd name="T48" fmla="*/ 0 w 271"/>
                    <a:gd name="T49" fmla="*/ 335 h 2744"/>
                    <a:gd name="T50" fmla="*/ 28 w 271"/>
                    <a:gd name="T51" fmla="*/ 342 h 2744"/>
                    <a:gd name="T52" fmla="*/ 95 w 271"/>
                    <a:gd name="T53" fmla="*/ 343 h 2744"/>
                    <a:gd name="T54" fmla="*/ 160 w 271"/>
                    <a:gd name="T55" fmla="*/ 340 h 2744"/>
                    <a:gd name="T56" fmla="*/ 177 w 271"/>
                    <a:gd name="T57" fmla="*/ 336 h 2744"/>
                    <a:gd name="T58" fmla="*/ 172 w 271"/>
                    <a:gd name="T59" fmla="*/ 331 h 2744"/>
                    <a:gd name="T60" fmla="*/ 157 w 271"/>
                    <a:gd name="T61" fmla="*/ 325 h 2744"/>
                    <a:gd name="T62" fmla="*/ 145 w 271"/>
                    <a:gd name="T63" fmla="*/ 317 h 2744"/>
                    <a:gd name="T64" fmla="*/ 141 w 271"/>
                    <a:gd name="T65" fmla="*/ 305 h 2744"/>
                    <a:gd name="T66" fmla="*/ 151 w 271"/>
                    <a:gd name="T67" fmla="*/ 294 h 2744"/>
                    <a:gd name="T68" fmla="*/ 145 w 271"/>
                    <a:gd name="T69" fmla="*/ 282 h 2744"/>
                    <a:gd name="T70" fmla="*/ 155 w 271"/>
                    <a:gd name="T71" fmla="*/ 264 h 2744"/>
                    <a:gd name="T72" fmla="*/ 150 w 271"/>
                    <a:gd name="T73" fmla="*/ 248 h 2744"/>
                    <a:gd name="T74" fmla="*/ 155 w 271"/>
                    <a:gd name="T75" fmla="*/ 235 h 2744"/>
                    <a:gd name="T76" fmla="*/ 161 w 271"/>
                    <a:gd name="T77" fmla="*/ 220 h 2744"/>
                    <a:gd name="T78" fmla="*/ 160 w 271"/>
                    <a:gd name="T79" fmla="*/ 207 h 2744"/>
                    <a:gd name="T80" fmla="*/ 150 w 271"/>
                    <a:gd name="T81" fmla="*/ 196 h 2744"/>
                    <a:gd name="T82" fmla="*/ 160 w 271"/>
                    <a:gd name="T83" fmla="*/ 182 h 2744"/>
                    <a:gd name="T84" fmla="*/ 165 w 271"/>
                    <a:gd name="T85" fmla="*/ 169 h 2744"/>
                    <a:gd name="T86" fmla="*/ 156 w 271"/>
                    <a:gd name="T87" fmla="*/ 156 h 2744"/>
                    <a:gd name="T88" fmla="*/ 156 w 271"/>
                    <a:gd name="T89" fmla="*/ 144 h 2744"/>
                    <a:gd name="T90" fmla="*/ 163 w 271"/>
                    <a:gd name="T91" fmla="*/ 132 h 2744"/>
                    <a:gd name="T92" fmla="*/ 156 w 271"/>
                    <a:gd name="T93" fmla="*/ 119 h 2744"/>
                    <a:gd name="T94" fmla="*/ 165 w 271"/>
                    <a:gd name="T95" fmla="*/ 100 h 2744"/>
                    <a:gd name="T96" fmla="*/ 167 w 271"/>
                    <a:gd name="T97" fmla="*/ 87 h 2744"/>
                    <a:gd name="T98" fmla="*/ 160 w 271"/>
                    <a:gd name="T99" fmla="*/ 77 h 2744"/>
                    <a:gd name="T100" fmla="*/ 167 w 271"/>
                    <a:gd name="T101" fmla="*/ 59 h 2744"/>
                    <a:gd name="T102" fmla="*/ 160 w 271"/>
                    <a:gd name="T103" fmla="*/ 45 h 2744"/>
                    <a:gd name="T104" fmla="*/ 157 w 271"/>
                    <a:gd name="T105" fmla="*/ 28 h 2744"/>
                    <a:gd name="T106" fmla="*/ 164 w 271"/>
                    <a:gd name="T107" fmla="*/ 14 h 2744"/>
                    <a:gd name="T108" fmla="*/ 148 w 271"/>
                    <a:gd name="T109" fmla="*/ 3 h 2744"/>
                    <a:gd name="T110" fmla="*/ 105 w 271"/>
                    <a:gd name="T111" fmla="*/ 0 h 2744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271"/>
                    <a:gd name="T169" fmla="*/ 0 h 2744"/>
                    <a:gd name="T170" fmla="*/ 271 w 271"/>
                    <a:gd name="T171" fmla="*/ 2744 h 2744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271" h="2744">
                      <a:moveTo>
                        <a:pt x="160" y="0"/>
                      </a:moveTo>
                      <a:lnTo>
                        <a:pt x="131" y="12"/>
                      </a:lnTo>
                      <a:lnTo>
                        <a:pt x="116" y="31"/>
                      </a:lnTo>
                      <a:lnTo>
                        <a:pt x="79" y="79"/>
                      </a:lnTo>
                      <a:lnTo>
                        <a:pt x="61" y="142"/>
                      </a:lnTo>
                      <a:lnTo>
                        <a:pt x="61" y="220"/>
                      </a:lnTo>
                      <a:lnTo>
                        <a:pt x="70" y="278"/>
                      </a:lnTo>
                      <a:lnTo>
                        <a:pt x="67" y="345"/>
                      </a:lnTo>
                      <a:lnTo>
                        <a:pt x="61" y="397"/>
                      </a:lnTo>
                      <a:lnTo>
                        <a:pt x="55" y="437"/>
                      </a:lnTo>
                      <a:lnTo>
                        <a:pt x="55" y="489"/>
                      </a:lnTo>
                      <a:lnTo>
                        <a:pt x="55" y="535"/>
                      </a:lnTo>
                      <a:lnTo>
                        <a:pt x="67" y="613"/>
                      </a:lnTo>
                      <a:lnTo>
                        <a:pt x="61" y="685"/>
                      </a:lnTo>
                      <a:lnTo>
                        <a:pt x="52" y="736"/>
                      </a:lnTo>
                      <a:lnTo>
                        <a:pt x="55" y="779"/>
                      </a:lnTo>
                      <a:lnTo>
                        <a:pt x="61" y="825"/>
                      </a:lnTo>
                      <a:lnTo>
                        <a:pt x="67" y="888"/>
                      </a:lnTo>
                      <a:lnTo>
                        <a:pt x="61" y="959"/>
                      </a:lnTo>
                      <a:lnTo>
                        <a:pt x="46" y="1023"/>
                      </a:lnTo>
                      <a:lnTo>
                        <a:pt x="49" y="1085"/>
                      </a:lnTo>
                      <a:lnTo>
                        <a:pt x="58" y="1136"/>
                      </a:lnTo>
                      <a:lnTo>
                        <a:pt x="61" y="1188"/>
                      </a:lnTo>
                      <a:lnTo>
                        <a:pt x="61" y="1243"/>
                      </a:lnTo>
                      <a:lnTo>
                        <a:pt x="49" y="1313"/>
                      </a:lnTo>
                      <a:lnTo>
                        <a:pt x="46" y="1356"/>
                      </a:lnTo>
                      <a:lnTo>
                        <a:pt x="49" y="1408"/>
                      </a:lnTo>
                      <a:lnTo>
                        <a:pt x="55" y="1463"/>
                      </a:lnTo>
                      <a:lnTo>
                        <a:pt x="55" y="1526"/>
                      </a:lnTo>
                      <a:lnTo>
                        <a:pt x="58" y="1579"/>
                      </a:lnTo>
                      <a:lnTo>
                        <a:pt x="52" y="1621"/>
                      </a:lnTo>
                      <a:lnTo>
                        <a:pt x="43" y="1683"/>
                      </a:lnTo>
                      <a:lnTo>
                        <a:pt x="43" y="1741"/>
                      </a:lnTo>
                      <a:lnTo>
                        <a:pt x="43" y="1796"/>
                      </a:lnTo>
                      <a:lnTo>
                        <a:pt x="49" y="1840"/>
                      </a:lnTo>
                      <a:lnTo>
                        <a:pt x="52" y="1899"/>
                      </a:lnTo>
                      <a:lnTo>
                        <a:pt x="61" y="1951"/>
                      </a:lnTo>
                      <a:lnTo>
                        <a:pt x="49" y="2012"/>
                      </a:lnTo>
                      <a:lnTo>
                        <a:pt x="37" y="2061"/>
                      </a:lnTo>
                      <a:lnTo>
                        <a:pt x="37" y="2123"/>
                      </a:lnTo>
                      <a:lnTo>
                        <a:pt x="43" y="2210"/>
                      </a:lnTo>
                      <a:lnTo>
                        <a:pt x="37" y="2284"/>
                      </a:lnTo>
                      <a:lnTo>
                        <a:pt x="24" y="2352"/>
                      </a:lnTo>
                      <a:lnTo>
                        <a:pt x="21" y="2394"/>
                      </a:lnTo>
                      <a:lnTo>
                        <a:pt x="24" y="2453"/>
                      </a:lnTo>
                      <a:lnTo>
                        <a:pt x="30" y="2495"/>
                      </a:lnTo>
                      <a:lnTo>
                        <a:pt x="24" y="2539"/>
                      </a:lnTo>
                      <a:lnTo>
                        <a:pt x="12" y="2570"/>
                      </a:lnTo>
                      <a:lnTo>
                        <a:pt x="6" y="2625"/>
                      </a:lnTo>
                      <a:lnTo>
                        <a:pt x="0" y="2680"/>
                      </a:lnTo>
                      <a:lnTo>
                        <a:pt x="3" y="2719"/>
                      </a:lnTo>
                      <a:lnTo>
                        <a:pt x="43" y="2735"/>
                      </a:lnTo>
                      <a:lnTo>
                        <a:pt x="85" y="2744"/>
                      </a:lnTo>
                      <a:lnTo>
                        <a:pt x="147" y="2744"/>
                      </a:lnTo>
                      <a:lnTo>
                        <a:pt x="205" y="2735"/>
                      </a:lnTo>
                      <a:lnTo>
                        <a:pt x="244" y="2719"/>
                      </a:lnTo>
                      <a:lnTo>
                        <a:pt x="268" y="2703"/>
                      </a:lnTo>
                      <a:lnTo>
                        <a:pt x="271" y="2688"/>
                      </a:lnTo>
                      <a:lnTo>
                        <a:pt x="270" y="2675"/>
                      </a:lnTo>
                      <a:lnTo>
                        <a:pt x="263" y="2648"/>
                      </a:lnTo>
                      <a:lnTo>
                        <a:pt x="256" y="2627"/>
                      </a:lnTo>
                      <a:lnTo>
                        <a:pt x="241" y="2597"/>
                      </a:lnTo>
                      <a:lnTo>
                        <a:pt x="233" y="2572"/>
                      </a:lnTo>
                      <a:lnTo>
                        <a:pt x="223" y="2530"/>
                      </a:lnTo>
                      <a:lnTo>
                        <a:pt x="221" y="2493"/>
                      </a:lnTo>
                      <a:lnTo>
                        <a:pt x="217" y="2434"/>
                      </a:lnTo>
                      <a:lnTo>
                        <a:pt x="227" y="2390"/>
                      </a:lnTo>
                      <a:lnTo>
                        <a:pt x="232" y="2349"/>
                      </a:lnTo>
                      <a:lnTo>
                        <a:pt x="227" y="2296"/>
                      </a:lnTo>
                      <a:lnTo>
                        <a:pt x="223" y="2251"/>
                      </a:lnTo>
                      <a:lnTo>
                        <a:pt x="229" y="2193"/>
                      </a:lnTo>
                      <a:lnTo>
                        <a:pt x="238" y="2110"/>
                      </a:lnTo>
                      <a:lnTo>
                        <a:pt x="233" y="2044"/>
                      </a:lnTo>
                      <a:lnTo>
                        <a:pt x="229" y="1988"/>
                      </a:lnTo>
                      <a:lnTo>
                        <a:pt x="229" y="1927"/>
                      </a:lnTo>
                      <a:lnTo>
                        <a:pt x="238" y="1884"/>
                      </a:lnTo>
                      <a:lnTo>
                        <a:pt x="244" y="1823"/>
                      </a:lnTo>
                      <a:lnTo>
                        <a:pt x="247" y="1762"/>
                      </a:lnTo>
                      <a:lnTo>
                        <a:pt x="247" y="1716"/>
                      </a:lnTo>
                      <a:lnTo>
                        <a:pt x="244" y="1661"/>
                      </a:lnTo>
                      <a:lnTo>
                        <a:pt x="238" y="1615"/>
                      </a:lnTo>
                      <a:lnTo>
                        <a:pt x="229" y="1573"/>
                      </a:lnTo>
                      <a:lnTo>
                        <a:pt x="233" y="1533"/>
                      </a:lnTo>
                      <a:lnTo>
                        <a:pt x="244" y="1456"/>
                      </a:lnTo>
                      <a:lnTo>
                        <a:pt x="253" y="1395"/>
                      </a:lnTo>
                      <a:lnTo>
                        <a:pt x="253" y="1346"/>
                      </a:lnTo>
                      <a:lnTo>
                        <a:pt x="250" y="1295"/>
                      </a:lnTo>
                      <a:lnTo>
                        <a:pt x="239" y="1243"/>
                      </a:lnTo>
                      <a:lnTo>
                        <a:pt x="238" y="1197"/>
                      </a:lnTo>
                      <a:lnTo>
                        <a:pt x="239" y="1148"/>
                      </a:lnTo>
                      <a:lnTo>
                        <a:pt x="244" y="1102"/>
                      </a:lnTo>
                      <a:lnTo>
                        <a:pt x="250" y="1056"/>
                      </a:lnTo>
                      <a:lnTo>
                        <a:pt x="250" y="1010"/>
                      </a:lnTo>
                      <a:lnTo>
                        <a:pt x="239" y="959"/>
                      </a:lnTo>
                      <a:lnTo>
                        <a:pt x="239" y="873"/>
                      </a:lnTo>
                      <a:lnTo>
                        <a:pt x="253" y="804"/>
                      </a:lnTo>
                      <a:lnTo>
                        <a:pt x="256" y="761"/>
                      </a:lnTo>
                      <a:lnTo>
                        <a:pt x="256" y="700"/>
                      </a:lnTo>
                      <a:lnTo>
                        <a:pt x="251" y="652"/>
                      </a:lnTo>
                      <a:lnTo>
                        <a:pt x="244" y="611"/>
                      </a:lnTo>
                      <a:lnTo>
                        <a:pt x="253" y="538"/>
                      </a:lnTo>
                      <a:lnTo>
                        <a:pt x="256" y="474"/>
                      </a:lnTo>
                      <a:lnTo>
                        <a:pt x="250" y="400"/>
                      </a:lnTo>
                      <a:lnTo>
                        <a:pt x="245" y="362"/>
                      </a:lnTo>
                      <a:lnTo>
                        <a:pt x="238" y="287"/>
                      </a:lnTo>
                      <a:lnTo>
                        <a:pt x="241" y="229"/>
                      </a:lnTo>
                      <a:lnTo>
                        <a:pt x="250" y="171"/>
                      </a:lnTo>
                      <a:lnTo>
                        <a:pt x="251" y="117"/>
                      </a:lnTo>
                      <a:lnTo>
                        <a:pt x="241" y="67"/>
                      </a:lnTo>
                      <a:lnTo>
                        <a:pt x="227" y="31"/>
                      </a:lnTo>
                      <a:lnTo>
                        <a:pt x="195" y="9"/>
                      </a:lnTo>
                      <a:lnTo>
                        <a:pt x="16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64" name="Freeform 363"/>
                <p:cNvSpPr>
                  <a:spLocks/>
                </p:cNvSpPr>
                <p:nvPr/>
              </p:nvSpPr>
              <p:spPr bwMode="auto">
                <a:xfrm rot="-3405074">
                  <a:off x="2276" y="1145"/>
                  <a:ext cx="134" cy="1362"/>
                </a:xfrm>
                <a:custGeom>
                  <a:avLst/>
                  <a:gdLst>
                    <a:gd name="T0" fmla="*/ 40 w 154"/>
                    <a:gd name="T1" fmla="*/ 2 h 2725"/>
                    <a:gd name="T2" fmla="*/ 44 w 154"/>
                    <a:gd name="T3" fmla="*/ 16 h 2725"/>
                    <a:gd name="T4" fmla="*/ 25 w 154"/>
                    <a:gd name="T5" fmla="*/ 33 h 2725"/>
                    <a:gd name="T6" fmla="*/ 44 w 154"/>
                    <a:gd name="T7" fmla="*/ 48 h 2725"/>
                    <a:gd name="T8" fmla="*/ 38 w 154"/>
                    <a:gd name="T9" fmla="*/ 60 h 2725"/>
                    <a:gd name="T10" fmla="*/ 29 w 154"/>
                    <a:gd name="T11" fmla="*/ 76 h 2725"/>
                    <a:gd name="T12" fmla="*/ 38 w 154"/>
                    <a:gd name="T13" fmla="*/ 90 h 2725"/>
                    <a:gd name="T14" fmla="*/ 33 w 154"/>
                    <a:gd name="T15" fmla="*/ 102 h 2725"/>
                    <a:gd name="T16" fmla="*/ 29 w 154"/>
                    <a:gd name="T17" fmla="*/ 117 h 2725"/>
                    <a:gd name="T18" fmla="*/ 38 w 154"/>
                    <a:gd name="T19" fmla="*/ 134 h 2725"/>
                    <a:gd name="T20" fmla="*/ 29 w 154"/>
                    <a:gd name="T21" fmla="*/ 148 h 2725"/>
                    <a:gd name="T22" fmla="*/ 31 w 154"/>
                    <a:gd name="T23" fmla="*/ 161 h 2725"/>
                    <a:gd name="T24" fmla="*/ 37 w 154"/>
                    <a:gd name="T25" fmla="*/ 176 h 2725"/>
                    <a:gd name="T26" fmla="*/ 20 w 154"/>
                    <a:gd name="T27" fmla="*/ 189 h 2725"/>
                    <a:gd name="T28" fmla="*/ 29 w 154"/>
                    <a:gd name="T29" fmla="*/ 202 h 2725"/>
                    <a:gd name="T30" fmla="*/ 35 w 154"/>
                    <a:gd name="T31" fmla="*/ 217 h 2725"/>
                    <a:gd name="T32" fmla="*/ 29 w 154"/>
                    <a:gd name="T33" fmla="*/ 229 h 2725"/>
                    <a:gd name="T34" fmla="*/ 23 w 154"/>
                    <a:gd name="T35" fmla="*/ 242 h 2725"/>
                    <a:gd name="T36" fmla="*/ 29 w 154"/>
                    <a:gd name="T37" fmla="*/ 258 h 2725"/>
                    <a:gd name="T38" fmla="*/ 17 w 154"/>
                    <a:gd name="T39" fmla="*/ 274 h 2725"/>
                    <a:gd name="T40" fmla="*/ 25 w 154"/>
                    <a:gd name="T41" fmla="*/ 293 h 2725"/>
                    <a:gd name="T42" fmla="*/ 23 w 154"/>
                    <a:gd name="T43" fmla="*/ 305 h 2725"/>
                    <a:gd name="T44" fmla="*/ 27 w 154"/>
                    <a:gd name="T45" fmla="*/ 319 h 2725"/>
                    <a:gd name="T46" fmla="*/ 23 w 154"/>
                    <a:gd name="T47" fmla="*/ 330 h 2725"/>
                    <a:gd name="T48" fmla="*/ 8 w 154"/>
                    <a:gd name="T49" fmla="*/ 337 h 2725"/>
                    <a:gd name="T50" fmla="*/ 26 w 154"/>
                    <a:gd name="T51" fmla="*/ 340 h 2725"/>
                    <a:gd name="T52" fmla="*/ 90 w 154"/>
                    <a:gd name="T53" fmla="*/ 337 h 2725"/>
                    <a:gd name="T54" fmla="*/ 93 w 154"/>
                    <a:gd name="T55" fmla="*/ 331 h 2725"/>
                    <a:gd name="T56" fmla="*/ 81 w 154"/>
                    <a:gd name="T57" fmla="*/ 327 h 2725"/>
                    <a:gd name="T58" fmla="*/ 69 w 154"/>
                    <a:gd name="T59" fmla="*/ 321 h 2725"/>
                    <a:gd name="T60" fmla="*/ 57 w 154"/>
                    <a:gd name="T61" fmla="*/ 312 h 2725"/>
                    <a:gd name="T62" fmla="*/ 61 w 154"/>
                    <a:gd name="T63" fmla="*/ 303 h 2725"/>
                    <a:gd name="T64" fmla="*/ 69 w 154"/>
                    <a:gd name="T65" fmla="*/ 292 h 2725"/>
                    <a:gd name="T66" fmla="*/ 65 w 154"/>
                    <a:gd name="T67" fmla="*/ 280 h 2725"/>
                    <a:gd name="T68" fmla="*/ 71 w 154"/>
                    <a:gd name="T69" fmla="*/ 263 h 2725"/>
                    <a:gd name="T70" fmla="*/ 71 w 154"/>
                    <a:gd name="T71" fmla="*/ 247 h 2725"/>
                    <a:gd name="T72" fmla="*/ 73 w 154"/>
                    <a:gd name="T73" fmla="*/ 235 h 2725"/>
                    <a:gd name="T74" fmla="*/ 82 w 154"/>
                    <a:gd name="T75" fmla="*/ 218 h 2725"/>
                    <a:gd name="T76" fmla="*/ 81 w 154"/>
                    <a:gd name="T77" fmla="*/ 206 h 2725"/>
                    <a:gd name="T78" fmla="*/ 69 w 154"/>
                    <a:gd name="T79" fmla="*/ 195 h 2725"/>
                    <a:gd name="T80" fmla="*/ 81 w 154"/>
                    <a:gd name="T81" fmla="*/ 180 h 2725"/>
                    <a:gd name="T82" fmla="*/ 84 w 154"/>
                    <a:gd name="T83" fmla="*/ 167 h 2725"/>
                    <a:gd name="T84" fmla="*/ 75 w 154"/>
                    <a:gd name="T85" fmla="*/ 155 h 2725"/>
                    <a:gd name="T86" fmla="*/ 73 w 154"/>
                    <a:gd name="T87" fmla="*/ 143 h 2725"/>
                    <a:gd name="T88" fmla="*/ 83 w 154"/>
                    <a:gd name="T89" fmla="*/ 130 h 2725"/>
                    <a:gd name="T90" fmla="*/ 78 w 154"/>
                    <a:gd name="T91" fmla="*/ 118 h 2725"/>
                    <a:gd name="T92" fmla="*/ 84 w 154"/>
                    <a:gd name="T93" fmla="*/ 99 h 2725"/>
                    <a:gd name="T94" fmla="*/ 89 w 154"/>
                    <a:gd name="T95" fmla="*/ 86 h 2725"/>
                    <a:gd name="T96" fmla="*/ 77 w 154"/>
                    <a:gd name="T97" fmla="*/ 75 h 2725"/>
                    <a:gd name="T98" fmla="*/ 84 w 154"/>
                    <a:gd name="T99" fmla="*/ 58 h 2725"/>
                    <a:gd name="T100" fmla="*/ 81 w 154"/>
                    <a:gd name="T101" fmla="*/ 44 h 2725"/>
                    <a:gd name="T102" fmla="*/ 75 w 154"/>
                    <a:gd name="T103" fmla="*/ 29 h 2725"/>
                    <a:gd name="T104" fmla="*/ 84 w 154"/>
                    <a:gd name="T105" fmla="*/ 13 h 2725"/>
                    <a:gd name="T106" fmla="*/ 75 w 154"/>
                    <a:gd name="T107" fmla="*/ 4 h 2725"/>
                    <a:gd name="T108" fmla="*/ 37 w 154"/>
                    <a:gd name="T109" fmla="*/ 0 h 2725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154"/>
                    <a:gd name="T166" fmla="*/ 0 h 2725"/>
                    <a:gd name="T167" fmla="*/ 154 w 154"/>
                    <a:gd name="T168" fmla="*/ 2725 h 2725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154" h="2725">
                      <a:moveTo>
                        <a:pt x="56" y="0"/>
                      </a:moveTo>
                      <a:lnTo>
                        <a:pt x="61" y="23"/>
                      </a:lnTo>
                      <a:lnTo>
                        <a:pt x="68" y="71"/>
                      </a:lnTo>
                      <a:lnTo>
                        <a:pt x="68" y="132"/>
                      </a:lnTo>
                      <a:lnTo>
                        <a:pt x="59" y="208"/>
                      </a:lnTo>
                      <a:lnTo>
                        <a:pt x="38" y="269"/>
                      </a:lnTo>
                      <a:lnTo>
                        <a:pt x="50" y="339"/>
                      </a:lnTo>
                      <a:lnTo>
                        <a:pt x="65" y="388"/>
                      </a:lnTo>
                      <a:lnTo>
                        <a:pt x="68" y="440"/>
                      </a:lnTo>
                      <a:lnTo>
                        <a:pt x="59" y="483"/>
                      </a:lnTo>
                      <a:lnTo>
                        <a:pt x="59" y="538"/>
                      </a:lnTo>
                      <a:lnTo>
                        <a:pt x="44" y="608"/>
                      </a:lnTo>
                      <a:lnTo>
                        <a:pt x="59" y="654"/>
                      </a:lnTo>
                      <a:lnTo>
                        <a:pt x="59" y="724"/>
                      </a:lnTo>
                      <a:lnTo>
                        <a:pt x="56" y="767"/>
                      </a:lnTo>
                      <a:lnTo>
                        <a:pt x="50" y="819"/>
                      </a:lnTo>
                      <a:lnTo>
                        <a:pt x="50" y="885"/>
                      </a:lnTo>
                      <a:lnTo>
                        <a:pt x="44" y="943"/>
                      </a:lnTo>
                      <a:lnTo>
                        <a:pt x="62" y="1011"/>
                      </a:lnTo>
                      <a:lnTo>
                        <a:pt x="59" y="1078"/>
                      </a:lnTo>
                      <a:lnTo>
                        <a:pt x="50" y="1127"/>
                      </a:lnTo>
                      <a:lnTo>
                        <a:pt x="44" y="1185"/>
                      </a:lnTo>
                      <a:lnTo>
                        <a:pt x="34" y="1233"/>
                      </a:lnTo>
                      <a:lnTo>
                        <a:pt x="47" y="1292"/>
                      </a:lnTo>
                      <a:lnTo>
                        <a:pt x="56" y="1347"/>
                      </a:lnTo>
                      <a:lnTo>
                        <a:pt x="56" y="1408"/>
                      </a:lnTo>
                      <a:lnTo>
                        <a:pt x="41" y="1472"/>
                      </a:lnTo>
                      <a:lnTo>
                        <a:pt x="31" y="1516"/>
                      </a:lnTo>
                      <a:lnTo>
                        <a:pt x="44" y="1579"/>
                      </a:lnTo>
                      <a:lnTo>
                        <a:pt x="44" y="1622"/>
                      </a:lnTo>
                      <a:lnTo>
                        <a:pt x="53" y="1682"/>
                      </a:lnTo>
                      <a:lnTo>
                        <a:pt x="53" y="1737"/>
                      </a:lnTo>
                      <a:lnTo>
                        <a:pt x="47" y="1787"/>
                      </a:lnTo>
                      <a:lnTo>
                        <a:pt x="44" y="1833"/>
                      </a:lnTo>
                      <a:lnTo>
                        <a:pt x="30" y="1889"/>
                      </a:lnTo>
                      <a:lnTo>
                        <a:pt x="34" y="1940"/>
                      </a:lnTo>
                      <a:lnTo>
                        <a:pt x="47" y="2006"/>
                      </a:lnTo>
                      <a:lnTo>
                        <a:pt x="44" y="2070"/>
                      </a:lnTo>
                      <a:lnTo>
                        <a:pt x="38" y="2125"/>
                      </a:lnTo>
                      <a:lnTo>
                        <a:pt x="25" y="2198"/>
                      </a:lnTo>
                      <a:lnTo>
                        <a:pt x="34" y="2274"/>
                      </a:lnTo>
                      <a:lnTo>
                        <a:pt x="38" y="2345"/>
                      </a:lnTo>
                      <a:lnTo>
                        <a:pt x="34" y="2394"/>
                      </a:lnTo>
                      <a:lnTo>
                        <a:pt x="34" y="2445"/>
                      </a:lnTo>
                      <a:lnTo>
                        <a:pt x="16" y="2493"/>
                      </a:lnTo>
                      <a:lnTo>
                        <a:pt x="41" y="2555"/>
                      </a:lnTo>
                      <a:lnTo>
                        <a:pt x="41" y="2597"/>
                      </a:lnTo>
                      <a:lnTo>
                        <a:pt x="34" y="2640"/>
                      </a:lnTo>
                      <a:lnTo>
                        <a:pt x="22" y="2678"/>
                      </a:lnTo>
                      <a:lnTo>
                        <a:pt x="12" y="2699"/>
                      </a:lnTo>
                      <a:lnTo>
                        <a:pt x="0" y="2725"/>
                      </a:lnTo>
                      <a:lnTo>
                        <a:pt x="40" y="2725"/>
                      </a:lnTo>
                      <a:lnTo>
                        <a:pt x="92" y="2716"/>
                      </a:lnTo>
                      <a:lnTo>
                        <a:pt x="137" y="2699"/>
                      </a:lnTo>
                      <a:lnTo>
                        <a:pt x="154" y="2686"/>
                      </a:lnTo>
                      <a:lnTo>
                        <a:pt x="141" y="2655"/>
                      </a:lnTo>
                      <a:lnTo>
                        <a:pt x="134" y="2637"/>
                      </a:lnTo>
                      <a:lnTo>
                        <a:pt x="123" y="2621"/>
                      </a:lnTo>
                      <a:lnTo>
                        <a:pt x="117" y="2597"/>
                      </a:lnTo>
                      <a:lnTo>
                        <a:pt x="105" y="2570"/>
                      </a:lnTo>
                      <a:lnTo>
                        <a:pt x="99" y="2536"/>
                      </a:lnTo>
                      <a:lnTo>
                        <a:pt x="86" y="2496"/>
                      </a:lnTo>
                      <a:lnTo>
                        <a:pt x="83" y="2469"/>
                      </a:lnTo>
                      <a:lnTo>
                        <a:pt x="92" y="2430"/>
                      </a:lnTo>
                      <a:lnTo>
                        <a:pt x="96" y="2381"/>
                      </a:lnTo>
                      <a:lnTo>
                        <a:pt x="105" y="2339"/>
                      </a:lnTo>
                      <a:lnTo>
                        <a:pt x="105" y="2293"/>
                      </a:lnTo>
                      <a:lnTo>
                        <a:pt x="99" y="2244"/>
                      </a:lnTo>
                      <a:lnTo>
                        <a:pt x="102" y="2183"/>
                      </a:lnTo>
                      <a:lnTo>
                        <a:pt x="108" y="2106"/>
                      </a:lnTo>
                      <a:lnTo>
                        <a:pt x="108" y="2039"/>
                      </a:lnTo>
                      <a:lnTo>
                        <a:pt x="108" y="1981"/>
                      </a:lnTo>
                      <a:lnTo>
                        <a:pt x="102" y="1923"/>
                      </a:lnTo>
                      <a:lnTo>
                        <a:pt x="111" y="1886"/>
                      </a:lnTo>
                      <a:lnTo>
                        <a:pt x="114" y="1810"/>
                      </a:lnTo>
                      <a:lnTo>
                        <a:pt x="124" y="1751"/>
                      </a:lnTo>
                      <a:lnTo>
                        <a:pt x="124" y="1705"/>
                      </a:lnTo>
                      <a:lnTo>
                        <a:pt x="123" y="1650"/>
                      </a:lnTo>
                      <a:lnTo>
                        <a:pt x="114" y="1609"/>
                      </a:lnTo>
                      <a:lnTo>
                        <a:pt x="105" y="1567"/>
                      </a:lnTo>
                      <a:lnTo>
                        <a:pt x="111" y="1512"/>
                      </a:lnTo>
                      <a:lnTo>
                        <a:pt x="123" y="1447"/>
                      </a:lnTo>
                      <a:lnTo>
                        <a:pt x="127" y="1385"/>
                      </a:lnTo>
                      <a:lnTo>
                        <a:pt x="127" y="1337"/>
                      </a:lnTo>
                      <a:lnTo>
                        <a:pt x="125" y="1285"/>
                      </a:lnTo>
                      <a:lnTo>
                        <a:pt x="114" y="1246"/>
                      </a:lnTo>
                      <a:lnTo>
                        <a:pt x="111" y="1197"/>
                      </a:lnTo>
                      <a:lnTo>
                        <a:pt x="111" y="1148"/>
                      </a:lnTo>
                      <a:lnTo>
                        <a:pt x="117" y="1093"/>
                      </a:lnTo>
                      <a:lnTo>
                        <a:pt x="125" y="1047"/>
                      </a:lnTo>
                      <a:lnTo>
                        <a:pt x="125" y="1001"/>
                      </a:lnTo>
                      <a:lnTo>
                        <a:pt x="120" y="951"/>
                      </a:lnTo>
                      <a:lnTo>
                        <a:pt x="111" y="870"/>
                      </a:lnTo>
                      <a:lnTo>
                        <a:pt x="127" y="795"/>
                      </a:lnTo>
                      <a:lnTo>
                        <a:pt x="128" y="752"/>
                      </a:lnTo>
                      <a:lnTo>
                        <a:pt x="135" y="693"/>
                      </a:lnTo>
                      <a:lnTo>
                        <a:pt x="126" y="643"/>
                      </a:lnTo>
                      <a:lnTo>
                        <a:pt x="117" y="604"/>
                      </a:lnTo>
                      <a:lnTo>
                        <a:pt x="127" y="530"/>
                      </a:lnTo>
                      <a:lnTo>
                        <a:pt x="128" y="466"/>
                      </a:lnTo>
                      <a:lnTo>
                        <a:pt x="126" y="403"/>
                      </a:lnTo>
                      <a:lnTo>
                        <a:pt x="123" y="354"/>
                      </a:lnTo>
                      <a:lnTo>
                        <a:pt x="114" y="287"/>
                      </a:lnTo>
                      <a:lnTo>
                        <a:pt x="114" y="235"/>
                      </a:lnTo>
                      <a:lnTo>
                        <a:pt x="125" y="163"/>
                      </a:lnTo>
                      <a:lnTo>
                        <a:pt x="126" y="109"/>
                      </a:lnTo>
                      <a:lnTo>
                        <a:pt x="121" y="59"/>
                      </a:lnTo>
                      <a:lnTo>
                        <a:pt x="114" y="36"/>
                      </a:lnTo>
                      <a:lnTo>
                        <a:pt x="96" y="15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65" name="Freeform 364"/>
                <p:cNvSpPr>
                  <a:spLocks/>
                </p:cNvSpPr>
                <p:nvPr/>
              </p:nvSpPr>
              <p:spPr bwMode="auto">
                <a:xfrm rot="-3405074">
                  <a:off x="2263" y="1209"/>
                  <a:ext cx="85" cy="1355"/>
                </a:xfrm>
                <a:custGeom>
                  <a:avLst/>
                  <a:gdLst>
                    <a:gd name="T0" fmla="*/ 65 w 97"/>
                    <a:gd name="T1" fmla="*/ 6 h 2711"/>
                    <a:gd name="T2" fmla="*/ 57 w 97"/>
                    <a:gd name="T3" fmla="*/ 21 h 2711"/>
                    <a:gd name="T4" fmla="*/ 45 w 97"/>
                    <a:gd name="T5" fmla="*/ 32 h 2711"/>
                    <a:gd name="T6" fmla="*/ 57 w 97"/>
                    <a:gd name="T7" fmla="*/ 42 h 2711"/>
                    <a:gd name="T8" fmla="*/ 61 w 97"/>
                    <a:gd name="T9" fmla="*/ 59 h 2711"/>
                    <a:gd name="T10" fmla="*/ 53 w 97"/>
                    <a:gd name="T11" fmla="*/ 70 h 2711"/>
                    <a:gd name="T12" fmla="*/ 51 w 97"/>
                    <a:gd name="T13" fmla="*/ 78 h 2711"/>
                    <a:gd name="T14" fmla="*/ 57 w 97"/>
                    <a:gd name="T15" fmla="*/ 96 h 2711"/>
                    <a:gd name="T16" fmla="*/ 46 w 97"/>
                    <a:gd name="T17" fmla="*/ 113 h 2711"/>
                    <a:gd name="T18" fmla="*/ 61 w 97"/>
                    <a:gd name="T19" fmla="*/ 125 h 2711"/>
                    <a:gd name="T20" fmla="*/ 54 w 97"/>
                    <a:gd name="T21" fmla="*/ 136 h 2711"/>
                    <a:gd name="T22" fmla="*/ 48 w 97"/>
                    <a:gd name="T23" fmla="*/ 146 h 2711"/>
                    <a:gd name="T24" fmla="*/ 45 w 97"/>
                    <a:gd name="T25" fmla="*/ 155 h 2711"/>
                    <a:gd name="T26" fmla="*/ 53 w 97"/>
                    <a:gd name="T27" fmla="*/ 165 h 2711"/>
                    <a:gd name="T28" fmla="*/ 45 w 97"/>
                    <a:gd name="T29" fmla="*/ 177 h 2711"/>
                    <a:gd name="T30" fmla="*/ 51 w 97"/>
                    <a:gd name="T31" fmla="*/ 198 h 2711"/>
                    <a:gd name="T32" fmla="*/ 54 w 97"/>
                    <a:gd name="T33" fmla="*/ 208 h 2711"/>
                    <a:gd name="T34" fmla="*/ 48 w 97"/>
                    <a:gd name="T35" fmla="*/ 223 h 2711"/>
                    <a:gd name="T36" fmla="*/ 40 w 97"/>
                    <a:gd name="T37" fmla="*/ 234 h 2711"/>
                    <a:gd name="T38" fmla="*/ 45 w 97"/>
                    <a:gd name="T39" fmla="*/ 243 h 2711"/>
                    <a:gd name="T40" fmla="*/ 48 w 97"/>
                    <a:gd name="T41" fmla="*/ 256 h 2711"/>
                    <a:gd name="T42" fmla="*/ 40 w 97"/>
                    <a:gd name="T43" fmla="*/ 271 h 2711"/>
                    <a:gd name="T44" fmla="*/ 42 w 97"/>
                    <a:gd name="T45" fmla="*/ 284 h 2711"/>
                    <a:gd name="T46" fmla="*/ 36 w 97"/>
                    <a:gd name="T47" fmla="*/ 303 h 2711"/>
                    <a:gd name="T48" fmla="*/ 39 w 97"/>
                    <a:gd name="T49" fmla="*/ 315 h 2711"/>
                    <a:gd name="T50" fmla="*/ 34 w 97"/>
                    <a:gd name="T51" fmla="*/ 325 h 2711"/>
                    <a:gd name="T52" fmla="*/ 23 w 97"/>
                    <a:gd name="T53" fmla="*/ 335 h 2711"/>
                    <a:gd name="T54" fmla="*/ 0 w 97"/>
                    <a:gd name="T55" fmla="*/ 338 h 2711"/>
                    <a:gd name="T56" fmla="*/ 11 w 97"/>
                    <a:gd name="T57" fmla="*/ 332 h 2711"/>
                    <a:gd name="T58" fmla="*/ 19 w 97"/>
                    <a:gd name="T59" fmla="*/ 326 h 2711"/>
                    <a:gd name="T60" fmla="*/ 28 w 97"/>
                    <a:gd name="T61" fmla="*/ 309 h 2711"/>
                    <a:gd name="T62" fmla="*/ 32 w 97"/>
                    <a:gd name="T63" fmla="*/ 297 h 2711"/>
                    <a:gd name="T64" fmla="*/ 32 w 97"/>
                    <a:gd name="T65" fmla="*/ 281 h 2711"/>
                    <a:gd name="T66" fmla="*/ 32 w 97"/>
                    <a:gd name="T67" fmla="*/ 264 h 2711"/>
                    <a:gd name="T68" fmla="*/ 34 w 97"/>
                    <a:gd name="T69" fmla="*/ 249 h 2711"/>
                    <a:gd name="T70" fmla="*/ 34 w 97"/>
                    <a:gd name="T71" fmla="*/ 232 h 2711"/>
                    <a:gd name="T72" fmla="*/ 39 w 97"/>
                    <a:gd name="T73" fmla="*/ 218 h 2711"/>
                    <a:gd name="T74" fmla="*/ 42 w 97"/>
                    <a:gd name="T75" fmla="*/ 204 h 2711"/>
                    <a:gd name="T76" fmla="*/ 34 w 97"/>
                    <a:gd name="T77" fmla="*/ 185 h 2711"/>
                    <a:gd name="T78" fmla="*/ 39 w 97"/>
                    <a:gd name="T79" fmla="*/ 169 h 2711"/>
                    <a:gd name="T80" fmla="*/ 34 w 97"/>
                    <a:gd name="T81" fmla="*/ 156 h 2711"/>
                    <a:gd name="T82" fmla="*/ 42 w 97"/>
                    <a:gd name="T83" fmla="*/ 136 h 2711"/>
                    <a:gd name="T84" fmla="*/ 46 w 97"/>
                    <a:gd name="T85" fmla="*/ 126 h 2711"/>
                    <a:gd name="T86" fmla="*/ 39 w 97"/>
                    <a:gd name="T87" fmla="*/ 114 h 2711"/>
                    <a:gd name="T88" fmla="*/ 46 w 97"/>
                    <a:gd name="T89" fmla="*/ 103 h 2711"/>
                    <a:gd name="T90" fmla="*/ 46 w 97"/>
                    <a:gd name="T91" fmla="*/ 88 h 2711"/>
                    <a:gd name="T92" fmla="*/ 40 w 97"/>
                    <a:gd name="T93" fmla="*/ 74 h 2711"/>
                    <a:gd name="T94" fmla="*/ 48 w 97"/>
                    <a:gd name="T95" fmla="*/ 65 h 2711"/>
                    <a:gd name="T96" fmla="*/ 53 w 97"/>
                    <a:gd name="T97" fmla="*/ 49 h 2711"/>
                    <a:gd name="T98" fmla="*/ 39 w 97"/>
                    <a:gd name="T99" fmla="*/ 35 h 2711"/>
                    <a:gd name="T100" fmla="*/ 40 w 97"/>
                    <a:gd name="T101" fmla="*/ 26 h 2711"/>
                    <a:gd name="T102" fmla="*/ 65 w 97"/>
                    <a:gd name="T103" fmla="*/ 0 h 2711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97"/>
                    <a:gd name="T157" fmla="*/ 0 h 2711"/>
                    <a:gd name="T158" fmla="*/ 97 w 97"/>
                    <a:gd name="T159" fmla="*/ 2711 h 2711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97" h="2711">
                      <a:moveTo>
                        <a:pt x="97" y="0"/>
                      </a:moveTo>
                      <a:lnTo>
                        <a:pt x="97" y="49"/>
                      </a:lnTo>
                      <a:lnTo>
                        <a:pt x="91" y="110"/>
                      </a:lnTo>
                      <a:lnTo>
                        <a:pt x="84" y="168"/>
                      </a:lnTo>
                      <a:lnTo>
                        <a:pt x="69" y="223"/>
                      </a:lnTo>
                      <a:lnTo>
                        <a:pt x="66" y="259"/>
                      </a:lnTo>
                      <a:lnTo>
                        <a:pt x="72" y="293"/>
                      </a:lnTo>
                      <a:lnTo>
                        <a:pt x="84" y="342"/>
                      </a:lnTo>
                      <a:lnTo>
                        <a:pt x="91" y="409"/>
                      </a:lnTo>
                      <a:lnTo>
                        <a:pt x="91" y="476"/>
                      </a:lnTo>
                      <a:lnTo>
                        <a:pt x="81" y="528"/>
                      </a:lnTo>
                      <a:lnTo>
                        <a:pt x="78" y="565"/>
                      </a:lnTo>
                      <a:lnTo>
                        <a:pt x="69" y="595"/>
                      </a:lnTo>
                      <a:lnTo>
                        <a:pt x="75" y="626"/>
                      </a:lnTo>
                      <a:lnTo>
                        <a:pt x="84" y="696"/>
                      </a:lnTo>
                      <a:lnTo>
                        <a:pt x="84" y="770"/>
                      </a:lnTo>
                      <a:lnTo>
                        <a:pt x="78" y="861"/>
                      </a:lnTo>
                      <a:lnTo>
                        <a:pt x="69" y="904"/>
                      </a:lnTo>
                      <a:lnTo>
                        <a:pt x="84" y="956"/>
                      </a:lnTo>
                      <a:lnTo>
                        <a:pt x="91" y="1005"/>
                      </a:lnTo>
                      <a:lnTo>
                        <a:pt x="87" y="1051"/>
                      </a:lnTo>
                      <a:lnTo>
                        <a:pt x="81" y="1090"/>
                      </a:lnTo>
                      <a:lnTo>
                        <a:pt x="72" y="1133"/>
                      </a:lnTo>
                      <a:lnTo>
                        <a:pt x="72" y="1170"/>
                      </a:lnTo>
                      <a:lnTo>
                        <a:pt x="69" y="1206"/>
                      </a:lnTo>
                      <a:lnTo>
                        <a:pt x="66" y="1243"/>
                      </a:lnTo>
                      <a:lnTo>
                        <a:pt x="69" y="1283"/>
                      </a:lnTo>
                      <a:lnTo>
                        <a:pt x="78" y="1323"/>
                      </a:lnTo>
                      <a:lnTo>
                        <a:pt x="75" y="1368"/>
                      </a:lnTo>
                      <a:lnTo>
                        <a:pt x="66" y="1417"/>
                      </a:lnTo>
                      <a:lnTo>
                        <a:pt x="60" y="1469"/>
                      </a:lnTo>
                      <a:lnTo>
                        <a:pt x="75" y="1589"/>
                      </a:lnTo>
                      <a:lnTo>
                        <a:pt x="81" y="1626"/>
                      </a:lnTo>
                      <a:lnTo>
                        <a:pt x="81" y="1666"/>
                      </a:lnTo>
                      <a:lnTo>
                        <a:pt x="78" y="1727"/>
                      </a:lnTo>
                      <a:lnTo>
                        <a:pt x="72" y="1785"/>
                      </a:lnTo>
                      <a:lnTo>
                        <a:pt x="72" y="1831"/>
                      </a:lnTo>
                      <a:lnTo>
                        <a:pt x="60" y="1877"/>
                      </a:lnTo>
                      <a:lnTo>
                        <a:pt x="60" y="1913"/>
                      </a:lnTo>
                      <a:lnTo>
                        <a:pt x="66" y="1950"/>
                      </a:lnTo>
                      <a:lnTo>
                        <a:pt x="66" y="1996"/>
                      </a:lnTo>
                      <a:lnTo>
                        <a:pt x="72" y="2051"/>
                      </a:lnTo>
                      <a:lnTo>
                        <a:pt x="66" y="2097"/>
                      </a:lnTo>
                      <a:lnTo>
                        <a:pt x="60" y="2170"/>
                      </a:lnTo>
                      <a:lnTo>
                        <a:pt x="63" y="2231"/>
                      </a:lnTo>
                      <a:lnTo>
                        <a:pt x="63" y="2277"/>
                      </a:lnTo>
                      <a:lnTo>
                        <a:pt x="69" y="2362"/>
                      </a:lnTo>
                      <a:lnTo>
                        <a:pt x="54" y="2430"/>
                      </a:lnTo>
                      <a:lnTo>
                        <a:pt x="51" y="2490"/>
                      </a:lnTo>
                      <a:lnTo>
                        <a:pt x="57" y="2526"/>
                      </a:lnTo>
                      <a:lnTo>
                        <a:pt x="54" y="2560"/>
                      </a:lnTo>
                      <a:lnTo>
                        <a:pt x="51" y="2600"/>
                      </a:lnTo>
                      <a:lnTo>
                        <a:pt x="45" y="2648"/>
                      </a:lnTo>
                      <a:lnTo>
                        <a:pt x="34" y="2687"/>
                      </a:lnTo>
                      <a:lnTo>
                        <a:pt x="26" y="2711"/>
                      </a:lnTo>
                      <a:lnTo>
                        <a:pt x="0" y="2704"/>
                      </a:lnTo>
                      <a:lnTo>
                        <a:pt x="11" y="2685"/>
                      </a:lnTo>
                      <a:lnTo>
                        <a:pt x="17" y="2661"/>
                      </a:lnTo>
                      <a:lnTo>
                        <a:pt x="26" y="2630"/>
                      </a:lnTo>
                      <a:lnTo>
                        <a:pt x="29" y="2609"/>
                      </a:lnTo>
                      <a:lnTo>
                        <a:pt x="42" y="2551"/>
                      </a:lnTo>
                      <a:lnTo>
                        <a:pt x="42" y="2474"/>
                      </a:lnTo>
                      <a:lnTo>
                        <a:pt x="45" y="2423"/>
                      </a:lnTo>
                      <a:lnTo>
                        <a:pt x="48" y="2378"/>
                      </a:lnTo>
                      <a:lnTo>
                        <a:pt x="51" y="2310"/>
                      </a:lnTo>
                      <a:lnTo>
                        <a:pt x="48" y="2249"/>
                      </a:lnTo>
                      <a:lnTo>
                        <a:pt x="45" y="2179"/>
                      </a:lnTo>
                      <a:lnTo>
                        <a:pt x="48" y="2118"/>
                      </a:lnTo>
                      <a:lnTo>
                        <a:pt x="48" y="2057"/>
                      </a:lnTo>
                      <a:lnTo>
                        <a:pt x="51" y="1993"/>
                      </a:lnTo>
                      <a:lnTo>
                        <a:pt x="48" y="1916"/>
                      </a:lnTo>
                      <a:lnTo>
                        <a:pt x="51" y="1858"/>
                      </a:lnTo>
                      <a:lnTo>
                        <a:pt x="54" y="1803"/>
                      </a:lnTo>
                      <a:lnTo>
                        <a:pt x="57" y="1745"/>
                      </a:lnTo>
                      <a:lnTo>
                        <a:pt x="60" y="1690"/>
                      </a:lnTo>
                      <a:lnTo>
                        <a:pt x="63" y="1635"/>
                      </a:lnTo>
                      <a:lnTo>
                        <a:pt x="63" y="1580"/>
                      </a:lnTo>
                      <a:lnTo>
                        <a:pt x="51" y="1484"/>
                      </a:lnTo>
                      <a:lnTo>
                        <a:pt x="51" y="1426"/>
                      </a:lnTo>
                      <a:lnTo>
                        <a:pt x="57" y="1359"/>
                      </a:lnTo>
                      <a:lnTo>
                        <a:pt x="57" y="1316"/>
                      </a:lnTo>
                      <a:lnTo>
                        <a:pt x="51" y="1252"/>
                      </a:lnTo>
                      <a:lnTo>
                        <a:pt x="57" y="1173"/>
                      </a:lnTo>
                      <a:lnTo>
                        <a:pt x="63" y="1090"/>
                      </a:lnTo>
                      <a:lnTo>
                        <a:pt x="63" y="1060"/>
                      </a:lnTo>
                      <a:lnTo>
                        <a:pt x="69" y="1014"/>
                      </a:lnTo>
                      <a:lnTo>
                        <a:pt x="63" y="977"/>
                      </a:lnTo>
                      <a:lnTo>
                        <a:pt x="57" y="919"/>
                      </a:lnTo>
                      <a:lnTo>
                        <a:pt x="63" y="880"/>
                      </a:lnTo>
                      <a:lnTo>
                        <a:pt x="69" y="831"/>
                      </a:lnTo>
                      <a:lnTo>
                        <a:pt x="69" y="763"/>
                      </a:lnTo>
                      <a:lnTo>
                        <a:pt x="69" y="708"/>
                      </a:lnTo>
                      <a:lnTo>
                        <a:pt x="69" y="660"/>
                      </a:lnTo>
                      <a:lnTo>
                        <a:pt x="60" y="598"/>
                      </a:lnTo>
                      <a:lnTo>
                        <a:pt x="66" y="568"/>
                      </a:lnTo>
                      <a:lnTo>
                        <a:pt x="72" y="522"/>
                      </a:lnTo>
                      <a:lnTo>
                        <a:pt x="81" y="461"/>
                      </a:lnTo>
                      <a:lnTo>
                        <a:pt x="78" y="397"/>
                      </a:lnTo>
                      <a:lnTo>
                        <a:pt x="69" y="330"/>
                      </a:lnTo>
                      <a:lnTo>
                        <a:pt x="57" y="284"/>
                      </a:lnTo>
                      <a:lnTo>
                        <a:pt x="54" y="259"/>
                      </a:lnTo>
                      <a:lnTo>
                        <a:pt x="60" y="210"/>
                      </a:lnTo>
                      <a:lnTo>
                        <a:pt x="81" y="137"/>
                      </a:lnTo>
                      <a:lnTo>
                        <a:pt x="97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66" name="Freeform 365"/>
                <p:cNvSpPr>
                  <a:spLocks/>
                </p:cNvSpPr>
                <p:nvPr/>
              </p:nvSpPr>
              <p:spPr bwMode="auto">
                <a:xfrm rot="-3405074">
                  <a:off x="2245" y="1236"/>
                  <a:ext cx="102" cy="1342"/>
                </a:xfrm>
                <a:custGeom>
                  <a:avLst/>
                  <a:gdLst>
                    <a:gd name="T0" fmla="*/ 68 w 119"/>
                    <a:gd name="T1" fmla="*/ 5 h 2684"/>
                    <a:gd name="T2" fmla="*/ 49 w 119"/>
                    <a:gd name="T3" fmla="*/ 23 h 2684"/>
                    <a:gd name="T4" fmla="*/ 49 w 119"/>
                    <a:gd name="T5" fmla="*/ 33 h 2684"/>
                    <a:gd name="T6" fmla="*/ 52 w 119"/>
                    <a:gd name="T7" fmla="*/ 45 h 2684"/>
                    <a:gd name="T8" fmla="*/ 52 w 119"/>
                    <a:gd name="T9" fmla="*/ 61 h 2684"/>
                    <a:gd name="T10" fmla="*/ 49 w 119"/>
                    <a:gd name="T11" fmla="*/ 71 h 2684"/>
                    <a:gd name="T12" fmla="*/ 51 w 119"/>
                    <a:gd name="T13" fmla="*/ 89 h 2684"/>
                    <a:gd name="T14" fmla="*/ 52 w 119"/>
                    <a:gd name="T15" fmla="*/ 104 h 2684"/>
                    <a:gd name="T16" fmla="*/ 51 w 119"/>
                    <a:gd name="T17" fmla="*/ 118 h 2684"/>
                    <a:gd name="T18" fmla="*/ 54 w 119"/>
                    <a:gd name="T19" fmla="*/ 126 h 2684"/>
                    <a:gd name="T20" fmla="*/ 46 w 119"/>
                    <a:gd name="T21" fmla="*/ 142 h 2684"/>
                    <a:gd name="T22" fmla="*/ 51 w 119"/>
                    <a:gd name="T23" fmla="*/ 147 h 2684"/>
                    <a:gd name="T24" fmla="*/ 42 w 119"/>
                    <a:gd name="T25" fmla="*/ 157 h 2684"/>
                    <a:gd name="T26" fmla="*/ 46 w 119"/>
                    <a:gd name="T27" fmla="*/ 168 h 2684"/>
                    <a:gd name="T28" fmla="*/ 39 w 119"/>
                    <a:gd name="T29" fmla="*/ 179 h 2684"/>
                    <a:gd name="T30" fmla="*/ 51 w 119"/>
                    <a:gd name="T31" fmla="*/ 193 h 2684"/>
                    <a:gd name="T32" fmla="*/ 52 w 119"/>
                    <a:gd name="T33" fmla="*/ 204 h 2684"/>
                    <a:gd name="T34" fmla="*/ 49 w 119"/>
                    <a:gd name="T35" fmla="*/ 218 h 2684"/>
                    <a:gd name="T36" fmla="*/ 45 w 119"/>
                    <a:gd name="T37" fmla="*/ 233 h 2684"/>
                    <a:gd name="T38" fmla="*/ 40 w 119"/>
                    <a:gd name="T39" fmla="*/ 249 h 2684"/>
                    <a:gd name="T40" fmla="*/ 37 w 119"/>
                    <a:gd name="T41" fmla="*/ 269 h 2684"/>
                    <a:gd name="T42" fmla="*/ 39 w 119"/>
                    <a:gd name="T43" fmla="*/ 285 h 2684"/>
                    <a:gd name="T44" fmla="*/ 42 w 119"/>
                    <a:gd name="T45" fmla="*/ 297 h 2684"/>
                    <a:gd name="T46" fmla="*/ 34 w 119"/>
                    <a:gd name="T47" fmla="*/ 307 h 2684"/>
                    <a:gd name="T48" fmla="*/ 39 w 119"/>
                    <a:gd name="T49" fmla="*/ 319 h 2684"/>
                    <a:gd name="T50" fmla="*/ 24 w 119"/>
                    <a:gd name="T51" fmla="*/ 327 h 2684"/>
                    <a:gd name="T52" fmla="*/ 17 w 119"/>
                    <a:gd name="T53" fmla="*/ 332 h 2684"/>
                    <a:gd name="T54" fmla="*/ 2 w 119"/>
                    <a:gd name="T55" fmla="*/ 335 h 2684"/>
                    <a:gd name="T56" fmla="*/ 3 w 119"/>
                    <a:gd name="T57" fmla="*/ 330 h 2684"/>
                    <a:gd name="T58" fmla="*/ 18 w 119"/>
                    <a:gd name="T59" fmla="*/ 322 h 2684"/>
                    <a:gd name="T60" fmla="*/ 23 w 119"/>
                    <a:gd name="T61" fmla="*/ 309 h 2684"/>
                    <a:gd name="T62" fmla="*/ 27 w 119"/>
                    <a:gd name="T63" fmla="*/ 297 h 2684"/>
                    <a:gd name="T64" fmla="*/ 33 w 119"/>
                    <a:gd name="T65" fmla="*/ 283 h 2684"/>
                    <a:gd name="T66" fmla="*/ 27 w 119"/>
                    <a:gd name="T67" fmla="*/ 264 h 2684"/>
                    <a:gd name="T68" fmla="*/ 28 w 119"/>
                    <a:gd name="T69" fmla="*/ 247 h 2684"/>
                    <a:gd name="T70" fmla="*/ 39 w 119"/>
                    <a:gd name="T71" fmla="*/ 229 h 2684"/>
                    <a:gd name="T72" fmla="*/ 39 w 119"/>
                    <a:gd name="T73" fmla="*/ 216 h 2684"/>
                    <a:gd name="T74" fmla="*/ 34 w 119"/>
                    <a:gd name="T75" fmla="*/ 202 h 2684"/>
                    <a:gd name="T76" fmla="*/ 40 w 119"/>
                    <a:gd name="T77" fmla="*/ 192 h 2684"/>
                    <a:gd name="T78" fmla="*/ 33 w 119"/>
                    <a:gd name="T79" fmla="*/ 177 h 2684"/>
                    <a:gd name="T80" fmla="*/ 34 w 119"/>
                    <a:gd name="T81" fmla="*/ 164 h 2684"/>
                    <a:gd name="T82" fmla="*/ 42 w 119"/>
                    <a:gd name="T83" fmla="*/ 138 h 2684"/>
                    <a:gd name="T84" fmla="*/ 37 w 119"/>
                    <a:gd name="T85" fmla="*/ 127 h 2684"/>
                    <a:gd name="T86" fmla="*/ 42 w 119"/>
                    <a:gd name="T87" fmla="*/ 115 h 2684"/>
                    <a:gd name="T88" fmla="*/ 46 w 119"/>
                    <a:gd name="T89" fmla="*/ 106 h 2684"/>
                    <a:gd name="T90" fmla="*/ 40 w 119"/>
                    <a:gd name="T91" fmla="*/ 95 h 2684"/>
                    <a:gd name="T92" fmla="*/ 45 w 119"/>
                    <a:gd name="T93" fmla="*/ 81 h 2684"/>
                    <a:gd name="T94" fmla="*/ 40 w 119"/>
                    <a:gd name="T95" fmla="*/ 67 h 2684"/>
                    <a:gd name="T96" fmla="*/ 40 w 119"/>
                    <a:gd name="T97" fmla="*/ 54 h 2684"/>
                    <a:gd name="T98" fmla="*/ 46 w 119"/>
                    <a:gd name="T99" fmla="*/ 43 h 2684"/>
                    <a:gd name="T100" fmla="*/ 42 w 119"/>
                    <a:gd name="T101" fmla="*/ 29 h 2684"/>
                    <a:gd name="T102" fmla="*/ 42 w 119"/>
                    <a:gd name="T103" fmla="*/ 18 h 2684"/>
                    <a:gd name="T104" fmla="*/ 59 w 119"/>
                    <a:gd name="T105" fmla="*/ 5 h 2684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19"/>
                    <a:gd name="T160" fmla="*/ 0 h 2684"/>
                    <a:gd name="T161" fmla="*/ 119 w 119"/>
                    <a:gd name="T162" fmla="*/ 2684 h 2684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19" h="2684">
                      <a:moveTo>
                        <a:pt x="119" y="0"/>
                      </a:moveTo>
                      <a:lnTo>
                        <a:pt x="107" y="46"/>
                      </a:lnTo>
                      <a:lnTo>
                        <a:pt x="95" y="110"/>
                      </a:lnTo>
                      <a:lnTo>
                        <a:pt x="77" y="186"/>
                      </a:lnTo>
                      <a:lnTo>
                        <a:pt x="77" y="217"/>
                      </a:lnTo>
                      <a:lnTo>
                        <a:pt x="77" y="257"/>
                      </a:lnTo>
                      <a:lnTo>
                        <a:pt x="77" y="312"/>
                      </a:lnTo>
                      <a:lnTo>
                        <a:pt x="83" y="360"/>
                      </a:lnTo>
                      <a:lnTo>
                        <a:pt x="83" y="434"/>
                      </a:lnTo>
                      <a:lnTo>
                        <a:pt x="83" y="489"/>
                      </a:lnTo>
                      <a:lnTo>
                        <a:pt x="77" y="535"/>
                      </a:lnTo>
                      <a:lnTo>
                        <a:pt x="77" y="568"/>
                      </a:lnTo>
                      <a:lnTo>
                        <a:pt x="80" y="663"/>
                      </a:lnTo>
                      <a:lnTo>
                        <a:pt x="80" y="712"/>
                      </a:lnTo>
                      <a:lnTo>
                        <a:pt x="83" y="807"/>
                      </a:lnTo>
                      <a:lnTo>
                        <a:pt x="83" y="837"/>
                      </a:lnTo>
                      <a:lnTo>
                        <a:pt x="77" y="880"/>
                      </a:lnTo>
                      <a:lnTo>
                        <a:pt x="80" y="950"/>
                      </a:lnTo>
                      <a:lnTo>
                        <a:pt x="86" y="981"/>
                      </a:lnTo>
                      <a:lnTo>
                        <a:pt x="86" y="1014"/>
                      </a:lnTo>
                      <a:lnTo>
                        <a:pt x="86" y="1063"/>
                      </a:lnTo>
                      <a:lnTo>
                        <a:pt x="74" y="1136"/>
                      </a:lnTo>
                      <a:lnTo>
                        <a:pt x="80" y="1112"/>
                      </a:lnTo>
                      <a:lnTo>
                        <a:pt x="80" y="1173"/>
                      </a:lnTo>
                      <a:lnTo>
                        <a:pt x="71" y="1207"/>
                      </a:lnTo>
                      <a:lnTo>
                        <a:pt x="67" y="1253"/>
                      </a:lnTo>
                      <a:lnTo>
                        <a:pt x="71" y="1308"/>
                      </a:lnTo>
                      <a:lnTo>
                        <a:pt x="74" y="1344"/>
                      </a:lnTo>
                      <a:lnTo>
                        <a:pt x="74" y="1387"/>
                      </a:lnTo>
                      <a:lnTo>
                        <a:pt x="61" y="1436"/>
                      </a:lnTo>
                      <a:lnTo>
                        <a:pt x="74" y="1488"/>
                      </a:lnTo>
                      <a:lnTo>
                        <a:pt x="80" y="1544"/>
                      </a:lnTo>
                      <a:lnTo>
                        <a:pt x="83" y="1599"/>
                      </a:lnTo>
                      <a:lnTo>
                        <a:pt x="83" y="1639"/>
                      </a:lnTo>
                      <a:lnTo>
                        <a:pt x="83" y="1694"/>
                      </a:lnTo>
                      <a:lnTo>
                        <a:pt x="77" y="1745"/>
                      </a:lnTo>
                      <a:lnTo>
                        <a:pt x="77" y="1804"/>
                      </a:lnTo>
                      <a:lnTo>
                        <a:pt x="71" y="1865"/>
                      </a:lnTo>
                      <a:lnTo>
                        <a:pt x="67" y="1907"/>
                      </a:lnTo>
                      <a:lnTo>
                        <a:pt x="64" y="1996"/>
                      </a:lnTo>
                      <a:lnTo>
                        <a:pt x="61" y="2069"/>
                      </a:lnTo>
                      <a:lnTo>
                        <a:pt x="58" y="2152"/>
                      </a:lnTo>
                      <a:lnTo>
                        <a:pt x="58" y="2219"/>
                      </a:lnTo>
                      <a:lnTo>
                        <a:pt x="61" y="2277"/>
                      </a:lnTo>
                      <a:lnTo>
                        <a:pt x="61" y="2326"/>
                      </a:lnTo>
                      <a:lnTo>
                        <a:pt x="67" y="2375"/>
                      </a:lnTo>
                      <a:lnTo>
                        <a:pt x="61" y="2429"/>
                      </a:lnTo>
                      <a:lnTo>
                        <a:pt x="55" y="2453"/>
                      </a:lnTo>
                      <a:lnTo>
                        <a:pt x="58" y="2496"/>
                      </a:lnTo>
                      <a:lnTo>
                        <a:pt x="61" y="2548"/>
                      </a:lnTo>
                      <a:lnTo>
                        <a:pt x="50" y="2585"/>
                      </a:lnTo>
                      <a:lnTo>
                        <a:pt x="39" y="2612"/>
                      </a:lnTo>
                      <a:lnTo>
                        <a:pt x="31" y="2633"/>
                      </a:lnTo>
                      <a:lnTo>
                        <a:pt x="27" y="2654"/>
                      </a:lnTo>
                      <a:lnTo>
                        <a:pt x="25" y="2684"/>
                      </a:lnTo>
                      <a:lnTo>
                        <a:pt x="2" y="2675"/>
                      </a:lnTo>
                      <a:lnTo>
                        <a:pt x="0" y="2656"/>
                      </a:lnTo>
                      <a:lnTo>
                        <a:pt x="3" y="2637"/>
                      </a:lnTo>
                      <a:lnTo>
                        <a:pt x="12" y="2603"/>
                      </a:lnTo>
                      <a:lnTo>
                        <a:pt x="28" y="2569"/>
                      </a:lnTo>
                      <a:lnTo>
                        <a:pt x="31" y="2527"/>
                      </a:lnTo>
                      <a:lnTo>
                        <a:pt x="37" y="2469"/>
                      </a:lnTo>
                      <a:lnTo>
                        <a:pt x="46" y="2404"/>
                      </a:lnTo>
                      <a:lnTo>
                        <a:pt x="43" y="2369"/>
                      </a:lnTo>
                      <a:lnTo>
                        <a:pt x="40" y="2320"/>
                      </a:lnTo>
                      <a:lnTo>
                        <a:pt x="52" y="2259"/>
                      </a:lnTo>
                      <a:lnTo>
                        <a:pt x="49" y="2146"/>
                      </a:lnTo>
                      <a:lnTo>
                        <a:pt x="43" y="2106"/>
                      </a:lnTo>
                      <a:lnTo>
                        <a:pt x="43" y="2042"/>
                      </a:lnTo>
                      <a:lnTo>
                        <a:pt x="46" y="1981"/>
                      </a:lnTo>
                      <a:lnTo>
                        <a:pt x="55" y="1932"/>
                      </a:lnTo>
                      <a:lnTo>
                        <a:pt x="61" y="1834"/>
                      </a:lnTo>
                      <a:lnTo>
                        <a:pt x="61" y="1785"/>
                      </a:lnTo>
                      <a:lnTo>
                        <a:pt x="61" y="1730"/>
                      </a:lnTo>
                      <a:lnTo>
                        <a:pt x="55" y="1681"/>
                      </a:lnTo>
                      <a:lnTo>
                        <a:pt x="55" y="1623"/>
                      </a:lnTo>
                      <a:lnTo>
                        <a:pt x="64" y="1581"/>
                      </a:lnTo>
                      <a:lnTo>
                        <a:pt x="64" y="1541"/>
                      </a:lnTo>
                      <a:lnTo>
                        <a:pt x="61" y="1476"/>
                      </a:lnTo>
                      <a:lnTo>
                        <a:pt x="52" y="1421"/>
                      </a:lnTo>
                      <a:lnTo>
                        <a:pt x="49" y="1366"/>
                      </a:lnTo>
                      <a:lnTo>
                        <a:pt x="55" y="1308"/>
                      </a:lnTo>
                      <a:lnTo>
                        <a:pt x="64" y="1188"/>
                      </a:lnTo>
                      <a:lnTo>
                        <a:pt x="67" y="1097"/>
                      </a:lnTo>
                      <a:lnTo>
                        <a:pt x="67" y="1066"/>
                      </a:lnTo>
                      <a:lnTo>
                        <a:pt x="58" y="1017"/>
                      </a:lnTo>
                      <a:lnTo>
                        <a:pt x="64" y="978"/>
                      </a:lnTo>
                      <a:lnTo>
                        <a:pt x="67" y="923"/>
                      </a:lnTo>
                      <a:lnTo>
                        <a:pt x="67" y="886"/>
                      </a:lnTo>
                      <a:lnTo>
                        <a:pt x="74" y="849"/>
                      </a:lnTo>
                      <a:lnTo>
                        <a:pt x="71" y="813"/>
                      </a:lnTo>
                      <a:lnTo>
                        <a:pt x="64" y="761"/>
                      </a:lnTo>
                      <a:lnTo>
                        <a:pt x="64" y="703"/>
                      </a:lnTo>
                      <a:lnTo>
                        <a:pt x="71" y="642"/>
                      </a:lnTo>
                      <a:lnTo>
                        <a:pt x="71" y="593"/>
                      </a:lnTo>
                      <a:lnTo>
                        <a:pt x="64" y="532"/>
                      </a:lnTo>
                      <a:lnTo>
                        <a:pt x="61" y="489"/>
                      </a:lnTo>
                      <a:lnTo>
                        <a:pt x="64" y="437"/>
                      </a:lnTo>
                      <a:lnTo>
                        <a:pt x="71" y="379"/>
                      </a:lnTo>
                      <a:lnTo>
                        <a:pt x="74" y="345"/>
                      </a:lnTo>
                      <a:lnTo>
                        <a:pt x="71" y="296"/>
                      </a:lnTo>
                      <a:lnTo>
                        <a:pt x="67" y="238"/>
                      </a:lnTo>
                      <a:lnTo>
                        <a:pt x="67" y="186"/>
                      </a:lnTo>
                      <a:lnTo>
                        <a:pt x="67" y="144"/>
                      </a:lnTo>
                      <a:lnTo>
                        <a:pt x="80" y="86"/>
                      </a:lnTo>
                      <a:lnTo>
                        <a:pt x="95" y="43"/>
                      </a:lnTo>
                      <a:lnTo>
                        <a:pt x="119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67" name="Freeform 366"/>
                <p:cNvSpPr>
                  <a:spLocks/>
                </p:cNvSpPr>
                <p:nvPr/>
              </p:nvSpPr>
              <p:spPr bwMode="auto">
                <a:xfrm rot="-3405074">
                  <a:off x="2250" y="1434"/>
                  <a:ext cx="351" cy="420"/>
                </a:xfrm>
                <a:custGeom>
                  <a:avLst/>
                  <a:gdLst>
                    <a:gd name="T0" fmla="*/ 14 w 406"/>
                    <a:gd name="T1" fmla="*/ 87 h 841"/>
                    <a:gd name="T2" fmla="*/ 34 w 406"/>
                    <a:gd name="T3" fmla="*/ 85 h 841"/>
                    <a:gd name="T4" fmla="*/ 57 w 406"/>
                    <a:gd name="T5" fmla="*/ 86 h 841"/>
                    <a:gd name="T6" fmla="*/ 83 w 406"/>
                    <a:gd name="T7" fmla="*/ 84 h 841"/>
                    <a:gd name="T8" fmla="*/ 102 w 406"/>
                    <a:gd name="T9" fmla="*/ 82 h 841"/>
                    <a:gd name="T10" fmla="*/ 120 w 406"/>
                    <a:gd name="T11" fmla="*/ 79 h 841"/>
                    <a:gd name="T12" fmla="*/ 143 w 406"/>
                    <a:gd name="T13" fmla="*/ 77 h 841"/>
                    <a:gd name="T14" fmla="*/ 148 w 406"/>
                    <a:gd name="T15" fmla="*/ 73 h 841"/>
                    <a:gd name="T16" fmla="*/ 160 w 406"/>
                    <a:gd name="T17" fmla="*/ 68 h 841"/>
                    <a:gd name="T18" fmla="*/ 171 w 406"/>
                    <a:gd name="T19" fmla="*/ 64 h 841"/>
                    <a:gd name="T20" fmla="*/ 179 w 406"/>
                    <a:gd name="T21" fmla="*/ 60 h 841"/>
                    <a:gd name="T22" fmla="*/ 182 w 406"/>
                    <a:gd name="T23" fmla="*/ 57 h 841"/>
                    <a:gd name="T24" fmla="*/ 182 w 406"/>
                    <a:gd name="T25" fmla="*/ 51 h 841"/>
                    <a:gd name="T26" fmla="*/ 185 w 406"/>
                    <a:gd name="T27" fmla="*/ 46 h 841"/>
                    <a:gd name="T28" fmla="*/ 190 w 406"/>
                    <a:gd name="T29" fmla="*/ 42 h 841"/>
                    <a:gd name="T30" fmla="*/ 195 w 406"/>
                    <a:gd name="T31" fmla="*/ 34 h 841"/>
                    <a:gd name="T32" fmla="*/ 193 w 406"/>
                    <a:gd name="T33" fmla="*/ 29 h 841"/>
                    <a:gd name="T34" fmla="*/ 193 w 406"/>
                    <a:gd name="T35" fmla="*/ 24 h 841"/>
                    <a:gd name="T36" fmla="*/ 195 w 406"/>
                    <a:gd name="T37" fmla="*/ 18 h 841"/>
                    <a:gd name="T38" fmla="*/ 197 w 406"/>
                    <a:gd name="T39" fmla="*/ 14 h 841"/>
                    <a:gd name="T40" fmla="*/ 195 w 406"/>
                    <a:gd name="T41" fmla="*/ 10 h 841"/>
                    <a:gd name="T42" fmla="*/ 197 w 406"/>
                    <a:gd name="T43" fmla="*/ 7 h 841"/>
                    <a:gd name="T44" fmla="*/ 201 w 406"/>
                    <a:gd name="T45" fmla="*/ 4 h 841"/>
                    <a:gd name="T46" fmla="*/ 205 w 406"/>
                    <a:gd name="T47" fmla="*/ 1 h 841"/>
                    <a:gd name="T48" fmla="*/ 223 w 406"/>
                    <a:gd name="T49" fmla="*/ 0 h 841"/>
                    <a:gd name="T50" fmla="*/ 247 w 406"/>
                    <a:gd name="T51" fmla="*/ 0 h 841"/>
                    <a:gd name="T52" fmla="*/ 258 w 406"/>
                    <a:gd name="T53" fmla="*/ 4 h 841"/>
                    <a:gd name="T54" fmla="*/ 262 w 406"/>
                    <a:gd name="T55" fmla="*/ 10 h 841"/>
                    <a:gd name="T56" fmla="*/ 258 w 406"/>
                    <a:gd name="T57" fmla="*/ 15 h 841"/>
                    <a:gd name="T58" fmla="*/ 257 w 406"/>
                    <a:gd name="T59" fmla="*/ 21 h 841"/>
                    <a:gd name="T60" fmla="*/ 258 w 406"/>
                    <a:gd name="T61" fmla="*/ 28 h 841"/>
                    <a:gd name="T62" fmla="*/ 255 w 406"/>
                    <a:gd name="T63" fmla="*/ 33 h 841"/>
                    <a:gd name="T64" fmla="*/ 252 w 406"/>
                    <a:gd name="T65" fmla="*/ 39 h 841"/>
                    <a:gd name="T66" fmla="*/ 248 w 406"/>
                    <a:gd name="T67" fmla="*/ 45 h 841"/>
                    <a:gd name="T68" fmla="*/ 253 w 406"/>
                    <a:gd name="T69" fmla="*/ 49 h 841"/>
                    <a:gd name="T70" fmla="*/ 252 w 406"/>
                    <a:gd name="T71" fmla="*/ 53 h 841"/>
                    <a:gd name="T72" fmla="*/ 251 w 406"/>
                    <a:gd name="T73" fmla="*/ 57 h 841"/>
                    <a:gd name="T74" fmla="*/ 246 w 406"/>
                    <a:gd name="T75" fmla="*/ 60 h 841"/>
                    <a:gd name="T76" fmla="*/ 245 w 406"/>
                    <a:gd name="T77" fmla="*/ 65 h 841"/>
                    <a:gd name="T78" fmla="*/ 239 w 406"/>
                    <a:gd name="T79" fmla="*/ 70 h 841"/>
                    <a:gd name="T80" fmla="*/ 227 w 406"/>
                    <a:gd name="T81" fmla="*/ 75 h 841"/>
                    <a:gd name="T82" fmla="*/ 219 w 406"/>
                    <a:gd name="T83" fmla="*/ 81 h 841"/>
                    <a:gd name="T84" fmla="*/ 205 w 406"/>
                    <a:gd name="T85" fmla="*/ 84 h 841"/>
                    <a:gd name="T86" fmla="*/ 193 w 406"/>
                    <a:gd name="T87" fmla="*/ 88 h 841"/>
                    <a:gd name="T88" fmla="*/ 174 w 406"/>
                    <a:gd name="T89" fmla="*/ 92 h 841"/>
                    <a:gd name="T90" fmla="*/ 142 w 406"/>
                    <a:gd name="T91" fmla="*/ 95 h 841"/>
                    <a:gd name="T92" fmla="*/ 118 w 406"/>
                    <a:gd name="T93" fmla="*/ 98 h 841"/>
                    <a:gd name="T94" fmla="*/ 97 w 406"/>
                    <a:gd name="T95" fmla="*/ 99 h 841"/>
                    <a:gd name="T96" fmla="*/ 73 w 406"/>
                    <a:gd name="T97" fmla="*/ 102 h 841"/>
                    <a:gd name="T98" fmla="*/ 46 w 406"/>
                    <a:gd name="T99" fmla="*/ 104 h 841"/>
                    <a:gd name="T100" fmla="*/ 27 w 406"/>
                    <a:gd name="T101" fmla="*/ 105 h 841"/>
                    <a:gd name="T102" fmla="*/ 8 w 406"/>
                    <a:gd name="T103" fmla="*/ 103 h 841"/>
                    <a:gd name="T104" fmla="*/ 3 w 406"/>
                    <a:gd name="T105" fmla="*/ 97 h 841"/>
                    <a:gd name="T106" fmla="*/ 0 w 406"/>
                    <a:gd name="T107" fmla="*/ 92 h 841"/>
                    <a:gd name="T108" fmla="*/ 14 w 406"/>
                    <a:gd name="T109" fmla="*/ 87 h 84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406"/>
                    <a:gd name="T166" fmla="*/ 0 h 841"/>
                    <a:gd name="T167" fmla="*/ 406 w 406"/>
                    <a:gd name="T168" fmla="*/ 841 h 841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406" h="841">
                      <a:moveTo>
                        <a:pt x="21" y="697"/>
                      </a:moveTo>
                      <a:lnTo>
                        <a:pt x="52" y="685"/>
                      </a:lnTo>
                      <a:lnTo>
                        <a:pt x="88" y="688"/>
                      </a:lnTo>
                      <a:lnTo>
                        <a:pt x="128" y="679"/>
                      </a:lnTo>
                      <a:lnTo>
                        <a:pt x="158" y="657"/>
                      </a:lnTo>
                      <a:lnTo>
                        <a:pt x="186" y="639"/>
                      </a:lnTo>
                      <a:lnTo>
                        <a:pt x="221" y="623"/>
                      </a:lnTo>
                      <a:lnTo>
                        <a:pt x="229" y="584"/>
                      </a:lnTo>
                      <a:lnTo>
                        <a:pt x="247" y="547"/>
                      </a:lnTo>
                      <a:lnTo>
                        <a:pt x="265" y="517"/>
                      </a:lnTo>
                      <a:lnTo>
                        <a:pt x="278" y="483"/>
                      </a:lnTo>
                      <a:lnTo>
                        <a:pt x="281" y="456"/>
                      </a:lnTo>
                      <a:lnTo>
                        <a:pt x="281" y="413"/>
                      </a:lnTo>
                      <a:lnTo>
                        <a:pt x="287" y="373"/>
                      </a:lnTo>
                      <a:lnTo>
                        <a:pt x="294" y="337"/>
                      </a:lnTo>
                      <a:lnTo>
                        <a:pt x="302" y="278"/>
                      </a:lnTo>
                      <a:lnTo>
                        <a:pt x="299" y="239"/>
                      </a:lnTo>
                      <a:lnTo>
                        <a:pt x="299" y="196"/>
                      </a:lnTo>
                      <a:lnTo>
                        <a:pt x="302" y="150"/>
                      </a:lnTo>
                      <a:lnTo>
                        <a:pt x="305" y="116"/>
                      </a:lnTo>
                      <a:lnTo>
                        <a:pt x="302" y="86"/>
                      </a:lnTo>
                      <a:lnTo>
                        <a:pt x="305" y="58"/>
                      </a:lnTo>
                      <a:lnTo>
                        <a:pt x="310" y="36"/>
                      </a:lnTo>
                      <a:lnTo>
                        <a:pt x="317" y="13"/>
                      </a:lnTo>
                      <a:lnTo>
                        <a:pt x="345" y="0"/>
                      </a:lnTo>
                      <a:lnTo>
                        <a:pt x="383" y="3"/>
                      </a:lnTo>
                      <a:lnTo>
                        <a:pt x="400" y="36"/>
                      </a:lnTo>
                      <a:lnTo>
                        <a:pt x="406" y="80"/>
                      </a:lnTo>
                      <a:lnTo>
                        <a:pt x="400" y="126"/>
                      </a:lnTo>
                      <a:lnTo>
                        <a:pt x="397" y="171"/>
                      </a:lnTo>
                      <a:lnTo>
                        <a:pt x="400" y="226"/>
                      </a:lnTo>
                      <a:lnTo>
                        <a:pt x="394" y="266"/>
                      </a:lnTo>
                      <a:lnTo>
                        <a:pt x="391" y="315"/>
                      </a:lnTo>
                      <a:lnTo>
                        <a:pt x="384" y="361"/>
                      </a:lnTo>
                      <a:lnTo>
                        <a:pt x="392" y="393"/>
                      </a:lnTo>
                      <a:lnTo>
                        <a:pt x="391" y="428"/>
                      </a:lnTo>
                      <a:lnTo>
                        <a:pt x="387" y="456"/>
                      </a:lnTo>
                      <a:lnTo>
                        <a:pt x="381" y="483"/>
                      </a:lnTo>
                      <a:lnTo>
                        <a:pt x="378" y="520"/>
                      </a:lnTo>
                      <a:lnTo>
                        <a:pt x="369" y="563"/>
                      </a:lnTo>
                      <a:lnTo>
                        <a:pt x="351" y="606"/>
                      </a:lnTo>
                      <a:lnTo>
                        <a:pt x="339" y="651"/>
                      </a:lnTo>
                      <a:lnTo>
                        <a:pt x="317" y="676"/>
                      </a:lnTo>
                      <a:lnTo>
                        <a:pt x="299" y="706"/>
                      </a:lnTo>
                      <a:lnTo>
                        <a:pt x="268" y="743"/>
                      </a:lnTo>
                      <a:lnTo>
                        <a:pt x="220" y="767"/>
                      </a:lnTo>
                      <a:lnTo>
                        <a:pt x="183" y="786"/>
                      </a:lnTo>
                      <a:lnTo>
                        <a:pt x="149" y="795"/>
                      </a:lnTo>
                      <a:lnTo>
                        <a:pt x="113" y="819"/>
                      </a:lnTo>
                      <a:lnTo>
                        <a:pt x="70" y="837"/>
                      </a:lnTo>
                      <a:lnTo>
                        <a:pt x="42" y="841"/>
                      </a:lnTo>
                      <a:lnTo>
                        <a:pt x="12" y="825"/>
                      </a:lnTo>
                      <a:lnTo>
                        <a:pt x="3" y="779"/>
                      </a:lnTo>
                      <a:lnTo>
                        <a:pt x="0" y="743"/>
                      </a:lnTo>
                      <a:lnTo>
                        <a:pt x="21" y="697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68" name="Freeform 367"/>
                <p:cNvSpPr>
                  <a:spLocks/>
                </p:cNvSpPr>
                <p:nvPr/>
              </p:nvSpPr>
              <p:spPr bwMode="auto">
                <a:xfrm rot="-3405074">
                  <a:off x="2258" y="1441"/>
                  <a:ext cx="336" cy="412"/>
                </a:xfrm>
                <a:custGeom>
                  <a:avLst/>
                  <a:gdLst>
                    <a:gd name="T0" fmla="*/ 98 w 388"/>
                    <a:gd name="T1" fmla="*/ 85 h 822"/>
                    <a:gd name="T2" fmla="*/ 132 w 388"/>
                    <a:gd name="T3" fmla="*/ 87 h 822"/>
                    <a:gd name="T4" fmla="*/ 165 w 388"/>
                    <a:gd name="T5" fmla="*/ 85 h 822"/>
                    <a:gd name="T6" fmla="*/ 184 w 388"/>
                    <a:gd name="T7" fmla="*/ 80 h 822"/>
                    <a:gd name="T8" fmla="*/ 193 w 388"/>
                    <a:gd name="T9" fmla="*/ 76 h 822"/>
                    <a:gd name="T10" fmla="*/ 208 w 388"/>
                    <a:gd name="T11" fmla="*/ 72 h 822"/>
                    <a:gd name="T12" fmla="*/ 223 w 388"/>
                    <a:gd name="T13" fmla="*/ 66 h 822"/>
                    <a:gd name="T14" fmla="*/ 225 w 388"/>
                    <a:gd name="T15" fmla="*/ 58 h 822"/>
                    <a:gd name="T16" fmla="*/ 231 w 388"/>
                    <a:gd name="T17" fmla="*/ 51 h 822"/>
                    <a:gd name="T18" fmla="*/ 229 w 388"/>
                    <a:gd name="T19" fmla="*/ 45 h 822"/>
                    <a:gd name="T20" fmla="*/ 231 w 388"/>
                    <a:gd name="T21" fmla="*/ 39 h 822"/>
                    <a:gd name="T22" fmla="*/ 234 w 388"/>
                    <a:gd name="T23" fmla="*/ 31 h 822"/>
                    <a:gd name="T24" fmla="*/ 233 w 388"/>
                    <a:gd name="T25" fmla="*/ 24 h 822"/>
                    <a:gd name="T26" fmla="*/ 238 w 388"/>
                    <a:gd name="T27" fmla="*/ 16 h 822"/>
                    <a:gd name="T28" fmla="*/ 241 w 388"/>
                    <a:gd name="T29" fmla="*/ 8 h 822"/>
                    <a:gd name="T30" fmla="*/ 239 w 388"/>
                    <a:gd name="T31" fmla="*/ 0 h 822"/>
                    <a:gd name="T32" fmla="*/ 251 w 388"/>
                    <a:gd name="T33" fmla="*/ 6 h 822"/>
                    <a:gd name="T34" fmla="*/ 252 w 388"/>
                    <a:gd name="T35" fmla="*/ 13 h 822"/>
                    <a:gd name="T36" fmla="*/ 247 w 388"/>
                    <a:gd name="T37" fmla="*/ 20 h 822"/>
                    <a:gd name="T38" fmla="*/ 246 w 388"/>
                    <a:gd name="T39" fmla="*/ 27 h 822"/>
                    <a:gd name="T40" fmla="*/ 242 w 388"/>
                    <a:gd name="T41" fmla="*/ 32 h 822"/>
                    <a:gd name="T42" fmla="*/ 243 w 388"/>
                    <a:gd name="T43" fmla="*/ 39 h 822"/>
                    <a:gd name="T44" fmla="*/ 239 w 388"/>
                    <a:gd name="T45" fmla="*/ 44 h 822"/>
                    <a:gd name="T46" fmla="*/ 243 w 388"/>
                    <a:gd name="T47" fmla="*/ 50 h 822"/>
                    <a:gd name="T48" fmla="*/ 241 w 388"/>
                    <a:gd name="T49" fmla="*/ 57 h 822"/>
                    <a:gd name="T50" fmla="*/ 235 w 388"/>
                    <a:gd name="T51" fmla="*/ 64 h 822"/>
                    <a:gd name="T52" fmla="*/ 226 w 388"/>
                    <a:gd name="T53" fmla="*/ 70 h 822"/>
                    <a:gd name="T54" fmla="*/ 212 w 388"/>
                    <a:gd name="T55" fmla="*/ 78 h 822"/>
                    <a:gd name="T56" fmla="*/ 193 w 388"/>
                    <a:gd name="T57" fmla="*/ 83 h 822"/>
                    <a:gd name="T58" fmla="*/ 180 w 388"/>
                    <a:gd name="T59" fmla="*/ 88 h 822"/>
                    <a:gd name="T60" fmla="*/ 158 w 388"/>
                    <a:gd name="T61" fmla="*/ 92 h 822"/>
                    <a:gd name="T62" fmla="*/ 128 w 388"/>
                    <a:gd name="T63" fmla="*/ 96 h 822"/>
                    <a:gd name="T64" fmla="*/ 93 w 388"/>
                    <a:gd name="T65" fmla="*/ 98 h 822"/>
                    <a:gd name="T66" fmla="*/ 69 w 388"/>
                    <a:gd name="T67" fmla="*/ 101 h 822"/>
                    <a:gd name="T68" fmla="*/ 23 w 388"/>
                    <a:gd name="T69" fmla="*/ 104 h 822"/>
                    <a:gd name="T70" fmla="*/ 5 w 388"/>
                    <a:gd name="T71" fmla="*/ 100 h 822"/>
                    <a:gd name="T72" fmla="*/ 0 w 388"/>
                    <a:gd name="T73" fmla="*/ 92 h 822"/>
                    <a:gd name="T74" fmla="*/ 31 w 388"/>
                    <a:gd name="T75" fmla="*/ 85 h 822"/>
                    <a:gd name="T76" fmla="*/ 59 w 388"/>
                    <a:gd name="T77" fmla="*/ 85 h 822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388"/>
                    <a:gd name="T118" fmla="*/ 0 h 822"/>
                    <a:gd name="T119" fmla="*/ 388 w 388"/>
                    <a:gd name="T120" fmla="*/ 822 h 822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388" h="822">
                      <a:moveTo>
                        <a:pt x="122" y="670"/>
                      </a:moveTo>
                      <a:lnTo>
                        <a:pt x="151" y="677"/>
                      </a:lnTo>
                      <a:lnTo>
                        <a:pt x="179" y="691"/>
                      </a:lnTo>
                      <a:lnTo>
                        <a:pt x="203" y="689"/>
                      </a:lnTo>
                      <a:lnTo>
                        <a:pt x="229" y="685"/>
                      </a:lnTo>
                      <a:lnTo>
                        <a:pt x="253" y="674"/>
                      </a:lnTo>
                      <a:lnTo>
                        <a:pt x="277" y="654"/>
                      </a:lnTo>
                      <a:lnTo>
                        <a:pt x="284" y="634"/>
                      </a:lnTo>
                      <a:lnTo>
                        <a:pt x="289" y="618"/>
                      </a:lnTo>
                      <a:lnTo>
                        <a:pt x="298" y="607"/>
                      </a:lnTo>
                      <a:lnTo>
                        <a:pt x="307" y="593"/>
                      </a:lnTo>
                      <a:lnTo>
                        <a:pt x="320" y="570"/>
                      </a:lnTo>
                      <a:lnTo>
                        <a:pt x="332" y="542"/>
                      </a:lnTo>
                      <a:lnTo>
                        <a:pt x="344" y="521"/>
                      </a:lnTo>
                      <a:lnTo>
                        <a:pt x="344" y="491"/>
                      </a:lnTo>
                      <a:lnTo>
                        <a:pt x="347" y="463"/>
                      </a:lnTo>
                      <a:lnTo>
                        <a:pt x="356" y="433"/>
                      </a:lnTo>
                      <a:lnTo>
                        <a:pt x="356" y="403"/>
                      </a:lnTo>
                      <a:lnTo>
                        <a:pt x="356" y="377"/>
                      </a:lnTo>
                      <a:lnTo>
                        <a:pt x="353" y="353"/>
                      </a:lnTo>
                      <a:lnTo>
                        <a:pt x="347" y="332"/>
                      </a:lnTo>
                      <a:lnTo>
                        <a:pt x="356" y="308"/>
                      </a:lnTo>
                      <a:lnTo>
                        <a:pt x="359" y="274"/>
                      </a:lnTo>
                      <a:lnTo>
                        <a:pt x="360" y="246"/>
                      </a:lnTo>
                      <a:lnTo>
                        <a:pt x="357" y="220"/>
                      </a:lnTo>
                      <a:lnTo>
                        <a:pt x="359" y="192"/>
                      </a:lnTo>
                      <a:lnTo>
                        <a:pt x="368" y="155"/>
                      </a:lnTo>
                      <a:lnTo>
                        <a:pt x="366" y="125"/>
                      </a:lnTo>
                      <a:lnTo>
                        <a:pt x="372" y="91"/>
                      </a:lnTo>
                      <a:lnTo>
                        <a:pt x="371" y="61"/>
                      </a:lnTo>
                      <a:lnTo>
                        <a:pt x="368" y="33"/>
                      </a:lnTo>
                      <a:lnTo>
                        <a:pt x="368" y="0"/>
                      </a:lnTo>
                      <a:lnTo>
                        <a:pt x="379" y="23"/>
                      </a:lnTo>
                      <a:lnTo>
                        <a:pt x="387" y="42"/>
                      </a:lnTo>
                      <a:lnTo>
                        <a:pt x="386" y="67"/>
                      </a:lnTo>
                      <a:lnTo>
                        <a:pt x="388" y="98"/>
                      </a:lnTo>
                      <a:lnTo>
                        <a:pt x="384" y="128"/>
                      </a:lnTo>
                      <a:lnTo>
                        <a:pt x="380" y="158"/>
                      </a:lnTo>
                      <a:lnTo>
                        <a:pt x="380" y="187"/>
                      </a:lnTo>
                      <a:lnTo>
                        <a:pt x="379" y="213"/>
                      </a:lnTo>
                      <a:lnTo>
                        <a:pt x="378" y="235"/>
                      </a:lnTo>
                      <a:lnTo>
                        <a:pt x="373" y="253"/>
                      </a:lnTo>
                      <a:lnTo>
                        <a:pt x="377" y="284"/>
                      </a:lnTo>
                      <a:lnTo>
                        <a:pt x="374" y="305"/>
                      </a:lnTo>
                      <a:lnTo>
                        <a:pt x="371" y="330"/>
                      </a:lnTo>
                      <a:lnTo>
                        <a:pt x="368" y="351"/>
                      </a:lnTo>
                      <a:lnTo>
                        <a:pt x="370" y="375"/>
                      </a:lnTo>
                      <a:lnTo>
                        <a:pt x="375" y="397"/>
                      </a:lnTo>
                      <a:lnTo>
                        <a:pt x="375" y="424"/>
                      </a:lnTo>
                      <a:lnTo>
                        <a:pt x="371" y="454"/>
                      </a:lnTo>
                      <a:lnTo>
                        <a:pt x="362" y="479"/>
                      </a:lnTo>
                      <a:lnTo>
                        <a:pt x="362" y="507"/>
                      </a:lnTo>
                      <a:lnTo>
                        <a:pt x="359" y="531"/>
                      </a:lnTo>
                      <a:lnTo>
                        <a:pt x="348" y="556"/>
                      </a:lnTo>
                      <a:lnTo>
                        <a:pt x="331" y="593"/>
                      </a:lnTo>
                      <a:lnTo>
                        <a:pt x="327" y="619"/>
                      </a:lnTo>
                      <a:lnTo>
                        <a:pt x="318" y="638"/>
                      </a:lnTo>
                      <a:lnTo>
                        <a:pt x="297" y="663"/>
                      </a:lnTo>
                      <a:lnTo>
                        <a:pt x="292" y="679"/>
                      </a:lnTo>
                      <a:lnTo>
                        <a:pt x="277" y="697"/>
                      </a:lnTo>
                      <a:lnTo>
                        <a:pt x="262" y="709"/>
                      </a:lnTo>
                      <a:lnTo>
                        <a:pt x="244" y="734"/>
                      </a:lnTo>
                      <a:lnTo>
                        <a:pt x="225" y="745"/>
                      </a:lnTo>
                      <a:lnTo>
                        <a:pt x="197" y="760"/>
                      </a:lnTo>
                      <a:lnTo>
                        <a:pt x="174" y="771"/>
                      </a:lnTo>
                      <a:lnTo>
                        <a:pt x="142" y="779"/>
                      </a:lnTo>
                      <a:lnTo>
                        <a:pt x="127" y="791"/>
                      </a:lnTo>
                      <a:lnTo>
                        <a:pt x="106" y="803"/>
                      </a:lnTo>
                      <a:lnTo>
                        <a:pt x="63" y="821"/>
                      </a:lnTo>
                      <a:lnTo>
                        <a:pt x="36" y="822"/>
                      </a:lnTo>
                      <a:lnTo>
                        <a:pt x="12" y="810"/>
                      </a:lnTo>
                      <a:lnTo>
                        <a:pt x="8" y="792"/>
                      </a:lnTo>
                      <a:lnTo>
                        <a:pt x="5" y="768"/>
                      </a:lnTo>
                      <a:lnTo>
                        <a:pt x="0" y="731"/>
                      </a:lnTo>
                      <a:lnTo>
                        <a:pt x="20" y="687"/>
                      </a:lnTo>
                      <a:lnTo>
                        <a:pt x="49" y="676"/>
                      </a:lnTo>
                      <a:lnTo>
                        <a:pt x="72" y="676"/>
                      </a:lnTo>
                      <a:lnTo>
                        <a:pt x="90" y="679"/>
                      </a:lnTo>
                      <a:lnTo>
                        <a:pt x="122" y="67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69" name="Freeform 368"/>
                <p:cNvSpPr>
                  <a:spLocks/>
                </p:cNvSpPr>
                <p:nvPr/>
              </p:nvSpPr>
              <p:spPr bwMode="auto">
                <a:xfrm rot="-3405074">
                  <a:off x="2347" y="1411"/>
                  <a:ext cx="170" cy="344"/>
                </a:xfrm>
                <a:custGeom>
                  <a:avLst/>
                  <a:gdLst>
                    <a:gd name="T0" fmla="*/ 129 w 195"/>
                    <a:gd name="T1" fmla="*/ 5 h 688"/>
                    <a:gd name="T2" fmla="*/ 129 w 195"/>
                    <a:gd name="T3" fmla="*/ 11 h 688"/>
                    <a:gd name="T4" fmla="*/ 126 w 195"/>
                    <a:gd name="T5" fmla="*/ 18 h 688"/>
                    <a:gd name="T6" fmla="*/ 121 w 195"/>
                    <a:gd name="T7" fmla="*/ 24 h 688"/>
                    <a:gd name="T8" fmla="*/ 121 w 195"/>
                    <a:gd name="T9" fmla="*/ 31 h 688"/>
                    <a:gd name="T10" fmla="*/ 116 w 195"/>
                    <a:gd name="T11" fmla="*/ 39 h 688"/>
                    <a:gd name="T12" fmla="*/ 116 w 195"/>
                    <a:gd name="T13" fmla="*/ 44 h 688"/>
                    <a:gd name="T14" fmla="*/ 117 w 195"/>
                    <a:gd name="T15" fmla="*/ 52 h 688"/>
                    <a:gd name="T16" fmla="*/ 112 w 195"/>
                    <a:gd name="T17" fmla="*/ 60 h 688"/>
                    <a:gd name="T18" fmla="*/ 104 w 195"/>
                    <a:gd name="T19" fmla="*/ 65 h 688"/>
                    <a:gd name="T20" fmla="*/ 94 w 195"/>
                    <a:gd name="T21" fmla="*/ 69 h 688"/>
                    <a:gd name="T22" fmla="*/ 80 w 195"/>
                    <a:gd name="T23" fmla="*/ 74 h 688"/>
                    <a:gd name="T24" fmla="*/ 70 w 195"/>
                    <a:gd name="T25" fmla="*/ 79 h 688"/>
                    <a:gd name="T26" fmla="*/ 54 w 195"/>
                    <a:gd name="T27" fmla="*/ 83 h 688"/>
                    <a:gd name="T28" fmla="*/ 33 w 195"/>
                    <a:gd name="T29" fmla="*/ 85 h 688"/>
                    <a:gd name="T30" fmla="*/ 3 w 195"/>
                    <a:gd name="T31" fmla="*/ 86 h 688"/>
                    <a:gd name="T32" fmla="*/ 15 w 195"/>
                    <a:gd name="T33" fmla="*/ 85 h 688"/>
                    <a:gd name="T34" fmla="*/ 42 w 195"/>
                    <a:gd name="T35" fmla="*/ 83 h 688"/>
                    <a:gd name="T36" fmla="*/ 58 w 195"/>
                    <a:gd name="T37" fmla="*/ 79 h 688"/>
                    <a:gd name="T38" fmla="*/ 68 w 195"/>
                    <a:gd name="T39" fmla="*/ 74 h 688"/>
                    <a:gd name="T40" fmla="*/ 80 w 195"/>
                    <a:gd name="T41" fmla="*/ 70 h 688"/>
                    <a:gd name="T42" fmla="*/ 86 w 195"/>
                    <a:gd name="T43" fmla="*/ 66 h 688"/>
                    <a:gd name="T44" fmla="*/ 100 w 195"/>
                    <a:gd name="T45" fmla="*/ 60 h 688"/>
                    <a:gd name="T46" fmla="*/ 108 w 195"/>
                    <a:gd name="T47" fmla="*/ 56 h 688"/>
                    <a:gd name="T48" fmla="*/ 110 w 195"/>
                    <a:gd name="T49" fmla="*/ 49 h 688"/>
                    <a:gd name="T50" fmla="*/ 105 w 195"/>
                    <a:gd name="T51" fmla="*/ 42 h 688"/>
                    <a:gd name="T52" fmla="*/ 111 w 195"/>
                    <a:gd name="T53" fmla="*/ 38 h 688"/>
                    <a:gd name="T54" fmla="*/ 116 w 195"/>
                    <a:gd name="T55" fmla="*/ 30 h 688"/>
                    <a:gd name="T56" fmla="*/ 116 w 195"/>
                    <a:gd name="T57" fmla="*/ 25 h 688"/>
                    <a:gd name="T58" fmla="*/ 121 w 195"/>
                    <a:gd name="T59" fmla="*/ 20 h 688"/>
                    <a:gd name="T60" fmla="*/ 119 w 195"/>
                    <a:gd name="T61" fmla="*/ 13 h 688"/>
                    <a:gd name="T62" fmla="*/ 126 w 195"/>
                    <a:gd name="T63" fmla="*/ 10 h 688"/>
                    <a:gd name="T64" fmla="*/ 126 w 195"/>
                    <a:gd name="T65" fmla="*/ 3 h 68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95"/>
                    <a:gd name="T100" fmla="*/ 0 h 688"/>
                    <a:gd name="T101" fmla="*/ 195 w 195"/>
                    <a:gd name="T102" fmla="*/ 688 h 68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95" h="688">
                      <a:moveTo>
                        <a:pt x="192" y="0"/>
                      </a:moveTo>
                      <a:lnTo>
                        <a:pt x="195" y="33"/>
                      </a:lnTo>
                      <a:lnTo>
                        <a:pt x="195" y="67"/>
                      </a:lnTo>
                      <a:lnTo>
                        <a:pt x="195" y="93"/>
                      </a:lnTo>
                      <a:lnTo>
                        <a:pt x="191" y="109"/>
                      </a:lnTo>
                      <a:lnTo>
                        <a:pt x="189" y="137"/>
                      </a:lnTo>
                      <a:lnTo>
                        <a:pt x="189" y="155"/>
                      </a:lnTo>
                      <a:lnTo>
                        <a:pt x="183" y="197"/>
                      </a:lnTo>
                      <a:lnTo>
                        <a:pt x="182" y="232"/>
                      </a:lnTo>
                      <a:lnTo>
                        <a:pt x="183" y="249"/>
                      </a:lnTo>
                      <a:lnTo>
                        <a:pt x="180" y="277"/>
                      </a:lnTo>
                      <a:lnTo>
                        <a:pt x="174" y="311"/>
                      </a:lnTo>
                      <a:lnTo>
                        <a:pt x="168" y="327"/>
                      </a:lnTo>
                      <a:lnTo>
                        <a:pt x="174" y="354"/>
                      </a:lnTo>
                      <a:lnTo>
                        <a:pt x="177" y="387"/>
                      </a:lnTo>
                      <a:lnTo>
                        <a:pt x="177" y="417"/>
                      </a:lnTo>
                      <a:lnTo>
                        <a:pt x="174" y="454"/>
                      </a:lnTo>
                      <a:lnTo>
                        <a:pt x="170" y="480"/>
                      </a:lnTo>
                      <a:lnTo>
                        <a:pt x="163" y="500"/>
                      </a:lnTo>
                      <a:lnTo>
                        <a:pt x="157" y="518"/>
                      </a:lnTo>
                      <a:lnTo>
                        <a:pt x="149" y="533"/>
                      </a:lnTo>
                      <a:lnTo>
                        <a:pt x="142" y="551"/>
                      </a:lnTo>
                      <a:lnTo>
                        <a:pt x="130" y="567"/>
                      </a:lnTo>
                      <a:lnTo>
                        <a:pt x="121" y="590"/>
                      </a:lnTo>
                      <a:lnTo>
                        <a:pt x="115" y="609"/>
                      </a:lnTo>
                      <a:lnTo>
                        <a:pt x="105" y="627"/>
                      </a:lnTo>
                      <a:lnTo>
                        <a:pt x="94" y="643"/>
                      </a:lnTo>
                      <a:lnTo>
                        <a:pt x="82" y="662"/>
                      </a:lnTo>
                      <a:lnTo>
                        <a:pt x="66" y="670"/>
                      </a:lnTo>
                      <a:lnTo>
                        <a:pt x="51" y="674"/>
                      </a:lnTo>
                      <a:lnTo>
                        <a:pt x="29" y="686"/>
                      </a:lnTo>
                      <a:lnTo>
                        <a:pt x="6" y="688"/>
                      </a:lnTo>
                      <a:lnTo>
                        <a:pt x="0" y="680"/>
                      </a:lnTo>
                      <a:lnTo>
                        <a:pt x="23" y="679"/>
                      </a:lnTo>
                      <a:lnTo>
                        <a:pt x="39" y="671"/>
                      </a:lnTo>
                      <a:lnTo>
                        <a:pt x="63" y="661"/>
                      </a:lnTo>
                      <a:lnTo>
                        <a:pt x="81" y="646"/>
                      </a:lnTo>
                      <a:lnTo>
                        <a:pt x="88" y="628"/>
                      </a:lnTo>
                      <a:lnTo>
                        <a:pt x="96" y="613"/>
                      </a:lnTo>
                      <a:lnTo>
                        <a:pt x="102" y="591"/>
                      </a:lnTo>
                      <a:lnTo>
                        <a:pt x="115" y="579"/>
                      </a:lnTo>
                      <a:lnTo>
                        <a:pt x="121" y="557"/>
                      </a:lnTo>
                      <a:lnTo>
                        <a:pt x="127" y="538"/>
                      </a:lnTo>
                      <a:lnTo>
                        <a:pt x="130" y="524"/>
                      </a:lnTo>
                      <a:lnTo>
                        <a:pt x="139" y="506"/>
                      </a:lnTo>
                      <a:lnTo>
                        <a:pt x="151" y="487"/>
                      </a:lnTo>
                      <a:lnTo>
                        <a:pt x="160" y="474"/>
                      </a:lnTo>
                      <a:lnTo>
                        <a:pt x="163" y="455"/>
                      </a:lnTo>
                      <a:lnTo>
                        <a:pt x="167" y="423"/>
                      </a:lnTo>
                      <a:lnTo>
                        <a:pt x="165" y="396"/>
                      </a:lnTo>
                      <a:lnTo>
                        <a:pt x="160" y="362"/>
                      </a:lnTo>
                      <a:lnTo>
                        <a:pt x="158" y="335"/>
                      </a:lnTo>
                      <a:lnTo>
                        <a:pt x="157" y="327"/>
                      </a:lnTo>
                      <a:lnTo>
                        <a:pt x="168" y="299"/>
                      </a:lnTo>
                      <a:lnTo>
                        <a:pt x="174" y="271"/>
                      </a:lnTo>
                      <a:lnTo>
                        <a:pt x="174" y="247"/>
                      </a:lnTo>
                      <a:lnTo>
                        <a:pt x="171" y="234"/>
                      </a:lnTo>
                      <a:lnTo>
                        <a:pt x="176" y="207"/>
                      </a:lnTo>
                      <a:lnTo>
                        <a:pt x="174" y="195"/>
                      </a:lnTo>
                      <a:lnTo>
                        <a:pt x="182" y="154"/>
                      </a:lnTo>
                      <a:lnTo>
                        <a:pt x="180" y="136"/>
                      </a:lnTo>
                      <a:lnTo>
                        <a:pt x="180" y="110"/>
                      </a:lnTo>
                      <a:lnTo>
                        <a:pt x="188" y="93"/>
                      </a:lnTo>
                      <a:lnTo>
                        <a:pt x="189" y="76"/>
                      </a:lnTo>
                      <a:lnTo>
                        <a:pt x="189" y="49"/>
                      </a:lnTo>
                      <a:lnTo>
                        <a:pt x="189" y="27"/>
                      </a:lnTo>
                      <a:lnTo>
                        <a:pt x="192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70" name="Freeform 369"/>
                <p:cNvSpPr>
                  <a:spLocks/>
                </p:cNvSpPr>
                <p:nvPr/>
              </p:nvSpPr>
              <p:spPr bwMode="auto">
                <a:xfrm rot="-3405074">
                  <a:off x="2337" y="1423"/>
                  <a:ext cx="177" cy="347"/>
                </a:xfrm>
                <a:custGeom>
                  <a:avLst/>
                  <a:gdLst>
                    <a:gd name="T0" fmla="*/ 126 w 206"/>
                    <a:gd name="T1" fmla="*/ 3 h 692"/>
                    <a:gd name="T2" fmla="*/ 123 w 206"/>
                    <a:gd name="T3" fmla="*/ 10 h 692"/>
                    <a:gd name="T4" fmla="*/ 121 w 206"/>
                    <a:gd name="T5" fmla="*/ 13 h 692"/>
                    <a:gd name="T6" fmla="*/ 116 w 206"/>
                    <a:gd name="T7" fmla="*/ 20 h 692"/>
                    <a:gd name="T8" fmla="*/ 116 w 206"/>
                    <a:gd name="T9" fmla="*/ 27 h 692"/>
                    <a:gd name="T10" fmla="*/ 117 w 206"/>
                    <a:gd name="T11" fmla="*/ 29 h 692"/>
                    <a:gd name="T12" fmla="*/ 115 w 206"/>
                    <a:gd name="T13" fmla="*/ 34 h 692"/>
                    <a:gd name="T14" fmla="*/ 107 w 206"/>
                    <a:gd name="T15" fmla="*/ 40 h 692"/>
                    <a:gd name="T16" fmla="*/ 106 w 206"/>
                    <a:gd name="T17" fmla="*/ 48 h 692"/>
                    <a:gd name="T18" fmla="*/ 101 w 206"/>
                    <a:gd name="T19" fmla="*/ 54 h 692"/>
                    <a:gd name="T20" fmla="*/ 103 w 206"/>
                    <a:gd name="T21" fmla="*/ 59 h 692"/>
                    <a:gd name="T22" fmla="*/ 89 w 206"/>
                    <a:gd name="T23" fmla="*/ 65 h 692"/>
                    <a:gd name="T24" fmla="*/ 77 w 206"/>
                    <a:gd name="T25" fmla="*/ 70 h 692"/>
                    <a:gd name="T26" fmla="*/ 69 w 206"/>
                    <a:gd name="T27" fmla="*/ 74 h 692"/>
                    <a:gd name="T28" fmla="*/ 55 w 206"/>
                    <a:gd name="T29" fmla="*/ 79 h 692"/>
                    <a:gd name="T30" fmla="*/ 34 w 206"/>
                    <a:gd name="T31" fmla="*/ 80 h 692"/>
                    <a:gd name="T32" fmla="*/ 20 w 206"/>
                    <a:gd name="T33" fmla="*/ 84 h 692"/>
                    <a:gd name="T34" fmla="*/ 0 w 206"/>
                    <a:gd name="T35" fmla="*/ 85 h 692"/>
                    <a:gd name="T36" fmla="*/ 22 w 206"/>
                    <a:gd name="T37" fmla="*/ 81 h 692"/>
                    <a:gd name="T38" fmla="*/ 45 w 206"/>
                    <a:gd name="T39" fmla="*/ 79 h 692"/>
                    <a:gd name="T40" fmla="*/ 62 w 206"/>
                    <a:gd name="T41" fmla="*/ 75 h 692"/>
                    <a:gd name="T42" fmla="*/ 70 w 206"/>
                    <a:gd name="T43" fmla="*/ 71 h 692"/>
                    <a:gd name="T44" fmla="*/ 86 w 206"/>
                    <a:gd name="T45" fmla="*/ 64 h 692"/>
                    <a:gd name="T46" fmla="*/ 95 w 206"/>
                    <a:gd name="T47" fmla="*/ 60 h 692"/>
                    <a:gd name="T48" fmla="*/ 96 w 206"/>
                    <a:gd name="T49" fmla="*/ 55 h 692"/>
                    <a:gd name="T50" fmla="*/ 99 w 206"/>
                    <a:gd name="T51" fmla="*/ 48 h 692"/>
                    <a:gd name="T52" fmla="*/ 105 w 206"/>
                    <a:gd name="T53" fmla="*/ 43 h 692"/>
                    <a:gd name="T54" fmla="*/ 102 w 206"/>
                    <a:gd name="T55" fmla="*/ 38 h 692"/>
                    <a:gd name="T56" fmla="*/ 109 w 206"/>
                    <a:gd name="T57" fmla="*/ 34 h 692"/>
                    <a:gd name="T58" fmla="*/ 111 w 206"/>
                    <a:gd name="T59" fmla="*/ 30 h 692"/>
                    <a:gd name="T60" fmla="*/ 108 w 206"/>
                    <a:gd name="T61" fmla="*/ 23 h 692"/>
                    <a:gd name="T62" fmla="*/ 113 w 206"/>
                    <a:gd name="T63" fmla="*/ 18 h 692"/>
                    <a:gd name="T64" fmla="*/ 118 w 206"/>
                    <a:gd name="T65" fmla="*/ 12 h 692"/>
                    <a:gd name="T66" fmla="*/ 116 w 206"/>
                    <a:gd name="T67" fmla="*/ 8 h 692"/>
                    <a:gd name="T68" fmla="*/ 120 w 206"/>
                    <a:gd name="T69" fmla="*/ 3 h 692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06"/>
                    <a:gd name="T106" fmla="*/ 0 h 692"/>
                    <a:gd name="T107" fmla="*/ 206 w 206"/>
                    <a:gd name="T108" fmla="*/ 692 h 692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06" h="692">
                      <a:moveTo>
                        <a:pt x="206" y="0"/>
                      </a:moveTo>
                      <a:lnTo>
                        <a:pt x="199" y="17"/>
                      </a:lnTo>
                      <a:lnTo>
                        <a:pt x="193" y="57"/>
                      </a:lnTo>
                      <a:lnTo>
                        <a:pt x="193" y="75"/>
                      </a:lnTo>
                      <a:lnTo>
                        <a:pt x="193" y="94"/>
                      </a:lnTo>
                      <a:lnTo>
                        <a:pt x="191" y="103"/>
                      </a:lnTo>
                      <a:lnTo>
                        <a:pt x="186" y="122"/>
                      </a:lnTo>
                      <a:lnTo>
                        <a:pt x="183" y="158"/>
                      </a:lnTo>
                      <a:lnTo>
                        <a:pt x="183" y="195"/>
                      </a:lnTo>
                      <a:lnTo>
                        <a:pt x="183" y="211"/>
                      </a:lnTo>
                      <a:lnTo>
                        <a:pt x="183" y="223"/>
                      </a:lnTo>
                      <a:lnTo>
                        <a:pt x="184" y="232"/>
                      </a:lnTo>
                      <a:lnTo>
                        <a:pt x="183" y="249"/>
                      </a:lnTo>
                      <a:lnTo>
                        <a:pt x="181" y="268"/>
                      </a:lnTo>
                      <a:lnTo>
                        <a:pt x="172" y="298"/>
                      </a:lnTo>
                      <a:lnTo>
                        <a:pt x="168" y="314"/>
                      </a:lnTo>
                      <a:lnTo>
                        <a:pt x="169" y="347"/>
                      </a:lnTo>
                      <a:lnTo>
                        <a:pt x="166" y="379"/>
                      </a:lnTo>
                      <a:lnTo>
                        <a:pt x="162" y="411"/>
                      </a:lnTo>
                      <a:lnTo>
                        <a:pt x="160" y="429"/>
                      </a:lnTo>
                      <a:lnTo>
                        <a:pt x="160" y="443"/>
                      </a:lnTo>
                      <a:lnTo>
                        <a:pt x="163" y="469"/>
                      </a:lnTo>
                      <a:lnTo>
                        <a:pt x="153" y="488"/>
                      </a:lnTo>
                      <a:lnTo>
                        <a:pt x="141" y="514"/>
                      </a:lnTo>
                      <a:lnTo>
                        <a:pt x="129" y="535"/>
                      </a:lnTo>
                      <a:lnTo>
                        <a:pt x="122" y="558"/>
                      </a:lnTo>
                      <a:lnTo>
                        <a:pt x="120" y="575"/>
                      </a:lnTo>
                      <a:lnTo>
                        <a:pt x="108" y="590"/>
                      </a:lnTo>
                      <a:lnTo>
                        <a:pt x="101" y="609"/>
                      </a:lnTo>
                      <a:lnTo>
                        <a:pt x="87" y="625"/>
                      </a:lnTo>
                      <a:lnTo>
                        <a:pt x="71" y="633"/>
                      </a:lnTo>
                      <a:lnTo>
                        <a:pt x="53" y="637"/>
                      </a:lnTo>
                      <a:lnTo>
                        <a:pt x="43" y="649"/>
                      </a:lnTo>
                      <a:lnTo>
                        <a:pt x="32" y="665"/>
                      </a:lnTo>
                      <a:lnTo>
                        <a:pt x="6" y="692"/>
                      </a:lnTo>
                      <a:lnTo>
                        <a:pt x="0" y="679"/>
                      </a:lnTo>
                      <a:lnTo>
                        <a:pt x="17" y="667"/>
                      </a:lnTo>
                      <a:lnTo>
                        <a:pt x="35" y="643"/>
                      </a:lnTo>
                      <a:lnTo>
                        <a:pt x="49" y="633"/>
                      </a:lnTo>
                      <a:lnTo>
                        <a:pt x="70" y="624"/>
                      </a:lnTo>
                      <a:lnTo>
                        <a:pt x="90" y="618"/>
                      </a:lnTo>
                      <a:lnTo>
                        <a:pt x="98" y="594"/>
                      </a:lnTo>
                      <a:lnTo>
                        <a:pt x="105" y="575"/>
                      </a:lnTo>
                      <a:lnTo>
                        <a:pt x="110" y="560"/>
                      </a:lnTo>
                      <a:lnTo>
                        <a:pt x="120" y="535"/>
                      </a:lnTo>
                      <a:lnTo>
                        <a:pt x="135" y="508"/>
                      </a:lnTo>
                      <a:lnTo>
                        <a:pt x="145" y="488"/>
                      </a:lnTo>
                      <a:lnTo>
                        <a:pt x="150" y="472"/>
                      </a:lnTo>
                      <a:lnTo>
                        <a:pt x="156" y="460"/>
                      </a:lnTo>
                      <a:lnTo>
                        <a:pt x="151" y="436"/>
                      </a:lnTo>
                      <a:lnTo>
                        <a:pt x="153" y="409"/>
                      </a:lnTo>
                      <a:lnTo>
                        <a:pt x="156" y="382"/>
                      </a:lnTo>
                      <a:lnTo>
                        <a:pt x="160" y="368"/>
                      </a:lnTo>
                      <a:lnTo>
                        <a:pt x="165" y="342"/>
                      </a:lnTo>
                      <a:lnTo>
                        <a:pt x="162" y="323"/>
                      </a:lnTo>
                      <a:lnTo>
                        <a:pt x="162" y="304"/>
                      </a:lnTo>
                      <a:lnTo>
                        <a:pt x="166" y="283"/>
                      </a:lnTo>
                      <a:lnTo>
                        <a:pt x="172" y="268"/>
                      </a:lnTo>
                      <a:lnTo>
                        <a:pt x="175" y="259"/>
                      </a:lnTo>
                      <a:lnTo>
                        <a:pt x="175" y="240"/>
                      </a:lnTo>
                      <a:lnTo>
                        <a:pt x="171" y="211"/>
                      </a:lnTo>
                      <a:lnTo>
                        <a:pt x="171" y="180"/>
                      </a:lnTo>
                      <a:lnTo>
                        <a:pt x="172" y="162"/>
                      </a:lnTo>
                      <a:lnTo>
                        <a:pt x="178" y="137"/>
                      </a:lnTo>
                      <a:lnTo>
                        <a:pt x="180" y="116"/>
                      </a:lnTo>
                      <a:lnTo>
                        <a:pt x="186" y="94"/>
                      </a:lnTo>
                      <a:lnTo>
                        <a:pt x="183" y="76"/>
                      </a:lnTo>
                      <a:lnTo>
                        <a:pt x="183" y="63"/>
                      </a:lnTo>
                      <a:lnTo>
                        <a:pt x="184" y="41"/>
                      </a:lnTo>
                      <a:lnTo>
                        <a:pt x="190" y="24"/>
                      </a:lnTo>
                      <a:lnTo>
                        <a:pt x="20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71" name="Freeform 370"/>
                <p:cNvSpPr>
                  <a:spLocks/>
                </p:cNvSpPr>
                <p:nvPr/>
              </p:nvSpPr>
              <p:spPr bwMode="auto">
                <a:xfrm rot="-3405074">
                  <a:off x="2220" y="1615"/>
                  <a:ext cx="140" cy="465"/>
                </a:xfrm>
                <a:custGeom>
                  <a:avLst/>
                  <a:gdLst>
                    <a:gd name="T0" fmla="*/ 93 w 162"/>
                    <a:gd name="T1" fmla="*/ 97 h 930"/>
                    <a:gd name="T2" fmla="*/ 102 w 162"/>
                    <a:gd name="T3" fmla="*/ 103 h 930"/>
                    <a:gd name="T4" fmla="*/ 105 w 162"/>
                    <a:gd name="T5" fmla="*/ 110 h 930"/>
                    <a:gd name="T6" fmla="*/ 92 w 162"/>
                    <a:gd name="T7" fmla="*/ 114 h 930"/>
                    <a:gd name="T8" fmla="*/ 68 w 162"/>
                    <a:gd name="T9" fmla="*/ 116 h 930"/>
                    <a:gd name="T10" fmla="*/ 38 w 162"/>
                    <a:gd name="T11" fmla="*/ 116 h 930"/>
                    <a:gd name="T12" fmla="*/ 35 w 162"/>
                    <a:gd name="T13" fmla="*/ 113 h 930"/>
                    <a:gd name="T14" fmla="*/ 40 w 162"/>
                    <a:gd name="T15" fmla="*/ 108 h 930"/>
                    <a:gd name="T16" fmla="*/ 40 w 162"/>
                    <a:gd name="T17" fmla="*/ 100 h 930"/>
                    <a:gd name="T18" fmla="*/ 35 w 162"/>
                    <a:gd name="T19" fmla="*/ 92 h 930"/>
                    <a:gd name="T20" fmla="*/ 26 w 162"/>
                    <a:gd name="T21" fmla="*/ 87 h 930"/>
                    <a:gd name="T22" fmla="*/ 26 w 162"/>
                    <a:gd name="T23" fmla="*/ 79 h 930"/>
                    <a:gd name="T24" fmla="*/ 16 w 162"/>
                    <a:gd name="T25" fmla="*/ 74 h 930"/>
                    <a:gd name="T26" fmla="*/ 10 w 162"/>
                    <a:gd name="T27" fmla="*/ 65 h 930"/>
                    <a:gd name="T28" fmla="*/ 10 w 162"/>
                    <a:gd name="T29" fmla="*/ 58 h 930"/>
                    <a:gd name="T30" fmla="*/ 0 w 162"/>
                    <a:gd name="T31" fmla="*/ 48 h 930"/>
                    <a:gd name="T32" fmla="*/ 8 w 162"/>
                    <a:gd name="T33" fmla="*/ 39 h 930"/>
                    <a:gd name="T34" fmla="*/ 4 w 162"/>
                    <a:gd name="T35" fmla="*/ 31 h 930"/>
                    <a:gd name="T36" fmla="*/ 4 w 162"/>
                    <a:gd name="T37" fmla="*/ 25 h 930"/>
                    <a:gd name="T38" fmla="*/ 16 w 162"/>
                    <a:gd name="T39" fmla="*/ 15 h 930"/>
                    <a:gd name="T40" fmla="*/ 12 w 162"/>
                    <a:gd name="T41" fmla="*/ 6 h 930"/>
                    <a:gd name="T42" fmla="*/ 14 w 162"/>
                    <a:gd name="T43" fmla="*/ 2 h 930"/>
                    <a:gd name="T44" fmla="*/ 28 w 162"/>
                    <a:gd name="T45" fmla="*/ 6 h 930"/>
                    <a:gd name="T46" fmla="*/ 35 w 162"/>
                    <a:gd name="T47" fmla="*/ 11 h 930"/>
                    <a:gd name="T48" fmla="*/ 34 w 162"/>
                    <a:gd name="T49" fmla="*/ 18 h 930"/>
                    <a:gd name="T50" fmla="*/ 29 w 162"/>
                    <a:gd name="T51" fmla="*/ 25 h 930"/>
                    <a:gd name="T52" fmla="*/ 30 w 162"/>
                    <a:gd name="T53" fmla="*/ 34 h 930"/>
                    <a:gd name="T54" fmla="*/ 35 w 162"/>
                    <a:gd name="T55" fmla="*/ 39 h 930"/>
                    <a:gd name="T56" fmla="*/ 30 w 162"/>
                    <a:gd name="T57" fmla="*/ 46 h 930"/>
                    <a:gd name="T58" fmla="*/ 30 w 162"/>
                    <a:gd name="T59" fmla="*/ 52 h 930"/>
                    <a:gd name="T60" fmla="*/ 35 w 162"/>
                    <a:gd name="T61" fmla="*/ 58 h 930"/>
                    <a:gd name="T62" fmla="*/ 33 w 162"/>
                    <a:gd name="T63" fmla="*/ 65 h 930"/>
                    <a:gd name="T64" fmla="*/ 41 w 162"/>
                    <a:gd name="T65" fmla="*/ 70 h 930"/>
                    <a:gd name="T66" fmla="*/ 51 w 162"/>
                    <a:gd name="T67" fmla="*/ 76 h 930"/>
                    <a:gd name="T68" fmla="*/ 53 w 162"/>
                    <a:gd name="T69" fmla="*/ 83 h 930"/>
                    <a:gd name="T70" fmla="*/ 65 w 162"/>
                    <a:gd name="T71" fmla="*/ 90 h 930"/>
                    <a:gd name="T72" fmla="*/ 86 w 162"/>
                    <a:gd name="T73" fmla="*/ 94 h 930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62"/>
                    <a:gd name="T112" fmla="*/ 0 h 930"/>
                    <a:gd name="T113" fmla="*/ 162 w 162"/>
                    <a:gd name="T114" fmla="*/ 930 h 930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62" h="930">
                      <a:moveTo>
                        <a:pt x="132" y="751"/>
                      </a:moveTo>
                      <a:lnTo>
                        <a:pt x="145" y="770"/>
                      </a:lnTo>
                      <a:lnTo>
                        <a:pt x="149" y="796"/>
                      </a:lnTo>
                      <a:lnTo>
                        <a:pt x="158" y="821"/>
                      </a:lnTo>
                      <a:lnTo>
                        <a:pt x="160" y="856"/>
                      </a:lnTo>
                      <a:lnTo>
                        <a:pt x="162" y="875"/>
                      </a:lnTo>
                      <a:lnTo>
                        <a:pt x="154" y="900"/>
                      </a:lnTo>
                      <a:lnTo>
                        <a:pt x="143" y="912"/>
                      </a:lnTo>
                      <a:lnTo>
                        <a:pt x="128" y="918"/>
                      </a:lnTo>
                      <a:lnTo>
                        <a:pt x="105" y="928"/>
                      </a:lnTo>
                      <a:lnTo>
                        <a:pt x="82" y="930"/>
                      </a:lnTo>
                      <a:lnTo>
                        <a:pt x="59" y="924"/>
                      </a:lnTo>
                      <a:lnTo>
                        <a:pt x="41" y="915"/>
                      </a:lnTo>
                      <a:lnTo>
                        <a:pt x="53" y="897"/>
                      </a:lnTo>
                      <a:lnTo>
                        <a:pt x="56" y="879"/>
                      </a:lnTo>
                      <a:lnTo>
                        <a:pt x="61" y="863"/>
                      </a:lnTo>
                      <a:lnTo>
                        <a:pt x="62" y="833"/>
                      </a:lnTo>
                      <a:lnTo>
                        <a:pt x="61" y="793"/>
                      </a:lnTo>
                      <a:lnTo>
                        <a:pt x="57" y="765"/>
                      </a:lnTo>
                      <a:lnTo>
                        <a:pt x="53" y="736"/>
                      </a:lnTo>
                      <a:lnTo>
                        <a:pt x="50" y="713"/>
                      </a:lnTo>
                      <a:lnTo>
                        <a:pt x="40" y="689"/>
                      </a:lnTo>
                      <a:lnTo>
                        <a:pt x="41" y="656"/>
                      </a:lnTo>
                      <a:lnTo>
                        <a:pt x="40" y="632"/>
                      </a:lnTo>
                      <a:lnTo>
                        <a:pt x="37" y="610"/>
                      </a:lnTo>
                      <a:lnTo>
                        <a:pt x="24" y="588"/>
                      </a:lnTo>
                      <a:lnTo>
                        <a:pt x="13" y="548"/>
                      </a:lnTo>
                      <a:lnTo>
                        <a:pt x="16" y="513"/>
                      </a:lnTo>
                      <a:lnTo>
                        <a:pt x="18" y="482"/>
                      </a:lnTo>
                      <a:lnTo>
                        <a:pt x="16" y="458"/>
                      </a:lnTo>
                      <a:lnTo>
                        <a:pt x="12" y="421"/>
                      </a:lnTo>
                      <a:lnTo>
                        <a:pt x="0" y="384"/>
                      </a:lnTo>
                      <a:lnTo>
                        <a:pt x="6" y="352"/>
                      </a:lnTo>
                      <a:lnTo>
                        <a:pt x="12" y="312"/>
                      </a:lnTo>
                      <a:lnTo>
                        <a:pt x="12" y="278"/>
                      </a:lnTo>
                      <a:lnTo>
                        <a:pt x="7" y="254"/>
                      </a:lnTo>
                      <a:lnTo>
                        <a:pt x="9" y="232"/>
                      </a:lnTo>
                      <a:lnTo>
                        <a:pt x="7" y="195"/>
                      </a:lnTo>
                      <a:lnTo>
                        <a:pt x="16" y="164"/>
                      </a:lnTo>
                      <a:lnTo>
                        <a:pt x="24" y="122"/>
                      </a:lnTo>
                      <a:lnTo>
                        <a:pt x="27" y="77"/>
                      </a:lnTo>
                      <a:lnTo>
                        <a:pt x="18" y="42"/>
                      </a:lnTo>
                      <a:lnTo>
                        <a:pt x="4" y="0"/>
                      </a:lnTo>
                      <a:lnTo>
                        <a:pt x="21" y="16"/>
                      </a:lnTo>
                      <a:lnTo>
                        <a:pt x="34" y="30"/>
                      </a:lnTo>
                      <a:lnTo>
                        <a:pt x="43" y="45"/>
                      </a:lnTo>
                      <a:lnTo>
                        <a:pt x="50" y="62"/>
                      </a:lnTo>
                      <a:lnTo>
                        <a:pt x="55" y="84"/>
                      </a:lnTo>
                      <a:lnTo>
                        <a:pt x="55" y="109"/>
                      </a:lnTo>
                      <a:lnTo>
                        <a:pt x="52" y="140"/>
                      </a:lnTo>
                      <a:lnTo>
                        <a:pt x="46" y="174"/>
                      </a:lnTo>
                      <a:lnTo>
                        <a:pt x="44" y="198"/>
                      </a:lnTo>
                      <a:lnTo>
                        <a:pt x="43" y="237"/>
                      </a:lnTo>
                      <a:lnTo>
                        <a:pt x="46" y="268"/>
                      </a:lnTo>
                      <a:lnTo>
                        <a:pt x="52" y="292"/>
                      </a:lnTo>
                      <a:lnTo>
                        <a:pt x="53" y="308"/>
                      </a:lnTo>
                      <a:lnTo>
                        <a:pt x="52" y="338"/>
                      </a:lnTo>
                      <a:lnTo>
                        <a:pt x="47" y="361"/>
                      </a:lnTo>
                      <a:lnTo>
                        <a:pt x="43" y="383"/>
                      </a:lnTo>
                      <a:lnTo>
                        <a:pt x="47" y="412"/>
                      </a:lnTo>
                      <a:lnTo>
                        <a:pt x="55" y="438"/>
                      </a:lnTo>
                      <a:lnTo>
                        <a:pt x="56" y="460"/>
                      </a:lnTo>
                      <a:lnTo>
                        <a:pt x="55" y="484"/>
                      </a:lnTo>
                      <a:lnTo>
                        <a:pt x="51" y="515"/>
                      </a:lnTo>
                      <a:lnTo>
                        <a:pt x="58" y="533"/>
                      </a:lnTo>
                      <a:lnTo>
                        <a:pt x="65" y="554"/>
                      </a:lnTo>
                      <a:lnTo>
                        <a:pt x="73" y="579"/>
                      </a:lnTo>
                      <a:lnTo>
                        <a:pt x="79" y="603"/>
                      </a:lnTo>
                      <a:lnTo>
                        <a:pt x="82" y="631"/>
                      </a:lnTo>
                      <a:lnTo>
                        <a:pt x="82" y="664"/>
                      </a:lnTo>
                      <a:lnTo>
                        <a:pt x="94" y="693"/>
                      </a:lnTo>
                      <a:lnTo>
                        <a:pt x="101" y="713"/>
                      </a:lnTo>
                      <a:lnTo>
                        <a:pt x="115" y="733"/>
                      </a:lnTo>
                      <a:lnTo>
                        <a:pt x="132" y="75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32" name="Group 371"/>
              <p:cNvGrpSpPr>
                <a:grpSpLocks/>
              </p:cNvGrpSpPr>
              <p:nvPr/>
            </p:nvGrpSpPr>
            <p:grpSpPr bwMode="auto">
              <a:xfrm>
                <a:off x="4689475" y="3325827"/>
                <a:ext cx="685800" cy="685800"/>
                <a:chOff x="642" y="1901"/>
                <a:chExt cx="370" cy="541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1094" name="Freeform 372"/>
                <p:cNvSpPr>
                  <a:spLocks/>
                </p:cNvSpPr>
                <p:nvPr/>
              </p:nvSpPr>
              <p:spPr bwMode="auto">
                <a:xfrm rot="-6630112">
                  <a:off x="603" y="2119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095" name="Group 373"/>
                <p:cNvGrpSpPr>
                  <a:grpSpLocks/>
                </p:cNvGrpSpPr>
                <p:nvPr/>
              </p:nvGrpSpPr>
              <p:grpSpPr bwMode="auto">
                <a:xfrm rot="-6630112">
                  <a:off x="760" y="2264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1160" name="Freeform 374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161" name="Freeform 375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162" name="Freeform 376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096" name="Group 377"/>
                <p:cNvGrpSpPr>
                  <a:grpSpLocks/>
                </p:cNvGrpSpPr>
                <p:nvPr/>
              </p:nvGrpSpPr>
              <p:grpSpPr bwMode="auto">
                <a:xfrm rot="-6630112">
                  <a:off x="804" y="2189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1157" name="Freeform 378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158" name="Freeform 379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159" name="Freeform 380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097" name="Freeform 381"/>
                <p:cNvSpPr>
                  <a:spLocks/>
                </p:cNvSpPr>
                <p:nvPr/>
              </p:nvSpPr>
              <p:spPr bwMode="auto">
                <a:xfrm rot="-6630112">
                  <a:off x="837" y="2336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98" name="Freeform 382"/>
                <p:cNvSpPr>
                  <a:spLocks/>
                </p:cNvSpPr>
                <p:nvPr/>
              </p:nvSpPr>
              <p:spPr bwMode="auto">
                <a:xfrm rot="-6630112">
                  <a:off x="881" y="2329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99" name="Freeform 383"/>
                <p:cNvSpPr>
                  <a:spLocks/>
                </p:cNvSpPr>
                <p:nvPr/>
              </p:nvSpPr>
              <p:spPr bwMode="auto">
                <a:xfrm rot="-6630112">
                  <a:off x="793" y="2139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00" name="Freeform 384"/>
                <p:cNvSpPr>
                  <a:spLocks/>
                </p:cNvSpPr>
                <p:nvPr/>
              </p:nvSpPr>
              <p:spPr bwMode="auto">
                <a:xfrm rot="-6630112">
                  <a:off x="773" y="2190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01" name="Freeform 385"/>
                <p:cNvSpPr>
                  <a:spLocks/>
                </p:cNvSpPr>
                <p:nvPr/>
              </p:nvSpPr>
              <p:spPr bwMode="auto">
                <a:xfrm rot="-6630112">
                  <a:off x="707" y="2073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02" name="Freeform 386"/>
                <p:cNvSpPr>
                  <a:spLocks/>
                </p:cNvSpPr>
                <p:nvPr/>
              </p:nvSpPr>
              <p:spPr bwMode="auto">
                <a:xfrm rot="-6630112">
                  <a:off x="732" y="2125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03" name="Freeform 387"/>
                <p:cNvSpPr>
                  <a:spLocks/>
                </p:cNvSpPr>
                <p:nvPr/>
              </p:nvSpPr>
              <p:spPr bwMode="auto">
                <a:xfrm rot="-6630112">
                  <a:off x="679" y="2037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04" name="Freeform 388"/>
                <p:cNvSpPr>
                  <a:spLocks/>
                </p:cNvSpPr>
                <p:nvPr/>
              </p:nvSpPr>
              <p:spPr bwMode="auto">
                <a:xfrm rot="-6630112">
                  <a:off x="783" y="2001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05" name="Freeform 389"/>
                <p:cNvSpPr>
                  <a:spLocks/>
                </p:cNvSpPr>
                <p:nvPr/>
              </p:nvSpPr>
              <p:spPr bwMode="auto">
                <a:xfrm rot="-6630112">
                  <a:off x="781" y="2003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06" name="Freeform 390"/>
                <p:cNvSpPr>
                  <a:spLocks/>
                </p:cNvSpPr>
                <p:nvPr/>
              </p:nvSpPr>
              <p:spPr bwMode="auto">
                <a:xfrm rot="-6630112">
                  <a:off x="707" y="1961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07" name="Freeform 391"/>
                <p:cNvSpPr>
                  <a:spLocks/>
                </p:cNvSpPr>
                <p:nvPr/>
              </p:nvSpPr>
              <p:spPr bwMode="auto">
                <a:xfrm rot="-6630112">
                  <a:off x="644" y="1993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08" name="Freeform 392"/>
                <p:cNvSpPr>
                  <a:spLocks/>
                </p:cNvSpPr>
                <p:nvPr/>
              </p:nvSpPr>
              <p:spPr bwMode="auto">
                <a:xfrm rot="-6630112">
                  <a:off x="766" y="2095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09" name="Freeform 393"/>
                <p:cNvSpPr>
                  <a:spLocks/>
                </p:cNvSpPr>
                <p:nvPr/>
              </p:nvSpPr>
              <p:spPr bwMode="auto">
                <a:xfrm rot="-6630112">
                  <a:off x="689" y="1943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10" name="Freeform 394"/>
                <p:cNvSpPr>
                  <a:spLocks/>
                </p:cNvSpPr>
                <p:nvPr/>
              </p:nvSpPr>
              <p:spPr bwMode="auto">
                <a:xfrm rot="-6630112">
                  <a:off x="749" y="2168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11" name="Freeform 395"/>
                <p:cNvSpPr>
                  <a:spLocks/>
                </p:cNvSpPr>
                <p:nvPr/>
              </p:nvSpPr>
              <p:spPr bwMode="auto">
                <a:xfrm rot="-6630112">
                  <a:off x="631" y="2100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112" name="Group 396"/>
                <p:cNvGrpSpPr>
                  <a:grpSpLocks/>
                </p:cNvGrpSpPr>
                <p:nvPr/>
              </p:nvGrpSpPr>
              <p:grpSpPr bwMode="auto">
                <a:xfrm rot="-6630112">
                  <a:off x="836" y="2309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1154" name="Freeform 397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155" name="Freeform 398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156" name="Freeform 399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113" name="Group 400"/>
                <p:cNvGrpSpPr>
                  <a:grpSpLocks/>
                </p:cNvGrpSpPr>
                <p:nvPr/>
              </p:nvGrpSpPr>
              <p:grpSpPr bwMode="auto">
                <a:xfrm rot="-6630112">
                  <a:off x="880" y="2234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1151" name="Freeform 401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152" name="Freeform 402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153" name="Freeform 403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114" name="Freeform 404"/>
                <p:cNvSpPr>
                  <a:spLocks/>
                </p:cNvSpPr>
                <p:nvPr/>
              </p:nvSpPr>
              <p:spPr bwMode="auto">
                <a:xfrm rot="-6630112">
                  <a:off x="913" y="2381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15" name="Freeform 405"/>
                <p:cNvSpPr>
                  <a:spLocks/>
                </p:cNvSpPr>
                <p:nvPr/>
              </p:nvSpPr>
              <p:spPr bwMode="auto">
                <a:xfrm rot="-6630112">
                  <a:off x="957" y="2374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16" name="Freeform 406"/>
                <p:cNvSpPr>
                  <a:spLocks/>
                </p:cNvSpPr>
                <p:nvPr/>
              </p:nvSpPr>
              <p:spPr bwMode="auto">
                <a:xfrm rot="-6630112">
                  <a:off x="869" y="2184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17" name="Freeform 407"/>
                <p:cNvSpPr>
                  <a:spLocks/>
                </p:cNvSpPr>
                <p:nvPr/>
              </p:nvSpPr>
              <p:spPr bwMode="auto">
                <a:xfrm rot="-6630112">
                  <a:off x="849" y="2235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18" name="Freeform 408"/>
                <p:cNvSpPr>
                  <a:spLocks/>
                </p:cNvSpPr>
                <p:nvPr/>
              </p:nvSpPr>
              <p:spPr bwMode="auto">
                <a:xfrm rot="-6630112">
                  <a:off x="734" y="2002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19" name="Freeform 409"/>
                <p:cNvSpPr>
                  <a:spLocks/>
                </p:cNvSpPr>
                <p:nvPr/>
              </p:nvSpPr>
              <p:spPr bwMode="auto">
                <a:xfrm rot="-6630112">
                  <a:off x="760" y="2106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20" name="Freeform 410"/>
                <p:cNvSpPr>
                  <a:spLocks/>
                </p:cNvSpPr>
                <p:nvPr/>
              </p:nvSpPr>
              <p:spPr bwMode="auto">
                <a:xfrm rot="-6630112">
                  <a:off x="707" y="2018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21" name="Freeform 411"/>
                <p:cNvSpPr>
                  <a:spLocks/>
                </p:cNvSpPr>
                <p:nvPr/>
              </p:nvSpPr>
              <p:spPr bwMode="auto">
                <a:xfrm rot="-6630112">
                  <a:off x="797" y="2005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22" name="Freeform 412"/>
                <p:cNvSpPr>
                  <a:spLocks/>
                </p:cNvSpPr>
                <p:nvPr/>
              </p:nvSpPr>
              <p:spPr bwMode="auto">
                <a:xfrm rot="-6630112">
                  <a:off x="781" y="1955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23" name="Freeform 413"/>
                <p:cNvSpPr>
                  <a:spLocks/>
                </p:cNvSpPr>
                <p:nvPr/>
              </p:nvSpPr>
              <p:spPr bwMode="auto">
                <a:xfrm rot="-6630112">
                  <a:off x="735" y="1942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24" name="Freeform 414"/>
                <p:cNvSpPr>
                  <a:spLocks/>
                </p:cNvSpPr>
                <p:nvPr/>
              </p:nvSpPr>
              <p:spPr bwMode="auto">
                <a:xfrm rot="-6630112">
                  <a:off x="672" y="1974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25" name="Freeform 415"/>
                <p:cNvSpPr>
                  <a:spLocks/>
                </p:cNvSpPr>
                <p:nvPr/>
              </p:nvSpPr>
              <p:spPr bwMode="auto">
                <a:xfrm rot="-6630112">
                  <a:off x="794" y="2076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26" name="Freeform 416"/>
                <p:cNvSpPr>
                  <a:spLocks/>
                </p:cNvSpPr>
                <p:nvPr/>
              </p:nvSpPr>
              <p:spPr bwMode="auto">
                <a:xfrm rot="-6630112">
                  <a:off x="717" y="1924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27" name="Freeform 417"/>
                <p:cNvSpPr>
                  <a:spLocks/>
                </p:cNvSpPr>
                <p:nvPr/>
              </p:nvSpPr>
              <p:spPr bwMode="auto">
                <a:xfrm rot="-6630112">
                  <a:off x="777" y="2149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28" name="Freeform 418"/>
                <p:cNvSpPr>
                  <a:spLocks/>
                </p:cNvSpPr>
                <p:nvPr/>
              </p:nvSpPr>
              <p:spPr bwMode="auto">
                <a:xfrm rot="-6630112">
                  <a:off x="552" y="2105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129" name="Group 419"/>
                <p:cNvGrpSpPr>
                  <a:grpSpLocks/>
                </p:cNvGrpSpPr>
                <p:nvPr/>
              </p:nvGrpSpPr>
              <p:grpSpPr bwMode="auto">
                <a:xfrm rot="-6630112">
                  <a:off x="709" y="2250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1148" name="Freeform 420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149" name="Freeform 421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150" name="Freeform 422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130" name="Group 423"/>
                <p:cNvGrpSpPr>
                  <a:grpSpLocks/>
                </p:cNvGrpSpPr>
                <p:nvPr/>
              </p:nvGrpSpPr>
              <p:grpSpPr bwMode="auto">
                <a:xfrm rot="-6630112">
                  <a:off x="753" y="2175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1145" name="Freeform 424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146" name="Freeform 425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147" name="Freeform 426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131" name="Freeform 427"/>
                <p:cNvSpPr>
                  <a:spLocks/>
                </p:cNvSpPr>
                <p:nvPr/>
              </p:nvSpPr>
              <p:spPr bwMode="auto">
                <a:xfrm rot="-6630112">
                  <a:off x="786" y="2322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32" name="Freeform 428"/>
                <p:cNvSpPr>
                  <a:spLocks/>
                </p:cNvSpPr>
                <p:nvPr/>
              </p:nvSpPr>
              <p:spPr bwMode="auto">
                <a:xfrm rot="-6630112">
                  <a:off x="830" y="2315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33" name="Freeform 429"/>
                <p:cNvSpPr>
                  <a:spLocks/>
                </p:cNvSpPr>
                <p:nvPr/>
              </p:nvSpPr>
              <p:spPr bwMode="auto">
                <a:xfrm rot="-6630112">
                  <a:off x="742" y="2125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34" name="Freeform 430"/>
                <p:cNvSpPr>
                  <a:spLocks/>
                </p:cNvSpPr>
                <p:nvPr/>
              </p:nvSpPr>
              <p:spPr bwMode="auto">
                <a:xfrm rot="-6630112">
                  <a:off x="722" y="2176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35" name="Freeform 431"/>
                <p:cNvSpPr>
                  <a:spLocks/>
                </p:cNvSpPr>
                <p:nvPr/>
              </p:nvSpPr>
              <p:spPr bwMode="auto">
                <a:xfrm rot="-6630112">
                  <a:off x="656" y="2059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36" name="Freeform 432"/>
                <p:cNvSpPr>
                  <a:spLocks/>
                </p:cNvSpPr>
                <p:nvPr/>
              </p:nvSpPr>
              <p:spPr bwMode="auto">
                <a:xfrm rot="-6630112">
                  <a:off x="681" y="2111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37" name="Freeform 433"/>
                <p:cNvSpPr>
                  <a:spLocks/>
                </p:cNvSpPr>
                <p:nvPr/>
              </p:nvSpPr>
              <p:spPr bwMode="auto">
                <a:xfrm rot="-6630112">
                  <a:off x="654" y="2034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38" name="Freeform 434"/>
                <p:cNvSpPr>
                  <a:spLocks/>
                </p:cNvSpPr>
                <p:nvPr/>
              </p:nvSpPr>
              <p:spPr bwMode="auto">
                <a:xfrm rot="-6630112">
                  <a:off x="735" y="2049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39" name="Freeform 435"/>
                <p:cNvSpPr>
                  <a:spLocks/>
                </p:cNvSpPr>
                <p:nvPr/>
              </p:nvSpPr>
              <p:spPr bwMode="auto">
                <a:xfrm rot="-6630112">
                  <a:off x="702" y="1976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40" name="Freeform 436"/>
                <p:cNvSpPr>
                  <a:spLocks/>
                </p:cNvSpPr>
                <p:nvPr/>
              </p:nvSpPr>
              <p:spPr bwMode="auto">
                <a:xfrm rot="-6630112">
                  <a:off x="656" y="1947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41" name="Freeform 437"/>
                <p:cNvSpPr>
                  <a:spLocks/>
                </p:cNvSpPr>
                <p:nvPr/>
              </p:nvSpPr>
              <p:spPr bwMode="auto">
                <a:xfrm rot="-6630112">
                  <a:off x="642" y="1998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42" name="Freeform 438"/>
                <p:cNvSpPr>
                  <a:spLocks/>
                </p:cNvSpPr>
                <p:nvPr/>
              </p:nvSpPr>
              <p:spPr bwMode="auto">
                <a:xfrm rot="-6630112">
                  <a:off x="653" y="2083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43" name="Freeform 439"/>
                <p:cNvSpPr>
                  <a:spLocks/>
                </p:cNvSpPr>
                <p:nvPr/>
              </p:nvSpPr>
              <p:spPr bwMode="auto">
                <a:xfrm rot="-6630112">
                  <a:off x="638" y="1929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44" name="Freeform 440"/>
                <p:cNvSpPr>
                  <a:spLocks/>
                </p:cNvSpPr>
                <p:nvPr/>
              </p:nvSpPr>
              <p:spPr bwMode="auto">
                <a:xfrm rot="-6630112">
                  <a:off x="675" y="2157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733" name="Freeform 441"/>
              <p:cNvSpPr>
                <a:spLocks/>
              </p:cNvSpPr>
              <p:nvPr/>
            </p:nvSpPr>
            <p:spPr bwMode="auto">
              <a:xfrm>
                <a:off x="4994275" y="2640013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grpSp>
            <p:nvGrpSpPr>
              <p:cNvPr id="734" name="Group 442"/>
              <p:cNvGrpSpPr>
                <a:grpSpLocks/>
              </p:cNvGrpSpPr>
              <p:nvPr/>
            </p:nvGrpSpPr>
            <p:grpSpPr bwMode="auto">
              <a:xfrm>
                <a:off x="3927475" y="3249613"/>
                <a:ext cx="258763" cy="246062"/>
                <a:chOff x="1400" y="2127"/>
                <a:chExt cx="163" cy="155"/>
              </a:xfrm>
            </p:grpSpPr>
            <p:sp>
              <p:nvSpPr>
                <p:cNvPr id="1092" name="Freeform 443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093" name="Freeform 444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735" name="Freeform 445"/>
              <p:cNvSpPr>
                <a:spLocks/>
              </p:cNvSpPr>
              <p:nvPr/>
            </p:nvSpPr>
            <p:spPr bwMode="auto">
              <a:xfrm>
                <a:off x="3455988" y="2341563"/>
                <a:ext cx="728662" cy="746125"/>
              </a:xfrm>
              <a:custGeom>
                <a:avLst/>
                <a:gdLst>
                  <a:gd name="T0" fmla="*/ 2147483647 w 459"/>
                  <a:gd name="T1" fmla="*/ 2147483647 h 470"/>
                  <a:gd name="T2" fmla="*/ 2147483647 w 459"/>
                  <a:gd name="T3" fmla="*/ 2147483647 h 470"/>
                  <a:gd name="T4" fmla="*/ 2147483647 w 459"/>
                  <a:gd name="T5" fmla="*/ 2147483647 h 470"/>
                  <a:gd name="T6" fmla="*/ 2147483647 w 459"/>
                  <a:gd name="T7" fmla="*/ 2147483647 h 470"/>
                  <a:gd name="T8" fmla="*/ 2147483647 w 459"/>
                  <a:gd name="T9" fmla="*/ 2147483647 h 470"/>
                  <a:gd name="T10" fmla="*/ 2147483647 w 459"/>
                  <a:gd name="T11" fmla="*/ 2147483647 h 470"/>
                  <a:gd name="T12" fmla="*/ 2147483647 w 459"/>
                  <a:gd name="T13" fmla="*/ 2147483647 h 470"/>
                  <a:gd name="T14" fmla="*/ 2147483647 w 459"/>
                  <a:gd name="T15" fmla="*/ 2147483647 h 470"/>
                  <a:gd name="T16" fmla="*/ 2147483647 w 459"/>
                  <a:gd name="T17" fmla="*/ 2147483647 h 470"/>
                  <a:gd name="T18" fmla="*/ 2147483647 w 459"/>
                  <a:gd name="T19" fmla="*/ 2147483647 h 470"/>
                  <a:gd name="T20" fmla="*/ 2147483647 w 459"/>
                  <a:gd name="T21" fmla="*/ 2147483647 h 470"/>
                  <a:gd name="T22" fmla="*/ 2147483647 w 459"/>
                  <a:gd name="T23" fmla="*/ 2147483647 h 47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59"/>
                  <a:gd name="T37" fmla="*/ 0 h 470"/>
                  <a:gd name="T38" fmla="*/ 459 w 459"/>
                  <a:gd name="T39" fmla="*/ 470 h 47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59" h="470">
                    <a:moveTo>
                      <a:pt x="459" y="320"/>
                    </a:moveTo>
                    <a:cubicBezTo>
                      <a:pt x="457" y="256"/>
                      <a:pt x="458" y="192"/>
                      <a:pt x="453" y="128"/>
                    </a:cubicBezTo>
                    <a:cubicBezTo>
                      <a:pt x="452" y="108"/>
                      <a:pt x="458" y="79"/>
                      <a:pt x="441" y="68"/>
                    </a:cubicBezTo>
                    <a:cubicBezTo>
                      <a:pt x="412" y="49"/>
                      <a:pt x="430" y="58"/>
                      <a:pt x="387" y="44"/>
                    </a:cubicBezTo>
                    <a:cubicBezTo>
                      <a:pt x="381" y="42"/>
                      <a:pt x="369" y="38"/>
                      <a:pt x="369" y="38"/>
                    </a:cubicBezTo>
                    <a:cubicBezTo>
                      <a:pt x="331" y="0"/>
                      <a:pt x="279" y="20"/>
                      <a:pt x="231" y="32"/>
                    </a:cubicBezTo>
                    <a:cubicBezTo>
                      <a:pt x="197" y="57"/>
                      <a:pt x="187" y="70"/>
                      <a:pt x="177" y="110"/>
                    </a:cubicBezTo>
                    <a:cubicBezTo>
                      <a:pt x="184" y="197"/>
                      <a:pt x="199" y="241"/>
                      <a:pt x="183" y="338"/>
                    </a:cubicBezTo>
                    <a:cubicBezTo>
                      <a:pt x="182" y="344"/>
                      <a:pt x="110" y="361"/>
                      <a:pt x="105" y="362"/>
                    </a:cubicBezTo>
                    <a:cubicBezTo>
                      <a:pt x="83" y="371"/>
                      <a:pt x="59" y="374"/>
                      <a:pt x="39" y="386"/>
                    </a:cubicBezTo>
                    <a:cubicBezTo>
                      <a:pt x="24" y="395"/>
                      <a:pt x="19" y="414"/>
                      <a:pt x="9" y="428"/>
                    </a:cubicBezTo>
                    <a:cubicBezTo>
                      <a:pt x="0" y="454"/>
                      <a:pt x="3" y="440"/>
                      <a:pt x="3" y="47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36" name="Freeform 446"/>
              <p:cNvSpPr>
                <a:spLocks/>
              </p:cNvSpPr>
              <p:nvPr/>
            </p:nvSpPr>
            <p:spPr bwMode="auto">
              <a:xfrm>
                <a:off x="4289425" y="3068638"/>
                <a:ext cx="581025" cy="885825"/>
              </a:xfrm>
              <a:custGeom>
                <a:avLst/>
                <a:gdLst>
                  <a:gd name="T0" fmla="*/ 2147483647 w 366"/>
                  <a:gd name="T1" fmla="*/ 0 h 558"/>
                  <a:gd name="T2" fmla="*/ 2147483647 w 366"/>
                  <a:gd name="T3" fmla="*/ 2147483647 h 558"/>
                  <a:gd name="T4" fmla="*/ 2147483647 w 366"/>
                  <a:gd name="T5" fmla="*/ 2147483647 h 558"/>
                  <a:gd name="T6" fmla="*/ 2147483647 w 366"/>
                  <a:gd name="T7" fmla="*/ 2147483647 h 558"/>
                  <a:gd name="T8" fmla="*/ 2147483647 w 366"/>
                  <a:gd name="T9" fmla="*/ 2147483647 h 558"/>
                  <a:gd name="T10" fmla="*/ 2147483647 w 366"/>
                  <a:gd name="T11" fmla="*/ 2147483647 h 558"/>
                  <a:gd name="T12" fmla="*/ 2147483647 w 366"/>
                  <a:gd name="T13" fmla="*/ 2147483647 h 558"/>
                  <a:gd name="T14" fmla="*/ 2147483647 w 366"/>
                  <a:gd name="T15" fmla="*/ 2147483647 h 558"/>
                  <a:gd name="T16" fmla="*/ 2147483647 w 366"/>
                  <a:gd name="T17" fmla="*/ 2147483647 h 558"/>
                  <a:gd name="T18" fmla="*/ 2147483647 w 366"/>
                  <a:gd name="T19" fmla="*/ 2147483647 h 558"/>
                  <a:gd name="T20" fmla="*/ 2147483647 w 366"/>
                  <a:gd name="T21" fmla="*/ 2147483647 h 558"/>
                  <a:gd name="T22" fmla="*/ 2147483647 w 366"/>
                  <a:gd name="T23" fmla="*/ 2147483647 h 558"/>
                  <a:gd name="T24" fmla="*/ 2147483647 w 366"/>
                  <a:gd name="T25" fmla="*/ 2147483647 h 558"/>
                  <a:gd name="T26" fmla="*/ 2147483647 w 366"/>
                  <a:gd name="T27" fmla="*/ 2147483647 h 558"/>
                  <a:gd name="T28" fmla="*/ 2147483647 w 366"/>
                  <a:gd name="T29" fmla="*/ 2147483647 h 558"/>
                  <a:gd name="T30" fmla="*/ 2147483647 w 366"/>
                  <a:gd name="T31" fmla="*/ 2147483647 h 558"/>
                  <a:gd name="T32" fmla="*/ 2147483647 w 366"/>
                  <a:gd name="T33" fmla="*/ 2147483647 h 558"/>
                  <a:gd name="T34" fmla="*/ 2147483647 w 366"/>
                  <a:gd name="T35" fmla="*/ 2147483647 h 558"/>
                  <a:gd name="T36" fmla="*/ 2147483647 w 366"/>
                  <a:gd name="T37" fmla="*/ 2147483647 h 558"/>
                  <a:gd name="T38" fmla="*/ 2147483647 w 366"/>
                  <a:gd name="T39" fmla="*/ 2147483647 h 558"/>
                  <a:gd name="T40" fmla="*/ 2147483647 w 366"/>
                  <a:gd name="T41" fmla="*/ 2147483647 h 558"/>
                  <a:gd name="T42" fmla="*/ 0 w 366"/>
                  <a:gd name="T43" fmla="*/ 2147483647 h 55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66"/>
                  <a:gd name="T67" fmla="*/ 0 h 558"/>
                  <a:gd name="T68" fmla="*/ 366 w 366"/>
                  <a:gd name="T69" fmla="*/ 558 h 55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66" h="558">
                    <a:moveTo>
                      <a:pt x="270" y="0"/>
                    </a:moveTo>
                    <a:cubicBezTo>
                      <a:pt x="290" y="20"/>
                      <a:pt x="317" y="35"/>
                      <a:pt x="330" y="60"/>
                    </a:cubicBezTo>
                    <a:cubicBezTo>
                      <a:pt x="345" y="89"/>
                      <a:pt x="354" y="120"/>
                      <a:pt x="366" y="150"/>
                    </a:cubicBezTo>
                    <a:cubicBezTo>
                      <a:pt x="364" y="206"/>
                      <a:pt x="364" y="262"/>
                      <a:pt x="360" y="318"/>
                    </a:cubicBezTo>
                    <a:cubicBezTo>
                      <a:pt x="357" y="359"/>
                      <a:pt x="309" y="407"/>
                      <a:pt x="288" y="438"/>
                    </a:cubicBezTo>
                    <a:cubicBezTo>
                      <a:pt x="262" y="477"/>
                      <a:pt x="245" y="505"/>
                      <a:pt x="210" y="540"/>
                    </a:cubicBezTo>
                    <a:cubicBezTo>
                      <a:pt x="205" y="545"/>
                      <a:pt x="192" y="545"/>
                      <a:pt x="192" y="552"/>
                    </a:cubicBezTo>
                    <a:cubicBezTo>
                      <a:pt x="192" y="558"/>
                      <a:pt x="204" y="548"/>
                      <a:pt x="210" y="546"/>
                    </a:cubicBezTo>
                    <a:cubicBezTo>
                      <a:pt x="238" y="504"/>
                      <a:pt x="222" y="518"/>
                      <a:pt x="252" y="498"/>
                    </a:cubicBezTo>
                    <a:cubicBezTo>
                      <a:pt x="267" y="476"/>
                      <a:pt x="290" y="453"/>
                      <a:pt x="312" y="438"/>
                    </a:cubicBezTo>
                    <a:cubicBezTo>
                      <a:pt x="323" y="406"/>
                      <a:pt x="343" y="381"/>
                      <a:pt x="354" y="348"/>
                    </a:cubicBezTo>
                    <a:cubicBezTo>
                      <a:pt x="358" y="336"/>
                      <a:pt x="366" y="312"/>
                      <a:pt x="366" y="312"/>
                    </a:cubicBezTo>
                    <a:cubicBezTo>
                      <a:pt x="353" y="221"/>
                      <a:pt x="309" y="232"/>
                      <a:pt x="222" y="216"/>
                    </a:cubicBezTo>
                    <a:cubicBezTo>
                      <a:pt x="213" y="178"/>
                      <a:pt x="221" y="199"/>
                      <a:pt x="192" y="156"/>
                    </a:cubicBezTo>
                    <a:cubicBezTo>
                      <a:pt x="188" y="149"/>
                      <a:pt x="101" y="129"/>
                      <a:pt x="156" y="150"/>
                    </a:cubicBezTo>
                    <a:cubicBezTo>
                      <a:pt x="166" y="154"/>
                      <a:pt x="176" y="154"/>
                      <a:pt x="186" y="156"/>
                    </a:cubicBezTo>
                    <a:cubicBezTo>
                      <a:pt x="194" y="168"/>
                      <a:pt x="205" y="178"/>
                      <a:pt x="210" y="192"/>
                    </a:cubicBezTo>
                    <a:cubicBezTo>
                      <a:pt x="214" y="204"/>
                      <a:pt x="222" y="228"/>
                      <a:pt x="222" y="228"/>
                    </a:cubicBezTo>
                    <a:cubicBezTo>
                      <a:pt x="222" y="231"/>
                      <a:pt x="241" y="305"/>
                      <a:pt x="228" y="318"/>
                    </a:cubicBezTo>
                    <a:cubicBezTo>
                      <a:pt x="215" y="331"/>
                      <a:pt x="192" y="326"/>
                      <a:pt x="174" y="330"/>
                    </a:cubicBezTo>
                    <a:cubicBezTo>
                      <a:pt x="128" y="341"/>
                      <a:pt x="82" y="349"/>
                      <a:pt x="36" y="360"/>
                    </a:cubicBezTo>
                    <a:cubicBezTo>
                      <a:pt x="13" y="375"/>
                      <a:pt x="25" y="372"/>
                      <a:pt x="0" y="37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37" name="Freeform 447"/>
              <p:cNvSpPr>
                <a:spLocks/>
              </p:cNvSpPr>
              <p:nvPr/>
            </p:nvSpPr>
            <p:spPr bwMode="auto">
              <a:xfrm>
                <a:off x="4460875" y="4011613"/>
                <a:ext cx="457200" cy="906462"/>
              </a:xfrm>
              <a:custGeom>
                <a:avLst/>
                <a:gdLst>
                  <a:gd name="T0" fmla="*/ 2147483647 w 288"/>
                  <a:gd name="T1" fmla="*/ 0 h 571"/>
                  <a:gd name="T2" fmla="*/ 2147483647 w 288"/>
                  <a:gd name="T3" fmla="*/ 2147483647 h 571"/>
                  <a:gd name="T4" fmla="*/ 2147483647 w 288"/>
                  <a:gd name="T5" fmla="*/ 2147483647 h 571"/>
                  <a:gd name="T6" fmla="*/ 2147483647 w 288"/>
                  <a:gd name="T7" fmla="*/ 2147483647 h 571"/>
                  <a:gd name="T8" fmla="*/ 2147483647 w 288"/>
                  <a:gd name="T9" fmla="*/ 2147483647 h 571"/>
                  <a:gd name="T10" fmla="*/ 2147483647 w 288"/>
                  <a:gd name="T11" fmla="*/ 2147483647 h 571"/>
                  <a:gd name="T12" fmla="*/ 2147483647 w 288"/>
                  <a:gd name="T13" fmla="*/ 2147483647 h 571"/>
                  <a:gd name="T14" fmla="*/ 2147483647 w 288"/>
                  <a:gd name="T15" fmla="*/ 2147483647 h 571"/>
                  <a:gd name="T16" fmla="*/ 2147483647 w 288"/>
                  <a:gd name="T17" fmla="*/ 2147483647 h 571"/>
                  <a:gd name="T18" fmla="*/ 2147483647 w 288"/>
                  <a:gd name="T19" fmla="*/ 2147483647 h 571"/>
                  <a:gd name="T20" fmla="*/ 2147483647 w 288"/>
                  <a:gd name="T21" fmla="*/ 2147483647 h 571"/>
                  <a:gd name="T22" fmla="*/ 2147483647 w 288"/>
                  <a:gd name="T23" fmla="*/ 2147483647 h 571"/>
                  <a:gd name="T24" fmla="*/ 2147483647 w 288"/>
                  <a:gd name="T25" fmla="*/ 2147483647 h 571"/>
                  <a:gd name="T26" fmla="*/ 2147483647 w 288"/>
                  <a:gd name="T27" fmla="*/ 2147483647 h 571"/>
                  <a:gd name="T28" fmla="*/ 2147483647 w 288"/>
                  <a:gd name="T29" fmla="*/ 2147483647 h 571"/>
                  <a:gd name="T30" fmla="*/ 0 w 288"/>
                  <a:gd name="T31" fmla="*/ 2147483647 h 57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88"/>
                  <a:gd name="T49" fmla="*/ 0 h 571"/>
                  <a:gd name="T50" fmla="*/ 288 w 288"/>
                  <a:gd name="T51" fmla="*/ 571 h 57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88" h="571">
                    <a:moveTo>
                      <a:pt x="258" y="0"/>
                    </a:moveTo>
                    <a:cubicBezTo>
                      <a:pt x="253" y="31"/>
                      <a:pt x="242" y="54"/>
                      <a:pt x="234" y="84"/>
                    </a:cubicBezTo>
                    <a:cubicBezTo>
                      <a:pt x="225" y="169"/>
                      <a:pt x="198" y="270"/>
                      <a:pt x="252" y="342"/>
                    </a:cubicBezTo>
                    <a:cubicBezTo>
                      <a:pt x="254" y="348"/>
                      <a:pt x="255" y="354"/>
                      <a:pt x="258" y="360"/>
                    </a:cubicBezTo>
                    <a:cubicBezTo>
                      <a:pt x="261" y="366"/>
                      <a:pt x="267" y="371"/>
                      <a:pt x="270" y="378"/>
                    </a:cubicBezTo>
                    <a:cubicBezTo>
                      <a:pt x="275" y="390"/>
                      <a:pt x="282" y="414"/>
                      <a:pt x="282" y="414"/>
                    </a:cubicBezTo>
                    <a:cubicBezTo>
                      <a:pt x="278" y="473"/>
                      <a:pt x="285" y="493"/>
                      <a:pt x="258" y="534"/>
                    </a:cubicBezTo>
                    <a:cubicBezTo>
                      <a:pt x="256" y="544"/>
                      <a:pt x="245" y="571"/>
                      <a:pt x="252" y="564"/>
                    </a:cubicBezTo>
                    <a:cubicBezTo>
                      <a:pt x="261" y="555"/>
                      <a:pt x="257" y="539"/>
                      <a:pt x="264" y="528"/>
                    </a:cubicBezTo>
                    <a:cubicBezTo>
                      <a:pt x="268" y="522"/>
                      <a:pt x="273" y="517"/>
                      <a:pt x="276" y="510"/>
                    </a:cubicBezTo>
                    <a:cubicBezTo>
                      <a:pt x="281" y="498"/>
                      <a:pt x="288" y="474"/>
                      <a:pt x="288" y="474"/>
                    </a:cubicBezTo>
                    <a:cubicBezTo>
                      <a:pt x="279" y="415"/>
                      <a:pt x="268" y="351"/>
                      <a:pt x="234" y="300"/>
                    </a:cubicBezTo>
                    <a:cubicBezTo>
                      <a:pt x="223" y="247"/>
                      <a:pt x="228" y="252"/>
                      <a:pt x="186" y="222"/>
                    </a:cubicBezTo>
                    <a:cubicBezTo>
                      <a:pt x="158" y="202"/>
                      <a:pt x="142" y="182"/>
                      <a:pt x="108" y="174"/>
                    </a:cubicBezTo>
                    <a:cubicBezTo>
                      <a:pt x="106" y="156"/>
                      <a:pt x="107" y="137"/>
                      <a:pt x="102" y="120"/>
                    </a:cubicBezTo>
                    <a:cubicBezTo>
                      <a:pt x="90" y="80"/>
                      <a:pt x="28" y="64"/>
                      <a:pt x="0" y="36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38" name="Freeform 448"/>
              <p:cNvSpPr>
                <a:spLocks/>
              </p:cNvSpPr>
              <p:nvPr/>
            </p:nvSpPr>
            <p:spPr bwMode="auto">
              <a:xfrm>
                <a:off x="3698875" y="3325813"/>
                <a:ext cx="457200" cy="906462"/>
              </a:xfrm>
              <a:custGeom>
                <a:avLst/>
                <a:gdLst>
                  <a:gd name="T0" fmla="*/ 2147483647 w 288"/>
                  <a:gd name="T1" fmla="*/ 0 h 571"/>
                  <a:gd name="T2" fmla="*/ 2147483647 w 288"/>
                  <a:gd name="T3" fmla="*/ 2147483647 h 571"/>
                  <a:gd name="T4" fmla="*/ 2147483647 w 288"/>
                  <a:gd name="T5" fmla="*/ 2147483647 h 571"/>
                  <a:gd name="T6" fmla="*/ 2147483647 w 288"/>
                  <a:gd name="T7" fmla="*/ 2147483647 h 571"/>
                  <a:gd name="T8" fmla="*/ 2147483647 w 288"/>
                  <a:gd name="T9" fmla="*/ 2147483647 h 571"/>
                  <a:gd name="T10" fmla="*/ 2147483647 w 288"/>
                  <a:gd name="T11" fmla="*/ 2147483647 h 571"/>
                  <a:gd name="T12" fmla="*/ 2147483647 w 288"/>
                  <a:gd name="T13" fmla="*/ 2147483647 h 571"/>
                  <a:gd name="T14" fmla="*/ 2147483647 w 288"/>
                  <a:gd name="T15" fmla="*/ 2147483647 h 571"/>
                  <a:gd name="T16" fmla="*/ 2147483647 w 288"/>
                  <a:gd name="T17" fmla="*/ 2147483647 h 571"/>
                  <a:gd name="T18" fmla="*/ 2147483647 w 288"/>
                  <a:gd name="T19" fmla="*/ 2147483647 h 571"/>
                  <a:gd name="T20" fmla="*/ 2147483647 w 288"/>
                  <a:gd name="T21" fmla="*/ 2147483647 h 571"/>
                  <a:gd name="T22" fmla="*/ 2147483647 w 288"/>
                  <a:gd name="T23" fmla="*/ 2147483647 h 571"/>
                  <a:gd name="T24" fmla="*/ 2147483647 w 288"/>
                  <a:gd name="T25" fmla="*/ 2147483647 h 571"/>
                  <a:gd name="T26" fmla="*/ 2147483647 w 288"/>
                  <a:gd name="T27" fmla="*/ 2147483647 h 571"/>
                  <a:gd name="T28" fmla="*/ 2147483647 w 288"/>
                  <a:gd name="T29" fmla="*/ 2147483647 h 571"/>
                  <a:gd name="T30" fmla="*/ 0 w 288"/>
                  <a:gd name="T31" fmla="*/ 2147483647 h 57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88"/>
                  <a:gd name="T49" fmla="*/ 0 h 571"/>
                  <a:gd name="T50" fmla="*/ 288 w 288"/>
                  <a:gd name="T51" fmla="*/ 571 h 57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88" h="571">
                    <a:moveTo>
                      <a:pt x="258" y="0"/>
                    </a:moveTo>
                    <a:cubicBezTo>
                      <a:pt x="253" y="31"/>
                      <a:pt x="242" y="54"/>
                      <a:pt x="234" y="84"/>
                    </a:cubicBezTo>
                    <a:cubicBezTo>
                      <a:pt x="225" y="169"/>
                      <a:pt x="198" y="270"/>
                      <a:pt x="252" y="342"/>
                    </a:cubicBezTo>
                    <a:cubicBezTo>
                      <a:pt x="254" y="348"/>
                      <a:pt x="255" y="354"/>
                      <a:pt x="258" y="360"/>
                    </a:cubicBezTo>
                    <a:cubicBezTo>
                      <a:pt x="261" y="366"/>
                      <a:pt x="267" y="371"/>
                      <a:pt x="270" y="378"/>
                    </a:cubicBezTo>
                    <a:cubicBezTo>
                      <a:pt x="275" y="390"/>
                      <a:pt x="282" y="414"/>
                      <a:pt x="282" y="414"/>
                    </a:cubicBezTo>
                    <a:cubicBezTo>
                      <a:pt x="278" y="473"/>
                      <a:pt x="285" y="493"/>
                      <a:pt x="258" y="534"/>
                    </a:cubicBezTo>
                    <a:cubicBezTo>
                      <a:pt x="256" y="544"/>
                      <a:pt x="245" y="571"/>
                      <a:pt x="252" y="564"/>
                    </a:cubicBezTo>
                    <a:cubicBezTo>
                      <a:pt x="261" y="555"/>
                      <a:pt x="257" y="539"/>
                      <a:pt x="264" y="528"/>
                    </a:cubicBezTo>
                    <a:cubicBezTo>
                      <a:pt x="268" y="522"/>
                      <a:pt x="273" y="517"/>
                      <a:pt x="276" y="510"/>
                    </a:cubicBezTo>
                    <a:cubicBezTo>
                      <a:pt x="281" y="498"/>
                      <a:pt x="288" y="474"/>
                      <a:pt x="288" y="474"/>
                    </a:cubicBezTo>
                    <a:cubicBezTo>
                      <a:pt x="279" y="415"/>
                      <a:pt x="268" y="351"/>
                      <a:pt x="234" y="300"/>
                    </a:cubicBezTo>
                    <a:cubicBezTo>
                      <a:pt x="223" y="247"/>
                      <a:pt x="228" y="252"/>
                      <a:pt x="186" y="222"/>
                    </a:cubicBezTo>
                    <a:cubicBezTo>
                      <a:pt x="158" y="202"/>
                      <a:pt x="142" y="182"/>
                      <a:pt x="108" y="174"/>
                    </a:cubicBezTo>
                    <a:cubicBezTo>
                      <a:pt x="106" y="156"/>
                      <a:pt x="107" y="137"/>
                      <a:pt x="102" y="120"/>
                    </a:cubicBezTo>
                    <a:cubicBezTo>
                      <a:pt x="90" y="80"/>
                      <a:pt x="28" y="64"/>
                      <a:pt x="0" y="36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39" name="Freeform 449"/>
              <p:cNvSpPr>
                <a:spLocks/>
              </p:cNvSpPr>
              <p:nvPr/>
            </p:nvSpPr>
            <p:spPr bwMode="auto">
              <a:xfrm>
                <a:off x="5299075" y="3525838"/>
                <a:ext cx="457200" cy="906462"/>
              </a:xfrm>
              <a:custGeom>
                <a:avLst/>
                <a:gdLst>
                  <a:gd name="T0" fmla="*/ 2147483647 w 288"/>
                  <a:gd name="T1" fmla="*/ 0 h 571"/>
                  <a:gd name="T2" fmla="*/ 2147483647 w 288"/>
                  <a:gd name="T3" fmla="*/ 2147483647 h 571"/>
                  <a:gd name="T4" fmla="*/ 2147483647 w 288"/>
                  <a:gd name="T5" fmla="*/ 2147483647 h 571"/>
                  <a:gd name="T6" fmla="*/ 2147483647 w 288"/>
                  <a:gd name="T7" fmla="*/ 2147483647 h 571"/>
                  <a:gd name="T8" fmla="*/ 2147483647 w 288"/>
                  <a:gd name="T9" fmla="*/ 2147483647 h 571"/>
                  <a:gd name="T10" fmla="*/ 2147483647 w 288"/>
                  <a:gd name="T11" fmla="*/ 2147483647 h 571"/>
                  <a:gd name="T12" fmla="*/ 2147483647 w 288"/>
                  <a:gd name="T13" fmla="*/ 2147483647 h 571"/>
                  <a:gd name="T14" fmla="*/ 2147483647 w 288"/>
                  <a:gd name="T15" fmla="*/ 2147483647 h 571"/>
                  <a:gd name="T16" fmla="*/ 2147483647 w 288"/>
                  <a:gd name="T17" fmla="*/ 2147483647 h 571"/>
                  <a:gd name="T18" fmla="*/ 2147483647 w 288"/>
                  <a:gd name="T19" fmla="*/ 2147483647 h 571"/>
                  <a:gd name="T20" fmla="*/ 2147483647 w 288"/>
                  <a:gd name="T21" fmla="*/ 2147483647 h 571"/>
                  <a:gd name="T22" fmla="*/ 2147483647 w 288"/>
                  <a:gd name="T23" fmla="*/ 2147483647 h 571"/>
                  <a:gd name="T24" fmla="*/ 2147483647 w 288"/>
                  <a:gd name="T25" fmla="*/ 2147483647 h 571"/>
                  <a:gd name="T26" fmla="*/ 2147483647 w 288"/>
                  <a:gd name="T27" fmla="*/ 2147483647 h 571"/>
                  <a:gd name="T28" fmla="*/ 2147483647 w 288"/>
                  <a:gd name="T29" fmla="*/ 2147483647 h 571"/>
                  <a:gd name="T30" fmla="*/ 0 w 288"/>
                  <a:gd name="T31" fmla="*/ 2147483647 h 57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88"/>
                  <a:gd name="T49" fmla="*/ 0 h 571"/>
                  <a:gd name="T50" fmla="*/ 288 w 288"/>
                  <a:gd name="T51" fmla="*/ 571 h 57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88" h="571">
                    <a:moveTo>
                      <a:pt x="258" y="0"/>
                    </a:moveTo>
                    <a:cubicBezTo>
                      <a:pt x="253" y="31"/>
                      <a:pt x="242" y="54"/>
                      <a:pt x="234" y="84"/>
                    </a:cubicBezTo>
                    <a:cubicBezTo>
                      <a:pt x="225" y="169"/>
                      <a:pt x="198" y="270"/>
                      <a:pt x="252" y="342"/>
                    </a:cubicBezTo>
                    <a:cubicBezTo>
                      <a:pt x="254" y="348"/>
                      <a:pt x="255" y="354"/>
                      <a:pt x="258" y="360"/>
                    </a:cubicBezTo>
                    <a:cubicBezTo>
                      <a:pt x="261" y="366"/>
                      <a:pt x="267" y="371"/>
                      <a:pt x="270" y="378"/>
                    </a:cubicBezTo>
                    <a:cubicBezTo>
                      <a:pt x="275" y="390"/>
                      <a:pt x="282" y="414"/>
                      <a:pt x="282" y="414"/>
                    </a:cubicBezTo>
                    <a:cubicBezTo>
                      <a:pt x="278" y="473"/>
                      <a:pt x="285" y="493"/>
                      <a:pt x="258" y="534"/>
                    </a:cubicBezTo>
                    <a:cubicBezTo>
                      <a:pt x="256" y="544"/>
                      <a:pt x="245" y="571"/>
                      <a:pt x="252" y="564"/>
                    </a:cubicBezTo>
                    <a:cubicBezTo>
                      <a:pt x="261" y="555"/>
                      <a:pt x="257" y="539"/>
                      <a:pt x="264" y="528"/>
                    </a:cubicBezTo>
                    <a:cubicBezTo>
                      <a:pt x="268" y="522"/>
                      <a:pt x="273" y="517"/>
                      <a:pt x="276" y="510"/>
                    </a:cubicBezTo>
                    <a:cubicBezTo>
                      <a:pt x="281" y="498"/>
                      <a:pt x="288" y="474"/>
                      <a:pt x="288" y="474"/>
                    </a:cubicBezTo>
                    <a:cubicBezTo>
                      <a:pt x="279" y="415"/>
                      <a:pt x="268" y="351"/>
                      <a:pt x="234" y="300"/>
                    </a:cubicBezTo>
                    <a:cubicBezTo>
                      <a:pt x="223" y="247"/>
                      <a:pt x="228" y="252"/>
                      <a:pt x="186" y="222"/>
                    </a:cubicBezTo>
                    <a:cubicBezTo>
                      <a:pt x="158" y="202"/>
                      <a:pt x="142" y="182"/>
                      <a:pt x="108" y="174"/>
                    </a:cubicBezTo>
                    <a:cubicBezTo>
                      <a:pt x="106" y="156"/>
                      <a:pt x="107" y="137"/>
                      <a:pt x="102" y="120"/>
                    </a:cubicBezTo>
                    <a:cubicBezTo>
                      <a:pt x="90" y="80"/>
                      <a:pt x="28" y="64"/>
                      <a:pt x="0" y="36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40" name="Freeform 450"/>
              <p:cNvSpPr>
                <a:spLocks/>
              </p:cNvSpPr>
              <p:nvPr/>
            </p:nvSpPr>
            <p:spPr bwMode="auto">
              <a:xfrm>
                <a:off x="5070475" y="2716213"/>
                <a:ext cx="581025" cy="885825"/>
              </a:xfrm>
              <a:custGeom>
                <a:avLst/>
                <a:gdLst>
                  <a:gd name="T0" fmla="*/ 2147483647 w 366"/>
                  <a:gd name="T1" fmla="*/ 0 h 558"/>
                  <a:gd name="T2" fmla="*/ 2147483647 w 366"/>
                  <a:gd name="T3" fmla="*/ 2147483647 h 558"/>
                  <a:gd name="T4" fmla="*/ 2147483647 w 366"/>
                  <a:gd name="T5" fmla="*/ 2147483647 h 558"/>
                  <a:gd name="T6" fmla="*/ 2147483647 w 366"/>
                  <a:gd name="T7" fmla="*/ 2147483647 h 558"/>
                  <a:gd name="T8" fmla="*/ 2147483647 w 366"/>
                  <a:gd name="T9" fmla="*/ 2147483647 h 558"/>
                  <a:gd name="T10" fmla="*/ 2147483647 w 366"/>
                  <a:gd name="T11" fmla="*/ 2147483647 h 558"/>
                  <a:gd name="T12" fmla="*/ 2147483647 w 366"/>
                  <a:gd name="T13" fmla="*/ 2147483647 h 558"/>
                  <a:gd name="T14" fmla="*/ 2147483647 w 366"/>
                  <a:gd name="T15" fmla="*/ 2147483647 h 558"/>
                  <a:gd name="T16" fmla="*/ 2147483647 w 366"/>
                  <a:gd name="T17" fmla="*/ 2147483647 h 558"/>
                  <a:gd name="T18" fmla="*/ 2147483647 w 366"/>
                  <a:gd name="T19" fmla="*/ 2147483647 h 558"/>
                  <a:gd name="T20" fmla="*/ 2147483647 w 366"/>
                  <a:gd name="T21" fmla="*/ 2147483647 h 558"/>
                  <a:gd name="T22" fmla="*/ 2147483647 w 366"/>
                  <a:gd name="T23" fmla="*/ 2147483647 h 558"/>
                  <a:gd name="T24" fmla="*/ 2147483647 w 366"/>
                  <a:gd name="T25" fmla="*/ 2147483647 h 558"/>
                  <a:gd name="T26" fmla="*/ 2147483647 w 366"/>
                  <a:gd name="T27" fmla="*/ 2147483647 h 558"/>
                  <a:gd name="T28" fmla="*/ 2147483647 w 366"/>
                  <a:gd name="T29" fmla="*/ 2147483647 h 558"/>
                  <a:gd name="T30" fmla="*/ 2147483647 w 366"/>
                  <a:gd name="T31" fmla="*/ 2147483647 h 558"/>
                  <a:gd name="T32" fmla="*/ 2147483647 w 366"/>
                  <a:gd name="T33" fmla="*/ 2147483647 h 558"/>
                  <a:gd name="T34" fmla="*/ 2147483647 w 366"/>
                  <a:gd name="T35" fmla="*/ 2147483647 h 558"/>
                  <a:gd name="T36" fmla="*/ 2147483647 w 366"/>
                  <a:gd name="T37" fmla="*/ 2147483647 h 558"/>
                  <a:gd name="T38" fmla="*/ 2147483647 w 366"/>
                  <a:gd name="T39" fmla="*/ 2147483647 h 558"/>
                  <a:gd name="T40" fmla="*/ 2147483647 w 366"/>
                  <a:gd name="T41" fmla="*/ 2147483647 h 558"/>
                  <a:gd name="T42" fmla="*/ 0 w 366"/>
                  <a:gd name="T43" fmla="*/ 2147483647 h 55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66"/>
                  <a:gd name="T67" fmla="*/ 0 h 558"/>
                  <a:gd name="T68" fmla="*/ 366 w 366"/>
                  <a:gd name="T69" fmla="*/ 558 h 55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66" h="558">
                    <a:moveTo>
                      <a:pt x="270" y="0"/>
                    </a:moveTo>
                    <a:cubicBezTo>
                      <a:pt x="290" y="20"/>
                      <a:pt x="317" y="35"/>
                      <a:pt x="330" y="60"/>
                    </a:cubicBezTo>
                    <a:cubicBezTo>
                      <a:pt x="345" y="89"/>
                      <a:pt x="354" y="120"/>
                      <a:pt x="366" y="150"/>
                    </a:cubicBezTo>
                    <a:cubicBezTo>
                      <a:pt x="364" y="206"/>
                      <a:pt x="364" y="262"/>
                      <a:pt x="360" y="318"/>
                    </a:cubicBezTo>
                    <a:cubicBezTo>
                      <a:pt x="357" y="359"/>
                      <a:pt x="309" y="407"/>
                      <a:pt x="288" y="438"/>
                    </a:cubicBezTo>
                    <a:cubicBezTo>
                      <a:pt x="262" y="477"/>
                      <a:pt x="245" y="505"/>
                      <a:pt x="210" y="540"/>
                    </a:cubicBezTo>
                    <a:cubicBezTo>
                      <a:pt x="205" y="545"/>
                      <a:pt x="192" y="545"/>
                      <a:pt x="192" y="552"/>
                    </a:cubicBezTo>
                    <a:cubicBezTo>
                      <a:pt x="192" y="558"/>
                      <a:pt x="204" y="548"/>
                      <a:pt x="210" y="546"/>
                    </a:cubicBezTo>
                    <a:cubicBezTo>
                      <a:pt x="238" y="504"/>
                      <a:pt x="222" y="518"/>
                      <a:pt x="252" y="498"/>
                    </a:cubicBezTo>
                    <a:cubicBezTo>
                      <a:pt x="267" y="476"/>
                      <a:pt x="290" y="453"/>
                      <a:pt x="312" y="438"/>
                    </a:cubicBezTo>
                    <a:cubicBezTo>
                      <a:pt x="323" y="406"/>
                      <a:pt x="343" y="381"/>
                      <a:pt x="354" y="348"/>
                    </a:cubicBezTo>
                    <a:cubicBezTo>
                      <a:pt x="358" y="336"/>
                      <a:pt x="366" y="312"/>
                      <a:pt x="366" y="312"/>
                    </a:cubicBezTo>
                    <a:cubicBezTo>
                      <a:pt x="353" y="221"/>
                      <a:pt x="309" y="232"/>
                      <a:pt x="222" y="216"/>
                    </a:cubicBezTo>
                    <a:cubicBezTo>
                      <a:pt x="213" y="178"/>
                      <a:pt x="221" y="199"/>
                      <a:pt x="192" y="156"/>
                    </a:cubicBezTo>
                    <a:cubicBezTo>
                      <a:pt x="188" y="149"/>
                      <a:pt x="101" y="129"/>
                      <a:pt x="156" y="150"/>
                    </a:cubicBezTo>
                    <a:cubicBezTo>
                      <a:pt x="166" y="154"/>
                      <a:pt x="176" y="154"/>
                      <a:pt x="186" y="156"/>
                    </a:cubicBezTo>
                    <a:cubicBezTo>
                      <a:pt x="194" y="168"/>
                      <a:pt x="205" y="178"/>
                      <a:pt x="210" y="192"/>
                    </a:cubicBezTo>
                    <a:cubicBezTo>
                      <a:pt x="214" y="204"/>
                      <a:pt x="222" y="228"/>
                      <a:pt x="222" y="228"/>
                    </a:cubicBezTo>
                    <a:cubicBezTo>
                      <a:pt x="222" y="231"/>
                      <a:pt x="241" y="305"/>
                      <a:pt x="228" y="318"/>
                    </a:cubicBezTo>
                    <a:cubicBezTo>
                      <a:pt x="215" y="331"/>
                      <a:pt x="192" y="326"/>
                      <a:pt x="174" y="330"/>
                    </a:cubicBezTo>
                    <a:cubicBezTo>
                      <a:pt x="128" y="341"/>
                      <a:pt x="82" y="349"/>
                      <a:pt x="36" y="360"/>
                    </a:cubicBezTo>
                    <a:cubicBezTo>
                      <a:pt x="13" y="375"/>
                      <a:pt x="25" y="372"/>
                      <a:pt x="0" y="37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41" name="Freeform 451"/>
              <p:cNvSpPr>
                <a:spLocks/>
              </p:cNvSpPr>
              <p:nvPr/>
            </p:nvSpPr>
            <p:spPr bwMode="auto">
              <a:xfrm>
                <a:off x="2936875" y="3097213"/>
                <a:ext cx="581025" cy="885825"/>
              </a:xfrm>
              <a:custGeom>
                <a:avLst/>
                <a:gdLst>
                  <a:gd name="T0" fmla="*/ 2147483647 w 366"/>
                  <a:gd name="T1" fmla="*/ 0 h 558"/>
                  <a:gd name="T2" fmla="*/ 2147483647 w 366"/>
                  <a:gd name="T3" fmla="*/ 2147483647 h 558"/>
                  <a:gd name="T4" fmla="*/ 2147483647 w 366"/>
                  <a:gd name="T5" fmla="*/ 2147483647 h 558"/>
                  <a:gd name="T6" fmla="*/ 2147483647 w 366"/>
                  <a:gd name="T7" fmla="*/ 2147483647 h 558"/>
                  <a:gd name="T8" fmla="*/ 2147483647 w 366"/>
                  <a:gd name="T9" fmla="*/ 2147483647 h 558"/>
                  <a:gd name="T10" fmla="*/ 2147483647 w 366"/>
                  <a:gd name="T11" fmla="*/ 2147483647 h 558"/>
                  <a:gd name="T12" fmla="*/ 2147483647 w 366"/>
                  <a:gd name="T13" fmla="*/ 2147483647 h 558"/>
                  <a:gd name="T14" fmla="*/ 2147483647 w 366"/>
                  <a:gd name="T15" fmla="*/ 2147483647 h 558"/>
                  <a:gd name="T16" fmla="*/ 2147483647 w 366"/>
                  <a:gd name="T17" fmla="*/ 2147483647 h 558"/>
                  <a:gd name="T18" fmla="*/ 2147483647 w 366"/>
                  <a:gd name="T19" fmla="*/ 2147483647 h 558"/>
                  <a:gd name="T20" fmla="*/ 2147483647 w 366"/>
                  <a:gd name="T21" fmla="*/ 2147483647 h 558"/>
                  <a:gd name="T22" fmla="*/ 2147483647 w 366"/>
                  <a:gd name="T23" fmla="*/ 2147483647 h 558"/>
                  <a:gd name="T24" fmla="*/ 2147483647 w 366"/>
                  <a:gd name="T25" fmla="*/ 2147483647 h 558"/>
                  <a:gd name="T26" fmla="*/ 2147483647 w 366"/>
                  <a:gd name="T27" fmla="*/ 2147483647 h 558"/>
                  <a:gd name="T28" fmla="*/ 2147483647 w 366"/>
                  <a:gd name="T29" fmla="*/ 2147483647 h 558"/>
                  <a:gd name="T30" fmla="*/ 2147483647 w 366"/>
                  <a:gd name="T31" fmla="*/ 2147483647 h 558"/>
                  <a:gd name="T32" fmla="*/ 2147483647 w 366"/>
                  <a:gd name="T33" fmla="*/ 2147483647 h 558"/>
                  <a:gd name="T34" fmla="*/ 2147483647 w 366"/>
                  <a:gd name="T35" fmla="*/ 2147483647 h 558"/>
                  <a:gd name="T36" fmla="*/ 2147483647 w 366"/>
                  <a:gd name="T37" fmla="*/ 2147483647 h 558"/>
                  <a:gd name="T38" fmla="*/ 2147483647 w 366"/>
                  <a:gd name="T39" fmla="*/ 2147483647 h 558"/>
                  <a:gd name="T40" fmla="*/ 2147483647 w 366"/>
                  <a:gd name="T41" fmla="*/ 2147483647 h 558"/>
                  <a:gd name="T42" fmla="*/ 0 w 366"/>
                  <a:gd name="T43" fmla="*/ 2147483647 h 55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66"/>
                  <a:gd name="T67" fmla="*/ 0 h 558"/>
                  <a:gd name="T68" fmla="*/ 366 w 366"/>
                  <a:gd name="T69" fmla="*/ 558 h 55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66" h="558">
                    <a:moveTo>
                      <a:pt x="270" y="0"/>
                    </a:moveTo>
                    <a:cubicBezTo>
                      <a:pt x="290" y="20"/>
                      <a:pt x="317" y="35"/>
                      <a:pt x="330" y="60"/>
                    </a:cubicBezTo>
                    <a:cubicBezTo>
                      <a:pt x="345" y="89"/>
                      <a:pt x="354" y="120"/>
                      <a:pt x="366" y="150"/>
                    </a:cubicBezTo>
                    <a:cubicBezTo>
                      <a:pt x="364" y="206"/>
                      <a:pt x="364" y="262"/>
                      <a:pt x="360" y="318"/>
                    </a:cubicBezTo>
                    <a:cubicBezTo>
                      <a:pt x="357" y="359"/>
                      <a:pt x="309" y="407"/>
                      <a:pt x="288" y="438"/>
                    </a:cubicBezTo>
                    <a:cubicBezTo>
                      <a:pt x="262" y="477"/>
                      <a:pt x="245" y="505"/>
                      <a:pt x="210" y="540"/>
                    </a:cubicBezTo>
                    <a:cubicBezTo>
                      <a:pt x="205" y="545"/>
                      <a:pt x="192" y="545"/>
                      <a:pt x="192" y="552"/>
                    </a:cubicBezTo>
                    <a:cubicBezTo>
                      <a:pt x="192" y="558"/>
                      <a:pt x="204" y="548"/>
                      <a:pt x="210" y="546"/>
                    </a:cubicBezTo>
                    <a:cubicBezTo>
                      <a:pt x="238" y="504"/>
                      <a:pt x="222" y="518"/>
                      <a:pt x="252" y="498"/>
                    </a:cubicBezTo>
                    <a:cubicBezTo>
                      <a:pt x="267" y="476"/>
                      <a:pt x="290" y="453"/>
                      <a:pt x="312" y="438"/>
                    </a:cubicBezTo>
                    <a:cubicBezTo>
                      <a:pt x="323" y="406"/>
                      <a:pt x="343" y="381"/>
                      <a:pt x="354" y="348"/>
                    </a:cubicBezTo>
                    <a:cubicBezTo>
                      <a:pt x="358" y="336"/>
                      <a:pt x="366" y="312"/>
                      <a:pt x="366" y="312"/>
                    </a:cubicBezTo>
                    <a:cubicBezTo>
                      <a:pt x="353" y="221"/>
                      <a:pt x="309" y="232"/>
                      <a:pt x="222" y="216"/>
                    </a:cubicBezTo>
                    <a:cubicBezTo>
                      <a:pt x="213" y="178"/>
                      <a:pt x="221" y="199"/>
                      <a:pt x="192" y="156"/>
                    </a:cubicBezTo>
                    <a:cubicBezTo>
                      <a:pt x="188" y="149"/>
                      <a:pt x="101" y="129"/>
                      <a:pt x="156" y="150"/>
                    </a:cubicBezTo>
                    <a:cubicBezTo>
                      <a:pt x="166" y="154"/>
                      <a:pt x="176" y="154"/>
                      <a:pt x="186" y="156"/>
                    </a:cubicBezTo>
                    <a:cubicBezTo>
                      <a:pt x="194" y="168"/>
                      <a:pt x="205" y="178"/>
                      <a:pt x="210" y="192"/>
                    </a:cubicBezTo>
                    <a:cubicBezTo>
                      <a:pt x="214" y="204"/>
                      <a:pt x="222" y="228"/>
                      <a:pt x="222" y="228"/>
                    </a:cubicBezTo>
                    <a:cubicBezTo>
                      <a:pt x="222" y="231"/>
                      <a:pt x="241" y="305"/>
                      <a:pt x="228" y="318"/>
                    </a:cubicBezTo>
                    <a:cubicBezTo>
                      <a:pt x="215" y="331"/>
                      <a:pt x="192" y="326"/>
                      <a:pt x="174" y="330"/>
                    </a:cubicBezTo>
                    <a:cubicBezTo>
                      <a:pt x="128" y="341"/>
                      <a:pt x="82" y="349"/>
                      <a:pt x="36" y="360"/>
                    </a:cubicBezTo>
                    <a:cubicBezTo>
                      <a:pt x="13" y="375"/>
                      <a:pt x="25" y="372"/>
                      <a:pt x="0" y="37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42" name="Freeform 452"/>
              <p:cNvSpPr>
                <a:spLocks/>
              </p:cNvSpPr>
              <p:nvPr/>
            </p:nvSpPr>
            <p:spPr bwMode="auto">
              <a:xfrm>
                <a:off x="3775075" y="2716213"/>
                <a:ext cx="581025" cy="885825"/>
              </a:xfrm>
              <a:custGeom>
                <a:avLst/>
                <a:gdLst>
                  <a:gd name="T0" fmla="*/ 2147483647 w 366"/>
                  <a:gd name="T1" fmla="*/ 0 h 558"/>
                  <a:gd name="T2" fmla="*/ 2147483647 w 366"/>
                  <a:gd name="T3" fmla="*/ 2147483647 h 558"/>
                  <a:gd name="T4" fmla="*/ 2147483647 w 366"/>
                  <a:gd name="T5" fmla="*/ 2147483647 h 558"/>
                  <a:gd name="T6" fmla="*/ 2147483647 w 366"/>
                  <a:gd name="T7" fmla="*/ 2147483647 h 558"/>
                  <a:gd name="T8" fmla="*/ 2147483647 w 366"/>
                  <a:gd name="T9" fmla="*/ 2147483647 h 558"/>
                  <a:gd name="T10" fmla="*/ 2147483647 w 366"/>
                  <a:gd name="T11" fmla="*/ 2147483647 h 558"/>
                  <a:gd name="T12" fmla="*/ 2147483647 w 366"/>
                  <a:gd name="T13" fmla="*/ 2147483647 h 558"/>
                  <a:gd name="T14" fmla="*/ 2147483647 w 366"/>
                  <a:gd name="T15" fmla="*/ 2147483647 h 558"/>
                  <a:gd name="T16" fmla="*/ 2147483647 w 366"/>
                  <a:gd name="T17" fmla="*/ 2147483647 h 558"/>
                  <a:gd name="T18" fmla="*/ 2147483647 w 366"/>
                  <a:gd name="T19" fmla="*/ 2147483647 h 558"/>
                  <a:gd name="T20" fmla="*/ 2147483647 w 366"/>
                  <a:gd name="T21" fmla="*/ 2147483647 h 558"/>
                  <a:gd name="T22" fmla="*/ 2147483647 w 366"/>
                  <a:gd name="T23" fmla="*/ 2147483647 h 558"/>
                  <a:gd name="T24" fmla="*/ 2147483647 w 366"/>
                  <a:gd name="T25" fmla="*/ 2147483647 h 558"/>
                  <a:gd name="T26" fmla="*/ 2147483647 w 366"/>
                  <a:gd name="T27" fmla="*/ 2147483647 h 558"/>
                  <a:gd name="T28" fmla="*/ 2147483647 w 366"/>
                  <a:gd name="T29" fmla="*/ 2147483647 h 558"/>
                  <a:gd name="T30" fmla="*/ 2147483647 w 366"/>
                  <a:gd name="T31" fmla="*/ 2147483647 h 558"/>
                  <a:gd name="T32" fmla="*/ 2147483647 w 366"/>
                  <a:gd name="T33" fmla="*/ 2147483647 h 558"/>
                  <a:gd name="T34" fmla="*/ 2147483647 w 366"/>
                  <a:gd name="T35" fmla="*/ 2147483647 h 558"/>
                  <a:gd name="T36" fmla="*/ 2147483647 w 366"/>
                  <a:gd name="T37" fmla="*/ 2147483647 h 558"/>
                  <a:gd name="T38" fmla="*/ 2147483647 w 366"/>
                  <a:gd name="T39" fmla="*/ 2147483647 h 558"/>
                  <a:gd name="T40" fmla="*/ 2147483647 w 366"/>
                  <a:gd name="T41" fmla="*/ 2147483647 h 558"/>
                  <a:gd name="T42" fmla="*/ 0 w 366"/>
                  <a:gd name="T43" fmla="*/ 2147483647 h 55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66"/>
                  <a:gd name="T67" fmla="*/ 0 h 558"/>
                  <a:gd name="T68" fmla="*/ 366 w 366"/>
                  <a:gd name="T69" fmla="*/ 558 h 55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66" h="558">
                    <a:moveTo>
                      <a:pt x="270" y="0"/>
                    </a:moveTo>
                    <a:cubicBezTo>
                      <a:pt x="290" y="20"/>
                      <a:pt x="317" y="35"/>
                      <a:pt x="330" y="60"/>
                    </a:cubicBezTo>
                    <a:cubicBezTo>
                      <a:pt x="345" y="89"/>
                      <a:pt x="354" y="120"/>
                      <a:pt x="366" y="150"/>
                    </a:cubicBezTo>
                    <a:cubicBezTo>
                      <a:pt x="364" y="206"/>
                      <a:pt x="364" y="262"/>
                      <a:pt x="360" y="318"/>
                    </a:cubicBezTo>
                    <a:cubicBezTo>
                      <a:pt x="357" y="359"/>
                      <a:pt x="309" y="407"/>
                      <a:pt x="288" y="438"/>
                    </a:cubicBezTo>
                    <a:cubicBezTo>
                      <a:pt x="262" y="477"/>
                      <a:pt x="245" y="505"/>
                      <a:pt x="210" y="540"/>
                    </a:cubicBezTo>
                    <a:cubicBezTo>
                      <a:pt x="205" y="545"/>
                      <a:pt x="192" y="545"/>
                      <a:pt x="192" y="552"/>
                    </a:cubicBezTo>
                    <a:cubicBezTo>
                      <a:pt x="192" y="558"/>
                      <a:pt x="204" y="548"/>
                      <a:pt x="210" y="546"/>
                    </a:cubicBezTo>
                    <a:cubicBezTo>
                      <a:pt x="238" y="504"/>
                      <a:pt x="222" y="518"/>
                      <a:pt x="252" y="498"/>
                    </a:cubicBezTo>
                    <a:cubicBezTo>
                      <a:pt x="267" y="476"/>
                      <a:pt x="290" y="453"/>
                      <a:pt x="312" y="438"/>
                    </a:cubicBezTo>
                    <a:cubicBezTo>
                      <a:pt x="323" y="406"/>
                      <a:pt x="343" y="381"/>
                      <a:pt x="354" y="348"/>
                    </a:cubicBezTo>
                    <a:cubicBezTo>
                      <a:pt x="358" y="336"/>
                      <a:pt x="366" y="312"/>
                      <a:pt x="366" y="312"/>
                    </a:cubicBezTo>
                    <a:cubicBezTo>
                      <a:pt x="353" y="221"/>
                      <a:pt x="309" y="232"/>
                      <a:pt x="222" y="216"/>
                    </a:cubicBezTo>
                    <a:cubicBezTo>
                      <a:pt x="213" y="178"/>
                      <a:pt x="221" y="199"/>
                      <a:pt x="192" y="156"/>
                    </a:cubicBezTo>
                    <a:cubicBezTo>
                      <a:pt x="188" y="149"/>
                      <a:pt x="101" y="129"/>
                      <a:pt x="156" y="150"/>
                    </a:cubicBezTo>
                    <a:cubicBezTo>
                      <a:pt x="166" y="154"/>
                      <a:pt x="176" y="154"/>
                      <a:pt x="186" y="156"/>
                    </a:cubicBezTo>
                    <a:cubicBezTo>
                      <a:pt x="194" y="168"/>
                      <a:pt x="205" y="178"/>
                      <a:pt x="210" y="192"/>
                    </a:cubicBezTo>
                    <a:cubicBezTo>
                      <a:pt x="214" y="204"/>
                      <a:pt x="222" y="228"/>
                      <a:pt x="222" y="228"/>
                    </a:cubicBezTo>
                    <a:cubicBezTo>
                      <a:pt x="222" y="231"/>
                      <a:pt x="241" y="305"/>
                      <a:pt x="228" y="318"/>
                    </a:cubicBezTo>
                    <a:cubicBezTo>
                      <a:pt x="215" y="331"/>
                      <a:pt x="192" y="326"/>
                      <a:pt x="174" y="330"/>
                    </a:cubicBezTo>
                    <a:cubicBezTo>
                      <a:pt x="128" y="341"/>
                      <a:pt x="82" y="349"/>
                      <a:pt x="36" y="360"/>
                    </a:cubicBezTo>
                    <a:cubicBezTo>
                      <a:pt x="13" y="375"/>
                      <a:pt x="25" y="372"/>
                      <a:pt x="0" y="37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43" name="Freeform 454"/>
              <p:cNvSpPr>
                <a:spLocks/>
              </p:cNvSpPr>
              <p:nvPr/>
            </p:nvSpPr>
            <p:spPr bwMode="auto">
              <a:xfrm>
                <a:off x="4765675" y="4087813"/>
                <a:ext cx="457200" cy="906462"/>
              </a:xfrm>
              <a:custGeom>
                <a:avLst/>
                <a:gdLst>
                  <a:gd name="T0" fmla="*/ 2147483647 w 288"/>
                  <a:gd name="T1" fmla="*/ 0 h 571"/>
                  <a:gd name="T2" fmla="*/ 2147483647 w 288"/>
                  <a:gd name="T3" fmla="*/ 2147483647 h 571"/>
                  <a:gd name="T4" fmla="*/ 2147483647 w 288"/>
                  <a:gd name="T5" fmla="*/ 2147483647 h 571"/>
                  <a:gd name="T6" fmla="*/ 2147483647 w 288"/>
                  <a:gd name="T7" fmla="*/ 2147483647 h 571"/>
                  <a:gd name="T8" fmla="*/ 2147483647 w 288"/>
                  <a:gd name="T9" fmla="*/ 2147483647 h 571"/>
                  <a:gd name="T10" fmla="*/ 2147483647 w 288"/>
                  <a:gd name="T11" fmla="*/ 2147483647 h 571"/>
                  <a:gd name="T12" fmla="*/ 2147483647 w 288"/>
                  <a:gd name="T13" fmla="*/ 2147483647 h 571"/>
                  <a:gd name="T14" fmla="*/ 2147483647 w 288"/>
                  <a:gd name="T15" fmla="*/ 2147483647 h 571"/>
                  <a:gd name="T16" fmla="*/ 2147483647 w 288"/>
                  <a:gd name="T17" fmla="*/ 2147483647 h 571"/>
                  <a:gd name="T18" fmla="*/ 2147483647 w 288"/>
                  <a:gd name="T19" fmla="*/ 2147483647 h 571"/>
                  <a:gd name="T20" fmla="*/ 2147483647 w 288"/>
                  <a:gd name="T21" fmla="*/ 2147483647 h 571"/>
                  <a:gd name="T22" fmla="*/ 2147483647 w 288"/>
                  <a:gd name="T23" fmla="*/ 2147483647 h 571"/>
                  <a:gd name="T24" fmla="*/ 2147483647 w 288"/>
                  <a:gd name="T25" fmla="*/ 2147483647 h 571"/>
                  <a:gd name="T26" fmla="*/ 2147483647 w 288"/>
                  <a:gd name="T27" fmla="*/ 2147483647 h 571"/>
                  <a:gd name="T28" fmla="*/ 2147483647 w 288"/>
                  <a:gd name="T29" fmla="*/ 2147483647 h 571"/>
                  <a:gd name="T30" fmla="*/ 0 w 288"/>
                  <a:gd name="T31" fmla="*/ 2147483647 h 57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88"/>
                  <a:gd name="T49" fmla="*/ 0 h 571"/>
                  <a:gd name="T50" fmla="*/ 288 w 288"/>
                  <a:gd name="T51" fmla="*/ 571 h 57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88" h="571">
                    <a:moveTo>
                      <a:pt x="258" y="0"/>
                    </a:moveTo>
                    <a:cubicBezTo>
                      <a:pt x="253" y="31"/>
                      <a:pt x="242" y="54"/>
                      <a:pt x="234" y="84"/>
                    </a:cubicBezTo>
                    <a:cubicBezTo>
                      <a:pt x="225" y="169"/>
                      <a:pt x="198" y="270"/>
                      <a:pt x="252" y="342"/>
                    </a:cubicBezTo>
                    <a:cubicBezTo>
                      <a:pt x="254" y="348"/>
                      <a:pt x="255" y="354"/>
                      <a:pt x="258" y="360"/>
                    </a:cubicBezTo>
                    <a:cubicBezTo>
                      <a:pt x="261" y="366"/>
                      <a:pt x="267" y="371"/>
                      <a:pt x="270" y="378"/>
                    </a:cubicBezTo>
                    <a:cubicBezTo>
                      <a:pt x="275" y="390"/>
                      <a:pt x="282" y="414"/>
                      <a:pt x="282" y="414"/>
                    </a:cubicBezTo>
                    <a:cubicBezTo>
                      <a:pt x="278" y="473"/>
                      <a:pt x="285" y="493"/>
                      <a:pt x="258" y="534"/>
                    </a:cubicBezTo>
                    <a:cubicBezTo>
                      <a:pt x="256" y="544"/>
                      <a:pt x="245" y="571"/>
                      <a:pt x="252" y="564"/>
                    </a:cubicBezTo>
                    <a:cubicBezTo>
                      <a:pt x="261" y="555"/>
                      <a:pt x="257" y="539"/>
                      <a:pt x="264" y="528"/>
                    </a:cubicBezTo>
                    <a:cubicBezTo>
                      <a:pt x="268" y="522"/>
                      <a:pt x="273" y="517"/>
                      <a:pt x="276" y="510"/>
                    </a:cubicBezTo>
                    <a:cubicBezTo>
                      <a:pt x="281" y="498"/>
                      <a:pt x="288" y="474"/>
                      <a:pt x="288" y="474"/>
                    </a:cubicBezTo>
                    <a:cubicBezTo>
                      <a:pt x="279" y="415"/>
                      <a:pt x="268" y="351"/>
                      <a:pt x="234" y="300"/>
                    </a:cubicBezTo>
                    <a:cubicBezTo>
                      <a:pt x="223" y="247"/>
                      <a:pt x="228" y="252"/>
                      <a:pt x="186" y="222"/>
                    </a:cubicBezTo>
                    <a:cubicBezTo>
                      <a:pt x="158" y="202"/>
                      <a:pt x="142" y="182"/>
                      <a:pt x="108" y="174"/>
                    </a:cubicBezTo>
                    <a:cubicBezTo>
                      <a:pt x="106" y="156"/>
                      <a:pt x="107" y="137"/>
                      <a:pt x="102" y="120"/>
                    </a:cubicBezTo>
                    <a:cubicBezTo>
                      <a:pt x="90" y="80"/>
                      <a:pt x="28" y="64"/>
                      <a:pt x="0" y="36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44" name="Freeform 455"/>
              <p:cNvSpPr>
                <a:spLocks/>
              </p:cNvSpPr>
              <p:nvPr/>
            </p:nvSpPr>
            <p:spPr bwMode="auto">
              <a:xfrm rot="3375668">
                <a:off x="5066507" y="2034381"/>
                <a:ext cx="457200" cy="906463"/>
              </a:xfrm>
              <a:custGeom>
                <a:avLst/>
                <a:gdLst>
                  <a:gd name="T0" fmla="*/ 2147483647 w 288"/>
                  <a:gd name="T1" fmla="*/ 0 h 571"/>
                  <a:gd name="T2" fmla="*/ 2147483647 w 288"/>
                  <a:gd name="T3" fmla="*/ 2147483647 h 571"/>
                  <a:gd name="T4" fmla="*/ 2147483647 w 288"/>
                  <a:gd name="T5" fmla="*/ 2147483647 h 571"/>
                  <a:gd name="T6" fmla="*/ 2147483647 w 288"/>
                  <a:gd name="T7" fmla="*/ 2147483647 h 571"/>
                  <a:gd name="T8" fmla="*/ 2147483647 w 288"/>
                  <a:gd name="T9" fmla="*/ 2147483647 h 571"/>
                  <a:gd name="T10" fmla="*/ 2147483647 w 288"/>
                  <a:gd name="T11" fmla="*/ 2147483647 h 571"/>
                  <a:gd name="T12" fmla="*/ 2147483647 w 288"/>
                  <a:gd name="T13" fmla="*/ 2147483647 h 571"/>
                  <a:gd name="T14" fmla="*/ 2147483647 w 288"/>
                  <a:gd name="T15" fmla="*/ 2147483647 h 571"/>
                  <a:gd name="T16" fmla="*/ 2147483647 w 288"/>
                  <a:gd name="T17" fmla="*/ 2147483647 h 571"/>
                  <a:gd name="T18" fmla="*/ 2147483647 w 288"/>
                  <a:gd name="T19" fmla="*/ 2147483647 h 571"/>
                  <a:gd name="T20" fmla="*/ 2147483647 w 288"/>
                  <a:gd name="T21" fmla="*/ 2147483647 h 571"/>
                  <a:gd name="T22" fmla="*/ 2147483647 w 288"/>
                  <a:gd name="T23" fmla="*/ 2147483647 h 571"/>
                  <a:gd name="T24" fmla="*/ 2147483647 w 288"/>
                  <a:gd name="T25" fmla="*/ 2147483647 h 571"/>
                  <a:gd name="T26" fmla="*/ 2147483647 w 288"/>
                  <a:gd name="T27" fmla="*/ 2147483647 h 571"/>
                  <a:gd name="T28" fmla="*/ 2147483647 w 288"/>
                  <a:gd name="T29" fmla="*/ 2147483647 h 571"/>
                  <a:gd name="T30" fmla="*/ 0 w 288"/>
                  <a:gd name="T31" fmla="*/ 2147483647 h 57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88"/>
                  <a:gd name="T49" fmla="*/ 0 h 571"/>
                  <a:gd name="T50" fmla="*/ 288 w 288"/>
                  <a:gd name="T51" fmla="*/ 571 h 57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88" h="571">
                    <a:moveTo>
                      <a:pt x="258" y="0"/>
                    </a:moveTo>
                    <a:cubicBezTo>
                      <a:pt x="253" y="31"/>
                      <a:pt x="242" y="54"/>
                      <a:pt x="234" y="84"/>
                    </a:cubicBezTo>
                    <a:cubicBezTo>
                      <a:pt x="225" y="169"/>
                      <a:pt x="198" y="270"/>
                      <a:pt x="252" y="342"/>
                    </a:cubicBezTo>
                    <a:cubicBezTo>
                      <a:pt x="254" y="348"/>
                      <a:pt x="255" y="354"/>
                      <a:pt x="258" y="360"/>
                    </a:cubicBezTo>
                    <a:cubicBezTo>
                      <a:pt x="261" y="366"/>
                      <a:pt x="267" y="371"/>
                      <a:pt x="270" y="378"/>
                    </a:cubicBezTo>
                    <a:cubicBezTo>
                      <a:pt x="275" y="390"/>
                      <a:pt x="282" y="414"/>
                      <a:pt x="282" y="414"/>
                    </a:cubicBezTo>
                    <a:cubicBezTo>
                      <a:pt x="278" y="473"/>
                      <a:pt x="285" y="493"/>
                      <a:pt x="258" y="534"/>
                    </a:cubicBezTo>
                    <a:cubicBezTo>
                      <a:pt x="256" y="544"/>
                      <a:pt x="245" y="571"/>
                      <a:pt x="252" y="564"/>
                    </a:cubicBezTo>
                    <a:cubicBezTo>
                      <a:pt x="261" y="555"/>
                      <a:pt x="257" y="539"/>
                      <a:pt x="264" y="528"/>
                    </a:cubicBezTo>
                    <a:cubicBezTo>
                      <a:pt x="268" y="522"/>
                      <a:pt x="273" y="517"/>
                      <a:pt x="276" y="510"/>
                    </a:cubicBezTo>
                    <a:cubicBezTo>
                      <a:pt x="281" y="498"/>
                      <a:pt x="288" y="474"/>
                      <a:pt x="288" y="474"/>
                    </a:cubicBezTo>
                    <a:cubicBezTo>
                      <a:pt x="279" y="415"/>
                      <a:pt x="268" y="351"/>
                      <a:pt x="234" y="300"/>
                    </a:cubicBezTo>
                    <a:cubicBezTo>
                      <a:pt x="223" y="247"/>
                      <a:pt x="228" y="252"/>
                      <a:pt x="186" y="222"/>
                    </a:cubicBezTo>
                    <a:cubicBezTo>
                      <a:pt x="158" y="202"/>
                      <a:pt x="142" y="182"/>
                      <a:pt x="108" y="174"/>
                    </a:cubicBezTo>
                    <a:cubicBezTo>
                      <a:pt x="106" y="156"/>
                      <a:pt x="107" y="137"/>
                      <a:pt x="102" y="120"/>
                    </a:cubicBezTo>
                    <a:cubicBezTo>
                      <a:pt x="90" y="80"/>
                      <a:pt x="28" y="64"/>
                      <a:pt x="0" y="36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pt-BR"/>
              </a:p>
            </p:txBody>
          </p:sp>
          <p:sp>
            <p:nvSpPr>
              <p:cNvPr id="745" name="Freeform 456"/>
              <p:cNvSpPr>
                <a:spLocks/>
              </p:cNvSpPr>
              <p:nvPr/>
            </p:nvSpPr>
            <p:spPr bwMode="auto">
              <a:xfrm rot="-9256711">
                <a:off x="3622675" y="3859213"/>
                <a:ext cx="457200" cy="906462"/>
              </a:xfrm>
              <a:custGeom>
                <a:avLst/>
                <a:gdLst>
                  <a:gd name="T0" fmla="*/ 2147483647 w 288"/>
                  <a:gd name="T1" fmla="*/ 0 h 571"/>
                  <a:gd name="T2" fmla="*/ 2147483647 w 288"/>
                  <a:gd name="T3" fmla="*/ 2147483647 h 571"/>
                  <a:gd name="T4" fmla="*/ 2147483647 w 288"/>
                  <a:gd name="T5" fmla="*/ 2147483647 h 571"/>
                  <a:gd name="T6" fmla="*/ 2147483647 w 288"/>
                  <a:gd name="T7" fmla="*/ 2147483647 h 571"/>
                  <a:gd name="T8" fmla="*/ 2147483647 w 288"/>
                  <a:gd name="T9" fmla="*/ 2147483647 h 571"/>
                  <a:gd name="T10" fmla="*/ 2147483647 w 288"/>
                  <a:gd name="T11" fmla="*/ 2147483647 h 571"/>
                  <a:gd name="T12" fmla="*/ 2147483647 w 288"/>
                  <a:gd name="T13" fmla="*/ 2147483647 h 571"/>
                  <a:gd name="T14" fmla="*/ 2147483647 w 288"/>
                  <a:gd name="T15" fmla="*/ 2147483647 h 571"/>
                  <a:gd name="T16" fmla="*/ 2147483647 w 288"/>
                  <a:gd name="T17" fmla="*/ 2147483647 h 571"/>
                  <a:gd name="T18" fmla="*/ 2147483647 w 288"/>
                  <a:gd name="T19" fmla="*/ 2147483647 h 571"/>
                  <a:gd name="T20" fmla="*/ 2147483647 w 288"/>
                  <a:gd name="T21" fmla="*/ 2147483647 h 571"/>
                  <a:gd name="T22" fmla="*/ 2147483647 w 288"/>
                  <a:gd name="T23" fmla="*/ 2147483647 h 571"/>
                  <a:gd name="T24" fmla="*/ 2147483647 w 288"/>
                  <a:gd name="T25" fmla="*/ 2147483647 h 571"/>
                  <a:gd name="T26" fmla="*/ 2147483647 w 288"/>
                  <a:gd name="T27" fmla="*/ 2147483647 h 571"/>
                  <a:gd name="T28" fmla="*/ 2147483647 w 288"/>
                  <a:gd name="T29" fmla="*/ 2147483647 h 571"/>
                  <a:gd name="T30" fmla="*/ 0 w 288"/>
                  <a:gd name="T31" fmla="*/ 2147483647 h 57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88"/>
                  <a:gd name="T49" fmla="*/ 0 h 571"/>
                  <a:gd name="T50" fmla="*/ 288 w 288"/>
                  <a:gd name="T51" fmla="*/ 571 h 57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88" h="571">
                    <a:moveTo>
                      <a:pt x="258" y="0"/>
                    </a:moveTo>
                    <a:cubicBezTo>
                      <a:pt x="253" y="31"/>
                      <a:pt x="242" y="54"/>
                      <a:pt x="234" y="84"/>
                    </a:cubicBezTo>
                    <a:cubicBezTo>
                      <a:pt x="225" y="169"/>
                      <a:pt x="198" y="270"/>
                      <a:pt x="252" y="342"/>
                    </a:cubicBezTo>
                    <a:cubicBezTo>
                      <a:pt x="254" y="348"/>
                      <a:pt x="255" y="354"/>
                      <a:pt x="258" y="360"/>
                    </a:cubicBezTo>
                    <a:cubicBezTo>
                      <a:pt x="261" y="366"/>
                      <a:pt x="267" y="371"/>
                      <a:pt x="270" y="378"/>
                    </a:cubicBezTo>
                    <a:cubicBezTo>
                      <a:pt x="275" y="390"/>
                      <a:pt x="282" y="414"/>
                      <a:pt x="282" y="414"/>
                    </a:cubicBezTo>
                    <a:cubicBezTo>
                      <a:pt x="278" y="473"/>
                      <a:pt x="285" y="493"/>
                      <a:pt x="258" y="534"/>
                    </a:cubicBezTo>
                    <a:cubicBezTo>
                      <a:pt x="256" y="544"/>
                      <a:pt x="245" y="571"/>
                      <a:pt x="252" y="564"/>
                    </a:cubicBezTo>
                    <a:cubicBezTo>
                      <a:pt x="261" y="555"/>
                      <a:pt x="257" y="539"/>
                      <a:pt x="264" y="528"/>
                    </a:cubicBezTo>
                    <a:cubicBezTo>
                      <a:pt x="268" y="522"/>
                      <a:pt x="273" y="517"/>
                      <a:pt x="276" y="510"/>
                    </a:cubicBezTo>
                    <a:cubicBezTo>
                      <a:pt x="281" y="498"/>
                      <a:pt x="288" y="474"/>
                      <a:pt x="288" y="474"/>
                    </a:cubicBezTo>
                    <a:cubicBezTo>
                      <a:pt x="279" y="415"/>
                      <a:pt x="268" y="351"/>
                      <a:pt x="234" y="300"/>
                    </a:cubicBezTo>
                    <a:cubicBezTo>
                      <a:pt x="223" y="247"/>
                      <a:pt x="228" y="252"/>
                      <a:pt x="186" y="222"/>
                    </a:cubicBezTo>
                    <a:cubicBezTo>
                      <a:pt x="158" y="202"/>
                      <a:pt x="142" y="182"/>
                      <a:pt x="108" y="174"/>
                    </a:cubicBezTo>
                    <a:cubicBezTo>
                      <a:pt x="106" y="156"/>
                      <a:pt x="107" y="137"/>
                      <a:pt x="102" y="120"/>
                    </a:cubicBezTo>
                    <a:cubicBezTo>
                      <a:pt x="90" y="80"/>
                      <a:pt x="28" y="64"/>
                      <a:pt x="0" y="36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pt-BR"/>
              </a:p>
            </p:txBody>
          </p:sp>
          <p:grpSp>
            <p:nvGrpSpPr>
              <p:cNvPr id="746" name="Group 457"/>
              <p:cNvGrpSpPr>
                <a:grpSpLocks/>
              </p:cNvGrpSpPr>
              <p:nvPr/>
            </p:nvGrpSpPr>
            <p:grpSpPr bwMode="auto">
              <a:xfrm>
                <a:off x="4765675" y="2792427"/>
                <a:ext cx="228600" cy="228600"/>
                <a:chOff x="642" y="1901"/>
                <a:chExt cx="370" cy="541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1023" name="Freeform 458"/>
                <p:cNvSpPr>
                  <a:spLocks/>
                </p:cNvSpPr>
                <p:nvPr/>
              </p:nvSpPr>
              <p:spPr bwMode="auto">
                <a:xfrm rot="-6630112">
                  <a:off x="603" y="2119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024" name="Group 459"/>
                <p:cNvGrpSpPr>
                  <a:grpSpLocks/>
                </p:cNvGrpSpPr>
                <p:nvPr/>
              </p:nvGrpSpPr>
              <p:grpSpPr bwMode="auto">
                <a:xfrm rot="-6630112">
                  <a:off x="760" y="2264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1089" name="Freeform 460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90" name="Freeform 461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91" name="Freeform 462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025" name="Group 463"/>
                <p:cNvGrpSpPr>
                  <a:grpSpLocks/>
                </p:cNvGrpSpPr>
                <p:nvPr/>
              </p:nvGrpSpPr>
              <p:grpSpPr bwMode="auto">
                <a:xfrm rot="-6630112">
                  <a:off x="804" y="2189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1086" name="Freeform 464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87" name="Freeform 465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88" name="Freeform 466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026" name="Freeform 467"/>
                <p:cNvSpPr>
                  <a:spLocks/>
                </p:cNvSpPr>
                <p:nvPr/>
              </p:nvSpPr>
              <p:spPr bwMode="auto">
                <a:xfrm rot="-6630112">
                  <a:off x="837" y="2336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27" name="Freeform 468"/>
                <p:cNvSpPr>
                  <a:spLocks/>
                </p:cNvSpPr>
                <p:nvPr/>
              </p:nvSpPr>
              <p:spPr bwMode="auto">
                <a:xfrm rot="-6630112">
                  <a:off x="881" y="2329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28" name="Freeform 469"/>
                <p:cNvSpPr>
                  <a:spLocks/>
                </p:cNvSpPr>
                <p:nvPr/>
              </p:nvSpPr>
              <p:spPr bwMode="auto">
                <a:xfrm rot="-6630112">
                  <a:off x="793" y="2139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29" name="Freeform 470"/>
                <p:cNvSpPr>
                  <a:spLocks/>
                </p:cNvSpPr>
                <p:nvPr/>
              </p:nvSpPr>
              <p:spPr bwMode="auto">
                <a:xfrm rot="-6630112">
                  <a:off x="773" y="2190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30" name="Freeform 471"/>
                <p:cNvSpPr>
                  <a:spLocks/>
                </p:cNvSpPr>
                <p:nvPr/>
              </p:nvSpPr>
              <p:spPr bwMode="auto">
                <a:xfrm rot="-6630112">
                  <a:off x="707" y="2073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31" name="Freeform 472"/>
                <p:cNvSpPr>
                  <a:spLocks/>
                </p:cNvSpPr>
                <p:nvPr/>
              </p:nvSpPr>
              <p:spPr bwMode="auto">
                <a:xfrm rot="-6630112">
                  <a:off x="732" y="2125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32" name="Freeform 473"/>
                <p:cNvSpPr>
                  <a:spLocks/>
                </p:cNvSpPr>
                <p:nvPr/>
              </p:nvSpPr>
              <p:spPr bwMode="auto">
                <a:xfrm rot="-6630112">
                  <a:off x="679" y="2037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33" name="Freeform 474"/>
                <p:cNvSpPr>
                  <a:spLocks/>
                </p:cNvSpPr>
                <p:nvPr/>
              </p:nvSpPr>
              <p:spPr bwMode="auto">
                <a:xfrm rot="-6630112">
                  <a:off x="783" y="2001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34" name="Freeform 475"/>
                <p:cNvSpPr>
                  <a:spLocks/>
                </p:cNvSpPr>
                <p:nvPr/>
              </p:nvSpPr>
              <p:spPr bwMode="auto">
                <a:xfrm rot="-6630112">
                  <a:off x="781" y="2003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35" name="Freeform 476"/>
                <p:cNvSpPr>
                  <a:spLocks/>
                </p:cNvSpPr>
                <p:nvPr/>
              </p:nvSpPr>
              <p:spPr bwMode="auto">
                <a:xfrm rot="-6630112">
                  <a:off x="707" y="1961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36" name="Freeform 477"/>
                <p:cNvSpPr>
                  <a:spLocks/>
                </p:cNvSpPr>
                <p:nvPr/>
              </p:nvSpPr>
              <p:spPr bwMode="auto">
                <a:xfrm rot="-6630112">
                  <a:off x="644" y="1993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37" name="Freeform 478"/>
                <p:cNvSpPr>
                  <a:spLocks/>
                </p:cNvSpPr>
                <p:nvPr/>
              </p:nvSpPr>
              <p:spPr bwMode="auto">
                <a:xfrm rot="-6630112">
                  <a:off x="766" y="2095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38" name="Freeform 479"/>
                <p:cNvSpPr>
                  <a:spLocks/>
                </p:cNvSpPr>
                <p:nvPr/>
              </p:nvSpPr>
              <p:spPr bwMode="auto">
                <a:xfrm rot="-6630112">
                  <a:off x="689" y="1943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39" name="Freeform 480"/>
                <p:cNvSpPr>
                  <a:spLocks/>
                </p:cNvSpPr>
                <p:nvPr/>
              </p:nvSpPr>
              <p:spPr bwMode="auto">
                <a:xfrm rot="-6630112">
                  <a:off x="749" y="2168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40" name="Freeform 481"/>
                <p:cNvSpPr>
                  <a:spLocks/>
                </p:cNvSpPr>
                <p:nvPr/>
              </p:nvSpPr>
              <p:spPr bwMode="auto">
                <a:xfrm rot="-6630112">
                  <a:off x="631" y="2100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041" name="Group 482"/>
                <p:cNvGrpSpPr>
                  <a:grpSpLocks/>
                </p:cNvGrpSpPr>
                <p:nvPr/>
              </p:nvGrpSpPr>
              <p:grpSpPr bwMode="auto">
                <a:xfrm rot="-6630112">
                  <a:off x="836" y="2309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1083" name="Freeform 483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84" name="Freeform 484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85" name="Freeform 485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042" name="Group 486"/>
                <p:cNvGrpSpPr>
                  <a:grpSpLocks/>
                </p:cNvGrpSpPr>
                <p:nvPr/>
              </p:nvGrpSpPr>
              <p:grpSpPr bwMode="auto">
                <a:xfrm rot="-6630112">
                  <a:off x="880" y="2234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1080" name="Freeform 487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81" name="Freeform 488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82" name="Freeform 489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043" name="Freeform 490"/>
                <p:cNvSpPr>
                  <a:spLocks/>
                </p:cNvSpPr>
                <p:nvPr/>
              </p:nvSpPr>
              <p:spPr bwMode="auto">
                <a:xfrm rot="-6630112">
                  <a:off x="913" y="2381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44" name="Freeform 491"/>
                <p:cNvSpPr>
                  <a:spLocks/>
                </p:cNvSpPr>
                <p:nvPr/>
              </p:nvSpPr>
              <p:spPr bwMode="auto">
                <a:xfrm rot="-6630112">
                  <a:off x="957" y="2374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45" name="Freeform 492"/>
                <p:cNvSpPr>
                  <a:spLocks/>
                </p:cNvSpPr>
                <p:nvPr/>
              </p:nvSpPr>
              <p:spPr bwMode="auto">
                <a:xfrm rot="-6630112">
                  <a:off x="869" y="2184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46" name="Freeform 493"/>
                <p:cNvSpPr>
                  <a:spLocks/>
                </p:cNvSpPr>
                <p:nvPr/>
              </p:nvSpPr>
              <p:spPr bwMode="auto">
                <a:xfrm rot="-6630112">
                  <a:off x="849" y="2235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47" name="Freeform 494"/>
                <p:cNvSpPr>
                  <a:spLocks/>
                </p:cNvSpPr>
                <p:nvPr/>
              </p:nvSpPr>
              <p:spPr bwMode="auto">
                <a:xfrm rot="-6630112">
                  <a:off x="734" y="2002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48" name="Freeform 495"/>
                <p:cNvSpPr>
                  <a:spLocks/>
                </p:cNvSpPr>
                <p:nvPr/>
              </p:nvSpPr>
              <p:spPr bwMode="auto">
                <a:xfrm rot="-6630112">
                  <a:off x="760" y="2106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49" name="Freeform 496"/>
                <p:cNvSpPr>
                  <a:spLocks/>
                </p:cNvSpPr>
                <p:nvPr/>
              </p:nvSpPr>
              <p:spPr bwMode="auto">
                <a:xfrm rot="-6630112">
                  <a:off x="707" y="2018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50" name="Freeform 497"/>
                <p:cNvSpPr>
                  <a:spLocks/>
                </p:cNvSpPr>
                <p:nvPr/>
              </p:nvSpPr>
              <p:spPr bwMode="auto">
                <a:xfrm rot="-6630112">
                  <a:off x="797" y="2005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51" name="Freeform 498"/>
                <p:cNvSpPr>
                  <a:spLocks/>
                </p:cNvSpPr>
                <p:nvPr/>
              </p:nvSpPr>
              <p:spPr bwMode="auto">
                <a:xfrm rot="-6630112">
                  <a:off x="781" y="1955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52" name="Freeform 499"/>
                <p:cNvSpPr>
                  <a:spLocks/>
                </p:cNvSpPr>
                <p:nvPr/>
              </p:nvSpPr>
              <p:spPr bwMode="auto">
                <a:xfrm rot="-6630112">
                  <a:off x="735" y="1942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53" name="Freeform 500"/>
                <p:cNvSpPr>
                  <a:spLocks/>
                </p:cNvSpPr>
                <p:nvPr/>
              </p:nvSpPr>
              <p:spPr bwMode="auto">
                <a:xfrm rot="-6630112">
                  <a:off x="672" y="1974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54" name="Freeform 501"/>
                <p:cNvSpPr>
                  <a:spLocks/>
                </p:cNvSpPr>
                <p:nvPr/>
              </p:nvSpPr>
              <p:spPr bwMode="auto">
                <a:xfrm rot="-6630112">
                  <a:off x="794" y="2076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55" name="Freeform 502"/>
                <p:cNvSpPr>
                  <a:spLocks/>
                </p:cNvSpPr>
                <p:nvPr/>
              </p:nvSpPr>
              <p:spPr bwMode="auto">
                <a:xfrm rot="-6630112">
                  <a:off x="717" y="1924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56" name="Freeform 503"/>
                <p:cNvSpPr>
                  <a:spLocks/>
                </p:cNvSpPr>
                <p:nvPr/>
              </p:nvSpPr>
              <p:spPr bwMode="auto">
                <a:xfrm rot="-6630112">
                  <a:off x="777" y="2149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57" name="Freeform 504"/>
                <p:cNvSpPr>
                  <a:spLocks/>
                </p:cNvSpPr>
                <p:nvPr/>
              </p:nvSpPr>
              <p:spPr bwMode="auto">
                <a:xfrm rot="-6630112">
                  <a:off x="552" y="2105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058" name="Group 505"/>
                <p:cNvGrpSpPr>
                  <a:grpSpLocks/>
                </p:cNvGrpSpPr>
                <p:nvPr/>
              </p:nvGrpSpPr>
              <p:grpSpPr bwMode="auto">
                <a:xfrm rot="-6630112">
                  <a:off x="709" y="2250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1077" name="Freeform 506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78" name="Freeform 507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79" name="Freeform 508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059" name="Group 509"/>
                <p:cNvGrpSpPr>
                  <a:grpSpLocks/>
                </p:cNvGrpSpPr>
                <p:nvPr/>
              </p:nvGrpSpPr>
              <p:grpSpPr bwMode="auto">
                <a:xfrm rot="-6630112">
                  <a:off x="753" y="2175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1074" name="Freeform 510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75" name="Freeform 511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76" name="Freeform 512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060" name="Freeform 513"/>
                <p:cNvSpPr>
                  <a:spLocks/>
                </p:cNvSpPr>
                <p:nvPr/>
              </p:nvSpPr>
              <p:spPr bwMode="auto">
                <a:xfrm rot="-6630112">
                  <a:off x="786" y="2322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61" name="Freeform 514"/>
                <p:cNvSpPr>
                  <a:spLocks/>
                </p:cNvSpPr>
                <p:nvPr/>
              </p:nvSpPr>
              <p:spPr bwMode="auto">
                <a:xfrm rot="-6630112">
                  <a:off x="830" y="2315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62" name="Freeform 515"/>
                <p:cNvSpPr>
                  <a:spLocks/>
                </p:cNvSpPr>
                <p:nvPr/>
              </p:nvSpPr>
              <p:spPr bwMode="auto">
                <a:xfrm rot="-6630112">
                  <a:off x="742" y="2125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63" name="Freeform 516"/>
                <p:cNvSpPr>
                  <a:spLocks/>
                </p:cNvSpPr>
                <p:nvPr/>
              </p:nvSpPr>
              <p:spPr bwMode="auto">
                <a:xfrm rot="-6630112">
                  <a:off x="722" y="2176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64" name="Freeform 517"/>
                <p:cNvSpPr>
                  <a:spLocks/>
                </p:cNvSpPr>
                <p:nvPr/>
              </p:nvSpPr>
              <p:spPr bwMode="auto">
                <a:xfrm rot="-6630112">
                  <a:off x="656" y="2059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65" name="Freeform 518"/>
                <p:cNvSpPr>
                  <a:spLocks/>
                </p:cNvSpPr>
                <p:nvPr/>
              </p:nvSpPr>
              <p:spPr bwMode="auto">
                <a:xfrm rot="-6630112">
                  <a:off x="681" y="2111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66" name="Freeform 519"/>
                <p:cNvSpPr>
                  <a:spLocks/>
                </p:cNvSpPr>
                <p:nvPr/>
              </p:nvSpPr>
              <p:spPr bwMode="auto">
                <a:xfrm rot="-6630112">
                  <a:off x="654" y="2034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67" name="Freeform 520"/>
                <p:cNvSpPr>
                  <a:spLocks/>
                </p:cNvSpPr>
                <p:nvPr/>
              </p:nvSpPr>
              <p:spPr bwMode="auto">
                <a:xfrm rot="-6630112">
                  <a:off x="735" y="2049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68" name="Freeform 521"/>
                <p:cNvSpPr>
                  <a:spLocks/>
                </p:cNvSpPr>
                <p:nvPr/>
              </p:nvSpPr>
              <p:spPr bwMode="auto">
                <a:xfrm rot="-6630112">
                  <a:off x="702" y="1976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69" name="Freeform 522"/>
                <p:cNvSpPr>
                  <a:spLocks/>
                </p:cNvSpPr>
                <p:nvPr/>
              </p:nvSpPr>
              <p:spPr bwMode="auto">
                <a:xfrm rot="-6630112">
                  <a:off x="656" y="1947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70" name="Freeform 523"/>
                <p:cNvSpPr>
                  <a:spLocks/>
                </p:cNvSpPr>
                <p:nvPr/>
              </p:nvSpPr>
              <p:spPr bwMode="auto">
                <a:xfrm rot="-6630112">
                  <a:off x="642" y="1998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71" name="Freeform 524"/>
                <p:cNvSpPr>
                  <a:spLocks/>
                </p:cNvSpPr>
                <p:nvPr/>
              </p:nvSpPr>
              <p:spPr bwMode="auto">
                <a:xfrm rot="-6630112">
                  <a:off x="653" y="2083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72" name="Freeform 525"/>
                <p:cNvSpPr>
                  <a:spLocks/>
                </p:cNvSpPr>
                <p:nvPr/>
              </p:nvSpPr>
              <p:spPr bwMode="auto">
                <a:xfrm rot="-6630112">
                  <a:off x="638" y="1929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73" name="Freeform 526"/>
                <p:cNvSpPr>
                  <a:spLocks/>
                </p:cNvSpPr>
                <p:nvPr/>
              </p:nvSpPr>
              <p:spPr bwMode="auto">
                <a:xfrm rot="-6630112">
                  <a:off x="675" y="2157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47" name="Group 527"/>
              <p:cNvGrpSpPr>
                <a:grpSpLocks/>
              </p:cNvGrpSpPr>
              <p:nvPr/>
            </p:nvGrpSpPr>
            <p:grpSpPr bwMode="auto">
              <a:xfrm>
                <a:off x="4156075" y="3402013"/>
                <a:ext cx="258763" cy="246062"/>
                <a:chOff x="1400" y="2127"/>
                <a:chExt cx="163" cy="155"/>
              </a:xfrm>
            </p:grpSpPr>
            <p:sp>
              <p:nvSpPr>
                <p:cNvPr id="1021" name="Freeform 528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022" name="Freeform 529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48" name="Group 530"/>
              <p:cNvGrpSpPr>
                <a:grpSpLocks/>
              </p:cNvGrpSpPr>
              <p:nvPr/>
            </p:nvGrpSpPr>
            <p:grpSpPr bwMode="auto">
              <a:xfrm>
                <a:off x="4003675" y="2716213"/>
                <a:ext cx="258763" cy="246062"/>
                <a:chOff x="1400" y="2127"/>
                <a:chExt cx="163" cy="155"/>
              </a:xfrm>
            </p:grpSpPr>
            <p:sp>
              <p:nvSpPr>
                <p:cNvPr id="1019" name="Freeform 531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020" name="Freeform 532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49" name="Group 533"/>
              <p:cNvGrpSpPr>
                <a:grpSpLocks/>
              </p:cNvGrpSpPr>
              <p:nvPr/>
            </p:nvGrpSpPr>
            <p:grpSpPr bwMode="auto">
              <a:xfrm>
                <a:off x="3622675" y="4011613"/>
                <a:ext cx="258763" cy="246062"/>
                <a:chOff x="1400" y="2127"/>
                <a:chExt cx="163" cy="155"/>
              </a:xfrm>
            </p:grpSpPr>
            <p:sp>
              <p:nvSpPr>
                <p:cNvPr id="1017" name="Freeform 534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018" name="Freeform 535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50" name="Group 536"/>
              <p:cNvGrpSpPr>
                <a:grpSpLocks/>
              </p:cNvGrpSpPr>
              <p:nvPr/>
            </p:nvGrpSpPr>
            <p:grpSpPr bwMode="auto">
              <a:xfrm>
                <a:off x="4079875" y="3097227"/>
                <a:ext cx="428625" cy="411162"/>
                <a:chOff x="642" y="1901"/>
                <a:chExt cx="370" cy="541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948" name="Freeform 537"/>
                <p:cNvSpPr>
                  <a:spLocks/>
                </p:cNvSpPr>
                <p:nvPr/>
              </p:nvSpPr>
              <p:spPr bwMode="auto">
                <a:xfrm rot="-6630112">
                  <a:off x="603" y="2119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949" name="Group 538"/>
                <p:cNvGrpSpPr>
                  <a:grpSpLocks/>
                </p:cNvGrpSpPr>
                <p:nvPr/>
              </p:nvGrpSpPr>
              <p:grpSpPr bwMode="auto">
                <a:xfrm rot="-6630112">
                  <a:off x="760" y="2264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1014" name="Freeform 539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15" name="Freeform 540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16" name="Freeform 541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950" name="Group 542"/>
                <p:cNvGrpSpPr>
                  <a:grpSpLocks/>
                </p:cNvGrpSpPr>
                <p:nvPr/>
              </p:nvGrpSpPr>
              <p:grpSpPr bwMode="auto">
                <a:xfrm rot="-6630112">
                  <a:off x="804" y="2189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1011" name="Freeform 543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12" name="Freeform 544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13" name="Freeform 545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951" name="Freeform 546"/>
                <p:cNvSpPr>
                  <a:spLocks/>
                </p:cNvSpPr>
                <p:nvPr/>
              </p:nvSpPr>
              <p:spPr bwMode="auto">
                <a:xfrm rot="-6630112">
                  <a:off x="837" y="2336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52" name="Freeform 547"/>
                <p:cNvSpPr>
                  <a:spLocks/>
                </p:cNvSpPr>
                <p:nvPr/>
              </p:nvSpPr>
              <p:spPr bwMode="auto">
                <a:xfrm rot="-6630112">
                  <a:off x="881" y="2329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53" name="Freeform 548"/>
                <p:cNvSpPr>
                  <a:spLocks/>
                </p:cNvSpPr>
                <p:nvPr/>
              </p:nvSpPr>
              <p:spPr bwMode="auto">
                <a:xfrm rot="-6630112">
                  <a:off x="793" y="2139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54" name="Freeform 549"/>
                <p:cNvSpPr>
                  <a:spLocks/>
                </p:cNvSpPr>
                <p:nvPr/>
              </p:nvSpPr>
              <p:spPr bwMode="auto">
                <a:xfrm rot="-6630112">
                  <a:off x="773" y="2190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55" name="Freeform 550"/>
                <p:cNvSpPr>
                  <a:spLocks/>
                </p:cNvSpPr>
                <p:nvPr/>
              </p:nvSpPr>
              <p:spPr bwMode="auto">
                <a:xfrm rot="-6630112">
                  <a:off x="707" y="2073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56" name="Freeform 551"/>
                <p:cNvSpPr>
                  <a:spLocks/>
                </p:cNvSpPr>
                <p:nvPr/>
              </p:nvSpPr>
              <p:spPr bwMode="auto">
                <a:xfrm rot="-6630112">
                  <a:off x="732" y="2125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57" name="Freeform 552"/>
                <p:cNvSpPr>
                  <a:spLocks/>
                </p:cNvSpPr>
                <p:nvPr/>
              </p:nvSpPr>
              <p:spPr bwMode="auto">
                <a:xfrm rot="-6630112">
                  <a:off x="679" y="2037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58" name="Freeform 553"/>
                <p:cNvSpPr>
                  <a:spLocks/>
                </p:cNvSpPr>
                <p:nvPr/>
              </p:nvSpPr>
              <p:spPr bwMode="auto">
                <a:xfrm rot="-6630112">
                  <a:off x="783" y="2001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59" name="Freeform 554"/>
                <p:cNvSpPr>
                  <a:spLocks/>
                </p:cNvSpPr>
                <p:nvPr/>
              </p:nvSpPr>
              <p:spPr bwMode="auto">
                <a:xfrm rot="-6630112">
                  <a:off x="781" y="2003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60" name="Freeform 555"/>
                <p:cNvSpPr>
                  <a:spLocks/>
                </p:cNvSpPr>
                <p:nvPr/>
              </p:nvSpPr>
              <p:spPr bwMode="auto">
                <a:xfrm rot="-6630112">
                  <a:off x="707" y="1961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61" name="Freeform 556"/>
                <p:cNvSpPr>
                  <a:spLocks/>
                </p:cNvSpPr>
                <p:nvPr/>
              </p:nvSpPr>
              <p:spPr bwMode="auto">
                <a:xfrm rot="-6630112">
                  <a:off x="644" y="1993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62" name="Freeform 557"/>
                <p:cNvSpPr>
                  <a:spLocks/>
                </p:cNvSpPr>
                <p:nvPr/>
              </p:nvSpPr>
              <p:spPr bwMode="auto">
                <a:xfrm rot="-6630112">
                  <a:off x="766" y="2095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63" name="Freeform 558"/>
                <p:cNvSpPr>
                  <a:spLocks/>
                </p:cNvSpPr>
                <p:nvPr/>
              </p:nvSpPr>
              <p:spPr bwMode="auto">
                <a:xfrm rot="-6630112">
                  <a:off x="689" y="1943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64" name="Freeform 559"/>
                <p:cNvSpPr>
                  <a:spLocks/>
                </p:cNvSpPr>
                <p:nvPr/>
              </p:nvSpPr>
              <p:spPr bwMode="auto">
                <a:xfrm rot="-6630112">
                  <a:off x="749" y="2168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65" name="Freeform 560"/>
                <p:cNvSpPr>
                  <a:spLocks/>
                </p:cNvSpPr>
                <p:nvPr/>
              </p:nvSpPr>
              <p:spPr bwMode="auto">
                <a:xfrm rot="-6630112">
                  <a:off x="631" y="2100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966" name="Group 561"/>
                <p:cNvGrpSpPr>
                  <a:grpSpLocks/>
                </p:cNvGrpSpPr>
                <p:nvPr/>
              </p:nvGrpSpPr>
              <p:grpSpPr bwMode="auto">
                <a:xfrm rot="-6630112">
                  <a:off x="836" y="2309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1008" name="Freeform 562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09" name="Freeform 563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10" name="Freeform 564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967" name="Group 565"/>
                <p:cNvGrpSpPr>
                  <a:grpSpLocks/>
                </p:cNvGrpSpPr>
                <p:nvPr/>
              </p:nvGrpSpPr>
              <p:grpSpPr bwMode="auto">
                <a:xfrm rot="-6630112">
                  <a:off x="880" y="2234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1005" name="Freeform 566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06" name="Freeform 567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07" name="Freeform 568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968" name="Freeform 569"/>
                <p:cNvSpPr>
                  <a:spLocks/>
                </p:cNvSpPr>
                <p:nvPr/>
              </p:nvSpPr>
              <p:spPr bwMode="auto">
                <a:xfrm rot="-6630112">
                  <a:off x="913" y="2381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69" name="Freeform 570"/>
                <p:cNvSpPr>
                  <a:spLocks/>
                </p:cNvSpPr>
                <p:nvPr/>
              </p:nvSpPr>
              <p:spPr bwMode="auto">
                <a:xfrm rot="-6630112">
                  <a:off x="957" y="2374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70" name="Freeform 571"/>
                <p:cNvSpPr>
                  <a:spLocks/>
                </p:cNvSpPr>
                <p:nvPr/>
              </p:nvSpPr>
              <p:spPr bwMode="auto">
                <a:xfrm rot="-6630112">
                  <a:off x="869" y="2184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71" name="Freeform 572"/>
                <p:cNvSpPr>
                  <a:spLocks/>
                </p:cNvSpPr>
                <p:nvPr/>
              </p:nvSpPr>
              <p:spPr bwMode="auto">
                <a:xfrm rot="-6630112">
                  <a:off x="849" y="2235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72" name="Freeform 573"/>
                <p:cNvSpPr>
                  <a:spLocks/>
                </p:cNvSpPr>
                <p:nvPr/>
              </p:nvSpPr>
              <p:spPr bwMode="auto">
                <a:xfrm rot="-6630112">
                  <a:off x="734" y="2002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73" name="Freeform 574"/>
                <p:cNvSpPr>
                  <a:spLocks/>
                </p:cNvSpPr>
                <p:nvPr/>
              </p:nvSpPr>
              <p:spPr bwMode="auto">
                <a:xfrm rot="-6630112">
                  <a:off x="760" y="2106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74" name="Freeform 575"/>
                <p:cNvSpPr>
                  <a:spLocks/>
                </p:cNvSpPr>
                <p:nvPr/>
              </p:nvSpPr>
              <p:spPr bwMode="auto">
                <a:xfrm rot="-6630112">
                  <a:off x="707" y="2018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75" name="Freeform 576"/>
                <p:cNvSpPr>
                  <a:spLocks/>
                </p:cNvSpPr>
                <p:nvPr/>
              </p:nvSpPr>
              <p:spPr bwMode="auto">
                <a:xfrm rot="-6630112">
                  <a:off x="797" y="2005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76" name="Freeform 577"/>
                <p:cNvSpPr>
                  <a:spLocks/>
                </p:cNvSpPr>
                <p:nvPr/>
              </p:nvSpPr>
              <p:spPr bwMode="auto">
                <a:xfrm rot="-6630112">
                  <a:off x="781" y="1955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77" name="Freeform 578"/>
                <p:cNvSpPr>
                  <a:spLocks/>
                </p:cNvSpPr>
                <p:nvPr/>
              </p:nvSpPr>
              <p:spPr bwMode="auto">
                <a:xfrm rot="-6630112">
                  <a:off x="735" y="1942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78" name="Freeform 579"/>
                <p:cNvSpPr>
                  <a:spLocks/>
                </p:cNvSpPr>
                <p:nvPr/>
              </p:nvSpPr>
              <p:spPr bwMode="auto">
                <a:xfrm rot="-6630112">
                  <a:off x="672" y="1974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79" name="Freeform 580"/>
                <p:cNvSpPr>
                  <a:spLocks/>
                </p:cNvSpPr>
                <p:nvPr/>
              </p:nvSpPr>
              <p:spPr bwMode="auto">
                <a:xfrm rot="-6630112">
                  <a:off x="794" y="2076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80" name="Freeform 581"/>
                <p:cNvSpPr>
                  <a:spLocks/>
                </p:cNvSpPr>
                <p:nvPr/>
              </p:nvSpPr>
              <p:spPr bwMode="auto">
                <a:xfrm rot="-6630112">
                  <a:off x="717" y="1924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81" name="Freeform 582"/>
                <p:cNvSpPr>
                  <a:spLocks/>
                </p:cNvSpPr>
                <p:nvPr/>
              </p:nvSpPr>
              <p:spPr bwMode="auto">
                <a:xfrm rot="-6630112">
                  <a:off x="777" y="2149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82" name="Freeform 583"/>
                <p:cNvSpPr>
                  <a:spLocks/>
                </p:cNvSpPr>
                <p:nvPr/>
              </p:nvSpPr>
              <p:spPr bwMode="auto">
                <a:xfrm rot="-6630112">
                  <a:off x="552" y="2105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983" name="Group 584"/>
                <p:cNvGrpSpPr>
                  <a:grpSpLocks/>
                </p:cNvGrpSpPr>
                <p:nvPr/>
              </p:nvGrpSpPr>
              <p:grpSpPr bwMode="auto">
                <a:xfrm rot="-6630112">
                  <a:off x="709" y="2250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1002" name="Freeform 585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03" name="Freeform 586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04" name="Freeform 587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984" name="Group 588"/>
                <p:cNvGrpSpPr>
                  <a:grpSpLocks/>
                </p:cNvGrpSpPr>
                <p:nvPr/>
              </p:nvGrpSpPr>
              <p:grpSpPr bwMode="auto">
                <a:xfrm rot="-6630112">
                  <a:off x="753" y="2175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999" name="Freeform 589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00" name="Freeform 590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01" name="Freeform 591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985" name="Freeform 592"/>
                <p:cNvSpPr>
                  <a:spLocks/>
                </p:cNvSpPr>
                <p:nvPr/>
              </p:nvSpPr>
              <p:spPr bwMode="auto">
                <a:xfrm rot="-6630112">
                  <a:off x="786" y="2322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86" name="Freeform 593"/>
                <p:cNvSpPr>
                  <a:spLocks/>
                </p:cNvSpPr>
                <p:nvPr/>
              </p:nvSpPr>
              <p:spPr bwMode="auto">
                <a:xfrm rot="-6630112">
                  <a:off x="830" y="2315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87" name="Freeform 594"/>
                <p:cNvSpPr>
                  <a:spLocks/>
                </p:cNvSpPr>
                <p:nvPr/>
              </p:nvSpPr>
              <p:spPr bwMode="auto">
                <a:xfrm rot="-6630112">
                  <a:off x="742" y="2125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88" name="Freeform 595"/>
                <p:cNvSpPr>
                  <a:spLocks/>
                </p:cNvSpPr>
                <p:nvPr/>
              </p:nvSpPr>
              <p:spPr bwMode="auto">
                <a:xfrm rot="-6630112">
                  <a:off x="722" y="2176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89" name="Freeform 596"/>
                <p:cNvSpPr>
                  <a:spLocks/>
                </p:cNvSpPr>
                <p:nvPr/>
              </p:nvSpPr>
              <p:spPr bwMode="auto">
                <a:xfrm rot="-6630112">
                  <a:off x="656" y="2059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90" name="Freeform 597"/>
                <p:cNvSpPr>
                  <a:spLocks/>
                </p:cNvSpPr>
                <p:nvPr/>
              </p:nvSpPr>
              <p:spPr bwMode="auto">
                <a:xfrm rot="-6630112">
                  <a:off x="681" y="2111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91" name="Freeform 598"/>
                <p:cNvSpPr>
                  <a:spLocks/>
                </p:cNvSpPr>
                <p:nvPr/>
              </p:nvSpPr>
              <p:spPr bwMode="auto">
                <a:xfrm rot="-6630112">
                  <a:off x="654" y="2034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92" name="Freeform 599"/>
                <p:cNvSpPr>
                  <a:spLocks/>
                </p:cNvSpPr>
                <p:nvPr/>
              </p:nvSpPr>
              <p:spPr bwMode="auto">
                <a:xfrm rot="-6630112">
                  <a:off x="735" y="2049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93" name="Freeform 600"/>
                <p:cNvSpPr>
                  <a:spLocks/>
                </p:cNvSpPr>
                <p:nvPr/>
              </p:nvSpPr>
              <p:spPr bwMode="auto">
                <a:xfrm rot="-6630112">
                  <a:off x="702" y="1976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94" name="Freeform 601"/>
                <p:cNvSpPr>
                  <a:spLocks/>
                </p:cNvSpPr>
                <p:nvPr/>
              </p:nvSpPr>
              <p:spPr bwMode="auto">
                <a:xfrm rot="-6630112">
                  <a:off x="656" y="1947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95" name="Freeform 602"/>
                <p:cNvSpPr>
                  <a:spLocks/>
                </p:cNvSpPr>
                <p:nvPr/>
              </p:nvSpPr>
              <p:spPr bwMode="auto">
                <a:xfrm rot="-6630112">
                  <a:off x="642" y="1998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96" name="Freeform 603"/>
                <p:cNvSpPr>
                  <a:spLocks/>
                </p:cNvSpPr>
                <p:nvPr/>
              </p:nvSpPr>
              <p:spPr bwMode="auto">
                <a:xfrm rot="-6630112">
                  <a:off x="653" y="2083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97" name="Freeform 604"/>
                <p:cNvSpPr>
                  <a:spLocks/>
                </p:cNvSpPr>
                <p:nvPr/>
              </p:nvSpPr>
              <p:spPr bwMode="auto">
                <a:xfrm rot="-6630112">
                  <a:off x="638" y="1929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98" name="Freeform 605"/>
                <p:cNvSpPr>
                  <a:spLocks/>
                </p:cNvSpPr>
                <p:nvPr/>
              </p:nvSpPr>
              <p:spPr bwMode="auto">
                <a:xfrm rot="-6630112">
                  <a:off x="675" y="2157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751" name="Freeform 606"/>
              <p:cNvSpPr>
                <a:spLocks/>
              </p:cNvSpPr>
              <p:nvPr/>
            </p:nvSpPr>
            <p:spPr bwMode="auto">
              <a:xfrm>
                <a:off x="5375275" y="3325813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52" name="Freeform 607"/>
              <p:cNvSpPr>
                <a:spLocks/>
              </p:cNvSpPr>
              <p:nvPr/>
            </p:nvSpPr>
            <p:spPr bwMode="auto">
              <a:xfrm>
                <a:off x="4613275" y="2944813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53" name="Freeform 608"/>
              <p:cNvSpPr>
                <a:spLocks/>
              </p:cNvSpPr>
              <p:nvPr/>
            </p:nvSpPr>
            <p:spPr bwMode="auto">
              <a:xfrm>
                <a:off x="3927475" y="4087813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54" name="Freeform 609"/>
              <p:cNvSpPr>
                <a:spLocks/>
              </p:cNvSpPr>
              <p:nvPr/>
            </p:nvSpPr>
            <p:spPr bwMode="auto">
              <a:xfrm>
                <a:off x="4003675" y="3554413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55" name="Freeform 610"/>
              <p:cNvSpPr>
                <a:spLocks/>
              </p:cNvSpPr>
              <p:nvPr/>
            </p:nvSpPr>
            <p:spPr bwMode="auto">
              <a:xfrm>
                <a:off x="4079875" y="3021013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grpSp>
            <p:nvGrpSpPr>
              <p:cNvPr id="756" name="Group 611"/>
              <p:cNvGrpSpPr>
                <a:grpSpLocks/>
              </p:cNvGrpSpPr>
              <p:nvPr/>
            </p:nvGrpSpPr>
            <p:grpSpPr bwMode="auto">
              <a:xfrm>
                <a:off x="4994275" y="2259013"/>
                <a:ext cx="258763" cy="246062"/>
                <a:chOff x="1400" y="2127"/>
                <a:chExt cx="163" cy="155"/>
              </a:xfrm>
            </p:grpSpPr>
            <p:sp>
              <p:nvSpPr>
                <p:cNvPr id="946" name="Freeform 612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947" name="Freeform 613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57" name="Group 614"/>
              <p:cNvGrpSpPr>
                <a:grpSpLocks/>
              </p:cNvGrpSpPr>
              <p:nvPr/>
            </p:nvGrpSpPr>
            <p:grpSpPr bwMode="auto">
              <a:xfrm>
                <a:off x="5070475" y="3402013"/>
                <a:ext cx="258763" cy="246062"/>
                <a:chOff x="1400" y="2127"/>
                <a:chExt cx="163" cy="155"/>
              </a:xfrm>
            </p:grpSpPr>
            <p:sp>
              <p:nvSpPr>
                <p:cNvPr id="944" name="Freeform 615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945" name="Freeform 616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58" name="Group 617"/>
              <p:cNvGrpSpPr>
                <a:grpSpLocks/>
              </p:cNvGrpSpPr>
              <p:nvPr/>
            </p:nvGrpSpPr>
            <p:grpSpPr bwMode="auto">
              <a:xfrm>
                <a:off x="4841875" y="3935413"/>
                <a:ext cx="258763" cy="246062"/>
                <a:chOff x="1400" y="2127"/>
                <a:chExt cx="163" cy="155"/>
              </a:xfrm>
            </p:grpSpPr>
            <p:sp>
              <p:nvSpPr>
                <p:cNvPr id="942" name="Freeform 618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943" name="Freeform 619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59" name="Group 620"/>
              <p:cNvGrpSpPr>
                <a:grpSpLocks/>
              </p:cNvGrpSpPr>
              <p:nvPr/>
            </p:nvGrpSpPr>
            <p:grpSpPr bwMode="auto">
              <a:xfrm>
                <a:off x="4308475" y="3097213"/>
                <a:ext cx="258763" cy="246062"/>
                <a:chOff x="1400" y="2127"/>
                <a:chExt cx="163" cy="155"/>
              </a:xfrm>
            </p:grpSpPr>
            <p:sp>
              <p:nvSpPr>
                <p:cNvPr id="940" name="Freeform 621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941" name="Freeform 622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60" name="Group 623"/>
              <p:cNvGrpSpPr>
                <a:grpSpLocks/>
              </p:cNvGrpSpPr>
              <p:nvPr/>
            </p:nvGrpSpPr>
            <p:grpSpPr bwMode="auto">
              <a:xfrm>
                <a:off x="4918075" y="3097213"/>
                <a:ext cx="258763" cy="246062"/>
                <a:chOff x="1400" y="2127"/>
                <a:chExt cx="163" cy="155"/>
              </a:xfrm>
            </p:grpSpPr>
            <p:sp>
              <p:nvSpPr>
                <p:cNvPr id="938" name="Freeform 624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939" name="Freeform 625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61" name="Group 626"/>
              <p:cNvGrpSpPr>
                <a:grpSpLocks/>
              </p:cNvGrpSpPr>
              <p:nvPr/>
            </p:nvGrpSpPr>
            <p:grpSpPr bwMode="auto">
              <a:xfrm>
                <a:off x="4613275" y="2182813"/>
                <a:ext cx="258763" cy="246062"/>
                <a:chOff x="1400" y="2127"/>
                <a:chExt cx="163" cy="155"/>
              </a:xfrm>
            </p:grpSpPr>
            <p:sp>
              <p:nvSpPr>
                <p:cNvPr id="936" name="Freeform 627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937" name="Freeform 628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762" name="Oval 629"/>
              <p:cNvSpPr>
                <a:spLocks noChangeArrowheads="1"/>
              </p:cNvSpPr>
              <p:nvPr/>
            </p:nvSpPr>
            <p:spPr bwMode="auto">
              <a:xfrm>
                <a:off x="4308475" y="2868613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763" name="Oval 630"/>
              <p:cNvSpPr>
                <a:spLocks noChangeArrowheads="1"/>
              </p:cNvSpPr>
              <p:nvPr/>
            </p:nvSpPr>
            <p:spPr bwMode="auto">
              <a:xfrm>
                <a:off x="4537075" y="2792413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764" name="Oval 631"/>
              <p:cNvSpPr>
                <a:spLocks noChangeArrowheads="1"/>
              </p:cNvSpPr>
              <p:nvPr/>
            </p:nvSpPr>
            <p:spPr bwMode="auto">
              <a:xfrm>
                <a:off x="4689475" y="3859213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765" name="Oval 632"/>
              <p:cNvSpPr>
                <a:spLocks noChangeArrowheads="1"/>
              </p:cNvSpPr>
              <p:nvPr/>
            </p:nvSpPr>
            <p:spPr bwMode="auto">
              <a:xfrm>
                <a:off x="5680075" y="3554413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grpSp>
            <p:nvGrpSpPr>
              <p:cNvPr id="766" name="Group 635"/>
              <p:cNvGrpSpPr>
                <a:grpSpLocks/>
              </p:cNvGrpSpPr>
              <p:nvPr/>
            </p:nvGrpSpPr>
            <p:grpSpPr bwMode="auto">
              <a:xfrm>
                <a:off x="3851275" y="3935427"/>
                <a:ext cx="228600" cy="228600"/>
                <a:chOff x="642" y="1901"/>
                <a:chExt cx="370" cy="541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867" name="Freeform 636"/>
                <p:cNvSpPr>
                  <a:spLocks/>
                </p:cNvSpPr>
                <p:nvPr/>
              </p:nvSpPr>
              <p:spPr bwMode="auto">
                <a:xfrm rot="-6630112">
                  <a:off x="603" y="2119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868" name="Group 637"/>
                <p:cNvGrpSpPr>
                  <a:grpSpLocks/>
                </p:cNvGrpSpPr>
                <p:nvPr/>
              </p:nvGrpSpPr>
              <p:grpSpPr bwMode="auto">
                <a:xfrm rot="-6630112">
                  <a:off x="760" y="2264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933" name="Freeform 638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934" name="Freeform 639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935" name="Freeform 640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869" name="Group 641"/>
                <p:cNvGrpSpPr>
                  <a:grpSpLocks/>
                </p:cNvGrpSpPr>
                <p:nvPr/>
              </p:nvGrpSpPr>
              <p:grpSpPr bwMode="auto">
                <a:xfrm rot="-6630112">
                  <a:off x="804" y="2189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930" name="Freeform 642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931" name="Freeform 643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932" name="Freeform 644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870" name="Freeform 645"/>
                <p:cNvSpPr>
                  <a:spLocks/>
                </p:cNvSpPr>
                <p:nvPr/>
              </p:nvSpPr>
              <p:spPr bwMode="auto">
                <a:xfrm rot="-6630112">
                  <a:off x="837" y="2336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71" name="Freeform 646"/>
                <p:cNvSpPr>
                  <a:spLocks/>
                </p:cNvSpPr>
                <p:nvPr/>
              </p:nvSpPr>
              <p:spPr bwMode="auto">
                <a:xfrm rot="-6630112">
                  <a:off x="881" y="2329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72" name="Freeform 647"/>
                <p:cNvSpPr>
                  <a:spLocks/>
                </p:cNvSpPr>
                <p:nvPr/>
              </p:nvSpPr>
              <p:spPr bwMode="auto">
                <a:xfrm rot="-6630112">
                  <a:off x="793" y="2139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73" name="Freeform 648"/>
                <p:cNvSpPr>
                  <a:spLocks/>
                </p:cNvSpPr>
                <p:nvPr/>
              </p:nvSpPr>
              <p:spPr bwMode="auto">
                <a:xfrm rot="-6630112">
                  <a:off x="773" y="2190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74" name="Freeform 649"/>
                <p:cNvSpPr>
                  <a:spLocks/>
                </p:cNvSpPr>
                <p:nvPr/>
              </p:nvSpPr>
              <p:spPr bwMode="auto">
                <a:xfrm rot="-6630112">
                  <a:off x="707" y="2073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75" name="Freeform 650"/>
                <p:cNvSpPr>
                  <a:spLocks/>
                </p:cNvSpPr>
                <p:nvPr/>
              </p:nvSpPr>
              <p:spPr bwMode="auto">
                <a:xfrm rot="-6630112">
                  <a:off x="732" y="2125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76" name="Freeform 651"/>
                <p:cNvSpPr>
                  <a:spLocks/>
                </p:cNvSpPr>
                <p:nvPr/>
              </p:nvSpPr>
              <p:spPr bwMode="auto">
                <a:xfrm rot="-6630112">
                  <a:off x="679" y="2037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77" name="Freeform 652"/>
                <p:cNvSpPr>
                  <a:spLocks/>
                </p:cNvSpPr>
                <p:nvPr/>
              </p:nvSpPr>
              <p:spPr bwMode="auto">
                <a:xfrm rot="-6630112">
                  <a:off x="783" y="2001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78" name="Freeform 653"/>
                <p:cNvSpPr>
                  <a:spLocks/>
                </p:cNvSpPr>
                <p:nvPr/>
              </p:nvSpPr>
              <p:spPr bwMode="auto">
                <a:xfrm rot="-6630112">
                  <a:off x="781" y="2003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79" name="Freeform 654"/>
                <p:cNvSpPr>
                  <a:spLocks/>
                </p:cNvSpPr>
                <p:nvPr/>
              </p:nvSpPr>
              <p:spPr bwMode="auto">
                <a:xfrm rot="-6630112">
                  <a:off x="707" y="1961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80" name="Freeform 655"/>
                <p:cNvSpPr>
                  <a:spLocks/>
                </p:cNvSpPr>
                <p:nvPr/>
              </p:nvSpPr>
              <p:spPr bwMode="auto">
                <a:xfrm rot="-6630112">
                  <a:off x="644" y="1993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81" name="Freeform 656"/>
                <p:cNvSpPr>
                  <a:spLocks/>
                </p:cNvSpPr>
                <p:nvPr/>
              </p:nvSpPr>
              <p:spPr bwMode="auto">
                <a:xfrm rot="-6630112">
                  <a:off x="766" y="2095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82" name="Freeform 657"/>
                <p:cNvSpPr>
                  <a:spLocks/>
                </p:cNvSpPr>
                <p:nvPr/>
              </p:nvSpPr>
              <p:spPr bwMode="auto">
                <a:xfrm rot="-6630112">
                  <a:off x="689" y="1943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83" name="Freeform 658"/>
                <p:cNvSpPr>
                  <a:spLocks/>
                </p:cNvSpPr>
                <p:nvPr/>
              </p:nvSpPr>
              <p:spPr bwMode="auto">
                <a:xfrm rot="-6630112">
                  <a:off x="749" y="2168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84" name="Freeform 659"/>
                <p:cNvSpPr>
                  <a:spLocks/>
                </p:cNvSpPr>
                <p:nvPr/>
              </p:nvSpPr>
              <p:spPr bwMode="auto">
                <a:xfrm rot="-6630112">
                  <a:off x="631" y="2100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885" name="Group 660"/>
                <p:cNvGrpSpPr>
                  <a:grpSpLocks/>
                </p:cNvGrpSpPr>
                <p:nvPr/>
              </p:nvGrpSpPr>
              <p:grpSpPr bwMode="auto">
                <a:xfrm rot="-6630112">
                  <a:off x="836" y="2309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927" name="Freeform 661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928" name="Freeform 662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929" name="Freeform 663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886" name="Group 664"/>
                <p:cNvGrpSpPr>
                  <a:grpSpLocks/>
                </p:cNvGrpSpPr>
                <p:nvPr/>
              </p:nvGrpSpPr>
              <p:grpSpPr bwMode="auto">
                <a:xfrm rot="-6630112">
                  <a:off x="880" y="2234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924" name="Freeform 665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925" name="Freeform 666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926" name="Freeform 667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887" name="Freeform 668"/>
                <p:cNvSpPr>
                  <a:spLocks/>
                </p:cNvSpPr>
                <p:nvPr/>
              </p:nvSpPr>
              <p:spPr bwMode="auto">
                <a:xfrm rot="-6630112">
                  <a:off x="913" y="2381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88" name="Freeform 669"/>
                <p:cNvSpPr>
                  <a:spLocks/>
                </p:cNvSpPr>
                <p:nvPr/>
              </p:nvSpPr>
              <p:spPr bwMode="auto">
                <a:xfrm rot="-6630112">
                  <a:off x="957" y="2374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89" name="Freeform 670"/>
                <p:cNvSpPr>
                  <a:spLocks/>
                </p:cNvSpPr>
                <p:nvPr/>
              </p:nvSpPr>
              <p:spPr bwMode="auto">
                <a:xfrm rot="-6630112">
                  <a:off x="869" y="2184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90" name="Freeform 671"/>
                <p:cNvSpPr>
                  <a:spLocks/>
                </p:cNvSpPr>
                <p:nvPr/>
              </p:nvSpPr>
              <p:spPr bwMode="auto">
                <a:xfrm rot="-6630112">
                  <a:off x="849" y="2235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91" name="Freeform 672"/>
                <p:cNvSpPr>
                  <a:spLocks/>
                </p:cNvSpPr>
                <p:nvPr/>
              </p:nvSpPr>
              <p:spPr bwMode="auto">
                <a:xfrm rot="-6630112">
                  <a:off x="734" y="2002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92" name="Freeform 673"/>
                <p:cNvSpPr>
                  <a:spLocks/>
                </p:cNvSpPr>
                <p:nvPr/>
              </p:nvSpPr>
              <p:spPr bwMode="auto">
                <a:xfrm rot="-6630112">
                  <a:off x="760" y="2106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93" name="Freeform 674"/>
                <p:cNvSpPr>
                  <a:spLocks/>
                </p:cNvSpPr>
                <p:nvPr/>
              </p:nvSpPr>
              <p:spPr bwMode="auto">
                <a:xfrm rot="-6630112">
                  <a:off x="707" y="2018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94" name="Freeform 675"/>
                <p:cNvSpPr>
                  <a:spLocks/>
                </p:cNvSpPr>
                <p:nvPr/>
              </p:nvSpPr>
              <p:spPr bwMode="auto">
                <a:xfrm rot="-6630112">
                  <a:off x="797" y="2005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95" name="Freeform 676"/>
                <p:cNvSpPr>
                  <a:spLocks/>
                </p:cNvSpPr>
                <p:nvPr/>
              </p:nvSpPr>
              <p:spPr bwMode="auto">
                <a:xfrm rot="-6630112">
                  <a:off x="781" y="1955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96" name="Freeform 677"/>
                <p:cNvSpPr>
                  <a:spLocks/>
                </p:cNvSpPr>
                <p:nvPr/>
              </p:nvSpPr>
              <p:spPr bwMode="auto">
                <a:xfrm rot="-6630112">
                  <a:off x="735" y="1942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97" name="Freeform 678"/>
                <p:cNvSpPr>
                  <a:spLocks/>
                </p:cNvSpPr>
                <p:nvPr/>
              </p:nvSpPr>
              <p:spPr bwMode="auto">
                <a:xfrm rot="-6630112">
                  <a:off x="672" y="1974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98" name="Freeform 679"/>
                <p:cNvSpPr>
                  <a:spLocks/>
                </p:cNvSpPr>
                <p:nvPr/>
              </p:nvSpPr>
              <p:spPr bwMode="auto">
                <a:xfrm rot="-6630112">
                  <a:off x="794" y="2076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99" name="Freeform 680"/>
                <p:cNvSpPr>
                  <a:spLocks/>
                </p:cNvSpPr>
                <p:nvPr/>
              </p:nvSpPr>
              <p:spPr bwMode="auto">
                <a:xfrm rot="-6630112">
                  <a:off x="717" y="1924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00" name="Freeform 681"/>
                <p:cNvSpPr>
                  <a:spLocks/>
                </p:cNvSpPr>
                <p:nvPr/>
              </p:nvSpPr>
              <p:spPr bwMode="auto">
                <a:xfrm rot="-6630112">
                  <a:off x="777" y="2149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01" name="Freeform 682"/>
                <p:cNvSpPr>
                  <a:spLocks/>
                </p:cNvSpPr>
                <p:nvPr/>
              </p:nvSpPr>
              <p:spPr bwMode="auto">
                <a:xfrm rot="-6630112">
                  <a:off x="552" y="2105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902" name="Group 683"/>
                <p:cNvGrpSpPr>
                  <a:grpSpLocks/>
                </p:cNvGrpSpPr>
                <p:nvPr/>
              </p:nvGrpSpPr>
              <p:grpSpPr bwMode="auto">
                <a:xfrm rot="-6630112">
                  <a:off x="709" y="2250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921" name="Freeform 684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922" name="Freeform 685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923" name="Freeform 686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903" name="Group 687"/>
                <p:cNvGrpSpPr>
                  <a:grpSpLocks/>
                </p:cNvGrpSpPr>
                <p:nvPr/>
              </p:nvGrpSpPr>
              <p:grpSpPr bwMode="auto">
                <a:xfrm rot="-6630112">
                  <a:off x="753" y="2175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918" name="Freeform 688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919" name="Freeform 689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920" name="Freeform 690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904" name="Freeform 691"/>
                <p:cNvSpPr>
                  <a:spLocks/>
                </p:cNvSpPr>
                <p:nvPr/>
              </p:nvSpPr>
              <p:spPr bwMode="auto">
                <a:xfrm rot="-6630112">
                  <a:off x="786" y="2322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05" name="Freeform 692"/>
                <p:cNvSpPr>
                  <a:spLocks/>
                </p:cNvSpPr>
                <p:nvPr/>
              </p:nvSpPr>
              <p:spPr bwMode="auto">
                <a:xfrm rot="-6630112">
                  <a:off x="830" y="2315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06" name="Freeform 693"/>
                <p:cNvSpPr>
                  <a:spLocks/>
                </p:cNvSpPr>
                <p:nvPr/>
              </p:nvSpPr>
              <p:spPr bwMode="auto">
                <a:xfrm rot="-6630112">
                  <a:off x="742" y="2125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07" name="Freeform 694"/>
                <p:cNvSpPr>
                  <a:spLocks/>
                </p:cNvSpPr>
                <p:nvPr/>
              </p:nvSpPr>
              <p:spPr bwMode="auto">
                <a:xfrm rot="-6630112">
                  <a:off x="722" y="2176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08" name="Freeform 695"/>
                <p:cNvSpPr>
                  <a:spLocks/>
                </p:cNvSpPr>
                <p:nvPr/>
              </p:nvSpPr>
              <p:spPr bwMode="auto">
                <a:xfrm rot="-6630112">
                  <a:off x="656" y="2059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09" name="Freeform 696"/>
                <p:cNvSpPr>
                  <a:spLocks/>
                </p:cNvSpPr>
                <p:nvPr/>
              </p:nvSpPr>
              <p:spPr bwMode="auto">
                <a:xfrm rot="-6630112">
                  <a:off x="681" y="2111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10" name="Freeform 697"/>
                <p:cNvSpPr>
                  <a:spLocks/>
                </p:cNvSpPr>
                <p:nvPr/>
              </p:nvSpPr>
              <p:spPr bwMode="auto">
                <a:xfrm rot="-6630112">
                  <a:off x="654" y="2034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11" name="Freeform 698"/>
                <p:cNvSpPr>
                  <a:spLocks/>
                </p:cNvSpPr>
                <p:nvPr/>
              </p:nvSpPr>
              <p:spPr bwMode="auto">
                <a:xfrm rot="-6630112">
                  <a:off x="735" y="2049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12" name="Freeform 699"/>
                <p:cNvSpPr>
                  <a:spLocks/>
                </p:cNvSpPr>
                <p:nvPr/>
              </p:nvSpPr>
              <p:spPr bwMode="auto">
                <a:xfrm rot="-6630112">
                  <a:off x="702" y="1976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13" name="Freeform 700"/>
                <p:cNvSpPr>
                  <a:spLocks/>
                </p:cNvSpPr>
                <p:nvPr/>
              </p:nvSpPr>
              <p:spPr bwMode="auto">
                <a:xfrm rot="-6630112">
                  <a:off x="656" y="1947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14" name="Freeform 701"/>
                <p:cNvSpPr>
                  <a:spLocks/>
                </p:cNvSpPr>
                <p:nvPr/>
              </p:nvSpPr>
              <p:spPr bwMode="auto">
                <a:xfrm rot="-6630112">
                  <a:off x="642" y="1998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15" name="Freeform 702"/>
                <p:cNvSpPr>
                  <a:spLocks/>
                </p:cNvSpPr>
                <p:nvPr/>
              </p:nvSpPr>
              <p:spPr bwMode="auto">
                <a:xfrm rot="-6630112">
                  <a:off x="653" y="2083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16" name="Freeform 703"/>
                <p:cNvSpPr>
                  <a:spLocks/>
                </p:cNvSpPr>
                <p:nvPr/>
              </p:nvSpPr>
              <p:spPr bwMode="auto">
                <a:xfrm rot="-6630112">
                  <a:off x="638" y="1929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17" name="Freeform 704"/>
                <p:cNvSpPr>
                  <a:spLocks/>
                </p:cNvSpPr>
                <p:nvPr/>
              </p:nvSpPr>
              <p:spPr bwMode="auto">
                <a:xfrm rot="-6630112">
                  <a:off x="675" y="2157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67" name="Group 705"/>
              <p:cNvGrpSpPr>
                <a:grpSpLocks/>
              </p:cNvGrpSpPr>
              <p:nvPr/>
            </p:nvGrpSpPr>
            <p:grpSpPr bwMode="auto">
              <a:xfrm>
                <a:off x="4537075" y="4087827"/>
                <a:ext cx="228600" cy="228600"/>
                <a:chOff x="642" y="1901"/>
                <a:chExt cx="370" cy="541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798" name="Freeform 706"/>
                <p:cNvSpPr>
                  <a:spLocks/>
                </p:cNvSpPr>
                <p:nvPr/>
              </p:nvSpPr>
              <p:spPr bwMode="auto">
                <a:xfrm rot="-6630112">
                  <a:off x="603" y="2119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799" name="Group 707"/>
                <p:cNvGrpSpPr>
                  <a:grpSpLocks/>
                </p:cNvGrpSpPr>
                <p:nvPr/>
              </p:nvGrpSpPr>
              <p:grpSpPr bwMode="auto">
                <a:xfrm rot="-6630112">
                  <a:off x="760" y="2264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864" name="Freeform 708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865" name="Freeform 709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866" name="Freeform 710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800" name="Group 711"/>
                <p:cNvGrpSpPr>
                  <a:grpSpLocks/>
                </p:cNvGrpSpPr>
                <p:nvPr/>
              </p:nvGrpSpPr>
              <p:grpSpPr bwMode="auto">
                <a:xfrm rot="-6630112">
                  <a:off x="804" y="2189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861" name="Freeform 712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862" name="Freeform 713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863" name="Freeform 714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801" name="Freeform 715"/>
                <p:cNvSpPr>
                  <a:spLocks/>
                </p:cNvSpPr>
                <p:nvPr/>
              </p:nvSpPr>
              <p:spPr bwMode="auto">
                <a:xfrm rot="-6630112">
                  <a:off x="837" y="2336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02" name="Freeform 716"/>
                <p:cNvSpPr>
                  <a:spLocks/>
                </p:cNvSpPr>
                <p:nvPr/>
              </p:nvSpPr>
              <p:spPr bwMode="auto">
                <a:xfrm rot="-6630112">
                  <a:off x="881" y="2329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03" name="Freeform 717"/>
                <p:cNvSpPr>
                  <a:spLocks/>
                </p:cNvSpPr>
                <p:nvPr/>
              </p:nvSpPr>
              <p:spPr bwMode="auto">
                <a:xfrm rot="-6630112">
                  <a:off x="793" y="2139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04" name="Freeform 718"/>
                <p:cNvSpPr>
                  <a:spLocks/>
                </p:cNvSpPr>
                <p:nvPr/>
              </p:nvSpPr>
              <p:spPr bwMode="auto">
                <a:xfrm rot="-6630112">
                  <a:off x="773" y="2190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05" name="Freeform 719"/>
                <p:cNvSpPr>
                  <a:spLocks/>
                </p:cNvSpPr>
                <p:nvPr/>
              </p:nvSpPr>
              <p:spPr bwMode="auto">
                <a:xfrm rot="-6630112">
                  <a:off x="707" y="2073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06" name="Freeform 720"/>
                <p:cNvSpPr>
                  <a:spLocks/>
                </p:cNvSpPr>
                <p:nvPr/>
              </p:nvSpPr>
              <p:spPr bwMode="auto">
                <a:xfrm rot="-6630112">
                  <a:off x="732" y="2125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07" name="Freeform 721"/>
                <p:cNvSpPr>
                  <a:spLocks/>
                </p:cNvSpPr>
                <p:nvPr/>
              </p:nvSpPr>
              <p:spPr bwMode="auto">
                <a:xfrm rot="-6630112">
                  <a:off x="679" y="2037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08" name="Freeform 722"/>
                <p:cNvSpPr>
                  <a:spLocks/>
                </p:cNvSpPr>
                <p:nvPr/>
              </p:nvSpPr>
              <p:spPr bwMode="auto">
                <a:xfrm rot="-6630112">
                  <a:off x="783" y="2001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09" name="Freeform 723"/>
                <p:cNvSpPr>
                  <a:spLocks/>
                </p:cNvSpPr>
                <p:nvPr/>
              </p:nvSpPr>
              <p:spPr bwMode="auto">
                <a:xfrm rot="-6630112">
                  <a:off x="781" y="2003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10" name="Freeform 724"/>
                <p:cNvSpPr>
                  <a:spLocks/>
                </p:cNvSpPr>
                <p:nvPr/>
              </p:nvSpPr>
              <p:spPr bwMode="auto">
                <a:xfrm rot="-6630112">
                  <a:off x="707" y="1961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11" name="Freeform 725"/>
                <p:cNvSpPr>
                  <a:spLocks/>
                </p:cNvSpPr>
                <p:nvPr/>
              </p:nvSpPr>
              <p:spPr bwMode="auto">
                <a:xfrm rot="-6630112">
                  <a:off x="644" y="1993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12" name="Freeform 726"/>
                <p:cNvSpPr>
                  <a:spLocks/>
                </p:cNvSpPr>
                <p:nvPr/>
              </p:nvSpPr>
              <p:spPr bwMode="auto">
                <a:xfrm rot="-6630112">
                  <a:off x="766" y="2095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13" name="Freeform 727"/>
                <p:cNvSpPr>
                  <a:spLocks/>
                </p:cNvSpPr>
                <p:nvPr/>
              </p:nvSpPr>
              <p:spPr bwMode="auto">
                <a:xfrm rot="-6630112">
                  <a:off x="689" y="1943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14" name="Freeform 728"/>
                <p:cNvSpPr>
                  <a:spLocks/>
                </p:cNvSpPr>
                <p:nvPr/>
              </p:nvSpPr>
              <p:spPr bwMode="auto">
                <a:xfrm rot="-6630112">
                  <a:off x="749" y="2168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15" name="Freeform 729"/>
                <p:cNvSpPr>
                  <a:spLocks/>
                </p:cNvSpPr>
                <p:nvPr/>
              </p:nvSpPr>
              <p:spPr bwMode="auto">
                <a:xfrm rot="-6630112">
                  <a:off x="631" y="2100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816" name="Group 730"/>
                <p:cNvGrpSpPr>
                  <a:grpSpLocks/>
                </p:cNvGrpSpPr>
                <p:nvPr/>
              </p:nvGrpSpPr>
              <p:grpSpPr bwMode="auto">
                <a:xfrm rot="-6630112">
                  <a:off x="836" y="2309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858" name="Freeform 731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859" name="Freeform 732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860" name="Freeform 733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817" name="Group 734"/>
                <p:cNvGrpSpPr>
                  <a:grpSpLocks/>
                </p:cNvGrpSpPr>
                <p:nvPr/>
              </p:nvGrpSpPr>
              <p:grpSpPr bwMode="auto">
                <a:xfrm rot="-6630112">
                  <a:off x="880" y="2234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855" name="Freeform 735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856" name="Freeform 736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857" name="Freeform 737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818" name="Freeform 738"/>
                <p:cNvSpPr>
                  <a:spLocks/>
                </p:cNvSpPr>
                <p:nvPr/>
              </p:nvSpPr>
              <p:spPr bwMode="auto">
                <a:xfrm rot="-6630112">
                  <a:off x="913" y="2381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19" name="Freeform 739"/>
                <p:cNvSpPr>
                  <a:spLocks/>
                </p:cNvSpPr>
                <p:nvPr/>
              </p:nvSpPr>
              <p:spPr bwMode="auto">
                <a:xfrm rot="-6630112">
                  <a:off x="957" y="2374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20" name="Freeform 740"/>
                <p:cNvSpPr>
                  <a:spLocks/>
                </p:cNvSpPr>
                <p:nvPr/>
              </p:nvSpPr>
              <p:spPr bwMode="auto">
                <a:xfrm rot="-6630112">
                  <a:off x="869" y="2184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21" name="Freeform 741"/>
                <p:cNvSpPr>
                  <a:spLocks/>
                </p:cNvSpPr>
                <p:nvPr/>
              </p:nvSpPr>
              <p:spPr bwMode="auto">
                <a:xfrm rot="-6630112">
                  <a:off x="849" y="2235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22" name="Freeform 742"/>
                <p:cNvSpPr>
                  <a:spLocks/>
                </p:cNvSpPr>
                <p:nvPr/>
              </p:nvSpPr>
              <p:spPr bwMode="auto">
                <a:xfrm rot="-6630112">
                  <a:off x="734" y="2002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23" name="Freeform 743"/>
                <p:cNvSpPr>
                  <a:spLocks/>
                </p:cNvSpPr>
                <p:nvPr/>
              </p:nvSpPr>
              <p:spPr bwMode="auto">
                <a:xfrm rot="-6630112">
                  <a:off x="760" y="2106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24" name="Freeform 744"/>
                <p:cNvSpPr>
                  <a:spLocks/>
                </p:cNvSpPr>
                <p:nvPr/>
              </p:nvSpPr>
              <p:spPr bwMode="auto">
                <a:xfrm rot="-6630112">
                  <a:off x="707" y="2018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25" name="Freeform 745"/>
                <p:cNvSpPr>
                  <a:spLocks/>
                </p:cNvSpPr>
                <p:nvPr/>
              </p:nvSpPr>
              <p:spPr bwMode="auto">
                <a:xfrm rot="-6630112">
                  <a:off x="797" y="2005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26" name="Freeform 746"/>
                <p:cNvSpPr>
                  <a:spLocks/>
                </p:cNvSpPr>
                <p:nvPr/>
              </p:nvSpPr>
              <p:spPr bwMode="auto">
                <a:xfrm rot="-6630112">
                  <a:off x="781" y="1955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27" name="Freeform 747"/>
                <p:cNvSpPr>
                  <a:spLocks/>
                </p:cNvSpPr>
                <p:nvPr/>
              </p:nvSpPr>
              <p:spPr bwMode="auto">
                <a:xfrm rot="-6630112">
                  <a:off x="735" y="1942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28" name="Freeform 748"/>
                <p:cNvSpPr>
                  <a:spLocks/>
                </p:cNvSpPr>
                <p:nvPr/>
              </p:nvSpPr>
              <p:spPr bwMode="auto">
                <a:xfrm rot="-6630112">
                  <a:off x="672" y="1974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29" name="Freeform 749"/>
                <p:cNvSpPr>
                  <a:spLocks/>
                </p:cNvSpPr>
                <p:nvPr/>
              </p:nvSpPr>
              <p:spPr bwMode="auto">
                <a:xfrm rot="-6630112">
                  <a:off x="794" y="2076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30" name="Freeform 750"/>
                <p:cNvSpPr>
                  <a:spLocks/>
                </p:cNvSpPr>
                <p:nvPr/>
              </p:nvSpPr>
              <p:spPr bwMode="auto">
                <a:xfrm rot="-6630112">
                  <a:off x="717" y="1924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31" name="Freeform 751"/>
                <p:cNvSpPr>
                  <a:spLocks/>
                </p:cNvSpPr>
                <p:nvPr/>
              </p:nvSpPr>
              <p:spPr bwMode="auto">
                <a:xfrm rot="-6630112">
                  <a:off x="777" y="2149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32" name="Freeform 752"/>
                <p:cNvSpPr>
                  <a:spLocks/>
                </p:cNvSpPr>
                <p:nvPr/>
              </p:nvSpPr>
              <p:spPr bwMode="auto">
                <a:xfrm rot="-6630112">
                  <a:off x="552" y="2105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833" name="Group 753"/>
                <p:cNvGrpSpPr>
                  <a:grpSpLocks/>
                </p:cNvGrpSpPr>
                <p:nvPr/>
              </p:nvGrpSpPr>
              <p:grpSpPr bwMode="auto">
                <a:xfrm rot="-6630112">
                  <a:off x="709" y="2250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852" name="Freeform 754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853" name="Freeform 755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854" name="Freeform 756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834" name="Group 757"/>
                <p:cNvGrpSpPr>
                  <a:grpSpLocks/>
                </p:cNvGrpSpPr>
                <p:nvPr/>
              </p:nvGrpSpPr>
              <p:grpSpPr bwMode="auto">
                <a:xfrm rot="-6630112">
                  <a:off x="753" y="2175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849" name="Freeform 758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850" name="Freeform 759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851" name="Freeform 760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835" name="Freeform 761"/>
                <p:cNvSpPr>
                  <a:spLocks/>
                </p:cNvSpPr>
                <p:nvPr/>
              </p:nvSpPr>
              <p:spPr bwMode="auto">
                <a:xfrm rot="-6630112">
                  <a:off x="786" y="2322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36" name="Freeform 762"/>
                <p:cNvSpPr>
                  <a:spLocks/>
                </p:cNvSpPr>
                <p:nvPr/>
              </p:nvSpPr>
              <p:spPr bwMode="auto">
                <a:xfrm rot="-6630112">
                  <a:off x="830" y="2315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37" name="Freeform 763"/>
                <p:cNvSpPr>
                  <a:spLocks/>
                </p:cNvSpPr>
                <p:nvPr/>
              </p:nvSpPr>
              <p:spPr bwMode="auto">
                <a:xfrm rot="-6630112">
                  <a:off x="742" y="2125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38" name="Freeform 764"/>
                <p:cNvSpPr>
                  <a:spLocks/>
                </p:cNvSpPr>
                <p:nvPr/>
              </p:nvSpPr>
              <p:spPr bwMode="auto">
                <a:xfrm rot="-6630112">
                  <a:off x="722" y="2176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39" name="Freeform 765"/>
                <p:cNvSpPr>
                  <a:spLocks/>
                </p:cNvSpPr>
                <p:nvPr/>
              </p:nvSpPr>
              <p:spPr bwMode="auto">
                <a:xfrm rot="-6630112">
                  <a:off x="656" y="2059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40" name="Freeform 766"/>
                <p:cNvSpPr>
                  <a:spLocks/>
                </p:cNvSpPr>
                <p:nvPr/>
              </p:nvSpPr>
              <p:spPr bwMode="auto">
                <a:xfrm rot="-6630112">
                  <a:off x="681" y="2111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41" name="Freeform 767"/>
                <p:cNvSpPr>
                  <a:spLocks/>
                </p:cNvSpPr>
                <p:nvPr/>
              </p:nvSpPr>
              <p:spPr bwMode="auto">
                <a:xfrm rot="-6630112">
                  <a:off x="654" y="2034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42" name="Freeform 768"/>
                <p:cNvSpPr>
                  <a:spLocks/>
                </p:cNvSpPr>
                <p:nvPr/>
              </p:nvSpPr>
              <p:spPr bwMode="auto">
                <a:xfrm rot="-6630112">
                  <a:off x="735" y="2049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43" name="Freeform 769"/>
                <p:cNvSpPr>
                  <a:spLocks/>
                </p:cNvSpPr>
                <p:nvPr/>
              </p:nvSpPr>
              <p:spPr bwMode="auto">
                <a:xfrm rot="-6630112">
                  <a:off x="702" y="1976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44" name="Freeform 770"/>
                <p:cNvSpPr>
                  <a:spLocks/>
                </p:cNvSpPr>
                <p:nvPr/>
              </p:nvSpPr>
              <p:spPr bwMode="auto">
                <a:xfrm rot="-6630112">
                  <a:off x="656" y="1947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45" name="Freeform 771"/>
                <p:cNvSpPr>
                  <a:spLocks/>
                </p:cNvSpPr>
                <p:nvPr/>
              </p:nvSpPr>
              <p:spPr bwMode="auto">
                <a:xfrm rot="-6630112">
                  <a:off x="642" y="1998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46" name="Freeform 772"/>
                <p:cNvSpPr>
                  <a:spLocks/>
                </p:cNvSpPr>
                <p:nvPr/>
              </p:nvSpPr>
              <p:spPr bwMode="auto">
                <a:xfrm rot="-6630112">
                  <a:off x="653" y="2083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47" name="Freeform 773"/>
                <p:cNvSpPr>
                  <a:spLocks/>
                </p:cNvSpPr>
                <p:nvPr/>
              </p:nvSpPr>
              <p:spPr bwMode="auto">
                <a:xfrm rot="-6630112">
                  <a:off x="638" y="1929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48" name="Freeform 774"/>
                <p:cNvSpPr>
                  <a:spLocks/>
                </p:cNvSpPr>
                <p:nvPr/>
              </p:nvSpPr>
              <p:spPr bwMode="auto">
                <a:xfrm rot="-6630112">
                  <a:off x="675" y="2157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768" name="Freeform 775"/>
              <p:cNvSpPr>
                <a:spLocks/>
              </p:cNvSpPr>
              <p:nvPr/>
            </p:nvSpPr>
            <p:spPr bwMode="auto">
              <a:xfrm>
                <a:off x="4765675" y="2106613"/>
                <a:ext cx="457200" cy="906462"/>
              </a:xfrm>
              <a:custGeom>
                <a:avLst/>
                <a:gdLst>
                  <a:gd name="T0" fmla="*/ 2147483647 w 288"/>
                  <a:gd name="T1" fmla="*/ 0 h 571"/>
                  <a:gd name="T2" fmla="*/ 2147483647 w 288"/>
                  <a:gd name="T3" fmla="*/ 2147483647 h 571"/>
                  <a:gd name="T4" fmla="*/ 2147483647 w 288"/>
                  <a:gd name="T5" fmla="*/ 2147483647 h 571"/>
                  <a:gd name="T6" fmla="*/ 2147483647 w 288"/>
                  <a:gd name="T7" fmla="*/ 2147483647 h 571"/>
                  <a:gd name="T8" fmla="*/ 2147483647 w 288"/>
                  <a:gd name="T9" fmla="*/ 2147483647 h 571"/>
                  <a:gd name="T10" fmla="*/ 2147483647 w 288"/>
                  <a:gd name="T11" fmla="*/ 2147483647 h 571"/>
                  <a:gd name="T12" fmla="*/ 2147483647 w 288"/>
                  <a:gd name="T13" fmla="*/ 2147483647 h 571"/>
                  <a:gd name="T14" fmla="*/ 2147483647 w 288"/>
                  <a:gd name="T15" fmla="*/ 2147483647 h 571"/>
                  <a:gd name="T16" fmla="*/ 2147483647 w 288"/>
                  <a:gd name="T17" fmla="*/ 2147483647 h 571"/>
                  <a:gd name="T18" fmla="*/ 2147483647 w 288"/>
                  <a:gd name="T19" fmla="*/ 2147483647 h 571"/>
                  <a:gd name="T20" fmla="*/ 2147483647 w 288"/>
                  <a:gd name="T21" fmla="*/ 2147483647 h 571"/>
                  <a:gd name="T22" fmla="*/ 2147483647 w 288"/>
                  <a:gd name="T23" fmla="*/ 2147483647 h 571"/>
                  <a:gd name="T24" fmla="*/ 2147483647 w 288"/>
                  <a:gd name="T25" fmla="*/ 2147483647 h 571"/>
                  <a:gd name="T26" fmla="*/ 2147483647 w 288"/>
                  <a:gd name="T27" fmla="*/ 2147483647 h 571"/>
                  <a:gd name="T28" fmla="*/ 2147483647 w 288"/>
                  <a:gd name="T29" fmla="*/ 2147483647 h 571"/>
                  <a:gd name="T30" fmla="*/ 0 w 288"/>
                  <a:gd name="T31" fmla="*/ 2147483647 h 57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88"/>
                  <a:gd name="T49" fmla="*/ 0 h 571"/>
                  <a:gd name="T50" fmla="*/ 288 w 288"/>
                  <a:gd name="T51" fmla="*/ 571 h 57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88" h="571">
                    <a:moveTo>
                      <a:pt x="258" y="0"/>
                    </a:moveTo>
                    <a:cubicBezTo>
                      <a:pt x="253" y="31"/>
                      <a:pt x="242" y="54"/>
                      <a:pt x="234" y="84"/>
                    </a:cubicBezTo>
                    <a:cubicBezTo>
                      <a:pt x="225" y="169"/>
                      <a:pt x="198" y="270"/>
                      <a:pt x="252" y="342"/>
                    </a:cubicBezTo>
                    <a:cubicBezTo>
                      <a:pt x="254" y="348"/>
                      <a:pt x="255" y="354"/>
                      <a:pt x="258" y="360"/>
                    </a:cubicBezTo>
                    <a:cubicBezTo>
                      <a:pt x="261" y="366"/>
                      <a:pt x="267" y="371"/>
                      <a:pt x="270" y="378"/>
                    </a:cubicBezTo>
                    <a:cubicBezTo>
                      <a:pt x="275" y="390"/>
                      <a:pt x="282" y="414"/>
                      <a:pt x="282" y="414"/>
                    </a:cubicBezTo>
                    <a:cubicBezTo>
                      <a:pt x="278" y="473"/>
                      <a:pt x="285" y="493"/>
                      <a:pt x="258" y="534"/>
                    </a:cubicBezTo>
                    <a:cubicBezTo>
                      <a:pt x="256" y="544"/>
                      <a:pt x="245" y="571"/>
                      <a:pt x="252" y="564"/>
                    </a:cubicBezTo>
                    <a:cubicBezTo>
                      <a:pt x="261" y="555"/>
                      <a:pt x="257" y="539"/>
                      <a:pt x="264" y="528"/>
                    </a:cubicBezTo>
                    <a:cubicBezTo>
                      <a:pt x="268" y="522"/>
                      <a:pt x="273" y="517"/>
                      <a:pt x="276" y="510"/>
                    </a:cubicBezTo>
                    <a:cubicBezTo>
                      <a:pt x="281" y="498"/>
                      <a:pt x="288" y="474"/>
                      <a:pt x="288" y="474"/>
                    </a:cubicBezTo>
                    <a:cubicBezTo>
                      <a:pt x="279" y="415"/>
                      <a:pt x="268" y="351"/>
                      <a:pt x="234" y="300"/>
                    </a:cubicBezTo>
                    <a:cubicBezTo>
                      <a:pt x="223" y="247"/>
                      <a:pt x="228" y="252"/>
                      <a:pt x="186" y="222"/>
                    </a:cubicBezTo>
                    <a:cubicBezTo>
                      <a:pt x="158" y="202"/>
                      <a:pt x="142" y="182"/>
                      <a:pt x="108" y="174"/>
                    </a:cubicBezTo>
                    <a:cubicBezTo>
                      <a:pt x="106" y="156"/>
                      <a:pt x="107" y="137"/>
                      <a:pt x="102" y="120"/>
                    </a:cubicBezTo>
                    <a:cubicBezTo>
                      <a:pt x="90" y="80"/>
                      <a:pt x="28" y="64"/>
                      <a:pt x="0" y="36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69" name="Freeform 776"/>
              <p:cNvSpPr>
                <a:spLocks/>
              </p:cNvSpPr>
              <p:nvPr/>
            </p:nvSpPr>
            <p:spPr bwMode="auto">
              <a:xfrm rot="-2288628">
                <a:off x="3394075" y="2382838"/>
                <a:ext cx="457200" cy="906462"/>
              </a:xfrm>
              <a:custGeom>
                <a:avLst/>
                <a:gdLst>
                  <a:gd name="T0" fmla="*/ 2147483647 w 288"/>
                  <a:gd name="T1" fmla="*/ 0 h 571"/>
                  <a:gd name="T2" fmla="*/ 2147483647 w 288"/>
                  <a:gd name="T3" fmla="*/ 2147483647 h 571"/>
                  <a:gd name="T4" fmla="*/ 2147483647 w 288"/>
                  <a:gd name="T5" fmla="*/ 2147483647 h 571"/>
                  <a:gd name="T6" fmla="*/ 2147483647 w 288"/>
                  <a:gd name="T7" fmla="*/ 2147483647 h 571"/>
                  <a:gd name="T8" fmla="*/ 2147483647 w 288"/>
                  <a:gd name="T9" fmla="*/ 2147483647 h 571"/>
                  <a:gd name="T10" fmla="*/ 2147483647 w 288"/>
                  <a:gd name="T11" fmla="*/ 2147483647 h 571"/>
                  <a:gd name="T12" fmla="*/ 2147483647 w 288"/>
                  <a:gd name="T13" fmla="*/ 2147483647 h 571"/>
                  <a:gd name="T14" fmla="*/ 2147483647 w 288"/>
                  <a:gd name="T15" fmla="*/ 2147483647 h 571"/>
                  <a:gd name="T16" fmla="*/ 2147483647 w 288"/>
                  <a:gd name="T17" fmla="*/ 2147483647 h 571"/>
                  <a:gd name="T18" fmla="*/ 2147483647 w 288"/>
                  <a:gd name="T19" fmla="*/ 2147483647 h 571"/>
                  <a:gd name="T20" fmla="*/ 2147483647 w 288"/>
                  <a:gd name="T21" fmla="*/ 2147483647 h 571"/>
                  <a:gd name="T22" fmla="*/ 2147483647 w 288"/>
                  <a:gd name="T23" fmla="*/ 2147483647 h 571"/>
                  <a:gd name="T24" fmla="*/ 2147483647 w 288"/>
                  <a:gd name="T25" fmla="*/ 2147483647 h 571"/>
                  <a:gd name="T26" fmla="*/ 2147483647 w 288"/>
                  <a:gd name="T27" fmla="*/ 2147483647 h 571"/>
                  <a:gd name="T28" fmla="*/ 2147483647 w 288"/>
                  <a:gd name="T29" fmla="*/ 2147483647 h 571"/>
                  <a:gd name="T30" fmla="*/ 0 w 288"/>
                  <a:gd name="T31" fmla="*/ 2147483647 h 57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88"/>
                  <a:gd name="T49" fmla="*/ 0 h 571"/>
                  <a:gd name="T50" fmla="*/ 288 w 288"/>
                  <a:gd name="T51" fmla="*/ 571 h 57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88" h="571">
                    <a:moveTo>
                      <a:pt x="258" y="0"/>
                    </a:moveTo>
                    <a:cubicBezTo>
                      <a:pt x="253" y="31"/>
                      <a:pt x="242" y="54"/>
                      <a:pt x="234" y="84"/>
                    </a:cubicBezTo>
                    <a:cubicBezTo>
                      <a:pt x="225" y="169"/>
                      <a:pt x="198" y="270"/>
                      <a:pt x="252" y="342"/>
                    </a:cubicBezTo>
                    <a:cubicBezTo>
                      <a:pt x="254" y="348"/>
                      <a:pt x="255" y="354"/>
                      <a:pt x="258" y="360"/>
                    </a:cubicBezTo>
                    <a:cubicBezTo>
                      <a:pt x="261" y="366"/>
                      <a:pt x="267" y="371"/>
                      <a:pt x="270" y="378"/>
                    </a:cubicBezTo>
                    <a:cubicBezTo>
                      <a:pt x="275" y="390"/>
                      <a:pt x="282" y="414"/>
                      <a:pt x="282" y="414"/>
                    </a:cubicBezTo>
                    <a:cubicBezTo>
                      <a:pt x="278" y="473"/>
                      <a:pt x="285" y="493"/>
                      <a:pt x="258" y="534"/>
                    </a:cubicBezTo>
                    <a:cubicBezTo>
                      <a:pt x="256" y="544"/>
                      <a:pt x="245" y="571"/>
                      <a:pt x="252" y="564"/>
                    </a:cubicBezTo>
                    <a:cubicBezTo>
                      <a:pt x="261" y="555"/>
                      <a:pt x="257" y="539"/>
                      <a:pt x="264" y="528"/>
                    </a:cubicBezTo>
                    <a:cubicBezTo>
                      <a:pt x="268" y="522"/>
                      <a:pt x="273" y="517"/>
                      <a:pt x="276" y="510"/>
                    </a:cubicBezTo>
                    <a:cubicBezTo>
                      <a:pt x="281" y="498"/>
                      <a:pt x="288" y="474"/>
                      <a:pt x="288" y="474"/>
                    </a:cubicBezTo>
                    <a:cubicBezTo>
                      <a:pt x="279" y="415"/>
                      <a:pt x="268" y="351"/>
                      <a:pt x="234" y="300"/>
                    </a:cubicBezTo>
                    <a:cubicBezTo>
                      <a:pt x="223" y="247"/>
                      <a:pt x="228" y="252"/>
                      <a:pt x="186" y="222"/>
                    </a:cubicBezTo>
                    <a:cubicBezTo>
                      <a:pt x="158" y="202"/>
                      <a:pt x="142" y="182"/>
                      <a:pt x="108" y="174"/>
                    </a:cubicBezTo>
                    <a:cubicBezTo>
                      <a:pt x="106" y="156"/>
                      <a:pt x="107" y="137"/>
                      <a:pt x="102" y="120"/>
                    </a:cubicBezTo>
                    <a:cubicBezTo>
                      <a:pt x="90" y="80"/>
                      <a:pt x="28" y="64"/>
                      <a:pt x="0" y="36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70" name="Freeform 777"/>
              <p:cNvSpPr>
                <a:spLocks/>
              </p:cNvSpPr>
              <p:nvPr/>
            </p:nvSpPr>
            <p:spPr bwMode="auto">
              <a:xfrm rot="-2288628">
                <a:off x="4156075" y="1849438"/>
                <a:ext cx="457200" cy="906462"/>
              </a:xfrm>
              <a:custGeom>
                <a:avLst/>
                <a:gdLst>
                  <a:gd name="T0" fmla="*/ 2147483647 w 288"/>
                  <a:gd name="T1" fmla="*/ 0 h 571"/>
                  <a:gd name="T2" fmla="*/ 2147483647 w 288"/>
                  <a:gd name="T3" fmla="*/ 2147483647 h 571"/>
                  <a:gd name="T4" fmla="*/ 2147483647 w 288"/>
                  <a:gd name="T5" fmla="*/ 2147483647 h 571"/>
                  <a:gd name="T6" fmla="*/ 2147483647 w 288"/>
                  <a:gd name="T7" fmla="*/ 2147483647 h 571"/>
                  <a:gd name="T8" fmla="*/ 2147483647 w 288"/>
                  <a:gd name="T9" fmla="*/ 2147483647 h 571"/>
                  <a:gd name="T10" fmla="*/ 2147483647 w 288"/>
                  <a:gd name="T11" fmla="*/ 2147483647 h 571"/>
                  <a:gd name="T12" fmla="*/ 2147483647 w 288"/>
                  <a:gd name="T13" fmla="*/ 2147483647 h 571"/>
                  <a:gd name="T14" fmla="*/ 2147483647 w 288"/>
                  <a:gd name="T15" fmla="*/ 2147483647 h 571"/>
                  <a:gd name="T16" fmla="*/ 2147483647 w 288"/>
                  <a:gd name="T17" fmla="*/ 2147483647 h 571"/>
                  <a:gd name="T18" fmla="*/ 2147483647 w 288"/>
                  <a:gd name="T19" fmla="*/ 2147483647 h 571"/>
                  <a:gd name="T20" fmla="*/ 2147483647 w 288"/>
                  <a:gd name="T21" fmla="*/ 2147483647 h 571"/>
                  <a:gd name="T22" fmla="*/ 2147483647 w 288"/>
                  <a:gd name="T23" fmla="*/ 2147483647 h 571"/>
                  <a:gd name="T24" fmla="*/ 2147483647 w 288"/>
                  <a:gd name="T25" fmla="*/ 2147483647 h 571"/>
                  <a:gd name="T26" fmla="*/ 2147483647 w 288"/>
                  <a:gd name="T27" fmla="*/ 2147483647 h 571"/>
                  <a:gd name="T28" fmla="*/ 2147483647 w 288"/>
                  <a:gd name="T29" fmla="*/ 2147483647 h 571"/>
                  <a:gd name="T30" fmla="*/ 0 w 288"/>
                  <a:gd name="T31" fmla="*/ 2147483647 h 57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88"/>
                  <a:gd name="T49" fmla="*/ 0 h 571"/>
                  <a:gd name="T50" fmla="*/ 288 w 288"/>
                  <a:gd name="T51" fmla="*/ 571 h 57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88" h="571">
                    <a:moveTo>
                      <a:pt x="258" y="0"/>
                    </a:moveTo>
                    <a:cubicBezTo>
                      <a:pt x="253" y="31"/>
                      <a:pt x="242" y="54"/>
                      <a:pt x="234" y="84"/>
                    </a:cubicBezTo>
                    <a:cubicBezTo>
                      <a:pt x="225" y="169"/>
                      <a:pt x="198" y="270"/>
                      <a:pt x="252" y="342"/>
                    </a:cubicBezTo>
                    <a:cubicBezTo>
                      <a:pt x="254" y="348"/>
                      <a:pt x="255" y="354"/>
                      <a:pt x="258" y="360"/>
                    </a:cubicBezTo>
                    <a:cubicBezTo>
                      <a:pt x="261" y="366"/>
                      <a:pt x="267" y="371"/>
                      <a:pt x="270" y="378"/>
                    </a:cubicBezTo>
                    <a:cubicBezTo>
                      <a:pt x="275" y="390"/>
                      <a:pt x="282" y="414"/>
                      <a:pt x="282" y="414"/>
                    </a:cubicBezTo>
                    <a:cubicBezTo>
                      <a:pt x="278" y="473"/>
                      <a:pt x="285" y="493"/>
                      <a:pt x="258" y="534"/>
                    </a:cubicBezTo>
                    <a:cubicBezTo>
                      <a:pt x="256" y="544"/>
                      <a:pt x="245" y="571"/>
                      <a:pt x="252" y="564"/>
                    </a:cubicBezTo>
                    <a:cubicBezTo>
                      <a:pt x="261" y="555"/>
                      <a:pt x="257" y="539"/>
                      <a:pt x="264" y="528"/>
                    </a:cubicBezTo>
                    <a:cubicBezTo>
                      <a:pt x="268" y="522"/>
                      <a:pt x="273" y="517"/>
                      <a:pt x="276" y="510"/>
                    </a:cubicBezTo>
                    <a:cubicBezTo>
                      <a:pt x="281" y="498"/>
                      <a:pt x="288" y="474"/>
                      <a:pt x="288" y="474"/>
                    </a:cubicBezTo>
                    <a:cubicBezTo>
                      <a:pt x="279" y="415"/>
                      <a:pt x="268" y="351"/>
                      <a:pt x="234" y="300"/>
                    </a:cubicBezTo>
                    <a:cubicBezTo>
                      <a:pt x="223" y="247"/>
                      <a:pt x="228" y="252"/>
                      <a:pt x="186" y="222"/>
                    </a:cubicBezTo>
                    <a:cubicBezTo>
                      <a:pt x="158" y="202"/>
                      <a:pt x="142" y="182"/>
                      <a:pt x="108" y="174"/>
                    </a:cubicBezTo>
                    <a:cubicBezTo>
                      <a:pt x="106" y="156"/>
                      <a:pt x="107" y="137"/>
                      <a:pt x="102" y="120"/>
                    </a:cubicBezTo>
                    <a:cubicBezTo>
                      <a:pt x="90" y="80"/>
                      <a:pt x="28" y="64"/>
                      <a:pt x="0" y="36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71" name="Freeform 780"/>
              <p:cNvSpPr>
                <a:spLocks/>
              </p:cNvSpPr>
              <p:nvPr/>
            </p:nvSpPr>
            <p:spPr bwMode="auto">
              <a:xfrm>
                <a:off x="5527675" y="4364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72" name="Freeform 781"/>
              <p:cNvSpPr>
                <a:spLocks/>
              </p:cNvSpPr>
              <p:nvPr/>
            </p:nvSpPr>
            <p:spPr bwMode="auto">
              <a:xfrm>
                <a:off x="4918075" y="45926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73" name="Freeform 782"/>
              <p:cNvSpPr>
                <a:spLocks/>
              </p:cNvSpPr>
              <p:nvPr/>
            </p:nvSpPr>
            <p:spPr bwMode="auto">
              <a:xfrm>
                <a:off x="4308475" y="4745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74" name="Freeform 783"/>
              <p:cNvSpPr>
                <a:spLocks/>
              </p:cNvSpPr>
              <p:nvPr/>
            </p:nvSpPr>
            <p:spPr bwMode="auto">
              <a:xfrm>
                <a:off x="3927475" y="45164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75" name="Freeform 784"/>
              <p:cNvSpPr>
                <a:spLocks/>
              </p:cNvSpPr>
              <p:nvPr/>
            </p:nvSpPr>
            <p:spPr bwMode="auto">
              <a:xfrm>
                <a:off x="3698875" y="4364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76" name="Freeform 785"/>
              <p:cNvSpPr>
                <a:spLocks/>
              </p:cNvSpPr>
              <p:nvPr/>
            </p:nvSpPr>
            <p:spPr bwMode="auto">
              <a:xfrm>
                <a:off x="3546475" y="42878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77" name="Freeform 786"/>
              <p:cNvSpPr>
                <a:spLocks/>
              </p:cNvSpPr>
              <p:nvPr/>
            </p:nvSpPr>
            <p:spPr bwMode="auto">
              <a:xfrm>
                <a:off x="3394075" y="41354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78" name="Freeform 787"/>
              <p:cNvSpPr>
                <a:spLocks/>
              </p:cNvSpPr>
              <p:nvPr/>
            </p:nvSpPr>
            <p:spPr bwMode="auto">
              <a:xfrm>
                <a:off x="3317875" y="2840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79" name="Freeform 788"/>
              <p:cNvSpPr>
                <a:spLocks/>
              </p:cNvSpPr>
              <p:nvPr/>
            </p:nvSpPr>
            <p:spPr bwMode="auto">
              <a:xfrm>
                <a:off x="3546475" y="26876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80" name="Freeform 789"/>
              <p:cNvSpPr>
                <a:spLocks/>
              </p:cNvSpPr>
              <p:nvPr/>
            </p:nvSpPr>
            <p:spPr bwMode="auto">
              <a:xfrm>
                <a:off x="3622675" y="27638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81" name="Freeform 790"/>
              <p:cNvSpPr>
                <a:spLocks/>
              </p:cNvSpPr>
              <p:nvPr/>
            </p:nvSpPr>
            <p:spPr bwMode="auto">
              <a:xfrm>
                <a:off x="3470275" y="2840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82" name="Freeform 791"/>
              <p:cNvSpPr>
                <a:spLocks/>
              </p:cNvSpPr>
              <p:nvPr/>
            </p:nvSpPr>
            <p:spPr bwMode="auto">
              <a:xfrm>
                <a:off x="3357563" y="3457575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83" name="Freeform 792"/>
              <p:cNvSpPr>
                <a:spLocks/>
              </p:cNvSpPr>
              <p:nvPr/>
            </p:nvSpPr>
            <p:spPr bwMode="auto">
              <a:xfrm>
                <a:off x="3241675" y="3221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84" name="Freeform 793"/>
              <p:cNvSpPr>
                <a:spLocks/>
              </p:cNvSpPr>
              <p:nvPr/>
            </p:nvSpPr>
            <p:spPr bwMode="auto">
              <a:xfrm>
                <a:off x="3165475" y="33734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85" name="Freeform 794"/>
              <p:cNvSpPr>
                <a:spLocks/>
              </p:cNvSpPr>
              <p:nvPr/>
            </p:nvSpPr>
            <p:spPr bwMode="auto">
              <a:xfrm>
                <a:off x="4613275" y="2078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86" name="Freeform 795"/>
              <p:cNvSpPr>
                <a:spLocks/>
              </p:cNvSpPr>
              <p:nvPr/>
            </p:nvSpPr>
            <p:spPr bwMode="auto">
              <a:xfrm>
                <a:off x="4384675" y="2078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87" name="Freeform 796"/>
              <p:cNvSpPr>
                <a:spLocks/>
              </p:cNvSpPr>
              <p:nvPr/>
            </p:nvSpPr>
            <p:spPr bwMode="auto">
              <a:xfrm>
                <a:off x="4156075" y="2078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88" name="Freeform 797"/>
              <p:cNvSpPr>
                <a:spLocks/>
              </p:cNvSpPr>
              <p:nvPr/>
            </p:nvSpPr>
            <p:spPr bwMode="auto">
              <a:xfrm>
                <a:off x="3698875" y="23066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89" name="Freeform 798"/>
              <p:cNvSpPr>
                <a:spLocks/>
              </p:cNvSpPr>
              <p:nvPr/>
            </p:nvSpPr>
            <p:spPr bwMode="auto">
              <a:xfrm>
                <a:off x="3622675" y="2459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90" name="Freeform 799"/>
              <p:cNvSpPr>
                <a:spLocks/>
              </p:cNvSpPr>
              <p:nvPr/>
            </p:nvSpPr>
            <p:spPr bwMode="auto">
              <a:xfrm>
                <a:off x="3698875" y="2459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91" name="Freeform 800"/>
              <p:cNvSpPr>
                <a:spLocks/>
              </p:cNvSpPr>
              <p:nvPr/>
            </p:nvSpPr>
            <p:spPr bwMode="auto">
              <a:xfrm>
                <a:off x="4613275" y="32972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92" name="Freeform 801"/>
              <p:cNvSpPr>
                <a:spLocks/>
              </p:cNvSpPr>
              <p:nvPr/>
            </p:nvSpPr>
            <p:spPr bwMode="auto">
              <a:xfrm>
                <a:off x="5756275" y="3221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93" name="Freeform 802"/>
              <p:cNvSpPr>
                <a:spLocks/>
              </p:cNvSpPr>
              <p:nvPr/>
            </p:nvSpPr>
            <p:spPr bwMode="auto">
              <a:xfrm>
                <a:off x="5222875" y="29924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94" name="Freeform 803"/>
              <p:cNvSpPr>
                <a:spLocks/>
              </p:cNvSpPr>
              <p:nvPr/>
            </p:nvSpPr>
            <p:spPr bwMode="auto">
              <a:xfrm>
                <a:off x="5603875" y="2459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95" name="Freeform 804"/>
              <p:cNvSpPr>
                <a:spLocks/>
              </p:cNvSpPr>
              <p:nvPr/>
            </p:nvSpPr>
            <p:spPr bwMode="auto">
              <a:xfrm>
                <a:off x="5451475" y="23066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96" name="Freeform 805"/>
              <p:cNvSpPr>
                <a:spLocks/>
              </p:cNvSpPr>
              <p:nvPr/>
            </p:nvSpPr>
            <p:spPr bwMode="auto">
              <a:xfrm>
                <a:off x="4994275" y="2078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97" name="Freeform 806"/>
              <p:cNvSpPr>
                <a:spLocks/>
              </p:cNvSpPr>
              <p:nvPr/>
            </p:nvSpPr>
            <p:spPr bwMode="auto">
              <a:xfrm>
                <a:off x="4841875" y="2078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716" name="Seta para a direita 717"/>
            <p:cNvSpPr/>
            <p:nvPr/>
          </p:nvSpPr>
          <p:spPr>
            <a:xfrm>
              <a:off x="3203848" y="5301208"/>
              <a:ext cx="432048" cy="25160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17" name="Retângulo 716"/>
            <p:cNvSpPr/>
            <p:nvPr/>
          </p:nvSpPr>
          <p:spPr>
            <a:xfrm>
              <a:off x="3707904" y="4642398"/>
              <a:ext cx="1728192" cy="21733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18" name="Seta para a direita 720"/>
            <p:cNvSpPr/>
            <p:nvPr/>
          </p:nvSpPr>
          <p:spPr>
            <a:xfrm>
              <a:off x="5652120" y="5301208"/>
              <a:ext cx="432048" cy="25160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19" name="CaixaDeTexto 718"/>
            <p:cNvSpPr txBox="1"/>
            <p:nvPr/>
          </p:nvSpPr>
          <p:spPr>
            <a:xfrm>
              <a:off x="5868144" y="6290156"/>
              <a:ext cx="32758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/>
                <a:t>Formação de </a:t>
              </a:r>
              <a:r>
                <a:rPr lang="pt-BR" sz="1400" dirty="0" err="1"/>
                <a:t>macroagregados</a:t>
              </a:r>
              <a:r>
                <a:rPr lang="pt-BR" sz="1400" dirty="0"/>
                <a:t> estáveis: Proteção </a:t>
              </a:r>
              <a:r>
                <a:rPr lang="pt-BR" sz="1400" dirty="0" err="1"/>
                <a:t>fisica</a:t>
              </a:r>
              <a:r>
                <a:rPr lang="pt-BR" sz="1400" dirty="0"/>
                <a:t>, </a:t>
              </a:r>
              <a:r>
                <a:rPr lang="pt-BR" sz="1400" dirty="0" err="1"/>
                <a:t>quimica</a:t>
              </a:r>
              <a:r>
                <a:rPr lang="pt-BR" sz="1400" dirty="0"/>
                <a:t> e </a:t>
              </a:r>
              <a:r>
                <a:rPr lang="pt-BR" sz="1400" dirty="0" err="1"/>
                <a:t>bioquimica</a:t>
              </a:r>
              <a:r>
                <a:rPr lang="pt-BR" sz="1400" dirty="0"/>
                <a:t> do 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54763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4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ordoba-Argentina 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217026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t-BR"/>
          </a:p>
        </p:txBody>
      </p:sp>
      <p:graphicFrame>
        <p:nvGraphicFramePr>
          <p:cNvPr id="17" name="Tabela 16"/>
          <p:cNvGraphicFramePr>
            <a:graphicFrameLocks noGrp="1"/>
          </p:cNvGraphicFramePr>
          <p:nvPr>
            <p:extLst/>
          </p:nvPr>
        </p:nvGraphicFramePr>
        <p:xfrm>
          <a:off x="71438" y="1341247"/>
          <a:ext cx="9001127" cy="731520"/>
        </p:xfrm>
        <a:graphic>
          <a:graphicData uri="http://schemas.openxmlformats.org/drawingml/2006/table">
            <a:tbl>
              <a:tblPr/>
              <a:tblGrid>
                <a:gridCol w="1273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63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83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77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77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70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78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0778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909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3986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Classe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Profundidade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Compartimento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600" b="1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Classe de agregado, mm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86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textural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de coleta, cm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da MOS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600" b="1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19-8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8-4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4-2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2-1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1-0,5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0,5 – 0,25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177" name="Rectangle 3"/>
          <p:cNvSpPr>
            <a:spLocks noChangeArrowheads="1"/>
          </p:cNvSpPr>
          <p:nvPr/>
        </p:nvSpPr>
        <p:spPr bwMode="auto">
          <a:xfrm>
            <a:off x="71439" y="71071"/>
            <a:ext cx="8989510" cy="830997"/>
          </a:xfrm>
          <a:prstGeom prst="rect">
            <a:avLst/>
          </a:prstGeom>
          <a:solidFill>
            <a:schemeClr val="tx1">
              <a:alpha val="50195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 dirty="0">
                <a:solidFill>
                  <a:schemeClr val="bg1"/>
                </a:solidFill>
                <a:cs typeface="Arial" panose="020B0604020202020204" pitchFamily="34" charset="0"/>
              </a:rPr>
              <a:t>Porcentagem de carbono orgânico total (COT) e carbono orgânico particulado (COP) nas classes de agregados</a:t>
            </a:r>
          </a:p>
        </p:txBody>
      </p:sp>
      <p:sp>
        <p:nvSpPr>
          <p:cNvPr id="3179" name="Retângulo 20"/>
          <p:cNvSpPr>
            <a:spLocks noChangeArrowheads="1"/>
          </p:cNvSpPr>
          <p:nvPr/>
        </p:nvSpPr>
        <p:spPr bwMode="auto">
          <a:xfrm>
            <a:off x="21518" y="6456584"/>
            <a:ext cx="7163243" cy="369332"/>
          </a:xfrm>
          <a:prstGeom prst="rect">
            <a:avLst/>
          </a:prstGeom>
          <a:solidFill>
            <a:schemeClr val="tx1">
              <a:alpha val="6196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pt-BR" alt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Fonte: De Oliveira Ferreira, Sá et al., 2012. Ciência Rural, v.42:645-652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/>
          </p:nvPr>
        </p:nvGraphicFramePr>
        <p:xfrm>
          <a:off x="59822" y="3698293"/>
          <a:ext cx="9001127" cy="1371600"/>
        </p:xfrm>
        <a:graphic>
          <a:graphicData uri="http://schemas.openxmlformats.org/drawingml/2006/table">
            <a:tbl>
              <a:tblPr/>
              <a:tblGrid>
                <a:gridCol w="1273974">
                  <a:extLst>
                    <a:ext uri="{9D8B030D-6E8A-4147-A177-3AD203B41FA5}">
                      <a16:colId xmlns:a16="http://schemas.microsoft.com/office/drawing/2014/main" val="2414204684"/>
                    </a:ext>
                  </a:extLst>
                </a:gridCol>
                <a:gridCol w="1486342">
                  <a:extLst>
                    <a:ext uri="{9D8B030D-6E8A-4147-A177-3AD203B41FA5}">
                      <a16:colId xmlns:a16="http://schemas.microsoft.com/office/drawing/2014/main" val="2964905144"/>
                    </a:ext>
                  </a:extLst>
                </a:gridCol>
                <a:gridCol w="1608395">
                  <a:extLst>
                    <a:ext uri="{9D8B030D-6E8A-4147-A177-3AD203B41FA5}">
                      <a16:colId xmlns:a16="http://schemas.microsoft.com/office/drawing/2014/main" val="154469554"/>
                    </a:ext>
                  </a:extLst>
                </a:gridCol>
                <a:gridCol w="173364">
                  <a:extLst>
                    <a:ext uri="{9D8B030D-6E8A-4147-A177-3AD203B41FA5}">
                      <a16:colId xmlns:a16="http://schemas.microsoft.com/office/drawing/2014/main" val="4168694081"/>
                    </a:ext>
                  </a:extLst>
                </a:gridCol>
                <a:gridCol w="707782">
                  <a:extLst>
                    <a:ext uri="{9D8B030D-6E8A-4147-A177-3AD203B41FA5}">
                      <a16:colId xmlns:a16="http://schemas.microsoft.com/office/drawing/2014/main" val="2648023413"/>
                    </a:ext>
                  </a:extLst>
                </a:gridCol>
                <a:gridCol w="707782">
                  <a:extLst>
                    <a:ext uri="{9D8B030D-6E8A-4147-A177-3AD203B41FA5}">
                      <a16:colId xmlns:a16="http://schemas.microsoft.com/office/drawing/2014/main" val="2073751045"/>
                    </a:ext>
                  </a:extLst>
                </a:gridCol>
                <a:gridCol w="637004">
                  <a:extLst>
                    <a:ext uri="{9D8B030D-6E8A-4147-A177-3AD203B41FA5}">
                      <a16:colId xmlns:a16="http://schemas.microsoft.com/office/drawing/2014/main" val="1500560644"/>
                    </a:ext>
                  </a:extLst>
                </a:gridCol>
                <a:gridCol w="707782">
                  <a:extLst>
                    <a:ext uri="{9D8B030D-6E8A-4147-A177-3AD203B41FA5}">
                      <a16:colId xmlns:a16="http://schemas.microsoft.com/office/drawing/2014/main" val="4104337413"/>
                    </a:ext>
                  </a:extLst>
                </a:gridCol>
                <a:gridCol w="707782">
                  <a:extLst>
                    <a:ext uri="{9D8B030D-6E8A-4147-A177-3AD203B41FA5}">
                      <a16:colId xmlns:a16="http://schemas.microsoft.com/office/drawing/2014/main" val="3971495192"/>
                    </a:ext>
                  </a:extLst>
                </a:gridCol>
                <a:gridCol w="990920">
                  <a:extLst>
                    <a:ext uri="{9D8B030D-6E8A-4147-A177-3AD203B41FA5}">
                      <a16:colId xmlns:a16="http://schemas.microsoft.com/office/drawing/2014/main" val="163895176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Argilosa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0- 5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COT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rgbClr val="FFFF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83,98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3,06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3,00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2,75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3,53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3,69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687206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COP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rgbClr val="FFFF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64,36</a:t>
                      </a:r>
                      <a:endParaRPr lang="pt-BR" sz="1500" b="1" dirty="0">
                        <a:solidFill>
                          <a:srgbClr val="FFFF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7,49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7,06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6,20</a:t>
                      </a: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7,70</a:t>
                      </a: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7,18</a:t>
                      </a: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53669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5-20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COT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rgbClr val="FFFF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85,93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3,16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2,75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2,62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2,92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2,61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956347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COP</a:t>
                      </a: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rgbClr val="FFFF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67,85</a:t>
                      </a:r>
                      <a:endParaRPr lang="pt-BR" sz="1500" b="1" dirty="0">
                        <a:solidFill>
                          <a:srgbClr val="FFFF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8,83</a:t>
                      </a: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6,98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6,02</a:t>
                      </a: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4,21</a:t>
                      </a: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6,11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010875"/>
                  </a:ext>
                </a:extLst>
              </a:tr>
            </a:tbl>
          </a:graphicData>
        </a:graphic>
      </p:graphicFrame>
      <p:graphicFrame>
        <p:nvGraphicFramePr>
          <p:cNvPr id="4" name="Tabela 3"/>
          <p:cNvGraphicFramePr>
            <a:graphicFrameLocks noGrp="1"/>
          </p:cNvGraphicFramePr>
          <p:nvPr>
            <p:extLst/>
          </p:nvPr>
        </p:nvGraphicFramePr>
        <p:xfrm>
          <a:off x="71438" y="2199730"/>
          <a:ext cx="9001127" cy="1371600"/>
        </p:xfrm>
        <a:graphic>
          <a:graphicData uri="http://schemas.openxmlformats.org/drawingml/2006/table">
            <a:tbl>
              <a:tblPr/>
              <a:tblGrid>
                <a:gridCol w="1273974">
                  <a:extLst>
                    <a:ext uri="{9D8B030D-6E8A-4147-A177-3AD203B41FA5}">
                      <a16:colId xmlns:a16="http://schemas.microsoft.com/office/drawing/2014/main" val="1998225823"/>
                    </a:ext>
                  </a:extLst>
                </a:gridCol>
                <a:gridCol w="1486342">
                  <a:extLst>
                    <a:ext uri="{9D8B030D-6E8A-4147-A177-3AD203B41FA5}">
                      <a16:colId xmlns:a16="http://schemas.microsoft.com/office/drawing/2014/main" val="2124542756"/>
                    </a:ext>
                  </a:extLst>
                </a:gridCol>
                <a:gridCol w="1608395">
                  <a:extLst>
                    <a:ext uri="{9D8B030D-6E8A-4147-A177-3AD203B41FA5}">
                      <a16:colId xmlns:a16="http://schemas.microsoft.com/office/drawing/2014/main" val="1379434384"/>
                    </a:ext>
                  </a:extLst>
                </a:gridCol>
                <a:gridCol w="173364">
                  <a:extLst>
                    <a:ext uri="{9D8B030D-6E8A-4147-A177-3AD203B41FA5}">
                      <a16:colId xmlns:a16="http://schemas.microsoft.com/office/drawing/2014/main" val="302221244"/>
                    </a:ext>
                  </a:extLst>
                </a:gridCol>
                <a:gridCol w="707782">
                  <a:extLst>
                    <a:ext uri="{9D8B030D-6E8A-4147-A177-3AD203B41FA5}">
                      <a16:colId xmlns:a16="http://schemas.microsoft.com/office/drawing/2014/main" val="1203058167"/>
                    </a:ext>
                  </a:extLst>
                </a:gridCol>
                <a:gridCol w="707782">
                  <a:extLst>
                    <a:ext uri="{9D8B030D-6E8A-4147-A177-3AD203B41FA5}">
                      <a16:colId xmlns:a16="http://schemas.microsoft.com/office/drawing/2014/main" val="2090801656"/>
                    </a:ext>
                  </a:extLst>
                </a:gridCol>
                <a:gridCol w="637004">
                  <a:extLst>
                    <a:ext uri="{9D8B030D-6E8A-4147-A177-3AD203B41FA5}">
                      <a16:colId xmlns:a16="http://schemas.microsoft.com/office/drawing/2014/main" val="2581423062"/>
                    </a:ext>
                  </a:extLst>
                </a:gridCol>
                <a:gridCol w="707782">
                  <a:extLst>
                    <a:ext uri="{9D8B030D-6E8A-4147-A177-3AD203B41FA5}">
                      <a16:colId xmlns:a16="http://schemas.microsoft.com/office/drawing/2014/main" val="3417176643"/>
                    </a:ext>
                  </a:extLst>
                </a:gridCol>
                <a:gridCol w="707782">
                  <a:extLst>
                    <a:ext uri="{9D8B030D-6E8A-4147-A177-3AD203B41FA5}">
                      <a16:colId xmlns:a16="http://schemas.microsoft.com/office/drawing/2014/main" val="2840719350"/>
                    </a:ext>
                  </a:extLst>
                </a:gridCol>
                <a:gridCol w="990920">
                  <a:extLst>
                    <a:ext uri="{9D8B030D-6E8A-4147-A177-3AD203B41FA5}">
                      <a16:colId xmlns:a16="http://schemas.microsoft.com/office/drawing/2014/main" val="3661566187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Média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0-5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COT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rgbClr val="FFFF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86,36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2,66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2,00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2,27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2,97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3,15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058694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COP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rgbClr val="FFFF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52,53</a:t>
                      </a:r>
                      <a:endParaRPr lang="pt-BR" sz="1500" b="1" dirty="0">
                        <a:solidFill>
                          <a:srgbClr val="FFFF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9,95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10,06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8,30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7,33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11,82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534191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5-20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COT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rgbClr val="FFFF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85,59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2,80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2,34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2,43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3,62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3,23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786372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COP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rgbClr val="FFFF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60,96</a:t>
                      </a:r>
                      <a:endParaRPr lang="pt-BR" sz="1500" b="1" dirty="0">
                        <a:solidFill>
                          <a:srgbClr val="FFFF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8,31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9,38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4,34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7,27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9,74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9300190"/>
                  </a:ext>
                </a:extLst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4572000" y="2215777"/>
            <a:ext cx="714375" cy="1355554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4563980" y="3699670"/>
            <a:ext cx="714375" cy="1355554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29517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73394" y="2284342"/>
            <a:ext cx="88583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</a:rPr>
              <a:t>Quantidade de C e o equivalente em palhada para manter o sistema plantio direto em equilíbrio e para acumular C em região </a:t>
            </a:r>
            <a:r>
              <a:rPr lang="pt-BR" sz="3200" b="1" dirty="0" err="1">
                <a:solidFill>
                  <a:schemeClr val="bg1"/>
                </a:solidFill>
              </a:rPr>
              <a:t>sub-tropical</a:t>
            </a:r>
            <a:r>
              <a:rPr lang="pt-BR" sz="3200" b="1" dirty="0">
                <a:solidFill>
                  <a:schemeClr val="bg1"/>
                </a:solidFill>
              </a:rPr>
              <a:t>             (Região dos Campos Gerais, PR) </a:t>
            </a:r>
          </a:p>
        </p:txBody>
      </p:sp>
    </p:spTree>
    <p:extLst>
      <p:ext uri="{BB962C8B-B14F-4D97-AF65-F5344CB8AC3E}">
        <p14:creationId xmlns:p14="http://schemas.microsoft.com/office/powerpoint/2010/main" val="261537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7" t="18510" r="8542" b="9126"/>
          <a:stretch>
            <a:fillRect/>
          </a:stretch>
        </p:blipFill>
        <p:spPr bwMode="auto">
          <a:xfrm>
            <a:off x="971601" y="620688"/>
            <a:ext cx="7272808" cy="58326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lipse 2"/>
          <p:cNvSpPr/>
          <p:nvPr/>
        </p:nvSpPr>
        <p:spPr>
          <a:xfrm>
            <a:off x="4685573" y="4758320"/>
            <a:ext cx="648072" cy="5760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6713376" y="4196231"/>
            <a:ext cx="2323120" cy="369332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5.3 a 6 </a:t>
            </a:r>
            <a:r>
              <a:rPr lang="pt-BR" b="1" dirty="0" err="1"/>
              <a:t>ton</a:t>
            </a:r>
            <a:r>
              <a:rPr lang="pt-BR" b="1" dirty="0"/>
              <a:t> de C / ha</a:t>
            </a:r>
          </a:p>
        </p:txBody>
      </p:sp>
      <p:cxnSp>
        <p:nvCxnSpPr>
          <p:cNvPr id="6" name="Conector de seta reta 5"/>
          <p:cNvCxnSpPr/>
          <p:nvPr/>
        </p:nvCxnSpPr>
        <p:spPr>
          <a:xfrm>
            <a:off x="7884368" y="4653136"/>
            <a:ext cx="0" cy="72008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6134119" y="5336094"/>
            <a:ext cx="2957797" cy="14773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As regiões LRV, Sinop e Campo Verde, necessitam de 11.7 a 13.3 </a:t>
            </a:r>
            <a:r>
              <a:rPr lang="pt-BR" b="1" dirty="0" err="1"/>
              <a:t>ton</a:t>
            </a:r>
            <a:r>
              <a:rPr lang="pt-BR" b="1" dirty="0"/>
              <a:t>/ha de palhada para manter o </a:t>
            </a:r>
            <a:r>
              <a:rPr lang="pt-BR" b="1" u="sng" dirty="0"/>
              <a:t>equilíbrio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07504" y="6453336"/>
            <a:ext cx="62517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Fonte: Sá et al., 2015. Land Degradation </a:t>
            </a:r>
            <a:r>
              <a:rPr lang="pt-BR" sz="1600" b="1" dirty="0" err="1"/>
              <a:t>and</a:t>
            </a:r>
            <a:r>
              <a:rPr lang="pt-BR" sz="1600" b="1" dirty="0"/>
              <a:t> </a:t>
            </a:r>
            <a:r>
              <a:rPr lang="pt-BR" sz="1600" b="1" dirty="0" err="1"/>
              <a:t>Development</a:t>
            </a:r>
            <a:r>
              <a:rPr lang="pt-BR" sz="1600" b="1" dirty="0"/>
              <a:t>, 26:531-643</a:t>
            </a:r>
          </a:p>
        </p:txBody>
      </p:sp>
      <p:sp>
        <p:nvSpPr>
          <p:cNvPr id="10" name="Retângulo 9"/>
          <p:cNvSpPr/>
          <p:nvPr/>
        </p:nvSpPr>
        <p:spPr>
          <a:xfrm>
            <a:off x="0" y="0"/>
            <a:ext cx="9180512" cy="7647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539552" y="116632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Quantidade mínima de palhada para tornar o balanço de C no solo positivo</a:t>
            </a:r>
          </a:p>
          <a:p>
            <a:pPr algn="ctr"/>
            <a:r>
              <a:rPr lang="pt-BR" b="1" u="sng" dirty="0">
                <a:solidFill>
                  <a:schemeClr val="bg1"/>
                </a:solidFill>
                <a:latin typeface="Arial Black" panose="020B0A04020102020204" pitchFamily="34" charset="0"/>
              </a:rPr>
              <a:t>Lucas do Rio verde, Sinop e Campo Verde - MT</a:t>
            </a:r>
          </a:p>
        </p:txBody>
      </p:sp>
      <p:cxnSp>
        <p:nvCxnSpPr>
          <p:cNvPr id="12" name="Conector de seta reta 11"/>
          <p:cNvCxnSpPr/>
          <p:nvPr/>
        </p:nvCxnSpPr>
        <p:spPr>
          <a:xfrm flipV="1">
            <a:off x="5009517" y="4380898"/>
            <a:ext cx="1722723" cy="7175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>
            <a:off x="5009517" y="2230578"/>
            <a:ext cx="0" cy="2867891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4045530" y="1814945"/>
            <a:ext cx="2033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Ponto de equilíbrio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69" y="879595"/>
            <a:ext cx="3956736" cy="2348514"/>
          </a:xfrm>
          <a:prstGeom prst="rect">
            <a:avLst/>
          </a:prstGeom>
          <a:ln w="57150">
            <a:solidFill>
              <a:srgbClr val="00FF00"/>
            </a:solidFill>
          </a:ln>
        </p:spPr>
      </p:pic>
      <p:sp>
        <p:nvSpPr>
          <p:cNvPr id="14" name="Retângulo 13"/>
          <p:cNvSpPr/>
          <p:nvPr/>
        </p:nvSpPr>
        <p:spPr>
          <a:xfrm>
            <a:off x="3560618" y="1510145"/>
            <a:ext cx="360218" cy="16071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4462952" y="1496424"/>
            <a:ext cx="1413164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pt-BR" b="1" dirty="0"/>
              <a:t>16,9 </a:t>
            </a:r>
            <a:r>
              <a:rPr lang="pt-BR" b="1" dirty="0" err="1"/>
              <a:t>ton</a:t>
            </a:r>
            <a:r>
              <a:rPr lang="pt-BR" b="1" dirty="0"/>
              <a:t>/ha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4490660" y="2396964"/>
            <a:ext cx="1413164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pt-BR" b="1" dirty="0"/>
              <a:t>18,6 </a:t>
            </a:r>
            <a:r>
              <a:rPr lang="pt-BR" b="1" dirty="0" err="1"/>
              <a:t>ton</a:t>
            </a:r>
            <a:r>
              <a:rPr lang="pt-BR" b="1" dirty="0"/>
              <a:t>/ha</a:t>
            </a:r>
          </a:p>
        </p:txBody>
      </p:sp>
      <p:cxnSp>
        <p:nvCxnSpPr>
          <p:cNvPr id="18" name="Conector de Seta Reta 17"/>
          <p:cNvCxnSpPr/>
          <p:nvPr/>
        </p:nvCxnSpPr>
        <p:spPr>
          <a:xfrm>
            <a:off x="4045530" y="1676400"/>
            <a:ext cx="30479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/>
          <p:cNvCxnSpPr/>
          <p:nvPr/>
        </p:nvCxnSpPr>
        <p:spPr>
          <a:xfrm>
            <a:off x="4045525" y="2590803"/>
            <a:ext cx="30479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e 19"/>
          <p:cNvSpPr/>
          <p:nvPr/>
        </p:nvSpPr>
        <p:spPr>
          <a:xfrm>
            <a:off x="2438400" y="1510145"/>
            <a:ext cx="540327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/>
          <p:cNvSpPr/>
          <p:nvPr/>
        </p:nvSpPr>
        <p:spPr>
          <a:xfrm>
            <a:off x="2438397" y="2410694"/>
            <a:ext cx="540327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684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5" grpId="0"/>
      <p:bldP spid="14" grpId="0" animBg="1"/>
      <p:bldP spid="15" grpId="0" animBg="1"/>
      <p:bldP spid="16" grpId="0" animBg="1"/>
      <p:bldP spid="20" grpId="0" animBg="1"/>
      <p:bldP spid="21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Tabela 41"/>
          <p:cNvGraphicFramePr>
            <a:graphicFrameLocks noGrp="1"/>
          </p:cNvGraphicFramePr>
          <p:nvPr>
            <p:extLst/>
          </p:nvPr>
        </p:nvGraphicFramePr>
        <p:xfrm>
          <a:off x="320489" y="1340768"/>
          <a:ext cx="8643999" cy="1225518"/>
        </p:xfrm>
        <a:graphic>
          <a:graphicData uri="http://schemas.openxmlformats.org/drawingml/2006/table">
            <a:tbl>
              <a:tblPr/>
              <a:tblGrid>
                <a:gridCol w="543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8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93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88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92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8227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6218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8171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88408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88351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2449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Times New Roman"/>
                          <a:ea typeface="Calibri"/>
                          <a:cs typeface="Times New Roman"/>
                        </a:rPr>
                        <a:t>--------------------- </a:t>
                      </a:r>
                      <a:r>
                        <a:rPr lang="pt-BR" sz="1200" dirty="0" err="1">
                          <a:latin typeface="Times New Roman"/>
                          <a:ea typeface="Calibri"/>
                          <a:cs typeface="Times New Roman"/>
                        </a:rPr>
                        <a:t>Mg</a:t>
                      </a:r>
                      <a:r>
                        <a:rPr lang="pt-BR" sz="1200" dirty="0">
                          <a:latin typeface="Times New Roman"/>
                          <a:ea typeface="Calibri"/>
                          <a:cs typeface="Times New Roman"/>
                        </a:rPr>
                        <a:t> ha</a:t>
                      </a:r>
                      <a:r>
                        <a:rPr lang="pt-BR" sz="1200" baseline="30000" dirty="0">
                          <a:latin typeface="Times New Roman"/>
                          <a:ea typeface="Calibri"/>
                          <a:cs typeface="Times New Roman"/>
                        </a:rPr>
                        <a:t>-1</a:t>
                      </a:r>
                      <a:r>
                        <a:rPr lang="pt-BR" sz="1200" dirty="0">
                          <a:latin typeface="Times New Roman"/>
                          <a:ea typeface="Calibri"/>
                          <a:cs typeface="Times New Roman"/>
                        </a:rPr>
                        <a:t> -------------------</a:t>
                      </a:r>
                      <a:endParaRPr lang="pt-B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Times New Roman"/>
                          <a:ea typeface="Calibri"/>
                          <a:cs typeface="Times New Roman"/>
                        </a:rPr>
                        <a:t>ano</a:t>
                      </a:r>
                      <a:r>
                        <a:rPr lang="pt-BR" sz="1200" baseline="30000" dirty="0">
                          <a:latin typeface="Times New Roman"/>
                          <a:ea typeface="Calibri"/>
                          <a:cs typeface="Times New Roman"/>
                        </a:rPr>
                        <a:t>-1</a:t>
                      </a:r>
                      <a:endParaRPr lang="pt-B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Times New Roman"/>
                          <a:ea typeface="Calibri"/>
                          <a:cs typeface="Times New Roman"/>
                        </a:rPr>
                        <a:t>--------------------- </a:t>
                      </a:r>
                      <a:r>
                        <a:rPr lang="pt-BR" sz="1200" dirty="0" err="1">
                          <a:latin typeface="Times New Roman"/>
                          <a:ea typeface="Calibri"/>
                          <a:cs typeface="Times New Roman"/>
                        </a:rPr>
                        <a:t>Mg</a:t>
                      </a:r>
                      <a:r>
                        <a:rPr lang="pt-BR" sz="1200" dirty="0">
                          <a:latin typeface="Times New Roman"/>
                          <a:ea typeface="Calibri"/>
                          <a:cs typeface="Times New Roman"/>
                        </a:rPr>
                        <a:t> ha</a:t>
                      </a:r>
                      <a:r>
                        <a:rPr lang="pt-BR" sz="1200" baseline="30000" dirty="0">
                          <a:latin typeface="Times New Roman"/>
                          <a:ea typeface="Calibri"/>
                          <a:cs typeface="Times New Roman"/>
                        </a:rPr>
                        <a:t>-1</a:t>
                      </a:r>
                      <a:r>
                        <a:rPr lang="pt-BR" sz="1200" dirty="0">
                          <a:latin typeface="Times New Roman"/>
                          <a:ea typeface="Calibri"/>
                          <a:cs typeface="Times New Roman"/>
                        </a:rPr>
                        <a:t> ---------------------</a:t>
                      </a:r>
                      <a:endParaRPr lang="pt-B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9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PC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2002</a:t>
                      </a: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Av. preta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Soja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0.00</a:t>
                      </a:r>
                      <a:r>
                        <a:rPr lang="pt-BR" sz="1200" b="1" baseline="300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‡</a:t>
                      </a:r>
                      <a:r>
                        <a:rPr lang="pt-BR" sz="1200" b="1" baseline="30000" dirty="0" err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‡</a:t>
                      </a: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3.09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2.94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0.78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0.033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2.047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62.02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- 1.27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9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2003</a:t>
                      </a: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Av. br.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Milho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9.67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8.60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2.28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2.005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60.75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0.27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9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i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2004</a:t>
                      </a: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Trigo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Soja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3.15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3.57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3.08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0.82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2.014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61.02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- 1.20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9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2005</a:t>
                      </a: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Av. preta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Soja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3.88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3.28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0.87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1.974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59.83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- 1.11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- 0.82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142844" y="44624"/>
            <a:ext cx="8786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Balanço de C em sistemas de manejo do solo em um experimento de longa duração (implantação 1988).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95536" y="2636912"/>
            <a:ext cx="85341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Qual a quantidade mínima de palhada para manter o sistema em equilíbrio </a:t>
            </a:r>
          </a:p>
          <a:p>
            <a:pPr algn="ctr"/>
            <a:r>
              <a:rPr lang="pt-BR" sz="3600" b="1" dirty="0">
                <a:solidFill>
                  <a:schemeClr val="bg1"/>
                </a:solidFill>
              </a:rPr>
              <a:t>e acumular C no solo</a:t>
            </a:r>
          </a:p>
        </p:txBody>
      </p:sp>
      <p:graphicFrame>
        <p:nvGraphicFramePr>
          <p:cNvPr id="23" name="Tabela 22"/>
          <p:cNvGraphicFramePr>
            <a:graphicFrameLocks noGrp="1"/>
          </p:cNvGraphicFramePr>
          <p:nvPr>
            <p:extLst/>
          </p:nvPr>
        </p:nvGraphicFramePr>
        <p:xfrm>
          <a:off x="320489" y="2631962"/>
          <a:ext cx="8643999" cy="1225664"/>
        </p:xfrm>
        <a:graphic>
          <a:graphicData uri="http://schemas.openxmlformats.org/drawingml/2006/table">
            <a:tbl>
              <a:tblPr/>
              <a:tblGrid>
                <a:gridCol w="543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8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93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88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92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8227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6218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8171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88408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88351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3064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PM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2002</a:t>
                      </a: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Av. preta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Soja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3.21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3.76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1.00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0.016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0.991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61.97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0.00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4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2003</a:t>
                      </a: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Av. br.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Milho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10.26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9.22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2.44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0.992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61.97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1.45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4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2004</a:t>
                      </a: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Trigo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Soja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3.33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3.88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3.30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0.87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1.015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63.42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- 0.14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4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2005</a:t>
                      </a: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Av. preta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Soja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4.45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4.35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1.15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1.013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63.28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0.14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</a:t>
                      </a:r>
                      <a:r>
                        <a:rPr lang="pt-BR" sz="14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0.36</a:t>
                      </a: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4" name="Tabela 23"/>
          <p:cNvGraphicFramePr>
            <a:graphicFrameLocks noGrp="1"/>
          </p:cNvGraphicFramePr>
          <p:nvPr>
            <p:extLst/>
          </p:nvPr>
        </p:nvGraphicFramePr>
        <p:xfrm>
          <a:off x="320489" y="3917846"/>
          <a:ext cx="8643999" cy="1297104"/>
        </p:xfrm>
        <a:graphic>
          <a:graphicData uri="http://schemas.openxmlformats.org/drawingml/2006/table">
            <a:tbl>
              <a:tblPr/>
              <a:tblGrid>
                <a:gridCol w="543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8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93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88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92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8227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6218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8171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88408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88351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3242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 err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PDe</a:t>
                      </a:r>
                      <a:endParaRPr lang="pt-BR" sz="14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2002</a:t>
                      </a: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Av. preta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Soja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2.91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3.25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0.86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0.013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0.831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63.96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0.03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2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2003</a:t>
                      </a: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Av. br.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Milho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10.34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10.03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2.66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0.832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63.99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1.83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2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2004</a:t>
                      </a: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Trigo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Soja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3.19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3.45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3.05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0.81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0.856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65.82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- 0.05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2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2005</a:t>
                      </a: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Av. preta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Soja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4.55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3.95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1.05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0.855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65.77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0.19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</a:t>
                      </a:r>
                      <a:r>
                        <a:rPr lang="pt-BR" sz="14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0.50</a:t>
                      </a: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5" name="Tabela 24"/>
          <p:cNvGraphicFramePr>
            <a:graphicFrameLocks noGrp="1"/>
          </p:cNvGraphicFramePr>
          <p:nvPr>
            <p:extLst/>
          </p:nvPr>
        </p:nvGraphicFramePr>
        <p:xfrm>
          <a:off x="320489" y="5286386"/>
          <a:ext cx="8643999" cy="1357324"/>
        </p:xfrm>
        <a:graphic>
          <a:graphicData uri="http://schemas.openxmlformats.org/drawingml/2006/table">
            <a:tbl>
              <a:tblPr/>
              <a:tblGrid>
                <a:gridCol w="543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8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93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88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92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8227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6218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8171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88408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88351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339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 err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PDc</a:t>
                      </a:r>
                      <a:endParaRPr lang="pt-BR" sz="14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2002</a:t>
                      </a: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Av. preta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Soja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3.21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3.31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0.88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0.010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0.674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67.40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0.20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2003</a:t>
                      </a: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Av. br.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Milho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10.49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11.07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2.93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0.676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67.60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2.26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2004</a:t>
                      </a: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Trigo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Soja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3.24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3.76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4.19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1.11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0.699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69.86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0.41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2005</a:t>
                      </a: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Av. preta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Soja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4.56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3.88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1.03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0.703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70.27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0.33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</a:t>
                      </a:r>
                      <a:r>
                        <a:rPr lang="pt-BR" sz="14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0.80</a:t>
                      </a: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7" name="Retângulo 26"/>
          <p:cNvSpPr/>
          <p:nvPr/>
        </p:nvSpPr>
        <p:spPr>
          <a:xfrm>
            <a:off x="4286248" y="1785926"/>
            <a:ext cx="428628" cy="285752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/>
          <p:cNvSpPr/>
          <p:nvPr/>
        </p:nvSpPr>
        <p:spPr>
          <a:xfrm>
            <a:off x="4283968" y="2927224"/>
            <a:ext cx="428628" cy="285752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/>
          <p:cNvSpPr/>
          <p:nvPr/>
        </p:nvSpPr>
        <p:spPr>
          <a:xfrm>
            <a:off x="4286248" y="4214818"/>
            <a:ext cx="500066" cy="285752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/>
          <p:cNvSpPr/>
          <p:nvPr/>
        </p:nvSpPr>
        <p:spPr>
          <a:xfrm>
            <a:off x="4286248" y="5572140"/>
            <a:ext cx="500066" cy="285752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/>
          <p:cNvSpPr/>
          <p:nvPr/>
        </p:nvSpPr>
        <p:spPr>
          <a:xfrm>
            <a:off x="7112854" y="2050742"/>
            <a:ext cx="555490" cy="4768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32"/>
          <p:cNvSpPr/>
          <p:nvPr/>
        </p:nvSpPr>
        <p:spPr>
          <a:xfrm>
            <a:off x="7164288" y="3212976"/>
            <a:ext cx="555490" cy="2981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tângulo 33"/>
          <p:cNvSpPr/>
          <p:nvPr/>
        </p:nvSpPr>
        <p:spPr>
          <a:xfrm>
            <a:off x="7092280" y="4523016"/>
            <a:ext cx="648072" cy="2981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Retângulo 34"/>
          <p:cNvSpPr/>
          <p:nvPr/>
        </p:nvSpPr>
        <p:spPr>
          <a:xfrm>
            <a:off x="7092280" y="5939174"/>
            <a:ext cx="648072" cy="2981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Retângulo 35"/>
          <p:cNvSpPr/>
          <p:nvPr/>
        </p:nvSpPr>
        <p:spPr>
          <a:xfrm>
            <a:off x="7167708" y="1772816"/>
            <a:ext cx="428628" cy="285752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etângulo 36"/>
          <p:cNvSpPr/>
          <p:nvPr/>
        </p:nvSpPr>
        <p:spPr>
          <a:xfrm>
            <a:off x="7239716" y="2927224"/>
            <a:ext cx="428628" cy="285752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 37"/>
          <p:cNvSpPr/>
          <p:nvPr/>
        </p:nvSpPr>
        <p:spPr>
          <a:xfrm>
            <a:off x="7239716" y="4223368"/>
            <a:ext cx="428628" cy="285752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 38"/>
          <p:cNvSpPr/>
          <p:nvPr/>
        </p:nvSpPr>
        <p:spPr>
          <a:xfrm>
            <a:off x="7239716" y="5591520"/>
            <a:ext cx="428628" cy="285752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41" name="Tabela 40"/>
          <p:cNvGraphicFramePr>
            <a:graphicFrameLocks noGrp="1"/>
          </p:cNvGraphicFramePr>
          <p:nvPr>
            <p:extLst/>
          </p:nvPr>
        </p:nvGraphicFramePr>
        <p:xfrm>
          <a:off x="320489" y="836712"/>
          <a:ext cx="8643999" cy="489860"/>
        </p:xfrm>
        <a:graphic>
          <a:graphicData uri="http://schemas.openxmlformats.org/drawingml/2006/table">
            <a:tbl>
              <a:tblPr/>
              <a:tblGrid>
                <a:gridCol w="543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8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93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88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92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8227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6218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8171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88408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88351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2449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Sistema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Periodo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latin typeface="Times New Roman"/>
                          <a:ea typeface="Calibri"/>
                          <a:cs typeface="Times New Roman"/>
                        </a:rPr>
                        <a:t>Seq. de </a:t>
                      </a: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culturas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5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Produção</a:t>
                      </a:r>
                      <a:r>
                        <a:rPr lang="en-US" sz="1050" b="1" dirty="0">
                          <a:latin typeface="Times New Roman"/>
                          <a:ea typeface="Calibri"/>
                          <a:cs typeface="Times New Roman"/>
                        </a:rPr>
                        <a:t> de </a:t>
                      </a: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grãos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5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latin typeface="Times New Roman"/>
                          <a:ea typeface="Calibri"/>
                          <a:cs typeface="Times New Roman"/>
                        </a:rPr>
                        <a:t>C </a:t>
                      </a: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anual</a:t>
                      </a:r>
                      <a:r>
                        <a:rPr lang="en-US" sz="1050" b="1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Times New Roman"/>
                          <a:ea typeface="Calibri"/>
                          <a:cs typeface="Times New Roman"/>
                        </a:rPr>
                        <a:t>COT</a:t>
                      </a:r>
                      <a:endParaRPr lang="pt-BR" sz="105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Times New Roman"/>
                          <a:ea typeface="Calibri"/>
                          <a:cs typeface="Times New Roman"/>
                        </a:rPr>
                        <a:t>Taxa</a:t>
                      </a:r>
                      <a:endParaRPr lang="pt-BR" sz="105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Times New Roman"/>
                          <a:ea typeface="Calibri"/>
                          <a:cs typeface="Times New Roman"/>
                        </a:rPr>
                        <a:t>Perda</a:t>
                      </a:r>
                      <a:endParaRPr lang="pt-BR" sz="105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Times New Roman"/>
                          <a:ea typeface="Calibri"/>
                          <a:cs typeface="Times New Roman"/>
                        </a:rPr>
                        <a:t>COT</a:t>
                      </a:r>
                      <a:endParaRPr lang="pt-BR" sz="105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Times New Roman"/>
                          <a:ea typeface="Calibri"/>
                          <a:cs typeface="Times New Roman"/>
                        </a:rPr>
                        <a:t>COT</a:t>
                      </a:r>
                      <a:endParaRPr lang="pt-BR" sz="105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Balanço</a:t>
                      </a:r>
                      <a:r>
                        <a:rPr lang="en-US" sz="1050" b="1" dirty="0">
                          <a:latin typeface="Times New Roman"/>
                          <a:ea typeface="Calibri"/>
                          <a:cs typeface="Times New Roman"/>
                        </a:rPr>
                        <a:t> COT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9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Times New Roman"/>
                          <a:ea typeface="Calibri"/>
                          <a:cs typeface="Times New Roman"/>
                        </a:rPr>
                        <a:t>Manejo</a:t>
                      </a:r>
                      <a:endParaRPr lang="pt-BR" sz="105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avaliado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Inverno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Verão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5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Inverno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Verão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5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adicão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Humif</a:t>
                      </a:r>
                      <a:r>
                        <a:rPr lang="en-US" sz="1050" b="1" dirty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latin typeface="Times New Roman"/>
                          <a:ea typeface="Calibri"/>
                          <a:cs typeface="Times New Roman"/>
                        </a:rPr>
                        <a:t>Dec.</a:t>
                      </a:r>
                      <a:r>
                        <a:rPr lang="en-US" sz="1050" b="1" baseline="30000" dirty="0">
                          <a:latin typeface="Times New Roman"/>
                          <a:ea typeface="Calibri"/>
                          <a:cs typeface="Times New Roman"/>
                        </a:rPr>
                        <a:t>‡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latin typeface="Times New Roman"/>
                          <a:ea typeface="Calibri"/>
                          <a:cs typeface="Times New Roman"/>
                        </a:rPr>
                        <a:t>C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Estoq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Sequest</a:t>
                      </a:r>
                      <a:r>
                        <a:rPr lang="en-US" sz="1050" b="1" dirty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latin typeface="Times New Roman"/>
                          <a:ea typeface="Calibri"/>
                          <a:cs typeface="Times New Roman"/>
                        </a:rPr>
                        <a:t>Media 4 </a:t>
                      </a: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anos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3" name="Retângulo 42"/>
          <p:cNvSpPr/>
          <p:nvPr/>
        </p:nvSpPr>
        <p:spPr>
          <a:xfrm>
            <a:off x="7164288" y="1556792"/>
            <a:ext cx="555490" cy="2981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660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3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/>
          </p:nvPr>
        </p:nvGraphicFramePr>
        <p:xfrm>
          <a:off x="138546" y="1649163"/>
          <a:ext cx="8866908" cy="2273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4618">
                  <a:extLst>
                    <a:ext uri="{9D8B030D-6E8A-4147-A177-3AD203B41FA5}">
                      <a16:colId xmlns:a16="http://schemas.microsoft.com/office/drawing/2014/main" val="2815093961"/>
                    </a:ext>
                  </a:extLst>
                </a:gridCol>
                <a:gridCol w="1427018">
                  <a:extLst>
                    <a:ext uri="{9D8B030D-6E8A-4147-A177-3AD203B41FA5}">
                      <a16:colId xmlns:a16="http://schemas.microsoft.com/office/drawing/2014/main" val="77268088"/>
                    </a:ext>
                  </a:extLst>
                </a:gridCol>
                <a:gridCol w="1274618">
                  <a:extLst>
                    <a:ext uri="{9D8B030D-6E8A-4147-A177-3AD203B41FA5}">
                      <a16:colId xmlns:a16="http://schemas.microsoft.com/office/drawing/2014/main" val="2425859224"/>
                    </a:ext>
                  </a:extLst>
                </a:gridCol>
                <a:gridCol w="1419726">
                  <a:extLst>
                    <a:ext uri="{9D8B030D-6E8A-4147-A177-3AD203B41FA5}">
                      <a16:colId xmlns:a16="http://schemas.microsoft.com/office/drawing/2014/main" val="3372775657"/>
                    </a:ext>
                  </a:extLst>
                </a:gridCol>
                <a:gridCol w="1620253">
                  <a:extLst>
                    <a:ext uri="{9D8B030D-6E8A-4147-A177-3AD203B41FA5}">
                      <a16:colId xmlns:a16="http://schemas.microsoft.com/office/drawing/2014/main" val="1331401073"/>
                    </a:ext>
                  </a:extLst>
                </a:gridCol>
                <a:gridCol w="1850675">
                  <a:extLst>
                    <a:ext uri="{9D8B030D-6E8A-4147-A177-3AD203B41FA5}">
                      <a16:colId xmlns:a16="http://schemas.microsoft.com/office/drawing/2014/main" val="4147900367"/>
                    </a:ext>
                  </a:extLst>
                </a:gridCol>
              </a:tblGrid>
              <a:tr h="568326"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PC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4,47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2,01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- 0,82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7,22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r>
                        <a:rPr lang="pt-BR" sz="2800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2,75</a:t>
                      </a:r>
                      <a:endParaRPr lang="pt-BR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900544"/>
                  </a:ext>
                </a:extLst>
              </a:tr>
              <a:tr h="568326"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PM</a:t>
                      </a: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5,43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1,24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  0,36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4,86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   0,57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4753922"/>
                  </a:ext>
                </a:extLst>
              </a:tr>
              <a:tr h="568326">
                <a:tc>
                  <a:txBody>
                    <a:bodyPr/>
                    <a:lstStyle/>
                    <a:p>
                      <a:r>
                        <a:rPr lang="pt-BR" sz="28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PDe</a:t>
                      </a:r>
                      <a:endParaRPr lang="pt-BR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5,32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0,84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  0,50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3,41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   1,91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4170240"/>
                  </a:ext>
                </a:extLst>
              </a:tr>
              <a:tr h="568326">
                <a:tc>
                  <a:txBody>
                    <a:bodyPr/>
                    <a:lstStyle/>
                    <a:p>
                      <a:r>
                        <a:rPr lang="pt-BR" sz="28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PDc</a:t>
                      </a:r>
                      <a:endParaRPr lang="pt-BR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5,89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0,69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  0,80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2,95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   2,94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527009"/>
                  </a:ext>
                </a:extLst>
              </a:tr>
            </a:tbl>
          </a:graphicData>
        </a:graphic>
      </p:graphicFrame>
      <p:sp>
        <p:nvSpPr>
          <p:cNvPr id="6" name="Retângulo 5"/>
          <p:cNvSpPr/>
          <p:nvPr/>
        </p:nvSpPr>
        <p:spPr>
          <a:xfrm>
            <a:off x="1459831" y="1663601"/>
            <a:ext cx="753980" cy="453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5574631" y="1671623"/>
            <a:ext cx="753980" cy="453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7186860" y="1663603"/>
            <a:ext cx="1010655" cy="453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4146882" y="1649163"/>
            <a:ext cx="1010655" cy="453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" name="Conector de Seta Reta 10"/>
          <p:cNvCxnSpPr/>
          <p:nvPr/>
        </p:nvCxnSpPr>
        <p:spPr>
          <a:xfrm>
            <a:off x="8438147" y="2326106"/>
            <a:ext cx="0" cy="1475873"/>
          </a:xfrm>
          <a:prstGeom prst="straightConnector1">
            <a:avLst/>
          </a:prstGeom>
          <a:ln w="5715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ângulo 19"/>
          <p:cNvSpPr/>
          <p:nvPr/>
        </p:nvSpPr>
        <p:spPr>
          <a:xfrm>
            <a:off x="1451811" y="3404163"/>
            <a:ext cx="753980" cy="453957"/>
          </a:xfrm>
          <a:prstGeom prst="rect">
            <a:avLst/>
          </a:prstGeom>
          <a:noFill/>
          <a:ln w="571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/>
          <p:cNvSpPr/>
          <p:nvPr/>
        </p:nvSpPr>
        <p:spPr>
          <a:xfrm>
            <a:off x="5566611" y="3412185"/>
            <a:ext cx="753980" cy="453957"/>
          </a:xfrm>
          <a:prstGeom prst="rect">
            <a:avLst/>
          </a:prstGeom>
          <a:noFill/>
          <a:ln w="571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7178840" y="3404165"/>
            <a:ext cx="1010655" cy="453957"/>
          </a:xfrm>
          <a:prstGeom prst="rect">
            <a:avLst/>
          </a:prstGeom>
          <a:noFill/>
          <a:ln w="571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/>
          <p:cNvSpPr/>
          <p:nvPr/>
        </p:nvSpPr>
        <p:spPr>
          <a:xfrm>
            <a:off x="4138862" y="3389725"/>
            <a:ext cx="1010655" cy="453957"/>
          </a:xfrm>
          <a:prstGeom prst="rect">
            <a:avLst/>
          </a:prstGeom>
          <a:noFill/>
          <a:ln w="571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/>
          <p:cNvSpPr txBox="1"/>
          <p:nvPr/>
        </p:nvSpPr>
        <p:spPr>
          <a:xfrm>
            <a:off x="142844" y="6509606"/>
            <a:ext cx="4857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Sá et al., Field </a:t>
            </a:r>
            <a:r>
              <a:rPr lang="pt-BR" sz="1400" dirty="0" err="1">
                <a:solidFill>
                  <a:schemeClr val="bg1"/>
                </a:solidFill>
              </a:rPr>
              <a:t>Crop</a:t>
            </a:r>
            <a:r>
              <a:rPr lang="pt-BR" sz="1400" dirty="0">
                <a:solidFill>
                  <a:schemeClr val="bg1"/>
                </a:solidFill>
              </a:rPr>
              <a:t> </a:t>
            </a:r>
            <a:r>
              <a:rPr lang="pt-BR" sz="1400" dirty="0" err="1">
                <a:solidFill>
                  <a:schemeClr val="bg1"/>
                </a:solidFill>
              </a:rPr>
              <a:t>Research</a:t>
            </a:r>
            <a:r>
              <a:rPr lang="pt-BR" sz="1400" dirty="0">
                <a:solidFill>
                  <a:schemeClr val="bg1"/>
                </a:solidFill>
              </a:rPr>
              <a:t>, 2016 (</a:t>
            </a:r>
            <a:r>
              <a:rPr lang="pt-BR" sz="1400" dirty="0" err="1">
                <a:solidFill>
                  <a:schemeClr val="bg1"/>
                </a:solidFill>
              </a:rPr>
              <a:t>under</a:t>
            </a:r>
            <a:r>
              <a:rPr lang="pt-BR" sz="1400" dirty="0">
                <a:solidFill>
                  <a:schemeClr val="bg1"/>
                </a:solidFill>
              </a:rPr>
              <a:t> </a:t>
            </a:r>
            <a:r>
              <a:rPr lang="pt-BR" sz="1400" dirty="0" err="1">
                <a:solidFill>
                  <a:schemeClr val="bg1"/>
                </a:solidFill>
              </a:rPr>
              <a:t>review</a:t>
            </a:r>
            <a:r>
              <a:rPr lang="pt-BR" sz="1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1475873" y="3866147"/>
            <a:ext cx="7513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---------------------------------- </a:t>
            </a:r>
            <a:r>
              <a:rPr lang="pt-BR" sz="2000" b="1" dirty="0">
                <a:solidFill>
                  <a:schemeClr val="bg1"/>
                </a:solidFill>
              </a:rPr>
              <a:t>Mg palhada ha</a:t>
            </a:r>
            <a:r>
              <a:rPr lang="pt-BR" sz="2000" b="1" baseline="30000" dirty="0">
                <a:solidFill>
                  <a:schemeClr val="bg1"/>
                </a:solidFill>
              </a:rPr>
              <a:t>-1</a:t>
            </a:r>
            <a:r>
              <a:rPr lang="pt-BR" sz="2000" b="1" dirty="0">
                <a:solidFill>
                  <a:schemeClr val="bg1"/>
                </a:solidFill>
              </a:rPr>
              <a:t> ano</a:t>
            </a:r>
            <a:r>
              <a:rPr lang="pt-BR" sz="2000" b="1" baseline="30000" dirty="0">
                <a:solidFill>
                  <a:schemeClr val="bg1"/>
                </a:solidFill>
              </a:rPr>
              <a:t>-1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b="1" dirty="0">
                <a:solidFill>
                  <a:schemeClr val="bg1"/>
                </a:solidFill>
              </a:rPr>
              <a:t>------------------------------------</a:t>
            </a:r>
          </a:p>
        </p:txBody>
      </p:sp>
      <p:graphicFrame>
        <p:nvGraphicFramePr>
          <p:cNvPr id="27" name="Tabela 26"/>
          <p:cNvGraphicFramePr>
            <a:graphicFrameLocks noGrp="1"/>
          </p:cNvGraphicFramePr>
          <p:nvPr/>
        </p:nvGraphicFramePr>
        <p:xfrm>
          <a:off x="138546" y="4227231"/>
          <a:ext cx="8866908" cy="2273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4618">
                  <a:extLst>
                    <a:ext uri="{9D8B030D-6E8A-4147-A177-3AD203B41FA5}">
                      <a16:colId xmlns:a16="http://schemas.microsoft.com/office/drawing/2014/main" val="2155540573"/>
                    </a:ext>
                  </a:extLst>
                </a:gridCol>
                <a:gridCol w="1427018">
                  <a:extLst>
                    <a:ext uri="{9D8B030D-6E8A-4147-A177-3AD203B41FA5}">
                      <a16:colId xmlns:a16="http://schemas.microsoft.com/office/drawing/2014/main" val="1305956305"/>
                    </a:ext>
                  </a:extLst>
                </a:gridCol>
                <a:gridCol w="1274618">
                  <a:extLst>
                    <a:ext uri="{9D8B030D-6E8A-4147-A177-3AD203B41FA5}">
                      <a16:colId xmlns:a16="http://schemas.microsoft.com/office/drawing/2014/main" val="3357437769"/>
                    </a:ext>
                  </a:extLst>
                </a:gridCol>
                <a:gridCol w="1419726">
                  <a:extLst>
                    <a:ext uri="{9D8B030D-6E8A-4147-A177-3AD203B41FA5}">
                      <a16:colId xmlns:a16="http://schemas.microsoft.com/office/drawing/2014/main" val="2372670419"/>
                    </a:ext>
                  </a:extLst>
                </a:gridCol>
                <a:gridCol w="1620253">
                  <a:extLst>
                    <a:ext uri="{9D8B030D-6E8A-4147-A177-3AD203B41FA5}">
                      <a16:colId xmlns:a16="http://schemas.microsoft.com/office/drawing/2014/main" val="90519195"/>
                    </a:ext>
                  </a:extLst>
                </a:gridCol>
                <a:gridCol w="1850675">
                  <a:extLst>
                    <a:ext uri="{9D8B030D-6E8A-4147-A177-3AD203B41FA5}">
                      <a16:colId xmlns:a16="http://schemas.microsoft.com/office/drawing/2014/main" val="1780517931"/>
                    </a:ext>
                  </a:extLst>
                </a:gridCol>
              </a:tblGrid>
              <a:tr h="568326"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PC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10,45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800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16,03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- 5,59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1414846"/>
                  </a:ext>
                </a:extLst>
              </a:tr>
              <a:tr h="568326"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PM</a:t>
                      </a: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12,07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10,79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 1,28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004900"/>
                  </a:ext>
                </a:extLst>
              </a:tr>
              <a:tr h="568326">
                <a:tc>
                  <a:txBody>
                    <a:bodyPr/>
                    <a:lstStyle/>
                    <a:p>
                      <a:r>
                        <a:rPr lang="pt-BR" sz="28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PDe</a:t>
                      </a:r>
                      <a:endParaRPr lang="pt-BR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11,82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7,57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 4,25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745092"/>
                  </a:ext>
                </a:extLst>
              </a:tr>
              <a:tr h="568326">
                <a:tc>
                  <a:txBody>
                    <a:bodyPr/>
                    <a:lstStyle/>
                    <a:p>
                      <a:r>
                        <a:rPr lang="pt-BR" sz="28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PDc</a:t>
                      </a:r>
                      <a:endParaRPr lang="pt-BR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13,07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6,56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 6,52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9352734"/>
                  </a:ext>
                </a:extLst>
              </a:tr>
            </a:tbl>
          </a:graphicData>
        </a:graphic>
      </p:graphicFrame>
      <p:cxnSp>
        <p:nvCxnSpPr>
          <p:cNvPr id="28" name="Conector de Seta Reta 27"/>
          <p:cNvCxnSpPr/>
          <p:nvPr/>
        </p:nvCxnSpPr>
        <p:spPr>
          <a:xfrm>
            <a:off x="8462211" y="4948989"/>
            <a:ext cx="0" cy="1475873"/>
          </a:xfrm>
          <a:prstGeom prst="straightConnector1">
            <a:avLst/>
          </a:prstGeom>
          <a:ln w="5715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ângulo 28"/>
          <p:cNvSpPr/>
          <p:nvPr/>
        </p:nvSpPr>
        <p:spPr>
          <a:xfrm>
            <a:off x="1467852" y="4254399"/>
            <a:ext cx="938463" cy="453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/>
          <p:cNvSpPr/>
          <p:nvPr/>
        </p:nvSpPr>
        <p:spPr>
          <a:xfrm>
            <a:off x="5582653" y="4262421"/>
            <a:ext cx="946484" cy="453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30"/>
          <p:cNvSpPr/>
          <p:nvPr/>
        </p:nvSpPr>
        <p:spPr>
          <a:xfrm>
            <a:off x="7194882" y="4254401"/>
            <a:ext cx="1010655" cy="453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/>
          <p:cNvSpPr/>
          <p:nvPr/>
        </p:nvSpPr>
        <p:spPr>
          <a:xfrm>
            <a:off x="1475874" y="5962883"/>
            <a:ext cx="938463" cy="453957"/>
          </a:xfrm>
          <a:prstGeom prst="rect">
            <a:avLst/>
          </a:prstGeom>
          <a:noFill/>
          <a:ln w="571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32"/>
          <p:cNvSpPr/>
          <p:nvPr/>
        </p:nvSpPr>
        <p:spPr>
          <a:xfrm>
            <a:off x="5590675" y="5970905"/>
            <a:ext cx="946484" cy="453957"/>
          </a:xfrm>
          <a:prstGeom prst="rect">
            <a:avLst/>
          </a:prstGeom>
          <a:noFill/>
          <a:ln w="571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tângulo 33"/>
          <p:cNvSpPr/>
          <p:nvPr/>
        </p:nvSpPr>
        <p:spPr>
          <a:xfrm>
            <a:off x="7202904" y="5962885"/>
            <a:ext cx="1010655" cy="453957"/>
          </a:xfrm>
          <a:prstGeom prst="rect">
            <a:avLst/>
          </a:prstGeom>
          <a:noFill/>
          <a:ln w="571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CaixaDeTexto 35"/>
          <p:cNvSpPr txBox="1"/>
          <p:nvPr/>
        </p:nvSpPr>
        <p:spPr>
          <a:xfrm>
            <a:off x="138546" y="120648"/>
            <a:ext cx="8866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Dinâmica da matéria orgânica em experimento de longa duração (implantado em 1989) sobre sistemas de manejo do solo  (Amostragem em 2014 e 2015)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/>
          </p:nvPr>
        </p:nvGraphicFramePr>
        <p:xfrm>
          <a:off x="122504" y="119909"/>
          <a:ext cx="8866908" cy="15499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4618">
                  <a:extLst>
                    <a:ext uri="{9D8B030D-6E8A-4147-A177-3AD203B41FA5}">
                      <a16:colId xmlns:a16="http://schemas.microsoft.com/office/drawing/2014/main" val="1300071140"/>
                    </a:ext>
                  </a:extLst>
                </a:gridCol>
                <a:gridCol w="1427018">
                  <a:extLst>
                    <a:ext uri="{9D8B030D-6E8A-4147-A177-3AD203B41FA5}">
                      <a16:colId xmlns:a16="http://schemas.microsoft.com/office/drawing/2014/main" val="4141585443"/>
                    </a:ext>
                  </a:extLst>
                </a:gridCol>
                <a:gridCol w="1274618">
                  <a:extLst>
                    <a:ext uri="{9D8B030D-6E8A-4147-A177-3AD203B41FA5}">
                      <a16:colId xmlns:a16="http://schemas.microsoft.com/office/drawing/2014/main" val="503221340"/>
                    </a:ext>
                  </a:extLst>
                </a:gridCol>
                <a:gridCol w="1419726">
                  <a:extLst>
                    <a:ext uri="{9D8B030D-6E8A-4147-A177-3AD203B41FA5}">
                      <a16:colId xmlns:a16="http://schemas.microsoft.com/office/drawing/2014/main" val="633716935"/>
                    </a:ext>
                  </a:extLst>
                </a:gridCol>
                <a:gridCol w="1620253">
                  <a:extLst>
                    <a:ext uri="{9D8B030D-6E8A-4147-A177-3AD203B41FA5}">
                      <a16:colId xmlns:a16="http://schemas.microsoft.com/office/drawing/2014/main" val="3068356984"/>
                    </a:ext>
                  </a:extLst>
                </a:gridCol>
                <a:gridCol w="1850675">
                  <a:extLst>
                    <a:ext uri="{9D8B030D-6E8A-4147-A177-3AD203B41FA5}">
                      <a16:colId xmlns:a16="http://schemas.microsoft.com/office/drawing/2014/main" val="843340210"/>
                    </a:ext>
                  </a:extLst>
                </a:gridCol>
              </a:tblGrid>
              <a:tr h="390240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Sistema</a:t>
                      </a:r>
                      <a:r>
                        <a:rPr lang="pt-BR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de</a:t>
                      </a:r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Adição</a:t>
                      </a:r>
                      <a:r>
                        <a:rPr lang="pt-BR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anual</a:t>
                      </a:r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C oxidado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Balanço de C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FF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Necessidade de C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667065"/>
                  </a:ext>
                </a:extLst>
              </a:tr>
              <a:tr h="360219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Manejo</a:t>
                      </a: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>
                          <a:solidFill>
                            <a:schemeClr val="tx1"/>
                          </a:solidFill>
                          <a:latin typeface="+mn-lt"/>
                        </a:rPr>
                        <a:t>de C (AA)</a:t>
                      </a:r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(K</a:t>
                      </a:r>
                      <a:r>
                        <a:rPr lang="pt-BR" b="1" baseline="-25000" dirty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* Est.</a:t>
                      </a:r>
                      <a:r>
                        <a:rPr lang="pt-BR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C)</a:t>
                      </a:r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 err="1">
                          <a:solidFill>
                            <a:schemeClr val="tx1"/>
                          </a:solidFill>
                          <a:latin typeface="+mn-lt"/>
                        </a:rPr>
                        <a:t>dC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/</a:t>
                      </a:r>
                      <a:r>
                        <a:rPr lang="pt-BR" b="1" dirty="0" err="1">
                          <a:solidFill>
                            <a:schemeClr val="tx1"/>
                          </a:solidFill>
                          <a:latin typeface="+mn-lt"/>
                        </a:rPr>
                        <a:t>dt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 ≠ 0</a:t>
                      </a: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 err="1">
                          <a:solidFill>
                            <a:schemeClr val="tx1"/>
                          </a:solidFill>
                          <a:latin typeface="+mn-lt"/>
                        </a:rPr>
                        <a:t>dC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/</a:t>
                      </a:r>
                      <a:r>
                        <a:rPr lang="pt-BR" b="1" dirty="0" err="1">
                          <a:solidFill>
                            <a:schemeClr val="tx1"/>
                          </a:solidFill>
                          <a:latin typeface="+mn-lt"/>
                        </a:rPr>
                        <a:t>dt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 = 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(AA – </a:t>
                      </a:r>
                      <a:r>
                        <a:rPr lang="pt-BR" b="1" dirty="0" err="1">
                          <a:solidFill>
                            <a:schemeClr val="tx1"/>
                          </a:solidFill>
                          <a:latin typeface="+mn-lt"/>
                        </a:rPr>
                        <a:t>dC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/</a:t>
                      </a:r>
                      <a:r>
                        <a:rPr lang="pt-BR" b="1" dirty="0" err="1">
                          <a:solidFill>
                            <a:schemeClr val="tx1"/>
                          </a:solidFill>
                          <a:latin typeface="+mn-lt"/>
                        </a:rPr>
                        <a:t>dt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 = 0)</a:t>
                      </a:r>
                      <a:r>
                        <a:rPr lang="pt-BR" b="1" baseline="30000" dirty="0">
                          <a:solidFill>
                            <a:schemeClr val="tx1"/>
                          </a:solidFill>
                          <a:latin typeface="+mn-lt"/>
                        </a:rPr>
                        <a:t>‡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667792"/>
                  </a:ext>
                </a:extLst>
              </a:tr>
              <a:tr h="397699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(Perdas)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(no período)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(no equilíbrio)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C excedente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253588"/>
                  </a:ext>
                </a:extLst>
              </a:tr>
              <a:tr h="352926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bg1"/>
                          </a:solidFill>
                          <a:latin typeface="+mn-lt"/>
                        </a:rPr>
                        <a:t>------------------------------------- </a:t>
                      </a:r>
                      <a:r>
                        <a:rPr lang="pt-BR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Mg C ha</a:t>
                      </a:r>
                      <a:r>
                        <a:rPr lang="pt-BR" sz="2000" b="1" baseline="30000" dirty="0">
                          <a:solidFill>
                            <a:schemeClr val="bg1"/>
                          </a:solidFill>
                          <a:latin typeface="+mn-lt"/>
                        </a:rPr>
                        <a:t>-1</a:t>
                      </a:r>
                      <a:r>
                        <a:rPr lang="pt-BR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 ano</a:t>
                      </a:r>
                      <a:r>
                        <a:rPr lang="pt-BR" sz="2000" b="1" baseline="30000" dirty="0">
                          <a:solidFill>
                            <a:schemeClr val="bg1"/>
                          </a:solidFill>
                          <a:latin typeface="+mn-lt"/>
                        </a:rPr>
                        <a:t>-1</a:t>
                      </a:r>
                      <a:r>
                        <a:rPr lang="pt-BR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pt-BR" b="1" dirty="0">
                          <a:solidFill>
                            <a:schemeClr val="bg1"/>
                          </a:solidFill>
                          <a:latin typeface="+mn-lt"/>
                        </a:rPr>
                        <a:t>--------------------------------------------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7733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66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20" grpId="0" animBg="1"/>
      <p:bldP spid="21" grpId="0" animBg="1"/>
      <p:bldP spid="22" grpId="0" animBg="1"/>
      <p:bldP spid="23" grpId="0" animBg="1"/>
      <p:bldP spid="26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3290517"/>
              </p:ext>
            </p:extLst>
          </p:nvPr>
        </p:nvGraphicFramePr>
        <p:xfrm>
          <a:off x="251520" y="1124744"/>
          <a:ext cx="8496944" cy="5516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ixaDeTexto 2"/>
          <p:cNvSpPr txBox="1">
            <a:spLocks noChangeArrowheads="1"/>
          </p:cNvSpPr>
          <p:nvPr/>
        </p:nvSpPr>
        <p:spPr bwMode="auto">
          <a:xfrm>
            <a:off x="107504" y="44450"/>
            <a:ext cx="89646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Distribuição</a:t>
            </a:r>
            <a:r>
              <a:rPr lang="en-US" sz="2400" b="1" dirty="0">
                <a:solidFill>
                  <a:schemeClr val="bg1"/>
                </a:solidFill>
              </a:rPr>
              <a:t> do </a:t>
            </a:r>
            <a:r>
              <a:rPr lang="en-US" sz="2400" b="1" dirty="0" err="1">
                <a:solidFill>
                  <a:schemeClr val="bg1"/>
                </a:solidFill>
              </a:rPr>
              <a:t>carbono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orgânico</a:t>
            </a:r>
            <a:r>
              <a:rPr lang="en-US" sz="2400" b="1" dirty="0">
                <a:solidFill>
                  <a:schemeClr val="bg1"/>
                </a:solidFill>
              </a:rPr>
              <a:t> total (COT) no </a:t>
            </a:r>
            <a:r>
              <a:rPr lang="en-US" sz="2400" b="1" dirty="0" err="1">
                <a:solidFill>
                  <a:schemeClr val="bg1"/>
                </a:solidFill>
              </a:rPr>
              <a:t>perfil</a:t>
            </a:r>
            <a:r>
              <a:rPr lang="en-US" sz="2400" b="1" dirty="0">
                <a:solidFill>
                  <a:schemeClr val="bg1"/>
                </a:solidFill>
              </a:rPr>
              <a:t> do solo. </a:t>
            </a:r>
          </a:p>
          <a:p>
            <a:pPr algn="ctr"/>
            <a:r>
              <a:rPr lang="en-US" sz="2400" b="1" u="sng" dirty="0">
                <a:solidFill>
                  <a:schemeClr val="bg1"/>
                </a:solidFill>
              </a:rPr>
              <a:t>Mata </a:t>
            </a:r>
            <a:r>
              <a:rPr lang="en-US" sz="2400" b="1" u="sng" dirty="0" err="1">
                <a:solidFill>
                  <a:schemeClr val="bg1"/>
                </a:solidFill>
              </a:rPr>
              <a:t>nativa</a:t>
            </a:r>
            <a:r>
              <a:rPr lang="en-US" sz="2400" b="1" dirty="0">
                <a:solidFill>
                  <a:schemeClr val="bg1"/>
                </a:solidFill>
              </a:rPr>
              <a:t> (Lucas do Rio Verde, MT – 52% de </a:t>
            </a:r>
            <a:r>
              <a:rPr lang="en-US" sz="2400" b="1" dirty="0" err="1">
                <a:solidFill>
                  <a:schemeClr val="bg1"/>
                </a:solidFill>
              </a:rPr>
              <a:t>argila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796136" y="2852936"/>
            <a:ext cx="79208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1.69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932040" y="3491716"/>
            <a:ext cx="79208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2.30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499992" y="4139788"/>
            <a:ext cx="79208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3.03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012142" y="4787860"/>
            <a:ext cx="79208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4.10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779912" y="5373216"/>
            <a:ext cx="79208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4.70</a:t>
            </a:r>
          </a:p>
        </p:txBody>
      </p:sp>
      <p:cxnSp>
        <p:nvCxnSpPr>
          <p:cNvPr id="13" name="Conector de seta reta 12"/>
          <p:cNvCxnSpPr/>
          <p:nvPr/>
        </p:nvCxnSpPr>
        <p:spPr>
          <a:xfrm>
            <a:off x="6192180" y="3429000"/>
            <a:ext cx="0" cy="272962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/>
          <p:cNvSpPr txBox="1"/>
          <p:nvPr/>
        </p:nvSpPr>
        <p:spPr>
          <a:xfrm>
            <a:off x="6588224" y="3987641"/>
            <a:ext cx="2079255" cy="1292662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/>
              <a:t>MO = 38.8 x 1.72</a:t>
            </a:r>
          </a:p>
          <a:p>
            <a:r>
              <a:rPr lang="pt-BR" b="1" dirty="0"/>
              <a:t>MO = 66.7 g kg</a:t>
            </a:r>
            <a:r>
              <a:rPr lang="pt-BR" b="1" baseline="30000" dirty="0"/>
              <a:t>-1</a:t>
            </a:r>
          </a:p>
          <a:p>
            <a:r>
              <a:rPr lang="pt-BR" b="1" dirty="0"/>
              <a:t>Ou </a:t>
            </a:r>
          </a:p>
          <a:p>
            <a:r>
              <a:rPr lang="pt-BR" sz="2400" b="1" dirty="0"/>
              <a:t>MO = 6.67 %</a:t>
            </a:r>
          </a:p>
        </p:txBody>
      </p:sp>
      <p:cxnSp>
        <p:nvCxnSpPr>
          <p:cNvPr id="14" name="Conector de seta reta 13"/>
          <p:cNvCxnSpPr/>
          <p:nvPr/>
        </p:nvCxnSpPr>
        <p:spPr>
          <a:xfrm>
            <a:off x="8028384" y="2699048"/>
            <a:ext cx="0" cy="119277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6948264" y="2793122"/>
            <a:ext cx="1692188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Relação de estratificação</a:t>
            </a:r>
          </a:p>
        </p:txBody>
      </p:sp>
      <p:cxnSp>
        <p:nvCxnSpPr>
          <p:cNvPr id="16" name="Conector de seta reta 15"/>
          <p:cNvCxnSpPr/>
          <p:nvPr/>
        </p:nvCxnSpPr>
        <p:spPr>
          <a:xfrm>
            <a:off x="2915816" y="6221343"/>
            <a:ext cx="367240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>
            <a:off x="6588224" y="5304690"/>
            <a:ext cx="2079255" cy="1292662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/>
              <a:t>MO = 7.1 x 1.72</a:t>
            </a:r>
          </a:p>
          <a:p>
            <a:r>
              <a:rPr lang="pt-BR" b="1" dirty="0"/>
              <a:t>MO = 12.8 g kg</a:t>
            </a:r>
            <a:r>
              <a:rPr lang="pt-BR" b="1" baseline="30000" dirty="0"/>
              <a:t>-1</a:t>
            </a:r>
          </a:p>
          <a:p>
            <a:r>
              <a:rPr lang="pt-BR" b="1" dirty="0"/>
              <a:t>Ou </a:t>
            </a:r>
          </a:p>
          <a:p>
            <a:r>
              <a:rPr lang="pt-BR" sz="2400" b="1" dirty="0"/>
              <a:t>MO = 1.28 %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491880" y="6021288"/>
            <a:ext cx="79208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5.50</a:t>
            </a:r>
          </a:p>
        </p:txBody>
      </p:sp>
      <p:sp>
        <p:nvSpPr>
          <p:cNvPr id="20" name="Elipse 19"/>
          <p:cNvSpPr/>
          <p:nvPr/>
        </p:nvSpPr>
        <p:spPr>
          <a:xfrm>
            <a:off x="7380312" y="4793813"/>
            <a:ext cx="1008112" cy="4864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/>
          <p:cNvSpPr/>
          <p:nvPr/>
        </p:nvSpPr>
        <p:spPr>
          <a:xfrm>
            <a:off x="7380312" y="6110862"/>
            <a:ext cx="1008112" cy="4864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050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 animBg="1"/>
      <p:bldP spid="6" grpId="0" animBg="1"/>
      <p:bldP spid="7" grpId="0" animBg="1"/>
      <p:bldP spid="8" grpId="0" animBg="1"/>
      <p:bldP spid="9" grpId="0" animBg="1"/>
      <p:bldP spid="4" grpId="0" animBg="1"/>
      <p:bldP spid="11" grpId="0" animBg="1"/>
      <p:bldP spid="17" grpId="0" animBg="1"/>
      <p:bldP spid="10" grpId="0" animBg="1"/>
      <p:bldP spid="20" grpId="0" animBg="1"/>
      <p:bldP spid="21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CaixaDeTexto 2"/>
          <p:cNvSpPr txBox="1">
            <a:spLocks noChangeArrowheads="1"/>
          </p:cNvSpPr>
          <p:nvPr/>
        </p:nvSpPr>
        <p:spPr bwMode="auto">
          <a:xfrm>
            <a:off x="179512" y="77723"/>
            <a:ext cx="87849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chemeClr val="bg1"/>
                </a:solidFill>
                <a:latin typeface="+mn-lt"/>
                <a:cs typeface="Arial" charset="0"/>
              </a:rPr>
              <a:t>Relação</a:t>
            </a:r>
            <a:r>
              <a:rPr lang="en-US" sz="2400" b="1" dirty="0">
                <a:solidFill>
                  <a:schemeClr val="bg1"/>
                </a:solidFill>
                <a:latin typeface="+mn-lt"/>
                <a:cs typeface="Arial" charset="0"/>
              </a:rPr>
              <a:t> linear entre a </a:t>
            </a:r>
            <a:r>
              <a:rPr lang="en-US" sz="2400" b="1" dirty="0" err="1">
                <a:solidFill>
                  <a:schemeClr val="bg1"/>
                </a:solidFill>
                <a:latin typeface="+mn-lt"/>
                <a:cs typeface="Arial" charset="0"/>
              </a:rPr>
              <a:t>adição</a:t>
            </a:r>
            <a:r>
              <a:rPr lang="en-US" sz="2400" b="1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n-lt"/>
                <a:cs typeface="Arial" charset="0"/>
              </a:rPr>
              <a:t>anual</a:t>
            </a:r>
            <a:r>
              <a:rPr lang="en-US" sz="2400" b="1" dirty="0">
                <a:solidFill>
                  <a:schemeClr val="bg1"/>
                </a:solidFill>
                <a:latin typeface="+mn-lt"/>
                <a:cs typeface="Arial" charset="0"/>
              </a:rPr>
              <a:t> de C </a:t>
            </a:r>
            <a:r>
              <a:rPr lang="en-US" sz="2400" b="1" dirty="0" err="1">
                <a:solidFill>
                  <a:schemeClr val="bg1"/>
                </a:solidFill>
                <a:latin typeface="+mn-lt"/>
                <a:cs typeface="Arial" charset="0"/>
              </a:rPr>
              <a:t>pelos</a:t>
            </a:r>
            <a:r>
              <a:rPr lang="en-US" sz="2400" b="1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n-lt"/>
                <a:cs typeface="Arial" charset="0"/>
              </a:rPr>
              <a:t>sistemas</a:t>
            </a:r>
            <a:r>
              <a:rPr lang="en-US" sz="2400" b="1" dirty="0">
                <a:solidFill>
                  <a:schemeClr val="bg1"/>
                </a:solidFill>
                <a:latin typeface="+mn-lt"/>
                <a:cs typeface="Arial" charset="0"/>
              </a:rPr>
              <a:t> de </a:t>
            </a:r>
            <a:r>
              <a:rPr lang="en-US" sz="2400" b="1" dirty="0" err="1">
                <a:solidFill>
                  <a:schemeClr val="bg1"/>
                </a:solidFill>
                <a:latin typeface="+mn-lt"/>
                <a:cs typeface="Arial" charset="0"/>
              </a:rPr>
              <a:t>produção</a:t>
            </a:r>
            <a:r>
              <a:rPr lang="en-US" sz="2400" b="1" dirty="0">
                <a:solidFill>
                  <a:schemeClr val="bg1"/>
                </a:solidFill>
                <a:latin typeface="+mn-lt"/>
                <a:cs typeface="Arial" charset="0"/>
              </a:rPr>
              <a:t> e o </a:t>
            </a:r>
            <a:r>
              <a:rPr lang="en-US" sz="2400" b="1" dirty="0" err="1">
                <a:solidFill>
                  <a:schemeClr val="bg1"/>
                </a:solidFill>
                <a:latin typeface="+mn-lt"/>
                <a:cs typeface="Arial" charset="0"/>
              </a:rPr>
              <a:t>sequestro</a:t>
            </a:r>
            <a:r>
              <a:rPr lang="en-US" sz="2400" b="1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n-lt"/>
                <a:cs typeface="Arial" charset="0"/>
              </a:rPr>
              <a:t>anual</a:t>
            </a:r>
            <a:r>
              <a:rPr lang="en-US" sz="2400" b="1" dirty="0">
                <a:solidFill>
                  <a:schemeClr val="bg1"/>
                </a:solidFill>
                <a:latin typeface="+mn-lt"/>
                <a:cs typeface="Arial" charset="0"/>
              </a:rPr>
              <a:t> de C </a:t>
            </a:r>
            <a:endParaRPr lang="pt-BR" sz="2400" b="1" dirty="0">
              <a:solidFill>
                <a:schemeClr val="bg1"/>
              </a:solidFill>
              <a:latin typeface="+mn-lt"/>
              <a:cs typeface="Arial" charset="0"/>
            </a:endParaRP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5234064"/>
              </p:ext>
            </p:extLst>
          </p:nvPr>
        </p:nvGraphicFramePr>
        <p:xfrm>
          <a:off x="467544" y="1052736"/>
          <a:ext cx="8208912" cy="5381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360040" y="6550223"/>
            <a:ext cx="6516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Fonte: Sá, et al., Land Degradation and Development, 2015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427984" y="4622219"/>
            <a:ext cx="3456384" cy="70788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Taxa de conversão de C da palhada em C no solo = 16.5%</a:t>
            </a:r>
          </a:p>
        </p:txBody>
      </p:sp>
    </p:spTree>
    <p:extLst>
      <p:ext uri="{BB962C8B-B14F-4D97-AF65-F5344CB8AC3E}">
        <p14:creationId xmlns:p14="http://schemas.microsoft.com/office/powerpoint/2010/main" val="20616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/>
          <p:nvPr>
            <p:extLst>
              <p:ext uri="{D42A27DB-BD31-4B8C-83A1-F6EECF244321}">
                <p14:modId xmlns:p14="http://schemas.microsoft.com/office/powerpoint/2010/main" val="4163415691"/>
              </p:ext>
            </p:extLst>
          </p:nvPr>
        </p:nvGraphicFramePr>
        <p:xfrm>
          <a:off x="683568" y="1196752"/>
          <a:ext cx="7488832" cy="4824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323528" y="6444044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Hok, Sá et al., Agric. Ecos. </a:t>
            </a:r>
            <a:r>
              <a:rPr lang="pt-BR" dirty="0" err="1"/>
              <a:t>Envir</a:t>
            </a:r>
            <a:r>
              <a:rPr lang="pt-BR" dirty="0"/>
              <a:t>., 2015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-27384"/>
            <a:ext cx="9144000" cy="10527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431540" y="-99392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 </a:t>
            </a:r>
            <a:r>
              <a:rPr lang="en-US" sz="2400" b="1" dirty="0" err="1">
                <a:solidFill>
                  <a:schemeClr val="bg1"/>
                </a:solidFill>
              </a:rPr>
              <a:t>sequestrado</a:t>
            </a:r>
            <a:r>
              <a:rPr lang="en-US" sz="2400" b="1" dirty="0">
                <a:solidFill>
                  <a:schemeClr val="bg1"/>
                </a:solidFill>
              </a:rPr>
              <a:t> no </a:t>
            </a:r>
            <a:r>
              <a:rPr lang="en-US" sz="2400" b="1" dirty="0" err="1">
                <a:solidFill>
                  <a:schemeClr val="bg1"/>
                </a:solidFill>
              </a:rPr>
              <a:t>perfil</a:t>
            </a:r>
            <a:r>
              <a:rPr lang="en-US" sz="2400" b="1" dirty="0">
                <a:solidFill>
                  <a:schemeClr val="bg1"/>
                </a:solidFill>
              </a:rPr>
              <a:t> de 0-100 cm </a:t>
            </a:r>
            <a:r>
              <a:rPr lang="en-US" sz="2400" b="1" dirty="0" err="1">
                <a:solidFill>
                  <a:schemeClr val="bg1"/>
                </a:solidFill>
              </a:rPr>
              <a:t>em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resposta</a:t>
            </a:r>
            <a:r>
              <a:rPr lang="en-US" sz="2400" b="1" dirty="0">
                <a:solidFill>
                  <a:schemeClr val="bg1"/>
                </a:solidFill>
              </a:rPr>
              <a:t> a </a:t>
            </a:r>
            <a:r>
              <a:rPr lang="en-US" sz="2400" b="1" dirty="0" err="1">
                <a:solidFill>
                  <a:schemeClr val="bg1"/>
                </a:solidFill>
              </a:rPr>
              <a:t>adição</a:t>
            </a:r>
            <a:r>
              <a:rPr lang="en-US" sz="2400" b="1" dirty="0">
                <a:solidFill>
                  <a:schemeClr val="bg1"/>
                </a:solidFill>
              </a:rPr>
              <a:t> de C pela </a:t>
            </a:r>
            <a:r>
              <a:rPr lang="en-US" sz="2400" b="1" dirty="0" err="1">
                <a:solidFill>
                  <a:schemeClr val="bg1"/>
                </a:solidFill>
              </a:rPr>
              <a:t>palhada</a:t>
            </a:r>
            <a:r>
              <a:rPr lang="en-US" sz="2400" b="1" dirty="0">
                <a:solidFill>
                  <a:schemeClr val="bg1"/>
                </a:solidFill>
              </a:rPr>
              <a:t> (2009 a 2013) </a:t>
            </a:r>
            <a:r>
              <a:rPr lang="en-US" sz="2400" b="1" dirty="0" err="1">
                <a:solidFill>
                  <a:schemeClr val="bg1"/>
                </a:solidFill>
              </a:rPr>
              <a:t>em</a:t>
            </a:r>
            <a:r>
              <a:rPr lang="en-US" sz="2400" b="1" dirty="0">
                <a:solidFill>
                  <a:schemeClr val="bg1"/>
                </a:solidFill>
              </a:rPr>
              <a:t> um </a:t>
            </a:r>
            <a:r>
              <a:rPr lang="en-US" sz="2400" b="1" dirty="0" err="1">
                <a:solidFill>
                  <a:schemeClr val="bg1"/>
                </a:solidFill>
              </a:rPr>
              <a:t>Latossolo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em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região</a:t>
            </a:r>
            <a:r>
              <a:rPr lang="en-US" sz="2400" b="1" dirty="0">
                <a:solidFill>
                  <a:schemeClr val="bg1"/>
                </a:solidFill>
              </a:rPr>
              <a:t> tropical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716016" y="3914333"/>
            <a:ext cx="3456384" cy="70788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Taxa de conversão de C da palhada em C no solo = 19%</a:t>
            </a:r>
          </a:p>
        </p:txBody>
      </p:sp>
    </p:spTree>
    <p:extLst>
      <p:ext uri="{BB962C8B-B14F-4D97-AF65-F5344CB8AC3E}">
        <p14:creationId xmlns:p14="http://schemas.microsoft.com/office/powerpoint/2010/main" val="38850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6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5303535"/>
              </p:ext>
            </p:extLst>
          </p:nvPr>
        </p:nvGraphicFramePr>
        <p:xfrm>
          <a:off x="323528" y="1124744"/>
          <a:ext cx="8280920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395536" y="149731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 </a:t>
            </a:r>
            <a:r>
              <a:rPr lang="en-US" sz="2400" b="1" dirty="0" err="1"/>
              <a:t>sequestrado</a:t>
            </a:r>
            <a:r>
              <a:rPr lang="en-US" sz="2400" b="1" dirty="0"/>
              <a:t> no </a:t>
            </a:r>
            <a:r>
              <a:rPr lang="en-US" sz="2400" b="1" dirty="0" err="1"/>
              <a:t>perfil</a:t>
            </a:r>
            <a:r>
              <a:rPr lang="en-US" sz="2400" b="1" dirty="0"/>
              <a:t> de 0-40 cm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resposta</a:t>
            </a:r>
            <a:r>
              <a:rPr lang="en-US" sz="2400" b="1" dirty="0"/>
              <a:t> a </a:t>
            </a:r>
            <a:r>
              <a:rPr lang="en-US" sz="2400" b="1" dirty="0" err="1"/>
              <a:t>adição</a:t>
            </a:r>
            <a:r>
              <a:rPr lang="en-US" sz="2400" b="1" dirty="0"/>
              <a:t> de C pela </a:t>
            </a:r>
            <a:r>
              <a:rPr lang="en-US" sz="2400" b="1" dirty="0" err="1"/>
              <a:t>palhada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 um </a:t>
            </a:r>
            <a:r>
              <a:rPr lang="en-US" sz="2400" b="1" dirty="0" err="1"/>
              <a:t>Latossolo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região</a:t>
            </a:r>
            <a:r>
              <a:rPr lang="en-US" sz="2400" b="1" dirty="0"/>
              <a:t> de Ponta </a:t>
            </a:r>
            <a:r>
              <a:rPr lang="en-US" sz="2400" b="1" dirty="0" err="1"/>
              <a:t>Grossa</a:t>
            </a:r>
            <a:endParaRPr lang="pt-BR" sz="2400" b="1" dirty="0"/>
          </a:p>
        </p:txBody>
      </p:sp>
      <p:sp>
        <p:nvSpPr>
          <p:cNvPr id="4" name="Retângulo 3"/>
          <p:cNvSpPr/>
          <p:nvPr/>
        </p:nvSpPr>
        <p:spPr>
          <a:xfrm>
            <a:off x="179512" y="6444044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Sá et al., 2014 (</a:t>
            </a:r>
            <a:r>
              <a:rPr lang="pt-BR" dirty="0" err="1"/>
              <a:t>Soil</a:t>
            </a:r>
            <a:r>
              <a:rPr lang="pt-BR" dirty="0"/>
              <a:t> &amp; </a:t>
            </a:r>
            <a:r>
              <a:rPr lang="pt-BR" dirty="0" err="1"/>
              <a:t>Tillage</a:t>
            </a:r>
            <a:r>
              <a:rPr lang="pt-BR" dirty="0"/>
              <a:t> </a:t>
            </a:r>
            <a:r>
              <a:rPr lang="pt-BR" dirty="0" err="1"/>
              <a:t>Research</a:t>
            </a:r>
            <a:r>
              <a:rPr lang="pt-BR" dirty="0"/>
              <a:t>)</a:t>
            </a:r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7246169" y="3259724"/>
            <a:ext cx="3024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ym typeface="Symbol"/>
              </a:rPr>
              <a:t>SOC (CNT – CT) = 25.8 Mg C ha</a:t>
            </a:r>
            <a:r>
              <a:rPr lang="pt-BR" sz="1600" b="1" baseline="30000" dirty="0">
                <a:sym typeface="Symbol"/>
              </a:rPr>
              <a:t>-1</a:t>
            </a:r>
            <a:endParaRPr lang="pt-BR" sz="1600" b="1" baseline="30000" dirty="0"/>
          </a:p>
        </p:txBody>
      </p:sp>
      <p:sp>
        <p:nvSpPr>
          <p:cNvPr id="6" name="Colchete direito 6"/>
          <p:cNvSpPr/>
          <p:nvPr/>
        </p:nvSpPr>
        <p:spPr>
          <a:xfrm>
            <a:off x="8475820" y="3068961"/>
            <a:ext cx="70207" cy="1368152"/>
          </a:xfrm>
          <a:prstGeom prst="righ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4283968" y="2060848"/>
            <a:ext cx="2232248" cy="400110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1,61 Mg ha</a:t>
            </a:r>
            <a:r>
              <a:rPr lang="pt-BR" sz="2000" b="1" baseline="30000" dirty="0"/>
              <a:t>-1</a:t>
            </a:r>
            <a:r>
              <a:rPr lang="pt-BR" sz="2000" b="1" dirty="0"/>
              <a:t> ano</a:t>
            </a:r>
            <a:r>
              <a:rPr lang="pt-BR" sz="2000" b="1" baseline="30000" dirty="0"/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319470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Milho PD - Av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Line 6"/>
          <p:cNvSpPr>
            <a:spLocks noChangeShapeType="1"/>
          </p:cNvSpPr>
          <p:nvPr/>
        </p:nvSpPr>
        <p:spPr bwMode="auto">
          <a:xfrm>
            <a:off x="7391400" y="838200"/>
            <a:ext cx="0" cy="586740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50180" name="Text Box 7"/>
          <p:cNvSpPr txBox="1">
            <a:spLocks noChangeArrowheads="1"/>
          </p:cNvSpPr>
          <p:nvPr/>
        </p:nvSpPr>
        <p:spPr bwMode="auto">
          <a:xfrm>
            <a:off x="7391400" y="6172200"/>
            <a:ext cx="1676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>
                <a:solidFill>
                  <a:schemeClr val="bg1"/>
                </a:solidFill>
                <a:latin typeface="Arial Black" pitchFamily="34" charset="0"/>
              </a:rPr>
              <a:t>100 cm</a:t>
            </a:r>
            <a:endParaRPr lang="en-US" sz="28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1066800" y="2063750"/>
            <a:ext cx="7696200" cy="831850"/>
          </a:xfrm>
          <a:prstGeom prst="rect">
            <a:avLst/>
          </a:prstGeom>
          <a:gradFill rotWithShape="1">
            <a:gsLst>
              <a:gs pos="0">
                <a:schemeClr val="tx1">
                  <a:alpha val="39999"/>
                </a:schemeClr>
              </a:gs>
              <a:gs pos="50000">
                <a:schemeClr val="tx1">
                  <a:gamma/>
                  <a:shade val="0"/>
                  <a:invGamma/>
                  <a:alpha val="70000"/>
                </a:schemeClr>
              </a:gs>
              <a:gs pos="100000">
                <a:schemeClr val="tx1">
                  <a:alpha val="39999"/>
                </a:schemeClr>
              </a:gs>
            </a:gsLst>
            <a:lin ang="5400000" scaled="1"/>
          </a:gra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4488" indent="-344488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pt-BR" sz="2400" b="1">
                <a:solidFill>
                  <a:schemeClr val="bg1"/>
                </a:solidFill>
                <a:latin typeface="AvantGarde Md BT" pitchFamily="34" charset="0"/>
                <a:cs typeface="+mn-cs"/>
              </a:rPr>
              <a:t>É absorvido por fluxo de  massa e por raízes jovens e não suberizadas</a:t>
            </a:r>
            <a:endParaRPr lang="en-US" sz="2400" b="1">
              <a:solidFill>
                <a:schemeClr val="bg1"/>
              </a:solidFill>
              <a:latin typeface="AvantGarde Md BT" pitchFamily="34" charset="0"/>
              <a:cs typeface="+mn-cs"/>
            </a:endParaRPr>
          </a:p>
        </p:txBody>
      </p:sp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1066800" y="3206750"/>
            <a:ext cx="7696200" cy="831850"/>
          </a:xfrm>
          <a:prstGeom prst="rect">
            <a:avLst/>
          </a:prstGeom>
          <a:gradFill rotWithShape="1">
            <a:gsLst>
              <a:gs pos="0">
                <a:schemeClr val="tx1">
                  <a:alpha val="39999"/>
                </a:schemeClr>
              </a:gs>
              <a:gs pos="50000">
                <a:schemeClr val="tx1">
                  <a:gamma/>
                  <a:shade val="0"/>
                  <a:invGamma/>
                  <a:alpha val="70000"/>
                </a:schemeClr>
              </a:gs>
              <a:gs pos="100000">
                <a:schemeClr val="tx1">
                  <a:alpha val="39999"/>
                </a:schemeClr>
              </a:gs>
            </a:gsLst>
            <a:lin ang="5400000" scaled="1"/>
          </a:gra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4488" indent="-344488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pt-BR" sz="2400" b="1">
                <a:solidFill>
                  <a:schemeClr val="bg1"/>
                </a:solidFill>
                <a:latin typeface="AvantGarde Md BT" pitchFamily="34" charset="0"/>
                <a:cs typeface="+mn-cs"/>
              </a:rPr>
              <a:t>Está associado ao tecido meristemático (ponto de crescimento)</a:t>
            </a:r>
            <a:endParaRPr lang="en-US" sz="2400" b="1">
              <a:solidFill>
                <a:schemeClr val="bg1"/>
              </a:solidFill>
              <a:latin typeface="AvantGarde Md BT" pitchFamily="34" charset="0"/>
              <a:cs typeface="+mn-cs"/>
            </a:endParaRPr>
          </a:p>
        </p:txBody>
      </p:sp>
      <p:sp>
        <p:nvSpPr>
          <p:cNvPr id="50187" name="Text Box 11"/>
          <p:cNvSpPr txBox="1">
            <a:spLocks noChangeArrowheads="1"/>
          </p:cNvSpPr>
          <p:nvPr/>
        </p:nvSpPr>
        <p:spPr bwMode="auto">
          <a:xfrm>
            <a:off x="1066800" y="4273550"/>
            <a:ext cx="7696200" cy="831850"/>
          </a:xfrm>
          <a:prstGeom prst="rect">
            <a:avLst/>
          </a:prstGeom>
          <a:gradFill rotWithShape="1">
            <a:gsLst>
              <a:gs pos="0">
                <a:schemeClr val="tx1">
                  <a:alpha val="39999"/>
                </a:schemeClr>
              </a:gs>
              <a:gs pos="50000">
                <a:schemeClr val="tx1">
                  <a:gamma/>
                  <a:shade val="0"/>
                  <a:invGamma/>
                  <a:alpha val="70000"/>
                </a:schemeClr>
              </a:gs>
              <a:gs pos="100000">
                <a:schemeClr val="tx1">
                  <a:alpha val="39999"/>
                </a:schemeClr>
              </a:gs>
            </a:gsLst>
            <a:lin ang="5400000" scaled="1"/>
          </a:gra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4488" indent="-344488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pt-BR" sz="2400" b="1">
                <a:solidFill>
                  <a:schemeClr val="bg1"/>
                </a:solidFill>
                <a:latin typeface="AvantGarde Md BT" pitchFamily="34" charset="0"/>
                <a:cs typeface="+mn-cs"/>
              </a:rPr>
              <a:t>Estimula a formação de novas raízes aumentando a capacidade de exploração do solo</a:t>
            </a:r>
            <a:endParaRPr lang="en-US" sz="2400" b="1">
              <a:solidFill>
                <a:schemeClr val="bg1"/>
              </a:solidFill>
              <a:latin typeface="AvantGarde Md BT" pitchFamily="34" charset="0"/>
              <a:cs typeface="+mn-cs"/>
            </a:endParaRPr>
          </a:p>
        </p:txBody>
      </p:sp>
      <p:sp>
        <p:nvSpPr>
          <p:cNvPr id="50188" name="Text Box 12"/>
          <p:cNvSpPr txBox="1">
            <a:spLocks noChangeArrowheads="1"/>
          </p:cNvSpPr>
          <p:nvPr/>
        </p:nvSpPr>
        <p:spPr bwMode="auto">
          <a:xfrm>
            <a:off x="1066800" y="5340350"/>
            <a:ext cx="7696200" cy="831850"/>
          </a:xfrm>
          <a:prstGeom prst="rect">
            <a:avLst/>
          </a:prstGeom>
          <a:gradFill rotWithShape="1">
            <a:gsLst>
              <a:gs pos="0">
                <a:schemeClr val="tx1">
                  <a:alpha val="39999"/>
                </a:schemeClr>
              </a:gs>
              <a:gs pos="50000">
                <a:schemeClr val="tx1">
                  <a:gamma/>
                  <a:shade val="0"/>
                  <a:invGamma/>
                  <a:alpha val="70000"/>
                </a:schemeClr>
              </a:gs>
              <a:gs pos="100000">
                <a:schemeClr val="tx1">
                  <a:alpha val="39999"/>
                </a:schemeClr>
              </a:gs>
            </a:gsLst>
            <a:lin ang="5400000" scaled="1"/>
          </a:gra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4488" indent="-344488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pt-BR" sz="2400" b="1">
                <a:solidFill>
                  <a:schemeClr val="bg1"/>
                </a:solidFill>
                <a:latin typeface="AvantGarde Md BT" pitchFamily="34" charset="0"/>
                <a:cs typeface="+mn-cs"/>
              </a:rPr>
              <a:t>É móvel no solo e com baixa mobilidade na planta</a:t>
            </a:r>
            <a:endParaRPr lang="en-US" sz="2400" b="1">
              <a:solidFill>
                <a:schemeClr val="bg1"/>
              </a:solidFill>
              <a:latin typeface="AvantGarde Md BT" pitchFamily="34" charset="0"/>
              <a:cs typeface="+mn-cs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066800" y="685800"/>
            <a:ext cx="1905000" cy="1143000"/>
            <a:chOff x="672" y="384"/>
            <a:chExt cx="1200" cy="720"/>
          </a:xfrm>
        </p:grpSpPr>
        <p:sp>
          <p:nvSpPr>
            <p:cNvPr id="3" name="Oval 13"/>
            <p:cNvSpPr>
              <a:spLocks noChangeArrowheads="1"/>
            </p:cNvSpPr>
            <p:nvPr/>
          </p:nvSpPr>
          <p:spPr bwMode="auto">
            <a:xfrm>
              <a:off x="672" y="384"/>
              <a:ext cx="1200" cy="72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" name="Text Box 8"/>
            <p:cNvSpPr txBox="1">
              <a:spLocks noChangeArrowheads="1"/>
            </p:cNvSpPr>
            <p:nvPr/>
          </p:nvSpPr>
          <p:spPr bwMode="auto">
            <a:xfrm>
              <a:off x="720" y="432"/>
              <a:ext cx="115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5400">
                  <a:solidFill>
                    <a:srgbClr val="FFFF00"/>
                  </a:solidFill>
                  <a:latin typeface="Arial Rounded MT Bold"/>
                </a:rPr>
                <a:t>Ca</a:t>
              </a:r>
              <a:r>
                <a:rPr lang="pt-BR" sz="5400" baseline="30000">
                  <a:solidFill>
                    <a:srgbClr val="FFFF00"/>
                  </a:solidFill>
                  <a:latin typeface="Arial Rounded MT Bold"/>
                </a:rPr>
                <a:t>2+</a:t>
              </a:r>
              <a:endParaRPr lang="en-US" sz="5400" baseline="30000">
                <a:solidFill>
                  <a:srgbClr val="FFFF00"/>
                </a:solidFill>
                <a:latin typeface="Arial Rounded MT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09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5" grpId="0" animBg="1"/>
      <p:bldP spid="50186" grpId="0" animBg="1"/>
      <p:bldP spid="50187" grpId="0" animBg="1"/>
      <p:bldP spid="50188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Distribuição 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004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" name="Gráfico 1"/>
          <p:cNvGraphicFramePr>
            <a:graphicFrameLocks/>
          </p:cNvGraphicFramePr>
          <p:nvPr>
            <p:extLst/>
          </p:nvPr>
        </p:nvGraphicFramePr>
        <p:xfrm>
          <a:off x="179513" y="908720"/>
          <a:ext cx="8784976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2227" name="CaixaDeTexto 2"/>
          <p:cNvSpPr txBox="1">
            <a:spLocks noChangeArrowheads="1"/>
          </p:cNvSpPr>
          <p:nvPr/>
        </p:nvSpPr>
        <p:spPr bwMode="auto">
          <a:xfrm>
            <a:off x="179388" y="44450"/>
            <a:ext cx="87137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Distribuição</a:t>
            </a:r>
            <a:r>
              <a:rPr lang="en-US" sz="2000" b="1" dirty="0">
                <a:solidFill>
                  <a:schemeClr val="bg1"/>
                </a:solidFill>
              </a:rPr>
              <a:t> do </a:t>
            </a:r>
            <a:r>
              <a:rPr lang="en-US" sz="2000" b="1" dirty="0" err="1">
                <a:solidFill>
                  <a:schemeClr val="bg1"/>
                </a:solidFill>
              </a:rPr>
              <a:t>cálcio</a:t>
            </a:r>
            <a:r>
              <a:rPr lang="en-US" sz="2000" b="1" dirty="0">
                <a:solidFill>
                  <a:schemeClr val="bg1"/>
                </a:solidFill>
              </a:rPr>
              <a:t> (Ca</a:t>
            </a:r>
            <a:r>
              <a:rPr lang="en-US" sz="2000" b="1" baseline="30000" dirty="0">
                <a:solidFill>
                  <a:schemeClr val="bg1"/>
                </a:solidFill>
              </a:rPr>
              <a:t>2+</a:t>
            </a:r>
            <a:r>
              <a:rPr lang="en-US" sz="2000" b="1" dirty="0">
                <a:solidFill>
                  <a:schemeClr val="bg1"/>
                </a:solidFill>
              </a:rPr>
              <a:t>) no </a:t>
            </a:r>
            <a:r>
              <a:rPr lang="en-US" sz="2000" b="1" dirty="0" err="1">
                <a:solidFill>
                  <a:schemeClr val="bg1"/>
                </a:solidFill>
              </a:rPr>
              <a:t>perfil</a:t>
            </a:r>
            <a:r>
              <a:rPr lang="en-US" sz="2000" b="1" dirty="0">
                <a:solidFill>
                  <a:schemeClr val="bg1"/>
                </a:solidFill>
              </a:rPr>
              <a:t> do solo (Mata </a:t>
            </a:r>
            <a:r>
              <a:rPr lang="en-US" sz="2000" b="1" dirty="0" err="1">
                <a:solidFill>
                  <a:schemeClr val="bg1"/>
                </a:solidFill>
              </a:rPr>
              <a:t>nativa</a:t>
            </a:r>
            <a:r>
              <a:rPr lang="en-US" sz="2000" b="1" dirty="0">
                <a:solidFill>
                  <a:schemeClr val="bg1"/>
                </a:solidFill>
              </a:rPr>
              <a:t>, PC e PD) </a:t>
            </a:r>
            <a:r>
              <a:rPr lang="en-US" sz="2000" b="1" dirty="0" err="1">
                <a:solidFill>
                  <a:schemeClr val="bg1"/>
                </a:solidFill>
              </a:rPr>
              <a:t>em</a:t>
            </a:r>
            <a:r>
              <a:rPr lang="en-US" sz="2000" b="1" dirty="0">
                <a:solidFill>
                  <a:schemeClr val="bg1"/>
                </a:solidFill>
              </a:rPr>
              <a:t> Lucas do Rio Verde – </a:t>
            </a:r>
            <a:r>
              <a:rPr lang="en-US" sz="2000" b="1" dirty="0" err="1">
                <a:solidFill>
                  <a:schemeClr val="bg1"/>
                </a:solidFill>
              </a:rPr>
              <a:t>Estação</a:t>
            </a:r>
            <a:r>
              <a:rPr lang="en-US" sz="2000" b="1" dirty="0">
                <a:solidFill>
                  <a:schemeClr val="bg1"/>
                </a:solidFill>
              </a:rPr>
              <a:t> experimental da FRV </a:t>
            </a:r>
            <a:endParaRPr lang="pt-BR" sz="2000" b="1" dirty="0">
              <a:solidFill>
                <a:schemeClr val="bg1"/>
              </a:solidFill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0" y="76517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7740352" y="206084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228184" y="278092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300192" y="3429000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419872" y="413978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915816" y="485986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987824" y="5517232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79388" y="6553201"/>
            <a:ext cx="5307012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err="1"/>
              <a:t>Tivet</a:t>
            </a:r>
            <a:r>
              <a:rPr lang="pt-BR" sz="1400" dirty="0"/>
              <a:t>, Sá, </a:t>
            </a:r>
            <a:r>
              <a:rPr lang="pt-BR" sz="1400" dirty="0" err="1"/>
              <a:t>Lal</a:t>
            </a:r>
            <a:r>
              <a:rPr lang="pt-BR" sz="1400" dirty="0"/>
              <a:t>, et al., 2013. </a:t>
            </a:r>
            <a:r>
              <a:rPr lang="pt-BR" sz="1400" dirty="0" err="1"/>
              <a:t>Soil</a:t>
            </a:r>
            <a:r>
              <a:rPr lang="pt-BR" sz="1400" dirty="0"/>
              <a:t> </a:t>
            </a:r>
            <a:r>
              <a:rPr lang="pt-BR" sz="1400" dirty="0" err="1"/>
              <a:t>and</a:t>
            </a:r>
            <a:r>
              <a:rPr lang="pt-BR" sz="1400" dirty="0"/>
              <a:t> </a:t>
            </a:r>
            <a:r>
              <a:rPr lang="pt-BR" sz="1400" dirty="0" err="1"/>
              <a:t>Tillage</a:t>
            </a:r>
            <a:r>
              <a:rPr lang="pt-BR" sz="1400" dirty="0"/>
              <a:t> </a:t>
            </a:r>
            <a:r>
              <a:rPr lang="pt-BR" sz="1400" dirty="0" err="1"/>
              <a:t>Research</a:t>
            </a:r>
            <a:r>
              <a:rPr lang="pt-BR" sz="1400" dirty="0"/>
              <a:t>, v. 126, 203-218</a:t>
            </a:r>
          </a:p>
        </p:txBody>
      </p:sp>
      <p:graphicFrame>
        <p:nvGraphicFramePr>
          <p:cNvPr id="13" name="Gráfico 12"/>
          <p:cNvGraphicFramePr>
            <a:graphicFrameLocks/>
          </p:cNvGraphicFramePr>
          <p:nvPr>
            <p:extLst/>
          </p:nvPr>
        </p:nvGraphicFramePr>
        <p:xfrm>
          <a:off x="4917750" y="3911539"/>
          <a:ext cx="3809009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0416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7" name="Gráfico 6"/>
          <p:cNvGraphicFramePr/>
          <p:nvPr>
            <p:extLst/>
          </p:nvPr>
        </p:nvGraphicFramePr>
        <p:xfrm>
          <a:off x="23390" y="1628800"/>
          <a:ext cx="4716524" cy="4335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323528" y="118373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Ca acting as </a:t>
            </a:r>
            <a:r>
              <a:rPr lang="en-US" sz="2400" b="1" dirty="0" err="1">
                <a:solidFill>
                  <a:schemeClr val="bg1"/>
                </a:solidFill>
              </a:rPr>
              <a:t>cation</a:t>
            </a:r>
            <a:r>
              <a:rPr lang="en-US" sz="2400" b="1" dirty="0">
                <a:solidFill>
                  <a:schemeClr val="bg1"/>
                </a:solidFill>
              </a:rPr>
              <a:t> bridge in an </a:t>
            </a:r>
            <a:r>
              <a:rPr lang="en-US" sz="2400" b="1" dirty="0" err="1">
                <a:solidFill>
                  <a:schemeClr val="bg1"/>
                </a:solidFill>
              </a:rPr>
              <a:t>Oxisol</a:t>
            </a:r>
            <a:r>
              <a:rPr lang="en-US" sz="2400" b="1" dirty="0">
                <a:solidFill>
                  <a:schemeClr val="bg1"/>
                </a:solidFill>
              </a:rPr>
              <a:t> with surface liming application in a long-term no-till lime experiment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4078940" y="6398159"/>
            <a:ext cx="49686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Briedis, Sá, Caires, et al., 2012. </a:t>
            </a:r>
            <a:r>
              <a:rPr lang="pt-BR" sz="1600" b="1" dirty="0" err="1"/>
              <a:t>Geoderma</a:t>
            </a:r>
            <a:r>
              <a:rPr lang="pt-BR" sz="1600" b="1" dirty="0"/>
              <a:t>, v.170:80-88</a:t>
            </a:r>
          </a:p>
        </p:txBody>
      </p:sp>
      <p:graphicFrame>
        <p:nvGraphicFramePr>
          <p:cNvPr id="9" name="Gráfico 8"/>
          <p:cNvGraphicFramePr/>
          <p:nvPr>
            <p:extLst/>
          </p:nvPr>
        </p:nvGraphicFramePr>
        <p:xfrm>
          <a:off x="4078940" y="1484784"/>
          <a:ext cx="4680520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CaixaDeTexto 9"/>
          <p:cNvSpPr txBox="1"/>
          <p:nvPr/>
        </p:nvSpPr>
        <p:spPr>
          <a:xfrm>
            <a:off x="3203848" y="3910999"/>
            <a:ext cx="3709569" cy="101566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Calcário em superfície em plantio direto com rotação aumenta o acúmulo de C em </a:t>
            </a:r>
            <a:r>
              <a:rPr lang="pt-BR" sz="2000" b="1" u="sng" dirty="0">
                <a:solidFill>
                  <a:schemeClr val="bg1"/>
                </a:solidFill>
              </a:rPr>
              <a:t>6 vezes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411760" y="1124744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0+0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6300192" y="1124743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6+3</a:t>
            </a:r>
          </a:p>
        </p:txBody>
      </p:sp>
      <p:sp>
        <p:nvSpPr>
          <p:cNvPr id="6" name="Retângulo de cantos arredondados 5"/>
          <p:cNvSpPr/>
          <p:nvPr/>
        </p:nvSpPr>
        <p:spPr>
          <a:xfrm>
            <a:off x="1475656" y="1844824"/>
            <a:ext cx="720080" cy="2880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de cantos arredondados 12"/>
          <p:cNvSpPr/>
          <p:nvPr/>
        </p:nvSpPr>
        <p:spPr>
          <a:xfrm>
            <a:off x="5508104" y="1700808"/>
            <a:ext cx="720080" cy="2880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721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9" grpId="0">
        <p:bldAsOne/>
      </p:bldGraphic>
      <p:bldP spid="10" grpId="0" animBg="1"/>
      <p:bldP spid="6" grpId="0" animBg="1"/>
      <p:bldP spid="13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Área de Trabalho - JCMS\JCMS\Artigos Gerais\Artigos Prof. Juca\Artigo AEE, Inagaki, Sá et al., 2016\Resubmission April-May 2016\Fig. 5 SOC stock gain (May 20, 2016)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87" y="841374"/>
            <a:ext cx="7015881" cy="561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23527" y="6444044"/>
            <a:ext cx="7684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Inagaki, Sá, Caires, et al., 2016. Agric. Ecos. </a:t>
            </a:r>
            <a:r>
              <a:rPr lang="pt-BR" dirty="0" err="1"/>
              <a:t>Environment</a:t>
            </a:r>
            <a:r>
              <a:rPr lang="pt-BR" dirty="0"/>
              <a:t>, 231:156-165 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07504" y="156533"/>
            <a:ext cx="8928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Ganho de C devido ao uso do calcário Incorporado (IL) e em superfície (SL) em resposta a doses de gesso em plantio direto de longa duração (15 anos).</a:t>
            </a:r>
          </a:p>
        </p:txBody>
      </p:sp>
      <p:sp>
        <p:nvSpPr>
          <p:cNvPr id="4" name="Elipse 3"/>
          <p:cNvSpPr/>
          <p:nvPr/>
        </p:nvSpPr>
        <p:spPr>
          <a:xfrm>
            <a:off x="3906975" y="1593275"/>
            <a:ext cx="498764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4841593" y="1153853"/>
            <a:ext cx="498764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6739663" y="1015304"/>
            <a:ext cx="498764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/>
          <p:cNvSpPr/>
          <p:nvPr/>
        </p:nvSpPr>
        <p:spPr>
          <a:xfrm>
            <a:off x="5797551" y="1735743"/>
            <a:ext cx="498764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0" name="Conector de Seta Reta 9"/>
          <p:cNvCxnSpPr/>
          <p:nvPr/>
        </p:nvCxnSpPr>
        <p:spPr>
          <a:xfrm flipV="1">
            <a:off x="3740727" y="1953491"/>
            <a:ext cx="166248" cy="5680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 flipV="1">
            <a:off x="4617877" y="1537857"/>
            <a:ext cx="166248" cy="5680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/>
          <p:nvPr/>
        </p:nvCxnSpPr>
        <p:spPr>
          <a:xfrm flipV="1">
            <a:off x="6566492" y="1354282"/>
            <a:ext cx="173171" cy="3671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 flipV="1">
            <a:off x="5646283" y="1930750"/>
            <a:ext cx="73477" cy="2621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e 18"/>
          <p:cNvSpPr/>
          <p:nvPr/>
        </p:nvSpPr>
        <p:spPr>
          <a:xfrm>
            <a:off x="1094506" y="3214255"/>
            <a:ext cx="2576945" cy="1122218"/>
          </a:xfrm>
          <a:prstGeom prst="ellipse">
            <a:avLst/>
          </a:prstGeom>
          <a:noFill/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/>
          <p:cNvSpPr/>
          <p:nvPr/>
        </p:nvSpPr>
        <p:spPr>
          <a:xfrm>
            <a:off x="868487" y="5437220"/>
            <a:ext cx="2719840" cy="1016116"/>
          </a:xfrm>
          <a:prstGeom prst="ellipse">
            <a:avLst/>
          </a:prstGeom>
          <a:noFill/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427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9" grpId="0" animBg="1"/>
      <p:bldP spid="21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to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1"/>
          <a:stretch>
            <a:fillRect/>
          </a:stretch>
        </p:blipFill>
        <p:spPr bwMode="auto">
          <a:xfrm>
            <a:off x="0" y="13851"/>
            <a:ext cx="9144000" cy="623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2175163" y="6477567"/>
            <a:ext cx="540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 err="1">
                <a:solidFill>
                  <a:schemeClr val="bg1"/>
                </a:solidFill>
              </a:rPr>
              <a:t>Eleusine</a:t>
            </a:r>
            <a:r>
              <a:rPr lang="pt-BR" i="1" dirty="0">
                <a:solidFill>
                  <a:schemeClr val="bg1"/>
                </a:solidFill>
              </a:rPr>
              <a:t> </a:t>
            </a:r>
            <a:r>
              <a:rPr lang="pt-BR" i="1" dirty="0" err="1">
                <a:solidFill>
                  <a:schemeClr val="bg1"/>
                </a:solidFill>
              </a:rPr>
              <a:t>coracana</a:t>
            </a:r>
            <a:r>
              <a:rPr lang="pt-BR" i="1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– Foto cedida por: </a:t>
            </a:r>
            <a:r>
              <a:rPr lang="pt-BR" dirty="0" err="1">
                <a:solidFill>
                  <a:schemeClr val="bg1"/>
                </a:solidFill>
              </a:rPr>
              <a:t>Lucien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Séguy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87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Milho PD - Aval"/>
          <p:cNvPicPr>
            <a:picLocks noChangeAspect="1" noChangeArrowheads="1"/>
          </p:cNvPicPr>
          <p:nvPr/>
        </p:nvPicPr>
        <p:blipFill>
          <a:blip r:embed="rId2" cstate="print"/>
          <a:srcRect t="4060" b="922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1"/>
          <p:cNvSpPr txBox="1"/>
          <p:nvPr/>
        </p:nvSpPr>
        <p:spPr>
          <a:xfrm>
            <a:off x="108019" y="5684530"/>
            <a:ext cx="9035981" cy="107721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err="1">
                <a:solidFill>
                  <a:schemeClr val="bg1"/>
                </a:solidFill>
              </a:rPr>
              <a:t>Qual</a:t>
            </a:r>
            <a:r>
              <a:rPr lang="es-ES" sz="3200" b="1" dirty="0">
                <a:solidFill>
                  <a:schemeClr val="bg1"/>
                </a:solidFill>
              </a:rPr>
              <a:t> é o impacto do uso da grade niveladora para </a:t>
            </a:r>
            <a:r>
              <a:rPr lang="es-ES" sz="3200" b="1" dirty="0" err="1">
                <a:solidFill>
                  <a:schemeClr val="bg1"/>
                </a:solidFill>
              </a:rPr>
              <a:t>cobrir</a:t>
            </a:r>
            <a:r>
              <a:rPr lang="es-ES" sz="3200" b="1" dirty="0">
                <a:solidFill>
                  <a:schemeClr val="bg1"/>
                </a:solidFill>
              </a:rPr>
              <a:t> as </a:t>
            </a:r>
            <a:r>
              <a:rPr lang="es-ES" sz="3200" b="1" dirty="0" err="1">
                <a:solidFill>
                  <a:schemeClr val="bg1"/>
                </a:solidFill>
              </a:rPr>
              <a:t>sementes</a:t>
            </a:r>
            <a:r>
              <a:rPr lang="es-ES" sz="3200" b="1" dirty="0">
                <a:solidFill>
                  <a:schemeClr val="bg1"/>
                </a:solidFill>
              </a:rPr>
              <a:t> de cobertura em </a:t>
            </a:r>
            <a:r>
              <a:rPr lang="es-ES" sz="3200" b="1" dirty="0" err="1">
                <a:solidFill>
                  <a:schemeClr val="bg1"/>
                </a:solidFill>
              </a:rPr>
              <a:t>plantio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direto</a:t>
            </a:r>
            <a:r>
              <a:rPr lang="es-ES" sz="3200" b="1" dirty="0">
                <a:solidFill>
                  <a:schemeClr val="bg1"/>
                </a:solidFill>
              </a:rPr>
              <a:t>?</a:t>
            </a:r>
            <a:endParaRPr lang="pt-B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5899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sign padrã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sign padrã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Design padrã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sign padrã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Design padrã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sign padrã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Design padrã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sign padrã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Design padrã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sign padrã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Design padrã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sign padrã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Design padrã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sign padrã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Design padrã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sign padrã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Design padrã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sign padrã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Design padrã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sign padrã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Design padrã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sign padrã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Design padrã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sign padrã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10780</TotalTime>
  <Words>6285</Words>
  <Application>Microsoft Office PowerPoint</Application>
  <PresentationFormat>Apresentação na tela (4:3)</PresentationFormat>
  <Paragraphs>1729</Paragraphs>
  <Slides>122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122</vt:i4>
      </vt:variant>
    </vt:vector>
  </HeadingPairs>
  <TitlesOfParts>
    <vt:vector size="135" baseType="lpstr">
      <vt:lpstr>Arial</vt:lpstr>
      <vt:lpstr>Arial Black</vt:lpstr>
      <vt:lpstr>Arial Rounded MT Bold</vt:lpstr>
      <vt:lpstr>AvantGarde Md BT</vt:lpstr>
      <vt:lpstr>Calibri</vt:lpstr>
      <vt:lpstr>Comic Sans MS</vt:lpstr>
      <vt:lpstr>Symbol</vt:lpstr>
      <vt:lpstr>Symphony</vt:lpstr>
      <vt:lpstr>Tahoma</vt:lpstr>
      <vt:lpstr>Times New Roman</vt:lpstr>
      <vt:lpstr>Verdana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Aumento da CTC devido ao incremento de 1 g dm-3 de Carbono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User</dc:creator>
  <cp:lastModifiedBy>João Carlos de Moraes Sá</cp:lastModifiedBy>
  <cp:revision>445</cp:revision>
  <dcterms:created xsi:type="dcterms:W3CDTF">2012-11-08T17:36:45Z</dcterms:created>
  <dcterms:modified xsi:type="dcterms:W3CDTF">2017-07-19T14:13:54Z</dcterms:modified>
</cp:coreProperties>
</file>