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.xml" ContentType="application/vnd.openxmlformats-officedocument.presentationml.notesSlide+xml"/>
  <Override PartName="/ppt/charts/chart20.xml" ContentType="application/vnd.openxmlformats-officedocument.drawingml.chart+xml"/>
  <Override PartName="/ppt/theme/themeOverride4.xml" ContentType="application/vnd.openxmlformats-officedocument.themeOverride+xml"/>
  <Override PartName="/ppt/charts/chart21.xml" ContentType="application/vnd.openxmlformats-officedocument.drawingml.chart+xml"/>
  <Override PartName="/ppt/theme/themeOverride5.xml" ContentType="application/vnd.openxmlformats-officedocument.themeOverride+xml"/>
  <Override PartName="/ppt/charts/chart22.xml" ContentType="application/vnd.openxmlformats-officedocument.drawingml.chart+xml"/>
  <Override PartName="/ppt/theme/themeOverride6.xml" ContentType="application/vnd.openxmlformats-officedocument.themeOverride+xml"/>
  <Override PartName="/ppt/charts/chart23.xml" ContentType="application/vnd.openxmlformats-officedocument.drawingml.chart+xml"/>
  <Override PartName="/ppt/theme/themeOverride7.xml" ContentType="application/vnd.openxmlformats-officedocument.themeOverr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2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theme/themeOverride8.xml" ContentType="application/vnd.openxmlformats-officedocument.themeOverride+xml"/>
  <Override PartName="/ppt/charts/chart30.xml" ContentType="application/vnd.openxmlformats-officedocument.drawingml.chart+xml"/>
  <Override PartName="/ppt/theme/themeOverride9.xml" ContentType="application/vnd.openxmlformats-officedocument.themeOverride+xml"/>
  <Override PartName="/ppt/charts/chart31.xml" ContentType="application/vnd.openxmlformats-officedocument.drawingml.chart+xml"/>
  <Override PartName="/ppt/theme/themeOverride10.xml" ContentType="application/vnd.openxmlformats-officedocument.themeOverride+xml"/>
  <Override PartName="/ppt/charts/chart32.xml" ContentType="application/vnd.openxmlformats-officedocument.drawingml.chart+xml"/>
  <Override PartName="/ppt/theme/themeOverride11.xml" ContentType="application/vnd.openxmlformats-officedocument.themeOverride+xml"/>
  <Override PartName="/ppt/notesSlides/notesSlide3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theme/themeOverride12.xml" ContentType="application/vnd.openxmlformats-officedocument.themeOverrid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drawings/drawing2.xml" ContentType="application/vnd.openxmlformats-officedocument.drawingml.chartshapes+xml"/>
  <Override PartName="/ppt/charts/chart48.xml" ContentType="application/vnd.openxmlformats-officedocument.drawingml.chart+xml"/>
  <Override PartName="/ppt/drawings/drawing3.xml" ContentType="application/vnd.openxmlformats-officedocument.drawingml.chartshapes+xml"/>
  <Override PartName="/ppt/charts/chart49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7"/>
  </p:notesMasterIdLst>
  <p:sldIdLst>
    <p:sldId id="452" r:id="rId2"/>
    <p:sldId id="554" r:id="rId3"/>
    <p:sldId id="555" r:id="rId4"/>
    <p:sldId id="556" r:id="rId5"/>
    <p:sldId id="557" r:id="rId6"/>
    <p:sldId id="454" r:id="rId7"/>
    <p:sldId id="552" r:id="rId8"/>
    <p:sldId id="477" r:id="rId9"/>
    <p:sldId id="613" r:id="rId10"/>
    <p:sldId id="496" r:id="rId11"/>
    <p:sldId id="553" r:id="rId12"/>
    <p:sldId id="481" r:id="rId13"/>
    <p:sldId id="548" r:id="rId14"/>
    <p:sldId id="478" r:id="rId15"/>
    <p:sldId id="551" r:id="rId16"/>
    <p:sldId id="479" r:id="rId17"/>
    <p:sldId id="549" r:id="rId18"/>
    <p:sldId id="480" r:id="rId19"/>
    <p:sldId id="614" r:id="rId20"/>
    <p:sldId id="441" r:id="rId21"/>
    <p:sldId id="559" r:id="rId22"/>
    <p:sldId id="560" r:id="rId23"/>
    <p:sldId id="353" r:id="rId24"/>
    <p:sldId id="289" r:id="rId25"/>
    <p:sldId id="541" r:id="rId26"/>
    <p:sldId id="542" r:id="rId27"/>
    <p:sldId id="499" r:id="rId28"/>
    <p:sldId id="603" r:id="rId29"/>
    <p:sldId id="583" r:id="rId30"/>
    <p:sldId id="584" r:id="rId31"/>
    <p:sldId id="585" r:id="rId32"/>
    <p:sldId id="586" r:id="rId33"/>
    <p:sldId id="587" r:id="rId34"/>
    <p:sldId id="547" r:id="rId35"/>
    <p:sldId id="497" r:id="rId36"/>
    <p:sldId id="538" r:id="rId37"/>
    <p:sldId id="290" r:id="rId38"/>
    <p:sldId id="488" r:id="rId39"/>
    <p:sldId id="489" r:id="rId40"/>
    <p:sldId id="490" r:id="rId41"/>
    <p:sldId id="491" r:id="rId42"/>
    <p:sldId id="615" r:id="rId43"/>
    <p:sldId id="616" r:id="rId44"/>
    <p:sldId id="536" r:id="rId45"/>
    <p:sldId id="517" r:id="rId46"/>
    <p:sldId id="376" r:id="rId47"/>
    <p:sldId id="539" r:id="rId48"/>
    <p:sldId id="387" r:id="rId49"/>
    <p:sldId id="261" r:id="rId50"/>
    <p:sldId id="604" r:id="rId51"/>
    <p:sldId id="605" r:id="rId52"/>
    <p:sldId id="606" r:id="rId53"/>
    <p:sldId id="607" r:id="rId54"/>
    <p:sldId id="608" r:id="rId55"/>
    <p:sldId id="609" r:id="rId56"/>
    <p:sldId id="610" r:id="rId57"/>
    <p:sldId id="611" r:id="rId58"/>
    <p:sldId id="501" r:id="rId59"/>
    <p:sldId id="569" r:id="rId60"/>
    <p:sldId id="534" r:id="rId61"/>
    <p:sldId id="570" r:id="rId62"/>
    <p:sldId id="535" r:id="rId63"/>
    <p:sldId id="498" r:id="rId64"/>
    <p:sldId id="492" r:id="rId65"/>
    <p:sldId id="493" r:id="rId66"/>
    <p:sldId id="494" r:id="rId67"/>
    <p:sldId id="495" r:id="rId68"/>
    <p:sldId id="567" r:id="rId69"/>
    <p:sldId id="503" r:id="rId70"/>
    <p:sldId id="505" r:id="rId71"/>
    <p:sldId id="506" r:id="rId72"/>
    <p:sldId id="507" r:id="rId73"/>
    <p:sldId id="508" r:id="rId74"/>
    <p:sldId id="576" r:id="rId75"/>
    <p:sldId id="577" r:id="rId76"/>
    <p:sldId id="580" r:id="rId77"/>
    <p:sldId id="581" r:id="rId78"/>
    <p:sldId id="582" r:id="rId79"/>
    <p:sldId id="589" r:id="rId80"/>
    <p:sldId id="590" r:id="rId81"/>
    <p:sldId id="591" r:id="rId82"/>
    <p:sldId id="592" r:id="rId83"/>
    <p:sldId id="593" r:id="rId84"/>
    <p:sldId id="594" r:id="rId85"/>
    <p:sldId id="595" r:id="rId86"/>
    <p:sldId id="596" r:id="rId87"/>
    <p:sldId id="597" r:id="rId88"/>
    <p:sldId id="602" r:id="rId89"/>
    <p:sldId id="599" r:id="rId90"/>
    <p:sldId id="600" r:id="rId91"/>
    <p:sldId id="601" r:id="rId92"/>
    <p:sldId id="519" r:id="rId93"/>
    <p:sldId id="558" r:id="rId94"/>
    <p:sldId id="518" r:id="rId95"/>
    <p:sldId id="523" r:id="rId96"/>
    <p:sldId id="545" r:id="rId97"/>
    <p:sldId id="571" r:id="rId98"/>
    <p:sldId id="572" r:id="rId99"/>
    <p:sldId id="573" r:id="rId100"/>
    <p:sldId id="574" r:id="rId101"/>
    <p:sldId id="575" r:id="rId102"/>
    <p:sldId id="540" r:id="rId103"/>
    <p:sldId id="528" r:id="rId104"/>
    <p:sldId id="529" r:id="rId105"/>
    <p:sldId id="530" r:id="rId106"/>
    <p:sldId id="531" r:id="rId107"/>
    <p:sldId id="533" r:id="rId108"/>
    <p:sldId id="617" r:id="rId109"/>
    <p:sldId id="510" r:id="rId110"/>
    <p:sldId id="618" r:id="rId111"/>
    <p:sldId id="619" r:id="rId112"/>
    <p:sldId id="620" r:id="rId113"/>
    <p:sldId id="512" r:id="rId114"/>
    <p:sldId id="382" r:id="rId115"/>
    <p:sldId id="468" r:id="rId116"/>
    <p:sldId id="472" r:id="rId117"/>
    <p:sldId id="473" r:id="rId118"/>
    <p:sldId id="546" r:id="rId119"/>
    <p:sldId id="561" r:id="rId120"/>
    <p:sldId id="562" r:id="rId121"/>
    <p:sldId id="563" r:id="rId122"/>
    <p:sldId id="564" r:id="rId123"/>
    <p:sldId id="565" r:id="rId124"/>
    <p:sldId id="474" r:id="rId125"/>
    <p:sldId id="568" r:id="rId126"/>
    <p:sldId id="412" r:id="rId127"/>
    <p:sldId id="379" r:id="rId128"/>
    <p:sldId id="447" r:id="rId129"/>
    <p:sldId id="380" r:id="rId130"/>
    <p:sldId id="566" r:id="rId131"/>
    <p:sldId id="612" r:id="rId132"/>
    <p:sldId id="537" r:id="rId133"/>
    <p:sldId id="578" r:id="rId134"/>
    <p:sldId id="579" r:id="rId135"/>
    <p:sldId id="520" r:id="rId1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CC"/>
    <a:srgbClr val="CCFFFF"/>
    <a:srgbClr val="FFFFCC"/>
    <a:srgbClr val="FFFF00"/>
    <a:srgbClr val="000066"/>
    <a:srgbClr val="663300"/>
    <a:srgbClr val="006600"/>
    <a:srgbClr val="99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35" autoAdjust="0"/>
    <p:restoredTop sz="94660"/>
  </p:normalViewPr>
  <p:slideViewPr>
    <p:cSldViewPr>
      <p:cViewPr varScale="1">
        <p:scale>
          <a:sx n="65" d="100"/>
          <a:sy n="65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2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Gr&#225;fico%20no%20Microsoft%20PowerPoint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o&#227;o%20Carlos%20M.%20S&#225;\Documents\Arquivos%20-%20JCMSA\Tese%20Doutorado\PaperFertility\FigurePaper\FigCh3b1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4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5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6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7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8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9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10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11.xm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AEE%20-%20Hok,%20L.,%20S&#225;%20et%20al.%202014\Database\Total%20C%20and%20N%20calculation%20-%20Equivalent%20soil-mass%20-%20AEE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STR%20-%20S&#225;,%20Tivet,%20Lal%20et%20al.,%202013\SOC%20Database%20%20ABC%20experiment%20(23-01-2013).xlsx" TargetMode="Externa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12.xm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STR%20-%20S&#225;,%20Tivet,%20Lal%20et%20al.,%202013\SOC%20Database%20%20ABC%20experiment%20(23-01-2013)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Artigos%20Gerais\Artigos%20Prof.%20Juca\Artigo%20Geoderma,%20Briedis,%20S&#225;%20et%20colaboradores,%202010\Linhas%20MEV%20-%20Regress&#245;es%20Ca%20x%20C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Artigos%20Gerais\Artigos%20Prof.%20Juca\Artigo%20Geoderma,%20Briedis,%20S&#225;%20et%20colaboradores,%202010\Linhas%20MEV%20-%20Regress&#245;es%20Ca%20x%20C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Land%20Degradation%20and%20Developtment%20S&#225;,%20Tivet%20et%20al.,%202012\Yield%20x%20SOC%20Seq%20-%20Yield%20x%20RI%20(31-01-2012,%20LRV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uca\&#193;rea%20de%20Trabalho\UEPG\Visiting%20Scientist%20-%20Montpellier%20-%202007\Papers%20-%20International%20Journal's\SSSAJ%20-%20Manuscript%20June%202009\Fig.%201%20-%20SOC%20Seq.%20x%20C%20input.xls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S&#225;\&#193;rea%20de%20Trabalho\Artigos%20Gerais\Artigos%20Prof.%20Juca\Cap&#237;tulo%20Livro%20MOS%20-\Database%20-%20Capitulo%20MOS%20-%202008.xls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S&#225;\&#193;rea%20de%20Trabalho\Artigos%20Gerais\Artigos%20Prof.%20Juca\Cap&#237;tulo%20Livro%20MOS%20-\Database%20-%20Capitulo%20MOS%20-%202008.xls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S&#225;\&#193;rea%20de%20Trabalho\Artigos%20Gerais\Artigos%20Prof.%20Juca\Cap&#237;tulo%20Livro%20MOS%20-\Database%20-%20Capitulo%20MOS%20-%202008.xls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S&#225;\&#193;rea%20de%20Trabalho\Artigos%20Gerais\Artigos%20Prof.%20Juca\Cap&#237;tulo%20Livro%20MOS%20-\Database%20-%20Capitulo%20MOS%20-%202008.xls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S&#225;\&#193;rea%20de%20Trabalho\Artigos%20Gerais\Artigos%20Prof.%20Juca\Cap&#237;tulo%20Livro%20MOS%20-\Database%20-%20Capitulo%20MOS%20-%202008.xls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S&#225;\&#193;rea%20de%20Trabalho\Artigos%20Gerais\Artigos%20Prof.%20Juca\Cap&#237;tulo%20Livro%20MOS%20-\Database%20-%20Capitulo%20MOS%20-%202008.xls" TargetMode="Externa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Jo&#227;o%20Carlos%20M.%20S&#225;\Documents\Arquivos%20-%20JCMSA\Artigos%20Gerais\Artigos%20Prof.%20Juca\Artigo%20Global%20Change%20Biology,%20S&#225;,%20Lal,%20Fuentes%20et%20al.,%202016\database%20GCB%20-%202016.xlsx" TargetMode="Externa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Jo&#227;o%20Carlos%20M.%20S&#225;\Documents\Arquivos%20-%20JCMSA\Artigos%20Gerais\Artigos%20Prof.%20Juca\Artigo%20Global%20Change%20Biology,%20S&#225;,%20Lal,%20Fuentes%20et%20al.,%202016\database%20GCB%20-%202016.xlsx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Artigos%20Gerais\Artigos%20Prof.%20Juca\Artigo%20Land%20Degradation%20and%20Developtment%20S&#225;,%20Tivet%20et%20al.,%202015\C%20and%20N%20content%20LRV%20%20IAPAR%20-%20all%20land%20use%20(Jun%208,%202012)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28644086626908"/>
          <c:y val="0.18328555385066225"/>
          <c:w val="0.76380531635844617"/>
          <c:h val="0.791470679779176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LRV'!$K$2</c:f>
              <c:strCache>
                <c:ptCount val="1"/>
                <c:pt idx="0">
                  <c:v>COT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LRV'!$A$13:$A$19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LRV'!$K$13:$K$19</c:f>
              <c:numCache>
                <c:formatCode>0.00</c:formatCode>
                <c:ptCount val="7"/>
                <c:pt idx="0">
                  <c:v>59.752359712230209</c:v>
                </c:pt>
                <c:pt idx="1">
                  <c:v>27.787709387755104</c:v>
                </c:pt>
                <c:pt idx="2">
                  <c:v>19.935301224489802</c:v>
                </c:pt>
                <c:pt idx="3">
                  <c:v>18.485857284440041</c:v>
                </c:pt>
                <c:pt idx="4">
                  <c:v>15.804588701684835</c:v>
                </c:pt>
                <c:pt idx="5">
                  <c:v>12.914777006937564</c:v>
                </c:pt>
                <c:pt idx="6">
                  <c:v>10.789623389494551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6-43F3-9FFD-7DF7746CA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280320"/>
        <c:axId val="94294784"/>
      </c:barChart>
      <c:catAx>
        <c:axId val="9428032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7254834208628402E-3"/>
              <c:y val="0.2606713881896399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294784"/>
        <c:crosses val="autoZero"/>
        <c:auto val="1"/>
        <c:lblAlgn val="ctr"/>
        <c:lblOffset val="100"/>
        <c:noMultiLvlLbl val="0"/>
      </c:catAx>
      <c:valAx>
        <c:axId val="9429478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COT (g kg</a:t>
                </a:r>
                <a:r>
                  <a:rPr lang="pt-BR" sz="2000" baseline="30000" dirty="0"/>
                  <a:t>-1</a:t>
                </a:r>
                <a:r>
                  <a:rPr lang="pt-BR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4936814930167829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942803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243516335786144"/>
          <c:y val="0.18454401040094914"/>
          <c:w val="0.79967703550456781"/>
          <c:h val="0.790212076296652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0.26666666666666727</c:v>
                </c:pt>
                <c:pt idx="3">
                  <c:v>0.23333333333333361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27-466C-8819-5CA7A1949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4809600"/>
        <c:axId val="84824064"/>
      </c:barChart>
      <c:catAx>
        <c:axId val="8480960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7133814278326869E-3"/>
              <c:y val="0.323652259640053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rgbClr val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4824064"/>
        <c:crosses val="autoZero"/>
        <c:auto val="1"/>
        <c:lblAlgn val="ctr"/>
        <c:lblOffset val="100"/>
        <c:noMultiLvlLbl val="0"/>
      </c:catAx>
      <c:valAx>
        <c:axId val="84824064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598154490873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rgbClr val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4809600"/>
        <c:crosses val="autoZero"/>
        <c:crossBetween val="between"/>
        <c:majorUnit val="1"/>
      </c:valAx>
    </c:plotArea>
    <c:plotVisOnly val="1"/>
    <c:dispBlanksAs val="gap"/>
    <c:showDLblsOverMax val="0"/>
  </c:chart>
  <c:spPr>
    <a:solidFill>
      <a:srgbClr val="CCFFFF"/>
    </a:solidFill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34067001847666"/>
          <c:y val="0.18609635595697477"/>
          <c:w val="0.77192287095040735"/>
          <c:h val="0.788659726215188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LRV'!$E$13:$E$19</c:f>
              <c:numCache>
                <c:formatCode>0.00</c:formatCode>
                <c:ptCount val="7"/>
                <c:pt idx="0">
                  <c:v>11.183333333333332</c:v>
                </c:pt>
                <c:pt idx="1">
                  <c:v>4.1499999999999995</c:v>
                </c:pt>
                <c:pt idx="2">
                  <c:v>1.25</c:v>
                </c:pt>
                <c:pt idx="3">
                  <c:v>0.54999999999999993</c:v>
                </c:pt>
                <c:pt idx="4">
                  <c:v>0.58333333333333326</c:v>
                </c:pt>
                <c:pt idx="5">
                  <c:v>0.49999999999999994</c:v>
                </c:pt>
                <c:pt idx="6">
                  <c:v>0.54999999999999993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C8-4015-A691-3A51FC1F7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667904"/>
        <c:axId val="94669824"/>
      </c:barChart>
      <c:catAx>
        <c:axId val="946679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6.2985610650216784E-3"/>
              <c:y val="0.377571887237237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669824"/>
        <c:crosses val="autoZero"/>
        <c:auto val="1"/>
        <c:lblAlgn val="ctr"/>
        <c:lblOffset val="100"/>
        <c:noMultiLvlLbl val="0"/>
      </c:catAx>
      <c:valAx>
        <c:axId val="94669824"/>
        <c:scaling>
          <c:orientation val="minMax"/>
          <c:max val="12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/>
                  <a:t>Ca</a:t>
                </a:r>
                <a:r>
                  <a:rPr lang="pt-BR" sz="2000" baseline="30000"/>
                  <a:t>2+</a:t>
                </a:r>
                <a:r>
                  <a:rPr lang="pt-BR" sz="2000"/>
                  <a:t> (cmol</a:t>
                </a:r>
                <a:r>
                  <a:rPr lang="pt-BR" sz="2000" baseline="-25000"/>
                  <a:t>c</a:t>
                </a:r>
                <a:r>
                  <a:rPr lang="pt-BR" sz="2000"/>
                  <a:t> dm</a:t>
                </a:r>
                <a:r>
                  <a:rPr lang="pt-BR" sz="2000" baseline="30000"/>
                  <a:t>-3</a:t>
                </a:r>
                <a:r>
                  <a:rPr lang="pt-BR" sz="2000"/>
                  <a:t>)</a:t>
                </a:r>
              </a:p>
            </c:rich>
          </c:tx>
          <c:layout>
            <c:manualLayout>
              <c:xMode val="edge"/>
              <c:yMode val="edge"/>
              <c:x val="0.45833605545208955"/>
              <c:y val="4.2155039035303857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667904"/>
        <c:crosses val="autoZero"/>
        <c:crossBetween val="between"/>
        <c:majorUnit val="4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641470150796251"/>
          <c:y val="0.17420117302489369"/>
          <c:w val="0.79967703550456803"/>
          <c:h val="0.800554954576921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Graficos!$I$3:$I$9</c:f>
              <c:numCache>
                <c:formatCode>0.00</c:formatCode>
                <c:ptCount val="7"/>
                <c:pt idx="0">
                  <c:v>9.2779835911556603</c:v>
                </c:pt>
                <c:pt idx="1">
                  <c:v>5.001389569900673</c:v>
                </c:pt>
                <c:pt idx="2">
                  <c:v>6.0466096893126826</c:v>
                </c:pt>
                <c:pt idx="3">
                  <c:v>6.1994041583261765</c:v>
                </c:pt>
                <c:pt idx="4">
                  <c:v>6.6825739790416145</c:v>
                </c:pt>
                <c:pt idx="5">
                  <c:v>8.2420292496445082</c:v>
                </c:pt>
                <c:pt idx="6">
                  <c:v>9.5796288162366547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5F-4DA5-8688-2C8E11101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2048128"/>
        <c:axId val="82050048"/>
      </c:barChart>
      <c:catAx>
        <c:axId val="8204812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7252480421196139E-3"/>
              <c:y val="0.3283529717455795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4925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2050048"/>
        <c:crosses val="autoZero"/>
        <c:auto val="1"/>
        <c:lblAlgn val="ctr"/>
        <c:lblOffset val="100"/>
        <c:noMultiLvlLbl val="0"/>
      </c:catAx>
      <c:valAx>
        <c:axId val="82050048"/>
        <c:scaling>
          <c:orientation val="minMax"/>
          <c:max val="60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V % </a:t>
                </a:r>
              </a:p>
            </c:rich>
          </c:tx>
          <c:layout>
            <c:manualLayout>
              <c:xMode val="edge"/>
              <c:yMode val="edge"/>
              <c:x val="0.55093878457949119"/>
              <c:y val="1.1131209615401807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4925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2048128"/>
        <c:crosses val="autoZero"/>
        <c:crossBetween val="between"/>
        <c:majorUnit val="10"/>
      </c:valAx>
    </c:plotArea>
    <c:plotVisOnly val="1"/>
    <c:dispBlanksAs val="gap"/>
    <c:showDLblsOverMax val="0"/>
  </c:chart>
  <c:spPr>
    <a:solidFill>
      <a:srgbClr val="FFFFCC"/>
    </a:solidFill>
    <a:ln>
      <a:solidFill>
        <a:sysClr val="windowText" lastClr="000000"/>
      </a:solidFill>
    </a:ln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50815963763141"/>
          <c:y val="0.14064430312446233"/>
          <c:w val="0.75608862878586458"/>
          <c:h val="0.832058208682985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Chimie!$I$172:$I$175</c:f>
              <c:numCache>
                <c:formatCode>0.00</c:formatCode>
                <c:ptCount val="4"/>
                <c:pt idx="0">
                  <c:v>0.20000000000000004</c:v>
                </c:pt>
                <c:pt idx="1">
                  <c:v>0.16666666666666666</c:v>
                </c:pt>
                <c:pt idx="2">
                  <c:v>0.13333333333333333</c:v>
                </c:pt>
                <c:pt idx="3">
                  <c:v>0.20000000000000004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18-4487-BE80-98723585C3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7672"/>
        <c:axId val="1"/>
      </c:barChart>
      <c:catAx>
        <c:axId val="55867767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dirty="0"/>
                  <a:t>Ca, </a:t>
                </a:r>
                <a:r>
                  <a:rPr lang="pt-BR" sz="1800" dirty="0" err="1"/>
                  <a:t>cmolc</a:t>
                </a:r>
                <a:r>
                  <a:rPr lang="pt-BR" sz="1800" dirty="0"/>
                  <a:t> kg</a:t>
                </a:r>
                <a:r>
                  <a:rPr lang="pt-BR" sz="18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41548308842947945"/>
              <c:y val="1.5526584384285712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558677672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62543477351286203"/>
          <c:y val="0.88745005038620806"/>
          <c:w val="0.37304343483559921"/>
          <c:h val="6.8589761832997212E-2"/>
        </c:manualLayout>
      </c:layout>
      <c:overlay val="0"/>
      <c:txPr>
        <a:bodyPr/>
        <a:lstStyle/>
        <a:p>
          <a:pPr>
            <a:defRPr sz="2400" b="1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09213399294331"/>
          <c:y val="0.14267972611318977"/>
          <c:w val="0.77037306112116111"/>
          <c:h val="0.832076458453720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Chimie!$J$172:$J$175</c:f>
              <c:numCache>
                <c:formatCode>0.00</c:formatCode>
                <c:ptCount val="4"/>
                <c:pt idx="0">
                  <c:v>0.20000000000000004</c:v>
                </c:pt>
                <c:pt idx="1">
                  <c:v>3.3333333333333333E-2</c:v>
                </c:pt>
                <c:pt idx="2">
                  <c:v>0.10000000000000002</c:v>
                </c:pt>
                <c:pt idx="3">
                  <c:v>0.19999999999999998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8-4AE0-98E1-3094EE98E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5376"/>
        <c:axId val="1"/>
      </c:barChart>
      <c:catAx>
        <c:axId val="55867537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dirty="0"/>
                  <a:t>Mg, </a:t>
                </a:r>
                <a:r>
                  <a:rPr lang="pt-BR" sz="1800" dirty="0" err="1"/>
                  <a:t>cmolc</a:t>
                </a:r>
                <a:r>
                  <a:rPr lang="pt-BR" sz="1800" dirty="0"/>
                  <a:t> kg</a:t>
                </a:r>
                <a:r>
                  <a:rPr lang="pt-BR" sz="18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35555839895013119"/>
              <c:y val="0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558675376"/>
        <c:crosses val="autoZero"/>
        <c:crossBetween val="between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7138651260971"/>
          <c:y val="4.015575705411982E-2"/>
          <c:w val="0.84556146060399417"/>
          <c:h val="0.774846978321494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Infiltración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/>
                      <a:t>443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BA-4F3E-9C6C-1448B62775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/>
                      <a:t>88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BA-4F3E-9C6C-1448B627759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/>
                      <a:t>66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BA-4F3E-9C6C-1448B627759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2000"/>
                      <a:t>29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BA-4F3E-9C6C-1448B6277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Plan1!$A$2:$A$5</c:f>
              <c:strCache>
                <c:ptCount val="4"/>
                <c:pt idx="0">
                  <c:v>Forest</c:v>
                </c:pt>
                <c:pt idx="1">
                  <c:v>1 yr</c:v>
                </c:pt>
                <c:pt idx="2">
                  <c:v>2 yrs</c:v>
                </c:pt>
                <c:pt idx="3">
                  <c:v>6 yrs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443</c:v>
                </c:pt>
                <c:pt idx="1">
                  <c:v>88</c:v>
                </c:pt>
                <c:pt idx="2">
                  <c:v>66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BA-4F3E-9C6C-1448B6277597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Forest</c:v>
                </c:pt>
                <c:pt idx="1">
                  <c:v>1 yr</c:v>
                </c:pt>
                <c:pt idx="2">
                  <c:v>2 yrs</c:v>
                </c:pt>
                <c:pt idx="3">
                  <c:v>6 yrs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0FBA-4F3E-9C6C-1448B6277597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Forest</c:v>
                </c:pt>
                <c:pt idx="1">
                  <c:v>1 yr</c:v>
                </c:pt>
                <c:pt idx="2">
                  <c:v>2 yrs</c:v>
                </c:pt>
                <c:pt idx="3">
                  <c:v>6 yrs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0FBA-4F3E-9C6C-1448B6277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90"/>
        <c:axId val="263867392"/>
        <c:axId val="263873664"/>
      </c:barChart>
      <c:catAx>
        <c:axId val="263867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 err="1"/>
                  <a:t>Years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after</a:t>
                </a:r>
                <a:r>
                  <a:rPr lang="pt-BR" sz="2000" dirty="0"/>
                  <a:t> </a:t>
                </a:r>
                <a:r>
                  <a:rPr lang="pt-BR" sz="2000" dirty="0" err="1"/>
                  <a:t>deforestation</a:t>
                </a:r>
                <a:r>
                  <a:rPr lang="pt-BR" sz="2000" dirty="0"/>
                  <a:t>  </a:t>
                </a:r>
              </a:p>
            </c:rich>
          </c:tx>
          <c:layout>
            <c:manualLayout>
              <c:xMode val="edge"/>
              <c:yMode val="edge"/>
              <c:x val="0.42211306023468659"/>
              <c:y val="0.9373797714397380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263873664"/>
        <c:crosses val="autoZero"/>
        <c:auto val="1"/>
        <c:lblAlgn val="ctr"/>
        <c:lblOffset val="100"/>
        <c:noMultiLvlLbl val="0"/>
      </c:catAx>
      <c:valAx>
        <c:axId val="2638736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pt-BR" sz="2000" dirty="0" err="1"/>
                  <a:t>Infiltration</a:t>
                </a:r>
                <a:r>
                  <a:rPr lang="pt-BR" sz="2000" dirty="0"/>
                  <a:t> rates, mm/h</a:t>
                </a:r>
              </a:p>
            </c:rich>
          </c:tx>
          <c:layout>
            <c:manualLayout>
              <c:xMode val="edge"/>
              <c:yMode val="edge"/>
              <c:x val="0"/>
              <c:y val="0.196521969506503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263867392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71968855312372"/>
          <c:y val="0.1618346835336614"/>
          <c:w val="0.80391912472688221"/>
          <c:h val="0.835424442329230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'[Gráfico no Microsoft PowerPoint]Plan1'!$B$1</c:f>
              <c:strCache>
                <c:ptCount val="1"/>
                <c:pt idx="0">
                  <c:v>CN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PowerPoint]Plan1'!$A$2:$A$7</c:f>
              <c:strCache>
                <c:ptCount val="6"/>
                <c:pt idx="0">
                  <c:v>8-19</c:v>
                </c:pt>
                <c:pt idx="1">
                  <c:v>4-8</c:v>
                </c:pt>
                <c:pt idx="2">
                  <c:v>2-4</c:v>
                </c:pt>
                <c:pt idx="3">
                  <c:v>1-2</c:v>
                </c:pt>
                <c:pt idx="4">
                  <c:v>0.5-1</c:v>
                </c:pt>
                <c:pt idx="5">
                  <c:v>0.25-0.5</c:v>
                </c:pt>
              </c:strCache>
            </c:strRef>
          </c:cat>
          <c:val>
            <c:numRef>
              <c:f>'[Gráfico no Microsoft PowerPoint]Plan1'!$B$2:$B$7</c:f>
              <c:numCache>
                <c:formatCode>General</c:formatCode>
                <c:ptCount val="6"/>
                <c:pt idx="0">
                  <c:v>93.5</c:v>
                </c:pt>
                <c:pt idx="1">
                  <c:v>5.6</c:v>
                </c:pt>
                <c:pt idx="2">
                  <c:v>0.4</c:v>
                </c:pt>
                <c:pt idx="3">
                  <c:v>0.19</c:v>
                </c:pt>
                <c:pt idx="4">
                  <c:v>0.14000000000000001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75-490D-ACDA-9B70796C5732}"/>
            </c:ext>
          </c:extLst>
        </c:ser>
        <c:ser>
          <c:idx val="2"/>
          <c:order val="1"/>
          <c:tx>
            <c:strRef>
              <c:f>'[Gráfico no Microsoft PowerPoint]Plan1'!$D$1</c:f>
              <c:strCache>
                <c:ptCount val="1"/>
                <c:pt idx="0">
                  <c:v>PC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PowerPoint]Plan1'!$A$2:$A$7</c:f>
              <c:strCache>
                <c:ptCount val="6"/>
                <c:pt idx="0">
                  <c:v>8-19</c:v>
                </c:pt>
                <c:pt idx="1">
                  <c:v>4-8</c:v>
                </c:pt>
                <c:pt idx="2">
                  <c:v>2-4</c:v>
                </c:pt>
                <c:pt idx="3">
                  <c:v>1-2</c:v>
                </c:pt>
                <c:pt idx="4">
                  <c:v>0.5-1</c:v>
                </c:pt>
                <c:pt idx="5">
                  <c:v>0.25-0.5</c:v>
                </c:pt>
              </c:strCache>
            </c:strRef>
          </c:cat>
          <c:val>
            <c:numRef>
              <c:f>'[Gráfico no Microsoft PowerPoint]Plan1'!$D$2:$D$7</c:f>
              <c:numCache>
                <c:formatCode>General</c:formatCode>
                <c:ptCount val="6"/>
                <c:pt idx="0">
                  <c:v>43.2</c:v>
                </c:pt>
                <c:pt idx="1">
                  <c:v>22.3</c:v>
                </c:pt>
                <c:pt idx="2">
                  <c:v>11.1</c:v>
                </c:pt>
                <c:pt idx="3">
                  <c:v>11</c:v>
                </c:pt>
                <c:pt idx="4">
                  <c:v>8.4</c:v>
                </c:pt>
                <c:pt idx="5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75-490D-ACDA-9B70796C5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33727872"/>
        <c:axId val="233740544"/>
      </c:barChart>
      <c:catAx>
        <c:axId val="23372787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pt-BR" sz="2000" dirty="0" err="1"/>
                  <a:t>Aggregate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size</a:t>
                </a:r>
                <a:r>
                  <a:rPr lang="pt-BR" sz="2000" dirty="0"/>
                  <a:t> classes, mm</a:t>
                </a:r>
              </a:p>
            </c:rich>
          </c:tx>
          <c:layout>
            <c:manualLayout>
              <c:xMode val="edge"/>
              <c:yMode val="edge"/>
              <c:x val="4.7471577232159379E-4"/>
              <c:y val="0.3045027825191140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233740544"/>
        <c:crosses val="autoZero"/>
        <c:auto val="1"/>
        <c:lblAlgn val="ctr"/>
        <c:lblOffset val="100"/>
        <c:noMultiLvlLbl val="0"/>
      </c:catAx>
      <c:valAx>
        <c:axId val="23374054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% </a:t>
                </a:r>
                <a:r>
                  <a:rPr lang="pt-BR" sz="2000" dirty="0" err="1"/>
                  <a:t>Water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stable</a:t>
                </a:r>
                <a:r>
                  <a:rPr lang="pt-BR" sz="2000" baseline="0" dirty="0"/>
                  <a:t> </a:t>
                </a:r>
                <a:r>
                  <a:rPr lang="pt-BR" sz="2000" baseline="0" dirty="0" err="1"/>
                  <a:t>aggregates</a:t>
                </a:r>
                <a:endParaRPr lang="pt-BR" sz="2000" dirty="0"/>
              </a:p>
            </c:rich>
          </c:tx>
          <c:layout>
            <c:manualLayout>
              <c:xMode val="edge"/>
              <c:yMode val="edge"/>
              <c:x val="0.39308097711365403"/>
              <c:y val="5.9490386954002106E-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23372787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755425200640532"/>
          <c:y val="0.15159557075567573"/>
          <c:w val="0.78858036655673203"/>
          <c:h val="0.82522212501215131"/>
        </c:manualLayout>
      </c:layout>
      <c:scatterChart>
        <c:scatterStyle val="lineMarker"/>
        <c:varyColors val="0"/>
        <c:ser>
          <c:idx val="0"/>
          <c:order val="0"/>
          <c:tx>
            <c:strRef>
              <c:f>'Chemical properties'!$U$42</c:f>
              <c:strCache>
                <c:ptCount val="1"/>
                <c:pt idx="0">
                  <c:v>NF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'Chemical properties'!$U$43:$U$47</c:f>
              <c:numCache>
                <c:formatCode>0.00</c:formatCode>
                <c:ptCount val="5"/>
                <c:pt idx="0">
                  <c:v>4.95</c:v>
                </c:pt>
                <c:pt idx="1">
                  <c:v>4.8819999999999997</c:v>
                </c:pt>
                <c:pt idx="2">
                  <c:v>4.88</c:v>
                </c:pt>
                <c:pt idx="3">
                  <c:v>4.91</c:v>
                </c:pt>
                <c:pt idx="4">
                  <c:v>5.0439999999999996</c:v>
                </c:pt>
              </c:numCache>
            </c:numRef>
          </c:xVal>
          <c:yVal>
            <c:numRef>
              <c:f>'Chemical properties'!$T$43:$T$47</c:f>
              <c:numCache>
                <c:formatCode>General</c:formatCode>
                <c:ptCount val="5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FFF-4E4E-AD46-1A44DC1E553E}"/>
            </c:ext>
          </c:extLst>
        </c:ser>
        <c:ser>
          <c:idx val="1"/>
          <c:order val="1"/>
          <c:tx>
            <c:strRef>
              <c:f>'Chemical properties'!$Y$42</c:f>
              <c:strCache>
                <c:ptCount val="1"/>
                <c:pt idx="0">
                  <c:v>NT-22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1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'Chemical properties'!$Y$43:$Y$47</c:f>
              <c:numCache>
                <c:formatCode>0.00</c:formatCode>
                <c:ptCount val="5"/>
                <c:pt idx="0">
                  <c:v>6.1280000000000001</c:v>
                </c:pt>
                <c:pt idx="1">
                  <c:v>6.15</c:v>
                </c:pt>
                <c:pt idx="2">
                  <c:v>6.0359999999999996</c:v>
                </c:pt>
                <c:pt idx="3">
                  <c:v>5.6080000000000005</c:v>
                </c:pt>
                <c:pt idx="4">
                  <c:v>5.1179999999999994</c:v>
                </c:pt>
              </c:numCache>
            </c:numRef>
          </c:xVal>
          <c:yVal>
            <c:numRef>
              <c:f>'Chemical properties'!$T$43:$T$47</c:f>
              <c:numCache>
                <c:formatCode>General</c:formatCode>
                <c:ptCount val="5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FFF-4E4E-AD46-1A44DC1E553E}"/>
            </c:ext>
          </c:extLst>
        </c:ser>
        <c:ser>
          <c:idx val="2"/>
          <c:order val="2"/>
          <c:tx>
            <c:strRef>
              <c:f>'Chemical properties'!$Z$42</c:f>
              <c:strCache>
                <c:ptCount val="1"/>
                <c:pt idx="0">
                  <c:v>CT-22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1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'Chemical properties'!$Z$43:$Z$47</c:f>
              <c:numCache>
                <c:formatCode>0.00</c:formatCode>
                <c:ptCount val="5"/>
                <c:pt idx="0">
                  <c:v>5.7679999999999998</c:v>
                </c:pt>
                <c:pt idx="1">
                  <c:v>5.854000000000001</c:v>
                </c:pt>
                <c:pt idx="2">
                  <c:v>5.8620000000000001</c:v>
                </c:pt>
                <c:pt idx="3">
                  <c:v>5.6259999999999994</c:v>
                </c:pt>
                <c:pt idx="4">
                  <c:v>5.2039999999999997</c:v>
                </c:pt>
              </c:numCache>
            </c:numRef>
          </c:xVal>
          <c:yVal>
            <c:numRef>
              <c:f>'Chemical properties'!$T$43:$T$47</c:f>
              <c:numCache>
                <c:formatCode>General</c:formatCode>
                <c:ptCount val="5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FFF-4E4E-AD46-1A44DC1E5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977944"/>
        <c:axId val="1"/>
      </c:scatterChart>
      <c:valAx>
        <c:axId val="189977944"/>
        <c:scaling>
          <c:orientation val="minMax"/>
          <c:max val="6.5"/>
          <c:min val="4.5"/>
        </c:scaling>
        <c:delete val="0"/>
        <c:axPos val="t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8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pH (H</a:t>
                </a:r>
                <a:r>
                  <a:rPr lang="pt-BR" sz="18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2</a:t>
                </a:r>
                <a:r>
                  <a:rPr lang="pt-BR" sz="18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O)</a:t>
                </a:r>
              </a:p>
            </c:rich>
          </c:tx>
          <c:layout>
            <c:manualLayout>
              <c:xMode val="edge"/>
              <c:yMode val="edge"/>
              <c:x val="0.48194128302478934"/>
              <c:y val="2.0709781278618637E-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"/>
        <c:crosses val="autoZero"/>
        <c:crossBetween val="midCat"/>
        <c:majorUnit val="0.5"/>
        <c:minorUnit val="0.1"/>
      </c:valAx>
      <c:valAx>
        <c:axId val="1"/>
        <c:scaling>
          <c:orientation val="maxMin"/>
          <c:max val="40"/>
        </c:scaling>
        <c:delete val="0"/>
        <c:axPos val="l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600"/>
                  <a:t>Depth (cm)</a:t>
                </a:r>
              </a:p>
            </c:rich>
          </c:tx>
          <c:layout>
            <c:manualLayout>
              <c:xMode val="edge"/>
              <c:yMode val="edge"/>
              <c:x val="4.5959496520408752E-4"/>
              <c:y val="0.3753608720155085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89977944"/>
        <c:crossesAt val="4.5"/>
        <c:crossBetween val="midCat"/>
        <c:majorUnit val="10"/>
        <c:min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65"/>
          <c:y val="0.16621851768160587"/>
          <c:w val="0.79967703550456615"/>
          <c:h val="0.808537628374286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Graficos!$K$3:$K$9</c:f>
              <c:numCache>
                <c:formatCode>0.00</c:formatCode>
                <c:ptCount val="7"/>
                <c:pt idx="0">
                  <c:v>38.766666666666666</c:v>
                </c:pt>
                <c:pt idx="1">
                  <c:v>23.033333333333331</c:v>
                </c:pt>
                <c:pt idx="2">
                  <c:v>16.933333333333334</c:v>
                </c:pt>
                <c:pt idx="3">
                  <c:v>12.799999999999999</c:v>
                </c:pt>
                <c:pt idx="4">
                  <c:v>9.5299999999999994</c:v>
                </c:pt>
                <c:pt idx="5">
                  <c:v>8.2899999999999991</c:v>
                </c:pt>
                <c:pt idx="6">
                  <c:v>7.123333333333334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A9-412C-8BBE-DE998F7FB150}"/>
            </c:ext>
          </c:extLst>
        </c:ser>
        <c:ser>
          <c:idx val="1"/>
          <c:order val="1"/>
          <c:tx>
            <c:strRef>
              <c:f>Graficos!$L$1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Graficos!$U$3:$U$9</c:f>
              <c:numCache>
                <c:formatCode>0.00</c:formatCode>
                <c:ptCount val="7"/>
                <c:pt idx="0">
                  <c:v>19.099999999999998</c:v>
                </c:pt>
                <c:pt idx="1">
                  <c:v>15.700000000000001</c:v>
                </c:pt>
                <c:pt idx="2">
                  <c:v>15.299999999999999</c:v>
                </c:pt>
                <c:pt idx="3">
                  <c:v>12.266666666666667</c:v>
                </c:pt>
                <c:pt idx="4">
                  <c:v>10.553333333333333</c:v>
                </c:pt>
                <c:pt idx="5">
                  <c:v>7.68</c:v>
                </c:pt>
                <c:pt idx="6">
                  <c:v>6.7966666666666669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A9-412C-8BBE-DE998F7FB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7184256"/>
        <c:axId val="17186176"/>
      </c:barChart>
      <c:catAx>
        <c:axId val="1718425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857337973816E-3"/>
              <c:y val="0.4756517200055875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7186176"/>
        <c:crosses val="autoZero"/>
        <c:auto val="1"/>
        <c:lblAlgn val="ctr"/>
        <c:lblOffset val="100"/>
        <c:noMultiLvlLbl val="0"/>
      </c:catAx>
      <c:valAx>
        <c:axId val="17186176"/>
        <c:scaling>
          <c:orientation val="minMax"/>
          <c:max val="40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COT, g kg</a:t>
                </a:r>
                <a:r>
                  <a:rPr lang="pt-BR" sz="20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5188355430245859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7184256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82059120204065228"/>
          <c:y val="0.73998995125609301"/>
          <c:w val="0.15462329080127735"/>
          <c:h val="0.20066411698537684"/>
        </c:manualLayout>
      </c:layout>
      <c:overlay val="0"/>
      <c:txPr>
        <a:bodyPr/>
        <a:lstStyle/>
        <a:p>
          <a:pPr>
            <a:defRPr sz="32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93"/>
          <c:y val="0.16621851768160587"/>
          <c:w val="0.79967703550456681"/>
          <c:h val="0.808537628374286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Graficos!$H$3:$H$9</c:f>
              <c:numCache>
                <c:formatCode>0.00</c:formatCode>
                <c:ptCount val="7"/>
                <c:pt idx="0">
                  <c:v>13.233333333333334</c:v>
                </c:pt>
                <c:pt idx="1">
                  <c:v>11.096666666666669</c:v>
                </c:pt>
                <c:pt idx="2">
                  <c:v>9.2033333333333331</c:v>
                </c:pt>
                <c:pt idx="3">
                  <c:v>7.0100000000000007</c:v>
                </c:pt>
                <c:pt idx="4">
                  <c:v>5.1066666666666665</c:v>
                </c:pt>
                <c:pt idx="5">
                  <c:v>4.4400000000000004</c:v>
                </c:pt>
                <c:pt idx="6">
                  <c:v>4.1833333333333336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0-4407-B53C-A20E91D7DD8D}"/>
            </c:ext>
          </c:extLst>
        </c:ser>
        <c:ser>
          <c:idx val="1"/>
          <c:order val="1"/>
          <c:tx>
            <c:strRef>
              <c:f>Graficos!$L$1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Graficos!$R$3:$R$9</c:f>
              <c:numCache>
                <c:formatCode>0.00</c:formatCode>
                <c:ptCount val="7"/>
                <c:pt idx="0">
                  <c:v>10.26</c:v>
                </c:pt>
                <c:pt idx="1">
                  <c:v>9.9833333333333343</c:v>
                </c:pt>
                <c:pt idx="2">
                  <c:v>8.6933333333333334</c:v>
                </c:pt>
                <c:pt idx="3">
                  <c:v>7.1066666666666665</c:v>
                </c:pt>
                <c:pt idx="4">
                  <c:v>5.5133333333333328</c:v>
                </c:pt>
                <c:pt idx="5">
                  <c:v>4.96</c:v>
                </c:pt>
                <c:pt idx="6">
                  <c:v>4.953333333333334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70-4407-B53C-A20E91D7D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158400"/>
        <c:axId val="109160320"/>
      </c:barChart>
      <c:catAx>
        <c:axId val="10915840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169392739675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09160320"/>
        <c:crosses val="autoZero"/>
        <c:auto val="1"/>
        <c:lblAlgn val="ctr"/>
        <c:lblOffset val="100"/>
        <c:noMultiLvlLbl val="0"/>
      </c:catAx>
      <c:valAx>
        <c:axId val="109160320"/>
        <c:scaling>
          <c:orientation val="minMax"/>
          <c:max val="15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pt-BR" dirty="0"/>
                  <a:t>CTC (</a:t>
                </a:r>
                <a:r>
                  <a:rPr lang="pt-BR" dirty="0" err="1"/>
                  <a:t>cmolc</a:t>
                </a:r>
                <a:r>
                  <a:rPr lang="pt-BR" dirty="0"/>
                  <a:t> dm</a:t>
                </a:r>
                <a:r>
                  <a:rPr lang="pt-BR" baseline="30000" dirty="0"/>
                  <a:t>-3</a:t>
                </a:r>
                <a:r>
                  <a:rPr lang="pt-BR" dirty="0"/>
                  <a:t>) </a:t>
                </a:r>
              </a:p>
            </c:rich>
          </c:tx>
          <c:layout>
            <c:manualLayout>
              <c:xMode val="edge"/>
              <c:yMode val="edge"/>
              <c:x val="0.4665844342016614"/>
              <c:y val="1.2019675041140432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09158400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74684419065031105"/>
          <c:y val="0.7590376202974628"/>
          <c:w val="0.19585671843789976"/>
          <c:h val="0.22764634420697413"/>
        </c:manualLayout>
      </c:layout>
      <c:overlay val="0"/>
      <c:txPr>
        <a:bodyPr/>
        <a:lstStyle/>
        <a:p>
          <a:pPr>
            <a:defRPr sz="3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8562391372712"/>
          <c:y val="0.18307646906770794"/>
          <c:w val="0.78921433400055352"/>
          <c:h val="0.791679642508459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Graficos!$K$3:$K$9</c:f>
              <c:numCache>
                <c:formatCode>0.00</c:formatCode>
                <c:ptCount val="7"/>
                <c:pt idx="0">
                  <c:v>38.766666666666623</c:v>
                </c:pt>
                <c:pt idx="1">
                  <c:v>23.033333333333307</c:v>
                </c:pt>
                <c:pt idx="2">
                  <c:v>16.933333333333309</c:v>
                </c:pt>
                <c:pt idx="3">
                  <c:v>12.8</c:v>
                </c:pt>
                <c:pt idx="4">
                  <c:v>9.5300000000000011</c:v>
                </c:pt>
                <c:pt idx="5">
                  <c:v>8.2900000000000009</c:v>
                </c:pt>
                <c:pt idx="6">
                  <c:v>7.1233333333333366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99-4453-94FD-DFC0C9BE4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1451264"/>
        <c:axId val="84087168"/>
      </c:barChart>
      <c:catAx>
        <c:axId val="8145126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7253657314912336E-3"/>
              <c:y val="0.263857020785395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84087168"/>
        <c:crosses val="autoZero"/>
        <c:auto val="1"/>
        <c:lblAlgn val="ctr"/>
        <c:lblOffset val="100"/>
        <c:noMultiLvlLbl val="0"/>
      </c:catAx>
      <c:valAx>
        <c:axId val="84087168"/>
        <c:scaling>
          <c:orientation val="minMax"/>
          <c:max val="40"/>
        </c:scaling>
        <c:delete val="0"/>
        <c:axPos val="t"/>
        <c:title>
          <c:tx>
            <c:rich>
              <a:bodyPr/>
              <a:lstStyle/>
              <a:p>
                <a:pPr>
                  <a:defRPr sz="2400"/>
                </a:pPr>
                <a:r>
                  <a:rPr lang="pt-BR" sz="2400" dirty="0"/>
                  <a:t>COT (g kg</a:t>
                </a:r>
                <a:r>
                  <a:rPr lang="pt-BR" sz="2400" baseline="30000" dirty="0"/>
                  <a:t>-1</a:t>
                </a:r>
                <a:r>
                  <a:rPr lang="pt-BR" sz="240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48673452478914775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pt-BR"/>
          </a:p>
        </c:txPr>
        <c:crossAx val="8145126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26"/>
          <c:y val="0.15817001522622726"/>
          <c:w val="0.7397814254038928"/>
          <c:h val="0.816586031562119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solidFill>
                <a:srgbClr val="0033CC"/>
              </a:solidFill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Graficos!$B$3:$B$9</c:f>
              <c:numCache>
                <c:formatCode>0.00</c:formatCode>
                <c:ptCount val="7"/>
                <c:pt idx="0">
                  <c:v>3.7333333333333352</c:v>
                </c:pt>
                <c:pt idx="1">
                  <c:v>3.8333333333333335</c:v>
                </c:pt>
                <c:pt idx="2">
                  <c:v>3.9</c:v>
                </c:pt>
                <c:pt idx="3">
                  <c:v>4.0666666666666664</c:v>
                </c:pt>
                <c:pt idx="4">
                  <c:v>4.2333333333333494</c:v>
                </c:pt>
                <c:pt idx="5">
                  <c:v>4.4333333333333522</c:v>
                </c:pt>
                <c:pt idx="6">
                  <c:v>4.6333333333333444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3-4577-AFAC-8AD749A027FD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Graficos!$K$3:$K$9</c:f>
              <c:numCache>
                <c:formatCode>0.00</c:formatCode>
                <c:ptCount val="7"/>
                <c:pt idx="0">
                  <c:v>4.7</c:v>
                </c:pt>
                <c:pt idx="1">
                  <c:v>4.3666666666666663</c:v>
                </c:pt>
                <c:pt idx="2">
                  <c:v>4.5333333333333465</c:v>
                </c:pt>
                <c:pt idx="3">
                  <c:v>4.2666666666666684</c:v>
                </c:pt>
                <c:pt idx="4">
                  <c:v>4.3333333333333446</c:v>
                </c:pt>
                <c:pt idx="5">
                  <c:v>4.6000000000000005</c:v>
                </c:pt>
                <c:pt idx="6">
                  <c:v>4.6333333333333435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93-4577-AFAC-8AD749A02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1377536"/>
        <c:axId val="101379456"/>
      </c:barChart>
      <c:catAx>
        <c:axId val="10137753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0"/>
              <c:y val="0.321210734194660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01379456"/>
        <c:crosses val="autoZero"/>
        <c:auto val="1"/>
        <c:lblAlgn val="ctr"/>
        <c:lblOffset val="100"/>
        <c:noMultiLvlLbl val="0"/>
      </c:catAx>
      <c:valAx>
        <c:axId val="101379456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pH (CaCl</a:t>
                </a:r>
                <a:r>
                  <a:rPr lang="pt-BR" sz="1800" baseline="-25000"/>
                  <a:t>2</a:t>
                </a:r>
                <a:r>
                  <a:rPr lang="pt-BR" sz="18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567277866893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01377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266949330560128"/>
          <c:y val="0.7651741408921009"/>
          <c:w val="0.12133082318584584"/>
          <c:h val="0.20940623680781251"/>
        </c:manualLayout>
      </c:layout>
      <c:overlay val="0"/>
      <c:txPr>
        <a:bodyPr/>
        <a:lstStyle/>
        <a:p>
          <a:pPr>
            <a:defRPr sz="2000" b="1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65"/>
          <c:y val="0.13242989737607841"/>
          <c:w val="0.79967703550456826"/>
          <c:h val="0.842326203000186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Graficos!$D$3:$D$9</c:f>
              <c:numCache>
                <c:formatCode>0.00</c:formatCode>
                <c:ptCount val="7"/>
                <c:pt idx="0">
                  <c:v>1.9666666666666681</c:v>
                </c:pt>
                <c:pt idx="1">
                  <c:v>1.4</c:v>
                </c:pt>
                <c:pt idx="2">
                  <c:v>1.0666666666666667</c:v>
                </c:pt>
                <c:pt idx="3">
                  <c:v>0.63333333333333364</c:v>
                </c:pt>
                <c:pt idx="4">
                  <c:v>0.26666666666666727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00-467F-8EE0-3EEFAF6A00A4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Graficos!$M$3:$M$9</c:f>
              <c:numCache>
                <c:formatCode>0.00</c:formatCode>
                <c:ptCount val="7"/>
                <c:pt idx="0">
                  <c:v>0.20000000000000004</c:v>
                </c:pt>
                <c:pt idx="1">
                  <c:v>0.46666666666666745</c:v>
                </c:pt>
                <c:pt idx="2">
                  <c:v>0.36666666666666753</c:v>
                </c:pt>
                <c:pt idx="3">
                  <c:v>0.53333333333333333</c:v>
                </c:pt>
                <c:pt idx="4">
                  <c:v>0.33333333333333331</c:v>
                </c:pt>
                <c:pt idx="5">
                  <c:v>0.10000000000000002</c:v>
                </c:pt>
                <c:pt idx="6">
                  <c:v>0.10000000000000002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00-467F-8EE0-3EEFAF6A0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8752256"/>
        <c:axId val="108865024"/>
      </c:barChart>
      <c:catAx>
        <c:axId val="10875225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525783914701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8865024"/>
        <c:crosses val="autoZero"/>
        <c:auto val="1"/>
        <c:lblAlgn val="ctr"/>
        <c:lblOffset val="100"/>
        <c:noMultiLvlLbl val="0"/>
      </c:catAx>
      <c:valAx>
        <c:axId val="108865024"/>
        <c:scaling>
          <c:orientation val="minMax"/>
          <c:max val="3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Al</a:t>
                </a:r>
                <a:r>
                  <a:rPr lang="pt-BR" sz="2000" baseline="30000"/>
                  <a:t>3+</a:t>
                </a:r>
                <a:r>
                  <a:rPr lang="pt-BR" sz="2000" baseline="0"/>
                  <a:t>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724793299142708"/>
              <c:y val="9.767207670469789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8752256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79659908453472361"/>
          <c:y val="0.7590376202974628"/>
          <c:w val="0.18249217036276352"/>
          <c:h val="0.20940617716903098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4"/>
          <c:y val="0.13242989737607841"/>
          <c:w val="0.79967703550456781"/>
          <c:h val="0.842326203000185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0.26666666666666727</c:v>
                </c:pt>
                <c:pt idx="3">
                  <c:v>0.23333333333333361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1E-49A5-9D4B-85E471C1ED68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Graficos!$N$3:$N$9</c:f>
              <c:numCache>
                <c:formatCode>0.00</c:formatCode>
                <c:ptCount val="7"/>
                <c:pt idx="0">
                  <c:v>2.9</c:v>
                </c:pt>
                <c:pt idx="1">
                  <c:v>2.2666666666666671</c:v>
                </c:pt>
                <c:pt idx="2">
                  <c:v>2.0666666666666664</c:v>
                </c:pt>
                <c:pt idx="3">
                  <c:v>0.73333333333333361</c:v>
                </c:pt>
                <c:pt idx="4">
                  <c:v>0.56666666666666654</c:v>
                </c:pt>
                <c:pt idx="5">
                  <c:v>0.53333333333333333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1E-49A5-9D4B-85E471C1E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408640"/>
        <c:axId val="109410560"/>
      </c:barChart>
      <c:catAx>
        <c:axId val="10940864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134176053227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410560"/>
        <c:crosses val="autoZero"/>
        <c:auto val="1"/>
        <c:lblAlgn val="ctr"/>
        <c:lblOffset val="100"/>
        <c:noMultiLvlLbl val="0"/>
      </c:catAx>
      <c:valAx>
        <c:axId val="109410560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598154490873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408640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1763391123194751"/>
          <c:y val="0.7590376202974628"/>
          <c:w val="0.16145734025399294"/>
          <c:h val="0.2094061771690309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51"/>
          <c:y val="0.13242989737607841"/>
          <c:w val="0.79967703550456803"/>
          <c:h val="0.842326203000185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Graficos!$I$3:$I$9</c:f>
              <c:numCache>
                <c:formatCode>0.00</c:formatCode>
                <c:ptCount val="7"/>
                <c:pt idx="0">
                  <c:v>9.2779835911556603</c:v>
                </c:pt>
                <c:pt idx="1">
                  <c:v>5.001389569900673</c:v>
                </c:pt>
                <c:pt idx="2">
                  <c:v>6.0466096893126826</c:v>
                </c:pt>
                <c:pt idx="3">
                  <c:v>6.1994041583261765</c:v>
                </c:pt>
                <c:pt idx="4">
                  <c:v>6.6825739790416145</c:v>
                </c:pt>
                <c:pt idx="5">
                  <c:v>8.2420292496445082</c:v>
                </c:pt>
                <c:pt idx="6">
                  <c:v>9.5796288162366547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42-4CC0-9DB8-A151DFD7A2B9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Graficos!$R$3:$R$9</c:f>
              <c:numCache>
                <c:formatCode>0.00</c:formatCode>
                <c:ptCount val="7"/>
                <c:pt idx="0">
                  <c:v>37.822576610419162</c:v>
                </c:pt>
                <c:pt idx="1">
                  <c:v>27.380463556320919</c:v>
                </c:pt>
                <c:pt idx="2">
                  <c:v>27.400593211304827</c:v>
                </c:pt>
                <c:pt idx="3">
                  <c:v>13.905679489894595</c:v>
                </c:pt>
                <c:pt idx="4">
                  <c:v>13.572087529965017</c:v>
                </c:pt>
                <c:pt idx="5">
                  <c:v>18.777793530683429</c:v>
                </c:pt>
                <c:pt idx="6">
                  <c:v>15.349907324395764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42-4CC0-9DB8-A151DFD7A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331584"/>
        <c:axId val="109333504"/>
      </c:barChart>
      <c:catAx>
        <c:axId val="1093315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525783914701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09333504"/>
        <c:crosses val="autoZero"/>
        <c:auto val="1"/>
        <c:lblAlgn val="ctr"/>
        <c:lblOffset val="100"/>
        <c:noMultiLvlLbl val="0"/>
      </c:catAx>
      <c:valAx>
        <c:axId val="109333504"/>
        <c:scaling>
          <c:orientation val="minMax"/>
          <c:max val="60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V % </a:t>
                </a:r>
              </a:p>
            </c:rich>
          </c:tx>
          <c:layout>
            <c:manualLayout>
              <c:xMode val="edge"/>
              <c:yMode val="edge"/>
              <c:x val="0.54197091305615785"/>
              <c:y val="9.7671614577589574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0933158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9659908453472361"/>
          <c:y val="0.7590376202974628"/>
          <c:w val="0.18249217036276344"/>
          <c:h val="0.2094061771690309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150815963763141"/>
          <c:y val="0.14064430312446233"/>
          <c:w val="0.75608862878586458"/>
          <c:h val="0.832058208682985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Chimie!$I$172:$I$175</c:f>
              <c:numCache>
                <c:formatCode>0.00</c:formatCode>
                <c:ptCount val="4"/>
                <c:pt idx="0">
                  <c:v>0.20000000000000004</c:v>
                </c:pt>
                <c:pt idx="1">
                  <c:v>0.16666666666666666</c:v>
                </c:pt>
                <c:pt idx="2">
                  <c:v>0.13333333333333333</c:v>
                </c:pt>
                <c:pt idx="3">
                  <c:v>0.20000000000000004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18-4487-BE80-98723585C317}"/>
            </c:ext>
          </c:extLst>
        </c:ser>
        <c:ser>
          <c:idx val="1"/>
          <c:order val="1"/>
          <c:tx>
            <c:strRef>
              <c:f>Chimie!$D$159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Chimie!$I$159:$I$162</c:f>
              <c:numCache>
                <c:formatCode>0.00</c:formatCode>
                <c:ptCount val="4"/>
                <c:pt idx="0">
                  <c:v>1.1399999999999999</c:v>
                </c:pt>
                <c:pt idx="1">
                  <c:v>0.95799999999999996</c:v>
                </c:pt>
                <c:pt idx="2">
                  <c:v>0.25999999999999995</c:v>
                </c:pt>
                <c:pt idx="3">
                  <c:v>0.2506666666666667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18-4487-BE80-98723585C3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7672"/>
        <c:axId val="1"/>
      </c:barChart>
      <c:catAx>
        <c:axId val="55867767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dirty="0"/>
                  <a:t>Ca, </a:t>
                </a:r>
                <a:r>
                  <a:rPr lang="pt-BR" sz="1800" dirty="0" err="1"/>
                  <a:t>cmolc</a:t>
                </a:r>
                <a:r>
                  <a:rPr lang="pt-BR" sz="1800" dirty="0"/>
                  <a:t> kg</a:t>
                </a:r>
                <a:r>
                  <a:rPr lang="pt-BR" sz="18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41548308842947945"/>
              <c:y val="1.5526584384285712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558677672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59972290569750697"/>
          <c:y val="0.83816341301555308"/>
          <c:w val="0.33590407021341973"/>
          <c:h val="0.13430527832720376"/>
        </c:manualLayout>
      </c:layout>
      <c:overlay val="0"/>
      <c:txPr>
        <a:bodyPr/>
        <a:lstStyle/>
        <a:p>
          <a:pPr>
            <a:defRPr sz="2400" b="1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09213399294331"/>
          <c:y val="0.14267972611318977"/>
          <c:w val="0.77037306112116111"/>
          <c:h val="0.832076458453720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Chimie!$J$172:$J$175</c:f>
              <c:numCache>
                <c:formatCode>0.00</c:formatCode>
                <c:ptCount val="4"/>
                <c:pt idx="0">
                  <c:v>0.20000000000000004</c:v>
                </c:pt>
                <c:pt idx="1">
                  <c:v>3.3333333333333333E-2</c:v>
                </c:pt>
                <c:pt idx="2">
                  <c:v>0.10000000000000002</c:v>
                </c:pt>
                <c:pt idx="3">
                  <c:v>0.19999999999999998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8-4AE0-98E1-3094EE98E724}"/>
            </c:ext>
          </c:extLst>
        </c:ser>
        <c:ser>
          <c:idx val="1"/>
          <c:order val="1"/>
          <c:tx>
            <c:strRef>
              <c:f>Chimie!$D$159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Chimie!$J$159:$J$162</c:f>
              <c:numCache>
                <c:formatCode>0.00</c:formatCode>
                <c:ptCount val="4"/>
                <c:pt idx="0">
                  <c:v>0.92399999999999993</c:v>
                </c:pt>
                <c:pt idx="1">
                  <c:v>0.91600000000000004</c:v>
                </c:pt>
                <c:pt idx="2">
                  <c:v>0.87800000000000011</c:v>
                </c:pt>
                <c:pt idx="3">
                  <c:v>0.85066666666666679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48-4AE0-98E1-3094EE98E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5376"/>
        <c:axId val="1"/>
      </c:barChart>
      <c:catAx>
        <c:axId val="55867537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dirty="0"/>
                  <a:t>Mg, </a:t>
                </a:r>
                <a:r>
                  <a:rPr lang="pt-BR" sz="1800" dirty="0" err="1"/>
                  <a:t>cmolc</a:t>
                </a:r>
                <a:r>
                  <a:rPr lang="pt-BR" sz="1800" dirty="0"/>
                  <a:t> kg</a:t>
                </a:r>
                <a:r>
                  <a:rPr lang="pt-BR" sz="18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35555839895013119"/>
              <c:y val="0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558675376"/>
        <c:crosses val="autoZero"/>
        <c:crossBetween val="between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93791131626052"/>
          <c:y val="0.1557142326168087"/>
          <c:w val="0.65657670819549196"/>
          <c:h val="0.819041869598834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Chimie!$F$172:$F$175</c:f>
              <c:numCache>
                <c:formatCode>0.00</c:formatCode>
                <c:ptCount val="4"/>
                <c:pt idx="0">
                  <c:v>4.0666666666666664</c:v>
                </c:pt>
                <c:pt idx="1">
                  <c:v>4.2</c:v>
                </c:pt>
                <c:pt idx="2">
                  <c:v>4.1999999999999993</c:v>
                </c:pt>
                <c:pt idx="3">
                  <c:v>4.3999999999999995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21-4850-87CE-662D7F131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5376"/>
        <c:axId val="1"/>
      </c:barChart>
      <c:catAx>
        <c:axId val="55867537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pH, CaCl</a:t>
                </a:r>
                <a:r>
                  <a:rPr lang="pt-BR" sz="2000" baseline="-25000" dirty="0"/>
                  <a:t>2</a:t>
                </a:r>
              </a:p>
            </c:rich>
          </c:tx>
          <c:layout>
            <c:manualLayout>
              <c:xMode val="edge"/>
              <c:yMode val="edge"/>
              <c:x val="0.4428997436412116"/>
              <c:y val="1.3000548189781996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558675376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73416995873591018"/>
          <c:y val="0.88825778820340262"/>
          <c:w val="0.26209126952702483"/>
          <c:h val="8.4141381294911249E-2"/>
        </c:manualLayout>
      </c:layout>
      <c:overlay val="0"/>
      <c:txPr>
        <a:bodyPr/>
        <a:lstStyle/>
        <a:p>
          <a:pPr>
            <a:defRPr sz="1800" b="1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09213399294331"/>
          <c:y val="0.14936396484718439"/>
          <c:w val="0.70642230508987836"/>
          <c:h val="0.825392137368459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Chimie!$F$172:$F$175</c:f>
              <c:numCache>
                <c:formatCode>0.00</c:formatCode>
                <c:ptCount val="4"/>
                <c:pt idx="0">
                  <c:v>4.0666666666666664</c:v>
                </c:pt>
                <c:pt idx="1">
                  <c:v>4.2</c:v>
                </c:pt>
                <c:pt idx="2">
                  <c:v>4.1999999999999993</c:v>
                </c:pt>
                <c:pt idx="3">
                  <c:v>4.3999999999999995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52-417D-8E57-CEB9C320DD20}"/>
            </c:ext>
          </c:extLst>
        </c:ser>
        <c:ser>
          <c:idx val="1"/>
          <c:order val="1"/>
          <c:tx>
            <c:strRef>
              <c:f>Chimie!$D$159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Chimie!$F$159:$F$162</c:f>
              <c:numCache>
                <c:formatCode>0.00</c:formatCode>
                <c:ptCount val="4"/>
                <c:pt idx="0">
                  <c:v>4.947000000000001</c:v>
                </c:pt>
                <c:pt idx="1">
                  <c:v>4.6296666666666662</c:v>
                </c:pt>
                <c:pt idx="2">
                  <c:v>4.1999999999999993</c:v>
                </c:pt>
                <c:pt idx="3">
                  <c:v>4.1933333333333334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52-417D-8E57-CEB9C320D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5376"/>
        <c:axId val="1"/>
      </c:barChart>
      <c:catAx>
        <c:axId val="55867537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pH, CaCl</a:t>
                </a:r>
                <a:r>
                  <a:rPr lang="pt-BR" sz="2000" baseline="-25000" dirty="0"/>
                  <a:t>2</a:t>
                </a:r>
              </a:p>
            </c:rich>
          </c:tx>
          <c:layout>
            <c:manualLayout>
              <c:xMode val="edge"/>
              <c:yMode val="edge"/>
              <c:x val="0.4388831351791313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558675376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74118613790321353"/>
          <c:y val="0.78877025981262205"/>
          <c:w val="0.25507526178884665"/>
          <c:h val="0.18362890968569176"/>
        </c:manualLayout>
      </c:layout>
      <c:overlay val="0"/>
      <c:txPr>
        <a:bodyPr/>
        <a:lstStyle/>
        <a:p>
          <a:pPr>
            <a:defRPr sz="1800" b="1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93"/>
          <c:y val="0.14289115055648596"/>
          <c:w val="0.79967703550456681"/>
          <c:h val="0.831865087196917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Graficos!$H$3:$H$9</c:f>
              <c:numCache>
                <c:formatCode>0.00</c:formatCode>
                <c:ptCount val="7"/>
                <c:pt idx="0">
                  <c:v>13.233333333333334</c:v>
                </c:pt>
                <c:pt idx="1">
                  <c:v>11.096666666666669</c:v>
                </c:pt>
                <c:pt idx="2">
                  <c:v>9.2033333333333331</c:v>
                </c:pt>
                <c:pt idx="3">
                  <c:v>7.0100000000000007</c:v>
                </c:pt>
                <c:pt idx="4">
                  <c:v>5.1066666666666665</c:v>
                </c:pt>
                <c:pt idx="5">
                  <c:v>4.4400000000000004</c:v>
                </c:pt>
                <c:pt idx="6">
                  <c:v>4.1833333333333336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8B-4D07-9D96-613D303A10A1}"/>
            </c:ext>
          </c:extLst>
        </c:ser>
        <c:ser>
          <c:idx val="1"/>
          <c:order val="1"/>
          <c:tx>
            <c:strRef>
              <c:f>Graficos!$L$1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Graficos!$R$3:$R$9</c:f>
              <c:numCache>
                <c:formatCode>0.00</c:formatCode>
                <c:ptCount val="7"/>
                <c:pt idx="0">
                  <c:v>10.26</c:v>
                </c:pt>
                <c:pt idx="1">
                  <c:v>9.9833333333333343</c:v>
                </c:pt>
                <c:pt idx="2">
                  <c:v>8.6933333333333334</c:v>
                </c:pt>
                <c:pt idx="3">
                  <c:v>7.1066666666666665</c:v>
                </c:pt>
                <c:pt idx="4">
                  <c:v>5.5133333333333328</c:v>
                </c:pt>
                <c:pt idx="5">
                  <c:v>4.96</c:v>
                </c:pt>
                <c:pt idx="6">
                  <c:v>4.953333333333334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8B-4D07-9D96-613D303A10A1}"/>
            </c:ext>
          </c:extLst>
        </c:ser>
        <c:ser>
          <c:idx val="2"/>
          <c:order val="2"/>
          <c:tx>
            <c:v>PD</c:v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Graficos!$AB$3:$AB$9</c:f>
              <c:numCache>
                <c:formatCode>0.00</c:formatCode>
                <c:ptCount val="7"/>
                <c:pt idx="0">
                  <c:v>11.413333333333334</c:v>
                </c:pt>
                <c:pt idx="1">
                  <c:v>10.323333333333332</c:v>
                </c:pt>
                <c:pt idx="2">
                  <c:v>9.6866666666666674</c:v>
                </c:pt>
                <c:pt idx="3">
                  <c:v>6.84</c:v>
                </c:pt>
                <c:pt idx="4">
                  <c:v>5.3966666666666674</c:v>
                </c:pt>
                <c:pt idx="5">
                  <c:v>5.083333333333333</c:v>
                </c:pt>
                <c:pt idx="6">
                  <c:v>6.9766666666666666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8B-4D07-9D96-613D303A1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225088"/>
        <c:axId val="109227008"/>
      </c:barChart>
      <c:catAx>
        <c:axId val="10922508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6.0309084055785904E-3"/>
              <c:y val="0.377316742157483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09227008"/>
        <c:crosses val="autoZero"/>
        <c:auto val="1"/>
        <c:lblAlgn val="ctr"/>
        <c:lblOffset val="100"/>
        <c:noMultiLvlLbl val="0"/>
      </c:catAx>
      <c:valAx>
        <c:axId val="109227008"/>
        <c:scaling>
          <c:orientation val="minMax"/>
          <c:max val="15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CTC (</a:t>
                </a:r>
                <a:r>
                  <a:rPr lang="pt-BR" sz="2000" dirty="0" err="1"/>
                  <a:t>cmol</a:t>
                </a:r>
                <a:r>
                  <a:rPr lang="pt-BR" sz="2000" baseline="-25000" dirty="0" err="1"/>
                  <a:t>c</a:t>
                </a:r>
                <a:r>
                  <a:rPr lang="pt-BR" sz="2000" dirty="0"/>
                  <a:t> dm</a:t>
                </a:r>
                <a:r>
                  <a:rPr lang="pt-BR" sz="2000" baseline="30000" dirty="0"/>
                  <a:t>-3</a:t>
                </a:r>
                <a:r>
                  <a:rPr lang="pt-BR" sz="2000" dirty="0"/>
                  <a:t>) </a:t>
                </a:r>
              </a:p>
            </c:rich>
          </c:tx>
          <c:layout>
            <c:manualLayout>
              <c:xMode val="edge"/>
              <c:yMode val="edge"/>
              <c:x val="0.4665844342016614"/>
              <c:y val="8.7702883178237677E-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175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109225088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79659915410909587"/>
          <c:y val="0.7590376202974628"/>
          <c:w val="0.14610172409187638"/>
          <c:h val="0.2276463442069741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193"/>
          <c:y val="0.17991394830773788"/>
          <c:w val="0.79967703550456681"/>
          <c:h val="0.79484223975113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Graficos!$B$3:$B$9</c:f>
              <c:numCache>
                <c:formatCode>0.00</c:formatCode>
                <c:ptCount val="7"/>
                <c:pt idx="0">
                  <c:v>3.7333333333333352</c:v>
                </c:pt>
                <c:pt idx="1">
                  <c:v>3.8333333333333335</c:v>
                </c:pt>
                <c:pt idx="2">
                  <c:v>3.9</c:v>
                </c:pt>
                <c:pt idx="3">
                  <c:v>4.0666666666666664</c:v>
                </c:pt>
                <c:pt idx="4">
                  <c:v>4.2333333333333441</c:v>
                </c:pt>
                <c:pt idx="5">
                  <c:v>4.4333333333333478</c:v>
                </c:pt>
                <c:pt idx="6">
                  <c:v>4.6333333333333417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B-47A1-AD7E-322EE2C259C3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Graficos!$K$3:$K$9</c:f>
              <c:numCache>
                <c:formatCode>0.00</c:formatCode>
                <c:ptCount val="7"/>
                <c:pt idx="0">
                  <c:v>4.7</c:v>
                </c:pt>
                <c:pt idx="1">
                  <c:v>4.3666666666666663</c:v>
                </c:pt>
                <c:pt idx="2">
                  <c:v>4.533333333333343</c:v>
                </c:pt>
                <c:pt idx="3">
                  <c:v>4.2666666666666684</c:v>
                </c:pt>
                <c:pt idx="4">
                  <c:v>4.3333333333333419</c:v>
                </c:pt>
                <c:pt idx="5">
                  <c:v>4.6000000000000005</c:v>
                </c:pt>
                <c:pt idx="6">
                  <c:v>4.6333333333333409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B-47A1-AD7E-322EE2C259C3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rgbClr val="00FF00"/>
              </a:solidFill>
            </a:ln>
          </c:spPr>
          <c:invertIfNegative val="0"/>
          <c:dLbls>
            <c:spPr>
              <a:ln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Graficos!$T$3:$T$9</c:f>
              <c:numCache>
                <c:formatCode>0.00</c:formatCode>
                <c:ptCount val="7"/>
                <c:pt idx="0">
                  <c:v>5.3333333333333419</c:v>
                </c:pt>
                <c:pt idx="1">
                  <c:v>4.666666666666667</c:v>
                </c:pt>
                <c:pt idx="2">
                  <c:v>4.7666666666666684</c:v>
                </c:pt>
                <c:pt idx="3">
                  <c:v>4.3333333333333419</c:v>
                </c:pt>
                <c:pt idx="4">
                  <c:v>4.4666666666666694</c:v>
                </c:pt>
                <c:pt idx="5">
                  <c:v>4.666666666666667</c:v>
                </c:pt>
                <c:pt idx="6">
                  <c:v>4.7333333333333441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B-47A1-AD7E-322EE2C25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460480"/>
        <c:axId val="109470848"/>
      </c:barChart>
      <c:catAx>
        <c:axId val="10946048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0"/>
              <c:y val="0.34676649175732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09470848"/>
        <c:crosses val="autoZero"/>
        <c:auto val="1"/>
        <c:lblAlgn val="ctr"/>
        <c:lblOffset val="100"/>
        <c:noMultiLvlLbl val="0"/>
      </c:catAx>
      <c:valAx>
        <c:axId val="109470848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pH (CaCl</a:t>
                </a:r>
                <a:r>
                  <a:rPr lang="pt-BR" sz="1800" baseline="-25000"/>
                  <a:t>2</a:t>
                </a:r>
                <a:r>
                  <a:rPr lang="pt-BR" sz="18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09460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450961546940073"/>
          <c:y val="0.7590376202974628"/>
          <c:w val="0.14652640984266707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6794534723089"/>
          <c:y val="0.1627474087899225"/>
          <c:w val="0.71158327699758372"/>
          <c:h val="0.812008708518855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Chimie!$M$172:$M$175</c:f>
              <c:numCache>
                <c:formatCode>0.00</c:formatCode>
                <c:ptCount val="4"/>
                <c:pt idx="0">
                  <c:v>10.333333333333334</c:v>
                </c:pt>
                <c:pt idx="1">
                  <c:v>8</c:v>
                </c:pt>
                <c:pt idx="2">
                  <c:v>7.666666666666667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AA-4370-B88A-959413631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06997568"/>
        <c:axId val="1"/>
      </c:barChart>
      <c:catAx>
        <c:axId val="40699756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56284173269E-3"/>
              <c:y val="0.331278064764197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 dirty="0"/>
                  <a:t>COT, g kg</a:t>
                </a:r>
                <a:r>
                  <a:rPr lang="pt-BR" sz="16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45833611457908419"/>
              <c:y val="9.767123058662253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406997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449422366429091"/>
          <c:y val="0.90119464366317259"/>
          <c:w val="0.23088535584460626"/>
          <c:h val="5.3789056622699283E-2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32"/>
          <c:y val="0.13242989737607841"/>
          <c:w val="0.7996770355045677"/>
          <c:h val="0.842326203000185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Graficos!$D$3:$D$9</c:f>
              <c:numCache>
                <c:formatCode>0.00</c:formatCode>
                <c:ptCount val="7"/>
                <c:pt idx="0">
                  <c:v>1.9666666666666681</c:v>
                </c:pt>
                <c:pt idx="1">
                  <c:v>1.4</c:v>
                </c:pt>
                <c:pt idx="2">
                  <c:v>1.0666666666666667</c:v>
                </c:pt>
                <c:pt idx="3">
                  <c:v>0.63333333333333364</c:v>
                </c:pt>
                <c:pt idx="4">
                  <c:v>0.26666666666666711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55-4111-A92B-5B35D06EA71F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Graficos!$M$3:$M$9</c:f>
              <c:numCache>
                <c:formatCode>0.00</c:formatCode>
                <c:ptCount val="7"/>
                <c:pt idx="0">
                  <c:v>0.20000000000000004</c:v>
                </c:pt>
                <c:pt idx="1">
                  <c:v>0.46666666666666723</c:v>
                </c:pt>
                <c:pt idx="2">
                  <c:v>0.36666666666666736</c:v>
                </c:pt>
                <c:pt idx="3">
                  <c:v>0.53333333333333333</c:v>
                </c:pt>
                <c:pt idx="4">
                  <c:v>0.33333333333333331</c:v>
                </c:pt>
                <c:pt idx="5">
                  <c:v>0.10000000000000002</c:v>
                </c:pt>
                <c:pt idx="6">
                  <c:v>0.10000000000000002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55-4111-A92B-5B35D06EA71F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Graficos!$V$3:$V$9</c:f>
              <c:numCache>
                <c:formatCode>0.00</c:formatCode>
                <c:ptCount val="7"/>
                <c:pt idx="0">
                  <c:v>0</c:v>
                </c:pt>
                <c:pt idx="1">
                  <c:v>0.20000000000000004</c:v>
                </c:pt>
                <c:pt idx="2">
                  <c:v>0.16666666666666666</c:v>
                </c:pt>
                <c:pt idx="3">
                  <c:v>0.46666666666666712</c:v>
                </c:pt>
                <c:pt idx="4">
                  <c:v>0.23333333333333353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55-4111-A92B-5B35D06EA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537152"/>
        <c:axId val="109547520"/>
      </c:barChart>
      <c:catAx>
        <c:axId val="10953715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753679764688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547520"/>
        <c:crosses val="autoZero"/>
        <c:auto val="1"/>
        <c:lblAlgn val="ctr"/>
        <c:lblOffset val="100"/>
        <c:noMultiLvlLbl val="0"/>
      </c:catAx>
      <c:valAx>
        <c:axId val="109547520"/>
        <c:scaling>
          <c:orientation val="minMax"/>
          <c:max val="2.5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b="1" i="0" u="none" strike="noStrike" baseline="0"/>
                  <a:t>Al</a:t>
                </a:r>
                <a:r>
                  <a:rPr lang="pt-BR" sz="1800" b="1" i="0" u="none" strike="noStrike" baseline="30000"/>
                  <a:t>3+</a:t>
                </a:r>
                <a:r>
                  <a:rPr lang="pt-BR" sz="1800" b="1" i="0" u="none" strike="noStrike" baseline="0"/>
                  <a:t> (cmol</a:t>
                </a:r>
                <a:r>
                  <a:rPr lang="pt-BR" sz="1800" b="1" i="0" u="none" strike="noStrike" baseline="-25000"/>
                  <a:t>c</a:t>
                </a:r>
                <a:r>
                  <a:rPr lang="pt-BR" sz="1800" b="1" i="0" u="none" strike="noStrike" baseline="0"/>
                  <a:t> dm</a:t>
                </a:r>
                <a:r>
                  <a:rPr lang="pt-BR" sz="1800" b="1" i="0" u="none" strike="noStrike" baseline="30000"/>
                  <a:t>-3</a:t>
                </a:r>
                <a:r>
                  <a:rPr lang="pt-BR" sz="1800" b="1" i="0" u="none" strike="noStrike" baseline="0"/>
                  <a:t>)</a:t>
                </a:r>
                <a:r>
                  <a:rPr lang="pt-BR" sz="1800"/>
                  <a:t> </a:t>
                </a:r>
              </a:p>
            </c:rich>
          </c:tx>
          <c:layout>
            <c:manualLayout>
              <c:xMode val="edge"/>
              <c:yMode val="edge"/>
              <c:x val="0.44511852182530282"/>
              <c:y val="6.9697170206665482E-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537152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79659913439649965"/>
          <c:y val="0.7590376202974628"/>
          <c:w val="0.18249214023156674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04"/>
          <c:y val="0.13242989737607841"/>
          <c:w val="0.79967703550456704"/>
          <c:h val="0.84232620300018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0.26666666666666711</c:v>
                </c:pt>
                <c:pt idx="3">
                  <c:v>0.23333333333333353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3-4E21-8C0E-F9E8F5A26D17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Graficos!$N$3:$N$9</c:f>
              <c:numCache>
                <c:formatCode>0.00</c:formatCode>
                <c:ptCount val="7"/>
                <c:pt idx="0">
                  <c:v>2.9</c:v>
                </c:pt>
                <c:pt idx="1">
                  <c:v>2.2666666666666671</c:v>
                </c:pt>
                <c:pt idx="2">
                  <c:v>2.0666666666666664</c:v>
                </c:pt>
                <c:pt idx="3">
                  <c:v>0.73333333333333361</c:v>
                </c:pt>
                <c:pt idx="4">
                  <c:v>0.56666666666666654</c:v>
                </c:pt>
                <c:pt idx="5">
                  <c:v>0.53333333333333333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3-4E21-8C0E-F9E8F5A26D17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Graficos!$W$3:$W$9</c:f>
              <c:numCache>
                <c:formatCode>0.00</c:formatCode>
                <c:ptCount val="7"/>
                <c:pt idx="0">
                  <c:v>4</c:v>
                </c:pt>
                <c:pt idx="1">
                  <c:v>2.8333333333333335</c:v>
                </c:pt>
                <c:pt idx="2">
                  <c:v>2.9333333333333336</c:v>
                </c:pt>
                <c:pt idx="3">
                  <c:v>0.8666666666666667</c:v>
                </c:pt>
                <c:pt idx="4">
                  <c:v>0.56666666666666654</c:v>
                </c:pt>
                <c:pt idx="5">
                  <c:v>0.63333333333333364</c:v>
                </c:pt>
                <c:pt idx="6">
                  <c:v>0.53333333333333333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E3-4E21-8C0E-F9E8F5A26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618304"/>
        <c:axId val="109620224"/>
      </c:barChart>
      <c:catAx>
        <c:axId val="1096183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345057651747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20224"/>
        <c:crosses val="autoZero"/>
        <c:auto val="1"/>
        <c:lblAlgn val="ctr"/>
        <c:lblOffset val="100"/>
        <c:noMultiLvlLbl val="0"/>
      </c:catAx>
      <c:valAx>
        <c:axId val="109620224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1830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1763391558138165"/>
          <c:y val="0.7590376202974628"/>
          <c:w val="0.1614573542248989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18"/>
          <c:y val="0.13242989737607841"/>
          <c:w val="0.79967703550456726"/>
          <c:h val="0.84232620300018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Graficos!$I$3:$I$9</c:f>
              <c:numCache>
                <c:formatCode>0.00</c:formatCode>
                <c:ptCount val="7"/>
                <c:pt idx="0">
                  <c:v>9.2779835911556603</c:v>
                </c:pt>
                <c:pt idx="1">
                  <c:v>5.001389569900673</c:v>
                </c:pt>
                <c:pt idx="2">
                  <c:v>6.0466096893126773</c:v>
                </c:pt>
                <c:pt idx="3">
                  <c:v>6.1994041583261765</c:v>
                </c:pt>
                <c:pt idx="4">
                  <c:v>6.6825739790416145</c:v>
                </c:pt>
                <c:pt idx="5">
                  <c:v>8.2420292496445082</c:v>
                </c:pt>
                <c:pt idx="6">
                  <c:v>9.5796288162366547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B-4BDF-9910-F6337AB857EE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Graficos!$R$3:$R$9</c:f>
              <c:numCache>
                <c:formatCode>0.00</c:formatCode>
                <c:ptCount val="7"/>
                <c:pt idx="0">
                  <c:v>37.822576610419162</c:v>
                </c:pt>
                <c:pt idx="1">
                  <c:v>27.380463556320937</c:v>
                </c:pt>
                <c:pt idx="2">
                  <c:v>27.400593211304848</c:v>
                </c:pt>
                <c:pt idx="3">
                  <c:v>13.905679489894595</c:v>
                </c:pt>
                <c:pt idx="4">
                  <c:v>13.572087529965007</c:v>
                </c:pt>
                <c:pt idx="5">
                  <c:v>18.777793530683432</c:v>
                </c:pt>
                <c:pt idx="6">
                  <c:v>15.349907324395764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9B-4BDF-9910-F6337AB857EE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Graficos!$AA$3:$AA$9</c:f>
              <c:numCache>
                <c:formatCode>0.00</c:formatCode>
                <c:ptCount val="7"/>
                <c:pt idx="0">
                  <c:v>53.308552903670012</c:v>
                </c:pt>
                <c:pt idx="1">
                  <c:v>38.061609874390221</c:v>
                </c:pt>
                <c:pt idx="2">
                  <c:v>38.564551178329303</c:v>
                </c:pt>
                <c:pt idx="3">
                  <c:v>19.494550303778812</c:v>
                </c:pt>
                <c:pt idx="4">
                  <c:v>18.192248426208305</c:v>
                </c:pt>
                <c:pt idx="5">
                  <c:v>19.759473569494475</c:v>
                </c:pt>
                <c:pt idx="6">
                  <c:v>17.863154254724627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9B-4BDF-9910-F6337AB85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090304"/>
        <c:axId val="109092224"/>
      </c:barChart>
      <c:catAx>
        <c:axId val="1090903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753679764688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092224"/>
        <c:crosses val="autoZero"/>
        <c:auto val="1"/>
        <c:lblAlgn val="ctr"/>
        <c:lblOffset val="100"/>
        <c:noMultiLvlLbl val="0"/>
      </c:catAx>
      <c:valAx>
        <c:axId val="109092224"/>
        <c:scaling>
          <c:orientation val="minMax"/>
          <c:max val="60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V % </a:t>
                </a:r>
              </a:p>
            </c:rich>
          </c:tx>
          <c:layout>
            <c:manualLayout>
              <c:xMode val="edge"/>
              <c:yMode val="edge"/>
              <c:x val="0.54197087848940628"/>
              <c:y val="9.7671614577589574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09030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9659913439649965"/>
          <c:y val="0.7590376202974628"/>
          <c:w val="0.18249214023156674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0-100 cm</a:t>
            </a:r>
          </a:p>
        </c:rich>
      </c:tx>
      <c:layout>
        <c:manualLayout>
          <c:xMode val="edge"/>
          <c:yMode val="edge"/>
          <c:x val="0.79552990194754314"/>
          <c:y val="0.755243335546912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956735608509"/>
          <c:y val="2.8252405949256341E-2"/>
          <c:w val="0.81786097553696757"/>
          <c:h val="0.80367454068241473"/>
        </c:manualLayout>
      </c:layout>
      <c:scatterChart>
        <c:scatterStyle val="lineMarker"/>
        <c:varyColors val="0"/>
        <c:ser>
          <c:idx val="0"/>
          <c:order val="0"/>
          <c:tx>
            <c:strRef>
              <c:f>'C sequestered rate_2011-2013'!$W$2</c:f>
              <c:strCache>
                <c:ptCount val="1"/>
                <c:pt idx="0">
                  <c:v>SOC sequestered 0-100 cm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37877508802440757"/>
                  <c:y val="-0.1560479921899208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SOC Seq. = 0.19TB-Ci + 3.96
R² = 0.65 </a:t>
                    </a:r>
                  </a:p>
                  <a:p>
                    <a:pPr>
                      <a:defRPr/>
                    </a:pPr>
                    <a:r>
                      <a:rPr lang="en-US"/>
                      <a:t>p &lt; 0.01</a:t>
                    </a:r>
                  </a:p>
                </c:rich>
              </c:tx>
              <c:numFmt formatCode="General" sourceLinked="0"/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'C sequestered rate_2011-2013'!$AD$4:$AD$15</c:f>
                <c:numCache>
                  <c:formatCode>General</c:formatCode>
                  <c:ptCount val="12"/>
                  <c:pt idx="0">
                    <c:v>1.72</c:v>
                  </c:pt>
                  <c:pt idx="1">
                    <c:v>2.56</c:v>
                  </c:pt>
                  <c:pt idx="2">
                    <c:v>2.1</c:v>
                  </c:pt>
                  <c:pt idx="3">
                    <c:v>3.1</c:v>
                  </c:pt>
                  <c:pt idx="4">
                    <c:v>0.9</c:v>
                  </c:pt>
                  <c:pt idx="5">
                    <c:v>3.21</c:v>
                  </c:pt>
                  <c:pt idx="6">
                    <c:v>3.8</c:v>
                  </c:pt>
                  <c:pt idx="7">
                    <c:v>2.7</c:v>
                  </c:pt>
                  <c:pt idx="8">
                    <c:v>1.2</c:v>
                  </c:pt>
                  <c:pt idx="9">
                    <c:v>2.2000000000000002</c:v>
                  </c:pt>
                  <c:pt idx="10">
                    <c:v>2.6</c:v>
                  </c:pt>
                  <c:pt idx="11">
                    <c:v>2.8</c:v>
                  </c:pt>
                </c:numCache>
              </c:numRef>
            </c:plus>
            <c:minus>
              <c:numRef>
                <c:f>'C sequestered rate_2011-2013'!$AD$4:$AD$15</c:f>
                <c:numCache>
                  <c:formatCode>General</c:formatCode>
                  <c:ptCount val="12"/>
                  <c:pt idx="0">
                    <c:v>1.72</c:v>
                  </c:pt>
                  <c:pt idx="1">
                    <c:v>2.56</c:v>
                  </c:pt>
                  <c:pt idx="2">
                    <c:v>2.1</c:v>
                  </c:pt>
                  <c:pt idx="3">
                    <c:v>3.1</c:v>
                  </c:pt>
                  <c:pt idx="4">
                    <c:v>0.9</c:v>
                  </c:pt>
                  <c:pt idx="5">
                    <c:v>3.21</c:v>
                  </c:pt>
                  <c:pt idx="6">
                    <c:v>3.8</c:v>
                  </c:pt>
                  <c:pt idx="7">
                    <c:v>2.7</c:v>
                  </c:pt>
                  <c:pt idx="8">
                    <c:v>1.2</c:v>
                  </c:pt>
                  <c:pt idx="9">
                    <c:v>2.2000000000000002</c:v>
                  </c:pt>
                  <c:pt idx="10">
                    <c:v>2.6</c:v>
                  </c:pt>
                  <c:pt idx="11">
                    <c:v>2.8</c:v>
                  </c:pt>
                </c:numCache>
              </c:numRef>
            </c:minus>
          </c:errBars>
          <c:errBars>
            <c:errDir val="y"/>
            <c:errBarType val="both"/>
            <c:errValType val="cust"/>
            <c:noEndCap val="0"/>
            <c:plus>
              <c:numRef>
                <c:f>'C sequestered rate_2011-2013'!$AB$4:$AB$15</c:f>
                <c:numCache>
                  <c:formatCode>General</c:formatCode>
                  <c:ptCount val="12"/>
                  <c:pt idx="0">
                    <c:v>1.6110347440365811</c:v>
                  </c:pt>
                  <c:pt idx="1">
                    <c:v>2.2999999999999998</c:v>
                  </c:pt>
                  <c:pt idx="2">
                    <c:v>1.6680745303587328</c:v>
                  </c:pt>
                  <c:pt idx="3">
                    <c:v>1.8580057134870092</c:v>
                  </c:pt>
                  <c:pt idx="4">
                    <c:v>2.1</c:v>
                  </c:pt>
                  <c:pt idx="5">
                    <c:v>0.92002665762346092</c:v>
                  </c:pt>
                  <c:pt idx="6">
                    <c:v>2.6</c:v>
                  </c:pt>
                  <c:pt idx="7">
                    <c:v>2</c:v>
                  </c:pt>
                  <c:pt idx="8">
                    <c:v>1.8</c:v>
                  </c:pt>
                  <c:pt idx="9">
                    <c:v>2.2817188961918422</c:v>
                  </c:pt>
                  <c:pt idx="10">
                    <c:v>2.0490322857059144</c:v>
                  </c:pt>
                  <c:pt idx="11">
                    <c:v>2.2999999999999998</c:v>
                  </c:pt>
                </c:numCache>
              </c:numRef>
            </c:plus>
            <c:minus>
              <c:numRef>
                <c:f>'C sequestered rate_2011-2013'!$AB$4:$AB$15</c:f>
                <c:numCache>
                  <c:formatCode>General</c:formatCode>
                  <c:ptCount val="12"/>
                  <c:pt idx="0">
                    <c:v>1.6110347440365811</c:v>
                  </c:pt>
                  <c:pt idx="1">
                    <c:v>2.2999999999999998</c:v>
                  </c:pt>
                  <c:pt idx="2">
                    <c:v>1.6680745303587328</c:v>
                  </c:pt>
                  <c:pt idx="3">
                    <c:v>1.8580057134870092</c:v>
                  </c:pt>
                  <c:pt idx="4">
                    <c:v>2.1</c:v>
                  </c:pt>
                  <c:pt idx="5">
                    <c:v>0.92002665762346092</c:v>
                  </c:pt>
                  <c:pt idx="6">
                    <c:v>2.6</c:v>
                  </c:pt>
                  <c:pt idx="7">
                    <c:v>2</c:v>
                  </c:pt>
                  <c:pt idx="8">
                    <c:v>1.8</c:v>
                  </c:pt>
                  <c:pt idx="9">
                    <c:v>2.2817188961918422</c:v>
                  </c:pt>
                  <c:pt idx="10">
                    <c:v>2.0490322857059144</c:v>
                  </c:pt>
                  <c:pt idx="11">
                    <c:v>2.2999999999999998</c:v>
                  </c:pt>
                </c:numCache>
              </c:numRef>
            </c:minus>
          </c:errBars>
          <c:xVal>
            <c:numRef>
              <c:f>'C sequestered rate_2011-2013'!$AC$4:$AC$15</c:f>
              <c:numCache>
                <c:formatCode>0.00</c:formatCode>
                <c:ptCount val="12"/>
                <c:pt idx="0">
                  <c:v>14.069189999999999</c:v>
                </c:pt>
                <c:pt idx="1">
                  <c:v>34.385476359999991</c:v>
                </c:pt>
                <c:pt idx="2">
                  <c:v>33.10132669</c:v>
                </c:pt>
                <c:pt idx="3">
                  <c:v>36.12658751</c:v>
                </c:pt>
                <c:pt idx="4">
                  <c:v>10.955746699999999</c:v>
                </c:pt>
                <c:pt idx="5">
                  <c:v>36.621842810000004</c:v>
                </c:pt>
                <c:pt idx="6">
                  <c:v>35.471503299999995</c:v>
                </c:pt>
                <c:pt idx="7">
                  <c:v>37.966690710000002</c:v>
                </c:pt>
                <c:pt idx="8">
                  <c:v>8.0550400000000018</c:v>
                </c:pt>
                <c:pt idx="9">
                  <c:v>19.544457600000001</c:v>
                </c:pt>
                <c:pt idx="10">
                  <c:v>22.220838460000003</c:v>
                </c:pt>
                <c:pt idx="11">
                  <c:v>26.18521436</c:v>
                </c:pt>
              </c:numCache>
            </c:numRef>
          </c:xVal>
          <c:yVal>
            <c:numRef>
              <c:f>'C sequestered rate_2011-2013'!$Z$4:$Z$15</c:f>
              <c:numCache>
                <c:formatCode>0.000</c:formatCode>
                <c:ptCount val="12"/>
                <c:pt idx="0">
                  <c:v>5.8483078692581794</c:v>
                </c:pt>
                <c:pt idx="1">
                  <c:v>8.5444167805796223</c:v>
                </c:pt>
                <c:pt idx="2">
                  <c:v>13.374034421282994</c:v>
                </c:pt>
                <c:pt idx="3">
                  <c:v>13.395765031792669</c:v>
                </c:pt>
                <c:pt idx="4">
                  <c:v>4.7114537941056946</c:v>
                </c:pt>
                <c:pt idx="5">
                  <c:v>8.0782122121619526</c:v>
                </c:pt>
                <c:pt idx="6">
                  <c:v>9.5867088399875069</c:v>
                </c:pt>
                <c:pt idx="7">
                  <c:v>10.449215068862122</c:v>
                </c:pt>
                <c:pt idx="8">
                  <c:v>4.5689000032410165</c:v>
                </c:pt>
                <c:pt idx="9">
                  <c:v>10.229828157629882</c:v>
                </c:pt>
                <c:pt idx="10">
                  <c:v>9.2329944618495556</c:v>
                </c:pt>
                <c:pt idx="11">
                  <c:v>11.217004673923022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4F-413E-89A4-3BF98C8C2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29312"/>
        <c:axId val="33235328"/>
      </c:scatterChart>
      <c:valAx>
        <c:axId val="17229312"/>
        <c:scaling>
          <c:orientation val="minMax"/>
          <c:max val="4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Total Biomass-C input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3665494165178228"/>
              <c:y val="0.9391846053557493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pt-BR"/>
          </a:p>
        </c:txPr>
        <c:crossAx val="33235328"/>
        <c:crosses val="autoZero"/>
        <c:crossBetween val="midCat"/>
        <c:majorUnit val="15"/>
      </c:valAx>
      <c:valAx>
        <c:axId val="33235328"/>
        <c:scaling>
          <c:orientation val="minMax"/>
          <c:max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SOC Sequestered (Mg ha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1.4078090361640111E-3"/>
              <c:y val="0.177080682201376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pt-BR"/>
          </a:p>
        </c:txPr>
        <c:crossAx val="17229312"/>
        <c:crosses val="autoZero"/>
        <c:crossBetween val="midCat"/>
        <c:majorUnit val="4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0-40 cm</a:t>
            </a:r>
          </a:p>
        </c:rich>
      </c:tx>
      <c:layout>
        <c:manualLayout>
          <c:xMode val="edge"/>
          <c:yMode val="edge"/>
          <c:x val="0.83221269532876696"/>
          <c:y val="4.746938345180425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781925744944057"/>
          <c:y val="4.0893270368257517E-2"/>
          <c:w val="0.75376276746695858"/>
          <c:h val="0.7387508693858976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'AVG C stock (1989-2002-2005)'!$I$2</c:f>
              <c:strCache>
                <c:ptCount val="1"/>
                <c:pt idx="0">
                  <c:v>NF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6.6805845511482248E-2"/>
                  <c:y val="-5.524863480768398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'AVG C stock (1989-2002-2005)'!$A$4</c:f>
              <c:numCache>
                <c:formatCode>General</c:formatCode>
                <c:ptCount val="1"/>
                <c:pt idx="0">
                  <c:v>1967</c:v>
                </c:pt>
              </c:numCache>
            </c:numRef>
          </c:xVal>
          <c:yVal>
            <c:numRef>
              <c:f>'AVG C stock (1989-2002-2005)'!$I$6</c:f>
              <c:numCache>
                <c:formatCode>0.00</c:formatCode>
                <c:ptCount val="1"/>
                <c:pt idx="0">
                  <c:v>159.2671309128404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2B-4A09-88BF-63A6DEAFABD2}"/>
            </c:ext>
          </c:extLst>
        </c:ser>
        <c:ser>
          <c:idx val="1"/>
          <c:order val="1"/>
          <c:tx>
            <c:strRef>
              <c:f>'AVG C stock (1989-2002-2005)'!$J$2</c:f>
              <c:strCache>
                <c:ptCount val="1"/>
                <c:pt idx="0">
                  <c:v>PE</c:v>
                </c:pt>
              </c:strCache>
            </c:strRef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('AVG C stock (1989-2002-2005)'!$A$4,'AVG C stock (1989-2002-2005)'!$A$7)</c:f>
              <c:numCache>
                <c:formatCode>General</c:formatCode>
                <c:ptCount val="2"/>
                <c:pt idx="0">
                  <c:v>1967</c:v>
                </c:pt>
                <c:pt idx="1">
                  <c:v>1989</c:v>
                </c:pt>
              </c:numCache>
            </c:numRef>
          </c:xVal>
          <c:yVal>
            <c:numRef>
              <c:f>('AVG C stock (1989-2002-2005)'!$I$6,'AVG C stock (1989-2002-2005)'!$J$9)</c:f>
              <c:numCache>
                <c:formatCode>0.00</c:formatCode>
                <c:ptCount val="2"/>
                <c:pt idx="0">
                  <c:v>159.2671309128404</c:v>
                </c:pt>
                <c:pt idx="1">
                  <c:v>106.0091997903841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2B-4A09-88BF-63A6DEAFABD2}"/>
            </c:ext>
          </c:extLst>
        </c:ser>
        <c:ser>
          <c:idx val="2"/>
          <c:order val="2"/>
          <c:tx>
            <c:strRef>
              <c:f>'AVG C stock (1989-2002-2005)'!$K$3</c:f>
              <c:strCache>
                <c:ptCount val="1"/>
                <c:pt idx="0">
                  <c:v>CT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squar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2B-4A09-88BF-63A6DEAFAB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2B-4A09-88BF-63A6DEAFABD2}"/>
                </c:ext>
              </c:extLst>
            </c:dLbl>
            <c:dLbl>
              <c:idx val="2"/>
              <c:layout>
                <c:manualLayout>
                  <c:x val="5.9048713020255677E-3"/>
                  <c:y val="1.47330103821588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111.2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(1989-2002-2005)'!$K$12,'AVG C stock (1989-2002-2005)'!$K$15)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112.74177537643588</c:v>
                </c:pt>
                <c:pt idx="2">
                  <c:v>111.22032227987754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E2B-4A09-88BF-63A6DEAFABD2}"/>
            </c:ext>
          </c:extLst>
        </c:ser>
        <c:ser>
          <c:idx val="3"/>
          <c:order val="3"/>
          <c:tx>
            <c:strRef>
              <c:f>'AVG C stock (1989-2002-2005)'!$L$3</c:f>
              <c:strCache>
                <c:ptCount val="1"/>
                <c:pt idx="0">
                  <c:v>MT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diamond"/>
            <c:size val="11"/>
            <c:spPr>
              <a:noFill/>
              <a:ln w="12700">
                <a:solidFill>
                  <a:schemeClr val="tx1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2B-4A09-88BF-63A6DEAFAB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E2B-4A09-88BF-63A6DEAFABD2}"/>
                </c:ext>
              </c:extLst>
            </c:dLbl>
            <c:dLbl>
              <c:idx val="2"/>
              <c:layout>
                <c:manualLayout>
                  <c:x val="1.0926649625091981E-3"/>
                  <c:y val="-7.1406613285390063E-3"/>
                </c:manualLayout>
              </c:layout>
              <c:tx>
                <c:rich>
                  <a:bodyPr/>
                  <a:lstStyle/>
                  <a:p>
                    <a:r>
                      <a:rPr lang="en-US" sz="1800"/>
                      <a:t>116.1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(1989-2002-2005)'!$L$12,'AVG C stock (1989-2002-2005)'!$L$15)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115.64717718732064</c:v>
                </c:pt>
                <c:pt idx="2">
                  <c:v>116.09934465725343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E2B-4A09-88BF-63A6DEAFABD2}"/>
            </c:ext>
          </c:extLst>
        </c:ser>
        <c:ser>
          <c:idx val="4"/>
          <c:order val="4"/>
          <c:tx>
            <c:strRef>
              <c:f>'AVG C stock (1989-2002-2005)'!$M$3</c:f>
              <c:strCache>
                <c:ptCount val="1"/>
                <c:pt idx="0">
                  <c:v>NTch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triang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dLbls>
            <c:dLbl>
              <c:idx val="2"/>
              <c:layout>
                <c:manualLayout>
                  <c:x val="5.4158097852411097E-3"/>
                  <c:y val="-2.819330458956900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131.7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(1989-2002-2005)'!$M$12,'AVG C stock (1989-2002-2005)'!$M$15)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126.68607080949931</c:v>
                </c:pt>
                <c:pt idx="2">
                  <c:v>131.69005394418602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E2B-4A09-88BF-63A6DEAFABD2}"/>
            </c:ext>
          </c:extLst>
        </c:ser>
        <c:ser>
          <c:idx val="5"/>
          <c:order val="5"/>
          <c:tx>
            <c:strRef>
              <c:f>'AVG C stock (1989-2002-2005)'!$N$3</c:f>
              <c:strCache>
                <c:ptCount val="1"/>
                <c:pt idx="0">
                  <c:v>CNT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marker>
            <c:symbol val="circ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dPt>
            <c:idx val="0"/>
            <c:marker>
              <c:symbol val="circle"/>
              <c:size val="12"/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E2B-4A09-88BF-63A6DEAFABD2}"/>
              </c:ext>
            </c:extLst>
          </c:dPt>
          <c:dLbls>
            <c:dLbl>
              <c:idx val="0"/>
              <c:layout>
                <c:manualLayout>
                  <c:x val="-7.2372999304105776E-2"/>
                  <c:y val="5.5248634807684001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106.0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E2B-4A09-88BF-63A6DEAFAB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E2B-4A09-88BF-63A6DEAFABD2}"/>
                </c:ext>
              </c:extLst>
            </c:dLbl>
            <c:dLbl>
              <c:idx val="2"/>
              <c:layout>
                <c:manualLayout>
                  <c:x val="6.3939328188100247E-3"/>
                  <c:y val="-1.8416207487806095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137.0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(1989-2002-2005)'!$N$12,'AVG C stock (1989-2002-2005)'!$N$15)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132.72808957778142</c:v>
                </c:pt>
                <c:pt idx="2">
                  <c:v>137.00149589173427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E2B-4A09-88BF-63A6DEAFA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265152"/>
        <c:axId val="117281920"/>
      </c:scatterChart>
      <c:valAx>
        <c:axId val="117265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53054684745173242"/>
              <c:y val="0.916419104117807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17281920"/>
        <c:crosses val="autoZero"/>
        <c:crossBetween val="midCat"/>
      </c:valAx>
      <c:valAx>
        <c:axId val="117281920"/>
        <c:scaling>
          <c:orientation val="minMax"/>
          <c:max val="180"/>
          <c:min val="9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SOC stock, Mg ha</a:t>
                </a:r>
                <a:r>
                  <a:rPr lang="en-US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2.027026795166335E-2"/>
              <c:y val="0.2801744602220705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17265152"/>
        <c:crosses val="autoZero"/>
        <c:crossBetween val="midCat"/>
        <c:majorUnit val="30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04"/>
          <c:y val="0.13242989737607841"/>
          <c:w val="0.79967703550456704"/>
          <c:h val="0.84232620300018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0.26666666666666711</c:v>
                </c:pt>
                <c:pt idx="3">
                  <c:v>0.23333333333333353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3-4E21-8C0E-F9E8F5A26D17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Graficos!$N$3:$N$9</c:f>
              <c:numCache>
                <c:formatCode>0.00</c:formatCode>
                <c:ptCount val="7"/>
                <c:pt idx="0">
                  <c:v>2.9</c:v>
                </c:pt>
                <c:pt idx="1">
                  <c:v>2.2666666666666671</c:v>
                </c:pt>
                <c:pt idx="2">
                  <c:v>2.0666666666666664</c:v>
                </c:pt>
                <c:pt idx="3">
                  <c:v>0.73333333333333361</c:v>
                </c:pt>
                <c:pt idx="4">
                  <c:v>0.56666666666666654</c:v>
                </c:pt>
                <c:pt idx="5">
                  <c:v>0.53333333333333333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3-4E21-8C0E-F9E8F5A26D17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Graficos!$W$3:$W$9</c:f>
              <c:numCache>
                <c:formatCode>0.00</c:formatCode>
                <c:ptCount val="7"/>
                <c:pt idx="0">
                  <c:v>4</c:v>
                </c:pt>
                <c:pt idx="1">
                  <c:v>2.8333333333333335</c:v>
                </c:pt>
                <c:pt idx="2">
                  <c:v>2.9333333333333336</c:v>
                </c:pt>
                <c:pt idx="3">
                  <c:v>0.8666666666666667</c:v>
                </c:pt>
                <c:pt idx="4">
                  <c:v>0.56666666666666654</c:v>
                </c:pt>
                <c:pt idx="5">
                  <c:v>0.63333333333333364</c:v>
                </c:pt>
                <c:pt idx="6">
                  <c:v>0.53333333333333333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E3-4E21-8C0E-F9E8F5A26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618304"/>
        <c:axId val="109620224"/>
      </c:barChart>
      <c:catAx>
        <c:axId val="1096183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345057651747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20224"/>
        <c:crosses val="autoZero"/>
        <c:auto val="1"/>
        <c:lblAlgn val="ctr"/>
        <c:lblOffset val="100"/>
        <c:noMultiLvlLbl val="0"/>
      </c:catAx>
      <c:valAx>
        <c:axId val="109620224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1830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031773791983039"/>
          <c:y val="0.75021907288079104"/>
          <c:w val="0.17591385565538256"/>
          <c:h val="0.21822471114320632"/>
        </c:manualLayout>
      </c:layout>
      <c:overlay val="0"/>
      <c:txPr>
        <a:bodyPr/>
        <a:lstStyle/>
        <a:p>
          <a:pPr>
            <a:defRPr sz="3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251151106667161"/>
          <c:y val="2.78850782961437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9002405949256338E-2"/>
          <c:y val="2.8252405949256341E-2"/>
          <c:w val="0.8658101487314086"/>
          <c:h val="0.84242384749272869"/>
        </c:manualLayout>
      </c:layout>
      <c:scatterChart>
        <c:scatterStyle val="lineMarker"/>
        <c:varyColors val="0"/>
        <c:ser>
          <c:idx val="0"/>
          <c:order val="0"/>
          <c:tx>
            <c:v>C x Ca</c:v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14681793887301206"/>
                  <c:y val="0.4700749062070026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0.11x + 0.74
R² = 0.83</a:t>
                    </a:r>
                  </a:p>
                  <a:p>
                    <a:pPr>
                      <a:defRPr/>
                    </a:pPr>
                    <a:r>
                      <a:rPr lang="en-US"/>
                      <a:t>p &lt; 0.001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'Soil fertility '!$AE$16:$AE$35</c:f>
              <c:numCache>
                <c:formatCode>0.0</c:formatCode>
                <c:ptCount val="20"/>
                <c:pt idx="0">
                  <c:v>32.366666666666667</c:v>
                </c:pt>
                <c:pt idx="1">
                  <c:v>31.766666666666666</c:v>
                </c:pt>
                <c:pt idx="2">
                  <c:v>31.233333333333334</c:v>
                </c:pt>
                <c:pt idx="3">
                  <c:v>27.666666666666668</c:v>
                </c:pt>
                <c:pt idx="4">
                  <c:v>18.599999999999998</c:v>
                </c:pt>
                <c:pt idx="5">
                  <c:v>37</c:v>
                </c:pt>
                <c:pt idx="6">
                  <c:v>34.333333333333336</c:v>
                </c:pt>
                <c:pt idx="7">
                  <c:v>29.333333333333332</c:v>
                </c:pt>
                <c:pt idx="8">
                  <c:v>23.666666666666668</c:v>
                </c:pt>
                <c:pt idx="9">
                  <c:v>20.933333333333334</c:v>
                </c:pt>
                <c:pt idx="10">
                  <c:v>39</c:v>
                </c:pt>
                <c:pt idx="11">
                  <c:v>39</c:v>
                </c:pt>
                <c:pt idx="12">
                  <c:v>35</c:v>
                </c:pt>
                <c:pt idx="13">
                  <c:v>27.666666666666668</c:v>
                </c:pt>
                <c:pt idx="14">
                  <c:v>22.333333333333332</c:v>
                </c:pt>
                <c:pt idx="15">
                  <c:v>49.233333333333327</c:v>
                </c:pt>
                <c:pt idx="16">
                  <c:v>39.199999999999996</c:v>
                </c:pt>
                <c:pt idx="17">
                  <c:v>30.633333333333336</c:v>
                </c:pt>
                <c:pt idx="18">
                  <c:v>25.833333333333332</c:v>
                </c:pt>
                <c:pt idx="19">
                  <c:v>23.633333333333336</c:v>
                </c:pt>
              </c:numCache>
            </c:numRef>
          </c:xVal>
          <c:yVal>
            <c:numRef>
              <c:f>'Soil fertility '!$Z$16:$Z$35</c:f>
              <c:numCache>
                <c:formatCode>0.00</c:formatCode>
                <c:ptCount val="20"/>
                <c:pt idx="0">
                  <c:v>4.5999999999999996</c:v>
                </c:pt>
                <c:pt idx="1">
                  <c:v>4.3666666666666663</c:v>
                </c:pt>
                <c:pt idx="2">
                  <c:v>4.2</c:v>
                </c:pt>
                <c:pt idx="3">
                  <c:v>3.7666666666666671</c:v>
                </c:pt>
                <c:pt idx="4">
                  <c:v>2.6666666666666665</c:v>
                </c:pt>
                <c:pt idx="5">
                  <c:v>4.8</c:v>
                </c:pt>
                <c:pt idx="6">
                  <c:v>4.8</c:v>
                </c:pt>
                <c:pt idx="7">
                  <c:v>4.7</c:v>
                </c:pt>
                <c:pt idx="8">
                  <c:v>3.6999999999999997</c:v>
                </c:pt>
                <c:pt idx="9">
                  <c:v>2.7333333333333338</c:v>
                </c:pt>
                <c:pt idx="10">
                  <c:v>4.6333333333333337</c:v>
                </c:pt>
                <c:pt idx="11">
                  <c:v>4.5666666666666664</c:v>
                </c:pt>
                <c:pt idx="12">
                  <c:v>4.2333333333333334</c:v>
                </c:pt>
                <c:pt idx="13">
                  <c:v>3.9666666666666668</c:v>
                </c:pt>
                <c:pt idx="14">
                  <c:v>2.3333333333333335</c:v>
                </c:pt>
                <c:pt idx="15">
                  <c:v>5.9333333333333327</c:v>
                </c:pt>
                <c:pt idx="16">
                  <c:v>5.2</c:v>
                </c:pt>
                <c:pt idx="17">
                  <c:v>4.5666666666666664</c:v>
                </c:pt>
                <c:pt idx="18">
                  <c:v>3.7666666666666671</c:v>
                </c:pt>
                <c:pt idx="19">
                  <c:v>2.9666666666666668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137-4919-B692-A8B04CD8A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040192"/>
        <c:axId val="236041728"/>
      </c:scatterChart>
      <c:valAx>
        <c:axId val="23604019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6041728"/>
        <c:crosses val="autoZero"/>
        <c:crossBetween val="midCat"/>
        <c:majorUnit val="20"/>
      </c:valAx>
      <c:valAx>
        <c:axId val="236041728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604019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82823268678959"/>
          <c:y val="5.5092592592592721E-2"/>
          <c:w val="0.72169734971976296"/>
          <c:h val="0.7347087190170054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33566505062655871"/>
                  <c:y val="-7.1463386855375163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600" b="1" baseline="0" dirty="0"/>
                      <a:t>y = 0.001x - 0.72
R² = 0.51***</a:t>
                    </a:r>
                  </a:p>
                  <a:p>
                    <a:pPr>
                      <a:defRPr sz="1600" b="1"/>
                    </a:pPr>
                    <a:r>
                      <a:rPr lang="en-US" sz="1600" b="1" baseline="0" dirty="0"/>
                      <a:t>n = 512</a:t>
                    </a:r>
                    <a:endParaRPr lang="en-US" sz="1600" b="1" dirty="0"/>
                  </a:p>
                </c:rich>
              </c:tx>
              <c:numFmt formatCode="General" sourceLinked="0"/>
            </c:trendlineLbl>
          </c:trendline>
          <c:xVal>
            <c:numRef>
              <c:f>'0+0 C'!$AB$3:$AB$514</c:f>
              <c:numCache>
                <c:formatCode>0</c:formatCode>
                <c:ptCount val="512"/>
                <c:pt idx="0">
                  <c:v>4567</c:v>
                </c:pt>
                <c:pt idx="1">
                  <c:v>4466.8421052631593</c:v>
                </c:pt>
                <c:pt idx="2">
                  <c:v>4321</c:v>
                </c:pt>
                <c:pt idx="3">
                  <c:v>4661.0526315789502</c:v>
                </c:pt>
                <c:pt idx="4">
                  <c:v>3890</c:v>
                </c:pt>
                <c:pt idx="5">
                  <c:v>4321</c:v>
                </c:pt>
                <c:pt idx="6">
                  <c:v>5243.6842105263158</c:v>
                </c:pt>
                <c:pt idx="7">
                  <c:v>5049.4736842105267</c:v>
                </c:pt>
                <c:pt idx="8">
                  <c:v>5243.6842105263158</c:v>
                </c:pt>
                <c:pt idx="9">
                  <c:v>5345</c:v>
                </c:pt>
                <c:pt idx="10">
                  <c:v>4855.2631578947367</c:v>
                </c:pt>
                <c:pt idx="11">
                  <c:v>4078.4210526315801</c:v>
                </c:pt>
                <c:pt idx="12">
                  <c:v>4855.2631578947367</c:v>
                </c:pt>
                <c:pt idx="13">
                  <c:v>4908</c:v>
                </c:pt>
                <c:pt idx="14">
                  <c:v>6020.5263157894742</c:v>
                </c:pt>
                <c:pt idx="15">
                  <c:v>5243.6842105263158</c:v>
                </c:pt>
                <c:pt idx="16">
                  <c:v>6214.7368421052624</c:v>
                </c:pt>
                <c:pt idx="17">
                  <c:v>5243.6842105263158</c:v>
                </c:pt>
                <c:pt idx="18">
                  <c:v>5099</c:v>
                </c:pt>
                <c:pt idx="19">
                  <c:v>6991.5789473684208</c:v>
                </c:pt>
                <c:pt idx="20">
                  <c:v>5678</c:v>
                </c:pt>
                <c:pt idx="21">
                  <c:v>6214.7368421052624</c:v>
                </c:pt>
                <c:pt idx="22">
                  <c:v>5049.4736842105267</c:v>
                </c:pt>
                <c:pt idx="23">
                  <c:v>5437.8947368421041</c:v>
                </c:pt>
                <c:pt idx="24">
                  <c:v>6797.3684210526335</c:v>
                </c:pt>
                <c:pt idx="25">
                  <c:v>6500</c:v>
                </c:pt>
                <c:pt idx="26">
                  <c:v>6214.7368421052624</c:v>
                </c:pt>
                <c:pt idx="27">
                  <c:v>5632.1052631578968</c:v>
                </c:pt>
                <c:pt idx="28">
                  <c:v>5049.4736842105267</c:v>
                </c:pt>
                <c:pt idx="29">
                  <c:v>6214.7368421052624</c:v>
                </c:pt>
                <c:pt idx="30">
                  <c:v>6020.5263157894742</c:v>
                </c:pt>
                <c:pt idx="31">
                  <c:v>4466.8421052631593</c:v>
                </c:pt>
                <c:pt idx="32">
                  <c:v>4855.2631578947367</c:v>
                </c:pt>
                <c:pt idx="33">
                  <c:v>4855.2631578947367</c:v>
                </c:pt>
                <c:pt idx="34">
                  <c:v>5200</c:v>
                </c:pt>
                <c:pt idx="35">
                  <c:v>5432</c:v>
                </c:pt>
                <c:pt idx="36">
                  <c:v>5789</c:v>
                </c:pt>
                <c:pt idx="37">
                  <c:v>5890</c:v>
                </c:pt>
                <c:pt idx="38">
                  <c:v>5678</c:v>
                </c:pt>
                <c:pt idx="39">
                  <c:v>4855.2631578947367</c:v>
                </c:pt>
                <c:pt idx="40">
                  <c:v>4272.6315789473683</c:v>
                </c:pt>
                <c:pt idx="41">
                  <c:v>5243.6842105263158</c:v>
                </c:pt>
                <c:pt idx="42">
                  <c:v>5243.6842105263158</c:v>
                </c:pt>
                <c:pt idx="43">
                  <c:v>4661.0526315789502</c:v>
                </c:pt>
                <c:pt idx="44">
                  <c:v>4078.4210526315801</c:v>
                </c:pt>
                <c:pt idx="45">
                  <c:v>5437.8947368421041</c:v>
                </c:pt>
                <c:pt idx="46">
                  <c:v>4789</c:v>
                </c:pt>
                <c:pt idx="47">
                  <c:v>5678</c:v>
                </c:pt>
                <c:pt idx="48">
                  <c:v>5467</c:v>
                </c:pt>
                <c:pt idx="49">
                  <c:v>4855.2631578947367</c:v>
                </c:pt>
                <c:pt idx="50">
                  <c:v>4855.2631578947367</c:v>
                </c:pt>
                <c:pt idx="51">
                  <c:v>5643</c:v>
                </c:pt>
                <c:pt idx="52">
                  <c:v>4855.2631578947367</c:v>
                </c:pt>
                <c:pt idx="53">
                  <c:v>4661.0526315789502</c:v>
                </c:pt>
                <c:pt idx="54">
                  <c:v>6020.5263157894742</c:v>
                </c:pt>
                <c:pt idx="55">
                  <c:v>4855.2631578947367</c:v>
                </c:pt>
                <c:pt idx="56">
                  <c:v>6020.5263157894742</c:v>
                </c:pt>
                <c:pt idx="57">
                  <c:v>4661.0526315789502</c:v>
                </c:pt>
                <c:pt idx="58">
                  <c:v>6543</c:v>
                </c:pt>
                <c:pt idx="59">
                  <c:v>5632.1052631578968</c:v>
                </c:pt>
                <c:pt idx="60">
                  <c:v>6214.7368421052624</c:v>
                </c:pt>
                <c:pt idx="61">
                  <c:v>5826.3157894736851</c:v>
                </c:pt>
                <c:pt idx="62">
                  <c:v>6408.9473684210525</c:v>
                </c:pt>
                <c:pt idx="63">
                  <c:v>6321</c:v>
                </c:pt>
                <c:pt idx="64">
                  <c:v>6789</c:v>
                </c:pt>
                <c:pt idx="65">
                  <c:v>5890</c:v>
                </c:pt>
                <c:pt idx="66">
                  <c:v>6543</c:v>
                </c:pt>
                <c:pt idx="67">
                  <c:v>5321</c:v>
                </c:pt>
                <c:pt idx="68">
                  <c:v>5049.4736842105267</c:v>
                </c:pt>
                <c:pt idx="69">
                  <c:v>6020.5263157894742</c:v>
                </c:pt>
                <c:pt idx="70">
                  <c:v>5786</c:v>
                </c:pt>
                <c:pt idx="71">
                  <c:v>5437.8947368421041</c:v>
                </c:pt>
                <c:pt idx="72">
                  <c:v>6765</c:v>
                </c:pt>
                <c:pt idx="73">
                  <c:v>5437.8947368421041</c:v>
                </c:pt>
                <c:pt idx="74">
                  <c:v>5632.1052631578968</c:v>
                </c:pt>
                <c:pt idx="75">
                  <c:v>6797.3684210526335</c:v>
                </c:pt>
                <c:pt idx="76">
                  <c:v>5049.4736842105267</c:v>
                </c:pt>
                <c:pt idx="77">
                  <c:v>5433</c:v>
                </c:pt>
                <c:pt idx="78">
                  <c:v>5632.1052631578968</c:v>
                </c:pt>
                <c:pt idx="79">
                  <c:v>5321</c:v>
                </c:pt>
                <c:pt idx="80">
                  <c:v>6408.9473684210525</c:v>
                </c:pt>
                <c:pt idx="81">
                  <c:v>5987</c:v>
                </c:pt>
                <c:pt idx="82">
                  <c:v>6408.9473684210525</c:v>
                </c:pt>
                <c:pt idx="83">
                  <c:v>5987</c:v>
                </c:pt>
                <c:pt idx="84">
                  <c:v>6214.7368421052624</c:v>
                </c:pt>
                <c:pt idx="85">
                  <c:v>6432</c:v>
                </c:pt>
                <c:pt idx="86">
                  <c:v>6603.1578947368416</c:v>
                </c:pt>
                <c:pt idx="87">
                  <c:v>5437.8947368421041</c:v>
                </c:pt>
                <c:pt idx="88">
                  <c:v>5437.8947368421041</c:v>
                </c:pt>
                <c:pt idx="89">
                  <c:v>5632.1052631578968</c:v>
                </c:pt>
                <c:pt idx="90">
                  <c:v>5632.1052631578968</c:v>
                </c:pt>
                <c:pt idx="91">
                  <c:v>5826.3157894736851</c:v>
                </c:pt>
                <c:pt idx="92">
                  <c:v>6991.5789473684208</c:v>
                </c:pt>
                <c:pt idx="93">
                  <c:v>5876</c:v>
                </c:pt>
                <c:pt idx="94">
                  <c:v>6098</c:v>
                </c:pt>
                <c:pt idx="95">
                  <c:v>6603.1578947368416</c:v>
                </c:pt>
                <c:pt idx="96">
                  <c:v>5632.1052631578968</c:v>
                </c:pt>
                <c:pt idx="97">
                  <c:v>6214.7368421052624</c:v>
                </c:pt>
                <c:pt idx="98">
                  <c:v>5632.1052631578968</c:v>
                </c:pt>
                <c:pt idx="99">
                  <c:v>5243.6842105263158</c:v>
                </c:pt>
                <c:pt idx="100">
                  <c:v>5826.3157894736851</c:v>
                </c:pt>
                <c:pt idx="101">
                  <c:v>6408.9473684210525</c:v>
                </c:pt>
                <c:pt idx="102">
                  <c:v>5826.3157894736851</c:v>
                </c:pt>
                <c:pt idx="103">
                  <c:v>6603.1578947368416</c:v>
                </c:pt>
                <c:pt idx="104">
                  <c:v>5632.1052631578968</c:v>
                </c:pt>
                <c:pt idx="105">
                  <c:v>5632.1052631578968</c:v>
                </c:pt>
                <c:pt idx="106">
                  <c:v>5437.8947368421041</c:v>
                </c:pt>
                <c:pt idx="107">
                  <c:v>5764</c:v>
                </c:pt>
                <c:pt idx="108">
                  <c:v>5021</c:v>
                </c:pt>
                <c:pt idx="109">
                  <c:v>5049.4736842105267</c:v>
                </c:pt>
                <c:pt idx="110">
                  <c:v>5765</c:v>
                </c:pt>
                <c:pt idx="111">
                  <c:v>5432</c:v>
                </c:pt>
                <c:pt idx="112">
                  <c:v>5987</c:v>
                </c:pt>
                <c:pt idx="113">
                  <c:v>4661.0526315789502</c:v>
                </c:pt>
                <c:pt idx="114">
                  <c:v>5826.3157894736851</c:v>
                </c:pt>
                <c:pt idx="115">
                  <c:v>5049.4736842105267</c:v>
                </c:pt>
                <c:pt idx="116">
                  <c:v>5980</c:v>
                </c:pt>
                <c:pt idx="117">
                  <c:v>5243.6842105263158</c:v>
                </c:pt>
                <c:pt idx="118">
                  <c:v>5243.6842105263158</c:v>
                </c:pt>
                <c:pt idx="119">
                  <c:v>4980</c:v>
                </c:pt>
                <c:pt idx="120">
                  <c:v>5437.8947368421041</c:v>
                </c:pt>
                <c:pt idx="121">
                  <c:v>4855.2631578947367</c:v>
                </c:pt>
                <c:pt idx="122">
                  <c:v>5243.6842105263158</c:v>
                </c:pt>
                <c:pt idx="123">
                  <c:v>5678</c:v>
                </c:pt>
                <c:pt idx="124">
                  <c:v>5432</c:v>
                </c:pt>
                <c:pt idx="125">
                  <c:v>4876</c:v>
                </c:pt>
                <c:pt idx="126">
                  <c:v>5826.3157894736851</c:v>
                </c:pt>
                <c:pt idx="127">
                  <c:v>4661.0526315789502</c:v>
                </c:pt>
                <c:pt idx="128">
                  <c:v>5789</c:v>
                </c:pt>
                <c:pt idx="129">
                  <c:v>4466.8421052631593</c:v>
                </c:pt>
                <c:pt idx="130">
                  <c:v>4567</c:v>
                </c:pt>
                <c:pt idx="131">
                  <c:v>4876</c:v>
                </c:pt>
                <c:pt idx="132">
                  <c:v>5678</c:v>
                </c:pt>
                <c:pt idx="133">
                  <c:v>4987</c:v>
                </c:pt>
                <c:pt idx="134">
                  <c:v>4466.8421052631593</c:v>
                </c:pt>
                <c:pt idx="135">
                  <c:v>4855.2631578947367</c:v>
                </c:pt>
                <c:pt idx="136">
                  <c:v>4855.2631578947367</c:v>
                </c:pt>
                <c:pt idx="137">
                  <c:v>4078.4210526315801</c:v>
                </c:pt>
                <c:pt idx="138">
                  <c:v>5234</c:v>
                </c:pt>
                <c:pt idx="139">
                  <c:v>4078.4210526315801</c:v>
                </c:pt>
                <c:pt idx="140">
                  <c:v>5213</c:v>
                </c:pt>
                <c:pt idx="141">
                  <c:v>5243.6842105263158</c:v>
                </c:pt>
                <c:pt idx="142">
                  <c:v>4466.8421052631593</c:v>
                </c:pt>
                <c:pt idx="143">
                  <c:v>5437.8947368421041</c:v>
                </c:pt>
                <c:pt idx="144">
                  <c:v>4908</c:v>
                </c:pt>
                <c:pt idx="145">
                  <c:v>4466.8421052631593</c:v>
                </c:pt>
                <c:pt idx="146">
                  <c:v>5437.8947368421041</c:v>
                </c:pt>
                <c:pt idx="147">
                  <c:v>4855.2631578947367</c:v>
                </c:pt>
                <c:pt idx="148">
                  <c:v>5049.4736842105267</c:v>
                </c:pt>
                <c:pt idx="149">
                  <c:v>4078.4210526315801</c:v>
                </c:pt>
                <c:pt idx="150">
                  <c:v>4466.8421052631593</c:v>
                </c:pt>
                <c:pt idx="151">
                  <c:v>4987</c:v>
                </c:pt>
                <c:pt idx="152">
                  <c:v>5243.6842105263158</c:v>
                </c:pt>
                <c:pt idx="153">
                  <c:v>4980</c:v>
                </c:pt>
                <c:pt idx="154">
                  <c:v>4661.0526315789502</c:v>
                </c:pt>
                <c:pt idx="155">
                  <c:v>4855.2631578947367</c:v>
                </c:pt>
                <c:pt idx="156">
                  <c:v>4078.4210526315801</c:v>
                </c:pt>
                <c:pt idx="157">
                  <c:v>4321</c:v>
                </c:pt>
                <c:pt idx="158">
                  <c:v>4078.4210526315801</c:v>
                </c:pt>
                <c:pt idx="159">
                  <c:v>4078.4210526315801</c:v>
                </c:pt>
                <c:pt idx="160">
                  <c:v>4078.4210526315801</c:v>
                </c:pt>
                <c:pt idx="161">
                  <c:v>5049.4736842105267</c:v>
                </c:pt>
                <c:pt idx="162">
                  <c:v>4078.4210526315801</c:v>
                </c:pt>
                <c:pt idx="163">
                  <c:v>4272.6315789473683</c:v>
                </c:pt>
                <c:pt idx="164">
                  <c:v>5765</c:v>
                </c:pt>
                <c:pt idx="165">
                  <c:v>4661.0526315789502</c:v>
                </c:pt>
                <c:pt idx="166">
                  <c:v>4855.2631578947367</c:v>
                </c:pt>
                <c:pt idx="167">
                  <c:v>4855.2631578947367</c:v>
                </c:pt>
                <c:pt idx="168">
                  <c:v>5876</c:v>
                </c:pt>
                <c:pt idx="169">
                  <c:v>4908</c:v>
                </c:pt>
                <c:pt idx="170">
                  <c:v>6123</c:v>
                </c:pt>
                <c:pt idx="171">
                  <c:v>4901</c:v>
                </c:pt>
                <c:pt idx="172">
                  <c:v>4855.2631578947367</c:v>
                </c:pt>
                <c:pt idx="173">
                  <c:v>6213</c:v>
                </c:pt>
                <c:pt idx="174">
                  <c:v>4466.8421052631593</c:v>
                </c:pt>
                <c:pt idx="175">
                  <c:v>5213</c:v>
                </c:pt>
                <c:pt idx="176">
                  <c:v>5826.3157894736851</c:v>
                </c:pt>
                <c:pt idx="177">
                  <c:v>6408.9473684210525</c:v>
                </c:pt>
                <c:pt idx="178">
                  <c:v>5437.8947368421041</c:v>
                </c:pt>
                <c:pt idx="179">
                  <c:v>6408.9473684210525</c:v>
                </c:pt>
                <c:pt idx="180">
                  <c:v>5243.6842105263158</c:v>
                </c:pt>
                <c:pt idx="181">
                  <c:v>5437.8947368421041</c:v>
                </c:pt>
                <c:pt idx="182">
                  <c:v>6603.1578947368416</c:v>
                </c:pt>
                <c:pt idx="183">
                  <c:v>5632.1052631578968</c:v>
                </c:pt>
                <c:pt idx="184">
                  <c:v>5049.4736842105267</c:v>
                </c:pt>
                <c:pt idx="185">
                  <c:v>5432</c:v>
                </c:pt>
                <c:pt idx="186">
                  <c:v>4466.8421052631593</c:v>
                </c:pt>
                <c:pt idx="187">
                  <c:v>5098</c:v>
                </c:pt>
                <c:pt idx="188">
                  <c:v>4988</c:v>
                </c:pt>
                <c:pt idx="189">
                  <c:v>4661.0526315789502</c:v>
                </c:pt>
                <c:pt idx="190">
                  <c:v>4466.8421052631593</c:v>
                </c:pt>
                <c:pt idx="191">
                  <c:v>4466.8421052631593</c:v>
                </c:pt>
                <c:pt idx="192">
                  <c:v>5098</c:v>
                </c:pt>
                <c:pt idx="193">
                  <c:v>4855.2631578947367</c:v>
                </c:pt>
                <c:pt idx="194">
                  <c:v>4078.4210526315801</c:v>
                </c:pt>
                <c:pt idx="195">
                  <c:v>3987</c:v>
                </c:pt>
                <c:pt idx="196">
                  <c:v>5632.1052631578968</c:v>
                </c:pt>
                <c:pt idx="197">
                  <c:v>5049.4736842105267</c:v>
                </c:pt>
                <c:pt idx="198">
                  <c:v>4272.6315789473683</c:v>
                </c:pt>
                <c:pt idx="199">
                  <c:v>5243.6842105263158</c:v>
                </c:pt>
                <c:pt idx="200">
                  <c:v>5437.8947368421041</c:v>
                </c:pt>
                <c:pt idx="201">
                  <c:v>4987</c:v>
                </c:pt>
                <c:pt idx="202">
                  <c:v>5826.3157894736851</c:v>
                </c:pt>
                <c:pt idx="203">
                  <c:v>6020.5263157894742</c:v>
                </c:pt>
                <c:pt idx="204">
                  <c:v>4855.2631578947367</c:v>
                </c:pt>
                <c:pt idx="205">
                  <c:v>5632.1052631578968</c:v>
                </c:pt>
                <c:pt idx="206">
                  <c:v>5543</c:v>
                </c:pt>
                <c:pt idx="207">
                  <c:v>4466.8421052631593</c:v>
                </c:pt>
                <c:pt idx="208">
                  <c:v>5049.4736842105267</c:v>
                </c:pt>
                <c:pt idx="209">
                  <c:v>4567</c:v>
                </c:pt>
                <c:pt idx="210">
                  <c:v>4466.8421052631593</c:v>
                </c:pt>
                <c:pt idx="211">
                  <c:v>5243.6842105263158</c:v>
                </c:pt>
                <c:pt idx="212">
                  <c:v>5826.3157894736851</c:v>
                </c:pt>
                <c:pt idx="213">
                  <c:v>4272.6315789473683</c:v>
                </c:pt>
                <c:pt idx="214">
                  <c:v>4466.8421052631593</c:v>
                </c:pt>
                <c:pt idx="215">
                  <c:v>6214.7368421052624</c:v>
                </c:pt>
                <c:pt idx="216">
                  <c:v>4078.4210526315801</c:v>
                </c:pt>
                <c:pt idx="217">
                  <c:v>5437.8947368421041</c:v>
                </c:pt>
                <c:pt idx="218">
                  <c:v>4661.0526315789502</c:v>
                </c:pt>
                <c:pt idx="219">
                  <c:v>4321</c:v>
                </c:pt>
                <c:pt idx="220">
                  <c:v>3884.2105263157896</c:v>
                </c:pt>
                <c:pt idx="221">
                  <c:v>4078.4210526315801</c:v>
                </c:pt>
                <c:pt idx="222">
                  <c:v>3884.2105263157896</c:v>
                </c:pt>
                <c:pt idx="223">
                  <c:v>3495.7894736842109</c:v>
                </c:pt>
                <c:pt idx="224">
                  <c:v>3690</c:v>
                </c:pt>
                <c:pt idx="225">
                  <c:v>4272.6315789473683</c:v>
                </c:pt>
                <c:pt idx="226">
                  <c:v>4661.0526315789502</c:v>
                </c:pt>
                <c:pt idx="227">
                  <c:v>5123</c:v>
                </c:pt>
                <c:pt idx="228">
                  <c:v>4908</c:v>
                </c:pt>
                <c:pt idx="229">
                  <c:v>5049.4736842105267</c:v>
                </c:pt>
                <c:pt idx="230">
                  <c:v>4466.8421052631593</c:v>
                </c:pt>
                <c:pt idx="231">
                  <c:v>4532</c:v>
                </c:pt>
                <c:pt idx="232">
                  <c:v>5437.8947368421041</c:v>
                </c:pt>
                <c:pt idx="233">
                  <c:v>4272.6315789473683</c:v>
                </c:pt>
                <c:pt idx="234">
                  <c:v>5049.4736842105267</c:v>
                </c:pt>
                <c:pt idx="235">
                  <c:v>4123</c:v>
                </c:pt>
                <c:pt idx="236">
                  <c:v>3884.2105263157896</c:v>
                </c:pt>
                <c:pt idx="237">
                  <c:v>5765</c:v>
                </c:pt>
                <c:pt idx="238">
                  <c:v>4855.2631578947367</c:v>
                </c:pt>
                <c:pt idx="239">
                  <c:v>4661.0526315789502</c:v>
                </c:pt>
                <c:pt idx="240">
                  <c:v>4272.6315789473683</c:v>
                </c:pt>
                <c:pt idx="241">
                  <c:v>4855.2631578947367</c:v>
                </c:pt>
                <c:pt idx="242">
                  <c:v>5123</c:v>
                </c:pt>
                <c:pt idx="243">
                  <c:v>4213</c:v>
                </c:pt>
                <c:pt idx="244">
                  <c:v>5049.4736842105267</c:v>
                </c:pt>
                <c:pt idx="245">
                  <c:v>5826.3157894736851</c:v>
                </c:pt>
                <c:pt idx="246">
                  <c:v>4855.2631578947367</c:v>
                </c:pt>
                <c:pt idx="247">
                  <c:v>5437.8947368421041</c:v>
                </c:pt>
                <c:pt idx="248">
                  <c:v>5243.6842105263158</c:v>
                </c:pt>
                <c:pt idx="249">
                  <c:v>5049.4736842105267</c:v>
                </c:pt>
                <c:pt idx="250">
                  <c:v>5049.4736842105267</c:v>
                </c:pt>
                <c:pt idx="251">
                  <c:v>4078.4210526315801</c:v>
                </c:pt>
                <c:pt idx="252">
                  <c:v>3987</c:v>
                </c:pt>
                <c:pt idx="253">
                  <c:v>4466.8421052631593</c:v>
                </c:pt>
                <c:pt idx="254">
                  <c:v>5632.1052631578968</c:v>
                </c:pt>
                <c:pt idx="255">
                  <c:v>5243.6842105263158</c:v>
                </c:pt>
                <c:pt idx="256">
                  <c:v>5049.4736842105267</c:v>
                </c:pt>
                <c:pt idx="257">
                  <c:v>5437.8947368421041</c:v>
                </c:pt>
                <c:pt idx="258">
                  <c:v>3884.2105263157896</c:v>
                </c:pt>
                <c:pt idx="259">
                  <c:v>4078.4210526315801</c:v>
                </c:pt>
                <c:pt idx="260">
                  <c:v>4987</c:v>
                </c:pt>
                <c:pt idx="261">
                  <c:v>3098</c:v>
                </c:pt>
                <c:pt idx="262">
                  <c:v>4272.6315789473683</c:v>
                </c:pt>
                <c:pt idx="263">
                  <c:v>3543</c:v>
                </c:pt>
                <c:pt idx="264">
                  <c:v>3884.2105263157896</c:v>
                </c:pt>
                <c:pt idx="265">
                  <c:v>4321</c:v>
                </c:pt>
                <c:pt idx="266">
                  <c:v>3495.7894736842109</c:v>
                </c:pt>
                <c:pt idx="267">
                  <c:v>4466.8421052631593</c:v>
                </c:pt>
                <c:pt idx="268">
                  <c:v>3214</c:v>
                </c:pt>
                <c:pt idx="269">
                  <c:v>2908</c:v>
                </c:pt>
                <c:pt idx="270">
                  <c:v>3432</c:v>
                </c:pt>
                <c:pt idx="271">
                  <c:v>4321</c:v>
                </c:pt>
                <c:pt idx="272">
                  <c:v>3456</c:v>
                </c:pt>
                <c:pt idx="273">
                  <c:v>3301.5789473684208</c:v>
                </c:pt>
                <c:pt idx="274">
                  <c:v>3657</c:v>
                </c:pt>
                <c:pt idx="275">
                  <c:v>4855.2631578947367</c:v>
                </c:pt>
                <c:pt idx="276">
                  <c:v>4654</c:v>
                </c:pt>
                <c:pt idx="277">
                  <c:v>3987</c:v>
                </c:pt>
                <c:pt idx="278">
                  <c:v>3495.7894736842109</c:v>
                </c:pt>
                <c:pt idx="279">
                  <c:v>4272.6315789473683</c:v>
                </c:pt>
                <c:pt idx="280">
                  <c:v>4987</c:v>
                </c:pt>
                <c:pt idx="281">
                  <c:v>4466.8421052631593</c:v>
                </c:pt>
                <c:pt idx="282">
                  <c:v>3884.2105263157896</c:v>
                </c:pt>
                <c:pt idx="283">
                  <c:v>4466.8421052631593</c:v>
                </c:pt>
                <c:pt idx="284">
                  <c:v>4466.8421052631593</c:v>
                </c:pt>
                <c:pt idx="285">
                  <c:v>5049.4736842105267</c:v>
                </c:pt>
                <c:pt idx="286">
                  <c:v>4272.6315789473683</c:v>
                </c:pt>
                <c:pt idx="287">
                  <c:v>4855.2631578947367</c:v>
                </c:pt>
                <c:pt idx="288">
                  <c:v>3879</c:v>
                </c:pt>
                <c:pt idx="289">
                  <c:v>5243.6842105263158</c:v>
                </c:pt>
                <c:pt idx="290">
                  <c:v>4855.2631578947367</c:v>
                </c:pt>
                <c:pt idx="291">
                  <c:v>4855.2631578947367</c:v>
                </c:pt>
                <c:pt idx="292">
                  <c:v>5049.4736842105267</c:v>
                </c:pt>
                <c:pt idx="293">
                  <c:v>4567</c:v>
                </c:pt>
                <c:pt idx="294">
                  <c:v>3884.2105263157896</c:v>
                </c:pt>
                <c:pt idx="295">
                  <c:v>5321</c:v>
                </c:pt>
                <c:pt idx="296">
                  <c:v>4272.6315789473683</c:v>
                </c:pt>
                <c:pt idx="297">
                  <c:v>4272.6315789473683</c:v>
                </c:pt>
                <c:pt idx="298">
                  <c:v>4272.6315789473683</c:v>
                </c:pt>
                <c:pt idx="299">
                  <c:v>4876</c:v>
                </c:pt>
                <c:pt idx="300">
                  <c:v>3690</c:v>
                </c:pt>
                <c:pt idx="301">
                  <c:v>3495.7894736842109</c:v>
                </c:pt>
                <c:pt idx="302">
                  <c:v>2718.947368421052</c:v>
                </c:pt>
                <c:pt idx="303">
                  <c:v>2524.7368421052633</c:v>
                </c:pt>
                <c:pt idx="304">
                  <c:v>3301.5789473684208</c:v>
                </c:pt>
                <c:pt idx="305">
                  <c:v>2913.1578947368416</c:v>
                </c:pt>
                <c:pt idx="306">
                  <c:v>3654</c:v>
                </c:pt>
                <c:pt idx="307">
                  <c:v>2524.7368421052633</c:v>
                </c:pt>
                <c:pt idx="308">
                  <c:v>3884.2105263157896</c:v>
                </c:pt>
                <c:pt idx="309">
                  <c:v>3432</c:v>
                </c:pt>
                <c:pt idx="310">
                  <c:v>3107.3684210526312</c:v>
                </c:pt>
                <c:pt idx="311">
                  <c:v>3495.7894736842109</c:v>
                </c:pt>
                <c:pt idx="312">
                  <c:v>3495.7894736842109</c:v>
                </c:pt>
                <c:pt idx="313">
                  <c:v>3789</c:v>
                </c:pt>
                <c:pt idx="314">
                  <c:v>3495.7894736842109</c:v>
                </c:pt>
                <c:pt idx="315">
                  <c:v>4078.4210526315801</c:v>
                </c:pt>
                <c:pt idx="316">
                  <c:v>2987</c:v>
                </c:pt>
                <c:pt idx="317">
                  <c:v>3884.2105263157896</c:v>
                </c:pt>
                <c:pt idx="318">
                  <c:v>2718.947368421052</c:v>
                </c:pt>
                <c:pt idx="319">
                  <c:v>2913.1578947368416</c:v>
                </c:pt>
                <c:pt idx="320">
                  <c:v>3495.7894736842109</c:v>
                </c:pt>
                <c:pt idx="321">
                  <c:v>4321</c:v>
                </c:pt>
                <c:pt idx="322">
                  <c:v>3690</c:v>
                </c:pt>
                <c:pt idx="323">
                  <c:v>2718.947368421052</c:v>
                </c:pt>
                <c:pt idx="324">
                  <c:v>4123</c:v>
                </c:pt>
                <c:pt idx="325">
                  <c:v>2913.1578947368416</c:v>
                </c:pt>
                <c:pt idx="326">
                  <c:v>4127</c:v>
                </c:pt>
                <c:pt idx="327">
                  <c:v>3690</c:v>
                </c:pt>
                <c:pt idx="328">
                  <c:v>3884.2105263157896</c:v>
                </c:pt>
                <c:pt idx="329">
                  <c:v>2876</c:v>
                </c:pt>
                <c:pt idx="330">
                  <c:v>3301.5789473684208</c:v>
                </c:pt>
                <c:pt idx="331">
                  <c:v>3884.2105263157896</c:v>
                </c:pt>
                <c:pt idx="332">
                  <c:v>2524.7368421052633</c:v>
                </c:pt>
                <c:pt idx="333">
                  <c:v>2913.1578947368416</c:v>
                </c:pt>
                <c:pt idx="334">
                  <c:v>2718.947368421052</c:v>
                </c:pt>
                <c:pt idx="335">
                  <c:v>3690</c:v>
                </c:pt>
                <c:pt idx="336">
                  <c:v>3495.7894736842109</c:v>
                </c:pt>
                <c:pt idx="337">
                  <c:v>3495.7894736842109</c:v>
                </c:pt>
                <c:pt idx="338">
                  <c:v>3884.2105263157896</c:v>
                </c:pt>
                <c:pt idx="339">
                  <c:v>2330.5263157894742</c:v>
                </c:pt>
                <c:pt idx="340">
                  <c:v>2913.1578947368416</c:v>
                </c:pt>
                <c:pt idx="341">
                  <c:v>3214</c:v>
                </c:pt>
                <c:pt idx="342">
                  <c:v>2345</c:v>
                </c:pt>
                <c:pt idx="343">
                  <c:v>3543</c:v>
                </c:pt>
                <c:pt idx="344">
                  <c:v>2718.947368421052</c:v>
                </c:pt>
                <c:pt idx="345">
                  <c:v>3690</c:v>
                </c:pt>
                <c:pt idx="346">
                  <c:v>4466.8421052631593</c:v>
                </c:pt>
                <c:pt idx="347">
                  <c:v>4567</c:v>
                </c:pt>
                <c:pt idx="348">
                  <c:v>3245</c:v>
                </c:pt>
                <c:pt idx="349">
                  <c:v>4661.0526315789502</c:v>
                </c:pt>
                <c:pt idx="350">
                  <c:v>3495.7894736842109</c:v>
                </c:pt>
                <c:pt idx="351">
                  <c:v>3690</c:v>
                </c:pt>
                <c:pt idx="352">
                  <c:v>3690</c:v>
                </c:pt>
                <c:pt idx="353">
                  <c:v>4272.6315789473683</c:v>
                </c:pt>
                <c:pt idx="354">
                  <c:v>4855.2631578947367</c:v>
                </c:pt>
                <c:pt idx="355">
                  <c:v>4078.4210526315801</c:v>
                </c:pt>
                <c:pt idx="356">
                  <c:v>5437.8947368421041</c:v>
                </c:pt>
                <c:pt idx="357">
                  <c:v>4078.4210526315801</c:v>
                </c:pt>
                <c:pt idx="358">
                  <c:v>5632.1052631578968</c:v>
                </c:pt>
                <c:pt idx="359">
                  <c:v>5437.8947368421041</c:v>
                </c:pt>
                <c:pt idx="360">
                  <c:v>4272.6315789473683</c:v>
                </c:pt>
                <c:pt idx="361">
                  <c:v>5243.6842105263158</c:v>
                </c:pt>
                <c:pt idx="362">
                  <c:v>4661.0526315789502</c:v>
                </c:pt>
                <c:pt idx="363">
                  <c:v>5437.8947368421041</c:v>
                </c:pt>
                <c:pt idx="364">
                  <c:v>4078.4210526315801</c:v>
                </c:pt>
                <c:pt idx="365">
                  <c:v>3884.2105263157896</c:v>
                </c:pt>
                <c:pt idx="366">
                  <c:v>4466.8421052631593</c:v>
                </c:pt>
                <c:pt idx="367">
                  <c:v>3495.7894736842109</c:v>
                </c:pt>
                <c:pt idx="368">
                  <c:v>3765</c:v>
                </c:pt>
                <c:pt idx="369">
                  <c:v>2718.947368421052</c:v>
                </c:pt>
                <c:pt idx="370">
                  <c:v>4272.6315789473683</c:v>
                </c:pt>
                <c:pt idx="371">
                  <c:v>3301.5789473684208</c:v>
                </c:pt>
                <c:pt idx="372">
                  <c:v>2524.7368421052633</c:v>
                </c:pt>
                <c:pt idx="373">
                  <c:v>2718.947368421052</c:v>
                </c:pt>
                <c:pt idx="374">
                  <c:v>2913.1578947368416</c:v>
                </c:pt>
                <c:pt idx="375">
                  <c:v>3495.7894736842109</c:v>
                </c:pt>
                <c:pt idx="376">
                  <c:v>2987</c:v>
                </c:pt>
                <c:pt idx="377">
                  <c:v>3884.2105263157896</c:v>
                </c:pt>
                <c:pt idx="378">
                  <c:v>3690</c:v>
                </c:pt>
                <c:pt idx="379">
                  <c:v>2543</c:v>
                </c:pt>
                <c:pt idx="380">
                  <c:v>3107.3684210526312</c:v>
                </c:pt>
                <c:pt idx="381">
                  <c:v>3690</c:v>
                </c:pt>
                <c:pt idx="382">
                  <c:v>3495.7894736842109</c:v>
                </c:pt>
                <c:pt idx="383">
                  <c:v>2524.7368421052633</c:v>
                </c:pt>
                <c:pt idx="384">
                  <c:v>3107.3684210526312</c:v>
                </c:pt>
                <c:pt idx="385">
                  <c:v>2136.3157894736842</c:v>
                </c:pt>
                <c:pt idx="386">
                  <c:v>2134</c:v>
                </c:pt>
                <c:pt idx="387">
                  <c:v>3495.7894736842109</c:v>
                </c:pt>
                <c:pt idx="388">
                  <c:v>2913.1578947368416</c:v>
                </c:pt>
                <c:pt idx="389">
                  <c:v>3495.7894736842109</c:v>
                </c:pt>
                <c:pt idx="390">
                  <c:v>2524.7368421052633</c:v>
                </c:pt>
                <c:pt idx="391">
                  <c:v>3107.3684210526312</c:v>
                </c:pt>
                <c:pt idx="392">
                  <c:v>3301.5789473684208</c:v>
                </c:pt>
                <c:pt idx="393">
                  <c:v>3107.3684210526312</c:v>
                </c:pt>
                <c:pt idx="394">
                  <c:v>3884.2105263157896</c:v>
                </c:pt>
                <c:pt idx="395">
                  <c:v>5826.3157894736851</c:v>
                </c:pt>
                <c:pt idx="396">
                  <c:v>4855.2631578947367</c:v>
                </c:pt>
                <c:pt idx="397">
                  <c:v>5243.6842105263158</c:v>
                </c:pt>
                <c:pt idx="398">
                  <c:v>4466.8421052631593</c:v>
                </c:pt>
                <c:pt idx="399">
                  <c:v>3884.2105263157896</c:v>
                </c:pt>
                <c:pt idx="400">
                  <c:v>4654</c:v>
                </c:pt>
                <c:pt idx="401">
                  <c:v>3690</c:v>
                </c:pt>
                <c:pt idx="402">
                  <c:v>3987</c:v>
                </c:pt>
                <c:pt idx="403">
                  <c:v>3690</c:v>
                </c:pt>
                <c:pt idx="404">
                  <c:v>2913.1578947368416</c:v>
                </c:pt>
                <c:pt idx="405">
                  <c:v>3884.2105263157896</c:v>
                </c:pt>
                <c:pt idx="406">
                  <c:v>2765</c:v>
                </c:pt>
                <c:pt idx="407">
                  <c:v>3212</c:v>
                </c:pt>
                <c:pt idx="408">
                  <c:v>2913.1578947368416</c:v>
                </c:pt>
                <c:pt idx="409">
                  <c:v>4078.4210526315801</c:v>
                </c:pt>
                <c:pt idx="410">
                  <c:v>4654</c:v>
                </c:pt>
                <c:pt idx="411">
                  <c:v>5437.8947368421041</c:v>
                </c:pt>
                <c:pt idx="412">
                  <c:v>4272.6315789473683</c:v>
                </c:pt>
                <c:pt idx="413">
                  <c:v>4078.4210526315801</c:v>
                </c:pt>
                <c:pt idx="414">
                  <c:v>4272.6315789473683</c:v>
                </c:pt>
                <c:pt idx="415">
                  <c:v>5632.1052631578968</c:v>
                </c:pt>
                <c:pt idx="416">
                  <c:v>5049.4736842105267</c:v>
                </c:pt>
                <c:pt idx="417">
                  <c:v>5243.6842105263158</c:v>
                </c:pt>
                <c:pt idx="418">
                  <c:v>6214.7368421052624</c:v>
                </c:pt>
                <c:pt idx="419">
                  <c:v>5826.3157894736851</c:v>
                </c:pt>
                <c:pt idx="420">
                  <c:v>5049.4736842105267</c:v>
                </c:pt>
                <c:pt idx="421">
                  <c:v>5654</c:v>
                </c:pt>
                <c:pt idx="422">
                  <c:v>5321</c:v>
                </c:pt>
                <c:pt idx="423">
                  <c:v>4987</c:v>
                </c:pt>
                <c:pt idx="424">
                  <c:v>4321</c:v>
                </c:pt>
                <c:pt idx="425">
                  <c:v>5432</c:v>
                </c:pt>
                <c:pt idx="426">
                  <c:v>4661.0526315789502</c:v>
                </c:pt>
                <c:pt idx="427">
                  <c:v>4876</c:v>
                </c:pt>
                <c:pt idx="428">
                  <c:v>4466.8421052631593</c:v>
                </c:pt>
                <c:pt idx="429">
                  <c:v>4078.4210526315801</c:v>
                </c:pt>
                <c:pt idx="430">
                  <c:v>5049.4736842105267</c:v>
                </c:pt>
                <c:pt idx="431">
                  <c:v>4855.2631578947367</c:v>
                </c:pt>
                <c:pt idx="432">
                  <c:v>4855.2631578947367</c:v>
                </c:pt>
                <c:pt idx="433">
                  <c:v>5234</c:v>
                </c:pt>
                <c:pt idx="434">
                  <c:v>5437.8947368421041</c:v>
                </c:pt>
                <c:pt idx="435">
                  <c:v>5632.1052631578968</c:v>
                </c:pt>
                <c:pt idx="436">
                  <c:v>5826.3157894736851</c:v>
                </c:pt>
                <c:pt idx="437">
                  <c:v>4876</c:v>
                </c:pt>
                <c:pt idx="438">
                  <c:v>6432</c:v>
                </c:pt>
                <c:pt idx="439">
                  <c:v>6020.5263157894742</c:v>
                </c:pt>
                <c:pt idx="440">
                  <c:v>6603.1578947368416</c:v>
                </c:pt>
                <c:pt idx="441">
                  <c:v>6020.5263157894742</c:v>
                </c:pt>
                <c:pt idx="442">
                  <c:v>5243.6842105263158</c:v>
                </c:pt>
                <c:pt idx="443">
                  <c:v>6603.1578947368416</c:v>
                </c:pt>
                <c:pt idx="444">
                  <c:v>6020.5263157894742</c:v>
                </c:pt>
                <c:pt idx="445">
                  <c:v>6408.9473684210525</c:v>
                </c:pt>
                <c:pt idx="446">
                  <c:v>4855.2631578947367</c:v>
                </c:pt>
                <c:pt idx="447">
                  <c:v>5243.6842105263158</c:v>
                </c:pt>
                <c:pt idx="448">
                  <c:v>5437.8947368421041</c:v>
                </c:pt>
                <c:pt idx="449">
                  <c:v>5654</c:v>
                </c:pt>
                <c:pt idx="450">
                  <c:v>5342</c:v>
                </c:pt>
                <c:pt idx="451">
                  <c:v>6603.1578947368416</c:v>
                </c:pt>
                <c:pt idx="452">
                  <c:v>5543</c:v>
                </c:pt>
                <c:pt idx="453">
                  <c:v>5987</c:v>
                </c:pt>
                <c:pt idx="454">
                  <c:v>6603.1578947368416</c:v>
                </c:pt>
                <c:pt idx="455">
                  <c:v>7185.7894736842109</c:v>
                </c:pt>
                <c:pt idx="456">
                  <c:v>6987</c:v>
                </c:pt>
                <c:pt idx="457">
                  <c:v>7185.7894736842109</c:v>
                </c:pt>
                <c:pt idx="458">
                  <c:v>6408.9473684210525</c:v>
                </c:pt>
                <c:pt idx="459">
                  <c:v>6432</c:v>
                </c:pt>
                <c:pt idx="460">
                  <c:v>6020.5263157894742</c:v>
                </c:pt>
                <c:pt idx="461">
                  <c:v>6125</c:v>
                </c:pt>
                <c:pt idx="462">
                  <c:v>5437.8947368421041</c:v>
                </c:pt>
                <c:pt idx="463">
                  <c:v>5632</c:v>
                </c:pt>
                <c:pt idx="464">
                  <c:v>5987</c:v>
                </c:pt>
                <c:pt idx="465">
                  <c:v>5243.6842105263158</c:v>
                </c:pt>
                <c:pt idx="466">
                  <c:v>5049.4736842105267</c:v>
                </c:pt>
                <c:pt idx="467">
                  <c:v>6123</c:v>
                </c:pt>
                <c:pt idx="468">
                  <c:v>4661.0526315789502</c:v>
                </c:pt>
                <c:pt idx="469">
                  <c:v>5632.1052631578968</c:v>
                </c:pt>
                <c:pt idx="470">
                  <c:v>4466.8421052631593</c:v>
                </c:pt>
                <c:pt idx="471">
                  <c:v>5432</c:v>
                </c:pt>
                <c:pt idx="472">
                  <c:v>4855.2631578947367</c:v>
                </c:pt>
                <c:pt idx="473">
                  <c:v>4855.2631578947367</c:v>
                </c:pt>
                <c:pt idx="474">
                  <c:v>5765</c:v>
                </c:pt>
                <c:pt idx="475">
                  <c:v>5437.8947368421041</c:v>
                </c:pt>
                <c:pt idx="476">
                  <c:v>6020.5263157894742</c:v>
                </c:pt>
                <c:pt idx="477">
                  <c:v>5213</c:v>
                </c:pt>
                <c:pt idx="478">
                  <c:v>5321</c:v>
                </c:pt>
                <c:pt idx="479">
                  <c:v>4661.0526315789502</c:v>
                </c:pt>
                <c:pt idx="480">
                  <c:v>6020.5263157894742</c:v>
                </c:pt>
                <c:pt idx="481">
                  <c:v>5437.8947368421041</c:v>
                </c:pt>
                <c:pt idx="482">
                  <c:v>6214.7368421052624</c:v>
                </c:pt>
                <c:pt idx="483">
                  <c:v>4855.2631578947367</c:v>
                </c:pt>
                <c:pt idx="484">
                  <c:v>4534</c:v>
                </c:pt>
                <c:pt idx="485">
                  <c:v>4272.6315789473683</c:v>
                </c:pt>
                <c:pt idx="486">
                  <c:v>5786</c:v>
                </c:pt>
                <c:pt idx="487">
                  <c:v>4855.2631578947367</c:v>
                </c:pt>
                <c:pt idx="488">
                  <c:v>5432</c:v>
                </c:pt>
                <c:pt idx="489">
                  <c:v>4466.8421052631593</c:v>
                </c:pt>
                <c:pt idx="490">
                  <c:v>5243.6842105263158</c:v>
                </c:pt>
                <c:pt idx="491">
                  <c:v>5243.6842105263158</c:v>
                </c:pt>
                <c:pt idx="492">
                  <c:v>4532</c:v>
                </c:pt>
                <c:pt idx="493">
                  <c:v>4321</c:v>
                </c:pt>
                <c:pt idx="494">
                  <c:v>4661.0526315789502</c:v>
                </c:pt>
                <c:pt idx="495">
                  <c:v>4661.0526315789502</c:v>
                </c:pt>
                <c:pt idx="496">
                  <c:v>4098</c:v>
                </c:pt>
                <c:pt idx="497">
                  <c:v>5049.4736842105267</c:v>
                </c:pt>
                <c:pt idx="498">
                  <c:v>5049.4736842105267</c:v>
                </c:pt>
                <c:pt idx="499">
                  <c:v>4466.8421052631593</c:v>
                </c:pt>
                <c:pt idx="500">
                  <c:v>5987</c:v>
                </c:pt>
                <c:pt idx="501">
                  <c:v>4661.0526315789502</c:v>
                </c:pt>
                <c:pt idx="502">
                  <c:v>5049.4736842105267</c:v>
                </c:pt>
                <c:pt idx="503">
                  <c:v>6408.9473684210525</c:v>
                </c:pt>
                <c:pt idx="504">
                  <c:v>7768.4210526315792</c:v>
                </c:pt>
                <c:pt idx="505">
                  <c:v>6543</c:v>
                </c:pt>
                <c:pt idx="506">
                  <c:v>7865</c:v>
                </c:pt>
                <c:pt idx="507">
                  <c:v>6020.5263157894742</c:v>
                </c:pt>
                <c:pt idx="508">
                  <c:v>6214.7368421052624</c:v>
                </c:pt>
                <c:pt idx="509">
                  <c:v>5826.3157894736851</c:v>
                </c:pt>
                <c:pt idx="510">
                  <c:v>5432</c:v>
                </c:pt>
                <c:pt idx="511">
                  <c:v>6408.9473684210525</c:v>
                </c:pt>
              </c:numCache>
            </c:numRef>
          </c:xVal>
          <c:yVal>
            <c:numRef>
              <c:f>'0+0 C'!$T$3:$T$514</c:f>
              <c:numCache>
                <c:formatCode>0.00</c:formatCode>
                <c:ptCount val="512"/>
                <c:pt idx="0">
                  <c:v>1.7037037037037042</c:v>
                </c:pt>
                <c:pt idx="1">
                  <c:v>2.0740740740740744</c:v>
                </c:pt>
                <c:pt idx="2">
                  <c:v>2.8888888888888888</c:v>
                </c:pt>
                <c:pt idx="3">
                  <c:v>3.4074074074074083</c:v>
                </c:pt>
                <c:pt idx="4">
                  <c:v>2.592592592592593</c:v>
                </c:pt>
                <c:pt idx="5">
                  <c:v>3.6296296296296293</c:v>
                </c:pt>
                <c:pt idx="6">
                  <c:v>2.7407407407407418</c:v>
                </c:pt>
                <c:pt idx="7">
                  <c:v>3.6296296296296293</c:v>
                </c:pt>
                <c:pt idx="8">
                  <c:v>3.0370370370370376</c:v>
                </c:pt>
                <c:pt idx="9">
                  <c:v>3.0370370370370376</c:v>
                </c:pt>
                <c:pt idx="10">
                  <c:v>3.3</c:v>
                </c:pt>
                <c:pt idx="11">
                  <c:v>3.3333333333333339</c:v>
                </c:pt>
                <c:pt idx="12">
                  <c:v>3.4814814814814818</c:v>
                </c:pt>
                <c:pt idx="13">
                  <c:v>3.7600000000000002</c:v>
                </c:pt>
                <c:pt idx="14">
                  <c:v>3.3333333333333339</c:v>
                </c:pt>
                <c:pt idx="15">
                  <c:v>3.8518518518518521</c:v>
                </c:pt>
                <c:pt idx="16">
                  <c:v>4.0000000000000009</c:v>
                </c:pt>
                <c:pt idx="17">
                  <c:v>4.0000000000000009</c:v>
                </c:pt>
                <c:pt idx="18">
                  <c:v>4.45</c:v>
                </c:pt>
                <c:pt idx="19">
                  <c:v>4.5</c:v>
                </c:pt>
                <c:pt idx="20">
                  <c:v>4.2962962962962967</c:v>
                </c:pt>
                <c:pt idx="21">
                  <c:v>3.9259259259259265</c:v>
                </c:pt>
                <c:pt idx="22">
                  <c:v>4.3199999999999994</c:v>
                </c:pt>
                <c:pt idx="23">
                  <c:v>4.666666666666667</c:v>
                </c:pt>
                <c:pt idx="24">
                  <c:v>4.54</c:v>
                </c:pt>
                <c:pt idx="25">
                  <c:v>4.7407407407407414</c:v>
                </c:pt>
                <c:pt idx="26">
                  <c:v>4.4444444444444464</c:v>
                </c:pt>
                <c:pt idx="27">
                  <c:v>4.0740740740740744</c:v>
                </c:pt>
                <c:pt idx="28">
                  <c:v>4.6499999999999995</c:v>
                </c:pt>
                <c:pt idx="29">
                  <c:v>4.5185185185185173</c:v>
                </c:pt>
                <c:pt idx="30">
                  <c:v>4.2962962962962967</c:v>
                </c:pt>
                <c:pt idx="31">
                  <c:v>4.2962962962962967</c:v>
                </c:pt>
                <c:pt idx="32">
                  <c:v>4.4444444444444464</c:v>
                </c:pt>
                <c:pt idx="33">
                  <c:v>4</c:v>
                </c:pt>
                <c:pt idx="34">
                  <c:v>3.7037037037037042</c:v>
                </c:pt>
                <c:pt idx="35">
                  <c:v>4.2962962962962967</c:v>
                </c:pt>
                <c:pt idx="36">
                  <c:v>4.2</c:v>
                </c:pt>
                <c:pt idx="37">
                  <c:v>3.4814814814814818</c:v>
                </c:pt>
                <c:pt idx="38">
                  <c:v>3.777777777777779</c:v>
                </c:pt>
                <c:pt idx="39">
                  <c:v>3.9259259259259265</c:v>
                </c:pt>
                <c:pt idx="40">
                  <c:v>3.6296296296296293</c:v>
                </c:pt>
                <c:pt idx="41">
                  <c:v>4.0999999999999996</c:v>
                </c:pt>
                <c:pt idx="42">
                  <c:v>3.8899999999999997</c:v>
                </c:pt>
                <c:pt idx="43">
                  <c:v>3.7037037037037042</c:v>
                </c:pt>
                <c:pt idx="44">
                  <c:v>4.0000000000000009</c:v>
                </c:pt>
                <c:pt idx="45">
                  <c:v>4.1199999999999992</c:v>
                </c:pt>
                <c:pt idx="46">
                  <c:v>3.65</c:v>
                </c:pt>
                <c:pt idx="47">
                  <c:v>3.777777777777779</c:v>
                </c:pt>
                <c:pt idx="48">
                  <c:v>4.2222222222222223</c:v>
                </c:pt>
                <c:pt idx="49">
                  <c:v>4.2962962962962967</c:v>
                </c:pt>
                <c:pt idx="50">
                  <c:v>3.7800000000000002</c:v>
                </c:pt>
                <c:pt idx="51">
                  <c:v>3.777777777777779</c:v>
                </c:pt>
                <c:pt idx="52">
                  <c:v>4.2222222222222223</c:v>
                </c:pt>
                <c:pt idx="53">
                  <c:v>3.9259259259259265</c:v>
                </c:pt>
                <c:pt idx="54">
                  <c:v>4.2962962962962967</c:v>
                </c:pt>
                <c:pt idx="55">
                  <c:v>4.6499999999999995</c:v>
                </c:pt>
                <c:pt idx="56">
                  <c:v>5.4074074074074066</c:v>
                </c:pt>
                <c:pt idx="57">
                  <c:v>4.4444444444444464</c:v>
                </c:pt>
                <c:pt idx="58">
                  <c:v>4.5185185185185173</c:v>
                </c:pt>
                <c:pt idx="59">
                  <c:v>5.3333333333333339</c:v>
                </c:pt>
                <c:pt idx="60">
                  <c:v>4.5185185185185173</c:v>
                </c:pt>
                <c:pt idx="61">
                  <c:v>4.666666666666667</c:v>
                </c:pt>
                <c:pt idx="62">
                  <c:v>4.6399999999999997</c:v>
                </c:pt>
                <c:pt idx="63">
                  <c:v>5.0370370370370363</c:v>
                </c:pt>
                <c:pt idx="64">
                  <c:v>4.2222222222222223</c:v>
                </c:pt>
                <c:pt idx="65">
                  <c:v>4.67</c:v>
                </c:pt>
                <c:pt idx="66">
                  <c:v>4.666666666666667</c:v>
                </c:pt>
                <c:pt idx="67">
                  <c:v>4.4444444444444464</c:v>
                </c:pt>
                <c:pt idx="68">
                  <c:v>4.5599999999999996</c:v>
                </c:pt>
                <c:pt idx="69">
                  <c:v>4.4444444444444464</c:v>
                </c:pt>
                <c:pt idx="70">
                  <c:v>4.9629629629629637</c:v>
                </c:pt>
                <c:pt idx="71">
                  <c:v>5.0370370370370363</c:v>
                </c:pt>
                <c:pt idx="72">
                  <c:v>4.1481481481481488</c:v>
                </c:pt>
                <c:pt idx="73">
                  <c:v>4.8888888888888884</c:v>
                </c:pt>
                <c:pt idx="74">
                  <c:v>4.5925925925925926</c:v>
                </c:pt>
                <c:pt idx="75">
                  <c:v>5.3333333333333339</c:v>
                </c:pt>
                <c:pt idx="76">
                  <c:v>5.7037037037037059</c:v>
                </c:pt>
                <c:pt idx="77">
                  <c:v>5.1111111111111116</c:v>
                </c:pt>
                <c:pt idx="78">
                  <c:v>5.1851851851851851</c:v>
                </c:pt>
                <c:pt idx="79">
                  <c:v>5.5555555555555545</c:v>
                </c:pt>
                <c:pt idx="80">
                  <c:v>6.0740740740740744</c:v>
                </c:pt>
                <c:pt idx="81">
                  <c:v>5.3333333333333339</c:v>
                </c:pt>
                <c:pt idx="82">
                  <c:v>6.1</c:v>
                </c:pt>
                <c:pt idx="83">
                  <c:v>5.6296296296296315</c:v>
                </c:pt>
                <c:pt idx="84">
                  <c:v>5.7037037037037059</c:v>
                </c:pt>
                <c:pt idx="85">
                  <c:v>5.0370370370370363</c:v>
                </c:pt>
                <c:pt idx="86">
                  <c:v>5.1111111111111116</c:v>
                </c:pt>
                <c:pt idx="87">
                  <c:v>5.42</c:v>
                </c:pt>
                <c:pt idx="88">
                  <c:v>5.2592592592592595</c:v>
                </c:pt>
                <c:pt idx="89">
                  <c:v>5.2592592592592595</c:v>
                </c:pt>
                <c:pt idx="90">
                  <c:v>5.1851851851851851</c:v>
                </c:pt>
                <c:pt idx="91">
                  <c:v>4.2962962962962967</c:v>
                </c:pt>
                <c:pt idx="92">
                  <c:v>5.0999999999999996</c:v>
                </c:pt>
                <c:pt idx="93">
                  <c:v>4.1481481481481488</c:v>
                </c:pt>
                <c:pt idx="94">
                  <c:v>5.0370370370370363</c:v>
                </c:pt>
                <c:pt idx="95">
                  <c:v>4.8148148148148149</c:v>
                </c:pt>
                <c:pt idx="96">
                  <c:v>4.666666666666667</c:v>
                </c:pt>
                <c:pt idx="97">
                  <c:v>4.3703703703703702</c:v>
                </c:pt>
                <c:pt idx="98">
                  <c:v>5.6499999999999995</c:v>
                </c:pt>
                <c:pt idx="99">
                  <c:v>5.98</c:v>
                </c:pt>
                <c:pt idx="100">
                  <c:v>6.1481481481481488</c:v>
                </c:pt>
                <c:pt idx="101">
                  <c:v>5.7777777777777786</c:v>
                </c:pt>
                <c:pt idx="102">
                  <c:v>6.2962962962962967</c:v>
                </c:pt>
                <c:pt idx="103">
                  <c:v>5.4814814814814836</c:v>
                </c:pt>
                <c:pt idx="104">
                  <c:v>5.98</c:v>
                </c:pt>
                <c:pt idx="105">
                  <c:v>6.56</c:v>
                </c:pt>
                <c:pt idx="106">
                  <c:v>5.8518518518518512</c:v>
                </c:pt>
                <c:pt idx="107">
                  <c:v>5.9</c:v>
                </c:pt>
                <c:pt idx="108">
                  <c:v>6.3703703703703702</c:v>
                </c:pt>
                <c:pt idx="109">
                  <c:v>6.45</c:v>
                </c:pt>
                <c:pt idx="110">
                  <c:v>6.1481481481481488</c:v>
                </c:pt>
                <c:pt idx="111">
                  <c:v>6.1481481481481488</c:v>
                </c:pt>
                <c:pt idx="112">
                  <c:v>5.45</c:v>
                </c:pt>
                <c:pt idx="113">
                  <c:v>5.6499999999999995</c:v>
                </c:pt>
                <c:pt idx="114">
                  <c:v>5.4814814814814836</c:v>
                </c:pt>
                <c:pt idx="115">
                  <c:v>5.76</c:v>
                </c:pt>
                <c:pt idx="116">
                  <c:v>5.71</c:v>
                </c:pt>
                <c:pt idx="117">
                  <c:v>5.67</c:v>
                </c:pt>
                <c:pt idx="118">
                  <c:v>6</c:v>
                </c:pt>
                <c:pt idx="119">
                  <c:v>5.4074074074074066</c:v>
                </c:pt>
                <c:pt idx="120">
                  <c:v>5.9</c:v>
                </c:pt>
                <c:pt idx="121">
                  <c:v>4.9629629629629637</c:v>
                </c:pt>
                <c:pt idx="122">
                  <c:v>5.4074074074074066</c:v>
                </c:pt>
                <c:pt idx="123">
                  <c:v>4.5599999999999996</c:v>
                </c:pt>
                <c:pt idx="124">
                  <c:v>4.8148148148148149</c:v>
                </c:pt>
                <c:pt idx="125">
                  <c:v>5.5555555555555545</c:v>
                </c:pt>
                <c:pt idx="126">
                  <c:v>4.666666666666667</c:v>
                </c:pt>
                <c:pt idx="127">
                  <c:v>4.5185185185185173</c:v>
                </c:pt>
                <c:pt idx="128">
                  <c:v>4.1481481481481488</c:v>
                </c:pt>
                <c:pt idx="129">
                  <c:v>4.1481481481481488</c:v>
                </c:pt>
                <c:pt idx="130">
                  <c:v>4.2222222222222223</c:v>
                </c:pt>
                <c:pt idx="131">
                  <c:v>4.5925925925925926</c:v>
                </c:pt>
                <c:pt idx="132">
                  <c:v>4.3</c:v>
                </c:pt>
                <c:pt idx="133">
                  <c:v>3.9259259259259265</c:v>
                </c:pt>
                <c:pt idx="134">
                  <c:v>5.0370370370370363</c:v>
                </c:pt>
                <c:pt idx="135">
                  <c:v>4.4444444444444464</c:v>
                </c:pt>
                <c:pt idx="136">
                  <c:v>4.7407407407407414</c:v>
                </c:pt>
                <c:pt idx="137">
                  <c:v>4.9000000000000004</c:v>
                </c:pt>
                <c:pt idx="138">
                  <c:v>4.7407407407407414</c:v>
                </c:pt>
                <c:pt idx="139">
                  <c:v>3.777777777777779</c:v>
                </c:pt>
                <c:pt idx="140">
                  <c:v>3.98</c:v>
                </c:pt>
                <c:pt idx="141">
                  <c:v>4.4444444444444464</c:v>
                </c:pt>
                <c:pt idx="142">
                  <c:v>4.3703703703703702</c:v>
                </c:pt>
                <c:pt idx="143">
                  <c:v>4.0000000000000009</c:v>
                </c:pt>
                <c:pt idx="144">
                  <c:v>4.3199999999999994</c:v>
                </c:pt>
                <c:pt idx="145">
                  <c:v>4.3703703703703702</c:v>
                </c:pt>
                <c:pt idx="146">
                  <c:v>4.34</c:v>
                </c:pt>
                <c:pt idx="147">
                  <c:v>4.24</c:v>
                </c:pt>
                <c:pt idx="148">
                  <c:v>4.1481481481481488</c:v>
                </c:pt>
                <c:pt idx="149">
                  <c:v>4.2300000000000004</c:v>
                </c:pt>
                <c:pt idx="150">
                  <c:v>4.5599999999999996</c:v>
                </c:pt>
                <c:pt idx="151">
                  <c:v>3.8518518518518521</c:v>
                </c:pt>
                <c:pt idx="152">
                  <c:v>4.0000000000000009</c:v>
                </c:pt>
                <c:pt idx="153">
                  <c:v>4.5599999999999996</c:v>
                </c:pt>
                <c:pt idx="154">
                  <c:v>4.1481481481481488</c:v>
                </c:pt>
                <c:pt idx="155">
                  <c:v>3.8518518518518521</c:v>
                </c:pt>
                <c:pt idx="156">
                  <c:v>3.9259259259259265</c:v>
                </c:pt>
                <c:pt idx="157">
                  <c:v>4.0999999999999996</c:v>
                </c:pt>
                <c:pt idx="158">
                  <c:v>4.1481481481481488</c:v>
                </c:pt>
                <c:pt idx="159">
                  <c:v>4.0740740740740744</c:v>
                </c:pt>
                <c:pt idx="160">
                  <c:v>4</c:v>
                </c:pt>
                <c:pt idx="161">
                  <c:v>4.0000000000000009</c:v>
                </c:pt>
                <c:pt idx="162">
                  <c:v>4.3</c:v>
                </c:pt>
                <c:pt idx="163">
                  <c:v>4.0000000000000009</c:v>
                </c:pt>
                <c:pt idx="164">
                  <c:v>4.87</c:v>
                </c:pt>
                <c:pt idx="165">
                  <c:v>5.0370370370370363</c:v>
                </c:pt>
                <c:pt idx="166">
                  <c:v>4.5925925925925926</c:v>
                </c:pt>
                <c:pt idx="167">
                  <c:v>4.5925925925925926</c:v>
                </c:pt>
                <c:pt idx="168">
                  <c:v>4.8888888888888884</c:v>
                </c:pt>
                <c:pt idx="169">
                  <c:v>3.9259259259259265</c:v>
                </c:pt>
                <c:pt idx="170">
                  <c:v>3.9259259259259265</c:v>
                </c:pt>
                <c:pt idx="171">
                  <c:v>3.777777777777779</c:v>
                </c:pt>
                <c:pt idx="172">
                  <c:v>3.9259259259259265</c:v>
                </c:pt>
                <c:pt idx="173">
                  <c:v>3.7037037037037042</c:v>
                </c:pt>
                <c:pt idx="174">
                  <c:v>3.3333333333333339</c:v>
                </c:pt>
                <c:pt idx="175">
                  <c:v>3.65</c:v>
                </c:pt>
                <c:pt idx="176">
                  <c:v>4.5</c:v>
                </c:pt>
                <c:pt idx="177">
                  <c:v>4.2222222222222223</c:v>
                </c:pt>
                <c:pt idx="178">
                  <c:v>4.4300000000000006</c:v>
                </c:pt>
                <c:pt idx="179">
                  <c:v>4.34</c:v>
                </c:pt>
                <c:pt idx="180">
                  <c:v>4.4444444444444464</c:v>
                </c:pt>
                <c:pt idx="181">
                  <c:v>4.5925925925925926</c:v>
                </c:pt>
                <c:pt idx="182">
                  <c:v>4.2962962962962967</c:v>
                </c:pt>
                <c:pt idx="183">
                  <c:v>4.3703703703703702</c:v>
                </c:pt>
                <c:pt idx="184">
                  <c:v>4.2222222222222223</c:v>
                </c:pt>
                <c:pt idx="185">
                  <c:v>3.8518518518518521</c:v>
                </c:pt>
                <c:pt idx="186">
                  <c:v>3.7</c:v>
                </c:pt>
                <c:pt idx="187">
                  <c:v>3.67</c:v>
                </c:pt>
                <c:pt idx="188">
                  <c:v>3.5555555555555558</c:v>
                </c:pt>
                <c:pt idx="189">
                  <c:v>3.2592592592592595</c:v>
                </c:pt>
                <c:pt idx="190">
                  <c:v>3.23</c:v>
                </c:pt>
                <c:pt idx="191">
                  <c:v>3.0370370370370376</c:v>
                </c:pt>
                <c:pt idx="192">
                  <c:v>3.34</c:v>
                </c:pt>
                <c:pt idx="193">
                  <c:v>3.3333333333333339</c:v>
                </c:pt>
                <c:pt idx="194">
                  <c:v>3</c:v>
                </c:pt>
                <c:pt idx="195">
                  <c:v>3.1851851851851847</c:v>
                </c:pt>
                <c:pt idx="196">
                  <c:v>3.23</c:v>
                </c:pt>
                <c:pt idx="197">
                  <c:v>3</c:v>
                </c:pt>
                <c:pt idx="198">
                  <c:v>3.0370370370370376</c:v>
                </c:pt>
                <c:pt idx="199">
                  <c:v>3.56</c:v>
                </c:pt>
                <c:pt idx="200">
                  <c:v>4.0000000000000009</c:v>
                </c:pt>
                <c:pt idx="201">
                  <c:v>4.2222222222222223</c:v>
                </c:pt>
                <c:pt idx="202">
                  <c:v>4</c:v>
                </c:pt>
                <c:pt idx="203">
                  <c:v>4.5185185185185173</c:v>
                </c:pt>
                <c:pt idx="204">
                  <c:v>5</c:v>
                </c:pt>
                <c:pt idx="205">
                  <c:v>4.3</c:v>
                </c:pt>
                <c:pt idx="206">
                  <c:v>4.3703703703703702</c:v>
                </c:pt>
                <c:pt idx="207">
                  <c:v>4.2962962962962967</c:v>
                </c:pt>
                <c:pt idx="208">
                  <c:v>4.76</c:v>
                </c:pt>
                <c:pt idx="209">
                  <c:v>4.0000000000000009</c:v>
                </c:pt>
                <c:pt idx="210">
                  <c:v>4.666666666666667</c:v>
                </c:pt>
                <c:pt idx="211">
                  <c:v>4.2962962962962967</c:v>
                </c:pt>
                <c:pt idx="212">
                  <c:v>4.5185185185185173</c:v>
                </c:pt>
                <c:pt idx="213">
                  <c:v>3.0370370370370376</c:v>
                </c:pt>
                <c:pt idx="214">
                  <c:v>3.3333333333333339</c:v>
                </c:pt>
                <c:pt idx="215">
                  <c:v>3.2592592592592595</c:v>
                </c:pt>
                <c:pt idx="216">
                  <c:v>3.2</c:v>
                </c:pt>
                <c:pt idx="217">
                  <c:v>3.1111111111111112</c:v>
                </c:pt>
                <c:pt idx="218">
                  <c:v>3.5555555555555558</c:v>
                </c:pt>
                <c:pt idx="219">
                  <c:v>3.4074074074074083</c:v>
                </c:pt>
                <c:pt idx="220">
                  <c:v>3.4814814814814818</c:v>
                </c:pt>
                <c:pt idx="221">
                  <c:v>3.5</c:v>
                </c:pt>
                <c:pt idx="222">
                  <c:v>3.7037037037037042</c:v>
                </c:pt>
                <c:pt idx="223">
                  <c:v>3.8</c:v>
                </c:pt>
                <c:pt idx="224">
                  <c:v>3.65</c:v>
                </c:pt>
                <c:pt idx="225">
                  <c:v>3.5</c:v>
                </c:pt>
                <c:pt idx="226">
                  <c:v>3.3333333333333339</c:v>
                </c:pt>
                <c:pt idx="227">
                  <c:v>3.5</c:v>
                </c:pt>
                <c:pt idx="228">
                  <c:v>3.9259259259259265</c:v>
                </c:pt>
                <c:pt idx="229">
                  <c:v>4.1481481481481488</c:v>
                </c:pt>
                <c:pt idx="230">
                  <c:v>4.2962962962962967</c:v>
                </c:pt>
                <c:pt idx="231">
                  <c:v>4.4444444444444464</c:v>
                </c:pt>
                <c:pt idx="232">
                  <c:v>4.8888888888888884</c:v>
                </c:pt>
                <c:pt idx="233">
                  <c:v>4.4444444444444464</c:v>
                </c:pt>
                <c:pt idx="234">
                  <c:v>5.0370370370370363</c:v>
                </c:pt>
                <c:pt idx="235">
                  <c:v>5</c:v>
                </c:pt>
                <c:pt idx="236">
                  <c:v>4.4444444444444464</c:v>
                </c:pt>
                <c:pt idx="237">
                  <c:v>4.0000000000000009</c:v>
                </c:pt>
                <c:pt idx="238">
                  <c:v>4.3</c:v>
                </c:pt>
                <c:pt idx="239">
                  <c:v>4.1481481481481488</c:v>
                </c:pt>
                <c:pt idx="240">
                  <c:v>3.8518518518518521</c:v>
                </c:pt>
                <c:pt idx="241">
                  <c:v>4.3703703703703702</c:v>
                </c:pt>
                <c:pt idx="242">
                  <c:v>4.5925925925925926</c:v>
                </c:pt>
                <c:pt idx="243">
                  <c:v>4.2222222222222223</c:v>
                </c:pt>
                <c:pt idx="244">
                  <c:v>3.9259259259259265</c:v>
                </c:pt>
                <c:pt idx="245">
                  <c:v>4.5925925925925926</c:v>
                </c:pt>
                <c:pt idx="246">
                  <c:v>4.8888888888888884</c:v>
                </c:pt>
                <c:pt idx="247">
                  <c:v>4.666666666666667</c:v>
                </c:pt>
                <c:pt idx="248">
                  <c:v>4.4444444444444464</c:v>
                </c:pt>
                <c:pt idx="249">
                  <c:v>5</c:v>
                </c:pt>
                <c:pt idx="250">
                  <c:v>4.0740740740740744</c:v>
                </c:pt>
                <c:pt idx="251">
                  <c:v>3.6296296296296293</c:v>
                </c:pt>
                <c:pt idx="252">
                  <c:v>3.777777777777779</c:v>
                </c:pt>
                <c:pt idx="253">
                  <c:v>3.1851851851851847</c:v>
                </c:pt>
                <c:pt idx="254">
                  <c:v>3.777777777777779</c:v>
                </c:pt>
                <c:pt idx="255">
                  <c:v>3.4814814814814818</c:v>
                </c:pt>
                <c:pt idx="256">
                  <c:v>3.4814814814814818</c:v>
                </c:pt>
                <c:pt idx="257">
                  <c:v>3.1851851851851847</c:v>
                </c:pt>
                <c:pt idx="258">
                  <c:v>3</c:v>
                </c:pt>
                <c:pt idx="259">
                  <c:v>3.4074074074074083</c:v>
                </c:pt>
                <c:pt idx="260">
                  <c:v>2.1481481481481484</c:v>
                </c:pt>
                <c:pt idx="261">
                  <c:v>2.0000000000000004</c:v>
                </c:pt>
                <c:pt idx="262">
                  <c:v>2.3703703703703711</c:v>
                </c:pt>
                <c:pt idx="263">
                  <c:v>2.2222222222222232</c:v>
                </c:pt>
                <c:pt idx="264">
                  <c:v>2.2962962962962972</c:v>
                </c:pt>
                <c:pt idx="265">
                  <c:v>2</c:v>
                </c:pt>
                <c:pt idx="266">
                  <c:v>2.2962962962962972</c:v>
                </c:pt>
                <c:pt idx="267">
                  <c:v>2.2999999999999998</c:v>
                </c:pt>
                <c:pt idx="268">
                  <c:v>2.4</c:v>
                </c:pt>
                <c:pt idx="269">
                  <c:v>2.2962962962962972</c:v>
                </c:pt>
                <c:pt idx="270">
                  <c:v>2.592592592592593</c:v>
                </c:pt>
                <c:pt idx="271">
                  <c:v>3.4299999999999997</c:v>
                </c:pt>
                <c:pt idx="272">
                  <c:v>3.23</c:v>
                </c:pt>
                <c:pt idx="273">
                  <c:v>3.0370370370370376</c:v>
                </c:pt>
                <c:pt idx="274">
                  <c:v>2.8888888888888888</c:v>
                </c:pt>
                <c:pt idx="275">
                  <c:v>2.8148148148148149</c:v>
                </c:pt>
                <c:pt idx="276">
                  <c:v>3</c:v>
                </c:pt>
                <c:pt idx="277">
                  <c:v>3.1111111111111112</c:v>
                </c:pt>
                <c:pt idx="278">
                  <c:v>3</c:v>
                </c:pt>
                <c:pt idx="279">
                  <c:v>3</c:v>
                </c:pt>
                <c:pt idx="280">
                  <c:v>3.1</c:v>
                </c:pt>
                <c:pt idx="281">
                  <c:v>3</c:v>
                </c:pt>
                <c:pt idx="282">
                  <c:v>3.1851851851851847</c:v>
                </c:pt>
                <c:pt idx="283">
                  <c:v>3</c:v>
                </c:pt>
                <c:pt idx="284">
                  <c:v>3.1111111111111112</c:v>
                </c:pt>
                <c:pt idx="285">
                  <c:v>4.0000000000000009</c:v>
                </c:pt>
                <c:pt idx="286">
                  <c:v>3.9</c:v>
                </c:pt>
                <c:pt idx="287">
                  <c:v>4.4000000000000004</c:v>
                </c:pt>
                <c:pt idx="288">
                  <c:v>4.3</c:v>
                </c:pt>
                <c:pt idx="289">
                  <c:v>4.2222222222222223</c:v>
                </c:pt>
                <c:pt idx="290">
                  <c:v>4.666666666666667</c:v>
                </c:pt>
                <c:pt idx="291">
                  <c:v>4.7</c:v>
                </c:pt>
                <c:pt idx="292">
                  <c:v>3.7037037037037042</c:v>
                </c:pt>
                <c:pt idx="293">
                  <c:v>3.2592592592592595</c:v>
                </c:pt>
                <c:pt idx="294">
                  <c:v>3.7037037037037042</c:v>
                </c:pt>
                <c:pt idx="295">
                  <c:v>3.2592592592592595</c:v>
                </c:pt>
                <c:pt idx="296">
                  <c:v>2.7407407407407418</c:v>
                </c:pt>
                <c:pt idx="297">
                  <c:v>2.1481481481481484</c:v>
                </c:pt>
                <c:pt idx="298">
                  <c:v>2.2222222222222232</c:v>
                </c:pt>
                <c:pt idx="299">
                  <c:v>2.2222222222222232</c:v>
                </c:pt>
                <c:pt idx="300">
                  <c:v>2.2962962962962972</c:v>
                </c:pt>
                <c:pt idx="301">
                  <c:v>2.2222222222222232</c:v>
                </c:pt>
                <c:pt idx="302">
                  <c:v>2.0000000000000004</c:v>
                </c:pt>
                <c:pt idx="303">
                  <c:v>1.5555555555555558</c:v>
                </c:pt>
                <c:pt idx="304">
                  <c:v>1.4814814814814816</c:v>
                </c:pt>
                <c:pt idx="305">
                  <c:v>1.4814814814814816</c:v>
                </c:pt>
                <c:pt idx="306">
                  <c:v>1.6</c:v>
                </c:pt>
                <c:pt idx="307">
                  <c:v>1.5</c:v>
                </c:pt>
                <c:pt idx="308">
                  <c:v>1.5555555555555558</c:v>
                </c:pt>
                <c:pt idx="309">
                  <c:v>2.0000000000000004</c:v>
                </c:pt>
                <c:pt idx="310">
                  <c:v>2.0000000000000004</c:v>
                </c:pt>
                <c:pt idx="311">
                  <c:v>2.1481481481481484</c:v>
                </c:pt>
                <c:pt idx="312">
                  <c:v>2</c:v>
                </c:pt>
                <c:pt idx="313">
                  <c:v>2.2222222222222232</c:v>
                </c:pt>
                <c:pt idx="314">
                  <c:v>1.9259259259259258</c:v>
                </c:pt>
                <c:pt idx="315">
                  <c:v>1.8</c:v>
                </c:pt>
                <c:pt idx="316">
                  <c:v>1.6296296296296298</c:v>
                </c:pt>
                <c:pt idx="317">
                  <c:v>1.6296296296296298</c:v>
                </c:pt>
                <c:pt idx="318">
                  <c:v>1.9</c:v>
                </c:pt>
                <c:pt idx="319">
                  <c:v>1.7037037037037042</c:v>
                </c:pt>
                <c:pt idx="320">
                  <c:v>1.8</c:v>
                </c:pt>
                <c:pt idx="321">
                  <c:v>1.8518518518518521</c:v>
                </c:pt>
                <c:pt idx="322">
                  <c:v>2.2962962962962972</c:v>
                </c:pt>
                <c:pt idx="323">
                  <c:v>2.4</c:v>
                </c:pt>
                <c:pt idx="324">
                  <c:v>2.5185185185185186</c:v>
                </c:pt>
                <c:pt idx="325">
                  <c:v>2.5185185185185186</c:v>
                </c:pt>
                <c:pt idx="326">
                  <c:v>2.2222222222222232</c:v>
                </c:pt>
                <c:pt idx="327">
                  <c:v>2.592592592592593</c:v>
                </c:pt>
                <c:pt idx="328">
                  <c:v>1.7000000000000002</c:v>
                </c:pt>
                <c:pt idx="329">
                  <c:v>1.4074074074074074</c:v>
                </c:pt>
                <c:pt idx="330">
                  <c:v>1.4074074074074074</c:v>
                </c:pt>
                <c:pt idx="331">
                  <c:v>1.2</c:v>
                </c:pt>
                <c:pt idx="332">
                  <c:v>1.1111111111111116</c:v>
                </c:pt>
                <c:pt idx="333">
                  <c:v>1.3333333333333333</c:v>
                </c:pt>
                <c:pt idx="334">
                  <c:v>1.1111111111111116</c:v>
                </c:pt>
                <c:pt idx="335">
                  <c:v>1.1111111111111116</c:v>
                </c:pt>
                <c:pt idx="336">
                  <c:v>1.2</c:v>
                </c:pt>
                <c:pt idx="337">
                  <c:v>1.6296296296296298</c:v>
                </c:pt>
                <c:pt idx="338">
                  <c:v>1.2</c:v>
                </c:pt>
                <c:pt idx="339">
                  <c:v>1.7000000000000002</c:v>
                </c:pt>
                <c:pt idx="340">
                  <c:v>1.8</c:v>
                </c:pt>
                <c:pt idx="341">
                  <c:v>1.9259259259259258</c:v>
                </c:pt>
                <c:pt idx="342">
                  <c:v>1.7000000000000002</c:v>
                </c:pt>
                <c:pt idx="343">
                  <c:v>1.7777777777777781</c:v>
                </c:pt>
                <c:pt idx="344">
                  <c:v>1.8</c:v>
                </c:pt>
                <c:pt idx="345">
                  <c:v>1.9</c:v>
                </c:pt>
                <c:pt idx="346">
                  <c:v>2.0740740740740744</c:v>
                </c:pt>
                <c:pt idx="347">
                  <c:v>2.2222222222222232</c:v>
                </c:pt>
                <c:pt idx="348">
                  <c:v>2.4</c:v>
                </c:pt>
                <c:pt idx="349">
                  <c:v>2.3703703703703711</c:v>
                </c:pt>
                <c:pt idx="350">
                  <c:v>2.3703703703703711</c:v>
                </c:pt>
                <c:pt idx="351">
                  <c:v>2.5</c:v>
                </c:pt>
                <c:pt idx="352">
                  <c:v>2.7407407407407418</c:v>
                </c:pt>
                <c:pt idx="353">
                  <c:v>2.8</c:v>
                </c:pt>
                <c:pt idx="354">
                  <c:v>2.8888888888888888</c:v>
                </c:pt>
                <c:pt idx="355">
                  <c:v>2.8148148148148149</c:v>
                </c:pt>
                <c:pt idx="356">
                  <c:v>3</c:v>
                </c:pt>
                <c:pt idx="357">
                  <c:v>3</c:v>
                </c:pt>
                <c:pt idx="358">
                  <c:v>2.8148148148148149</c:v>
                </c:pt>
                <c:pt idx="359">
                  <c:v>2.7407407407407418</c:v>
                </c:pt>
                <c:pt idx="360">
                  <c:v>3.1</c:v>
                </c:pt>
                <c:pt idx="361">
                  <c:v>2.9</c:v>
                </c:pt>
                <c:pt idx="362">
                  <c:v>3.0370370370370376</c:v>
                </c:pt>
                <c:pt idx="363">
                  <c:v>3.1851851851851847</c:v>
                </c:pt>
                <c:pt idx="364">
                  <c:v>1.8518518518518521</c:v>
                </c:pt>
                <c:pt idx="365">
                  <c:v>1.6296296296296298</c:v>
                </c:pt>
                <c:pt idx="366">
                  <c:v>0.9629629629629628</c:v>
                </c:pt>
                <c:pt idx="367">
                  <c:v>1.3333333333333333</c:v>
                </c:pt>
                <c:pt idx="368">
                  <c:v>0.66666666666666663</c:v>
                </c:pt>
                <c:pt idx="369">
                  <c:v>0.8148148148148151</c:v>
                </c:pt>
                <c:pt idx="370">
                  <c:v>0.5185185185185186</c:v>
                </c:pt>
                <c:pt idx="371">
                  <c:v>0.74074074074074081</c:v>
                </c:pt>
                <c:pt idx="372">
                  <c:v>0.66666666666666663</c:v>
                </c:pt>
                <c:pt idx="373">
                  <c:v>0.74074074074074081</c:v>
                </c:pt>
                <c:pt idx="374">
                  <c:v>0.59259259259259278</c:v>
                </c:pt>
                <c:pt idx="375">
                  <c:v>0.29629629629629634</c:v>
                </c:pt>
                <c:pt idx="376">
                  <c:v>0.44444444444444453</c:v>
                </c:pt>
                <c:pt idx="377">
                  <c:v>0.29629629629629634</c:v>
                </c:pt>
                <c:pt idx="378">
                  <c:v>0.66666666666666663</c:v>
                </c:pt>
                <c:pt idx="379">
                  <c:v>0.44444444444444453</c:v>
                </c:pt>
                <c:pt idx="380">
                  <c:v>0.8148148148148151</c:v>
                </c:pt>
                <c:pt idx="381">
                  <c:v>0.88888888888888906</c:v>
                </c:pt>
                <c:pt idx="382">
                  <c:v>0.70000000000000007</c:v>
                </c:pt>
                <c:pt idx="383">
                  <c:v>0.8148148148148151</c:v>
                </c:pt>
                <c:pt idx="384">
                  <c:v>0.5185185185185186</c:v>
                </c:pt>
                <c:pt idx="385">
                  <c:v>0.74074074074074081</c:v>
                </c:pt>
                <c:pt idx="386">
                  <c:v>0.8148148148148151</c:v>
                </c:pt>
                <c:pt idx="387">
                  <c:v>0.88888888888888906</c:v>
                </c:pt>
                <c:pt idx="388">
                  <c:v>1.0370370370370372</c:v>
                </c:pt>
                <c:pt idx="389">
                  <c:v>0.8148148148148151</c:v>
                </c:pt>
                <c:pt idx="390">
                  <c:v>1.0370370370370372</c:v>
                </c:pt>
                <c:pt idx="391">
                  <c:v>1.6296296296296298</c:v>
                </c:pt>
                <c:pt idx="392">
                  <c:v>1.2592592592592591</c:v>
                </c:pt>
                <c:pt idx="393">
                  <c:v>1.6296296296296298</c:v>
                </c:pt>
                <c:pt idx="394">
                  <c:v>2.1481481481481484</c:v>
                </c:pt>
                <c:pt idx="395">
                  <c:v>2.2222222222222232</c:v>
                </c:pt>
                <c:pt idx="396">
                  <c:v>2.1481481481481484</c:v>
                </c:pt>
                <c:pt idx="397">
                  <c:v>2.1481481481481484</c:v>
                </c:pt>
                <c:pt idx="398">
                  <c:v>2.8888888888888888</c:v>
                </c:pt>
                <c:pt idx="399">
                  <c:v>2.9629629629629632</c:v>
                </c:pt>
                <c:pt idx="400">
                  <c:v>2.8</c:v>
                </c:pt>
                <c:pt idx="401">
                  <c:v>2.7407407407407418</c:v>
                </c:pt>
                <c:pt idx="402">
                  <c:v>2.7</c:v>
                </c:pt>
                <c:pt idx="403">
                  <c:v>2.5185185185185186</c:v>
                </c:pt>
                <c:pt idx="404">
                  <c:v>2</c:v>
                </c:pt>
                <c:pt idx="405">
                  <c:v>1.5555555555555558</c:v>
                </c:pt>
                <c:pt idx="406">
                  <c:v>1.8518518518518521</c:v>
                </c:pt>
                <c:pt idx="407">
                  <c:v>1.7037037037037042</c:v>
                </c:pt>
                <c:pt idx="408">
                  <c:v>1.6296296296296298</c:v>
                </c:pt>
                <c:pt idx="409">
                  <c:v>1.5555555555555558</c:v>
                </c:pt>
                <c:pt idx="410">
                  <c:v>1.6</c:v>
                </c:pt>
                <c:pt idx="411">
                  <c:v>2.3703703703703711</c:v>
                </c:pt>
                <c:pt idx="412">
                  <c:v>2.592592592592593</c:v>
                </c:pt>
                <c:pt idx="413">
                  <c:v>2.8</c:v>
                </c:pt>
                <c:pt idx="414">
                  <c:v>2.7407407407407418</c:v>
                </c:pt>
                <c:pt idx="415">
                  <c:v>3.3333333333333339</c:v>
                </c:pt>
                <c:pt idx="416">
                  <c:v>3.7037037037037042</c:v>
                </c:pt>
                <c:pt idx="417">
                  <c:v>3.8518518518518521</c:v>
                </c:pt>
                <c:pt idx="418">
                  <c:v>4.2222222222222223</c:v>
                </c:pt>
                <c:pt idx="419">
                  <c:v>4.4000000000000004</c:v>
                </c:pt>
                <c:pt idx="420">
                  <c:v>4.5925925925925926</c:v>
                </c:pt>
                <c:pt idx="421">
                  <c:v>4.5999999999999996</c:v>
                </c:pt>
                <c:pt idx="422">
                  <c:v>4.6399999999999997</c:v>
                </c:pt>
                <c:pt idx="423">
                  <c:v>3.9</c:v>
                </c:pt>
                <c:pt idx="424">
                  <c:v>3.5</c:v>
                </c:pt>
                <c:pt idx="425">
                  <c:v>3.3333333333333339</c:v>
                </c:pt>
                <c:pt idx="426">
                  <c:v>3.0370370370370376</c:v>
                </c:pt>
                <c:pt idx="427">
                  <c:v>3.4</c:v>
                </c:pt>
                <c:pt idx="428">
                  <c:v>3.2</c:v>
                </c:pt>
                <c:pt idx="429">
                  <c:v>3</c:v>
                </c:pt>
                <c:pt idx="430">
                  <c:v>3.2</c:v>
                </c:pt>
                <c:pt idx="431">
                  <c:v>3.0370370370370376</c:v>
                </c:pt>
                <c:pt idx="432">
                  <c:v>3.3333333333333339</c:v>
                </c:pt>
                <c:pt idx="433">
                  <c:v>3.3</c:v>
                </c:pt>
                <c:pt idx="434">
                  <c:v>3.1851851851851847</c:v>
                </c:pt>
                <c:pt idx="435">
                  <c:v>3.1851851851851847</c:v>
                </c:pt>
                <c:pt idx="436">
                  <c:v>3.3333333333333339</c:v>
                </c:pt>
                <c:pt idx="437">
                  <c:v>4.0740740740740744</c:v>
                </c:pt>
                <c:pt idx="438">
                  <c:v>4.3703703703703702</c:v>
                </c:pt>
                <c:pt idx="439">
                  <c:v>4.7407407407407414</c:v>
                </c:pt>
                <c:pt idx="440">
                  <c:v>4.666666666666667</c:v>
                </c:pt>
                <c:pt idx="441">
                  <c:v>4.8148148148148149</c:v>
                </c:pt>
                <c:pt idx="442">
                  <c:v>4.5</c:v>
                </c:pt>
                <c:pt idx="443">
                  <c:v>4.7</c:v>
                </c:pt>
                <c:pt idx="444">
                  <c:v>4.4000000000000004</c:v>
                </c:pt>
                <c:pt idx="445">
                  <c:v>4.5999999999999996</c:v>
                </c:pt>
                <c:pt idx="446">
                  <c:v>4.5185185185185173</c:v>
                </c:pt>
                <c:pt idx="447">
                  <c:v>4</c:v>
                </c:pt>
                <c:pt idx="448">
                  <c:v>4.5</c:v>
                </c:pt>
                <c:pt idx="449">
                  <c:v>4.3</c:v>
                </c:pt>
                <c:pt idx="450">
                  <c:v>4.3703703703703702</c:v>
                </c:pt>
                <c:pt idx="451">
                  <c:v>4</c:v>
                </c:pt>
                <c:pt idx="452">
                  <c:v>4.5999999999999996</c:v>
                </c:pt>
                <c:pt idx="453">
                  <c:v>4</c:v>
                </c:pt>
                <c:pt idx="454">
                  <c:v>4.2222222222222223</c:v>
                </c:pt>
                <c:pt idx="455">
                  <c:v>3.9</c:v>
                </c:pt>
                <c:pt idx="456">
                  <c:v>4.5</c:v>
                </c:pt>
                <c:pt idx="457">
                  <c:v>4.666666666666667</c:v>
                </c:pt>
                <c:pt idx="458">
                  <c:v>4.4444444444444464</c:v>
                </c:pt>
                <c:pt idx="459">
                  <c:v>4.5185185185185173</c:v>
                </c:pt>
                <c:pt idx="460">
                  <c:v>4.5</c:v>
                </c:pt>
                <c:pt idx="461">
                  <c:v>4.7</c:v>
                </c:pt>
                <c:pt idx="462">
                  <c:v>4.6499999999999995</c:v>
                </c:pt>
                <c:pt idx="463">
                  <c:v>4.2</c:v>
                </c:pt>
                <c:pt idx="464">
                  <c:v>4.5</c:v>
                </c:pt>
                <c:pt idx="465">
                  <c:v>4.2222222222222223</c:v>
                </c:pt>
                <c:pt idx="466">
                  <c:v>4.2222222222222223</c:v>
                </c:pt>
                <c:pt idx="467">
                  <c:v>4.3</c:v>
                </c:pt>
                <c:pt idx="468">
                  <c:v>4.5185185185185173</c:v>
                </c:pt>
                <c:pt idx="469">
                  <c:v>4.4000000000000004</c:v>
                </c:pt>
                <c:pt idx="470">
                  <c:v>4.2</c:v>
                </c:pt>
                <c:pt idx="471">
                  <c:v>4.3703703703703702</c:v>
                </c:pt>
                <c:pt idx="472">
                  <c:v>4.3703703703703702</c:v>
                </c:pt>
                <c:pt idx="473">
                  <c:v>3.9</c:v>
                </c:pt>
                <c:pt idx="474">
                  <c:v>4.3703703703703702</c:v>
                </c:pt>
                <c:pt idx="475">
                  <c:v>3.6296296296296293</c:v>
                </c:pt>
                <c:pt idx="476">
                  <c:v>4</c:v>
                </c:pt>
                <c:pt idx="477">
                  <c:v>3.2592592592592595</c:v>
                </c:pt>
                <c:pt idx="478">
                  <c:v>4.2222222222222223</c:v>
                </c:pt>
                <c:pt idx="479">
                  <c:v>3.3333333333333339</c:v>
                </c:pt>
                <c:pt idx="480">
                  <c:v>3.8518518518518521</c:v>
                </c:pt>
                <c:pt idx="481">
                  <c:v>4.4444444444444464</c:v>
                </c:pt>
                <c:pt idx="482">
                  <c:v>4.1481481481481488</c:v>
                </c:pt>
                <c:pt idx="483">
                  <c:v>3.9259259259259265</c:v>
                </c:pt>
                <c:pt idx="484">
                  <c:v>3.9</c:v>
                </c:pt>
                <c:pt idx="485">
                  <c:v>3.9259259259259265</c:v>
                </c:pt>
                <c:pt idx="486">
                  <c:v>3.4074074074074083</c:v>
                </c:pt>
                <c:pt idx="487">
                  <c:v>3.8518518518518521</c:v>
                </c:pt>
                <c:pt idx="488">
                  <c:v>3.7</c:v>
                </c:pt>
                <c:pt idx="489">
                  <c:v>3.5555555555555558</c:v>
                </c:pt>
                <c:pt idx="490">
                  <c:v>2.3703703703703711</c:v>
                </c:pt>
                <c:pt idx="491">
                  <c:v>2.6666666666666665</c:v>
                </c:pt>
                <c:pt idx="492">
                  <c:v>2.4</c:v>
                </c:pt>
                <c:pt idx="493">
                  <c:v>2.5185185185185186</c:v>
                </c:pt>
                <c:pt idx="494">
                  <c:v>2.2999999999999998</c:v>
                </c:pt>
                <c:pt idx="495">
                  <c:v>2.3703703703703711</c:v>
                </c:pt>
                <c:pt idx="496">
                  <c:v>2.9629629629629632</c:v>
                </c:pt>
                <c:pt idx="497">
                  <c:v>2.5185185185185186</c:v>
                </c:pt>
                <c:pt idx="498">
                  <c:v>2.592592592592593</c:v>
                </c:pt>
                <c:pt idx="499">
                  <c:v>3.7037037037037042</c:v>
                </c:pt>
                <c:pt idx="500">
                  <c:v>4.0740740740740744</c:v>
                </c:pt>
                <c:pt idx="501">
                  <c:v>3.8</c:v>
                </c:pt>
                <c:pt idx="502">
                  <c:v>4.0000000000000009</c:v>
                </c:pt>
                <c:pt idx="503">
                  <c:v>4.1481481481481488</c:v>
                </c:pt>
                <c:pt idx="504">
                  <c:v>4</c:v>
                </c:pt>
                <c:pt idx="505">
                  <c:v>3.6</c:v>
                </c:pt>
                <c:pt idx="506">
                  <c:v>3.7</c:v>
                </c:pt>
                <c:pt idx="507">
                  <c:v>4.2</c:v>
                </c:pt>
                <c:pt idx="508">
                  <c:v>4</c:v>
                </c:pt>
                <c:pt idx="509">
                  <c:v>3.9259259259259265</c:v>
                </c:pt>
                <c:pt idx="510">
                  <c:v>3.6</c:v>
                </c:pt>
                <c:pt idx="511">
                  <c:v>4.0000000000000009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A5-4636-9A6A-6703BED9E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120192"/>
        <c:axId val="138130560"/>
      </c:scatterChart>
      <c:valAx>
        <c:axId val="138120192"/>
        <c:scaling>
          <c:orientation val="minMax"/>
          <c:max val="800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Ca, Kevs</a:t>
                </a:r>
              </a:p>
            </c:rich>
          </c:tx>
          <c:layout>
            <c:manualLayout>
              <c:xMode val="edge"/>
              <c:yMode val="edge"/>
              <c:x val="0.46391666666666842"/>
              <c:y val="0.9129629629629578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pt-BR"/>
          </a:p>
        </c:txPr>
        <c:crossAx val="138130560"/>
        <c:crosses val="autoZero"/>
        <c:crossBetween val="midCat"/>
        <c:majorUnit val="2000"/>
      </c:valAx>
      <c:valAx>
        <c:axId val="1381305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C, Kevs</a:t>
                </a:r>
              </a:p>
            </c:rich>
          </c:tx>
          <c:layout>
            <c:manualLayout>
              <c:xMode val="edge"/>
              <c:yMode val="edge"/>
              <c:x val="2.7777777777778069E-3"/>
              <c:y val="0.3233562992126013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138120192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>
          <a:latin typeface="+mn-lt"/>
        </a:defRPr>
      </a:pPr>
      <a:endParaRPr lang="pt-B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96605767587048"/>
          <c:y val="5.5092592592592714E-2"/>
          <c:w val="0.72440709968133188"/>
          <c:h val="0.7143055555555556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24545349662003368"/>
                  <c:y val="-3.8481621700152978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600" b="1" baseline="0" dirty="0"/>
                      <a:t>y = 0.006x - 1.58
R² = 0.70***</a:t>
                    </a:r>
                  </a:p>
                  <a:p>
                    <a:pPr>
                      <a:defRPr sz="1600" b="1"/>
                    </a:pPr>
                    <a:r>
                      <a:rPr lang="en-US" sz="1600" b="1" baseline="0" dirty="0"/>
                      <a:t>N = 512</a:t>
                    </a:r>
                    <a:endParaRPr lang="en-US" sz="1600" b="1" dirty="0"/>
                  </a:p>
                </c:rich>
              </c:tx>
              <c:numFmt formatCode="General" sourceLinked="0"/>
            </c:trendlineLbl>
          </c:trendline>
          <c:xVal>
            <c:numRef>
              <c:f>'6+3 C'!$AB$3:$AB$514</c:f>
              <c:numCache>
                <c:formatCode>0</c:formatCode>
                <c:ptCount val="512"/>
                <c:pt idx="0">
                  <c:v>1376</c:v>
                </c:pt>
                <c:pt idx="1">
                  <c:v>1354</c:v>
                </c:pt>
                <c:pt idx="2">
                  <c:v>1365</c:v>
                </c:pt>
                <c:pt idx="3">
                  <c:v>1298</c:v>
                </c:pt>
                <c:pt idx="4">
                  <c:v>1365</c:v>
                </c:pt>
                <c:pt idx="5">
                  <c:v>1398</c:v>
                </c:pt>
                <c:pt idx="6">
                  <c:v>1354</c:v>
                </c:pt>
                <c:pt idx="7">
                  <c:v>1276</c:v>
                </c:pt>
                <c:pt idx="8">
                  <c:v>1254</c:v>
                </c:pt>
                <c:pt idx="9">
                  <c:v>1365</c:v>
                </c:pt>
                <c:pt idx="10">
                  <c:v>1298</c:v>
                </c:pt>
                <c:pt idx="11">
                  <c:v>1243</c:v>
                </c:pt>
                <c:pt idx="12">
                  <c:v>1265</c:v>
                </c:pt>
                <c:pt idx="13">
                  <c:v>1285.909090909091</c:v>
                </c:pt>
                <c:pt idx="14">
                  <c:v>1174.090909090909</c:v>
                </c:pt>
                <c:pt idx="15">
                  <c:v>1231</c:v>
                </c:pt>
                <c:pt idx="16">
                  <c:v>1176</c:v>
                </c:pt>
                <c:pt idx="17">
                  <c:v>1230</c:v>
                </c:pt>
                <c:pt idx="18">
                  <c:v>1123</c:v>
                </c:pt>
                <c:pt idx="19">
                  <c:v>1176</c:v>
                </c:pt>
                <c:pt idx="20">
                  <c:v>1187</c:v>
                </c:pt>
                <c:pt idx="21">
                  <c:v>1006.3636363636365</c:v>
                </c:pt>
                <c:pt idx="22">
                  <c:v>1062.2727272727273</c:v>
                </c:pt>
                <c:pt idx="23">
                  <c:v>1032</c:v>
                </c:pt>
                <c:pt idx="24">
                  <c:v>1187</c:v>
                </c:pt>
                <c:pt idx="25">
                  <c:v>1118.1818181818178</c:v>
                </c:pt>
                <c:pt idx="26">
                  <c:v>1032</c:v>
                </c:pt>
                <c:pt idx="27">
                  <c:v>1230</c:v>
                </c:pt>
                <c:pt idx="28">
                  <c:v>1285.909090909091</c:v>
                </c:pt>
                <c:pt idx="29">
                  <c:v>1125</c:v>
                </c:pt>
                <c:pt idx="30">
                  <c:v>1176</c:v>
                </c:pt>
                <c:pt idx="31">
                  <c:v>1232</c:v>
                </c:pt>
                <c:pt idx="32">
                  <c:v>1121</c:v>
                </c:pt>
                <c:pt idx="33">
                  <c:v>1230</c:v>
                </c:pt>
                <c:pt idx="34">
                  <c:v>1062.2727272727273</c:v>
                </c:pt>
                <c:pt idx="35">
                  <c:v>1143</c:v>
                </c:pt>
                <c:pt idx="36">
                  <c:v>950.45454545454538</c:v>
                </c:pt>
                <c:pt idx="37">
                  <c:v>876</c:v>
                </c:pt>
                <c:pt idx="38">
                  <c:v>894.54545454545439</c:v>
                </c:pt>
                <c:pt idx="39">
                  <c:v>812</c:v>
                </c:pt>
                <c:pt idx="40">
                  <c:v>987</c:v>
                </c:pt>
                <c:pt idx="41">
                  <c:v>950.45454545454538</c:v>
                </c:pt>
                <c:pt idx="42">
                  <c:v>1006.3636363636365</c:v>
                </c:pt>
                <c:pt idx="43">
                  <c:v>987</c:v>
                </c:pt>
                <c:pt idx="44">
                  <c:v>894.54545454545439</c:v>
                </c:pt>
                <c:pt idx="45">
                  <c:v>954</c:v>
                </c:pt>
                <c:pt idx="46">
                  <c:v>838.63636363636363</c:v>
                </c:pt>
                <c:pt idx="47">
                  <c:v>838.63636363636363</c:v>
                </c:pt>
                <c:pt idx="48">
                  <c:v>987</c:v>
                </c:pt>
                <c:pt idx="49">
                  <c:v>1021</c:v>
                </c:pt>
                <c:pt idx="50">
                  <c:v>1174.090909090909</c:v>
                </c:pt>
                <c:pt idx="51">
                  <c:v>1118.1818181818178</c:v>
                </c:pt>
                <c:pt idx="52">
                  <c:v>1198</c:v>
                </c:pt>
                <c:pt idx="53">
                  <c:v>1176</c:v>
                </c:pt>
                <c:pt idx="54">
                  <c:v>1118.1818181818178</c:v>
                </c:pt>
                <c:pt idx="55">
                  <c:v>1118.1818181818178</c:v>
                </c:pt>
                <c:pt idx="56">
                  <c:v>1098</c:v>
                </c:pt>
                <c:pt idx="57">
                  <c:v>1054</c:v>
                </c:pt>
                <c:pt idx="58">
                  <c:v>986</c:v>
                </c:pt>
                <c:pt idx="59">
                  <c:v>876</c:v>
                </c:pt>
                <c:pt idx="60">
                  <c:v>765</c:v>
                </c:pt>
                <c:pt idx="61">
                  <c:v>654</c:v>
                </c:pt>
                <c:pt idx="62">
                  <c:v>623</c:v>
                </c:pt>
                <c:pt idx="63">
                  <c:v>614.99999999999989</c:v>
                </c:pt>
                <c:pt idx="64">
                  <c:v>543</c:v>
                </c:pt>
                <c:pt idx="65">
                  <c:v>559.09090909090889</c:v>
                </c:pt>
                <c:pt idx="66">
                  <c:v>559</c:v>
                </c:pt>
                <c:pt idx="67">
                  <c:v>782.72727272727263</c:v>
                </c:pt>
                <c:pt idx="68">
                  <c:v>726.81818181818187</c:v>
                </c:pt>
                <c:pt idx="69">
                  <c:v>670.90909090909099</c:v>
                </c:pt>
                <c:pt idx="70">
                  <c:v>598</c:v>
                </c:pt>
                <c:pt idx="71">
                  <c:v>503.18181818181824</c:v>
                </c:pt>
                <c:pt idx="72">
                  <c:v>543</c:v>
                </c:pt>
                <c:pt idx="73">
                  <c:v>567</c:v>
                </c:pt>
                <c:pt idx="74">
                  <c:v>614.99999999999989</c:v>
                </c:pt>
                <c:pt idx="75">
                  <c:v>598</c:v>
                </c:pt>
                <c:pt idx="76">
                  <c:v>576</c:v>
                </c:pt>
                <c:pt idx="77">
                  <c:v>587</c:v>
                </c:pt>
                <c:pt idx="78">
                  <c:v>670.90909090909099</c:v>
                </c:pt>
                <c:pt idx="79">
                  <c:v>643</c:v>
                </c:pt>
                <c:pt idx="80">
                  <c:v>543</c:v>
                </c:pt>
                <c:pt idx="81">
                  <c:v>654</c:v>
                </c:pt>
                <c:pt idx="82">
                  <c:v>687</c:v>
                </c:pt>
                <c:pt idx="83">
                  <c:v>876</c:v>
                </c:pt>
                <c:pt idx="84">
                  <c:v>832</c:v>
                </c:pt>
                <c:pt idx="85">
                  <c:v>894.54545454545439</c:v>
                </c:pt>
                <c:pt idx="86">
                  <c:v>1006.3636363636365</c:v>
                </c:pt>
                <c:pt idx="87">
                  <c:v>1006.3636363636365</c:v>
                </c:pt>
                <c:pt idx="88">
                  <c:v>987</c:v>
                </c:pt>
                <c:pt idx="89">
                  <c:v>1062.2727272727273</c:v>
                </c:pt>
                <c:pt idx="90">
                  <c:v>1006.3636363636365</c:v>
                </c:pt>
                <c:pt idx="91">
                  <c:v>1174.090909090909</c:v>
                </c:pt>
                <c:pt idx="92">
                  <c:v>1118.1818181818178</c:v>
                </c:pt>
                <c:pt idx="93">
                  <c:v>1021</c:v>
                </c:pt>
                <c:pt idx="94">
                  <c:v>1101</c:v>
                </c:pt>
                <c:pt idx="95">
                  <c:v>1174.090909090909</c:v>
                </c:pt>
                <c:pt idx="96">
                  <c:v>1174.090909090909</c:v>
                </c:pt>
                <c:pt idx="97">
                  <c:v>1062.2727272727273</c:v>
                </c:pt>
                <c:pt idx="98">
                  <c:v>1021</c:v>
                </c:pt>
                <c:pt idx="99">
                  <c:v>1062.2727272727273</c:v>
                </c:pt>
                <c:pt idx="100">
                  <c:v>1118.1818181818178</c:v>
                </c:pt>
                <c:pt idx="101">
                  <c:v>1006.3636363636365</c:v>
                </c:pt>
                <c:pt idx="102">
                  <c:v>1174.090909090909</c:v>
                </c:pt>
                <c:pt idx="103">
                  <c:v>1121</c:v>
                </c:pt>
                <c:pt idx="104">
                  <c:v>1062.2727272727273</c:v>
                </c:pt>
                <c:pt idx="105">
                  <c:v>1021</c:v>
                </c:pt>
                <c:pt idx="106">
                  <c:v>1062.2727272727273</c:v>
                </c:pt>
                <c:pt idx="107">
                  <c:v>1234</c:v>
                </c:pt>
                <c:pt idx="108">
                  <c:v>1174.090909090909</c:v>
                </c:pt>
                <c:pt idx="109">
                  <c:v>1254</c:v>
                </c:pt>
                <c:pt idx="110">
                  <c:v>1397.727272727273</c:v>
                </c:pt>
                <c:pt idx="111">
                  <c:v>1285.909090909091</c:v>
                </c:pt>
                <c:pt idx="112">
                  <c:v>1345</c:v>
                </c:pt>
                <c:pt idx="113">
                  <c:v>1432</c:v>
                </c:pt>
                <c:pt idx="114">
                  <c:v>1565.4545454545453</c:v>
                </c:pt>
                <c:pt idx="115">
                  <c:v>1437</c:v>
                </c:pt>
                <c:pt idx="116">
                  <c:v>1565.4545454545453</c:v>
                </c:pt>
                <c:pt idx="117">
                  <c:v>1476</c:v>
                </c:pt>
                <c:pt idx="118">
                  <c:v>1598</c:v>
                </c:pt>
                <c:pt idx="119">
                  <c:v>1565.4545454545453</c:v>
                </c:pt>
                <c:pt idx="120">
                  <c:v>1587</c:v>
                </c:pt>
                <c:pt idx="121">
                  <c:v>1643</c:v>
                </c:pt>
                <c:pt idx="122">
                  <c:v>1453.6363636363633</c:v>
                </c:pt>
                <c:pt idx="123">
                  <c:v>1453.6363636363633</c:v>
                </c:pt>
                <c:pt idx="124">
                  <c:v>1432</c:v>
                </c:pt>
                <c:pt idx="125">
                  <c:v>1543</c:v>
                </c:pt>
                <c:pt idx="126">
                  <c:v>1587</c:v>
                </c:pt>
                <c:pt idx="127">
                  <c:v>1432</c:v>
                </c:pt>
                <c:pt idx="128">
                  <c:v>1487</c:v>
                </c:pt>
                <c:pt idx="129">
                  <c:v>1432</c:v>
                </c:pt>
                <c:pt idx="130">
                  <c:v>1487</c:v>
                </c:pt>
                <c:pt idx="131">
                  <c:v>1432</c:v>
                </c:pt>
                <c:pt idx="132">
                  <c:v>1387</c:v>
                </c:pt>
                <c:pt idx="133">
                  <c:v>1587</c:v>
                </c:pt>
                <c:pt idx="134">
                  <c:v>1621</c:v>
                </c:pt>
                <c:pt idx="135">
                  <c:v>1432</c:v>
                </c:pt>
                <c:pt idx="136">
                  <c:v>1476</c:v>
                </c:pt>
                <c:pt idx="137">
                  <c:v>1432</c:v>
                </c:pt>
                <c:pt idx="138">
                  <c:v>1476</c:v>
                </c:pt>
                <c:pt idx="139">
                  <c:v>1677.2727272727273</c:v>
                </c:pt>
                <c:pt idx="140">
                  <c:v>1621</c:v>
                </c:pt>
                <c:pt idx="141">
                  <c:v>1565.4545454545453</c:v>
                </c:pt>
                <c:pt idx="142">
                  <c:v>1453.6363636363633</c:v>
                </c:pt>
                <c:pt idx="143">
                  <c:v>1698</c:v>
                </c:pt>
                <c:pt idx="144">
                  <c:v>1632</c:v>
                </c:pt>
                <c:pt idx="145">
                  <c:v>1432</c:v>
                </c:pt>
                <c:pt idx="146">
                  <c:v>1376</c:v>
                </c:pt>
                <c:pt idx="147">
                  <c:v>1354</c:v>
                </c:pt>
                <c:pt idx="148">
                  <c:v>1298</c:v>
                </c:pt>
                <c:pt idx="149">
                  <c:v>1324</c:v>
                </c:pt>
                <c:pt idx="150">
                  <c:v>1354</c:v>
                </c:pt>
                <c:pt idx="151">
                  <c:v>1341.8181818181818</c:v>
                </c:pt>
                <c:pt idx="152">
                  <c:v>1397.727272727273</c:v>
                </c:pt>
                <c:pt idx="153">
                  <c:v>1397.727272727273</c:v>
                </c:pt>
                <c:pt idx="154">
                  <c:v>1276</c:v>
                </c:pt>
                <c:pt idx="155">
                  <c:v>1230</c:v>
                </c:pt>
                <c:pt idx="156">
                  <c:v>1285.909090909091</c:v>
                </c:pt>
                <c:pt idx="157">
                  <c:v>1254</c:v>
                </c:pt>
                <c:pt idx="158">
                  <c:v>1230</c:v>
                </c:pt>
                <c:pt idx="159">
                  <c:v>1397.727272727273</c:v>
                </c:pt>
                <c:pt idx="160">
                  <c:v>1285.909090909091</c:v>
                </c:pt>
                <c:pt idx="161">
                  <c:v>1341.8181818181818</c:v>
                </c:pt>
                <c:pt idx="162">
                  <c:v>1321</c:v>
                </c:pt>
                <c:pt idx="163">
                  <c:v>1230</c:v>
                </c:pt>
                <c:pt idx="164">
                  <c:v>1285.909090909091</c:v>
                </c:pt>
                <c:pt idx="165">
                  <c:v>1397.727272727273</c:v>
                </c:pt>
                <c:pt idx="166">
                  <c:v>1285.909090909091</c:v>
                </c:pt>
                <c:pt idx="167">
                  <c:v>1397.727272727273</c:v>
                </c:pt>
                <c:pt idx="168">
                  <c:v>1212</c:v>
                </c:pt>
                <c:pt idx="169">
                  <c:v>1021</c:v>
                </c:pt>
                <c:pt idx="170">
                  <c:v>1011</c:v>
                </c:pt>
                <c:pt idx="171">
                  <c:v>998</c:v>
                </c:pt>
                <c:pt idx="172">
                  <c:v>1111</c:v>
                </c:pt>
                <c:pt idx="173">
                  <c:v>1174.090909090909</c:v>
                </c:pt>
                <c:pt idx="174">
                  <c:v>1011</c:v>
                </c:pt>
                <c:pt idx="175">
                  <c:v>1006.3636363636365</c:v>
                </c:pt>
                <c:pt idx="176">
                  <c:v>1003</c:v>
                </c:pt>
                <c:pt idx="177">
                  <c:v>1118.1818181818178</c:v>
                </c:pt>
                <c:pt idx="178">
                  <c:v>1006.3636363636365</c:v>
                </c:pt>
                <c:pt idx="179">
                  <c:v>987</c:v>
                </c:pt>
                <c:pt idx="180">
                  <c:v>932</c:v>
                </c:pt>
                <c:pt idx="181">
                  <c:v>965</c:v>
                </c:pt>
                <c:pt idx="182">
                  <c:v>950.45454545454538</c:v>
                </c:pt>
                <c:pt idx="183">
                  <c:v>1006.3636363636365</c:v>
                </c:pt>
                <c:pt idx="184">
                  <c:v>1062.2727272727273</c:v>
                </c:pt>
                <c:pt idx="185">
                  <c:v>1021</c:v>
                </c:pt>
                <c:pt idx="186">
                  <c:v>1062.2727272727273</c:v>
                </c:pt>
                <c:pt idx="187">
                  <c:v>1118.1818181818178</c:v>
                </c:pt>
                <c:pt idx="188">
                  <c:v>1123</c:v>
                </c:pt>
                <c:pt idx="189">
                  <c:v>1230</c:v>
                </c:pt>
                <c:pt idx="190">
                  <c:v>1232</c:v>
                </c:pt>
                <c:pt idx="191">
                  <c:v>1278</c:v>
                </c:pt>
                <c:pt idx="192">
                  <c:v>1276</c:v>
                </c:pt>
                <c:pt idx="193">
                  <c:v>1341.8181818181818</c:v>
                </c:pt>
                <c:pt idx="194">
                  <c:v>1230</c:v>
                </c:pt>
                <c:pt idx="195">
                  <c:v>1285.909090909091</c:v>
                </c:pt>
                <c:pt idx="196">
                  <c:v>1276</c:v>
                </c:pt>
                <c:pt idx="197">
                  <c:v>1121</c:v>
                </c:pt>
                <c:pt idx="198">
                  <c:v>1165</c:v>
                </c:pt>
                <c:pt idx="199">
                  <c:v>1174.090909090909</c:v>
                </c:pt>
                <c:pt idx="200">
                  <c:v>1187</c:v>
                </c:pt>
                <c:pt idx="201">
                  <c:v>1198</c:v>
                </c:pt>
                <c:pt idx="202">
                  <c:v>1143</c:v>
                </c:pt>
                <c:pt idx="203">
                  <c:v>1198</c:v>
                </c:pt>
                <c:pt idx="204">
                  <c:v>1198</c:v>
                </c:pt>
                <c:pt idx="205">
                  <c:v>1230</c:v>
                </c:pt>
                <c:pt idx="206">
                  <c:v>1174.090909090909</c:v>
                </c:pt>
                <c:pt idx="207">
                  <c:v>1118.1818181818178</c:v>
                </c:pt>
                <c:pt idx="208">
                  <c:v>1230</c:v>
                </c:pt>
                <c:pt idx="209">
                  <c:v>1234</c:v>
                </c:pt>
                <c:pt idx="210">
                  <c:v>1118.1818181818178</c:v>
                </c:pt>
                <c:pt idx="211">
                  <c:v>1021</c:v>
                </c:pt>
                <c:pt idx="212">
                  <c:v>950.45454545454538</c:v>
                </c:pt>
                <c:pt idx="213">
                  <c:v>965</c:v>
                </c:pt>
                <c:pt idx="214">
                  <c:v>950.45454545454538</c:v>
                </c:pt>
                <c:pt idx="215">
                  <c:v>921</c:v>
                </c:pt>
                <c:pt idx="216">
                  <c:v>838.63636363636363</c:v>
                </c:pt>
                <c:pt idx="217">
                  <c:v>832</c:v>
                </c:pt>
                <c:pt idx="218">
                  <c:v>721</c:v>
                </c:pt>
                <c:pt idx="219">
                  <c:v>782.72727272727263</c:v>
                </c:pt>
                <c:pt idx="220">
                  <c:v>894.54545454545439</c:v>
                </c:pt>
                <c:pt idx="221">
                  <c:v>832</c:v>
                </c:pt>
                <c:pt idx="222">
                  <c:v>782.72727272727263</c:v>
                </c:pt>
                <c:pt idx="223">
                  <c:v>838.63636363636363</c:v>
                </c:pt>
                <c:pt idx="224">
                  <c:v>894.54545454545439</c:v>
                </c:pt>
                <c:pt idx="225">
                  <c:v>773</c:v>
                </c:pt>
                <c:pt idx="226">
                  <c:v>798</c:v>
                </c:pt>
                <c:pt idx="227">
                  <c:v>654</c:v>
                </c:pt>
                <c:pt idx="228">
                  <c:v>721</c:v>
                </c:pt>
                <c:pt idx="229">
                  <c:v>743</c:v>
                </c:pt>
                <c:pt idx="230">
                  <c:v>894.54545454545439</c:v>
                </c:pt>
                <c:pt idx="231">
                  <c:v>838.63636363636363</c:v>
                </c:pt>
                <c:pt idx="232">
                  <c:v>782.72727272727263</c:v>
                </c:pt>
                <c:pt idx="233">
                  <c:v>782.72727272727263</c:v>
                </c:pt>
                <c:pt idx="234">
                  <c:v>670.90909090909099</c:v>
                </c:pt>
                <c:pt idx="235">
                  <c:v>726.81818181818187</c:v>
                </c:pt>
                <c:pt idx="236">
                  <c:v>614.99999999999989</c:v>
                </c:pt>
                <c:pt idx="237">
                  <c:v>721</c:v>
                </c:pt>
                <c:pt idx="238">
                  <c:v>670.90909090909099</c:v>
                </c:pt>
                <c:pt idx="239">
                  <c:v>632</c:v>
                </c:pt>
                <c:pt idx="240">
                  <c:v>732</c:v>
                </c:pt>
                <c:pt idx="241">
                  <c:v>838.63636363636363</c:v>
                </c:pt>
                <c:pt idx="242">
                  <c:v>798</c:v>
                </c:pt>
                <c:pt idx="243">
                  <c:v>726.81818181818187</c:v>
                </c:pt>
                <c:pt idx="244">
                  <c:v>912</c:v>
                </c:pt>
                <c:pt idx="245">
                  <c:v>854</c:v>
                </c:pt>
                <c:pt idx="246">
                  <c:v>798</c:v>
                </c:pt>
                <c:pt idx="247">
                  <c:v>838.63636363636363</c:v>
                </c:pt>
                <c:pt idx="248">
                  <c:v>854</c:v>
                </c:pt>
                <c:pt idx="249">
                  <c:v>943</c:v>
                </c:pt>
                <c:pt idx="250">
                  <c:v>976</c:v>
                </c:pt>
                <c:pt idx="251">
                  <c:v>1001</c:v>
                </c:pt>
                <c:pt idx="252">
                  <c:v>1021</c:v>
                </c:pt>
                <c:pt idx="253">
                  <c:v>943</c:v>
                </c:pt>
                <c:pt idx="254">
                  <c:v>965</c:v>
                </c:pt>
                <c:pt idx="255">
                  <c:v>954</c:v>
                </c:pt>
                <c:pt idx="256">
                  <c:v>976</c:v>
                </c:pt>
                <c:pt idx="257">
                  <c:v>894.54545454545439</c:v>
                </c:pt>
                <c:pt idx="258">
                  <c:v>1062.2727272727273</c:v>
                </c:pt>
                <c:pt idx="259">
                  <c:v>932</c:v>
                </c:pt>
                <c:pt idx="260">
                  <c:v>894.54545454545439</c:v>
                </c:pt>
                <c:pt idx="261">
                  <c:v>1021</c:v>
                </c:pt>
                <c:pt idx="262">
                  <c:v>1230</c:v>
                </c:pt>
                <c:pt idx="263">
                  <c:v>1174.090909090909</c:v>
                </c:pt>
                <c:pt idx="264">
                  <c:v>1243</c:v>
                </c:pt>
                <c:pt idx="265">
                  <c:v>1132</c:v>
                </c:pt>
                <c:pt idx="266">
                  <c:v>1287</c:v>
                </c:pt>
                <c:pt idx="267">
                  <c:v>1118.1818181818178</c:v>
                </c:pt>
                <c:pt idx="268">
                  <c:v>1276</c:v>
                </c:pt>
                <c:pt idx="269">
                  <c:v>1321</c:v>
                </c:pt>
                <c:pt idx="270">
                  <c:v>1276</c:v>
                </c:pt>
                <c:pt idx="271">
                  <c:v>1323</c:v>
                </c:pt>
                <c:pt idx="272">
                  <c:v>1285.909090909091</c:v>
                </c:pt>
                <c:pt idx="273">
                  <c:v>1397.727272727273</c:v>
                </c:pt>
                <c:pt idx="274">
                  <c:v>1436</c:v>
                </c:pt>
                <c:pt idx="275">
                  <c:v>1432</c:v>
                </c:pt>
                <c:pt idx="276">
                  <c:v>1453.6363636363633</c:v>
                </c:pt>
                <c:pt idx="277">
                  <c:v>1321</c:v>
                </c:pt>
                <c:pt idx="278">
                  <c:v>1397.727272727273</c:v>
                </c:pt>
                <c:pt idx="279">
                  <c:v>1376</c:v>
                </c:pt>
                <c:pt idx="280">
                  <c:v>1453.6363636363633</c:v>
                </c:pt>
                <c:pt idx="281">
                  <c:v>1398</c:v>
                </c:pt>
                <c:pt idx="282">
                  <c:v>1397.727272727273</c:v>
                </c:pt>
                <c:pt idx="283">
                  <c:v>1285.909090909091</c:v>
                </c:pt>
                <c:pt idx="284">
                  <c:v>1174.090909090909</c:v>
                </c:pt>
                <c:pt idx="285">
                  <c:v>1174.090909090909</c:v>
                </c:pt>
                <c:pt idx="286">
                  <c:v>1121</c:v>
                </c:pt>
                <c:pt idx="287">
                  <c:v>1174.090909090909</c:v>
                </c:pt>
                <c:pt idx="288">
                  <c:v>1110</c:v>
                </c:pt>
                <c:pt idx="289">
                  <c:v>1006.3636363636365</c:v>
                </c:pt>
                <c:pt idx="290">
                  <c:v>987</c:v>
                </c:pt>
                <c:pt idx="291">
                  <c:v>894.54545454545439</c:v>
                </c:pt>
                <c:pt idx="292">
                  <c:v>876</c:v>
                </c:pt>
                <c:pt idx="293">
                  <c:v>950.45454545454538</c:v>
                </c:pt>
                <c:pt idx="294">
                  <c:v>865</c:v>
                </c:pt>
                <c:pt idx="295">
                  <c:v>865</c:v>
                </c:pt>
                <c:pt idx="296">
                  <c:v>894.54545454545439</c:v>
                </c:pt>
                <c:pt idx="297">
                  <c:v>782.72727272727263</c:v>
                </c:pt>
                <c:pt idx="298">
                  <c:v>726.81818181818187</c:v>
                </c:pt>
                <c:pt idx="299">
                  <c:v>765</c:v>
                </c:pt>
                <c:pt idx="300">
                  <c:v>754</c:v>
                </c:pt>
                <c:pt idx="301">
                  <c:v>754</c:v>
                </c:pt>
                <c:pt idx="302">
                  <c:v>894.54545454545439</c:v>
                </c:pt>
                <c:pt idx="303">
                  <c:v>950.45454545454538</c:v>
                </c:pt>
                <c:pt idx="304">
                  <c:v>932</c:v>
                </c:pt>
                <c:pt idx="305">
                  <c:v>912</c:v>
                </c:pt>
                <c:pt idx="306">
                  <c:v>838.63636363636363</c:v>
                </c:pt>
                <c:pt idx="307">
                  <c:v>1002</c:v>
                </c:pt>
                <c:pt idx="308">
                  <c:v>1006</c:v>
                </c:pt>
                <c:pt idx="309">
                  <c:v>1062.2727272727273</c:v>
                </c:pt>
                <c:pt idx="310">
                  <c:v>1009</c:v>
                </c:pt>
                <c:pt idx="311">
                  <c:v>1006.3636363636365</c:v>
                </c:pt>
                <c:pt idx="312">
                  <c:v>1043</c:v>
                </c:pt>
                <c:pt idx="313">
                  <c:v>1118.1818181818178</c:v>
                </c:pt>
                <c:pt idx="314">
                  <c:v>1132</c:v>
                </c:pt>
                <c:pt idx="315">
                  <c:v>1143</c:v>
                </c:pt>
                <c:pt idx="316">
                  <c:v>1230</c:v>
                </c:pt>
                <c:pt idx="317">
                  <c:v>1341.8181818181818</c:v>
                </c:pt>
                <c:pt idx="318">
                  <c:v>1230</c:v>
                </c:pt>
                <c:pt idx="319">
                  <c:v>1397.727272727273</c:v>
                </c:pt>
                <c:pt idx="320">
                  <c:v>1287</c:v>
                </c:pt>
                <c:pt idx="321">
                  <c:v>1243</c:v>
                </c:pt>
                <c:pt idx="322">
                  <c:v>1254</c:v>
                </c:pt>
                <c:pt idx="323">
                  <c:v>1298</c:v>
                </c:pt>
                <c:pt idx="324">
                  <c:v>1265</c:v>
                </c:pt>
                <c:pt idx="325">
                  <c:v>1176</c:v>
                </c:pt>
                <c:pt idx="326">
                  <c:v>1265</c:v>
                </c:pt>
                <c:pt idx="327">
                  <c:v>1198</c:v>
                </c:pt>
                <c:pt idx="328">
                  <c:v>1287</c:v>
                </c:pt>
                <c:pt idx="329">
                  <c:v>1254</c:v>
                </c:pt>
                <c:pt idx="330">
                  <c:v>1355</c:v>
                </c:pt>
                <c:pt idx="331">
                  <c:v>1232</c:v>
                </c:pt>
                <c:pt idx="332">
                  <c:v>1265</c:v>
                </c:pt>
                <c:pt idx="333">
                  <c:v>1287</c:v>
                </c:pt>
                <c:pt idx="334">
                  <c:v>1190</c:v>
                </c:pt>
                <c:pt idx="335">
                  <c:v>1298</c:v>
                </c:pt>
                <c:pt idx="336">
                  <c:v>1254</c:v>
                </c:pt>
                <c:pt idx="337">
                  <c:v>1276</c:v>
                </c:pt>
                <c:pt idx="338">
                  <c:v>1354</c:v>
                </c:pt>
                <c:pt idx="339">
                  <c:v>1345</c:v>
                </c:pt>
                <c:pt idx="340">
                  <c:v>1365</c:v>
                </c:pt>
                <c:pt idx="341">
                  <c:v>1387</c:v>
                </c:pt>
                <c:pt idx="342">
                  <c:v>1398</c:v>
                </c:pt>
                <c:pt idx="343">
                  <c:v>1365</c:v>
                </c:pt>
                <c:pt idx="344">
                  <c:v>1398</c:v>
                </c:pt>
                <c:pt idx="345">
                  <c:v>1321</c:v>
                </c:pt>
                <c:pt idx="346">
                  <c:v>1341.8181818181818</c:v>
                </c:pt>
                <c:pt idx="347">
                  <c:v>1376</c:v>
                </c:pt>
                <c:pt idx="348">
                  <c:v>1254</c:v>
                </c:pt>
                <c:pt idx="349">
                  <c:v>1230</c:v>
                </c:pt>
                <c:pt idx="350">
                  <c:v>1230</c:v>
                </c:pt>
                <c:pt idx="351">
                  <c:v>1276</c:v>
                </c:pt>
                <c:pt idx="352">
                  <c:v>1230</c:v>
                </c:pt>
                <c:pt idx="353">
                  <c:v>1298</c:v>
                </c:pt>
                <c:pt idx="354">
                  <c:v>1376</c:v>
                </c:pt>
                <c:pt idx="355">
                  <c:v>1365</c:v>
                </c:pt>
                <c:pt idx="356">
                  <c:v>1287</c:v>
                </c:pt>
                <c:pt idx="357">
                  <c:v>1398</c:v>
                </c:pt>
                <c:pt idx="358">
                  <c:v>1309</c:v>
                </c:pt>
                <c:pt idx="359">
                  <c:v>1397.727272727273</c:v>
                </c:pt>
                <c:pt idx="360">
                  <c:v>1341.8181818181818</c:v>
                </c:pt>
                <c:pt idx="361">
                  <c:v>1397.727272727273</c:v>
                </c:pt>
                <c:pt idx="362">
                  <c:v>1243</c:v>
                </c:pt>
                <c:pt idx="363">
                  <c:v>1287</c:v>
                </c:pt>
                <c:pt idx="364">
                  <c:v>1285.909090909091</c:v>
                </c:pt>
                <c:pt idx="365">
                  <c:v>1390</c:v>
                </c:pt>
                <c:pt idx="366">
                  <c:v>1376</c:v>
                </c:pt>
                <c:pt idx="367">
                  <c:v>1376</c:v>
                </c:pt>
                <c:pt idx="368">
                  <c:v>1309</c:v>
                </c:pt>
                <c:pt idx="369">
                  <c:v>1365</c:v>
                </c:pt>
                <c:pt idx="370">
                  <c:v>1365</c:v>
                </c:pt>
                <c:pt idx="371">
                  <c:v>1354</c:v>
                </c:pt>
                <c:pt idx="372">
                  <c:v>1376</c:v>
                </c:pt>
                <c:pt idx="373">
                  <c:v>1397.727272727273</c:v>
                </c:pt>
                <c:pt idx="374">
                  <c:v>1432</c:v>
                </c:pt>
                <c:pt idx="375">
                  <c:v>1465</c:v>
                </c:pt>
                <c:pt idx="376">
                  <c:v>1354</c:v>
                </c:pt>
                <c:pt idx="377">
                  <c:v>1487</c:v>
                </c:pt>
                <c:pt idx="378">
                  <c:v>1397.727272727273</c:v>
                </c:pt>
                <c:pt idx="379">
                  <c:v>1453.6363636363633</c:v>
                </c:pt>
                <c:pt idx="380">
                  <c:v>1354</c:v>
                </c:pt>
                <c:pt idx="381">
                  <c:v>1321</c:v>
                </c:pt>
                <c:pt idx="382">
                  <c:v>1287</c:v>
                </c:pt>
                <c:pt idx="383">
                  <c:v>1232</c:v>
                </c:pt>
                <c:pt idx="384">
                  <c:v>1243</c:v>
                </c:pt>
                <c:pt idx="385">
                  <c:v>1123</c:v>
                </c:pt>
                <c:pt idx="386">
                  <c:v>1276</c:v>
                </c:pt>
                <c:pt idx="387">
                  <c:v>1285.909090909091</c:v>
                </c:pt>
                <c:pt idx="388">
                  <c:v>1143</c:v>
                </c:pt>
                <c:pt idx="389">
                  <c:v>1243</c:v>
                </c:pt>
                <c:pt idx="390">
                  <c:v>1230</c:v>
                </c:pt>
                <c:pt idx="391">
                  <c:v>1321</c:v>
                </c:pt>
                <c:pt idx="392">
                  <c:v>1265</c:v>
                </c:pt>
                <c:pt idx="393">
                  <c:v>1234</c:v>
                </c:pt>
                <c:pt idx="394">
                  <c:v>1232</c:v>
                </c:pt>
                <c:pt idx="395">
                  <c:v>1341.8181818181818</c:v>
                </c:pt>
                <c:pt idx="396">
                  <c:v>1321</c:v>
                </c:pt>
                <c:pt idx="397">
                  <c:v>1287</c:v>
                </c:pt>
                <c:pt idx="398">
                  <c:v>1285.909090909091</c:v>
                </c:pt>
                <c:pt idx="399">
                  <c:v>1276</c:v>
                </c:pt>
                <c:pt idx="400">
                  <c:v>1285.909090909091</c:v>
                </c:pt>
                <c:pt idx="401">
                  <c:v>1230</c:v>
                </c:pt>
                <c:pt idx="402">
                  <c:v>1341.8181818181818</c:v>
                </c:pt>
                <c:pt idx="403">
                  <c:v>1376</c:v>
                </c:pt>
                <c:pt idx="404">
                  <c:v>1211</c:v>
                </c:pt>
                <c:pt idx="405">
                  <c:v>1143</c:v>
                </c:pt>
                <c:pt idx="406">
                  <c:v>1132</c:v>
                </c:pt>
                <c:pt idx="407">
                  <c:v>1174.090909090909</c:v>
                </c:pt>
                <c:pt idx="408">
                  <c:v>1123</c:v>
                </c:pt>
                <c:pt idx="409">
                  <c:v>1341.8181818181818</c:v>
                </c:pt>
                <c:pt idx="410">
                  <c:v>1285.909090909091</c:v>
                </c:pt>
                <c:pt idx="411">
                  <c:v>1243</c:v>
                </c:pt>
                <c:pt idx="412">
                  <c:v>1121</c:v>
                </c:pt>
                <c:pt idx="413">
                  <c:v>1062.2727272727273</c:v>
                </c:pt>
                <c:pt idx="414">
                  <c:v>1118.1818181818178</c:v>
                </c:pt>
                <c:pt idx="415">
                  <c:v>1174.090909090909</c:v>
                </c:pt>
                <c:pt idx="416">
                  <c:v>1118.1818181818178</c:v>
                </c:pt>
                <c:pt idx="417">
                  <c:v>1021</c:v>
                </c:pt>
                <c:pt idx="418">
                  <c:v>1021</c:v>
                </c:pt>
                <c:pt idx="419">
                  <c:v>1043</c:v>
                </c:pt>
                <c:pt idx="420">
                  <c:v>1032</c:v>
                </c:pt>
                <c:pt idx="421">
                  <c:v>1006.3636363636365</c:v>
                </c:pt>
                <c:pt idx="422">
                  <c:v>1021</c:v>
                </c:pt>
                <c:pt idx="423">
                  <c:v>1006.3636363636365</c:v>
                </c:pt>
                <c:pt idx="424">
                  <c:v>980</c:v>
                </c:pt>
                <c:pt idx="425">
                  <c:v>972</c:v>
                </c:pt>
                <c:pt idx="426">
                  <c:v>876</c:v>
                </c:pt>
                <c:pt idx="427">
                  <c:v>865</c:v>
                </c:pt>
                <c:pt idx="428">
                  <c:v>832</c:v>
                </c:pt>
                <c:pt idx="429">
                  <c:v>745</c:v>
                </c:pt>
                <c:pt idx="430">
                  <c:v>890</c:v>
                </c:pt>
                <c:pt idx="431">
                  <c:v>843</c:v>
                </c:pt>
                <c:pt idx="432">
                  <c:v>987</c:v>
                </c:pt>
                <c:pt idx="433">
                  <c:v>1062.2727272727273</c:v>
                </c:pt>
                <c:pt idx="434">
                  <c:v>1021</c:v>
                </c:pt>
                <c:pt idx="435">
                  <c:v>1076</c:v>
                </c:pt>
                <c:pt idx="436">
                  <c:v>1021</c:v>
                </c:pt>
                <c:pt idx="437">
                  <c:v>1112</c:v>
                </c:pt>
                <c:pt idx="438">
                  <c:v>1123</c:v>
                </c:pt>
                <c:pt idx="439">
                  <c:v>1165</c:v>
                </c:pt>
                <c:pt idx="440">
                  <c:v>1101</c:v>
                </c:pt>
                <c:pt idx="441">
                  <c:v>1091</c:v>
                </c:pt>
                <c:pt idx="442">
                  <c:v>1001</c:v>
                </c:pt>
                <c:pt idx="443">
                  <c:v>950.45454545454538</c:v>
                </c:pt>
                <c:pt idx="444">
                  <c:v>1012</c:v>
                </c:pt>
                <c:pt idx="445">
                  <c:v>989</c:v>
                </c:pt>
                <c:pt idx="446">
                  <c:v>990</c:v>
                </c:pt>
                <c:pt idx="447">
                  <c:v>950.45454545454538</c:v>
                </c:pt>
                <c:pt idx="448">
                  <c:v>950.45454545454538</c:v>
                </c:pt>
                <c:pt idx="449">
                  <c:v>987</c:v>
                </c:pt>
                <c:pt idx="450">
                  <c:v>894.54545454545439</c:v>
                </c:pt>
                <c:pt idx="451">
                  <c:v>765</c:v>
                </c:pt>
                <c:pt idx="452">
                  <c:v>838.63636363636363</c:v>
                </c:pt>
                <c:pt idx="453">
                  <c:v>782.72727272727263</c:v>
                </c:pt>
                <c:pt idx="454">
                  <c:v>876</c:v>
                </c:pt>
                <c:pt idx="455">
                  <c:v>950.45454545454538</c:v>
                </c:pt>
                <c:pt idx="456">
                  <c:v>894.54545454545439</c:v>
                </c:pt>
                <c:pt idx="457">
                  <c:v>894.54545454545439</c:v>
                </c:pt>
                <c:pt idx="458">
                  <c:v>867</c:v>
                </c:pt>
                <c:pt idx="459">
                  <c:v>950.45454545454538</c:v>
                </c:pt>
                <c:pt idx="460">
                  <c:v>989</c:v>
                </c:pt>
                <c:pt idx="461">
                  <c:v>1021</c:v>
                </c:pt>
                <c:pt idx="462">
                  <c:v>1062.2727272727273</c:v>
                </c:pt>
                <c:pt idx="463">
                  <c:v>1062.2727272727273</c:v>
                </c:pt>
                <c:pt idx="464">
                  <c:v>1118.1818181818178</c:v>
                </c:pt>
                <c:pt idx="465">
                  <c:v>950.45454545454538</c:v>
                </c:pt>
                <c:pt idx="466">
                  <c:v>950.45454545454538</c:v>
                </c:pt>
                <c:pt idx="467">
                  <c:v>967</c:v>
                </c:pt>
                <c:pt idx="468">
                  <c:v>1012</c:v>
                </c:pt>
                <c:pt idx="469">
                  <c:v>1043</c:v>
                </c:pt>
                <c:pt idx="470">
                  <c:v>1111</c:v>
                </c:pt>
                <c:pt idx="471">
                  <c:v>1132</c:v>
                </c:pt>
                <c:pt idx="472">
                  <c:v>1174.090909090909</c:v>
                </c:pt>
                <c:pt idx="473">
                  <c:v>1174.090909090909</c:v>
                </c:pt>
                <c:pt idx="474">
                  <c:v>1165</c:v>
                </c:pt>
                <c:pt idx="475">
                  <c:v>1354</c:v>
                </c:pt>
                <c:pt idx="476">
                  <c:v>1365</c:v>
                </c:pt>
                <c:pt idx="477">
                  <c:v>1230</c:v>
                </c:pt>
                <c:pt idx="478">
                  <c:v>1378</c:v>
                </c:pt>
                <c:pt idx="479">
                  <c:v>1397.727272727273</c:v>
                </c:pt>
                <c:pt idx="480">
                  <c:v>1412</c:v>
                </c:pt>
                <c:pt idx="481">
                  <c:v>1285.909090909091</c:v>
                </c:pt>
                <c:pt idx="482">
                  <c:v>1341.8181818181818</c:v>
                </c:pt>
                <c:pt idx="483">
                  <c:v>1311</c:v>
                </c:pt>
                <c:pt idx="484">
                  <c:v>1243</c:v>
                </c:pt>
                <c:pt idx="485">
                  <c:v>1174.090909090909</c:v>
                </c:pt>
                <c:pt idx="486">
                  <c:v>1123</c:v>
                </c:pt>
                <c:pt idx="487">
                  <c:v>1174.090909090909</c:v>
                </c:pt>
                <c:pt idx="488">
                  <c:v>1198</c:v>
                </c:pt>
                <c:pt idx="489">
                  <c:v>1174.090909090909</c:v>
                </c:pt>
                <c:pt idx="490">
                  <c:v>1006.3636363636365</c:v>
                </c:pt>
                <c:pt idx="491">
                  <c:v>1021</c:v>
                </c:pt>
                <c:pt idx="492">
                  <c:v>1062.2727272727273</c:v>
                </c:pt>
                <c:pt idx="493">
                  <c:v>1174.090909090909</c:v>
                </c:pt>
                <c:pt idx="494">
                  <c:v>782.72727272727263</c:v>
                </c:pt>
                <c:pt idx="495">
                  <c:v>782.72727272727263</c:v>
                </c:pt>
                <c:pt idx="496">
                  <c:v>654</c:v>
                </c:pt>
                <c:pt idx="497">
                  <c:v>698</c:v>
                </c:pt>
                <c:pt idx="498">
                  <c:v>651</c:v>
                </c:pt>
                <c:pt idx="499">
                  <c:v>789</c:v>
                </c:pt>
                <c:pt idx="500">
                  <c:v>726.81818181818187</c:v>
                </c:pt>
                <c:pt idx="501">
                  <c:v>726.81818181818187</c:v>
                </c:pt>
                <c:pt idx="502">
                  <c:v>765</c:v>
                </c:pt>
                <c:pt idx="503">
                  <c:v>678</c:v>
                </c:pt>
                <c:pt idx="504">
                  <c:v>687</c:v>
                </c:pt>
                <c:pt idx="505">
                  <c:v>726.81818181818187</c:v>
                </c:pt>
                <c:pt idx="506">
                  <c:v>765</c:v>
                </c:pt>
                <c:pt idx="507">
                  <c:v>782.72727272727263</c:v>
                </c:pt>
                <c:pt idx="508">
                  <c:v>871</c:v>
                </c:pt>
                <c:pt idx="509">
                  <c:v>876</c:v>
                </c:pt>
                <c:pt idx="510">
                  <c:v>838.63636363636363</c:v>
                </c:pt>
                <c:pt idx="511">
                  <c:v>842</c:v>
                </c:pt>
              </c:numCache>
            </c:numRef>
          </c:xVal>
          <c:yVal>
            <c:numRef>
              <c:f>'6+3 C'!$T$3:$T$514</c:f>
              <c:numCache>
                <c:formatCode>0.00</c:formatCode>
                <c:ptCount val="512"/>
                <c:pt idx="0">
                  <c:v>6</c:v>
                </c:pt>
                <c:pt idx="1">
                  <c:v>7.1500843170320385</c:v>
                </c:pt>
                <c:pt idx="2">
                  <c:v>7</c:v>
                </c:pt>
                <c:pt idx="3">
                  <c:v>7.3</c:v>
                </c:pt>
                <c:pt idx="4">
                  <c:v>6.7453625632377756</c:v>
                </c:pt>
                <c:pt idx="5">
                  <c:v>7.5548060708263058</c:v>
                </c:pt>
                <c:pt idx="6">
                  <c:v>7.6</c:v>
                </c:pt>
                <c:pt idx="7">
                  <c:v>7.7</c:v>
                </c:pt>
                <c:pt idx="8">
                  <c:v>6.4755480607082632</c:v>
                </c:pt>
                <c:pt idx="9">
                  <c:v>6.4755480607082632</c:v>
                </c:pt>
                <c:pt idx="10">
                  <c:v>6.4755480607082632</c:v>
                </c:pt>
                <c:pt idx="11">
                  <c:v>6.4</c:v>
                </c:pt>
                <c:pt idx="12">
                  <c:v>6.3406408094435074</c:v>
                </c:pt>
                <c:pt idx="13">
                  <c:v>5.6661045531197285</c:v>
                </c:pt>
                <c:pt idx="14">
                  <c:v>6.6104553119730181</c:v>
                </c:pt>
                <c:pt idx="15">
                  <c:v>6.6104553119730181</c:v>
                </c:pt>
                <c:pt idx="16">
                  <c:v>6.4755480607082632</c:v>
                </c:pt>
                <c:pt idx="17">
                  <c:v>6.4</c:v>
                </c:pt>
                <c:pt idx="18">
                  <c:v>6</c:v>
                </c:pt>
                <c:pt idx="19">
                  <c:v>5.9</c:v>
                </c:pt>
                <c:pt idx="20">
                  <c:v>6.3</c:v>
                </c:pt>
                <c:pt idx="21">
                  <c:v>5.5</c:v>
                </c:pt>
                <c:pt idx="22">
                  <c:v>5.3</c:v>
                </c:pt>
                <c:pt idx="23">
                  <c:v>5.0999999999999996</c:v>
                </c:pt>
                <c:pt idx="24">
                  <c:v>4.8566610455311992</c:v>
                </c:pt>
                <c:pt idx="25">
                  <c:v>4.8566610455311992</c:v>
                </c:pt>
                <c:pt idx="26">
                  <c:v>5.2613827993254638</c:v>
                </c:pt>
                <c:pt idx="27">
                  <c:v>5.801011804384486</c:v>
                </c:pt>
                <c:pt idx="28">
                  <c:v>6</c:v>
                </c:pt>
                <c:pt idx="29">
                  <c:v>5.4</c:v>
                </c:pt>
                <c:pt idx="30">
                  <c:v>5.801011804384486</c:v>
                </c:pt>
                <c:pt idx="31">
                  <c:v>5.801011804384486</c:v>
                </c:pt>
                <c:pt idx="32">
                  <c:v>5.1264755480607063</c:v>
                </c:pt>
                <c:pt idx="33">
                  <c:v>4.8566610455311992</c:v>
                </c:pt>
                <c:pt idx="34">
                  <c:v>4</c:v>
                </c:pt>
                <c:pt idx="35">
                  <c:v>4.5868465430016876</c:v>
                </c:pt>
                <c:pt idx="36">
                  <c:v>3.5</c:v>
                </c:pt>
                <c:pt idx="37">
                  <c:v>3.5075885328836431</c:v>
                </c:pt>
                <c:pt idx="38">
                  <c:v>3.3726812816188869</c:v>
                </c:pt>
                <c:pt idx="39">
                  <c:v>4</c:v>
                </c:pt>
                <c:pt idx="40">
                  <c:v>4.0472175379426654</c:v>
                </c:pt>
                <c:pt idx="41">
                  <c:v>3.7774030354131534</c:v>
                </c:pt>
                <c:pt idx="42">
                  <c:v>3.9123102866779091</c:v>
                </c:pt>
                <c:pt idx="43">
                  <c:v>5.3962900505902196</c:v>
                </c:pt>
                <c:pt idx="44">
                  <c:v>4.5868465430016876</c:v>
                </c:pt>
                <c:pt idx="45">
                  <c:v>5</c:v>
                </c:pt>
                <c:pt idx="46">
                  <c:v>5.6661045531197285</c:v>
                </c:pt>
                <c:pt idx="47">
                  <c:v>5</c:v>
                </c:pt>
                <c:pt idx="48">
                  <c:v>5.9359190556492409</c:v>
                </c:pt>
                <c:pt idx="49">
                  <c:v>5.2</c:v>
                </c:pt>
                <c:pt idx="50">
                  <c:v>5.6</c:v>
                </c:pt>
                <c:pt idx="51">
                  <c:v>4.8566610455311992</c:v>
                </c:pt>
                <c:pt idx="52">
                  <c:v>5</c:v>
                </c:pt>
                <c:pt idx="53">
                  <c:v>4.7</c:v>
                </c:pt>
                <c:pt idx="54">
                  <c:v>4.8566610455311992</c:v>
                </c:pt>
                <c:pt idx="55">
                  <c:v>4.0472175379426654</c:v>
                </c:pt>
                <c:pt idx="56">
                  <c:v>4.7217537942664434</c:v>
                </c:pt>
                <c:pt idx="57">
                  <c:v>4.4000000000000004</c:v>
                </c:pt>
                <c:pt idx="58">
                  <c:v>2.6981450252951094</c:v>
                </c:pt>
                <c:pt idx="59">
                  <c:v>2.9679595278246205</c:v>
                </c:pt>
                <c:pt idx="60">
                  <c:v>3</c:v>
                </c:pt>
                <c:pt idx="61">
                  <c:v>3.3726812816188869</c:v>
                </c:pt>
                <c:pt idx="62">
                  <c:v>2.0236087689713331</c:v>
                </c:pt>
                <c:pt idx="63">
                  <c:v>2.5632377740303549</c:v>
                </c:pt>
                <c:pt idx="64">
                  <c:v>2.2934232715008438</c:v>
                </c:pt>
                <c:pt idx="65">
                  <c:v>2.5632377740303549</c:v>
                </c:pt>
                <c:pt idx="66">
                  <c:v>3</c:v>
                </c:pt>
                <c:pt idx="67">
                  <c:v>3.5</c:v>
                </c:pt>
                <c:pt idx="68">
                  <c:v>3.2</c:v>
                </c:pt>
                <c:pt idx="69">
                  <c:v>3.2377740303541316</c:v>
                </c:pt>
                <c:pt idx="70">
                  <c:v>2.4283305227655996</c:v>
                </c:pt>
                <c:pt idx="71">
                  <c:v>2.4283305227655996</c:v>
                </c:pt>
                <c:pt idx="72">
                  <c:v>2.2934232715008438</c:v>
                </c:pt>
                <c:pt idx="73">
                  <c:v>2.0236087689713331</c:v>
                </c:pt>
                <c:pt idx="74">
                  <c:v>2.1585160202360876</c:v>
                </c:pt>
                <c:pt idx="75">
                  <c:v>1.3490725126475549</c:v>
                </c:pt>
                <c:pt idx="76">
                  <c:v>1.079258010118044</c:v>
                </c:pt>
                <c:pt idx="77">
                  <c:v>1.3490725126475549</c:v>
                </c:pt>
                <c:pt idx="78">
                  <c:v>1.079258010118044</c:v>
                </c:pt>
                <c:pt idx="79">
                  <c:v>0.67453625632377767</c:v>
                </c:pt>
                <c:pt idx="80">
                  <c:v>0.539629005059022</c:v>
                </c:pt>
                <c:pt idx="81">
                  <c:v>1.079258010118044</c:v>
                </c:pt>
                <c:pt idx="82">
                  <c:v>1.7537942664418211</c:v>
                </c:pt>
                <c:pt idx="83">
                  <c:v>1.2141652613827998</c:v>
                </c:pt>
                <c:pt idx="84">
                  <c:v>1.7537942664418211</c:v>
                </c:pt>
                <c:pt idx="85">
                  <c:v>2.2934232715008438</c:v>
                </c:pt>
                <c:pt idx="86">
                  <c:v>3.5075885328836431</c:v>
                </c:pt>
                <c:pt idx="87">
                  <c:v>4.1821247892074194</c:v>
                </c:pt>
                <c:pt idx="88">
                  <c:v>5.3962900505902196</c:v>
                </c:pt>
                <c:pt idx="89">
                  <c:v>5</c:v>
                </c:pt>
                <c:pt idx="90">
                  <c:v>5.6</c:v>
                </c:pt>
                <c:pt idx="91">
                  <c:v>4.9915682967959514</c:v>
                </c:pt>
                <c:pt idx="92">
                  <c:v>4.9915682967959514</c:v>
                </c:pt>
                <c:pt idx="93">
                  <c:v>5.9359190556492409</c:v>
                </c:pt>
                <c:pt idx="94">
                  <c:v>5.801011804384486</c:v>
                </c:pt>
                <c:pt idx="95">
                  <c:v>6.3406408094435074</c:v>
                </c:pt>
                <c:pt idx="96">
                  <c:v>6.02</c:v>
                </c:pt>
                <c:pt idx="97">
                  <c:v>6.0708263069139967</c:v>
                </c:pt>
                <c:pt idx="98">
                  <c:v>6</c:v>
                </c:pt>
                <c:pt idx="99">
                  <c:v>5.9</c:v>
                </c:pt>
                <c:pt idx="100">
                  <c:v>5.76</c:v>
                </c:pt>
                <c:pt idx="101">
                  <c:v>6.1199999999999992</c:v>
                </c:pt>
                <c:pt idx="102">
                  <c:v>6.6104553119730181</c:v>
                </c:pt>
                <c:pt idx="103">
                  <c:v>6</c:v>
                </c:pt>
                <c:pt idx="104">
                  <c:v>6.3406408094435074</c:v>
                </c:pt>
                <c:pt idx="105">
                  <c:v>6.5</c:v>
                </c:pt>
                <c:pt idx="106">
                  <c:v>7</c:v>
                </c:pt>
                <c:pt idx="107">
                  <c:v>7.1500843170320385</c:v>
                </c:pt>
                <c:pt idx="108">
                  <c:v>6.6</c:v>
                </c:pt>
                <c:pt idx="109">
                  <c:v>6.2057335581787507</c:v>
                </c:pt>
                <c:pt idx="110">
                  <c:v>6.8802698145025314</c:v>
                </c:pt>
                <c:pt idx="111">
                  <c:v>7.3</c:v>
                </c:pt>
                <c:pt idx="112">
                  <c:v>7.6</c:v>
                </c:pt>
                <c:pt idx="113">
                  <c:v>7.5</c:v>
                </c:pt>
                <c:pt idx="114">
                  <c:v>7.419898819561551</c:v>
                </c:pt>
                <c:pt idx="115">
                  <c:v>7.2849915682967943</c:v>
                </c:pt>
                <c:pt idx="116">
                  <c:v>7.419898819561551</c:v>
                </c:pt>
                <c:pt idx="117">
                  <c:v>7.0151770657672845</c:v>
                </c:pt>
                <c:pt idx="118">
                  <c:v>7</c:v>
                </c:pt>
                <c:pt idx="119">
                  <c:v>6.7</c:v>
                </c:pt>
                <c:pt idx="120">
                  <c:v>7</c:v>
                </c:pt>
                <c:pt idx="121">
                  <c:v>7.2</c:v>
                </c:pt>
                <c:pt idx="122">
                  <c:v>6.9</c:v>
                </c:pt>
                <c:pt idx="123">
                  <c:v>6.7453625632377756</c:v>
                </c:pt>
                <c:pt idx="124">
                  <c:v>6.8</c:v>
                </c:pt>
                <c:pt idx="125">
                  <c:v>6.4755480607082632</c:v>
                </c:pt>
                <c:pt idx="126">
                  <c:v>6.6104553119730181</c:v>
                </c:pt>
                <c:pt idx="127">
                  <c:v>6</c:v>
                </c:pt>
                <c:pt idx="128">
                  <c:v>6.6104553119730181</c:v>
                </c:pt>
                <c:pt idx="129">
                  <c:v>5.6661045531197285</c:v>
                </c:pt>
                <c:pt idx="130">
                  <c:v>6</c:v>
                </c:pt>
                <c:pt idx="131">
                  <c:v>5.5311973018549763</c:v>
                </c:pt>
                <c:pt idx="132">
                  <c:v>6.0708263069139967</c:v>
                </c:pt>
                <c:pt idx="133">
                  <c:v>6</c:v>
                </c:pt>
                <c:pt idx="134">
                  <c:v>5.9359190556492409</c:v>
                </c:pt>
                <c:pt idx="135">
                  <c:v>5.7</c:v>
                </c:pt>
                <c:pt idx="136">
                  <c:v>6.0708263069139967</c:v>
                </c:pt>
                <c:pt idx="137">
                  <c:v>7.1500843170320385</c:v>
                </c:pt>
                <c:pt idx="138">
                  <c:v>7.0151770657672845</c:v>
                </c:pt>
                <c:pt idx="139">
                  <c:v>6.6104553119730181</c:v>
                </c:pt>
                <c:pt idx="140">
                  <c:v>7.419898819561551</c:v>
                </c:pt>
                <c:pt idx="141">
                  <c:v>7.6897133220910634</c:v>
                </c:pt>
                <c:pt idx="142">
                  <c:v>6.6104553119730181</c:v>
                </c:pt>
                <c:pt idx="143">
                  <c:v>6.7</c:v>
                </c:pt>
                <c:pt idx="144">
                  <c:v>7.8</c:v>
                </c:pt>
                <c:pt idx="145">
                  <c:v>7.2849915682967943</c:v>
                </c:pt>
                <c:pt idx="146">
                  <c:v>7.67</c:v>
                </c:pt>
                <c:pt idx="147">
                  <c:v>7.56</c:v>
                </c:pt>
                <c:pt idx="148">
                  <c:v>7.6897133220910634</c:v>
                </c:pt>
                <c:pt idx="149">
                  <c:v>7.0151770657672845</c:v>
                </c:pt>
                <c:pt idx="150">
                  <c:v>7</c:v>
                </c:pt>
                <c:pt idx="151">
                  <c:v>7.419898819561551</c:v>
                </c:pt>
                <c:pt idx="152">
                  <c:v>7.5</c:v>
                </c:pt>
                <c:pt idx="153">
                  <c:v>7.6897133220910634</c:v>
                </c:pt>
                <c:pt idx="154">
                  <c:v>7</c:v>
                </c:pt>
                <c:pt idx="155">
                  <c:v>7.2849915682967943</c:v>
                </c:pt>
                <c:pt idx="156">
                  <c:v>7.5548060708263058</c:v>
                </c:pt>
                <c:pt idx="157">
                  <c:v>6.5</c:v>
                </c:pt>
                <c:pt idx="158">
                  <c:v>6</c:v>
                </c:pt>
                <c:pt idx="159">
                  <c:v>6.3</c:v>
                </c:pt>
                <c:pt idx="160">
                  <c:v>6.4755480607082632</c:v>
                </c:pt>
                <c:pt idx="161">
                  <c:v>6.3406408094435074</c:v>
                </c:pt>
                <c:pt idx="162">
                  <c:v>5.9359190556492409</c:v>
                </c:pt>
                <c:pt idx="163">
                  <c:v>5.9359190556492409</c:v>
                </c:pt>
                <c:pt idx="164">
                  <c:v>6.3406408094435074</c:v>
                </c:pt>
                <c:pt idx="165">
                  <c:v>6.4755480607082632</c:v>
                </c:pt>
                <c:pt idx="166">
                  <c:v>6</c:v>
                </c:pt>
                <c:pt idx="167">
                  <c:v>4.9915682967959514</c:v>
                </c:pt>
                <c:pt idx="168">
                  <c:v>5.3962900505902196</c:v>
                </c:pt>
                <c:pt idx="169">
                  <c:v>5.3962900505902196</c:v>
                </c:pt>
                <c:pt idx="170">
                  <c:v>5.801011804384486</c:v>
                </c:pt>
                <c:pt idx="171">
                  <c:v>5.5311973018549763</c:v>
                </c:pt>
                <c:pt idx="172">
                  <c:v>5.6661045531197285</c:v>
                </c:pt>
                <c:pt idx="173">
                  <c:v>4.4519392917369309</c:v>
                </c:pt>
                <c:pt idx="174">
                  <c:v>4.5868465430016876</c:v>
                </c:pt>
                <c:pt idx="175">
                  <c:v>4.7217537942664434</c:v>
                </c:pt>
                <c:pt idx="176">
                  <c:v>4.0472175379426654</c:v>
                </c:pt>
                <c:pt idx="177">
                  <c:v>3.9123102866779091</c:v>
                </c:pt>
                <c:pt idx="178">
                  <c:v>3.3726812816188869</c:v>
                </c:pt>
                <c:pt idx="179">
                  <c:v>3.642495784148398</c:v>
                </c:pt>
                <c:pt idx="180">
                  <c:v>3.5</c:v>
                </c:pt>
                <c:pt idx="181">
                  <c:v>3.7774030354131534</c:v>
                </c:pt>
                <c:pt idx="182">
                  <c:v>4.0472175379426654</c:v>
                </c:pt>
                <c:pt idx="183">
                  <c:v>4.3170320404721751</c:v>
                </c:pt>
                <c:pt idx="184">
                  <c:v>3.642495784148398</c:v>
                </c:pt>
                <c:pt idx="185">
                  <c:v>3.642495784148398</c:v>
                </c:pt>
                <c:pt idx="186">
                  <c:v>3.7774030354131534</c:v>
                </c:pt>
                <c:pt idx="187">
                  <c:v>3.3726812816188869</c:v>
                </c:pt>
                <c:pt idx="188">
                  <c:v>3.6</c:v>
                </c:pt>
                <c:pt idx="189">
                  <c:v>4.7217537942664434</c:v>
                </c:pt>
                <c:pt idx="190">
                  <c:v>4.5999999999999996</c:v>
                </c:pt>
                <c:pt idx="191">
                  <c:v>4.8566610455311992</c:v>
                </c:pt>
                <c:pt idx="192">
                  <c:v>4.9000000000000004</c:v>
                </c:pt>
                <c:pt idx="193">
                  <c:v>5</c:v>
                </c:pt>
                <c:pt idx="194">
                  <c:v>5</c:v>
                </c:pt>
                <c:pt idx="195">
                  <c:v>4.7</c:v>
                </c:pt>
                <c:pt idx="196">
                  <c:v>4.5999999999999996</c:v>
                </c:pt>
                <c:pt idx="197">
                  <c:v>4.78</c:v>
                </c:pt>
                <c:pt idx="198">
                  <c:v>4.87</c:v>
                </c:pt>
                <c:pt idx="199">
                  <c:v>4.5</c:v>
                </c:pt>
                <c:pt idx="200">
                  <c:v>4.5868465430016876</c:v>
                </c:pt>
                <c:pt idx="201">
                  <c:v>3.9123102866779091</c:v>
                </c:pt>
                <c:pt idx="202">
                  <c:v>4.3170320404721751</c:v>
                </c:pt>
                <c:pt idx="203">
                  <c:v>4.5</c:v>
                </c:pt>
                <c:pt idx="204">
                  <c:v>4.5</c:v>
                </c:pt>
                <c:pt idx="205">
                  <c:v>4.5868465430016876</c:v>
                </c:pt>
                <c:pt idx="206">
                  <c:v>4.3</c:v>
                </c:pt>
                <c:pt idx="207">
                  <c:v>4.3170320404721751</c:v>
                </c:pt>
                <c:pt idx="208">
                  <c:v>4</c:v>
                </c:pt>
                <c:pt idx="209">
                  <c:v>4.87</c:v>
                </c:pt>
                <c:pt idx="210">
                  <c:v>4.5</c:v>
                </c:pt>
                <c:pt idx="211">
                  <c:v>4.5999999999999996</c:v>
                </c:pt>
                <c:pt idx="212">
                  <c:v>4.87</c:v>
                </c:pt>
                <c:pt idx="213">
                  <c:v>4.8</c:v>
                </c:pt>
                <c:pt idx="214">
                  <c:v>4.5999999999999996</c:v>
                </c:pt>
                <c:pt idx="215">
                  <c:v>4.8566610455311992</c:v>
                </c:pt>
                <c:pt idx="216">
                  <c:v>4.5868465430016876</c:v>
                </c:pt>
                <c:pt idx="217">
                  <c:v>4.5868465430016876</c:v>
                </c:pt>
                <c:pt idx="218">
                  <c:v>4.7</c:v>
                </c:pt>
                <c:pt idx="219">
                  <c:v>4.1821247892074194</c:v>
                </c:pt>
                <c:pt idx="220">
                  <c:v>3.3726812816188869</c:v>
                </c:pt>
                <c:pt idx="221">
                  <c:v>2.8330522765598642</c:v>
                </c:pt>
                <c:pt idx="222">
                  <c:v>2.6</c:v>
                </c:pt>
                <c:pt idx="223">
                  <c:v>2.5</c:v>
                </c:pt>
                <c:pt idx="224">
                  <c:v>2</c:v>
                </c:pt>
                <c:pt idx="225">
                  <c:v>2.0236087689713331</c:v>
                </c:pt>
                <c:pt idx="226">
                  <c:v>1.6</c:v>
                </c:pt>
                <c:pt idx="227">
                  <c:v>1.618887015177066</c:v>
                </c:pt>
                <c:pt idx="228">
                  <c:v>1.7</c:v>
                </c:pt>
                <c:pt idx="229">
                  <c:v>1.618887015177066</c:v>
                </c:pt>
                <c:pt idx="230">
                  <c:v>2.0236087689713331</c:v>
                </c:pt>
                <c:pt idx="231">
                  <c:v>1.8887015177065767</c:v>
                </c:pt>
                <c:pt idx="232">
                  <c:v>1.8</c:v>
                </c:pt>
                <c:pt idx="233">
                  <c:v>2.1585160202360876</c:v>
                </c:pt>
                <c:pt idx="234">
                  <c:v>1.8887015177065767</c:v>
                </c:pt>
                <c:pt idx="235">
                  <c:v>1.76</c:v>
                </c:pt>
                <c:pt idx="236">
                  <c:v>1.618887015177066</c:v>
                </c:pt>
                <c:pt idx="237">
                  <c:v>2.1</c:v>
                </c:pt>
                <c:pt idx="238">
                  <c:v>1.618887015177066</c:v>
                </c:pt>
                <c:pt idx="239">
                  <c:v>2</c:v>
                </c:pt>
                <c:pt idx="240">
                  <c:v>1.7537942664418211</c:v>
                </c:pt>
                <c:pt idx="241">
                  <c:v>1.8</c:v>
                </c:pt>
                <c:pt idx="242">
                  <c:v>2</c:v>
                </c:pt>
                <c:pt idx="243">
                  <c:v>2.1585160202360876</c:v>
                </c:pt>
                <c:pt idx="244">
                  <c:v>2.1</c:v>
                </c:pt>
                <c:pt idx="245">
                  <c:v>2.2999999999999998</c:v>
                </c:pt>
                <c:pt idx="246">
                  <c:v>2.5099999999999998</c:v>
                </c:pt>
                <c:pt idx="247">
                  <c:v>2.6981450252951094</c:v>
                </c:pt>
                <c:pt idx="248">
                  <c:v>2.5</c:v>
                </c:pt>
                <c:pt idx="249">
                  <c:v>2.6981450252951094</c:v>
                </c:pt>
                <c:pt idx="250">
                  <c:v>2.5632377740303549</c:v>
                </c:pt>
                <c:pt idx="251">
                  <c:v>2.8330522765598642</c:v>
                </c:pt>
                <c:pt idx="252">
                  <c:v>4.0472175379426654</c:v>
                </c:pt>
                <c:pt idx="253">
                  <c:v>4</c:v>
                </c:pt>
                <c:pt idx="254">
                  <c:v>4.0999999999999996</c:v>
                </c:pt>
                <c:pt idx="255">
                  <c:v>4.4519392917369309</c:v>
                </c:pt>
                <c:pt idx="256">
                  <c:v>4.0999999999999996</c:v>
                </c:pt>
                <c:pt idx="257">
                  <c:v>4.1821247892074194</c:v>
                </c:pt>
                <c:pt idx="258">
                  <c:v>4.7217537942664434</c:v>
                </c:pt>
                <c:pt idx="259">
                  <c:v>4.2</c:v>
                </c:pt>
                <c:pt idx="260">
                  <c:v>4.3</c:v>
                </c:pt>
                <c:pt idx="261">
                  <c:v>4.3170320404721751</c:v>
                </c:pt>
                <c:pt idx="262">
                  <c:v>5.3962900505902196</c:v>
                </c:pt>
                <c:pt idx="263">
                  <c:v>5</c:v>
                </c:pt>
                <c:pt idx="264">
                  <c:v>5.6661045531197285</c:v>
                </c:pt>
                <c:pt idx="265">
                  <c:v>5.2613827993254638</c:v>
                </c:pt>
                <c:pt idx="266">
                  <c:v>5.2613827993254638</c:v>
                </c:pt>
                <c:pt idx="267">
                  <c:v>4.8566610455311992</c:v>
                </c:pt>
                <c:pt idx="268">
                  <c:v>5.1199999999999992</c:v>
                </c:pt>
                <c:pt idx="269">
                  <c:v>5.23</c:v>
                </c:pt>
                <c:pt idx="270">
                  <c:v>5.1264755480607063</c:v>
                </c:pt>
                <c:pt idx="271">
                  <c:v>5.3962900505902196</c:v>
                </c:pt>
                <c:pt idx="272">
                  <c:v>5.2</c:v>
                </c:pt>
                <c:pt idx="273">
                  <c:v>5.801011804384486</c:v>
                </c:pt>
                <c:pt idx="274">
                  <c:v>5.5311973018549763</c:v>
                </c:pt>
                <c:pt idx="275">
                  <c:v>5.6661045531197285</c:v>
                </c:pt>
                <c:pt idx="276">
                  <c:v>5.54</c:v>
                </c:pt>
                <c:pt idx="277">
                  <c:v>5.9359190556492409</c:v>
                </c:pt>
                <c:pt idx="278">
                  <c:v>6.0708263069139967</c:v>
                </c:pt>
                <c:pt idx="279">
                  <c:v>5.5</c:v>
                </c:pt>
                <c:pt idx="280">
                  <c:v>5.2613827993254638</c:v>
                </c:pt>
                <c:pt idx="281">
                  <c:v>4.9915682967959514</c:v>
                </c:pt>
                <c:pt idx="282">
                  <c:v>5.3962900505902196</c:v>
                </c:pt>
                <c:pt idx="283">
                  <c:v>4.5868465430016876</c:v>
                </c:pt>
                <c:pt idx="284">
                  <c:v>4.3170320404721751</c:v>
                </c:pt>
                <c:pt idx="285">
                  <c:v>4.3</c:v>
                </c:pt>
                <c:pt idx="286">
                  <c:v>4.3</c:v>
                </c:pt>
                <c:pt idx="287">
                  <c:v>4.0999999999999996</c:v>
                </c:pt>
                <c:pt idx="288">
                  <c:v>3.1028667790893758</c:v>
                </c:pt>
                <c:pt idx="289">
                  <c:v>2.9679595278246205</c:v>
                </c:pt>
                <c:pt idx="290">
                  <c:v>2.9679595278246205</c:v>
                </c:pt>
                <c:pt idx="291">
                  <c:v>3</c:v>
                </c:pt>
                <c:pt idx="292">
                  <c:v>2.5632377740303549</c:v>
                </c:pt>
                <c:pt idx="293">
                  <c:v>2.4283305227655996</c:v>
                </c:pt>
                <c:pt idx="294">
                  <c:v>2.6981450252951094</c:v>
                </c:pt>
                <c:pt idx="295">
                  <c:v>2.5</c:v>
                </c:pt>
                <c:pt idx="296">
                  <c:v>2.2999999999999998</c:v>
                </c:pt>
                <c:pt idx="297">
                  <c:v>2.4283305227655996</c:v>
                </c:pt>
                <c:pt idx="298">
                  <c:v>2.65</c:v>
                </c:pt>
                <c:pt idx="299">
                  <c:v>2.4499999999999997</c:v>
                </c:pt>
                <c:pt idx="300">
                  <c:v>2.6981450252951094</c:v>
                </c:pt>
                <c:pt idx="301">
                  <c:v>2.6981450252951094</c:v>
                </c:pt>
                <c:pt idx="302">
                  <c:v>2.4283305227655996</c:v>
                </c:pt>
                <c:pt idx="303">
                  <c:v>2.56</c:v>
                </c:pt>
                <c:pt idx="304">
                  <c:v>2.65</c:v>
                </c:pt>
                <c:pt idx="305">
                  <c:v>2.6981450252951094</c:v>
                </c:pt>
                <c:pt idx="306">
                  <c:v>2.4499999999999997</c:v>
                </c:pt>
                <c:pt idx="307">
                  <c:v>2.4283305227655996</c:v>
                </c:pt>
                <c:pt idx="308">
                  <c:v>2.2934232715008438</c:v>
                </c:pt>
                <c:pt idx="309">
                  <c:v>2.54</c:v>
                </c:pt>
                <c:pt idx="310">
                  <c:v>2.9679595278246205</c:v>
                </c:pt>
                <c:pt idx="311">
                  <c:v>3</c:v>
                </c:pt>
                <c:pt idx="312">
                  <c:v>3.5</c:v>
                </c:pt>
                <c:pt idx="313">
                  <c:v>3.6</c:v>
                </c:pt>
                <c:pt idx="314">
                  <c:v>4.7217537942664434</c:v>
                </c:pt>
                <c:pt idx="315">
                  <c:v>4.5999999999999996</c:v>
                </c:pt>
                <c:pt idx="316">
                  <c:v>4.3170320404721751</c:v>
                </c:pt>
                <c:pt idx="317">
                  <c:v>4.8566610455311992</c:v>
                </c:pt>
                <c:pt idx="318">
                  <c:v>5.3962900505902196</c:v>
                </c:pt>
                <c:pt idx="319">
                  <c:v>5.2613827993254638</c:v>
                </c:pt>
                <c:pt idx="320">
                  <c:v>4.8566610455311992</c:v>
                </c:pt>
                <c:pt idx="321">
                  <c:v>5</c:v>
                </c:pt>
                <c:pt idx="322">
                  <c:v>4.8566610455311992</c:v>
                </c:pt>
                <c:pt idx="323">
                  <c:v>5.9359190556492409</c:v>
                </c:pt>
                <c:pt idx="324">
                  <c:v>6.3406408094435074</c:v>
                </c:pt>
                <c:pt idx="325">
                  <c:v>6.2057335581787507</c:v>
                </c:pt>
                <c:pt idx="326">
                  <c:v>6</c:v>
                </c:pt>
                <c:pt idx="327">
                  <c:v>6</c:v>
                </c:pt>
                <c:pt idx="328">
                  <c:v>6.34</c:v>
                </c:pt>
                <c:pt idx="329">
                  <c:v>6.2</c:v>
                </c:pt>
                <c:pt idx="330">
                  <c:v>6</c:v>
                </c:pt>
                <c:pt idx="331">
                  <c:v>6.3199999999999994</c:v>
                </c:pt>
                <c:pt idx="332">
                  <c:v>6.4300000000000006</c:v>
                </c:pt>
                <c:pt idx="333">
                  <c:v>6.53</c:v>
                </c:pt>
                <c:pt idx="334">
                  <c:v>6.45</c:v>
                </c:pt>
                <c:pt idx="335">
                  <c:v>6.23</c:v>
                </c:pt>
                <c:pt idx="336">
                  <c:v>6.4755480607082632</c:v>
                </c:pt>
                <c:pt idx="337">
                  <c:v>6.5</c:v>
                </c:pt>
                <c:pt idx="338">
                  <c:v>6.6104553119730181</c:v>
                </c:pt>
                <c:pt idx="339">
                  <c:v>6.8802698145025314</c:v>
                </c:pt>
                <c:pt idx="340">
                  <c:v>7.1500843170320385</c:v>
                </c:pt>
                <c:pt idx="341">
                  <c:v>7</c:v>
                </c:pt>
                <c:pt idx="342">
                  <c:v>6.8802698145025314</c:v>
                </c:pt>
                <c:pt idx="343">
                  <c:v>6</c:v>
                </c:pt>
                <c:pt idx="344">
                  <c:v>6.3406408094435074</c:v>
                </c:pt>
                <c:pt idx="345">
                  <c:v>6.2057335581787507</c:v>
                </c:pt>
                <c:pt idx="346">
                  <c:v>6.7</c:v>
                </c:pt>
                <c:pt idx="347">
                  <c:v>6.8802698145025314</c:v>
                </c:pt>
                <c:pt idx="348">
                  <c:v>6.5</c:v>
                </c:pt>
                <c:pt idx="349">
                  <c:v>7.1500843170320385</c:v>
                </c:pt>
                <c:pt idx="350">
                  <c:v>7</c:v>
                </c:pt>
                <c:pt idx="351">
                  <c:v>7.2</c:v>
                </c:pt>
                <c:pt idx="352">
                  <c:v>6.5</c:v>
                </c:pt>
                <c:pt idx="353">
                  <c:v>6.4300000000000006</c:v>
                </c:pt>
                <c:pt idx="354">
                  <c:v>6.4</c:v>
                </c:pt>
                <c:pt idx="355">
                  <c:v>6.4755480607082632</c:v>
                </c:pt>
                <c:pt idx="356">
                  <c:v>6.76</c:v>
                </c:pt>
                <c:pt idx="357">
                  <c:v>6.5</c:v>
                </c:pt>
                <c:pt idx="358">
                  <c:v>6.3406408094435074</c:v>
                </c:pt>
                <c:pt idx="359">
                  <c:v>7</c:v>
                </c:pt>
                <c:pt idx="360">
                  <c:v>6.54</c:v>
                </c:pt>
                <c:pt idx="361">
                  <c:v>6.87</c:v>
                </c:pt>
                <c:pt idx="362">
                  <c:v>6.9</c:v>
                </c:pt>
                <c:pt idx="363">
                  <c:v>7</c:v>
                </c:pt>
                <c:pt idx="364">
                  <c:v>7.21</c:v>
                </c:pt>
                <c:pt idx="365">
                  <c:v>7.1</c:v>
                </c:pt>
                <c:pt idx="366">
                  <c:v>7.2849915682967943</c:v>
                </c:pt>
                <c:pt idx="367">
                  <c:v>6.98</c:v>
                </c:pt>
                <c:pt idx="368">
                  <c:v>7.2849915682967943</c:v>
                </c:pt>
                <c:pt idx="369">
                  <c:v>7.6</c:v>
                </c:pt>
                <c:pt idx="370">
                  <c:v>6.6499999999999995</c:v>
                </c:pt>
                <c:pt idx="371">
                  <c:v>6.6</c:v>
                </c:pt>
                <c:pt idx="372">
                  <c:v>6.54</c:v>
                </c:pt>
                <c:pt idx="373">
                  <c:v>6.4</c:v>
                </c:pt>
                <c:pt idx="374">
                  <c:v>6.2057335581787507</c:v>
                </c:pt>
                <c:pt idx="375">
                  <c:v>6.4300000000000006</c:v>
                </c:pt>
                <c:pt idx="376">
                  <c:v>6.3406408094435074</c:v>
                </c:pt>
                <c:pt idx="377">
                  <c:v>6.4755480607082632</c:v>
                </c:pt>
                <c:pt idx="378">
                  <c:v>6.7453625632377756</c:v>
                </c:pt>
                <c:pt idx="379">
                  <c:v>6.9</c:v>
                </c:pt>
                <c:pt idx="380">
                  <c:v>6.8802698145025314</c:v>
                </c:pt>
                <c:pt idx="381">
                  <c:v>6.6499999999999995</c:v>
                </c:pt>
                <c:pt idx="382">
                  <c:v>6.4755480607082632</c:v>
                </c:pt>
                <c:pt idx="383">
                  <c:v>6.6</c:v>
                </c:pt>
                <c:pt idx="384">
                  <c:v>6.76</c:v>
                </c:pt>
                <c:pt idx="385">
                  <c:v>6.9</c:v>
                </c:pt>
                <c:pt idx="386">
                  <c:v>7.2849915682967943</c:v>
                </c:pt>
                <c:pt idx="387">
                  <c:v>7</c:v>
                </c:pt>
                <c:pt idx="388">
                  <c:v>6.87</c:v>
                </c:pt>
                <c:pt idx="389">
                  <c:v>7.2849915682967943</c:v>
                </c:pt>
                <c:pt idx="390">
                  <c:v>7.0151770657672845</c:v>
                </c:pt>
                <c:pt idx="391">
                  <c:v>7</c:v>
                </c:pt>
                <c:pt idx="392">
                  <c:v>6.6104553119730181</c:v>
                </c:pt>
                <c:pt idx="393">
                  <c:v>6.89</c:v>
                </c:pt>
                <c:pt idx="394">
                  <c:v>6.6499999999999995</c:v>
                </c:pt>
                <c:pt idx="395">
                  <c:v>7.5548060708263058</c:v>
                </c:pt>
                <c:pt idx="396">
                  <c:v>7.54</c:v>
                </c:pt>
                <c:pt idx="397">
                  <c:v>7.6897133220910634</c:v>
                </c:pt>
                <c:pt idx="398">
                  <c:v>7.46</c:v>
                </c:pt>
                <c:pt idx="399">
                  <c:v>7.6897133220910634</c:v>
                </c:pt>
                <c:pt idx="400">
                  <c:v>7.6499999999999995</c:v>
                </c:pt>
                <c:pt idx="401">
                  <c:v>7.45</c:v>
                </c:pt>
                <c:pt idx="402">
                  <c:v>7.4</c:v>
                </c:pt>
                <c:pt idx="403">
                  <c:v>7.4300000000000006</c:v>
                </c:pt>
                <c:pt idx="404">
                  <c:v>7</c:v>
                </c:pt>
                <c:pt idx="405">
                  <c:v>7.1199999999999992</c:v>
                </c:pt>
                <c:pt idx="406">
                  <c:v>6.9</c:v>
                </c:pt>
                <c:pt idx="407">
                  <c:v>6.6104553119730181</c:v>
                </c:pt>
                <c:pt idx="408">
                  <c:v>6.8802698145025314</c:v>
                </c:pt>
                <c:pt idx="409">
                  <c:v>7.5</c:v>
                </c:pt>
                <c:pt idx="410">
                  <c:v>7.54</c:v>
                </c:pt>
                <c:pt idx="411">
                  <c:v>7.4300000000000006</c:v>
                </c:pt>
                <c:pt idx="412">
                  <c:v>7.6897133220910634</c:v>
                </c:pt>
                <c:pt idx="413">
                  <c:v>7.2849915682967943</c:v>
                </c:pt>
                <c:pt idx="414">
                  <c:v>7.4300000000000006</c:v>
                </c:pt>
                <c:pt idx="415">
                  <c:v>7.0151770657672845</c:v>
                </c:pt>
                <c:pt idx="416">
                  <c:v>6.9</c:v>
                </c:pt>
                <c:pt idx="417">
                  <c:v>6.6104553119730181</c:v>
                </c:pt>
                <c:pt idx="418">
                  <c:v>6.4300000000000006</c:v>
                </c:pt>
                <c:pt idx="419">
                  <c:v>6.3406408094435074</c:v>
                </c:pt>
                <c:pt idx="420">
                  <c:v>5.9359190556492409</c:v>
                </c:pt>
                <c:pt idx="421">
                  <c:v>5.78</c:v>
                </c:pt>
                <c:pt idx="422">
                  <c:v>5.6661045531197285</c:v>
                </c:pt>
                <c:pt idx="423">
                  <c:v>4.6499999999999995</c:v>
                </c:pt>
                <c:pt idx="424">
                  <c:v>5</c:v>
                </c:pt>
                <c:pt idx="425">
                  <c:v>5.2613827993254638</c:v>
                </c:pt>
                <c:pt idx="426">
                  <c:v>4.0472175379426654</c:v>
                </c:pt>
                <c:pt idx="427">
                  <c:v>4.54</c:v>
                </c:pt>
                <c:pt idx="428">
                  <c:v>3.7774030354131534</c:v>
                </c:pt>
                <c:pt idx="429">
                  <c:v>3.3726812816188869</c:v>
                </c:pt>
                <c:pt idx="430">
                  <c:v>3.54</c:v>
                </c:pt>
                <c:pt idx="431">
                  <c:v>3.3726812816188869</c:v>
                </c:pt>
                <c:pt idx="432">
                  <c:v>3.7774030354131534</c:v>
                </c:pt>
                <c:pt idx="433">
                  <c:v>4.1821247892074194</c:v>
                </c:pt>
                <c:pt idx="434">
                  <c:v>4.34</c:v>
                </c:pt>
                <c:pt idx="435">
                  <c:v>4.6499999999999995</c:v>
                </c:pt>
                <c:pt idx="436">
                  <c:v>4.9800000000000004</c:v>
                </c:pt>
                <c:pt idx="437">
                  <c:v>4.8899999999999997</c:v>
                </c:pt>
                <c:pt idx="438">
                  <c:v>4.8566610455311992</c:v>
                </c:pt>
                <c:pt idx="439">
                  <c:v>4.4519392917369309</c:v>
                </c:pt>
                <c:pt idx="440">
                  <c:v>4.9915682967959514</c:v>
                </c:pt>
                <c:pt idx="441">
                  <c:v>4.7217537942664434</c:v>
                </c:pt>
                <c:pt idx="442">
                  <c:v>4.9915682967959514</c:v>
                </c:pt>
                <c:pt idx="443">
                  <c:v>4.5599999999999996</c:v>
                </c:pt>
                <c:pt idx="444">
                  <c:v>4.4519392917369309</c:v>
                </c:pt>
                <c:pt idx="445">
                  <c:v>4.4519392917369309</c:v>
                </c:pt>
                <c:pt idx="446">
                  <c:v>3.642495784148398</c:v>
                </c:pt>
                <c:pt idx="447">
                  <c:v>3.5075885328836431</c:v>
                </c:pt>
                <c:pt idx="448">
                  <c:v>4.0472175379426654</c:v>
                </c:pt>
                <c:pt idx="449">
                  <c:v>4.1821247892074194</c:v>
                </c:pt>
                <c:pt idx="450">
                  <c:v>3.7774030354131534</c:v>
                </c:pt>
                <c:pt idx="451">
                  <c:v>3.4499999999999997</c:v>
                </c:pt>
                <c:pt idx="452">
                  <c:v>3.642495784148398</c:v>
                </c:pt>
                <c:pt idx="453">
                  <c:v>3.54</c:v>
                </c:pt>
                <c:pt idx="454">
                  <c:v>3.4499999999999997</c:v>
                </c:pt>
                <c:pt idx="455">
                  <c:v>3.65</c:v>
                </c:pt>
                <c:pt idx="456">
                  <c:v>3.23</c:v>
                </c:pt>
                <c:pt idx="457">
                  <c:v>3.4299999999999997</c:v>
                </c:pt>
                <c:pt idx="458">
                  <c:v>3.65</c:v>
                </c:pt>
                <c:pt idx="459">
                  <c:v>3.7774030354131534</c:v>
                </c:pt>
                <c:pt idx="460">
                  <c:v>3.8899999999999997</c:v>
                </c:pt>
                <c:pt idx="461">
                  <c:v>3.7774030354131534</c:v>
                </c:pt>
                <c:pt idx="462">
                  <c:v>4</c:v>
                </c:pt>
                <c:pt idx="463">
                  <c:v>3.9123102866779091</c:v>
                </c:pt>
                <c:pt idx="464">
                  <c:v>4.9915682967959514</c:v>
                </c:pt>
                <c:pt idx="465">
                  <c:v>5.2613827993254638</c:v>
                </c:pt>
                <c:pt idx="466">
                  <c:v>5.2613827993254638</c:v>
                </c:pt>
                <c:pt idx="467">
                  <c:v>4.9800000000000004</c:v>
                </c:pt>
                <c:pt idx="468">
                  <c:v>5.2613827993254638</c:v>
                </c:pt>
                <c:pt idx="469">
                  <c:v>4.8566610455311992</c:v>
                </c:pt>
                <c:pt idx="470">
                  <c:v>5.3962900505902196</c:v>
                </c:pt>
                <c:pt idx="471">
                  <c:v>5.2613827993254638</c:v>
                </c:pt>
                <c:pt idx="472">
                  <c:v>5</c:v>
                </c:pt>
                <c:pt idx="473">
                  <c:v>4.9915682967959514</c:v>
                </c:pt>
                <c:pt idx="474">
                  <c:v>5.1264755480607063</c:v>
                </c:pt>
                <c:pt idx="475">
                  <c:v>5.2613827993254638</c:v>
                </c:pt>
                <c:pt idx="476">
                  <c:v>5.34</c:v>
                </c:pt>
                <c:pt idx="477">
                  <c:v>5.3599999999999994</c:v>
                </c:pt>
                <c:pt idx="478">
                  <c:v>5.4300000000000006</c:v>
                </c:pt>
                <c:pt idx="479">
                  <c:v>5.3962900505902196</c:v>
                </c:pt>
                <c:pt idx="480">
                  <c:v>5.2613827993254638</c:v>
                </c:pt>
                <c:pt idx="481">
                  <c:v>5.1264755480607063</c:v>
                </c:pt>
                <c:pt idx="482">
                  <c:v>5.3962900505902196</c:v>
                </c:pt>
                <c:pt idx="483">
                  <c:v>5.2613827993254638</c:v>
                </c:pt>
                <c:pt idx="484">
                  <c:v>5.67</c:v>
                </c:pt>
                <c:pt idx="485">
                  <c:v>5.4300000000000006</c:v>
                </c:pt>
                <c:pt idx="486">
                  <c:v>5.34</c:v>
                </c:pt>
                <c:pt idx="487">
                  <c:v>5.1199999999999992</c:v>
                </c:pt>
                <c:pt idx="488">
                  <c:v>4.8566610455311992</c:v>
                </c:pt>
                <c:pt idx="489">
                  <c:v>4.4519392917369309</c:v>
                </c:pt>
                <c:pt idx="490">
                  <c:v>4.3170320404721751</c:v>
                </c:pt>
                <c:pt idx="491">
                  <c:v>4.1821247892074194</c:v>
                </c:pt>
                <c:pt idx="492">
                  <c:v>4.2300000000000004</c:v>
                </c:pt>
                <c:pt idx="493">
                  <c:v>4.4519392917369309</c:v>
                </c:pt>
                <c:pt idx="494">
                  <c:v>4.3170320404721751</c:v>
                </c:pt>
                <c:pt idx="495">
                  <c:v>4.3170320404721751</c:v>
                </c:pt>
                <c:pt idx="496">
                  <c:v>4</c:v>
                </c:pt>
                <c:pt idx="497">
                  <c:v>3</c:v>
                </c:pt>
                <c:pt idx="498">
                  <c:v>3.1028667790893758</c:v>
                </c:pt>
                <c:pt idx="499">
                  <c:v>2</c:v>
                </c:pt>
                <c:pt idx="500">
                  <c:v>2.4283305227655996</c:v>
                </c:pt>
                <c:pt idx="501">
                  <c:v>2.1</c:v>
                </c:pt>
                <c:pt idx="502">
                  <c:v>2.0236087689713331</c:v>
                </c:pt>
                <c:pt idx="503">
                  <c:v>2</c:v>
                </c:pt>
                <c:pt idx="504">
                  <c:v>1.76</c:v>
                </c:pt>
                <c:pt idx="505">
                  <c:v>1.8887015177065767</c:v>
                </c:pt>
                <c:pt idx="506">
                  <c:v>2.0236087689713331</c:v>
                </c:pt>
                <c:pt idx="507">
                  <c:v>2.7</c:v>
                </c:pt>
                <c:pt idx="508">
                  <c:v>2.4</c:v>
                </c:pt>
                <c:pt idx="509">
                  <c:v>2.4</c:v>
                </c:pt>
                <c:pt idx="510">
                  <c:v>2.5632377740303549</c:v>
                </c:pt>
                <c:pt idx="511">
                  <c:v>2.2934232715008438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47-4408-A7DD-8AB10B160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971776"/>
        <c:axId val="136973696"/>
      </c:scatterChart>
      <c:valAx>
        <c:axId val="136971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Ca, Kevs</a:t>
                </a:r>
              </a:p>
            </c:rich>
          </c:tx>
          <c:layout>
            <c:manualLayout>
              <c:xMode val="edge"/>
              <c:yMode val="edge"/>
              <c:x val="0.46391666666666842"/>
              <c:y val="0.9129629629629578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pt-BR"/>
          </a:p>
        </c:txPr>
        <c:crossAx val="136973696"/>
        <c:crosses val="autoZero"/>
        <c:crossBetween val="midCat"/>
      </c:valAx>
      <c:valAx>
        <c:axId val="1369736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/>
                  <a:t>C, Kevs</a:t>
                </a:r>
              </a:p>
            </c:rich>
          </c:tx>
          <c:layout>
            <c:manualLayout>
              <c:xMode val="edge"/>
              <c:yMode val="edge"/>
              <c:x val="4.8905036192559793E-2"/>
              <c:y val="0.3342098741165511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136971776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 sz="1400">
          <a:latin typeface="+mn-lt"/>
        </a:defRPr>
      </a:pPr>
      <a:endParaRPr lang="pt-B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5306555316471"/>
          <c:y val="3.5170286208245242E-2"/>
          <c:w val="0.78927055037680571"/>
          <c:h val="0.7790027946741512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0"/>
            <c:spPr>
              <a:noFill/>
              <a:ln w="15875">
                <a:solidFill>
                  <a:schemeClr val="tx1"/>
                </a:solidFill>
              </a:ln>
            </c:spPr>
          </c:marker>
          <c:dPt>
            <c:idx val="6"/>
            <c:marker>
              <c:symbol val="square"/>
              <c:size val="10"/>
              <c:spPr>
                <a:solidFill>
                  <a:schemeClr val="tx1"/>
                </a:solidFill>
                <a:ln w="15875"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DB8-4649-A2E6-44EF222E33CD}"/>
              </c:ext>
            </c:extLst>
          </c:dPt>
          <c:dLbls>
            <c:dLbl>
              <c:idx val="0"/>
              <c:layout>
                <c:manualLayout>
                  <c:x val="-3.9283829574491724E-2"/>
                  <c:y val="0.15196971574790177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NT1</a:t>
                    </a:r>
                  </a:p>
                  <a:p>
                    <a:r>
                      <a:rPr lang="en-US" b="0" dirty="0"/>
                      <a:t>(7.6)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B8-4649-A2E6-44EF222E33CD}"/>
                </c:ext>
              </c:extLst>
            </c:dLbl>
            <c:dLbl>
              <c:idx val="1"/>
              <c:layout>
                <c:manualLayout>
                  <c:x val="-4.96187684127051E-2"/>
                  <c:y val="-0.16937613261772799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NT2</a:t>
                    </a:r>
                  </a:p>
                  <a:p>
                    <a:r>
                      <a:rPr lang="en-US" b="0" dirty="0"/>
                      <a:t>(7.25)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B8-4649-A2E6-44EF222E33CD}"/>
                </c:ext>
              </c:extLst>
            </c:dLbl>
            <c:dLbl>
              <c:idx val="2"/>
              <c:layout>
                <c:manualLayout>
                  <c:x val="-5.1968842542399446E-2"/>
                  <c:y val="-0.13409362620554358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NT3</a:t>
                    </a:r>
                  </a:p>
                  <a:p>
                    <a:r>
                      <a:rPr lang="en-US" b="0" dirty="0"/>
                      <a:t>(6.84)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B8-4649-A2E6-44EF222E33CD}"/>
                </c:ext>
              </c:extLst>
            </c:dLbl>
            <c:dLbl>
              <c:idx val="3"/>
              <c:layout>
                <c:manualLayout>
                  <c:x val="-4.4367555903750161E-2"/>
                  <c:y val="0.13514273817278816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NT4</a:t>
                    </a:r>
                  </a:p>
                  <a:p>
                    <a:r>
                      <a:rPr lang="en-US" dirty="0"/>
                      <a:t>(7.34)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B8-4649-A2E6-44EF222E33CD}"/>
                </c:ext>
              </c:extLst>
            </c:dLbl>
            <c:dLbl>
              <c:idx val="4"/>
              <c:layout>
                <c:manualLayout>
                  <c:x val="-2.2394781805852991E-2"/>
                  <c:y val="-0.13661240177682121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NT5 </a:t>
                    </a:r>
                  </a:p>
                  <a:p>
                    <a:r>
                      <a:rPr lang="en-US" b="0" dirty="0"/>
                      <a:t>(8.38)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B8-4649-A2E6-44EF222E33CD}"/>
                </c:ext>
              </c:extLst>
            </c:dLbl>
            <c:dLbl>
              <c:idx val="5"/>
              <c:layout>
                <c:manualLayout>
                  <c:x val="-4.9728191120526836E-2"/>
                  <c:y val="-0.17054596897666524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NT6</a:t>
                    </a:r>
                  </a:p>
                  <a:p>
                    <a:r>
                      <a:rPr lang="en-US" b="0" dirty="0"/>
                      <a:t>(7.41)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B8-4649-A2E6-44EF222E33CD}"/>
                </c:ext>
              </c:extLst>
            </c:dLbl>
            <c:dLbl>
              <c:idx val="6"/>
              <c:layout>
                <c:manualLayout>
                  <c:x val="-1.5655477275866832E-3"/>
                  <c:y val="2.909168080973378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CT</a:t>
                    </a:r>
                  </a:p>
                  <a:p>
                    <a:r>
                      <a:rPr lang="en-US" dirty="0"/>
                      <a:t>(4.01)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B8-4649-A2E6-44EF222E33C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1"/>
            <c:dispEq val="1"/>
            <c:trendlineLbl>
              <c:layout>
                <c:manualLayout>
                  <c:x val="-0.42716382150849519"/>
                  <c:y val="-0.1759479228693545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27.8 + 10.5
R² = 0.75</a:t>
                    </a:r>
                    <a:endParaRPr lang="pt-BR"/>
                  </a:p>
                  <a:p>
                    <a:pPr>
                      <a:defRPr/>
                    </a:pPr>
                    <a:r>
                      <a:rPr lang="pt-BR"/>
                      <a:t>P = 0.012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Sheet1!$D$22:$J$22</c:f>
                <c:numCache>
                  <c:formatCode>General</c:formatCode>
                  <c:ptCount val="7"/>
                  <c:pt idx="0">
                    <c:v>203.71391705035765</c:v>
                  </c:pt>
                  <c:pt idx="1">
                    <c:v>243.67141810232897</c:v>
                  </c:pt>
                  <c:pt idx="2">
                    <c:v>172.49765215793519</c:v>
                  </c:pt>
                  <c:pt idx="3">
                    <c:v>190.41113412823316</c:v>
                  </c:pt>
                  <c:pt idx="4">
                    <c:v>181.1611437367296</c:v>
                  </c:pt>
                  <c:pt idx="5">
                    <c:v>225.48933455930904</c:v>
                  </c:pt>
                  <c:pt idx="6">
                    <c:v>280</c:v>
                  </c:pt>
                </c:numCache>
              </c:numRef>
            </c:plus>
            <c:minus>
              <c:numRef>
                <c:f>Sheet1!$D$22:$J$22</c:f>
                <c:numCache>
                  <c:formatCode>General</c:formatCode>
                  <c:ptCount val="7"/>
                  <c:pt idx="0">
                    <c:v>203.71391705035765</c:v>
                  </c:pt>
                  <c:pt idx="1">
                    <c:v>243.67141810232897</c:v>
                  </c:pt>
                  <c:pt idx="2">
                    <c:v>172.49765215793519</c:v>
                  </c:pt>
                  <c:pt idx="3">
                    <c:v>190.41113412823316</c:v>
                  </c:pt>
                  <c:pt idx="4">
                    <c:v>181.1611437367296</c:v>
                  </c:pt>
                  <c:pt idx="5">
                    <c:v>225.48933455930904</c:v>
                  </c:pt>
                  <c:pt idx="6">
                    <c:v>280</c:v>
                  </c:pt>
                </c:numCache>
              </c:numRef>
            </c:minus>
            <c:spPr>
              <a:ln w="19050"/>
            </c:spPr>
          </c:errBars>
          <c:xVal>
            <c:numRef>
              <c:f>Sheet1!$D$20:$J$20</c:f>
              <c:numCache>
                <c:formatCode>General</c:formatCode>
                <c:ptCount val="7"/>
                <c:pt idx="0">
                  <c:v>119.17640265848668</c:v>
                </c:pt>
                <c:pt idx="1">
                  <c:v>114.5378004845162</c:v>
                </c:pt>
                <c:pt idx="2">
                  <c:v>110.25903428000413</c:v>
                </c:pt>
                <c:pt idx="3">
                  <c:v>116.07875964827296</c:v>
                </c:pt>
                <c:pt idx="4">
                  <c:v>120.51995116739873</c:v>
                </c:pt>
                <c:pt idx="5">
                  <c:v>118.66513856478332</c:v>
                </c:pt>
                <c:pt idx="6">
                  <c:v>104.13206619159615</c:v>
                </c:pt>
              </c:numCache>
            </c:numRef>
          </c:xVal>
          <c:yVal>
            <c:numRef>
              <c:f>Sheet1!$D$14:$J$14</c:f>
              <c:numCache>
                <c:formatCode>General</c:formatCode>
                <c:ptCount val="7"/>
                <c:pt idx="0">
                  <c:v>3222.2</c:v>
                </c:pt>
                <c:pt idx="1">
                  <c:v>3267.2</c:v>
                </c:pt>
                <c:pt idx="2">
                  <c:v>3217.4</c:v>
                </c:pt>
                <c:pt idx="3">
                  <c:v>3218</c:v>
                </c:pt>
                <c:pt idx="4">
                  <c:v>3323.2</c:v>
                </c:pt>
                <c:pt idx="5">
                  <c:v>3367.6</c:v>
                </c:pt>
                <c:pt idx="6">
                  <c:v>2800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DB8-4649-A2E6-44EF222E3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937152"/>
        <c:axId val="233959808"/>
      </c:scatterChart>
      <c:valAx>
        <c:axId val="233937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SOC Stock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2560448737175743"/>
              <c:y val="0.9353283465536861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3959808"/>
        <c:crosses val="autoZero"/>
        <c:crossBetween val="midCat"/>
      </c:valAx>
      <c:valAx>
        <c:axId val="233959808"/>
        <c:scaling>
          <c:orientation val="minMax"/>
          <c:min val="2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Yield (kg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6.9929548280149188E-3"/>
              <c:y val="0.298426792070232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3937152"/>
        <c:crosses val="autoZero"/>
        <c:crossBetween val="midCat"/>
        <c:majorUnit val="50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93"/>
          <c:y val="0.18034591460507171"/>
          <c:w val="0.79967703550456681"/>
          <c:h val="0.794410274671316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13.2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AF-420E-8C49-5F76C5F463B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11.1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AF-420E-8C49-5F76C5F463B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9.2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AF-420E-8C49-5F76C5F463B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7.0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AF-420E-8C49-5F76C5F463B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5.1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AF-420E-8C49-5F76C5F463B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4.4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AF-420E-8C49-5F76C5F463B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4.2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8AF-420E-8C49-5F76C5F46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Graficos!$H$3:$H$9</c:f>
              <c:numCache>
                <c:formatCode>0.00</c:formatCode>
                <c:ptCount val="7"/>
                <c:pt idx="0">
                  <c:v>13.233333333333334</c:v>
                </c:pt>
                <c:pt idx="1">
                  <c:v>11.096666666666669</c:v>
                </c:pt>
                <c:pt idx="2">
                  <c:v>9.2033333333333331</c:v>
                </c:pt>
                <c:pt idx="3">
                  <c:v>7.0100000000000007</c:v>
                </c:pt>
                <c:pt idx="4">
                  <c:v>5.1066666666666665</c:v>
                </c:pt>
                <c:pt idx="5">
                  <c:v>4.4400000000000004</c:v>
                </c:pt>
                <c:pt idx="6">
                  <c:v>4.1833333333333336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8AF-420E-8C49-5F76C5F46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1879040"/>
        <c:axId val="81880960"/>
      </c:barChart>
      <c:catAx>
        <c:axId val="8187904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293030323717E-3"/>
              <c:y val="0.354721112009023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chemeClr val="tx1"/>
            </a:solidFill>
          </a:ln>
        </c:spPr>
        <c:crossAx val="81880960"/>
        <c:crosses val="autoZero"/>
        <c:auto val="1"/>
        <c:lblAlgn val="ctr"/>
        <c:lblOffset val="100"/>
        <c:noMultiLvlLbl val="0"/>
      </c:catAx>
      <c:valAx>
        <c:axId val="81880960"/>
        <c:scaling>
          <c:orientation val="minMax"/>
          <c:max val="15"/>
        </c:scaling>
        <c:delete val="0"/>
        <c:axPos val="t"/>
        <c:title>
          <c:tx>
            <c:rich>
              <a:bodyPr/>
              <a:lstStyle/>
              <a:p>
                <a:pPr>
                  <a:defRPr sz="2400"/>
                </a:pPr>
                <a:r>
                  <a:rPr lang="pt-BR" sz="2400" dirty="0"/>
                  <a:t>CTC (</a:t>
                </a:r>
                <a:r>
                  <a:rPr lang="pt-BR" sz="2400" dirty="0" err="1"/>
                  <a:t>cmolc</a:t>
                </a:r>
                <a:r>
                  <a:rPr lang="pt-BR" sz="2400" dirty="0"/>
                  <a:t> dm</a:t>
                </a:r>
                <a:r>
                  <a:rPr lang="pt-BR" sz="2400" baseline="30000" dirty="0"/>
                  <a:t>-3</a:t>
                </a:r>
                <a:r>
                  <a:rPr lang="pt-BR" sz="2400" dirty="0"/>
                  <a:t>) </a:t>
                </a:r>
              </a:p>
            </c:rich>
          </c:tx>
          <c:layout>
            <c:manualLayout>
              <c:xMode val="edge"/>
              <c:yMode val="edge"/>
              <c:x val="0.44999943608632031"/>
              <c:y val="6.4031643561496081E-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1750">
            <a:solidFill>
              <a:schemeClr val="tx1"/>
            </a:solidFill>
          </a:ln>
        </c:spPr>
        <c:crossAx val="81879040"/>
        <c:crosses val="autoZero"/>
        <c:crossBetween val="between"/>
        <c:majorUnit val="5"/>
      </c:valAx>
    </c:plotArea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800" b="1"/>
      </a:pPr>
      <a:endParaRPr lang="pt-B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7"/>
            <c:spPr>
              <a:noFill/>
              <a:ln w="15875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9.3615938385013892E-2"/>
                  <c:y val="-0.15267708809526478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baseline="0" dirty="0"/>
                      <a:t>C </a:t>
                    </a:r>
                    <a:r>
                      <a:rPr lang="en-US" baseline="0" dirty="0" err="1"/>
                      <a:t>sequestrado</a:t>
                    </a:r>
                    <a:r>
                      <a:rPr lang="en-US" baseline="0" dirty="0"/>
                      <a:t> = 0.423 + 0.165 C 
R² = 0.83</a:t>
                    </a:r>
                  </a:p>
                  <a:p>
                    <a:pPr>
                      <a:defRPr sz="1600"/>
                    </a:pPr>
                    <a:r>
                      <a:rPr lang="en-US" baseline="0" dirty="0"/>
                      <a:t>p = 0.0006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'Fig. 1 (SOC Seq. x C input)'!$G$4:$G$12</c:f>
                <c:numCache>
                  <c:formatCode>General</c:formatCode>
                  <c:ptCount val="9"/>
                  <c:pt idx="0">
                    <c:v>0.93900000000000061</c:v>
                  </c:pt>
                  <c:pt idx="1">
                    <c:v>0.58139999999999958</c:v>
                  </c:pt>
                  <c:pt idx="2">
                    <c:v>0.96511999999999998</c:v>
                  </c:pt>
                  <c:pt idx="3">
                    <c:v>0.71171999999999991</c:v>
                  </c:pt>
                  <c:pt idx="4">
                    <c:v>0.90269999999999995</c:v>
                  </c:pt>
                  <c:pt idx="5">
                    <c:v>1.1533499999999999</c:v>
                  </c:pt>
                  <c:pt idx="6">
                    <c:v>0.26081250000000172</c:v>
                  </c:pt>
                  <c:pt idx="7">
                    <c:v>0.40755000000000002</c:v>
                  </c:pt>
                  <c:pt idx="8">
                    <c:v>0.44375000000000003</c:v>
                  </c:pt>
                </c:numCache>
              </c:numRef>
            </c:plus>
            <c:minus>
              <c:numRef>
                <c:f>'Fig. 1 (SOC Seq. x C input)'!$G$4:$G$12</c:f>
                <c:numCache>
                  <c:formatCode>General</c:formatCode>
                  <c:ptCount val="9"/>
                  <c:pt idx="0">
                    <c:v>0.93900000000000061</c:v>
                  </c:pt>
                  <c:pt idx="1">
                    <c:v>0.58139999999999958</c:v>
                  </c:pt>
                  <c:pt idx="2">
                    <c:v>0.96511999999999998</c:v>
                  </c:pt>
                  <c:pt idx="3">
                    <c:v>0.71171999999999991</c:v>
                  </c:pt>
                  <c:pt idx="4">
                    <c:v>0.90269999999999995</c:v>
                  </c:pt>
                  <c:pt idx="5">
                    <c:v>1.1533499999999999</c:v>
                  </c:pt>
                  <c:pt idx="6">
                    <c:v>0.26081250000000172</c:v>
                  </c:pt>
                  <c:pt idx="7">
                    <c:v>0.40755000000000002</c:v>
                  </c:pt>
                  <c:pt idx="8">
                    <c:v>0.44375000000000003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'Fig. 1 (SOC Seq. x C input)'!$F$4:$F$12</c:f>
                <c:numCache>
                  <c:formatCode>General</c:formatCode>
                  <c:ptCount val="9"/>
                  <c:pt idx="0">
                    <c:v>0.31000000000000172</c:v>
                  </c:pt>
                  <c:pt idx="1">
                    <c:v>0.35000000000000031</c:v>
                  </c:pt>
                  <c:pt idx="2">
                    <c:v>0.35000000000000031</c:v>
                  </c:pt>
                  <c:pt idx="3">
                    <c:v>0.19</c:v>
                  </c:pt>
                  <c:pt idx="4">
                    <c:v>0.28000000000000008</c:v>
                  </c:pt>
                  <c:pt idx="5">
                    <c:v>0.34</c:v>
                  </c:pt>
                  <c:pt idx="6">
                    <c:v>0.27</c:v>
                  </c:pt>
                  <c:pt idx="7">
                    <c:v>0.16</c:v>
                  </c:pt>
                  <c:pt idx="8">
                    <c:v>0.21000000000000021</c:v>
                  </c:pt>
                </c:numCache>
              </c:numRef>
            </c:plus>
            <c:minus>
              <c:numRef>
                <c:f>'Fig. 1 (SOC Seq. x C input)'!$F$4:$F$12</c:f>
                <c:numCache>
                  <c:formatCode>General</c:formatCode>
                  <c:ptCount val="9"/>
                  <c:pt idx="0">
                    <c:v>0.31000000000000172</c:v>
                  </c:pt>
                  <c:pt idx="1">
                    <c:v>0.35000000000000031</c:v>
                  </c:pt>
                  <c:pt idx="2">
                    <c:v>0.35000000000000031</c:v>
                  </c:pt>
                  <c:pt idx="3">
                    <c:v>0.19</c:v>
                  </c:pt>
                  <c:pt idx="4">
                    <c:v>0.28000000000000008</c:v>
                  </c:pt>
                  <c:pt idx="5">
                    <c:v>0.34</c:v>
                  </c:pt>
                  <c:pt idx="6">
                    <c:v>0.27</c:v>
                  </c:pt>
                  <c:pt idx="7">
                    <c:v>0.16</c:v>
                  </c:pt>
                  <c:pt idx="8">
                    <c:v>0.21000000000000021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'Fig. 1 (SOC Seq. x C input)'!$C$4:$C$12</c:f>
              <c:numCache>
                <c:formatCode>0.00</c:formatCode>
                <c:ptCount val="9"/>
                <c:pt idx="0">
                  <c:v>9.39</c:v>
                </c:pt>
                <c:pt idx="1">
                  <c:v>9.69</c:v>
                </c:pt>
                <c:pt idx="2">
                  <c:v>7.4239999999999995</c:v>
                </c:pt>
                <c:pt idx="3">
                  <c:v>7.9079999999999995</c:v>
                </c:pt>
                <c:pt idx="4">
                  <c:v>10.030000000000001</c:v>
                </c:pt>
                <c:pt idx="5">
                  <c:v>12.815000000000024</c:v>
                </c:pt>
                <c:pt idx="6">
                  <c:v>2.006249999999981</c:v>
                </c:pt>
                <c:pt idx="7">
                  <c:v>3.1349999999999998</c:v>
                </c:pt>
                <c:pt idx="8">
                  <c:v>4.4375</c:v>
                </c:pt>
              </c:numCache>
            </c:numRef>
          </c:xVal>
          <c:yVal>
            <c:numRef>
              <c:f>'Fig. 1 (SOC Seq. x C input)'!$D$4:$D$12</c:f>
              <c:numCache>
                <c:formatCode>0.00</c:formatCode>
                <c:ptCount val="9"/>
                <c:pt idx="0">
                  <c:v>1.7919865532974379</c:v>
                </c:pt>
                <c:pt idx="1">
                  <c:v>2.1847592394640447</c:v>
                </c:pt>
                <c:pt idx="2">
                  <c:v>1.8599999999999908</c:v>
                </c:pt>
                <c:pt idx="3">
                  <c:v>2.1020000000000008</c:v>
                </c:pt>
                <c:pt idx="4">
                  <c:v>1.7250000000000014</c:v>
                </c:pt>
                <c:pt idx="5">
                  <c:v>2.5949999999999989</c:v>
                </c:pt>
                <c:pt idx="6">
                  <c:v>1.000925925925926</c:v>
                </c:pt>
                <c:pt idx="7">
                  <c:v>0.59092592592592208</c:v>
                </c:pt>
                <c:pt idx="8">
                  <c:v>1.0492592592592596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80-4C92-959C-B0FD5609E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122048"/>
        <c:axId val="125123968"/>
      </c:scatterChart>
      <c:valAx>
        <c:axId val="125122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 dirty="0" err="1"/>
                  <a:t>Adição</a:t>
                </a:r>
                <a:r>
                  <a:rPr lang="en-US" sz="1600" b="1" dirty="0"/>
                  <a:t> annual</a:t>
                </a:r>
                <a:r>
                  <a:rPr lang="en-US" sz="1600" b="1" baseline="0" dirty="0"/>
                  <a:t> de C</a:t>
                </a:r>
                <a:r>
                  <a:rPr lang="en-US" sz="1600" b="1" dirty="0"/>
                  <a:t>(Mg ha</a:t>
                </a:r>
                <a:r>
                  <a:rPr lang="en-US" sz="1600" b="1" baseline="30000" dirty="0"/>
                  <a:t>-1</a:t>
                </a:r>
                <a:r>
                  <a:rPr lang="en-US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40008534310569682"/>
              <c:y val="0.9374642840303604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25123968"/>
        <c:crosses val="autoZero"/>
        <c:crossBetween val="midCat"/>
      </c:valAx>
      <c:valAx>
        <c:axId val="1251239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pt-BR" sz="1600" b="1" dirty="0"/>
                  <a:t>Sequestro anual de C (Mg ha</a:t>
                </a:r>
                <a:r>
                  <a:rPr lang="pt-BR" sz="1600" b="1" baseline="30000" dirty="0"/>
                  <a:t>-1</a:t>
                </a:r>
                <a:r>
                  <a:rPr lang="pt-BR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1902475810507412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pt-BR"/>
          </a:p>
        </c:txPr>
        <c:crossAx val="125122048"/>
        <c:crosses val="autoZero"/>
        <c:crossBetween val="midCat"/>
      </c:valAx>
    </c:plotArea>
    <c:plotVisOnly val="1"/>
    <c:dispBlanksAs val="gap"/>
    <c:showDLblsOverMax val="0"/>
  </c:chart>
  <c:spPr>
    <a:solidFill>
      <a:srgbClr val="CCFFFF"/>
    </a:solidFill>
  </c:spPr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/>
            </a:pPr>
            <a:r>
              <a:rPr lang="en-US" sz="1200" b="0" dirty="0"/>
              <a:t>COT (Mg ha</a:t>
            </a:r>
            <a:r>
              <a:rPr lang="en-US" sz="1200" b="0" baseline="30000" dirty="0"/>
              <a:t>-1</a:t>
            </a:r>
            <a:r>
              <a:rPr lang="en-US" sz="1200" b="0" dirty="0"/>
              <a:t>)</a:t>
            </a:r>
          </a:p>
        </c:rich>
      </c:tx>
      <c:layout>
        <c:manualLayout>
          <c:xMode val="edge"/>
          <c:yMode val="edge"/>
          <c:x val="0.39580976673690466"/>
          <c:y val="1.15942028985507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354848249602632"/>
          <c:y val="0.17953973144661275"/>
          <c:w val="0.7525899227385312"/>
          <c:h val="0.797271862756285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'Data NF (n=25)'!$S$1</c:f>
              <c:strCache>
                <c:ptCount val="1"/>
                <c:pt idx="0">
                  <c:v>C Stock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'Data NF (n=25)'!$H$79:$H$80</c:f>
                <c:numCache>
                  <c:formatCode>General</c:formatCode>
                  <c:ptCount val="2"/>
                  <c:pt idx="0">
                    <c:v>2.1109605101693769</c:v>
                  </c:pt>
                  <c:pt idx="1">
                    <c:v>2.2866609941020273</c:v>
                  </c:pt>
                </c:numCache>
              </c:numRef>
            </c:plus>
            <c:minus>
              <c:numRef>
                <c:f>'Data NF (n=25)'!$H$79:$H$80</c:f>
                <c:numCache>
                  <c:formatCode>General</c:formatCode>
                  <c:ptCount val="2"/>
                  <c:pt idx="0">
                    <c:v>2.1109605101693769</c:v>
                  </c:pt>
                  <c:pt idx="1">
                    <c:v>2.2866609941020273</c:v>
                  </c:pt>
                </c:numCache>
              </c:numRef>
            </c:minus>
          </c:errBars>
          <c:cat>
            <c:strRef>
              <c:f>'Data NF (n=25)'!$A$79:$A$80</c:f>
              <c:strCache>
                <c:ptCount val="2"/>
                <c:pt idx="0">
                  <c:v>0-20</c:v>
                </c:pt>
                <c:pt idx="1">
                  <c:v>20-40</c:v>
                </c:pt>
              </c:strCache>
            </c:strRef>
          </c:cat>
          <c:val>
            <c:numRef>
              <c:f>'Data NF (n=25)'!$G$79:$G$80</c:f>
              <c:numCache>
                <c:formatCode>0.00</c:formatCode>
                <c:ptCount val="2"/>
                <c:pt idx="0">
                  <c:v>59.80774475824326</c:v>
                </c:pt>
                <c:pt idx="1">
                  <c:v>39.702538243062826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95-41FA-9A10-796126678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4199040"/>
        <c:axId val="34200576"/>
      </c:barChart>
      <c:dateAx>
        <c:axId val="3419904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34200576"/>
        <c:crosses val="autoZero"/>
        <c:auto val="0"/>
        <c:lblOffset val="100"/>
        <c:baseTimeUnit val="days"/>
      </c:dateAx>
      <c:valAx>
        <c:axId val="34200576"/>
        <c:scaling>
          <c:orientation val="minMax"/>
          <c:max val="70"/>
        </c:scaling>
        <c:delete val="0"/>
        <c:axPos val="t"/>
        <c:numFmt formatCode="0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34199040"/>
        <c:crosses val="autoZero"/>
        <c:crossBetween val="between"/>
        <c:majorUnit val="1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98020345496031"/>
          <c:y val="0.17672892632606971"/>
          <c:w val="0.75163844715489014"/>
          <c:h val="0.79234908136482962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'Graphics C, N, S  x Depth'!$B$25</c:f>
              <c:strCache>
                <c:ptCount val="1"/>
                <c:pt idx="0">
                  <c:v>NF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triangle"/>
            <c:size val="7"/>
            <c:spPr>
              <a:solidFill>
                <a:schemeClr val="tx1"/>
              </a:solidFill>
              <a:ln w="9525">
                <a:solidFill>
                  <a:srgbClr val="000000"/>
                </a:solidFill>
                <a:prstDash val="solid"/>
              </a:ln>
            </c:spPr>
          </c:marker>
          <c:xVal>
            <c:numRef>
              <c:f>'Graphics C, N, S  x Depth'!$A$26:$A$55</c:f>
              <c:numCache>
                <c:formatCode>0.00</c:formatCode>
                <c:ptCount val="30"/>
                <c:pt idx="0">
                  <c:v>34.533333333333339</c:v>
                </c:pt>
                <c:pt idx="1">
                  <c:v>29.493333333333322</c:v>
                </c:pt>
                <c:pt idx="2">
                  <c:v>25.266666666666669</c:v>
                </c:pt>
                <c:pt idx="3">
                  <c:v>21.57333333333332</c:v>
                </c:pt>
                <c:pt idx="4">
                  <c:v>16.886666666666667</c:v>
                </c:pt>
                <c:pt idx="5">
                  <c:v>38.353333333333325</c:v>
                </c:pt>
                <c:pt idx="6">
                  <c:v>37.200000000000003</c:v>
                </c:pt>
                <c:pt idx="7">
                  <c:v>35.46</c:v>
                </c:pt>
                <c:pt idx="8">
                  <c:v>31.153333333333329</c:v>
                </c:pt>
                <c:pt idx="9">
                  <c:v>21.993333333333322</c:v>
                </c:pt>
                <c:pt idx="10">
                  <c:v>36.333333333333336</c:v>
                </c:pt>
                <c:pt idx="11">
                  <c:v>25.68</c:v>
                </c:pt>
                <c:pt idx="12">
                  <c:v>18.913333333333323</c:v>
                </c:pt>
                <c:pt idx="13">
                  <c:v>14.546666666666669</c:v>
                </c:pt>
                <c:pt idx="14">
                  <c:v>12.713333333333335</c:v>
                </c:pt>
                <c:pt idx="15">
                  <c:v>45.866666666666639</c:v>
                </c:pt>
                <c:pt idx="16">
                  <c:v>34.593333333333341</c:v>
                </c:pt>
                <c:pt idx="17">
                  <c:v>24.653333333333329</c:v>
                </c:pt>
                <c:pt idx="18">
                  <c:v>21.633333333333326</c:v>
                </c:pt>
                <c:pt idx="19">
                  <c:v>17.886666666666667</c:v>
                </c:pt>
                <c:pt idx="20">
                  <c:v>52.838000000000001</c:v>
                </c:pt>
                <c:pt idx="21">
                  <c:v>35.090000000000003</c:v>
                </c:pt>
                <c:pt idx="22">
                  <c:v>25.05</c:v>
                </c:pt>
                <c:pt idx="23">
                  <c:v>20.73</c:v>
                </c:pt>
                <c:pt idx="24">
                  <c:v>16.88</c:v>
                </c:pt>
                <c:pt idx="25">
                  <c:v>30.05</c:v>
                </c:pt>
                <c:pt idx="26">
                  <c:v>28</c:v>
                </c:pt>
                <c:pt idx="27">
                  <c:v>25.93</c:v>
                </c:pt>
                <c:pt idx="28">
                  <c:v>23.54</c:v>
                </c:pt>
                <c:pt idx="29">
                  <c:v>19.279999999999998</c:v>
                </c:pt>
              </c:numCache>
            </c:numRef>
          </c:xVal>
          <c:yVal>
            <c:numRef>
              <c:f>'Graphics C, N, S  x Depth'!$B$26:$B$55</c:f>
              <c:numCache>
                <c:formatCode>General</c:formatCode>
                <c:ptCount val="30"/>
                <c:pt idx="0">
                  <c:v>1.75</c:v>
                </c:pt>
                <c:pt idx="1">
                  <c:v>3.75</c:v>
                </c:pt>
                <c:pt idx="2">
                  <c:v>7.5</c:v>
                </c:pt>
                <c:pt idx="3">
                  <c:v>15</c:v>
                </c:pt>
                <c:pt idx="4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2AE-477A-9787-48431B402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485568"/>
        <c:axId val="35492224"/>
      </c:scatterChart>
      <c:valAx>
        <c:axId val="35485568"/>
        <c:scaling>
          <c:orientation val="minMax"/>
          <c:max val="40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COT (g kg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0812172988180417"/>
              <c:y val="1.1627906976744179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158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35492224"/>
        <c:crosses val="autoZero"/>
        <c:crossBetween val="midCat"/>
        <c:majorUnit val="10"/>
        <c:minorUnit val="1"/>
      </c:valAx>
      <c:valAx>
        <c:axId val="35492224"/>
        <c:scaling>
          <c:orientation val="maxMin"/>
          <c:max val="3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ln w="158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35485568"/>
        <c:crosses val="autoZero"/>
        <c:crossBetween val="midCat"/>
        <c:majorUnit val="10"/>
        <c:min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/>
            </a:pPr>
            <a:r>
              <a:rPr lang="en-US" sz="1200" b="0" dirty="0"/>
              <a:t>COT (Mg ha</a:t>
            </a:r>
            <a:r>
              <a:rPr lang="en-US" sz="1200" b="0" baseline="30000" dirty="0"/>
              <a:t>-1</a:t>
            </a:r>
            <a:r>
              <a:rPr lang="en-US" sz="1200" b="0" dirty="0"/>
              <a:t>)</a:t>
            </a:r>
          </a:p>
        </c:rich>
      </c:tx>
      <c:layout>
        <c:manualLayout>
          <c:xMode val="edge"/>
          <c:yMode val="edge"/>
          <c:x val="0.41102398658501038"/>
          <c:y val="7.729468599033821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232782521903097"/>
          <c:y val="0.16408079424854488"/>
          <c:w val="0.67223799489852532"/>
          <c:h val="0.797271862756285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'Data NF (n=25)'!$S$1</c:f>
              <c:strCache>
                <c:ptCount val="1"/>
                <c:pt idx="0">
                  <c:v>C Stock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10,7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99-45F8-B56B-640D465282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9,0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99-45F8-B56B-640D465282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14,9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99-45F8-B56B-640D4652826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26,2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99-45F8-B56B-640D4652826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39,7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99-45F8-B56B-640D4652826C}"/>
                </c:ext>
              </c:extLst>
            </c:dLbl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'Data NF (n=25)'!$H$71:$H$75</c:f>
                <c:numCache>
                  <c:formatCode>General</c:formatCode>
                  <c:ptCount val="5"/>
                  <c:pt idx="0">
                    <c:v>0.54645418131817403</c:v>
                  </c:pt>
                  <c:pt idx="1">
                    <c:v>0.48919057203021582</c:v>
                  </c:pt>
                  <c:pt idx="2">
                    <c:v>0.83972700486888319</c:v>
                  </c:pt>
                  <c:pt idx="3">
                    <c:v>1.0346714078073791</c:v>
                  </c:pt>
                  <c:pt idx="4">
                    <c:v>2.2866609941020273</c:v>
                  </c:pt>
                </c:numCache>
              </c:numRef>
            </c:plus>
            <c:minus>
              <c:numRef>
                <c:f>'Data NF (n=25)'!$H$71:$H$75</c:f>
                <c:numCache>
                  <c:formatCode>General</c:formatCode>
                  <c:ptCount val="5"/>
                  <c:pt idx="0">
                    <c:v>0.54645418131817403</c:v>
                  </c:pt>
                  <c:pt idx="1">
                    <c:v>0.48919057203021582</c:v>
                  </c:pt>
                  <c:pt idx="2">
                    <c:v>0.83972700486888319</c:v>
                  </c:pt>
                  <c:pt idx="3">
                    <c:v>1.0346714078073791</c:v>
                  </c:pt>
                  <c:pt idx="4">
                    <c:v>2.2866609941020273</c:v>
                  </c:pt>
                </c:numCache>
              </c:numRef>
            </c:minus>
          </c:errBars>
          <c:cat>
            <c:strRef>
              <c:f>'Data NF (n=25)'!$J$71:$J$75</c:f>
              <c:strCache>
                <c:ptCount val="5"/>
                <c:pt idx="0">
                  <c:v>0-2,5</c:v>
                </c:pt>
                <c:pt idx="1">
                  <c:v>2,5-5,0</c:v>
                </c:pt>
                <c:pt idx="2">
                  <c:v>5,0-10,0</c:v>
                </c:pt>
                <c:pt idx="3">
                  <c:v>10,0-20,0</c:v>
                </c:pt>
                <c:pt idx="4">
                  <c:v>20,0-40,0</c:v>
                </c:pt>
              </c:strCache>
            </c:strRef>
          </c:cat>
          <c:val>
            <c:numRef>
              <c:f>'Data NF (n=25)'!$G$71:$G$75</c:f>
              <c:numCache>
                <c:formatCode>0.00</c:formatCode>
                <c:ptCount val="5"/>
                <c:pt idx="0">
                  <c:v>10.65339402304768</c:v>
                </c:pt>
                <c:pt idx="1">
                  <c:v>9.0038468351993259</c:v>
                </c:pt>
                <c:pt idx="2">
                  <c:v>14.986598728578514</c:v>
                </c:pt>
                <c:pt idx="3">
                  <c:v>25.16390517141776</c:v>
                </c:pt>
                <c:pt idx="4">
                  <c:v>39.702538243062826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C99-45F8-B56B-640D465282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5663872"/>
        <c:axId val="35665408"/>
      </c:barChart>
      <c:dateAx>
        <c:axId val="3566387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5665408"/>
        <c:crosses val="autoZero"/>
        <c:auto val="0"/>
        <c:lblOffset val="100"/>
        <c:baseTimeUnit val="days"/>
      </c:dateAx>
      <c:valAx>
        <c:axId val="35665408"/>
        <c:scaling>
          <c:orientation val="minMax"/>
        </c:scaling>
        <c:delete val="0"/>
        <c:axPos val="t"/>
        <c:numFmt formatCode="0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3566387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/>
            </a:pPr>
            <a:r>
              <a:rPr lang="en-US" sz="1100" b="0" dirty="0"/>
              <a:t>N (Mg ha</a:t>
            </a:r>
            <a:r>
              <a:rPr lang="en-US" sz="1100" b="0" baseline="30000" dirty="0"/>
              <a:t>-1</a:t>
            </a:r>
            <a:r>
              <a:rPr lang="en-US" sz="1100" b="0" dirty="0"/>
              <a:t>)</a:t>
            </a:r>
          </a:p>
        </c:rich>
      </c:tx>
      <c:layout>
        <c:manualLayout>
          <c:xMode val="edge"/>
          <c:yMode val="edge"/>
          <c:x val="0.40050460241765573"/>
          <c:y val="3.864734299516910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354848249602632"/>
          <c:y val="0.17953973144661281"/>
          <c:w val="0.7525899227385312"/>
          <c:h val="0.797271862756285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'Data NF (n=25)'!$T$1</c:f>
              <c:strCache>
                <c:ptCount val="1"/>
                <c:pt idx="0">
                  <c:v>N Stock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'Data NF (n=25)'!$Q$79:$Q$80</c:f>
                <c:numCache>
                  <c:formatCode>General</c:formatCode>
                  <c:ptCount val="2"/>
                  <c:pt idx="0">
                    <c:v>0.16740255969352669</c:v>
                  </c:pt>
                  <c:pt idx="1">
                    <c:v>6.6282392946886773E-2</c:v>
                  </c:pt>
                </c:numCache>
              </c:numRef>
            </c:plus>
            <c:minus>
              <c:numRef>
                <c:f>'Data NF (n=25)'!$Q$79:$Q$80</c:f>
                <c:numCache>
                  <c:formatCode>General</c:formatCode>
                  <c:ptCount val="2"/>
                  <c:pt idx="0">
                    <c:v>0.16740255969352669</c:v>
                  </c:pt>
                  <c:pt idx="1">
                    <c:v>6.6282392946886773E-2</c:v>
                  </c:pt>
                </c:numCache>
              </c:numRef>
            </c:minus>
          </c:errBars>
          <c:cat>
            <c:strRef>
              <c:f>'Data NF (n=25)'!$A$79:$A$80</c:f>
              <c:strCache>
                <c:ptCount val="2"/>
                <c:pt idx="0">
                  <c:v>0-20</c:v>
                </c:pt>
                <c:pt idx="1">
                  <c:v>20-40</c:v>
                </c:pt>
              </c:strCache>
            </c:strRef>
          </c:cat>
          <c:val>
            <c:numRef>
              <c:f>'Data NF (n=25)'!$P$79:$P$80</c:f>
              <c:numCache>
                <c:formatCode>0.00</c:formatCode>
                <c:ptCount val="2"/>
                <c:pt idx="0">
                  <c:v>3.801533610966354</c:v>
                </c:pt>
                <c:pt idx="1">
                  <c:v>2.3932545326149142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94-4EED-B158-320CF4404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5694080"/>
        <c:axId val="35695616"/>
      </c:barChart>
      <c:dateAx>
        <c:axId val="3569408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35695616"/>
        <c:crosses val="autoZero"/>
        <c:auto val="0"/>
        <c:lblOffset val="100"/>
        <c:baseTimeUnit val="days"/>
      </c:dateAx>
      <c:valAx>
        <c:axId val="35695616"/>
        <c:scaling>
          <c:orientation val="minMax"/>
          <c:max val="7"/>
        </c:scaling>
        <c:delete val="0"/>
        <c:axPos val="t"/>
        <c:numFmt formatCode="0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35694080"/>
        <c:crosses val="autoZero"/>
        <c:crossBetween val="between"/>
        <c:majorUnit val="1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/>
            </a:pPr>
            <a:r>
              <a:rPr lang="en-US" sz="1100" b="0" dirty="0"/>
              <a:t>N (Mg ha</a:t>
            </a:r>
            <a:r>
              <a:rPr lang="en-US" sz="1100" b="0" baseline="30000" dirty="0"/>
              <a:t>-1</a:t>
            </a:r>
            <a:r>
              <a:rPr lang="en-US" sz="1100" b="0" dirty="0"/>
              <a:t>)</a:t>
            </a:r>
          </a:p>
        </c:rich>
      </c:tx>
      <c:layout>
        <c:manualLayout>
          <c:xMode val="edge"/>
          <c:yMode val="edge"/>
          <c:x val="0.4489728855791036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056329497274382"/>
          <c:y val="0.17472904122278834"/>
          <c:w val="0.6920243011581596"/>
          <c:h val="0.782133703875250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'Data NF (n=25)'!$T$1</c:f>
              <c:strCache>
                <c:ptCount val="1"/>
                <c:pt idx="0">
                  <c:v>N Stock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'Data NF (n=25)'!$Q$71:$Q$75</c:f>
                <c:numCache>
                  <c:formatCode>General</c:formatCode>
                  <c:ptCount val="5"/>
                  <c:pt idx="0">
                    <c:v>4.1064760549127527E-2</c:v>
                  </c:pt>
                  <c:pt idx="1">
                    <c:v>3.9932701362011436E-2</c:v>
                  </c:pt>
                  <c:pt idx="2">
                    <c:v>6.9799093521257599E-2</c:v>
                  </c:pt>
                  <c:pt idx="3">
                    <c:v>4.7477384336401189E-2</c:v>
                  </c:pt>
                  <c:pt idx="4">
                    <c:v>6.6282392946886773E-2</c:v>
                  </c:pt>
                </c:numCache>
              </c:numRef>
            </c:plus>
            <c:minus>
              <c:numRef>
                <c:f>'Data NF (n=25)'!$Q$71:$Q$75</c:f>
                <c:numCache>
                  <c:formatCode>General</c:formatCode>
                  <c:ptCount val="5"/>
                  <c:pt idx="0">
                    <c:v>4.1064760549127527E-2</c:v>
                  </c:pt>
                  <c:pt idx="1">
                    <c:v>3.9932701362011436E-2</c:v>
                  </c:pt>
                  <c:pt idx="2">
                    <c:v>6.9799093521257599E-2</c:v>
                  </c:pt>
                  <c:pt idx="3">
                    <c:v>4.7477384336401189E-2</c:v>
                  </c:pt>
                  <c:pt idx="4">
                    <c:v>6.6282392946886773E-2</c:v>
                  </c:pt>
                </c:numCache>
              </c:numRef>
            </c:minus>
          </c:errBars>
          <c:cat>
            <c:strRef>
              <c:f>'Data NF (n=25)'!$J$71:$J$75</c:f>
              <c:strCache>
                <c:ptCount val="5"/>
                <c:pt idx="0">
                  <c:v>0-2,5</c:v>
                </c:pt>
                <c:pt idx="1">
                  <c:v>2,5-5,0</c:v>
                </c:pt>
                <c:pt idx="2">
                  <c:v>5,0-10,0</c:v>
                </c:pt>
                <c:pt idx="3">
                  <c:v>10,0-20,0</c:v>
                </c:pt>
                <c:pt idx="4">
                  <c:v>20,0-40,0</c:v>
                </c:pt>
              </c:strCache>
            </c:strRef>
          </c:cat>
          <c:val>
            <c:numRef>
              <c:f>'Data NF (n=25)'!$P$71:$P$75</c:f>
              <c:numCache>
                <c:formatCode>0.00</c:formatCode>
                <c:ptCount val="5"/>
                <c:pt idx="0">
                  <c:v>0.69984195016828521</c:v>
                </c:pt>
                <c:pt idx="1">
                  <c:v>0.58675348641118574</c:v>
                </c:pt>
                <c:pt idx="2">
                  <c:v>0.9435080279899335</c:v>
                </c:pt>
                <c:pt idx="3">
                  <c:v>1.5714301463969498</c:v>
                </c:pt>
                <c:pt idx="4">
                  <c:v>2.3932545326149142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0-47EC-9258-FB9B28F93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"/>
        <c:axId val="35728384"/>
        <c:axId val="35738368"/>
      </c:barChart>
      <c:dateAx>
        <c:axId val="35728384"/>
        <c:scaling>
          <c:orientation val="maxMin"/>
        </c:scaling>
        <c:delete val="0"/>
        <c:axPos val="l"/>
        <c:numFmt formatCode="dd/mm/yyyy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35738368"/>
        <c:crosses val="autoZero"/>
        <c:auto val="0"/>
        <c:lblOffset val="100"/>
        <c:baseTimeUnit val="days"/>
      </c:dateAx>
      <c:valAx>
        <c:axId val="35738368"/>
        <c:scaling>
          <c:orientation val="minMax"/>
        </c:scaling>
        <c:delete val="0"/>
        <c:axPos val="t"/>
        <c:numFmt formatCode="0.0" sourceLinked="0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</c:spPr>
        <c:crossAx val="357283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pt-BR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28738949660806"/>
          <c:y val="0.16521434820647432"/>
          <c:w val="0.7647101880574585"/>
          <c:h val="0.80379549047597176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'Graphics C, N, S  x Depth'!$B$25</c:f>
              <c:strCache>
                <c:ptCount val="1"/>
                <c:pt idx="0">
                  <c:v>NF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ysClr val="windowText" lastClr="000000"/>
              </a:solidFill>
              <a:ln w="9525">
                <a:solidFill>
                  <a:srgbClr val="000000"/>
                </a:solidFill>
                <a:prstDash val="solid"/>
              </a:ln>
            </c:spPr>
          </c:marker>
          <c:xVal>
            <c:numRef>
              <c:f>'Graphics C, N, S  x Depth'!$A$58:$A$87</c:f>
              <c:numCache>
                <c:formatCode>0.00</c:formatCode>
                <c:ptCount val="30"/>
                <c:pt idx="0">
                  <c:v>2.2694477268931226</c:v>
                </c:pt>
                <c:pt idx="1">
                  <c:v>1.9227522167355149</c:v>
                </c:pt>
                <c:pt idx="2">
                  <c:v>1.5912292041435661</c:v>
                </c:pt>
                <c:pt idx="3">
                  <c:v>1.347420313878096</c:v>
                </c:pt>
                <c:pt idx="4">
                  <c:v>1.0176371955964876</c:v>
                </c:pt>
                <c:pt idx="5">
                  <c:v>2.633656969326903</c:v>
                </c:pt>
                <c:pt idx="6">
                  <c:v>2.4943568280509778</c:v>
                </c:pt>
                <c:pt idx="7">
                  <c:v>2.2921056692512227</c:v>
                </c:pt>
                <c:pt idx="8">
                  <c:v>2.0709606156774272</c:v>
                </c:pt>
                <c:pt idx="9">
                  <c:v>1.5256392559342753</c:v>
                </c:pt>
                <c:pt idx="10">
                  <c:v>3.0156811332560602</c:v>
                </c:pt>
                <c:pt idx="11">
                  <c:v>2.1092721416826925</c:v>
                </c:pt>
                <c:pt idx="12">
                  <c:v>1.4388782197575378</c:v>
                </c:pt>
                <c:pt idx="13">
                  <c:v>0.94655071616809883</c:v>
                </c:pt>
                <c:pt idx="14">
                  <c:v>0.78112206292488862</c:v>
                </c:pt>
                <c:pt idx="15">
                  <c:v>3.7194438026300922</c:v>
                </c:pt>
                <c:pt idx="16">
                  <c:v>2.7422063406207928</c:v>
                </c:pt>
                <c:pt idx="17">
                  <c:v>1.7836629017850478</c:v>
                </c:pt>
                <c:pt idx="18">
                  <c:v>1.3656946774690137</c:v>
                </c:pt>
                <c:pt idx="19">
                  <c:v>1.0756599779256308</c:v>
                </c:pt>
                <c:pt idx="20">
                  <c:v>4.0094328340615686</c:v>
                </c:pt>
                <c:pt idx="21">
                  <c:v>2.6248786244472195</c:v>
                </c:pt>
                <c:pt idx="22">
                  <c:v>1.6885142306641339</c:v>
                </c:pt>
                <c:pt idx="23">
                  <c:v>1.2050446152687593</c:v>
                </c:pt>
                <c:pt idx="24">
                  <c:v>0.97845574771699073</c:v>
                </c:pt>
                <c:pt idx="25">
                  <c:v>2.0651076260359762</c:v>
                </c:pt>
                <c:pt idx="26">
                  <c:v>1.8078967418477674</c:v>
                </c:pt>
                <c:pt idx="27">
                  <c:v>1.5911197420478935</c:v>
                </c:pt>
                <c:pt idx="28">
                  <c:v>1.3091906897668562</c:v>
                </c:pt>
                <c:pt idx="29">
                  <c:v>1.0179462412021596</c:v>
                </c:pt>
              </c:numCache>
            </c:numRef>
          </c:xVal>
          <c:yVal>
            <c:numRef>
              <c:f>'Graphics C, N, S  x Depth'!$B$58:$B$87</c:f>
              <c:numCache>
                <c:formatCode>General</c:formatCode>
                <c:ptCount val="30"/>
                <c:pt idx="0">
                  <c:v>1.75</c:v>
                </c:pt>
                <c:pt idx="1">
                  <c:v>3.75</c:v>
                </c:pt>
                <c:pt idx="2">
                  <c:v>7.5</c:v>
                </c:pt>
                <c:pt idx="3">
                  <c:v>15</c:v>
                </c:pt>
                <c:pt idx="4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9AC-418C-A2F3-AF1408C7F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767040"/>
        <c:axId val="35769344"/>
      </c:scatterChart>
      <c:valAx>
        <c:axId val="35767040"/>
        <c:scaling>
          <c:orientation val="minMax"/>
          <c:max val="4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pt-BR" dirty="0"/>
                  <a:t> N (g kg</a:t>
                </a:r>
                <a:r>
                  <a:rPr lang="pt-BR" baseline="30000" dirty="0"/>
                  <a:t>-1</a:t>
                </a:r>
                <a:r>
                  <a:rPr lang="pt-BR" dirty="0"/>
                  <a:t>)</a:t>
                </a:r>
              </a:p>
            </c:rich>
          </c:tx>
          <c:layout>
            <c:manualLayout>
              <c:xMode val="edge"/>
              <c:yMode val="edge"/>
              <c:x val="0.42583185166370335"/>
              <c:y val="0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158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35769344"/>
        <c:crosses val="autoZero"/>
        <c:crossBetween val="midCat"/>
        <c:majorUnit val="1"/>
        <c:minorUnit val="0.1"/>
      </c:valAx>
      <c:valAx>
        <c:axId val="35769344"/>
        <c:scaling>
          <c:orientation val="maxMin"/>
          <c:max val="3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ln w="158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35767040"/>
        <c:crosses val="autoZero"/>
        <c:crossBetween val="midCat"/>
        <c:majorUnit val="10"/>
        <c:min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13107151028205"/>
          <c:y val="0.24409207281054185"/>
          <c:w val="0.73838848233438359"/>
          <c:h val="0.73066429947956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'SOC Pools Stock (PG, LDN, LRV)'!$B$11</c:f>
              <c:strCache>
                <c:ptCount val="1"/>
                <c:pt idx="0">
                  <c:v>NV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'SOC Pools Stock (PG, LDN, LRV)'!$A$4:$A$8</c:f>
              <c:strCache>
                <c:ptCount val="5"/>
                <c:pt idx="0">
                  <c:v>0-20</c:v>
                </c:pt>
                <c:pt idx="1">
                  <c:v>20-40</c:v>
                </c:pt>
                <c:pt idx="2">
                  <c:v>40-60</c:v>
                </c:pt>
                <c:pt idx="3">
                  <c:v>60-80</c:v>
                </c:pt>
                <c:pt idx="4">
                  <c:v>80-100</c:v>
                </c:pt>
              </c:strCache>
            </c:strRef>
          </c:cat>
          <c:val>
            <c:numRef>
              <c:f>'SOC Pools Stock (PG, LDN, LRV)'!$D$4:$D$8</c:f>
              <c:numCache>
                <c:formatCode>0.0</c:formatCode>
                <c:ptCount val="5"/>
                <c:pt idx="0">
                  <c:v>48</c:v>
                </c:pt>
                <c:pt idx="1">
                  <c:v>27.7</c:v>
                </c:pt>
                <c:pt idx="2">
                  <c:v>20.9</c:v>
                </c:pt>
                <c:pt idx="3">
                  <c:v>17.7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36-49D3-89B2-987E7A6A5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280320"/>
        <c:axId val="94294784"/>
      </c:barChart>
      <c:catAx>
        <c:axId val="9428032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1.200586737083306E-2"/>
              <c:y val="0.306091034669608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94294784"/>
        <c:crosses val="autoZero"/>
        <c:auto val="1"/>
        <c:lblAlgn val="ctr"/>
        <c:lblOffset val="100"/>
        <c:noMultiLvlLbl val="0"/>
      </c:catAx>
      <c:valAx>
        <c:axId val="94294784"/>
        <c:scaling>
          <c:orientation val="minMax"/>
          <c:max val="50"/>
          <c:min val="0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SOC (Mg ha</a:t>
                </a:r>
                <a:r>
                  <a:rPr lang="pt-BR" sz="1600" baseline="30000"/>
                  <a:t>-1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6222419693"/>
              <c:y val="9.7671614577589574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94280320"/>
        <c:crosses val="autoZero"/>
        <c:crossBetween val="between"/>
        <c:majorUnit val="1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410821030492639E-2"/>
          <c:y val="0.25649896413854817"/>
          <c:w val="0.87210873281417289"/>
          <c:h val="0.7182574081515557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'SOC Pools Stock (PG, LDN, LRV)'!$C$11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'SOC Pools Stock (PG, LDN, LRV)'!$G$4:$G$8</c:f>
              <c:numCache>
                <c:formatCode>0.0</c:formatCode>
                <c:ptCount val="5"/>
                <c:pt idx="0">
                  <c:v>33.4</c:v>
                </c:pt>
                <c:pt idx="1">
                  <c:v>21.6</c:v>
                </c:pt>
                <c:pt idx="2">
                  <c:v>17.2</c:v>
                </c:pt>
                <c:pt idx="3">
                  <c:v>15.2</c:v>
                </c:pt>
                <c:pt idx="4">
                  <c:v>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E7-4B17-83BD-2F63E166BB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280320"/>
        <c:axId val="94294784"/>
      </c:barChart>
      <c:catAx>
        <c:axId val="942803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1400"/>
            </a:pPr>
            <a:endParaRPr lang="pt-BR"/>
          </a:p>
        </c:txPr>
        <c:crossAx val="94294784"/>
        <c:crosses val="autoZero"/>
        <c:auto val="1"/>
        <c:lblAlgn val="ctr"/>
        <c:lblOffset val="100"/>
        <c:noMultiLvlLbl val="0"/>
      </c:catAx>
      <c:valAx>
        <c:axId val="94294784"/>
        <c:scaling>
          <c:orientation val="minMax"/>
          <c:max val="50"/>
          <c:min val="0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SOC (Mg ha</a:t>
                </a:r>
                <a:r>
                  <a:rPr lang="pt-BR" sz="1600" baseline="30000"/>
                  <a:t>-1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6222419693"/>
              <c:y val="9.7671614577589574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94280320"/>
        <c:crosses val="autoZero"/>
        <c:crossBetween val="between"/>
        <c:majorUnit val="1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52320678436505"/>
          <c:y val="0.21720245669316887"/>
          <c:w val="0.77878951749642333"/>
          <c:h val="0.724774630443335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'PG &amp; LRV stock'!$Y$3</c:f>
              <c:strCache>
                <c:ptCount val="1"/>
                <c:pt idx="0">
                  <c:v>(NT - CT)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7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BD-48CD-88B2-B431469B581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'PG &amp; LRV stock'!$U$4:$U$11</c:f>
              <c:strCache>
                <c:ptCount val="8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  <c:pt idx="7">
                  <c:v>0-100</c:v>
                </c:pt>
              </c:strCache>
            </c:strRef>
          </c:cat>
          <c:val>
            <c:numRef>
              <c:f>'PG &amp; LRV stock'!$Y$4:$Y$11</c:f>
              <c:numCache>
                <c:formatCode>0.00</c:formatCode>
                <c:ptCount val="8"/>
                <c:pt idx="0">
                  <c:v>9.5777556972870865</c:v>
                </c:pt>
                <c:pt idx="1">
                  <c:v>2.0145585791379172</c:v>
                </c:pt>
                <c:pt idx="2">
                  <c:v>2.608548408283438</c:v>
                </c:pt>
                <c:pt idx="3">
                  <c:v>5.9376827404372001</c:v>
                </c:pt>
                <c:pt idx="4">
                  <c:v>3.5639310731833724</c:v>
                </c:pt>
                <c:pt idx="5">
                  <c:v>2.6459717658906214</c:v>
                </c:pt>
                <c:pt idx="6">
                  <c:v>-0.17507826869972121</c:v>
                </c:pt>
                <c:pt idx="7">
                  <c:v>26.173369995519906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ED-410A-93B8-9D5E09AE7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280320"/>
        <c:axId val="94294784"/>
      </c:barChart>
      <c:catAx>
        <c:axId val="9428032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5.0426171873972072E-3"/>
              <c:y val="0.34470523231183109"/>
            </c:manualLayout>
          </c:layout>
          <c:overlay val="0"/>
        </c:title>
        <c:numFmt formatCode="General" sourceLinked="0"/>
        <c:majorTickMark val="out"/>
        <c:minorTickMark val="none"/>
        <c:tickLblPos val="low"/>
        <c:spPr>
          <a:ln w="31750">
            <a:solidFill>
              <a:schemeClr val="tx1"/>
            </a:solidFill>
          </a:ln>
        </c:spPr>
        <c:txPr>
          <a:bodyPr/>
          <a:lstStyle/>
          <a:p>
            <a:pPr>
              <a:defRPr sz="2000"/>
            </a:pPr>
            <a:endParaRPr lang="pt-BR"/>
          </a:p>
        </c:txPr>
        <c:crossAx val="94294784"/>
        <c:crosses val="autoZero"/>
        <c:auto val="1"/>
        <c:lblAlgn val="ctr"/>
        <c:lblOffset val="100"/>
        <c:noMultiLvlLbl val="0"/>
      </c:catAx>
      <c:valAx>
        <c:axId val="94294784"/>
        <c:scaling>
          <c:orientation val="minMax"/>
          <c:max val="30"/>
          <c:min val="0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2000" dirty="0"/>
                  <a:t>SOC</a:t>
                </a:r>
                <a:r>
                  <a:rPr lang="pt-BR" sz="1200" dirty="0"/>
                  <a:t>NV</a:t>
                </a:r>
                <a:r>
                  <a:rPr lang="pt-BR" sz="1600" baseline="0" dirty="0"/>
                  <a:t> - </a:t>
                </a:r>
                <a:r>
                  <a:rPr lang="pt-BR" sz="2000" baseline="0" dirty="0"/>
                  <a:t>SOC</a:t>
                </a:r>
                <a:r>
                  <a:rPr lang="pt-BR" sz="1200" baseline="0" dirty="0"/>
                  <a:t>CT</a:t>
                </a:r>
                <a:r>
                  <a:rPr lang="pt-BR" sz="1600" dirty="0"/>
                  <a:t> (Mg ha</a:t>
                </a:r>
                <a:r>
                  <a:rPr lang="pt-BR" sz="1600" baseline="30000" dirty="0"/>
                  <a:t>-1</a:t>
                </a:r>
                <a:r>
                  <a:rPr lang="pt-BR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5833607448205443"/>
              <c:y val="1.3874025065435355E-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2000"/>
            </a:pPr>
            <a:endParaRPr lang="pt-BR"/>
          </a:p>
        </c:txPr>
        <c:crossAx val="94280320"/>
        <c:crosses val="autoZero"/>
        <c:crossBetween val="between"/>
        <c:majorUnit val="1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Mata - PG</a:t>
            </a:r>
          </a:p>
        </c:rich>
      </c:tx>
      <c:layout>
        <c:manualLayout>
          <c:xMode val="edge"/>
          <c:yMode val="edge"/>
          <c:x val="2.4644678245913536E-2"/>
          <c:y val="1.14285714285714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41470150796193"/>
          <c:y val="0.16750113438016762"/>
          <c:w val="0.79967703550456681"/>
          <c:h val="0.807254958781742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LRV'!$H$13:$H$19</c:f>
              <c:numCache>
                <c:formatCode>0.00</c:formatCode>
                <c:ptCount val="7"/>
                <c:pt idx="0">
                  <c:v>23.204999999999998</c:v>
                </c:pt>
                <c:pt idx="1">
                  <c:v>18.533333333333331</c:v>
                </c:pt>
                <c:pt idx="2">
                  <c:v>16.938333333333333</c:v>
                </c:pt>
                <c:pt idx="3">
                  <c:v>16.903333333333332</c:v>
                </c:pt>
                <c:pt idx="4">
                  <c:v>13.976666666666668</c:v>
                </c:pt>
                <c:pt idx="5">
                  <c:v>12.004999999999999</c:v>
                </c:pt>
                <c:pt idx="6">
                  <c:v>10.866666666666667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3-4814-8048-996278CA3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742784"/>
        <c:axId val="94749056"/>
      </c:barChart>
      <c:catAx>
        <c:axId val="947427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753679764705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9056"/>
        <c:crosses val="autoZero"/>
        <c:auto val="1"/>
        <c:lblAlgn val="ctr"/>
        <c:lblOffset val="100"/>
        <c:noMultiLvlLbl val="0"/>
      </c:catAx>
      <c:valAx>
        <c:axId val="94749056"/>
        <c:scaling>
          <c:orientation val="minMax"/>
          <c:max val="25"/>
          <c:min val="0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CTC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7247938097002048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2784"/>
        <c:crosses val="autoZero"/>
        <c:crossBetween val="between"/>
        <c:majorUnit val="5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641470150796226"/>
          <c:y val="0.15817001522622726"/>
          <c:w val="0.7397814254038928"/>
          <c:h val="0.816586031562119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Graficos!$B$3:$B$9</c:f>
              <c:numCache>
                <c:formatCode>0.00</c:formatCode>
                <c:ptCount val="7"/>
                <c:pt idx="0">
                  <c:v>3.7333333333333352</c:v>
                </c:pt>
                <c:pt idx="1">
                  <c:v>3.8333333333333335</c:v>
                </c:pt>
                <c:pt idx="2">
                  <c:v>3.9</c:v>
                </c:pt>
                <c:pt idx="3">
                  <c:v>4.0666666666666664</c:v>
                </c:pt>
                <c:pt idx="4">
                  <c:v>4.2333333333333494</c:v>
                </c:pt>
                <c:pt idx="5">
                  <c:v>4.4333333333333522</c:v>
                </c:pt>
                <c:pt idx="6">
                  <c:v>4.6333333333333444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FB-40A3-8879-0C00188DF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1914880"/>
        <c:axId val="81937536"/>
      </c:barChart>
      <c:catAx>
        <c:axId val="8191488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3.0672920400148774E-3"/>
              <c:y val="0.359821001046328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1937536"/>
        <c:crosses val="autoZero"/>
        <c:auto val="1"/>
        <c:lblAlgn val="ctr"/>
        <c:lblOffset val="100"/>
        <c:noMultiLvlLbl val="0"/>
      </c:catAx>
      <c:valAx>
        <c:axId val="81937536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pH (CaCl</a:t>
                </a:r>
                <a:r>
                  <a:rPr lang="pt-BR" sz="2000" baseline="-25000" dirty="0"/>
                  <a:t>2</a:t>
                </a:r>
                <a:r>
                  <a:rPr lang="pt-BR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4453321611608371"/>
              <c:y val="3.3320356275139506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 cmpd="sng"/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1914880"/>
        <c:crosses val="autoZero"/>
        <c:crossBetween val="between"/>
      </c:valAx>
    </c:plotArea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71917104995998"/>
          <c:y val="0.16893735858331249"/>
          <c:w val="0.77382984744990024"/>
          <c:h val="0.805818830693076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LRV'!$A$13:$A$19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LRV'!$B$13:$B$19</c:f>
              <c:numCache>
                <c:formatCode>0.00</c:formatCode>
                <c:ptCount val="7"/>
                <c:pt idx="0">
                  <c:v>4.7833333333333332</c:v>
                </c:pt>
                <c:pt idx="1">
                  <c:v>4.2666666666666666</c:v>
                </c:pt>
                <c:pt idx="2">
                  <c:v>3.9166666666666665</c:v>
                </c:pt>
                <c:pt idx="3">
                  <c:v>3.7999999999999994</c:v>
                </c:pt>
                <c:pt idx="4">
                  <c:v>4.0666666666666664</c:v>
                </c:pt>
                <c:pt idx="5">
                  <c:v>4.1166666666666663</c:v>
                </c:pt>
                <c:pt idx="6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5-4ED0-B9A3-1BB065843A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280320"/>
        <c:axId val="94294784"/>
      </c:barChart>
      <c:catAx>
        <c:axId val="9428032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6996952445896822E-3"/>
              <c:y val="0.315932021535041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294784"/>
        <c:crosses val="autoZero"/>
        <c:auto val="1"/>
        <c:lblAlgn val="ctr"/>
        <c:lblOffset val="100"/>
        <c:noMultiLvlLbl val="0"/>
      </c:catAx>
      <c:valAx>
        <c:axId val="9429478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pH (CaCl</a:t>
                </a:r>
                <a:r>
                  <a:rPr lang="pt-BR" sz="1600" baseline="-25000"/>
                  <a:t>2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6222419693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2803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226"/>
          <c:y val="0.17991394830773799"/>
          <c:w val="0.79967703550456748"/>
          <c:h val="0.79484223975113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Graficos!$D$3:$D$9</c:f>
              <c:numCache>
                <c:formatCode>0.00</c:formatCode>
                <c:ptCount val="7"/>
                <c:pt idx="0">
                  <c:v>1.9666666666666675</c:v>
                </c:pt>
                <c:pt idx="1">
                  <c:v>1.4</c:v>
                </c:pt>
                <c:pt idx="2">
                  <c:v>1.0666666666666667</c:v>
                </c:pt>
                <c:pt idx="3">
                  <c:v>0.63333333333333364</c:v>
                </c:pt>
                <c:pt idx="4">
                  <c:v>0.26666666666666683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0-44BB-A095-415BDFF6D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1987456"/>
        <c:axId val="81997824"/>
      </c:barChart>
      <c:catAx>
        <c:axId val="8198745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5.4604594776877546E-4"/>
              <c:y val="0.294760340019200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81997824"/>
        <c:crosses val="autoZero"/>
        <c:auto val="1"/>
        <c:lblAlgn val="ctr"/>
        <c:lblOffset val="100"/>
        <c:noMultiLvlLbl val="0"/>
      </c:catAx>
      <c:valAx>
        <c:axId val="81997824"/>
        <c:scaling>
          <c:orientation val="minMax"/>
          <c:max val="3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Al</a:t>
                </a:r>
                <a:r>
                  <a:rPr lang="pt-BR" sz="2000" baseline="30000"/>
                  <a:t>3+</a:t>
                </a:r>
                <a:r>
                  <a:rPr lang="pt-BR" sz="2000" baseline="0"/>
                  <a:t>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7247938097002092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81987456"/>
        <c:crosses val="autoZero"/>
        <c:crossBetween val="between"/>
        <c:majorUnit val="0.5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Mata - PG</a:t>
            </a:r>
          </a:p>
        </c:rich>
      </c:tx>
      <c:layout>
        <c:manualLayout>
          <c:xMode val="edge"/>
          <c:yMode val="edge"/>
          <c:x val="0.85548659682685213"/>
          <c:y val="0.9182064014459485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742970071305995"/>
          <c:y val="0.17499295473163717"/>
          <c:w val="0.78866203683626879"/>
          <c:h val="0.799763127440526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LRV'!$D$13:$D$19</c:f>
              <c:numCache>
                <c:formatCode>0.00</c:formatCode>
                <c:ptCount val="7"/>
                <c:pt idx="0">
                  <c:v>0.33333333333333331</c:v>
                </c:pt>
                <c:pt idx="1">
                  <c:v>1.3666666666666665</c:v>
                </c:pt>
                <c:pt idx="2">
                  <c:v>2.2166666666666668</c:v>
                </c:pt>
                <c:pt idx="3">
                  <c:v>2.7000000000000006</c:v>
                </c:pt>
                <c:pt idx="4">
                  <c:v>1.75</c:v>
                </c:pt>
                <c:pt idx="5">
                  <c:v>1.3833333333333335</c:v>
                </c:pt>
                <c:pt idx="6">
                  <c:v>0.81666666666666676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8-4BC3-BB41-EA9C71505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742784"/>
        <c:axId val="94749056"/>
      </c:barChart>
      <c:catAx>
        <c:axId val="947427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0"/>
              <c:y val="0.37942245410812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9056"/>
        <c:crosses val="autoZero"/>
        <c:auto val="1"/>
        <c:lblAlgn val="ctr"/>
        <c:lblOffset val="100"/>
        <c:noMultiLvlLbl val="0"/>
      </c:catAx>
      <c:valAx>
        <c:axId val="94749056"/>
        <c:scaling>
          <c:orientation val="minMax"/>
          <c:max val="3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Al</a:t>
                </a:r>
                <a:r>
                  <a:rPr lang="pt-BR" sz="2000" baseline="30000"/>
                  <a:t>3+</a:t>
                </a:r>
                <a:r>
                  <a:rPr lang="pt-BR" sz="2000" baseline="0"/>
                  <a:t>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8821499594218706"/>
              <c:y val="4.2155039035303857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2784"/>
        <c:crosses val="autoZero"/>
        <c:crossBetween val="between"/>
        <c:majorUnit val="0.5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0.4503</cdr:x>
      <cdr:y>0.21094</cdr:y>
    </cdr:from>
    <cdr:to>
      <cdr:x>0.5</cdr:x>
      <cdr:y>0.21109</cdr:y>
    </cdr:to>
    <cdr:sp macro="" textlink="">
      <cdr:nvSpPr>
        <cdr:cNvPr id="3788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292549" y="1232214"/>
          <a:ext cx="253034" cy="84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0.40735</cdr:x>
      <cdr:y>0.15993</cdr:y>
    </cdr:from>
    <cdr:to>
      <cdr:x>0.55245</cdr:x>
      <cdr:y>0.20333</cdr:y>
    </cdr:to>
    <cdr:sp macro="" textlink="">
      <cdr:nvSpPr>
        <cdr:cNvPr id="3789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90984" y="980723"/>
          <a:ext cx="780438" cy="2661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2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LSD</a:t>
          </a:r>
          <a:r>
            <a:rPr lang="pt-BR" sz="12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 0.05</a:t>
          </a:r>
        </a:p>
      </cdr:txBody>
    </cdr:sp>
  </cdr:relSizeAnchor>
  <cdr:relSizeAnchor xmlns:cdr="http://schemas.openxmlformats.org/drawingml/2006/chartDrawing">
    <cdr:from>
      <cdr:x>0.56369</cdr:x>
      <cdr:y>0.26796</cdr:y>
    </cdr:from>
    <cdr:to>
      <cdr:x>0.61369</cdr:x>
      <cdr:y>0.26871</cdr:y>
    </cdr:to>
    <cdr:sp macro="" textlink="">
      <cdr:nvSpPr>
        <cdr:cNvPr id="3789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031910" y="1643246"/>
          <a:ext cx="268933" cy="46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0.58945</cdr:x>
      <cdr:y>0.37015</cdr:y>
    </cdr:from>
    <cdr:to>
      <cdr:x>0.63945</cdr:x>
      <cdr:y>0.37015</cdr:y>
    </cdr:to>
    <cdr:sp macro="" textlink="">
      <cdr:nvSpPr>
        <cdr:cNvPr id="3789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000999" y="2162207"/>
          <a:ext cx="254559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0.40121</cdr:x>
      <cdr:y>0.56809</cdr:y>
    </cdr:from>
    <cdr:to>
      <cdr:x>0.49521</cdr:x>
      <cdr:y>0.56809</cdr:y>
    </cdr:to>
    <cdr:sp macro="" textlink="">
      <cdr:nvSpPr>
        <cdr:cNvPr id="3789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157941" y="3483752"/>
          <a:ext cx="505593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0.25061</cdr:x>
      <cdr:y>0.18429</cdr:y>
    </cdr:from>
    <cdr:to>
      <cdr:x>0.37214</cdr:x>
      <cdr:y>0.2344</cdr:y>
    </cdr:to>
    <cdr:sp macro="" textlink="">
      <cdr:nvSpPr>
        <cdr:cNvPr id="3789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flipV="1">
          <a:off x="1347956" y="1130114"/>
          <a:ext cx="653648" cy="3072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NF</a:t>
          </a:r>
        </a:p>
      </cdr:txBody>
    </cdr:sp>
  </cdr:relSizeAnchor>
  <cdr:relSizeAnchor xmlns:cdr="http://schemas.openxmlformats.org/drawingml/2006/chartDrawing">
    <cdr:from>
      <cdr:x>0.53442</cdr:x>
      <cdr:y>0.18715</cdr:y>
    </cdr:from>
    <cdr:to>
      <cdr:x>0.65288</cdr:x>
      <cdr:y>0.23948</cdr:y>
    </cdr:to>
    <cdr:sp macro="" textlink="">
      <cdr:nvSpPr>
        <cdr:cNvPr id="3789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74440" y="1147654"/>
          <a:ext cx="637199" cy="3209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CT-22</a:t>
          </a:r>
        </a:p>
      </cdr:txBody>
    </cdr:sp>
  </cdr:relSizeAnchor>
  <cdr:relSizeAnchor xmlns:cdr="http://schemas.openxmlformats.org/drawingml/2006/chartDrawing">
    <cdr:from>
      <cdr:x>0.84203</cdr:x>
      <cdr:y>0.17392</cdr:y>
    </cdr:from>
    <cdr:to>
      <cdr:x>0.94778</cdr:x>
      <cdr:y>0.20542</cdr:y>
    </cdr:to>
    <cdr:sp macro="" textlink="">
      <cdr:nvSpPr>
        <cdr:cNvPr id="3789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86924" y="1015930"/>
          <a:ext cx="538391" cy="1840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NT-22</a:t>
          </a:r>
        </a:p>
      </cdr:txBody>
    </cdr:sp>
  </cdr:relSizeAnchor>
  <cdr:relSizeAnchor xmlns:cdr="http://schemas.openxmlformats.org/drawingml/2006/chartDrawing">
    <cdr:from>
      <cdr:x>0.46425</cdr:x>
      <cdr:y>0.96086</cdr:y>
    </cdr:from>
    <cdr:to>
      <cdr:x>0.54554</cdr:x>
      <cdr:y>0.98825</cdr:y>
    </cdr:to>
    <cdr:sp macro="" textlink="">
      <cdr:nvSpPr>
        <cdr:cNvPr id="37898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63574" y="5612765"/>
          <a:ext cx="413884" cy="1600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NS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0.00839</cdr:x>
      <cdr:y>0.01603</cdr:y>
    </cdr:from>
    <cdr:to>
      <cdr:x>0.18264</cdr:x>
      <cdr:y>0.13201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36913" y="49225"/>
          <a:ext cx="766650" cy="3561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200" b="1" dirty="0"/>
            <a:t>LRV - NV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0.00839</cdr:x>
      <cdr:y>0.01603</cdr:y>
    </cdr:from>
    <cdr:to>
      <cdr:x>0.20666</cdr:x>
      <cdr:y>0.09591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38248" y="49226"/>
          <a:ext cx="903862" cy="245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200" b="1" dirty="0"/>
            <a:t>LRV - CT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61271-92FF-430B-87D8-7C3B35B16394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C1BB7-8551-4016-87D3-E4AAE8050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03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1BB7-8551-4016-87D3-E4AAE8050D21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2351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4DEBB-6907-4784-B81F-6F51F6018841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02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2A56F-EBE1-43FD-8478-A5868DF47D9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25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1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7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5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37D1C-C519-4C75-8064-A6526321A5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418934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7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4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8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5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7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8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4FEA-6F3D-4B1C-9439-47A402397333}" type="datetimeFigureOut">
              <a:rPr lang="pt-BR" smtClean="0"/>
              <a:t>18/07/2017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44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4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1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7" Type="http://schemas.openxmlformats.org/officeDocument/2006/relationships/chart" Target="../charts/chart46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5.xml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Imagem 5" descr="Milho x Braquiar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Imagem 3" descr="Palhada de Braquiaria 18.3 ton ha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4" cstate="print"/>
          <a:srcRect l="4430" r="20522"/>
          <a:stretch>
            <a:fillRect/>
          </a:stretch>
        </p:blipFill>
        <p:spPr bwMode="auto">
          <a:xfrm>
            <a:off x="0" y="34290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9259" y="44624"/>
            <a:ext cx="1529245" cy="395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5796136" y="476672"/>
            <a:ext cx="3305137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Dr.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João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Carlos de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Moraes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Sá</a:t>
            </a:r>
            <a:endParaRPr lang="pt-B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17416" name="CaixaDeTexto 10"/>
          <p:cNvSpPr txBox="1">
            <a:spLocks noChangeArrowheads="1"/>
          </p:cNvSpPr>
          <p:nvPr/>
        </p:nvSpPr>
        <p:spPr bwMode="auto">
          <a:xfrm>
            <a:off x="178246" y="4941168"/>
            <a:ext cx="8858250" cy="175432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/>
              <a:t>Construcción de la fertilidad y de la materia orgánica del suelo apuntando al SSD con calidad y producción sustentable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40B5F25-DABC-4D80-B32F-BB6B56C135AC}"/>
              </a:ext>
            </a:extLst>
          </p:cNvPr>
          <p:cNvSpPr txBox="1"/>
          <p:nvPr/>
        </p:nvSpPr>
        <p:spPr>
          <a:xfrm>
            <a:off x="639025" y="2325400"/>
            <a:ext cx="7704856" cy="1323439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“...para alimentar </a:t>
            </a:r>
            <a:r>
              <a:rPr lang="pt-BR" sz="4000" dirty="0" err="1">
                <a:solidFill>
                  <a:schemeClr val="bg1"/>
                </a:solidFill>
              </a:rPr>
              <a:t>el</a:t>
            </a:r>
            <a:r>
              <a:rPr lang="pt-BR" sz="4000" dirty="0">
                <a:solidFill>
                  <a:schemeClr val="bg1"/>
                </a:solidFill>
              </a:rPr>
              <a:t> mundo, </a:t>
            </a:r>
            <a:r>
              <a:rPr lang="pt-BR" sz="4000" dirty="0" err="1">
                <a:solidFill>
                  <a:schemeClr val="bg1"/>
                </a:solidFill>
              </a:rPr>
              <a:t>primero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hay</a:t>
            </a:r>
            <a:r>
              <a:rPr lang="pt-BR" sz="4000" dirty="0">
                <a:solidFill>
                  <a:schemeClr val="bg1"/>
                </a:solidFill>
              </a:rPr>
              <a:t> que alimentar al </a:t>
            </a:r>
            <a:r>
              <a:rPr lang="pt-BR" sz="4000" dirty="0" err="1">
                <a:solidFill>
                  <a:schemeClr val="bg1"/>
                </a:solidFill>
              </a:rPr>
              <a:t>suelo</a:t>
            </a:r>
            <a:r>
              <a:rPr lang="pt-BR" sz="4000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12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626201"/>
              </p:ext>
            </p:extLst>
          </p:nvPr>
        </p:nvGraphicFramePr>
        <p:xfrm>
          <a:off x="360362" y="1196752"/>
          <a:ext cx="8423275" cy="5565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CTC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(Lucas do Rio Verde, MT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)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0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Área de Trabalho - JCMS\JCMS\Artigos Gerais\Artigos Prof. Juca\Artigo AEE, Inagaki, Sá et al., 2016\Resubmission April-May 2016\Fig. 5 SOC stock gain (May 20, 2016)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7" y="841374"/>
            <a:ext cx="7015881" cy="56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3527" y="6444044"/>
            <a:ext cx="768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Inagaki, Sá, Caires, et al., 2016. Agric. Ecos. </a:t>
            </a:r>
            <a:r>
              <a:rPr lang="pt-BR" dirty="0" err="1"/>
              <a:t>Environment</a:t>
            </a:r>
            <a:r>
              <a:rPr lang="pt-BR" dirty="0"/>
              <a:t>, 231:156-165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7504" y="156533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Ganho de C devido ao uso do calcário Incorporado (IL) e em superfície (SL) em resposta a doses de gesso em plantio direto de longa duração (15 anos).</a:t>
            </a:r>
          </a:p>
        </p:txBody>
      </p:sp>
      <p:sp>
        <p:nvSpPr>
          <p:cNvPr id="4" name="Elipse 3"/>
          <p:cNvSpPr/>
          <p:nvPr/>
        </p:nvSpPr>
        <p:spPr>
          <a:xfrm>
            <a:off x="3906975" y="1593275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841593" y="1153853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739663" y="1015304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797551" y="1735743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3740727" y="1953491"/>
            <a:ext cx="166248" cy="568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4617877" y="1537857"/>
            <a:ext cx="166248" cy="568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V="1">
            <a:off x="6566492" y="1354282"/>
            <a:ext cx="173171" cy="3671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5646283" y="1930750"/>
            <a:ext cx="73477" cy="2621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094506" y="3214255"/>
            <a:ext cx="2576945" cy="1122218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868487" y="5437220"/>
            <a:ext cx="2719840" cy="1016116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2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9" grpId="0" animBg="1"/>
      <p:bldP spid="2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>
            <a:fillRect/>
          </a:stretch>
        </p:blipFill>
        <p:spPr bwMode="auto">
          <a:xfrm>
            <a:off x="0" y="13851"/>
            <a:ext cx="9144000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175163" y="6477567"/>
            <a:ext cx="540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>
                <a:solidFill>
                  <a:schemeClr val="bg1"/>
                </a:solidFill>
              </a:rPr>
              <a:t>Eleusine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coracana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– Foto cedida por: </a:t>
            </a:r>
            <a:r>
              <a:rPr lang="pt-BR" dirty="0" err="1">
                <a:solidFill>
                  <a:schemeClr val="bg1"/>
                </a:solidFill>
              </a:rPr>
              <a:t>Lucien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Séguy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100_2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2835" name="Group 9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091754"/>
              </p:ext>
            </p:extLst>
          </p:nvPr>
        </p:nvGraphicFramePr>
        <p:xfrm>
          <a:off x="468313" y="908720"/>
          <a:ext cx="3035300" cy="5276851"/>
        </p:xfrm>
        <a:graphic>
          <a:graphicData uri="http://schemas.openxmlformats.org/drawingml/2006/table">
            <a:tbl>
              <a:tblPr/>
              <a:tblGrid>
                <a:gridCol w="303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Tratamento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25% do fertilizante no MLT, 75% SJ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50% do fertilizante no MLT, 50% SJ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75% do fertilizante no MLT, 25% SJ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100% do fertilizante no MLT, 0% SJ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100% do fertilizante na soja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8097" name="Text Box 100"/>
          <p:cNvSpPr txBox="1">
            <a:spLocks noChangeArrowheads="1"/>
          </p:cNvSpPr>
          <p:nvPr/>
        </p:nvSpPr>
        <p:spPr bwMode="auto">
          <a:xfrm>
            <a:off x="468313" y="71438"/>
            <a:ext cx="8135937" cy="711200"/>
          </a:xfrm>
          <a:prstGeom prst="rect">
            <a:avLst/>
          </a:prstGeom>
          <a:solidFill>
            <a:schemeClr val="tx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>
                <a:solidFill>
                  <a:schemeClr val="bg1"/>
                </a:solidFill>
              </a:rPr>
              <a:t>Efeito residual da aplicação de fertilizante (03-20-18, 390 kg/ha) no milheto e na soja na produção de grãos de soja e milho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8098" name="Text Box 101"/>
          <p:cNvSpPr txBox="1">
            <a:spLocks noChangeArrowheads="1"/>
          </p:cNvSpPr>
          <p:nvPr/>
        </p:nvSpPr>
        <p:spPr bwMode="auto">
          <a:xfrm>
            <a:off x="6588125" y="63817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dirty="0">
                <a:solidFill>
                  <a:schemeClr val="bg1"/>
                </a:solidFill>
              </a:rPr>
              <a:t>Sá et al., 2008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Group 9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156618"/>
              </p:ext>
            </p:extLst>
          </p:nvPr>
        </p:nvGraphicFramePr>
        <p:xfrm>
          <a:off x="3635896" y="908720"/>
          <a:ext cx="2451100" cy="5316856"/>
        </p:xfrm>
        <a:graphic>
          <a:graphicData uri="http://schemas.openxmlformats.org/drawingml/2006/table">
            <a:tbl>
              <a:tblPr/>
              <a:tblGrid>
                <a:gridCol w="24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Soja     (kg/ha)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3290 b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3480 c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3010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2860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3150 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Group 9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996664"/>
              </p:ext>
            </p:extLst>
          </p:nvPr>
        </p:nvGraphicFramePr>
        <p:xfrm>
          <a:off x="6221288" y="908720"/>
          <a:ext cx="2743200" cy="5316856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Milho       (kg/ha)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4900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5690 c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5520 b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4800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5100 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8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100_2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395536" y="260648"/>
            <a:ext cx="8351837" cy="1569660"/>
          </a:xfrm>
          <a:prstGeom prst="rect">
            <a:avLst/>
          </a:prstGeom>
          <a:gradFill rotWithShape="1">
            <a:gsLst>
              <a:gs pos="0">
                <a:schemeClr val="tx1">
                  <a:alpha val="30000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 dirty="0">
                <a:solidFill>
                  <a:schemeClr val="bg1"/>
                </a:solidFill>
                <a:latin typeface="Tahoma" pitchFamily="34" charset="0"/>
                <a:cs typeface="+mn-cs"/>
              </a:rPr>
              <a:t>“Com  a adoção desse sistema a eficiência do uso de fertilizantes potássicos e fosfatados aumento em 40 e 30% respectivamente”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287402" y="6381328"/>
            <a:ext cx="181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Foto</a:t>
            </a:r>
            <a:r>
              <a:rPr lang="en-US" dirty="0">
                <a:solidFill>
                  <a:schemeClr val="bg1"/>
                </a:solidFill>
              </a:rPr>
              <a:t>: Sá, JCM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P10100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Critério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para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fazer</a:t>
            </a:r>
            <a:r>
              <a:rPr lang="en-US" sz="3600" b="1" dirty="0">
                <a:solidFill>
                  <a:schemeClr val="bg1"/>
                </a:solidFill>
              </a:rPr>
              <a:t> a </a:t>
            </a:r>
            <a:r>
              <a:rPr lang="en-US" sz="3600" b="1" dirty="0" err="1">
                <a:solidFill>
                  <a:schemeClr val="bg1"/>
                </a:solidFill>
              </a:rPr>
              <a:t>adução</a:t>
            </a:r>
            <a:r>
              <a:rPr lang="en-US" sz="3600" b="1" dirty="0">
                <a:solidFill>
                  <a:schemeClr val="bg1"/>
                </a:solidFill>
              </a:rPr>
              <a:t> de P à </a:t>
            </a:r>
            <a:r>
              <a:rPr lang="en-US" sz="3600" b="1" dirty="0" err="1">
                <a:solidFill>
                  <a:schemeClr val="bg1"/>
                </a:solidFill>
              </a:rPr>
              <a:t>lanço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5536" y="1343670"/>
            <a:ext cx="8208912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Áreas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antigas</a:t>
            </a:r>
            <a:r>
              <a:rPr lang="en-US" sz="3200" b="1" dirty="0">
                <a:solidFill>
                  <a:schemeClr val="bg1"/>
                </a:solidFill>
              </a:rPr>
              <a:t> com </a:t>
            </a:r>
            <a:r>
              <a:rPr lang="en-US" sz="3200" b="1" dirty="0" err="1">
                <a:solidFill>
                  <a:schemeClr val="bg1"/>
                </a:solidFill>
              </a:rPr>
              <a:t>histórico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adubação</a:t>
            </a:r>
            <a:r>
              <a:rPr lang="en-US" sz="3200" b="1" dirty="0">
                <a:solidFill>
                  <a:schemeClr val="bg1"/>
                </a:solidFill>
              </a:rPr>
              <a:t> com P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5536" y="2772217"/>
            <a:ext cx="84249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Conteúdo</a:t>
            </a:r>
            <a:r>
              <a:rPr lang="en-US" sz="3200" b="1" dirty="0">
                <a:solidFill>
                  <a:schemeClr val="bg1"/>
                </a:solidFill>
              </a:rPr>
              <a:t> de P no solo no </a:t>
            </a:r>
            <a:r>
              <a:rPr lang="en-US" sz="3200" b="1" dirty="0" err="1">
                <a:solidFill>
                  <a:schemeClr val="bg1"/>
                </a:solidFill>
              </a:rPr>
              <a:t>nível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médio</a:t>
            </a:r>
            <a:r>
              <a:rPr lang="en-US" sz="3200" b="1" dirty="0">
                <a:solidFill>
                  <a:schemeClr val="bg1"/>
                </a:solidFill>
              </a:rPr>
              <a:t>/alto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3659540"/>
            <a:ext cx="856895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Área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em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plantio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direto</a:t>
            </a:r>
            <a:r>
              <a:rPr lang="en-US" sz="3200" b="1" dirty="0">
                <a:solidFill>
                  <a:schemeClr val="bg1"/>
                </a:solidFill>
              </a:rPr>
              <a:t> à </a:t>
            </a:r>
            <a:r>
              <a:rPr lang="en-US" sz="3200" b="1" dirty="0" err="1">
                <a:solidFill>
                  <a:schemeClr val="bg1"/>
                </a:solidFill>
              </a:rPr>
              <a:t>longo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período</a:t>
            </a:r>
            <a:r>
              <a:rPr lang="en-US" sz="3200" b="1" dirty="0">
                <a:solidFill>
                  <a:schemeClr val="bg1"/>
                </a:solidFill>
              </a:rPr>
              <a:t> (&gt; 10 </a:t>
            </a:r>
            <a:r>
              <a:rPr lang="en-US" sz="3200" b="1" dirty="0" err="1">
                <a:solidFill>
                  <a:schemeClr val="bg1"/>
                </a:solidFill>
              </a:rPr>
              <a:t>anos</a:t>
            </a:r>
            <a:r>
              <a:rPr lang="en-US" sz="3200" b="1" dirty="0">
                <a:solidFill>
                  <a:schemeClr val="bg1"/>
                </a:solidFill>
              </a:rPr>
              <a:t>) e com % de </a:t>
            </a:r>
            <a:r>
              <a:rPr lang="en-US" sz="3200" b="1" dirty="0" err="1">
                <a:solidFill>
                  <a:schemeClr val="bg1"/>
                </a:solidFill>
              </a:rPr>
              <a:t>cobertura</a:t>
            </a:r>
            <a:r>
              <a:rPr lang="en-US" sz="3200" b="1" dirty="0">
                <a:solidFill>
                  <a:schemeClr val="bg1"/>
                </a:solidFill>
              </a:rPr>
              <a:t> do solo &gt; 60%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544" y="5589240"/>
            <a:ext cx="828092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Boa </a:t>
            </a:r>
            <a:r>
              <a:rPr lang="en-US" sz="3200" b="1" dirty="0" err="1">
                <a:solidFill>
                  <a:schemeClr val="bg1"/>
                </a:solidFill>
              </a:rPr>
              <a:t>distribuição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chuvas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durante</a:t>
            </a:r>
            <a:r>
              <a:rPr lang="en-US" sz="3200" b="1" dirty="0">
                <a:solidFill>
                  <a:schemeClr val="bg1"/>
                </a:solidFill>
              </a:rPr>
              <a:t> o </a:t>
            </a:r>
            <a:r>
              <a:rPr lang="en-US" sz="3200" b="1" dirty="0" err="1">
                <a:solidFill>
                  <a:schemeClr val="bg1"/>
                </a:solidFill>
              </a:rPr>
              <a:t>desenvolvimento</a:t>
            </a:r>
            <a:r>
              <a:rPr lang="en-US" sz="3200" b="1" dirty="0">
                <a:solidFill>
                  <a:schemeClr val="bg1"/>
                </a:solidFill>
              </a:rPr>
              <a:t> da </a:t>
            </a:r>
            <a:r>
              <a:rPr lang="en-US" sz="3200" b="1" dirty="0" err="1">
                <a:solidFill>
                  <a:schemeClr val="bg1"/>
                </a:solidFill>
              </a:rPr>
              <a:t>cultura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9"/>
          <p:cNvSpPr txBox="1">
            <a:spLocks noChangeArrowheads="1"/>
          </p:cNvSpPr>
          <p:nvPr/>
        </p:nvSpPr>
        <p:spPr bwMode="auto">
          <a:xfrm>
            <a:off x="250825" y="115888"/>
            <a:ext cx="8569325" cy="984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>
                <a:solidFill>
                  <a:schemeClr val="bg1"/>
                </a:solidFill>
                <a:latin typeface="Tahoma" pitchFamily="34" charset="0"/>
              </a:rPr>
              <a:t>Liberação de K da palha de milho nos estádios fenológicos da cultura de Soja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84213" y="1196975"/>
            <a:ext cx="1800225" cy="2184400"/>
            <a:chOff x="431" y="754"/>
            <a:chExt cx="1134" cy="1376"/>
          </a:xfrm>
        </p:grpSpPr>
        <p:sp>
          <p:nvSpPr>
            <p:cNvPr id="93215" name="AutoShape 17"/>
            <p:cNvSpPr>
              <a:spLocks noChangeArrowheads="1"/>
            </p:cNvSpPr>
            <p:nvPr/>
          </p:nvSpPr>
          <p:spPr bwMode="auto">
            <a:xfrm>
              <a:off x="431" y="1042"/>
              <a:ext cx="1134" cy="1088"/>
            </a:xfrm>
            <a:prstGeom prst="downArrowCallout">
              <a:avLst>
                <a:gd name="adj1" fmla="val 10114"/>
                <a:gd name="adj2" fmla="val 16266"/>
                <a:gd name="adj3" fmla="val 19208"/>
                <a:gd name="adj4" fmla="val 66667"/>
              </a:avLst>
            </a:prstGeom>
            <a:solidFill>
              <a:srgbClr val="FFFF99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216" name="Text Box 20"/>
            <p:cNvSpPr txBox="1">
              <a:spLocks noChangeArrowheads="1"/>
            </p:cNvSpPr>
            <p:nvPr/>
          </p:nvSpPr>
          <p:spPr bwMode="auto">
            <a:xfrm>
              <a:off x="521" y="754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15 dias</a:t>
              </a:r>
            </a:p>
          </p:txBody>
        </p:sp>
        <p:sp>
          <p:nvSpPr>
            <p:cNvPr id="93217" name="Text Box 23"/>
            <p:cNvSpPr txBox="1">
              <a:spLocks noChangeArrowheads="1"/>
            </p:cNvSpPr>
            <p:nvPr/>
          </p:nvSpPr>
          <p:spPr bwMode="auto">
            <a:xfrm>
              <a:off x="521" y="1178"/>
              <a:ext cx="99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3600" b="1">
                  <a:sym typeface="Symbol" pitchFamily="18" charset="2"/>
                </a:rPr>
                <a:t>29 </a:t>
              </a:r>
              <a:r>
                <a:rPr lang="pt-BR" sz="3600" b="1" baseline="30000">
                  <a:sym typeface="Symbol" pitchFamily="18" charset="2"/>
                </a:rPr>
                <a:t>( 2,5)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773363" y="1196975"/>
            <a:ext cx="1870075" cy="2184400"/>
            <a:chOff x="1747" y="754"/>
            <a:chExt cx="1178" cy="1376"/>
          </a:xfrm>
        </p:grpSpPr>
        <p:sp>
          <p:nvSpPr>
            <p:cNvPr id="93212" name="AutoShape 16"/>
            <p:cNvSpPr>
              <a:spLocks noChangeArrowheads="1"/>
            </p:cNvSpPr>
            <p:nvPr/>
          </p:nvSpPr>
          <p:spPr bwMode="auto">
            <a:xfrm>
              <a:off x="1791" y="1042"/>
              <a:ext cx="1134" cy="1088"/>
            </a:xfrm>
            <a:prstGeom prst="downArrowCallout">
              <a:avLst>
                <a:gd name="adj1" fmla="val 10114"/>
                <a:gd name="adj2" fmla="val 16266"/>
                <a:gd name="adj3" fmla="val 19208"/>
                <a:gd name="adj4" fmla="val 66667"/>
              </a:avLst>
            </a:prstGeom>
            <a:solidFill>
              <a:srgbClr val="FFFF99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213" name="Text Box 21"/>
            <p:cNvSpPr txBox="1">
              <a:spLocks noChangeArrowheads="1"/>
            </p:cNvSpPr>
            <p:nvPr/>
          </p:nvSpPr>
          <p:spPr bwMode="auto">
            <a:xfrm>
              <a:off x="1747" y="754"/>
              <a:ext cx="11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60 – 75 dias</a:t>
              </a:r>
            </a:p>
          </p:txBody>
        </p:sp>
        <p:sp>
          <p:nvSpPr>
            <p:cNvPr id="93214" name="Text Box 24"/>
            <p:cNvSpPr txBox="1">
              <a:spLocks noChangeArrowheads="1"/>
            </p:cNvSpPr>
            <p:nvPr/>
          </p:nvSpPr>
          <p:spPr bwMode="auto">
            <a:xfrm>
              <a:off x="1837" y="1042"/>
              <a:ext cx="108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3600" b="1">
                  <a:sym typeface="Symbol" pitchFamily="18" charset="2"/>
                </a:rPr>
                <a:t>82 </a:t>
              </a:r>
              <a:r>
                <a:rPr lang="pt-BR" sz="3600" b="1" baseline="30000">
                  <a:sym typeface="Symbol" pitchFamily="18" charset="2"/>
                </a:rPr>
                <a:t>( 4,1)</a:t>
              </a:r>
              <a:r>
                <a:rPr lang="pt-BR" sz="3600" b="1">
                  <a:sym typeface="Symbol" pitchFamily="18" charset="2"/>
                </a:rPr>
                <a:t> 94 </a:t>
              </a:r>
              <a:r>
                <a:rPr lang="pt-BR" sz="3600" b="1" baseline="30000">
                  <a:sym typeface="Symbol" pitchFamily="18" charset="2"/>
                </a:rPr>
                <a:t>( 4,5)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4859338" y="1196975"/>
            <a:ext cx="2141537" cy="2184400"/>
            <a:chOff x="3061" y="754"/>
            <a:chExt cx="1349" cy="1376"/>
          </a:xfrm>
        </p:grpSpPr>
        <p:sp>
          <p:nvSpPr>
            <p:cNvPr id="93209" name="AutoShape 18"/>
            <p:cNvSpPr>
              <a:spLocks noChangeArrowheads="1"/>
            </p:cNvSpPr>
            <p:nvPr/>
          </p:nvSpPr>
          <p:spPr bwMode="auto">
            <a:xfrm>
              <a:off x="3152" y="1042"/>
              <a:ext cx="1134" cy="1088"/>
            </a:xfrm>
            <a:prstGeom prst="downArrowCallout">
              <a:avLst>
                <a:gd name="adj1" fmla="val 10114"/>
                <a:gd name="adj2" fmla="val 16266"/>
                <a:gd name="adj3" fmla="val 19208"/>
                <a:gd name="adj4" fmla="val 66667"/>
              </a:avLst>
            </a:prstGeom>
            <a:solidFill>
              <a:srgbClr val="FFFF99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210" name="Text Box 22"/>
            <p:cNvSpPr txBox="1">
              <a:spLocks noChangeArrowheads="1"/>
            </p:cNvSpPr>
            <p:nvPr/>
          </p:nvSpPr>
          <p:spPr bwMode="auto">
            <a:xfrm>
              <a:off x="3061" y="754"/>
              <a:ext cx="12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90 – 105 dias</a:t>
              </a:r>
            </a:p>
          </p:txBody>
        </p:sp>
        <p:sp>
          <p:nvSpPr>
            <p:cNvPr id="93211" name="Text Box 25"/>
            <p:cNvSpPr txBox="1">
              <a:spLocks noChangeArrowheads="1"/>
            </p:cNvSpPr>
            <p:nvPr/>
          </p:nvSpPr>
          <p:spPr bwMode="auto">
            <a:xfrm>
              <a:off x="3152" y="1042"/>
              <a:ext cx="12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3600" b="1">
                  <a:sym typeface="Symbol" pitchFamily="18" charset="2"/>
                </a:rPr>
                <a:t>118 </a:t>
              </a:r>
              <a:r>
                <a:rPr lang="pt-BR" sz="3600" b="1" baseline="30000">
                  <a:sym typeface="Symbol" pitchFamily="18" charset="2"/>
                </a:rPr>
                <a:t>( 8,5)</a:t>
              </a:r>
              <a:r>
                <a:rPr lang="pt-BR" sz="3600" b="1">
                  <a:sym typeface="Symbol" pitchFamily="18" charset="2"/>
                </a:rPr>
                <a:t> 125 </a:t>
              </a:r>
              <a:r>
                <a:rPr lang="pt-BR" sz="3600" b="1" baseline="30000">
                  <a:sym typeface="Symbol" pitchFamily="18" charset="2"/>
                </a:rPr>
                <a:t>( 9,5)</a:t>
              </a:r>
            </a:p>
          </p:txBody>
        </p:sp>
      </p:grpSp>
      <p:grpSp>
        <p:nvGrpSpPr>
          <p:cNvPr id="93190" name="Group 34"/>
          <p:cNvGrpSpPr>
            <a:grpSpLocks/>
          </p:cNvGrpSpPr>
          <p:nvPr/>
        </p:nvGrpSpPr>
        <p:grpSpPr bwMode="auto">
          <a:xfrm>
            <a:off x="0" y="3498850"/>
            <a:ext cx="9144000" cy="3267075"/>
            <a:chOff x="0" y="2204"/>
            <a:chExt cx="5760" cy="2058"/>
          </a:xfrm>
        </p:grpSpPr>
        <p:grpSp>
          <p:nvGrpSpPr>
            <p:cNvPr id="93194" name="Group 2"/>
            <p:cNvGrpSpPr>
              <a:grpSpLocks/>
            </p:cNvGrpSpPr>
            <p:nvPr/>
          </p:nvGrpSpPr>
          <p:grpSpPr bwMode="auto">
            <a:xfrm>
              <a:off x="0" y="2204"/>
              <a:ext cx="5760" cy="1287"/>
              <a:chOff x="0" y="873"/>
              <a:chExt cx="5760" cy="1287"/>
            </a:xfrm>
          </p:grpSpPr>
          <p:pic>
            <p:nvPicPr>
              <p:cNvPr id="93207" name="Picture 3" descr="P101014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3287" b="29527"/>
              <a:stretch>
                <a:fillRect/>
              </a:stretch>
            </p:blipFill>
            <p:spPr bwMode="auto">
              <a:xfrm>
                <a:off x="2744" y="878"/>
                <a:ext cx="3016" cy="1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3208" name="Picture 4" descr="P101014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7717" r="2214" b="29527"/>
              <a:stretch>
                <a:fillRect/>
              </a:stretch>
            </p:blipFill>
            <p:spPr bwMode="auto">
              <a:xfrm>
                <a:off x="0" y="873"/>
                <a:ext cx="2880" cy="1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3195" name="Group 5"/>
            <p:cNvGrpSpPr>
              <a:grpSpLocks/>
            </p:cNvGrpSpPr>
            <p:nvPr/>
          </p:nvGrpSpPr>
          <p:grpSpPr bwMode="auto">
            <a:xfrm>
              <a:off x="0" y="3537"/>
              <a:ext cx="5760" cy="408"/>
              <a:chOff x="0" y="2841"/>
              <a:chExt cx="5760" cy="408"/>
            </a:xfrm>
          </p:grpSpPr>
          <p:sp>
            <p:nvSpPr>
              <p:cNvPr id="93198" name="Rectangle 6"/>
              <p:cNvSpPr>
                <a:spLocks noChangeArrowheads="1"/>
              </p:cNvSpPr>
              <p:nvPr/>
            </p:nvSpPr>
            <p:spPr bwMode="auto">
              <a:xfrm>
                <a:off x="0" y="2841"/>
                <a:ext cx="5760" cy="408"/>
              </a:xfrm>
              <a:prstGeom prst="rect">
                <a:avLst/>
              </a:prstGeom>
              <a:solidFill>
                <a:srgbClr val="FFFF99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3199" name="Text Box 7"/>
              <p:cNvSpPr txBox="1">
                <a:spLocks noChangeArrowheads="1"/>
              </p:cNvSpPr>
              <p:nvPr/>
            </p:nvSpPr>
            <p:spPr bwMode="auto">
              <a:xfrm>
                <a:off x="250" y="2878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Ve</a:t>
                </a:r>
              </a:p>
            </p:txBody>
          </p:sp>
          <p:sp>
            <p:nvSpPr>
              <p:cNvPr id="93200" name="Text Box 8"/>
              <p:cNvSpPr txBox="1">
                <a:spLocks noChangeArrowheads="1"/>
              </p:cNvSpPr>
              <p:nvPr/>
            </p:nvSpPr>
            <p:spPr bwMode="auto">
              <a:xfrm>
                <a:off x="793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V1</a:t>
                </a:r>
              </a:p>
            </p:txBody>
          </p:sp>
          <p:sp>
            <p:nvSpPr>
              <p:cNvPr id="93201" name="Text Box 9"/>
              <p:cNvSpPr txBox="1">
                <a:spLocks noChangeArrowheads="1"/>
              </p:cNvSpPr>
              <p:nvPr/>
            </p:nvSpPr>
            <p:spPr bwMode="auto">
              <a:xfrm>
                <a:off x="1293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V2</a:t>
                </a:r>
              </a:p>
            </p:txBody>
          </p:sp>
          <p:sp>
            <p:nvSpPr>
              <p:cNvPr id="93202" name="Text Box 10"/>
              <p:cNvSpPr txBox="1">
                <a:spLocks noChangeArrowheads="1"/>
              </p:cNvSpPr>
              <p:nvPr/>
            </p:nvSpPr>
            <p:spPr bwMode="auto">
              <a:xfrm>
                <a:off x="1791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V3</a:t>
                </a:r>
              </a:p>
            </p:txBody>
          </p:sp>
          <p:sp>
            <p:nvSpPr>
              <p:cNvPr id="93203" name="Text Box 11"/>
              <p:cNvSpPr txBox="1">
                <a:spLocks noChangeArrowheads="1"/>
              </p:cNvSpPr>
              <p:nvPr/>
            </p:nvSpPr>
            <p:spPr bwMode="auto">
              <a:xfrm>
                <a:off x="2337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Vn</a:t>
                </a:r>
              </a:p>
            </p:txBody>
          </p:sp>
          <p:sp>
            <p:nvSpPr>
              <p:cNvPr id="93204" name="Text Box 12"/>
              <p:cNvSpPr txBox="1">
                <a:spLocks noChangeArrowheads="1"/>
              </p:cNvSpPr>
              <p:nvPr/>
            </p:nvSpPr>
            <p:spPr bwMode="auto">
              <a:xfrm>
                <a:off x="2925" y="2882"/>
                <a:ext cx="140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R1  R2  R3  R4 R5</a:t>
                </a:r>
              </a:p>
            </p:txBody>
          </p:sp>
          <p:sp>
            <p:nvSpPr>
              <p:cNvPr id="93205" name="Text Box 13"/>
              <p:cNvSpPr txBox="1">
                <a:spLocks noChangeArrowheads="1"/>
              </p:cNvSpPr>
              <p:nvPr/>
            </p:nvSpPr>
            <p:spPr bwMode="auto">
              <a:xfrm>
                <a:off x="4513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R6</a:t>
                </a:r>
              </a:p>
            </p:txBody>
          </p:sp>
          <p:sp>
            <p:nvSpPr>
              <p:cNvPr id="93206" name="Text Box 14"/>
              <p:cNvSpPr txBox="1">
                <a:spLocks noChangeArrowheads="1"/>
              </p:cNvSpPr>
              <p:nvPr/>
            </p:nvSpPr>
            <p:spPr bwMode="auto">
              <a:xfrm>
                <a:off x="5103" y="2882"/>
                <a:ext cx="65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R7 R8</a:t>
                </a:r>
              </a:p>
            </p:txBody>
          </p:sp>
        </p:grpSp>
        <p:sp>
          <p:nvSpPr>
            <p:cNvPr id="93196" name="Rectangle 15"/>
            <p:cNvSpPr>
              <a:spLocks noChangeArrowheads="1"/>
            </p:cNvSpPr>
            <p:nvPr/>
          </p:nvSpPr>
          <p:spPr bwMode="auto">
            <a:xfrm>
              <a:off x="0" y="2221"/>
              <a:ext cx="5760" cy="127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197" name="Text Box 29"/>
            <p:cNvSpPr txBox="1">
              <a:spLocks noChangeArrowheads="1"/>
            </p:cNvSpPr>
            <p:nvPr/>
          </p:nvSpPr>
          <p:spPr bwMode="auto">
            <a:xfrm>
              <a:off x="1156" y="3974"/>
              <a:ext cx="3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Estádios fenológicos da soja</a:t>
              </a:r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7058025" y="1412875"/>
            <a:ext cx="2051050" cy="1800225"/>
            <a:chOff x="4446" y="890"/>
            <a:chExt cx="1292" cy="1134"/>
          </a:xfrm>
        </p:grpSpPr>
        <p:sp>
          <p:nvSpPr>
            <p:cNvPr id="93192" name="Oval 31"/>
            <p:cNvSpPr>
              <a:spLocks noChangeArrowheads="1"/>
            </p:cNvSpPr>
            <p:nvPr/>
          </p:nvSpPr>
          <p:spPr bwMode="auto">
            <a:xfrm>
              <a:off x="4446" y="890"/>
              <a:ext cx="1292" cy="1134"/>
            </a:xfrm>
            <a:prstGeom prst="ellipse">
              <a:avLst/>
            </a:prstGeom>
            <a:solidFill>
              <a:srgbClr val="0000CC"/>
            </a:solidFill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193" name="Text Box 32"/>
            <p:cNvSpPr txBox="1">
              <a:spLocks noChangeArrowheads="1"/>
            </p:cNvSpPr>
            <p:nvPr/>
          </p:nvSpPr>
          <p:spPr bwMode="auto">
            <a:xfrm>
              <a:off x="4513" y="1022"/>
              <a:ext cx="1134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Tahoma" pitchFamily="34" charset="0"/>
                </a:rPr>
                <a:t>Total em 135 dias</a:t>
              </a:r>
            </a:p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Tahoma" pitchFamily="34" charset="0"/>
                </a:rPr>
                <a:t>127 (</a:t>
              </a:r>
              <a:r>
                <a:rPr lang="pt-BR" sz="2000" b="1">
                  <a:solidFill>
                    <a:schemeClr val="bg1"/>
                  </a:solidFill>
                  <a:latin typeface="Tahoma" pitchFamily="34" charset="0"/>
                  <a:sym typeface="Symbol" pitchFamily="18" charset="2"/>
                </a:rPr>
                <a:t> 15,7)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0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125538"/>
          <a:ext cx="9144000" cy="575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Gráfico" r:id="rId3" imgW="6105458" imgH="3743249" progId="Excel.Sheet.8">
                  <p:embed/>
                </p:oleObj>
              </mc:Choice>
              <mc:Fallback>
                <p:oleObj name="Gráfico" r:id="rId3" imgW="6105458" imgH="374324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144000" cy="575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708400" y="4510088"/>
            <a:ext cx="1439863" cy="1296987"/>
            <a:chOff x="2336" y="2841"/>
            <a:chExt cx="907" cy="817"/>
          </a:xfrm>
        </p:grpSpPr>
        <p:sp>
          <p:nvSpPr>
            <p:cNvPr id="1033" name="AutoShape 6"/>
            <p:cNvSpPr>
              <a:spLocks noChangeArrowheads="1"/>
            </p:cNvSpPr>
            <p:nvPr/>
          </p:nvSpPr>
          <p:spPr bwMode="auto">
            <a:xfrm>
              <a:off x="2381" y="2841"/>
              <a:ext cx="817" cy="817"/>
            </a:xfrm>
            <a:prstGeom prst="upArrowCallout">
              <a:avLst>
                <a:gd name="adj1" fmla="val 14444"/>
                <a:gd name="adj2" fmla="val 16593"/>
                <a:gd name="adj3" fmla="val 19093"/>
                <a:gd name="adj4" fmla="val 66667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" name="Text Box 7"/>
            <p:cNvSpPr txBox="1">
              <a:spLocks noChangeArrowheads="1"/>
            </p:cNvSpPr>
            <p:nvPr/>
          </p:nvSpPr>
          <p:spPr bwMode="auto">
            <a:xfrm>
              <a:off x="2336" y="3204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pt-BR"/>
            </a:p>
          </p:txBody>
        </p:sp>
        <p:sp>
          <p:nvSpPr>
            <p:cNvPr id="1035" name="Text Box 8"/>
            <p:cNvSpPr txBox="1">
              <a:spLocks noChangeArrowheads="1"/>
            </p:cNvSpPr>
            <p:nvPr/>
          </p:nvSpPr>
          <p:spPr bwMode="auto">
            <a:xfrm>
              <a:off x="2472" y="3204"/>
              <a:ext cx="5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>
                  <a:solidFill>
                    <a:schemeClr val="bg1"/>
                  </a:solidFill>
                  <a:latin typeface="Tahoma" pitchFamily="34" charset="0"/>
                </a:rPr>
                <a:t>Vn</a:t>
              </a:r>
            </a:p>
          </p:txBody>
        </p:sp>
      </p:grpSp>
      <p:grpSp>
        <p:nvGrpSpPr>
          <p:cNvPr id="1029" name="Group 11"/>
          <p:cNvGrpSpPr>
            <a:grpSpLocks/>
          </p:cNvGrpSpPr>
          <p:nvPr/>
        </p:nvGrpSpPr>
        <p:grpSpPr bwMode="auto">
          <a:xfrm>
            <a:off x="2195513" y="5084763"/>
            <a:ext cx="1368425" cy="793750"/>
            <a:chOff x="1383" y="3203"/>
            <a:chExt cx="862" cy="500"/>
          </a:xfrm>
        </p:grpSpPr>
        <p:sp>
          <p:nvSpPr>
            <p:cNvPr id="1031" name="AutoShape 9"/>
            <p:cNvSpPr>
              <a:spLocks noChangeArrowheads="1"/>
            </p:cNvSpPr>
            <p:nvPr/>
          </p:nvSpPr>
          <p:spPr bwMode="auto">
            <a:xfrm>
              <a:off x="1383" y="3203"/>
              <a:ext cx="817" cy="500"/>
            </a:xfrm>
            <a:prstGeom prst="upArrowCallout">
              <a:avLst>
                <a:gd name="adj1" fmla="val 23602"/>
                <a:gd name="adj2" fmla="val 27112"/>
                <a:gd name="adj3" fmla="val 19093"/>
                <a:gd name="adj4" fmla="val 66667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2" name="Text Box 10"/>
            <p:cNvSpPr txBox="1">
              <a:spLocks noChangeArrowheads="1"/>
            </p:cNvSpPr>
            <p:nvPr/>
          </p:nvSpPr>
          <p:spPr bwMode="auto">
            <a:xfrm>
              <a:off x="1383" y="3414"/>
              <a:ext cx="8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b="1">
                  <a:solidFill>
                    <a:schemeClr val="bg1"/>
                  </a:solidFill>
                  <a:latin typeface="Tahoma" pitchFamily="34" charset="0"/>
                </a:rPr>
                <a:t>V</a:t>
              </a:r>
              <a:r>
                <a:rPr lang="pt-BR" b="1" baseline="-25000">
                  <a:solidFill>
                    <a:schemeClr val="bg1"/>
                  </a:solidFill>
                  <a:latin typeface="Tahoma" pitchFamily="34" charset="0"/>
                </a:rPr>
                <a:t>2</a:t>
              </a:r>
              <a:r>
                <a:rPr lang="pt-BR" b="1">
                  <a:solidFill>
                    <a:schemeClr val="bg1"/>
                  </a:solidFill>
                  <a:latin typeface="Tahoma" pitchFamily="34" charset="0"/>
                </a:rPr>
                <a:t> – V</a:t>
              </a:r>
              <a:r>
                <a:rPr lang="pt-BR" b="1" baseline="-25000">
                  <a:solidFill>
                    <a:schemeClr val="bg1"/>
                  </a:solidFill>
                  <a:latin typeface="Tahoma" pitchFamily="34" charset="0"/>
                </a:rPr>
                <a:t>3</a:t>
              </a:r>
            </a:p>
          </p:txBody>
        </p:sp>
      </p:grp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250825" y="115888"/>
            <a:ext cx="8569325" cy="984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>
                <a:solidFill>
                  <a:schemeClr val="bg1"/>
                </a:solidFill>
                <a:latin typeface="Tahoma" pitchFamily="34" charset="0"/>
              </a:rPr>
              <a:t>Liberação de K da palha de milho nos estádios fenológicos da cultura de Soja</a:t>
            </a:r>
          </a:p>
        </p:txBody>
      </p:sp>
    </p:spTree>
    <p:extLst>
      <p:ext uri="{BB962C8B-B14F-4D97-AF65-F5344CB8AC3E}">
        <p14:creationId xmlns:p14="http://schemas.microsoft.com/office/powerpoint/2010/main" val="14804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7250" y="500063"/>
            <a:ext cx="7715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tonelada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palha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milho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vale </a:t>
            </a: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R$ 30,00 a R$ 35,00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NPK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5813" y="2000250"/>
            <a:ext cx="7715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tonelada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palha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Sorgo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vale </a:t>
            </a: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R$ 21,00 a R$ 25,00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NPK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85813" y="3571875"/>
            <a:ext cx="7715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tonelada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palha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milheto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vale </a:t>
            </a: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R$ 40,00 a R$ 45,00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NPK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00063" y="4929188"/>
            <a:ext cx="814387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A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ciclagem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nutrientes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com as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culturas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safrinha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nos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retorna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30 a 35 %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do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custo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da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adubação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4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13" name="Text Box 54"/>
          <p:cNvSpPr txBox="1">
            <a:spLocks noChangeArrowheads="1"/>
          </p:cNvSpPr>
          <p:nvPr/>
        </p:nvSpPr>
        <p:spPr bwMode="auto">
          <a:xfrm>
            <a:off x="107950" y="115888"/>
            <a:ext cx="89646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BR" sz="2600" b="1" dirty="0">
                <a:solidFill>
                  <a:schemeClr val="bg1"/>
                </a:solidFill>
              </a:rPr>
              <a:t>Perda de C nas frações lábeis da MOS (&gt; 53 </a:t>
            </a:r>
            <a:r>
              <a:rPr lang="pt-PT" altLang="pt-BR" sz="2600" b="1" dirty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pt-PT" altLang="pt-BR" sz="2600" b="1" dirty="0">
                <a:solidFill>
                  <a:schemeClr val="bg1"/>
                </a:solidFill>
              </a:rPr>
              <a:t>m) em 7 a 14 dias após a operação de </a:t>
            </a:r>
            <a:r>
              <a:rPr lang="pt-PT" altLang="pt-BR" sz="2600" b="1" dirty="0">
                <a:solidFill>
                  <a:srgbClr val="FFFF00"/>
                </a:solidFill>
                <a:latin typeface="Arial Black" panose="020B0A04020102020204" pitchFamily="34" charset="0"/>
              </a:rPr>
              <a:t>grade niveladora </a:t>
            </a:r>
            <a:r>
              <a:rPr lang="pt-PT" altLang="pt-BR" sz="2600" b="1" dirty="0">
                <a:solidFill>
                  <a:schemeClr val="bg1"/>
                </a:solidFill>
              </a:rPr>
              <a:t>para cobrir as sementes de aveia preta e milheto em áreas sob SPD contínuo há 20 anos (PG) e 5 anos (Pv. Lst)</a:t>
            </a:r>
            <a:r>
              <a:rPr lang="en-US" altLang="pt-BR" sz="26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122831" y="2006596"/>
          <a:ext cx="8902746" cy="217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32">
                  <a:extLst>
                    <a:ext uri="{9D8B030D-6E8A-4147-A177-3AD203B41FA5}">
                      <a16:colId xmlns:a16="http://schemas.microsoft.com/office/drawing/2014/main" val="994798749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3184993916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36482448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5607664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500535947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272888527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7538248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val="418172972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val="2374182242"/>
                    </a:ext>
                  </a:extLst>
                </a:gridCol>
              </a:tblGrid>
              <a:tr h="613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Prof.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Estoque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Perda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556102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baseline="0" dirty="0">
                          <a:latin typeface="+mn-lt"/>
                        </a:rPr>
                        <a:t>Antes 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Após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(Após - Antes)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70578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cm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latin typeface="+mn-lt"/>
                        </a:rPr>
                        <a:t>PvL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latin typeface="+mn-lt"/>
                        </a:rPr>
                        <a:t>PvL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PvL</a:t>
                      </a:r>
                      <a:endParaRPr lang="pt-BR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97606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--------------------------- </a:t>
                      </a:r>
                      <a:r>
                        <a:rPr lang="pt-BR" sz="2800" b="1" dirty="0" err="1">
                          <a:latin typeface="+mn-lt"/>
                        </a:rPr>
                        <a:t>ton</a:t>
                      </a:r>
                      <a:r>
                        <a:rPr lang="pt-BR" sz="2800" b="1" dirty="0">
                          <a:latin typeface="+mn-lt"/>
                        </a:rPr>
                        <a:t>/ha</a:t>
                      </a:r>
                      <a:r>
                        <a:rPr lang="pt-BR" sz="2800" b="1" baseline="0" dirty="0">
                          <a:latin typeface="+mn-lt"/>
                        </a:rPr>
                        <a:t> -----------------------------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763339"/>
                  </a:ext>
                </a:extLst>
              </a:tr>
            </a:tbl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23684" y="4254933"/>
          <a:ext cx="3538334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32">
                  <a:extLst>
                    <a:ext uri="{9D8B030D-6E8A-4147-A177-3AD203B41FA5}">
                      <a16:colId xmlns:a16="http://schemas.microsoft.com/office/drawing/2014/main" val="1200177409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1751798484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7174624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19376643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0-2,5</a:t>
                      </a:r>
                      <a:r>
                        <a:rPr lang="pt-BR" sz="2800" b="1" dirty="0">
                          <a:latin typeface="+mn-lt"/>
                        </a:rPr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4,64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3,61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135119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2,5-5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3,14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2,13</a:t>
                      </a:r>
                    </a:p>
                  </a:txBody>
                  <a:tcPr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985027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0-5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7,78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5,74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335881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3644813" y="4254933"/>
          <a:ext cx="2166432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076">
                  <a:extLst>
                    <a:ext uri="{9D8B030D-6E8A-4147-A177-3AD203B41FA5}">
                      <a16:colId xmlns:a16="http://schemas.microsoft.com/office/drawing/2014/main" val="873232036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7604980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82657014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3,99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2,91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07886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2,89</a:t>
                      </a:r>
                    </a:p>
                  </a:txBody>
                  <a:tcPr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1,82</a:t>
                      </a:r>
                    </a:p>
                  </a:txBody>
                  <a:tcPr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27275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6,88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4,73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003767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5816231" y="4247108"/>
          <a:ext cx="3197980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990">
                  <a:extLst>
                    <a:ext uri="{9D8B030D-6E8A-4147-A177-3AD203B41FA5}">
                      <a16:colId xmlns:a16="http://schemas.microsoft.com/office/drawing/2014/main" val="418172972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val="2374182242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- 0,65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0,70</a:t>
                      </a:r>
                      <a:endParaRPr lang="pt-BR" sz="2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96837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- 0,25</a:t>
                      </a:r>
                    </a:p>
                  </a:txBody>
                  <a:tcPr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- 0,31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8475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- 0,90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- 1,01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290809"/>
                  </a:ext>
                </a:extLst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5811245" y="5186148"/>
            <a:ext cx="1517603" cy="687697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7396661" y="5174772"/>
            <a:ext cx="1517603" cy="687697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22831" y="6151418"/>
            <a:ext cx="5391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Fonte: Sá et al., 2017. </a:t>
            </a:r>
            <a:r>
              <a:rPr lang="pt-BR" sz="1600" dirty="0" err="1">
                <a:solidFill>
                  <a:schemeClr val="bg1"/>
                </a:solidFill>
              </a:rPr>
              <a:t>Soil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and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Tillage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Research</a:t>
            </a:r>
            <a:r>
              <a:rPr lang="pt-BR" sz="1600" dirty="0">
                <a:solidFill>
                  <a:schemeClr val="bg1"/>
                </a:solidFill>
              </a:rPr>
              <a:t> (em revisão)</a:t>
            </a:r>
          </a:p>
        </p:txBody>
      </p:sp>
    </p:spTree>
    <p:extLst>
      <p:ext uri="{BB962C8B-B14F-4D97-AF65-F5344CB8AC3E}">
        <p14:creationId xmlns:p14="http://schemas.microsoft.com/office/powerpoint/2010/main" val="71337645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8" y="1989138"/>
            <a:ext cx="8785225" cy="3671887"/>
            <a:chOff x="113" y="1253"/>
            <a:chExt cx="5534" cy="2313"/>
          </a:xfrm>
        </p:grpSpPr>
        <p:sp>
          <p:nvSpPr>
            <p:cNvPr id="110597" name="Rectangle 4"/>
            <p:cNvSpPr>
              <a:spLocks noChangeArrowheads="1"/>
            </p:cNvSpPr>
            <p:nvPr/>
          </p:nvSpPr>
          <p:spPr bwMode="auto">
            <a:xfrm>
              <a:off x="113" y="1253"/>
              <a:ext cx="5534" cy="2313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0598" name="Text Box 5"/>
            <p:cNvSpPr txBox="1">
              <a:spLocks noChangeArrowheads="1"/>
            </p:cNvSpPr>
            <p:nvPr/>
          </p:nvSpPr>
          <p:spPr bwMode="auto">
            <a:xfrm>
              <a:off x="2778" y="1389"/>
              <a:ext cx="5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pt-BR" sz="2800" b="1">
                  <a:solidFill>
                    <a:srgbClr val="00FF00"/>
                  </a:solidFill>
                  <a:latin typeface="Comic Sans MS" pitchFamily="66" charset="0"/>
                </a:rPr>
                <a:t>O</a:t>
              </a:r>
              <a:r>
                <a:rPr lang="en-US" altLang="pt-BR" sz="2800" b="1" baseline="-25000">
                  <a:solidFill>
                    <a:srgbClr val="00FF00"/>
                  </a:solidFill>
                  <a:latin typeface="Comic Sans MS" pitchFamily="66" charset="0"/>
                </a:rPr>
                <a:t>2</a:t>
              </a:r>
              <a:endParaRPr lang="es-AR" altLang="pt-BR" sz="2800" b="1" baseline="-2500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110599" name="Line 6"/>
            <p:cNvSpPr>
              <a:spLocks noChangeShapeType="1"/>
            </p:cNvSpPr>
            <p:nvPr/>
          </p:nvSpPr>
          <p:spPr bwMode="auto">
            <a:xfrm>
              <a:off x="2975" y="1796"/>
              <a:ext cx="1" cy="21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00" name="Text Box 7"/>
            <p:cNvSpPr txBox="1">
              <a:spLocks noChangeArrowheads="1"/>
            </p:cNvSpPr>
            <p:nvPr/>
          </p:nvSpPr>
          <p:spPr bwMode="auto">
            <a:xfrm>
              <a:off x="3517" y="1389"/>
              <a:ext cx="5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pt-BR" sz="2400" b="1">
                  <a:solidFill>
                    <a:srgbClr val="33CCFF"/>
                  </a:solidFill>
                  <a:latin typeface="Comic Sans MS" pitchFamily="66" charset="0"/>
                </a:rPr>
                <a:t>CO</a:t>
              </a:r>
              <a:r>
                <a:rPr lang="en-US" altLang="pt-BR" sz="2400" b="1" baseline="-25000">
                  <a:solidFill>
                    <a:srgbClr val="33CCFF"/>
                  </a:solidFill>
                  <a:latin typeface="Comic Sans MS" pitchFamily="66" charset="0"/>
                </a:rPr>
                <a:t>2</a:t>
              </a:r>
              <a:endParaRPr lang="es-AR" altLang="pt-BR" sz="2400" b="1" baseline="-25000">
                <a:solidFill>
                  <a:srgbClr val="33CCFF"/>
                </a:solidFill>
                <a:latin typeface="Comic Sans MS" pitchFamily="66" charset="0"/>
              </a:endParaRPr>
            </a:p>
          </p:txBody>
        </p:sp>
        <p:sp>
          <p:nvSpPr>
            <p:cNvPr id="110601" name="Line 8"/>
            <p:cNvSpPr>
              <a:spLocks noChangeShapeType="1"/>
            </p:cNvSpPr>
            <p:nvPr/>
          </p:nvSpPr>
          <p:spPr bwMode="auto">
            <a:xfrm flipV="1">
              <a:off x="3606" y="1714"/>
              <a:ext cx="136" cy="16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0602" name="Group 9"/>
            <p:cNvGrpSpPr>
              <a:grpSpLocks/>
            </p:cNvGrpSpPr>
            <p:nvPr/>
          </p:nvGrpSpPr>
          <p:grpSpPr bwMode="auto">
            <a:xfrm>
              <a:off x="2674" y="1890"/>
              <a:ext cx="1166" cy="1155"/>
              <a:chOff x="4368" y="202"/>
              <a:chExt cx="1920" cy="1506"/>
            </a:xfrm>
          </p:grpSpPr>
          <p:sp>
            <p:nvSpPr>
              <p:cNvPr id="110639" name="Freeform 10"/>
              <p:cNvSpPr>
                <a:spLocks noEditPoints="1"/>
              </p:cNvSpPr>
              <p:nvPr/>
            </p:nvSpPr>
            <p:spPr bwMode="auto">
              <a:xfrm>
                <a:off x="5533" y="1335"/>
                <a:ext cx="121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4 w 144"/>
                  <a:gd name="T11" fmla="*/ 2 h 128"/>
                  <a:gd name="T12" fmla="*/ 6 w 144"/>
                  <a:gd name="T13" fmla="*/ 2 h 128"/>
                  <a:gd name="T14" fmla="*/ 7 w 144"/>
                  <a:gd name="T15" fmla="*/ 2 h 128"/>
                  <a:gd name="T16" fmla="*/ 9 w 144"/>
                  <a:gd name="T17" fmla="*/ 0 h 128"/>
                  <a:gd name="T18" fmla="*/ 11 w 144"/>
                  <a:gd name="T19" fmla="*/ 2 h 128"/>
                  <a:gd name="T20" fmla="*/ 13 w 144"/>
                  <a:gd name="T21" fmla="*/ 2 h 128"/>
                  <a:gd name="T22" fmla="*/ 14 w 144"/>
                  <a:gd name="T23" fmla="*/ 2 h 128"/>
                  <a:gd name="T24" fmla="*/ 16 w 144"/>
                  <a:gd name="T25" fmla="*/ 2 h 128"/>
                  <a:gd name="T26" fmla="*/ 17 w 144"/>
                  <a:gd name="T27" fmla="*/ 2 h 128"/>
                  <a:gd name="T28" fmla="*/ 17 w 144"/>
                  <a:gd name="T29" fmla="*/ 3 h 128"/>
                  <a:gd name="T30" fmla="*/ 17 w 144"/>
                  <a:gd name="T31" fmla="*/ 4 h 128"/>
                  <a:gd name="T32" fmla="*/ 18 w 144"/>
                  <a:gd name="T33" fmla="*/ 5 h 128"/>
                  <a:gd name="T34" fmla="*/ 17 w 144"/>
                  <a:gd name="T35" fmla="*/ 6 h 128"/>
                  <a:gd name="T36" fmla="*/ 17 w 144"/>
                  <a:gd name="T37" fmla="*/ 6 h 128"/>
                  <a:gd name="T38" fmla="*/ 17 w 144"/>
                  <a:gd name="T39" fmla="*/ 8 h 128"/>
                  <a:gd name="T40" fmla="*/ 16 w 144"/>
                  <a:gd name="T41" fmla="*/ 8 h 128"/>
                  <a:gd name="T42" fmla="*/ 14 w 144"/>
                  <a:gd name="T43" fmla="*/ 9 h 128"/>
                  <a:gd name="T44" fmla="*/ 13 w 144"/>
                  <a:gd name="T45" fmla="*/ 9 h 128"/>
                  <a:gd name="T46" fmla="*/ 11 w 144"/>
                  <a:gd name="T47" fmla="*/ 10 h 128"/>
                  <a:gd name="T48" fmla="*/ 9 w 144"/>
                  <a:gd name="T49" fmla="*/ 10 h 128"/>
                  <a:gd name="T50" fmla="*/ 6 w 144"/>
                  <a:gd name="T51" fmla="*/ 9 h 128"/>
                  <a:gd name="T52" fmla="*/ 4 w 144"/>
                  <a:gd name="T53" fmla="*/ 9 h 128"/>
                  <a:gd name="T54" fmla="*/ 3 w 144"/>
                  <a:gd name="T55" fmla="*/ 8 h 128"/>
                  <a:gd name="T56" fmla="*/ 3 w 144"/>
                  <a:gd name="T57" fmla="*/ 8 h 128"/>
                  <a:gd name="T58" fmla="*/ 3 w 144"/>
                  <a:gd name="T59" fmla="*/ 6 h 128"/>
                  <a:gd name="T60" fmla="*/ 2 w 144"/>
                  <a:gd name="T61" fmla="*/ 6 h 128"/>
                  <a:gd name="T62" fmla="*/ 0 w 144"/>
                  <a:gd name="T63" fmla="*/ 5 h 128"/>
                  <a:gd name="T64" fmla="*/ 5 w 144"/>
                  <a:gd name="T65" fmla="*/ 5 h 128"/>
                  <a:gd name="T66" fmla="*/ 5 w 144"/>
                  <a:gd name="T67" fmla="*/ 5 h 128"/>
                  <a:gd name="T68" fmla="*/ 5 w 144"/>
                  <a:gd name="T69" fmla="*/ 6 h 128"/>
                  <a:gd name="T70" fmla="*/ 6 w 144"/>
                  <a:gd name="T71" fmla="*/ 6 h 128"/>
                  <a:gd name="T72" fmla="*/ 8 w 144"/>
                  <a:gd name="T73" fmla="*/ 6 h 128"/>
                  <a:gd name="T74" fmla="*/ 9 w 144"/>
                  <a:gd name="T75" fmla="*/ 7 h 128"/>
                  <a:gd name="T76" fmla="*/ 11 w 144"/>
                  <a:gd name="T77" fmla="*/ 6 h 128"/>
                  <a:gd name="T78" fmla="*/ 12 w 144"/>
                  <a:gd name="T79" fmla="*/ 6 h 128"/>
                  <a:gd name="T80" fmla="*/ 13 w 144"/>
                  <a:gd name="T81" fmla="*/ 6 h 128"/>
                  <a:gd name="T82" fmla="*/ 13 w 144"/>
                  <a:gd name="T83" fmla="*/ 5 h 128"/>
                  <a:gd name="T84" fmla="*/ 13 w 144"/>
                  <a:gd name="T85" fmla="*/ 4 h 128"/>
                  <a:gd name="T86" fmla="*/ 12 w 144"/>
                  <a:gd name="T87" fmla="*/ 3 h 128"/>
                  <a:gd name="T88" fmla="*/ 11 w 144"/>
                  <a:gd name="T89" fmla="*/ 2 h 128"/>
                  <a:gd name="T90" fmla="*/ 10 w 144"/>
                  <a:gd name="T91" fmla="*/ 2 h 128"/>
                  <a:gd name="T92" fmla="*/ 9 w 144"/>
                  <a:gd name="T93" fmla="*/ 2 h 128"/>
                  <a:gd name="T94" fmla="*/ 8 w 144"/>
                  <a:gd name="T95" fmla="*/ 2 h 128"/>
                  <a:gd name="T96" fmla="*/ 8 w 144"/>
                  <a:gd name="T97" fmla="*/ 2 h 128"/>
                  <a:gd name="T98" fmla="*/ 6 w 144"/>
                  <a:gd name="T99" fmla="*/ 3 h 128"/>
                  <a:gd name="T100" fmla="*/ 5 w 144"/>
                  <a:gd name="T101" fmla="*/ 4 h 128"/>
                  <a:gd name="T102" fmla="*/ 5 w 144"/>
                  <a:gd name="T103" fmla="*/ 4 h 128"/>
                  <a:gd name="T104" fmla="*/ 5 w 144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4"/>
                  <a:gd name="T160" fmla="*/ 0 h 128"/>
                  <a:gd name="T161" fmla="*/ 144 w 144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0" name="Freeform 11"/>
              <p:cNvSpPr>
                <a:spLocks/>
              </p:cNvSpPr>
              <p:nvPr/>
            </p:nvSpPr>
            <p:spPr bwMode="auto">
              <a:xfrm>
                <a:off x="4788" y="384"/>
                <a:ext cx="1477" cy="988"/>
              </a:xfrm>
              <a:custGeom>
                <a:avLst/>
                <a:gdLst>
                  <a:gd name="T0" fmla="*/ 8 w 1748"/>
                  <a:gd name="T1" fmla="*/ 16 h 1230"/>
                  <a:gd name="T2" fmla="*/ 13 w 1748"/>
                  <a:gd name="T3" fmla="*/ 18 h 1230"/>
                  <a:gd name="T4" fmla="*/ 11 w 1748"/>
                  <a:gd name="T5" fmla="*/ 17 h 1230"/>
                  <a:gd name="T6" fmla="*/ 11 w 1748"/>
                  <a:gd name="T7" fmla="*/ 18 h 1230"/>
                  <a:gd name="T8" fmla="*/ 20 w 1748"/>
                  <a:gd name="T9" fmla="*/ 22 h 1230"/>
                  <a:gd name="T10" fmla="*/ 45 w 1748"/>
                  <a:gd name="T11" fmla="*/ 31 h 1230"/>
                  <a:gd name="T12" fmla="*/ 63 w 1748"/>
                  <a:gd name="T13" fmla="*/ 37 h 1230"/>
                  <a:gd name="T14" fmla="*/ 80 w 1748"/>
                  <a:gd name="T15" fmla="*/ 44 h 1230"/>
                  <a:gd name="T16" fmla="*/ 93 w 1748"/>
                  <a:gd name="T17" fmla="*/ 47 h 1230"/>
                  <a:gd name="T18" fmla="*/ 103 w 1748"/>
                  <a:gd name="T19" fmla="*/ 49 h 1230"/>
                  <a:gd name="T20" fmla="*/ 111 w 1748"/>
                  <a:gd name="T21" fmla="*/ 54 h 1230"/>
                  <a:gd name="T22" fmla="*/ 113 w 1748"/>
                  <a:gd name="T23" fmla="*/ 57 h 1230"/>
                  <a:gd name="T24" fmla="*/ 113 w 1748"/>
                  <a:gd name="T25" fmla="*/ 57 h 1230"/>
                  <a:gd name="T26" fmla="*/ 121 w 1748"/>
                  <a:gd name="T27" fmla="*/ 59 h 1230"/>
                  <a:gd name="T28" fmla="*/ 127 w 1748"/>
                  <a:gd name="T29" fmla="*/ 61 h 1230"/>
                  <a:gd name="T30" fmla="*/ 138 w 1748"/>
                  <a:gd name="T31" fmla="*/ 64 h 1230"/>
                  <a:gd name="T32" fmla="*/ 145 w 1748"/>
                  <a:gd name="T33" fmla="*/ 65 h 1230"/>
                  <a:gd name="T34" fmla="*/ 159 w 1748"/>
                  <a:gd name="T35" fmla="*/ 73 h 1230"/>
                  <a:gd name="T36" fmla="*/ 175 w 1748"/>
                  <a:gd name="T37" fmla="*/ 80 h 1230"/>
                  <a:gd name="T38" fmla="*/ 187 w 1748"/>
                  <a:gd name="T39" fmla="*/ 84 h 1230"/>
                  <a:gd name="T40" fmla="*/ 199 w 1748"/>
                  <a:gd name="T41" fmla="*/ 88 h 1230"/>
                  <a:gd name="T42" fmla="*/ 209 w 1748"/>
                  <a:gd name="T43" fmla="*/ 88 h 1230"/>
                  <a:gd name="T44" fmla="*/ 214 w 1748"/>
                  <a:gd name="T45" fmla="*/ 86 h 1230"/>
                  <a:gd name="T46" fmla="*/ 219 w 1748"/>
                  <a:gd name="T47" fmla="*/ 80 h 1230"/>
                  <a:gd name="T48" fmla="*/ 225 w 1748"/>
                  <a:gd name="T49" fmla="*/ 77 h 1230"/>
                  <a:gd name="T50" fmla="*/ 228 w 1748"/>
                  <a:gd name="T51" fmla="*/ 72 h 1230"/>
                  <a:gd name="T52" fmla="*/ 232 w 1748"/>
                  <a:gd name="T53" fmla="*/ 68 h 1230"/>
                  <a:gd name="T54" fmla="*/ 225 w 1748"/>
                  <a:gd name="T55" fmla="*/ 64 h 1230"/>
                  <a:gd name="T56" fmla="*/ 223 w 1748"/>
                  <a:gd name="T57" fmla="*/ 63 h 1230"/>
                  <a:gd name="T58" fmla="*/ 221 w 1748"/>
                  <a:gd name="T59" fmla="*/ 60 h 1230"/>
                  <a:gd name="T60" fmla="*/ 212 w 1748"/>
                  <a:gd name="T61" fmla="*/ 59 h 1230"/>
                  <a:gd name="T62" fmla="*/ 200 w 1748"/>
                  <a:gd name="T63" fmla="*/ 55 h 1230"/>
                  <a:gd name="T64" fmla="*/ 188 w 1748"/>
                  <a:gd name="T65" fmla="*/ 50 h 1230"/>
                  <a:gd name="T66" fmla="*/ 181 w 1748"/>
                  <a:gd name="T67" fmla="*/ 48 h 1230"/>
                  <a:gd name="T68" fmla="*/ 163 w 1748"/>
                  <a:gd name="T69" fmla="*/ 46 h 1230"/>
                  <a:gd name="T70" fmla="*/ 156 w 1748"/>
                  <a:gd name="T71" fmla="*/ 43 h 1230"/>
                  <a:gd name="T72" fmla="*/ 154 w 1748"/>
                  <a:gd name="T73" fmla="*/ 39 h 1230"/>
                  <a:gd name="T74" fmla="*/ 159 w 1748"/>
                  <a:gd name="T75" fmla="*/ 33 h 1230"/>
                  <a:gd name="T76" fmla="*/ 163 w 1748"/>
                  <a:gd name="T77" fmla="*/ 25 h 1230"/>
                  <a:gd name="T78" fmla="*/ 166 w 1748"/>
                  <a:gd name="T79" fmla="*/ 18 h 1230"/>
                  <a:gd name="T80" fmla="*/ 166 w 1748"/>
                  <a:gd name="T81" fmla="*/ 15 h 1230"/>
                  <a:gd name="T82" fmla="*/ 163 w 1748"/>
                  <a:gd name="T83" fmla="*/ 6 h 1230"/>
                  <a:gd name="T84" fmla="*/ 159 w 1748"/>
                  <a:gd name="T85" fmla="*/ 2 h 1230"/>
                  <a:gd name="T86" fmla="*/ 150 w 1748"/>
                  <a:gd name="T87" fmla="*/ 0 h 1230"/>
                  <a:gd name="T88" fmla="*/ 130 w 1748"/>
                  <a:gd name="T89" fmla="*/ 2 h 1230"/>
                  <a:gd name="T90" fmla="*/ 118 w 1748"/>
                  <a:gd name="T91" fmla="*/ 2 h 1230"/>
                  <a:gd name="T92" fmla="*/ 123 w 1748"/>
                  <a:gd name="T93" fmla="*/ 6 h 1230"/>
                  <a:gd name="T94" fmla="*/ 128 w 1748"/>
                  <a:gd name="T95" fmla="*/ 11 h 1230"/>
                  <a:gd name="T96" fmla="*/ 131 w 1748"/>
                  <a:gd name="T97" fmla="*/ 17 h 1230"/>
                  <a:gd name="T98" fmla="*/ 130 w 1748"/>
                  <a:gd name="T99" fmla="*/ 28 h 1230"/>
                  <a:gd name="T100" fmla="*/ 127 w 1748"/>
                  <a:gd name="T101" fmla="*/ 31 h 1230"/>
                  <a:gd name="T102" fmla="*/ 118 w 1748"/>
                  <a:gd name="T103" fmla="*/ 31 h 1230"/>
                  <a:gd name="T104" fmla="*/ 101 w 1748"/>
                  <a:gd name="T105" fmla="*/ 25 h 1230"/>
                  <a:gd name="T106" fmla="*/ 95 w 1748"/>
                  <a:gd name="T107" fmla="*/ 22 h 1230"/>
                  <a:gd name="T108" fmla="*/ 87 w 1748"/>
                  <a:gd name="T109" fmla="*/ 18 h 1230"/>
                  <a:gd name="T110" fmla="*/ 70 w 1748"/>
                  <a:gd name="T111" fmla="*/ 14 h 1230"/>
                  <a:gd name="T112" fmla="*/ 52 w 1748"/>
                  <a:gd name="T113" fmla="*/ 8 h 1230"/>
                  <a:gd name="T114" fmla="*/ 35 w 1748"/>
                  <a:gd name="T115" fmla="*/ 7 h 1230"/>
                  <a:gd name="T116" fmla="*/ 15 w 1748"/>
                  <a:gd name="T117" fmla="*/ 9 h 1230"/>
                  <a:gd name="T118" fmla="*/ 6 w 1748"/>
                  <a:gd name="T119" fmla="*/ 11 h 1230"/>
                  <a:gd name="T120" fmla="*/ 3 w 1748"/>
                  <a:gd name="T121" fmla="*/ 11 h 1230"/>
                  <a:gd name="T122" fmla="*/ 3 w 1748"/>
                  <a:gd name="T123" fmla="*/ 13 h 123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748"/>
                  <a:gd name="T187" fmla="*/ 0 h 1230"/>
                  <a:gd name="T188" fmla="*/ 1748 w 1748"/>
                  <a:gd name="T189" fmla="*/ 1230 h 123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748" h="1230">
                    <a:moveTo>
                      <a:pt x="22" y="182"/>
                    </a:moveTo>
                    <a:lnTo>
                      <a:pt x="38" y="196"/>
                    </a:lnTo>
                    <a:lnTo>
                      <a:pt x="52" y="208"/>
                    </a:lnTo>
                    <a:lnTo>
                      <a:pt x="64" y="218"/>
                    </a:lnTo>
                    <a:lnTo>
                      <a:pt x="74" y="228"/>
                    </a:lnTo>
                    <a:lnTo>
                      <a:pt x="88" y="240"/>
                    </a:lnTo>
                    <a:lnTo>
                      <a:pt x="96" y="246"/>
                    </a:lnTo>
                    <a:lnTo>
                      <a:pt x="98" y="248"/>
                    </a:lnTo>
                    <a:lnTo>
                      <a:pt x="94" y="244"/>
                    </a:lnTo>
                    <a:lnTo>
                      <a:pt x="88" y="240"/>
                    </a:lnTo>
                    <a:lnTo>
                      <a:pt x="78" y="232"/>
                    </a:lnTo>
                    <a:lnTo>
                      <a:pt x="74" y="232"/>
                    </a:lnTo>
                    <a:lnTo>
                      <a:pt x="72" y="232"/>
                    </a:lnTo>
                    <a:lnTo>
                      <a:pt x="76" y="238"/>
                    </a:lnTo>
                    <a:lnTo>
                      <a:pt x="84" y="250"/>
                    </a:lnTo>
                    <a:lnTo>
                      <a:pt x="98" y="266"/>
                    </a:lnTo>
                    <a:lnTo>
                      <a:pt x="106" y="278"/>
                    </a:lnTo>
                    <a:lnTo>
                      <a:pt x="118" y="290"/>
                    </a:lnTo>
                    <a:lnTo>
                      <a:pt x="152" y="318"/>
                    </a:lnTo>
                    <a:lnTo>
                      <a:pt x="186" y="344"/>
                    </a:lnTo>
                    <a:lnTo>
                      <a:pt x="260" y="393"/>
                    </a:lnTo>
                    <a:lnTo>
                      <a:pt x="300" y="415"/>
                    </a:lnTo>
                    <a:lnTo>
                      <a:pt x="341" y="433"/>
                    </a:lnTo>
                    <a:lnTo>
                      <a:pt x="381" y="449"/>
                    </a:lnTo>
                    <a:lnTo>
                      <a:pt x="421" y="463"/>
                    </a:lnTo>
                    <a:lnTo>
                      <a:pt x="445" y="485"/>
                    </a:lnTo>
                    <a:lnTo>
                      <a:pt x="473" y="509"/>
                    </a:lnTo>
                    <a:lnTo>
                      <a:pt x="501" y="535"/>
                    </a:lnTo>
                    <a:lnTo>
                      <a:pt x="533" y="563"/>
                    </a:lnTo>
                    <a:lnTo>
                      <a:pt x="565" y="587"/>
                    </a:lnTo>
                    <a:lnTo>
                      <a:pt x="599" y="611"/>
                    </a:lnTo>
                    <a:lnTo>
                      <a:pt x="631" y="631"/>
                    </a:lnTo>
                    <a:lnTo>
                      <a:pt x="663" y="645"/>
                    </a:lnTo>
                    <a:lnTo>
                      <a:pt x="679" y="649"/>
                    </a:lnTo>
                    <a:lnTo>
                      <a:pt x="697" y="655"/>
                    </a:lnTo>
                    <a:lnTo>
                      <a:pt x="737" y="665"/>
                    </a:lnTo>
                    <a:lnTo>
                      <a:pt x="755" y="671"/>
                    </a:lnTo>
                    <a:lnTo>
                      <a:pt x="769" y="673"/>
                    </a:lnTo>
                    <a:lnTo>
                      <a:pt x="779" y="677"/>
                    </a:lnTo>
                    <a:lnTo>
                      <a:pt x="783" y="677"/>
                    </a:lnTo>
                    <a:lnTo>
                      <a:pt x="805" y="709"/>
                    </a:lnTo>
                    <a:lnTo>
                      <a:pt x="821" y="733"/>
                    </a:lnTo>
                    <a:lnTo>
                      <a:pt x="833" y="751"/>
                    </a:lnTo>
                    <a:lnTo>
                      <a:pt x="843" y="765"/>
                    </a:lnTo>
                    <a:lnTo>
                      <a:pt x="847" y="773"/>
                    </a:lnTo>
                    <a:lnTo>
                      <a:pt x="851" y="779"/>
                    </a:lnTo>
                    <a:lnTo>
                      <a:pt x="853" y="783"/>
                    </a:lnTo>
                    <a:lnTo>
                      <a:pt x="855" y="783"/>
                    </a:lnTo>
                    <a:lnTo>
                      <a:pt x="857" y="783"/>
                    </a:lnTo>
                    <a:lnTo>
                      <a:pt x="863" y="785"/>
                    </a:lnTo>
                    <a:lnTo>
                      <a:pt x="869" y="787"/>
                    </a:lnTo>
                    <a:lnTo>
                      <a:pt x="881" y="793"/>
                    </a:lnTo>
                    <a:lnTo>
                      <a:pt x="895" y="803"/>
                    </a:lnTo>
                    <a:lnTo>
                      <a:pt x="915" y="817"/>
                    </a:lnTo>
                    <a:lnTo>
                      <a:pt x="925" y="827"/>
                    </a:lnTo>
                    <a:lnTo>
                      <a:pt x="933" y="837"/>
                    </a:lnTo>
                    <a:lnTo>
                      <a:pt x="943" y="845"/>
                    </a:lnTo>
                    <a:lnTo>
                      <a:pt x="951" y="849"/>
                    </a:lnTo>
                    <a:lnTo>
                      <a:pt x="967" y="857"/>
                    </a:lnTo>
                    <a:lnTo>
                      <a:pt x="987" y="865"/>
                    </a:lnTo>
                    <a:lnTo>
                      <a:pt x="1027" y="879"/>
                    </a:lnTo>
                    <a:lnTo>
                      <a:pt x="1046" y="885"/>
                    </a:lnTo>
                    <a:lnTo>
                      <a:pt x="1060" y="889"/>
                    </a:lnTo>
                    <a:lnTo>
                      <a:pt x="1070" y="893"/>
                    </a:lnTo>
                    <a:lnTo>
                      <a:pt x="1074" y="893"/>
                    </a:lnTo>
                    <a:lnTo>
                      <a:pt x="1096" y="909"/>
                    </a:lnTo>
                    <a:lnTo>
                      <a:pt x="1116" y="927"/>
                    </a:lnTo>
                    <a:lnTo>
                      <a:pt x="1152" y="963"/>
                    </a:lnTo>
                    <a:lnTo>
                      <a:pt x="1188" y="999"/>
                    </a:lnTo>
                    <a:lnTo>
                      <a:pt x="1208" y="1017"/>
                    </a:lnTo>
                    <a:lnTo>
                      <a:pt x="1230" y="1033"/>
                    </a:lnTo>
                    <a:lnTo>
                      <a:pt x="1264" y="1071"/>
                    </a:lnTo>
                    <a:lnTo>
                      <a:pt x="1300" y="1106"/>
                    </a:lnTo>
                    <a:lnTo>
                      <a:pt x="1318" y="1120"/>
                    </a:lnTo>
                    <a:lnTo>
                      <a:pt x="1338" y="1132"/>
                    </a:lnTo>
                    <a:lnTo>
                      <a:pt x="1362" y="1142"/>
                    </a:lnTo>
                    <a:lnTo>
                      <a:pt x="1388" y="1152"/>
                    </a:lnTo>
                    <a:lnTo>
                      <a:pt x="1406" y="1168"/>
                    </a:lnTo>
                    <a:lnTo>
                      <a:pt x="1426" y="1182"/>
                    </a:lnTo>
                    <a:lnTo>
                      <a:pt x="1448" y="1196"/>
                    </a:lnTo>
                    <a:lnTo>
                      <a:pt x="1472" y="1206"/>
                    </a:lnTo>
                    <a:lnTo>
                      <a:pt x="1502" y="1216"/>
                    </a:lnTo>
                    <a:lnTo>
                      <a:pt x="1526" y="1224"/>
                    </a:lnTo>
                    <a:lnTo>
                      <a:pt x="1546" y="1228"/>
                    </a:lnTo>
                    <a:lnTo>
                      <a:pt x="1562" y="1230"/>
                    </a:lnTo>
                    <a:lnTo>
                      <a:pt x="1576" y="1230"/>
                    </a:lnTo>
                    <a:lnTo>
                      <a:pt x="1588" y="1226"/>
                    </a:lnTo>
                    <a:lnTo>
                      <a:pt x="1596" y="1222"/>
                    </a:lnTo>
                    <a:lnTo>
                      <a:pt x="1602" y="1214"/>
                    </a:lnTo>
                    <a:lnTo>
                      <a:pt x="1614" y="1196"/>
                    </a:lnTo>
                    <a:lnTo>
                      <a:pt x="1622" y="1174"/>
                    </a:lnTo>
                    <a:lnTo>
                      <a:pt x="1634" y="1148"/>
                    </a:lnTo>
                    <a:lnTo>
                      <a:pt x="1642" y="1134"/>
                    </a:lnTo>
                    <a:lnTo>
                      <a:pt x="1652" y="1120"/>
                    </a:lnTo>
                    <a:lnTo>
                      <a:pt x="1662" y="1106"/>
                    </a:lnTo>
                    <a:lnTo>
                      <a:pt x="1676" y="1094"/>
                    </a:lnTo>
                    <a:lnTo>
                      <a:pt x="1690" y="1079"/>
                    </a:lnTo>
                    <a:lnTo>
                      <a:pt x="1700" y="1065"/>
                    </a:lnTo>
                    <a:lnTo>
                      <a:pt x="1706" y="1055"/>
                    </a:lnTo>
                    <a:lnTo>
                      <a:pt x="1712" y="1039"/>
                    </a:lnTo>
                    <a:lnTo>
                      <a:pt x="1720" y="1021"/>
                    </a:lnTo>
                    <a:lnTo>
                      <a:pt x="1728" y="1001"/>
                    </a:lnTo>
                    <a:lnTo>
                      <a:pt x="1736" y="983"/>
                    </a:lnTo>
                    <a:lnTo>
                      <a:pt x="1742" y="967"/>
                    </a:lnTo>
                    <a:lnTo>
                      <a:pt x="1746" y="955"/>
                    </a:lnTo>
                    <a:lnTo>
                      <a:pt x="1748" y="947"/>
                    </a:lnTo>
                    <a:lnTo>
                      <a:pt x="1742" y="935"/>
                    </a:lnTo>
                    <a:lnTo>
                      <a:pt x="1736" y="927"/>
                    </a:lnTo>
                    <a:lnTo>
                      <a:pt x="1718" y="911"/>
                    </a:lnTo>
                    <a:lnTo>
                      <a:pt x="1700" y="901"/>
                    </a:lnTo>
                    <a:lnTo>
                      <a:pt x="1694" y="897"/>
                    </a:lnTo>
                    <a:lnTo>
                      <a:pt x="1688" y="893"/>
                    </a:lnTo>
                    <a:lnTo>
                      <a:pt x="1684" y="885"/>
                    </a:lnTo>
                    <a:lnTo>
                      <a:pt x="1682" y="877"/>
                    </a:lnTo>
                    <a:lnTo>
                      <a:pt x="1680" y="861"/>
                    </a:lnTo>
                    <a:lnTo>
                      <a:pt x="1676" y="849"/>
                    </a:lnTo>
                    <a:lnTo>
                      <a:pt x="1672" y="843"/>
                    </a:lnTo>
                    <a:lnTo>
                      <a:pt x="1664" y="839"/>
                    </a:lnTo>
                    <a:lnTo>
                      <a:pt x="1650" y="829"/>
                    </a:lnTo>
                    <a:lnTo>
                      <a:pt x="1634" y="821"/>
                    </a:lnTo>
                    <a:lnTo>
                      <a:pt x="1616" y="817"/>
                    </a:lnTo>
                    <a:lnTo>
                      <a:pt x="1598" y="813"/>
                    </a:lnTo>
                    <a:lnTo>
                      <a:pt x="1562" y="807"/>
                    </a:lnTo>
                    <a:lnTo>
                      <a:pt x="1546" y="801"/>
                    </a:lnTo>
                    <a:lnTo>
                      <a:pt x="1532" y="795"/>
                    </a:lnTo>
                    <a:lnTo>
                      <a:pt x="1512" y="769"/>
                    </a:lnTo>
                    <a:lnTo>
                      <a:pt x="1488" y="743"/>
                    </a:lnTo>
                    <a:lnTo>
                      <a:pt x="1458" y="719"/>
                    </a:lnTo>
                    <a:lnTo>
                      <a:pt x="1424" y="699"/>
                    </a:lnTo>
                    <a:lnTo>
                      <a:pt x="1420" y="697"/>
                    </a:lnTo>
                    <a:lnTo>
                      <a:pt x="1410" y="693"/>
                    </a:lnTo>
                    <a:lnTo>
                      <a:pt x="1398" y="687"/>
                    </a:lnTo>
                    <a:lnTo>
                      <a:pt x="1382" y="681"/>
                    </a:lnTo>
                    <a:lnTo>
                      <a:pt x="1364" y="675"/>
                    </a:lnTo>
                    <a:lnTo>
                      <a:pt x="1344" y="667"/>
                    </a:lnTo>
                    <a:lnTo>
                      <a:pt x="1302" y="651"/>
                    </a:lnTo>
                    <a:lnTo>
                      <a:pt x="1258" y="635"/>
                    </a:lnTo>
                    <a:lnTo>
                      <a:pt x="1238" y="627"/>
                    </a:lnTo>
                    <a:lnTo>
                      <a:pt x="1218" y="621"/>
                    </a:lnTo>
                    <a:lnTo>
                      <a:pt x="1202" y="615"/>
                    </a:lnTo>
                    <a:lnTo>
                      <a:pt x="1188" y="609"/>
                    </a:lnTo>
                    <a:lnTo>
                      <a:pt x="1176" y="605"/>
                    </a:lnTo>
                    <a:lnTo>
                      <a:pt x="1170" y="603"/>
                    </a:lnTo>
                    <a:lnTo>
                      <a:pt x="1164" y="587"/>
                    </a:lnTo>
                    <a:lnTo>
                      <a:pt x="1160" y="573"/>
                    </a:lnTo>
                    <a:lnTo>
                      <a:pt x="1160" y="547"/>
                    </a:lnTo>
                    <a:lnTo>
                      <a:pt x="1164" y="523"/>
                    </a:lnTo>
                    <a:lnTo>
                      <a:pt x="1172" y="501"/>
                    </a:lnTo>
                    <a:lnTo>
                      <a:pt x="1182" y="479"/>
                    </a:lnTo>
                    <a:lnTo>
                      <a:pt x="1196" y="455"/>
                    </a:lnTo>
                    <a:lnTo>
                      <a:pt x="1208" y="429"/>
                    </a:lnTo>
                    <a:lnTo>
                      <a:pt x="1218" y="399"/>
                    </a:lnTo>
                    <a:lnTo>
                      <a:pt x="1224" y="373"/>
                    </a:lnTo>
                    <a:lnTo>
                      <a:pt x="1228" y="342"/>
                    </a:lnTo>
                    <a:lnTo>
                      <a:pt x="1234" y="310"/>
                    </a:lnTo>
                    <a:lnTo>
                      <a:pt x="1240" y="282"/>
                    </a:lnTo>
                    <a:lnTo>
                      <a:pt x="1246" y="254"/>
                    </a:lnTo>
                    <a:lnTo>
                      <a:pt x="1250" y="234"/>
                    </a:lnTo>
                    <a:lnTo>
                      <a:pt x="1252" y="226"/>
                    </a:lnTo>
                    <a:lnTo>
                      <a:pt x="1254" y="220"/>
                    </a:lnTo>
                    <a:lnTo>
                      <a:pt x="1254" y="216"/>
                    </a:lnTo>
                    <a:lnTo>
                      <a:pt x="1254" y="214"/>
                    </a:lnTo>
                    <a:lnTo>
                      <a:pt x="1250" y="188"/>
                    </a:lnTo>
                    <a:lnTo>
                      <a:pt x="1248" y="166"/>
                    </a:lnTo>
                    <a:lnTo>
                      <a:pt x="1244" y="126"/>
                    </a:lnTo>
                    <a:lnTo>
                      <a:pt x="1238" y="92"/>
                    </a:lnTo>
                    <a:lnTo>
                      <a:pt x="1234" y="64"/>
                    </a:lnTo>
                    <a:lnTo>
                      <a:pt x="1228" y="42"/>
                    </a:lnTo>
                    <a:lnTo>
                      <a:pt x="1220" y="26"/>
                    </a:lnTo>
                    <a:lnTo>
                      <a:pt x="1208" y="14"/>
                    </a:lnTo>
                    <a:lnTo>
                      <a:pt x="1196" y="6"/>
                    </a:lnTo>
                    <a:lnTo>
                      <a:pt x="1178" y="0"/>
                    </a:lnTo>
                    <a:lnTo>
                      <a:pt x="1156" y="0"/>
                    </a:lnTo>
                    <a:lnTo>
                      <a:pt x="1130" y="0"/>
                    </a:lnTo>
                    <a:lnTo>
                      <a:pt x="1096" y="2"/>
                    </a:lnTo>
                    <a:lnTo>
                      <a:pt x="1056" y="6"/>
                    </a:lnTo>
                    <a:lnTo>
                      <a:pt x="1009" y="12"/>
                    </a:lnTo>
                    <a:lnTo>
                      <a:pt x="983" y="14"/>
                    </a:lnTo>
                    <a:lnTo>
                      <a:pt x="955" y="16"/>
                    </a:lnTo>
                    <a:lnTo>
                      <a:pt x="923" y="18"/>
                    </a:lnTo>
                    <a:lnTo>
                      <a:pt x="891" y="20"/>
                    </a:lnTo>
                    <a:lnTo>
                      <a:pt x="899" y="36"/>
                    </a:lnTo>
                    <a:lnTo>
                      <a:pt x="903" y="52"/>
                    </a:lnTo>
                    <a:lnTo>
                      <a:pt x="907" y="64"/>
                    </a:lnTo>
                    <a:lnTo>
                      <a:pt x="915" y="74"/>
                    </a:lnTo>
                    <a:lnTo>
                      <a:pt x="925" y="92"/>
                    </a:lnTo>
                    <a:lnTo>
                      <a:pt x="937" y="110"/>
                    </a:lnTo>
                    <a:lnTo>
                      <a:pt x="949" y="128"/>
                    </a:lnTo>
                    <a:lnTo>
                      <a:pt x="961" y="144"/>
                    </a:lnTo>
                    <a:lnTo>
                      <a:pt x="971" y="160"/>
                    </a:lnTo>
                    <a:lnTo>
                      <a:pt x="981" y="172"/>
                    </a:lnTo>
                    <a:lnTo>
                      <a:pt x="987" y="180"/>
                    </a:lnTo>
                    <a:lnTo>
                      <a:pt x="989" y="182"/>
                    </a:lnTo>
                    <a:lnTo>
                      <a:pt x="989" y="230"/>
                    </a:lnTo>
                    <a:lnTo>
                      <a:pt x="987" y="280"/>
                    </a:lnTo>
                    <a:lnTo>
                      <a:pt x="985" y="328"/>
                    </a:lnTo>
                    <a:lnTo>
                      <a:pt x="977" y="377"/>
                    </a:lnTo>
                    <a:lnTo>
                      <a:pt x="977" y="393"/>
                    </a:lnTo>
                    <a:lnTo>
                      <a:pt x="973" y="407"/>
                    </a:lnTo>
                    <a:lnTo>
                      <a:pt x="967" y="421"/>
                    </a:lnTo>
                    <a:lnTo>
                      <a:pt x="959" y="427"/>
                    </a:lnTo>
                    <a:lnTo>
                      <a:pt x="951" y="431"/>
                    </a:lnTo>
                    <a:lnTo>
                      <a:pt x="943" y="433"/>
                    </a:lnTo>
                    <a:lnTo>
                      <a:pt x="933" y="433"/>
                    </a:lnTo>
                    <a:lnTo>
                      <a:pt x="915" y="427"/>
                    </a:lnTo>
                    <a:lnTo>
                      <a:pt x="897" y="419"/>
                    </a:lnTo>
                    <a:lnTo>
                      <a:pt x="879" y="409"/>
                    </a:lnTo>
                    <a:lnTo>
                      <a:pt x="841" y="391"/>
                    </a:lnTo>
                    <a:lnTo>
                      <a:pt x="803" y="369"/>
                    </a:lnTo>
                    <a:lnTo>
                      <a:pt x="767" y="346"/>
                    </a:lnTo>
                    <a:lnTo>
                      <a:pt x="749" y="334"/>
                    </a:lnTo>
                    <a:lnTo>
                      <a:pt x="735" y="322"/>
                    </a:lnTo>
                    <a:lnTo>
                      <a:pt x="723" y="312"/>
                    </a:lnTo>
                    <a:lnTo>
                      <a:pt x="711" y="300"/>
                    </a:lnTo>
                    <a:lnTo>
                      <a:pt x="691" y="274"/>
                    </a:lnTo>
                    <a:lnTo>
                      <a:pt x="681" y="262"/>
                    </a:lnTo>
                    <a:lnTo>
                      <a:pt x="669" y="250"/>
                    </a:lnTo>
                    <a:lnTo>
                      <a:pt x="655" y="242"/>
                    </a:lnTo>
                    <a:lnTo>
                      <a:pt x="639" y="236"/>
                    </a:lnTo>
                    <a:lnTo>
                      <a:pt x="599" y="222"/>
                    </a:lnTo>
                    <a:lnTo>
                      <a:pt x="563" y="206"/>
                    </a:lnTo>
                    <a:lnTo>
                      <a:pt x="527" y="186"/>
                    </a:lnTo>
                    <a:lnTo>
                      <a:pt x="493" y="166"/>
                    </a:lnTo>
                    <a:lnTo>
                      <a:pt x="459" y="146"/>
                    </a:lnTo>
                    <a:lnTo>
                      <a:pt x="425" y="126"/>
                    </a:lnTo>
                    <a:lnTo>
                      <a:pt x="389" y="110"/>
                    </a:lnTo>
                    <a:lnTo>
                      <a:pt x="349" y="96"/>
                    </a:lnTo>
                    <a:lnTo>
                      <a:pt x="314" y="100"/>
                    </a:lnTo>
                    <a:lnTo>
                      <a:pt x="284" y="102"/>
                    </a:lnTo>
                    <a:lnTo>
                      <a:pt x="256" y="104"/>
                    </a:lnTo>
                    <a:lnTo>
                      <a:pt x="230" y="108"/>
                    </a:lnTo>
                    <a:lnTo>
                      <a:pt x="176" y="116"/>
                    </a:lnTo>
                    <a:lnTo>
                      <a:pt x="148" y="120"/>
                    </a:lnTo>
                    <a:lnTo>
                      <a:pt x="118" y="128"/>
                    </a:lnTo>
                    <a:lnTo>
                      <a:pt x="96" y="136"/>
                    </a:lnTo>
                    <a:lnTo>
                      <a:pt x="78" y="142"/>
                    </a:lnTo>
                    <a:lnTo>
                      <a:pt x="60" y="146"/>
                    </a:lnTo>
                    <a:lnTo>
                      <a:pt x="46" y="150"/>
                    </a:lnTo>
                    <a:lnTo>
                      <a:pt x="32" y="152"/>
                    </a:lnTo>
                    <a:lnTo>
                      <a:pt x="22" y="154"/>
                    </a:lnTo>
                    <a:lnTo>
                      <a:pt x="14" y="154"/>
                    </a:lnTo>
                    <a:lnTo>
                      <a:pt x="8" y="156"/>
                    </a:lnTo>
                    <a:lnTo>
                      <a:pt x="0" y="158"/>
                    </a:lnTo>
                    <a:lnTo>
                      <a:pt x="0" y="162"/>
                    </a:lnTo>
                    <a:lnTo>
                      <a:pt x="8" y="170"/>
                    </a:lnTo>
                    <a:lnTo>
                      <a:pt x="22" y="182"/>
                    </a:lnTo>
                    <a:close/>
                  </a:path>
                </a:pathLst>
              </a:custGeom>
              <a:solidFill>
                <a:srgbClr val="996633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10641" name="Group 12"/>
              <p:cNvGrpSpPr>
                <a:grpSpLocks/>
              </p:cNvGrpSpPr>
              <p:nvPr/>
            </p:nvGrpSpPr>
            <p:grpSpPr bwMode="auto">
              <a:xfrm>
                <a:off x="5227" y="348"/>
                <a:ext cx="368" cy="314"/>
                <a:chOff x="4883" y="2115"/>
                <a:chExt cx="436" cy="390"/>
              </a:xfrm>
            </p:grpSpPr>
            <p:sp>
              <p:nvSpPr>
                <p:cNvPr id="110737" name="Oval 13"/>
                <p:cNvSpPr>
                  <a:spLocks noChangeArrowheads="1"/>
                </p:cNvSpPr>
                <p:nvPr/>
              </p:nvSpPr>
              <p:spPr bwMode="auto">
                <a:xfrm>
                  <a:off x="4883" y="2181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8" name="Freeform 14"/>
                <p:cNvSpPr>
                  <a:spLocks noEditPoints="1"/>
                </p:cNvSpPr>
                <p:nvPr/>
              </p:nvSpPr>
              <p:spPr bwMode="auto">
                <a:xfrm>
                  <a:off x="5027" y="2115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0 h 128"/>
                    <a:gd name="T88" fmla="*/ 100 w 144"/>
                    <a:gd name="T89" fmla="*/ 40 h 128"/>
                    <a:gd name="T90" fmla="*/ 88 w 144"/>
                    <a:gd name="T91" fmla="*/ 34 h 128"/>
                    <a:gd name="T92" fmla="*/ 72 w 144"/>
                    <a:gd name="T93" fmla="*/ 32 h 128"/>
                    <a:gd name="T94" fmla="*/ 62 w 144"/>
                    <a:gd name="T95" fmla="*/ 34 h 128"/>
                    <a:gd name="T96" fmla="*/ 50 w 144"/>
                    <a:gd name="T97" fmla="*/ 40 h 128"/>
                    <a:gd name="T98" fmla="*/ 40 w 144"/>
                    <a:gd name="T99" fmla="*/ 50 h 128"/>
                    <a:gd name="T100" fmla="*/ 38 w 144"/>
                    <a:gd name="T101" fmla="*/ 56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0"/>
                      </a:lnTo>
                      <a:lnTo>
                        <a:pt x="100" y="40"/>
                      </a:lnTo>
                      <a:lnTo>
                        <a:pt x="88" y="34"/>
                      </a:lnTo>
                      <a:lnTo>
                        <a:pt x="72" y="32"/>
                      </a:lnTo>
                      <a:lnTo>
                        <a:pt x="62" y="34"/>
                      </a:lnTo>
                      <a:lnTo>
                        <a:pt x="50" y="40"/>
                      </a:lnTo>
                      <a:lnTo>
                        <a:pt x="40" y="50"/>
                      </a:lnTo>
                      <a:lnTo>
                        <a:pt x="38" y="56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9" name="Freeform 15"/>
                <p:cNvSpPr>
                  <a:spLocks noEditPoints="1"/>
                </p:cNvSpPr>
                <p:nvPr/>
              </p:nvSpPr>
              <p:spPr bwMode="auto">
                <a:xfrm>
                  <a:off x="5173" y="2181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0 h 128"/>
                    <a:gd name="T88" fmla="*/ 100 w 144"/>
                    <a:gd name="T89" fmla="*/ 40 h 128"/>
                    <a:gd name="T90" fmla="*/ 88 w 144"/>
                    <a:gd name="T91" fmla="*/ 34 h 128"/>
                    <a:gd name="T92" fmla="*/ 72 w 144"/>
                    <a:gd name="T93" fmla="*/ 32 h 128"/>
                    <a:gd name="T94" fmla="*/ 62 w 144"/>
                    <a:gd name="T95" fmla="*/ 34 h 128"/>
                    <a:gd name="T96" fmla="*/ 50 w 144"/>
                    <a:gd name="T97" fmla="*/ 40 h 128"/>
                    <a:gd name="T98" fmla="*/ 40 w 144"/>
                    <a:gd name="T99" fmla="*/ 50 h 128"/>
                    <a:gd name="T100" fmla="*/ 38 w 144"/>
                    <a:gd name="T101" fmla="*/ 56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0"/>
                      </a:lnTo>
                      <a:lnTo>
                        <a:pt x="100" y="40"/>
                      </a:lnTo>
                      <a:lnTo>
                        <a:pt x="88" y="34"/>
                      </a:lnTo>
                      <a:lnTo>
                        <a:pt x="72" y="32"/>
                      </a:lnTo>
                      <a:lnTo>
                        <a:pt x="62" y="34"/>
                      </a:lnTo>
                      <a:lnTo>
                        <a:pt x="50" y="40"/>
                      </a:lnTo>
                      <a:lnTo>
                        <a:pt x="40" y="50"/>
                      </a:lnTo>
                      <a:lnTo>
                        <a:pt x="38" y="56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0" name="Freeform 16"/>
                <p:cNvSpPr>
                  <a:spLocks noEditPoints="1"/>
                </p:cNvSpPr>
                <p:nvPr/>
              </p:nvSpPr>
              <p:spPr bwMode="auto">
                <a:xfrm>
                  <a:off x="4883" y="2309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80 w 144"/>
                    <a:gd name="T93" fmla="*/ 34 h 128"/>
                    <a:gd name="T94" fmla="*/ 72 w 144"/>
                    <a:gd name="T95" fmla="*/ 32 h 128"/>
                    <a:gd name="T96" fmla="*/ 68 w 144"/>
                    <a:gd name="T97" fmla="*/ 34 h 128"/>
                    <a:gd name="T98" fmla="*/ 62 w 144"/>
                    <a:gd name="T99" fmla="*/ 36 h 128"/>
                    <a:gd name="T100" fmla="*/ 50 w 144"/>
                    <a:gd name="T101" fmla="*/ 44 h 128"/>
                    <a:gd name="T102" fmla="*/ 40 w 144"/>
                    <a:gd name="T103" fmla="*/ 54 h 128"/>
                    <a:gd name="T104" fmla="*/ 38 w 144"/>
                    <a:gd name="T105" fmla="*/ 60 h 128"/>
                    <a:gd name="T106" fmla="*/ 36 w 144"/>
                    <a:gd name="T107" fmla="*/ 64 h 12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4"/>
                    <a:gd name="T163" fmla="*/ 0 h 128"/>
                    <a:gd name="T164" fmla="*/ 144 w 144"/>
                    <a:gd name="T165" fmla="*/ 128 h 12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1" name="Oval 17"/>
                <p:cNvSpPr>
                  <a:spLocks noChangeArrowheads="1"/>
                </p:cNvSpPr>
                <p:nvPr/>
              </p:nvSpPr>
              <p:spPr bwMode="auto">
                <a:xfrm>
                  <a:off x="5173" y="2309"/>
                  <a:ext cx="146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2" name="Freeform 18"/>
                <p:cNvSpPr>
                  <a:spLocks noEditPoints="1"/>
                </p:cNvSpPr>
                <p:nvPr/>
              </p:nvSpPr>
              <p:spPr bwMode="auto">
                <a:xfrm>
                  <a:off x="5027" y="2373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80 w 144"/>
                    <a:gd name="T93" fmla="*/ 34 h 128"/>
                    <a:gd name="T94" fmla="*/ 72 w 144"/>
                    <a:gd name="T95" fmla="*/ 32 h 128"/>
                    <a:gd name="T96" fmla="*/ 68 w 144"/>
                    <a:gd name="T97" fmla="*/ 34 h 128"/>
                    <a:gd name="T98" fmla="*/ 62 w 144"/>
                    <a:gd name="T99" fmla="*/ 36 h 128"/>
                    <a:gd name="T100" fmla="*/ 50 w 144"/>
                    <a:gd name="T101" fmla="*/ 44 h 128"/>
                    <a:gd name="T102" fmla="*/ 40 w 144"/>
                    <a:gd name="T103" fmla="*/ 54 h 128"/>
                    <a:gd name="T104" fmla="*/ 38 w 144"/>
                    <a:gd name="T105" fmla="*/ 60 h 128"/>
                    <a:gd name="T106" fmla="*/ 36 w 144"/>
                    <a:gd name="T107" fmla="*/ 64 h 12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4"/>
                    <a:gd name="T163" fmla="*/ 0 h 128"/>
                    <a:gd name="T164" fmla="*/ 144 w 144"/>
                    <a:gd name="T165" fmla="*/ 128 h 12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3" name="Oval 19"/>
                <p:cNvSpPr>
                  <a:spLocks noChangeArrowheads="1"/>
                </p:cNvSpPr>
                <p:nvPr/>
              </p:nvSpPr>
              <p:spPr bwMode="auto">
                <a:xfrm>
                  <a:off x="5027" y="2245"/>
                  <a:ext cx="148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4" name="Oval 20"/>
                <p:cNvSpPr>
                  <a:spLocks noChangeArrowheads="1"/>
                </p:cNvSpPr>
                <p:nvPr/>
              </p:nvSpPr>
              <p:spPr bwMode="auto">
                <a:xfrm>
                  <a:off x="4883" y="2115"/>
                  <a:ext cx="436" cy="39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0642" name="Freeform 21"/>
              <p:cNvSpPr>
                <a:spLocks noEditPoints="1"/>
              </p:cNvSpPr>
              <p:nvPr/>
            </p:nvSpPr>
            <p:spPr bwMode="auto">
              <a:xfrm>
                <a:off x="5472" y="609"/>
                <a:ext cx="121" cy="103"/>
              </a:xfrm>
              <a:custGeom>
                <a:avLst/>
                <a:gdLst>
                  <a:gd name="T0" fmla="*/ 0 w 144"/>
                  <a:gd name="T1" fmla="*/ 5 h 129"/>
                  <a:gd name="T2" fmla="*/ 2 w 144"/>
                  <a:gd name="T3" fmla="*/ 4 h 129"/>
                  <a:gd name="T4" fmla="*/ 3 w 144"/>
                  <a:gd name="T5" fmla="*/ 3 h 129"/>
                  <a:gd name="T6" fmla="*/ 3 w 144"/>
                  <a:gd name="T7" fmla="*/ 2 h 129"/>
                  <a:gd name="T8" fmla="*/ 3 w 144"/>
                  <a:gd name="T9" fmla="*/ 2 h 129"/>
                  <a:gd name="T10" fmla="*/ 4 w 144"/>
                  <a:gd name="T11" fmla="*/ 2 h 129"/>
                  <a:gd name="T12" fmla="*/ 6 w 144"/>
                  <a:gd name="T13" fmla="*/ 2 h 129"/>
                  <a:gd name="T14" fmla="*/ 7 w 144"/>
                  <a:gd name="T15" fmla="*/ 2 h 129"/>
                  <a:gd name="T16" fmla="*/ 9 w 144"/>
                  <a:gd name="T17" fmla="*/ 0 h 129"/>
                  <a:gd name="T18" fmla="*/ 11 w 144"/>
                  <a:gd name="T19" fmla="*/ 2 h 129"/>
                  <a:gd name="T20" fmla="*/ 13 w 144"/>
                  <a:gd name="T21" fmla="*/ 2 h 129"/>
                  <a:gd name="T22" fmla="*/ 14 w 144"/>
                  <a:gd name="T23" fmla="*/ 2 h 129"/>
                  <a:gd name="T24" fmla="*/ 16 w 144"/>
                  <a:gd name="T25" fmla="*/ 2 h 129"/>
                  <a:gd name="T26" fmla="*/ 17 w 144"/>
                  <a:gd name="T27" fmla="*/ 2 h 129"/>
                  <a:gd name="T28" fmla="*/ 17 w 144"/>
                  <a:gd name="T29" fmla="*/ 3 h 129"/>
                  <a:gd name="T30" fmla="*/ 17 w 144"/>
                  <a:gd name="T31" fmla="*/ 4 h 129"/>
                  <a:gd name="T32" fmla="*/ 18 w 144"/>
                  <a:gd name="T33" fmla="*/ 5 h 129"/>
                  <a:gd name="T34" fmla="*/ 17 w 144"/>
                  <a:gd name="T35" fmla="*/ 5 h 129"/>
                  <a:gd name="T36" fmla="*/ 17 w 144"/>
                  <a:gd name="T37" fmla="*/ 6 h 129"/>
                  <a:gd name="T38" fmla="*/ 17 w 144"/>
                  <a:gd name="T39" fmla="*/ 7 h 129"/>
                  <a:gd name="T40" fmla="*/ 16 w 144"/>
                  <a:gd name="T41" fmla="*/ 7 h 129"/>
                  <a:gd name="T42" fmla="*/ 14 w 144"/>
                  <a:gd name="T43" fmla="*/ 8 h 129"/>
                  <a:gd name="T44" fmla="*/ 13 w 144"/>
                  <a:gd name="T45" fmla="*/ 9 h 129"/>
                  <a:gd name="T46" fmla="*/ 11 w 144"/>
                  <a:gd name="T47" fmla="*/ 9 h 129"/>
                  <a:gd name="T48" fmla="*/ 9 w 144"/>
                  <a:gd name="T49" fmla="*/ 9 h 129"/>
                  <a:gd name="T50" fmla="*/ 7 w 144"/>
                  <a:gd name="T51" fmla="*/ 9 h 129"/>
                  <a:gd name="T52" fmla="*/ 6 w 144"/>
                  <a:gd name="T53" fmla="*/ 9 h 129"/>
                  <a:gd name="T54" fmla="*/ 4 w 144"/>
                  <a:gd name="T55" fmla="*/ 8 h 129"/>
                  <a:gd name="T56" fmla="*/ 3 w 144"/>
                  <a:gd name="T57" fmla="*/ 7 h 129"/>
                  <a:gd name="T58" fmla="*/ 3 w 144"/>
                  <a:gd name="T59" fmla="*/ 7 h 129"/>
                  <a:gd name="T60" fmla="*/ 3 w 144"/>
                  <a:gd name="T61" fmla="*/ 6 h 129"/>
                  <a:gd name="T62" fmla="*/ 2 w 144"/>
                  <a:gd name="T63" fmla="*/ 5 h 129"/>
                  <a:gd name="T64" fmla="*/ 0 w 144"/>
                  <a:gd name="T65" fmla="*/ 5 h 129"/>
                  <a:gd name="T66" fmla="*/ 5 w 144"/>
                  <a:gd name="T67" fmla="*/ 5 h 129"/>
                  <a:gd name="T68" fmla="*/ 5 w 144"/>
                  <a:gd name="T69" fmla="*/ 5 h 129"/>
                  <a:gd name="T70" fmla="*/ 5 w 144"/>
                  <a:gd name="T71" fmla="*/ 6 h 129"/>
                  <a:gd name="T72" fmla="*/ 6 w 144"/>
                  <a:gd name="T73" fmla="*/ 6 h 129"/>
                  <a:gd name="T74" fmla="*/ 8 w 144"/>
                  <a:gd name="T75" fmla="*/ 6 h 129"/>
                  <a:gd name="T76" fmla="*/ 9 w 144"/>
                  <a:gd name="T77" fmla="*/ 6 h 129"/>
                  <a:gd name="T78" fmla="*/ 11 w 144"/>
                  <a:gd name="T79" fmla="*/ 6 h 129"/>
                  <a:gd name="T80" fmla="*/ 12 w 144"/>
                  <a:gd name="T81" fmla="*/ 6 h 129"/>
                  <a:gd name="T82" fmla="*/ 13 w 144"/>
                  <a:gd name="T83" fmla="*/ 6 h 129"/>
                  <a:gd name="T84" fmla="*/ 13 w 144"/>
                  <a:gd name="T85" fmla="*/ 5 h 129"/>
                  <a:gd name="T86" fmla="*/ 13 w 144"/>
                  <a:gd name="T87" fmla="*/ 4 h 129"/>
                  <a:gd name="T88" fmla="*/ 12 w 144"/>
                  <a:gd name="T89" fmla="*/ 3 h 129"/>
                  <a:gd name="T90" fmla="*/ 11 w 144"/>
                  <a:gd name="T91" fmla="*/ 2 h 129"/>
                  <a:gd name="T92" fmla="*/ 9 w 144"/>
                  <a:gd name="T93" fmla="*/ 2 h 129"/>
                  <a:gd name="T94" fmla="*/ 8 w 144"/>
                  <a:gd name="T95" fmla="*/ 2 h 129"/>
                  <a:gd name="T96" fmla="*/ 6 w 144"/>
                  <a:gd name="T97" fmla="*/ 3 h 129"/>
                  <a:gd name="T98" fmla="*/ 5 w 144"/>
                  <a:gd name="T99" fmla="*/ 4 h 129"/>
                  <a:gd name="T100" fmla="*/ 5 w 144"/>
                  <a:gd name="T101" fmla="*/ 4 h 129"/>
                  <a:gd name="T102" fmla="*/ 5 w 144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9"/>
                  <a:gd name="T158" fmla="*/ 144 w 144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9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6"/>
                    </a:lnTo>
                    <a:lnTo>
                      <a:pt x="140" y="89"/>
                    </a:lnTo>
                    <a:lnTo>
                      <a:pt x="134" y="99"/>
                    </a:lnTo>
                    <a:lnTo>
                      <a:pt x="126" y="109"/>
                    </a:lnTo>
                    <a:lnTo>
                      <a:pt x="116" y="117"/>
                    </a:lnTo>
                    <a:lnTo>
                      <a:pt x="104" y="123"/>
                    </a:lnTo>
                    <a:lnTo>
                      <a:pt x="88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9"/>
                    </a:lnTo>
                    <a:lnTo>
                      <a:pt x="62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3" name="Freeform 22"/>
              <p:cNvSpPr>
                <a:spLocks noEditPoints="1"/>
              </p:cNvSpPr>
              <p:nvPr/>
            </p:nvSpPr>
            <p:spPr bwMode="auto">
              <a:xfrm>
                <a:off x="4981" y="556"/>
                <a:ext cx="122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4 w 145"/>
                  <a:gd name="T11" fmla="*/ 2 h 128"/>
                  <a:gd name="T12" fmla="*/ 6 w 145"/>
                  <a:gd name="T13" fmla="*/ 2 h 128"/>
                  <a:gd name="T14" fmla="*/ 7 w 145"/>
                  <a:gd name="T15" fmla="*/ 2 h 128"/>
                  <a:gd name="T16" fmla="*/ 9 w 145"/>
                  <a:gd name="T17" fmla="*/ 0 h 128"/>
                  <a:gd name="T18" fmla="*/ 11 w 145"/>
                  <a:gd name="T19" fmla="*/ 2 h 128"/>
                  <a:gd name="T20" fmla="*/ 13 w 145"/>
                  <a:gd name="T21" fmla="*/ 2 h 128"/>
                  <a:gd name="T22" fmla="*/ 14 w 145"/>
                  <a:gd name="T23" fmla="*/ 2 h 128"/>
                  <a:gd name="T24" fmla="*/ 16 w 145"/>
                  <a:gd name="T25" fmla="*/ 2 h 128"/>
                  <a:gd name="T26" fmla="*/ 17 w 145"/>
                  <a:gd name="T27" fmla="*/ 2 h 128"/>
                  <a:gd name="T28" fmla="*/ 17 w 145"/>
                  <a:gd name="T29" fmla="*/ 3 h 128"/>
                  <a:gd name="T30" fmla="*/ 18 w 145"/>
                  <a:gd name="T31" fmla="*/ 4 h 128"/>
                  <a:gd name="T32" fmla="*/ 18 w 145"/>
                  <a:gd name="T33" fmla="*/ 5 h 128"/>
                  <a:gd name="T34" fmla="*/ 18 w 145"/>
                  <a:gd name="T35" fmla="*/ 5 h 128"/>
                  <a:gd name="T36" fmla="*/ 17 w 145"/>
                  <a:gd name="T37" fmla="*/ 6 h 128"/>
                  <a:gd name="T38" fmla="*/ 17 w 145"/>
                  <a:gd name="T39" fmla="*/ 7 h 128"/>
                  <a:gd name="T40" fmla="*/ 16 w 145"/>
                  <a:gd name="T41" fmla="*/ 8 h 128"/>
                  <a:gd name="T42" fmla="*/ 14 w 145"/>
                  <a:gd name="T43" fmla="*/ 8 h 128"/>
                  <a:gd name="T44" fmla="*/ 13 w 145"/>
                  <a:gd name="T45" fmla="*/ 9 h 128"/>
                  <a:gd name="T46" fmla="*/ 11 w 145"/>
                  <a:gd name="T47" fmla="*/ 9 h 128"/>
                  <a:gd name="T48" fmla="*/ 9 w 145"/>
                  <a:gd name="T49" fmla="*/ 10 h 128"/>
                  <a:gd name="T50" fmla="*/ 7 w 145"/>
                  <a:gd name="T51" fmla="*/ 9 h 128"/>
                  <a:gd name="T52" fmla="*/ 6 w 145"/>
                  <a:gd name="T53" fmla="*/ 9 h 128"/>
                  <a:gd name="T54" fmla="*/ 4 w 145"/>
                  <a:gd name="T55" fmla="*/ 8 h 128"/>
                  <a:gd name="T56" fmla="*/ 3 w 145"/>
                  <a:gd name="T57" fmla="*/ 8 h 128"/>
                  <a:gd name="T58" fmla="*/ 3 w 145"/>
                  <a:gd name="T59" fmla="*/ 7 h 128"/>
                  <a:gd name="T60" fmla="*/ 3 w 145"/>
                  <a:gd name="T61" fmla="*/ 6 h 128"/>
                  <a:gd name="T62" fmla="*/ 2 w 145"/>
                  <a:gd name="T63" fmla="*/ 5 h 128"/>
                  <a:gd name="T64" fmla="*/ 0 w 145"/>
                  <a:gd name="T65" fmla="*/ 5 h 128"/>
                  <a:gd name="T66" fmla="*/ 5 w 145"/>
                  <a:gd name="T67" fmla="*/ 5 h 128"/>
                  <a:gd name="T68" fmla="*/ 5 w 145"/>
                  <a:gd name="T69" fmla="*/ 5 h 128"/>
                  <a:gd name="T70" fmla="*/ 5 w 145"/>
                  <a:gd name="T71" fmla="*/ 6 h 128"/>
                  <a:gd name="T72" fmla="*/ 6 w 145"/>
                  <a:gd name="T73" fmla="*/ 6 h 128"/>
                  <a:gd name="T74" fmla="*/ 8 w 145"/>
                  <a:gd name="T75" fmla="*/ 6 h 128"/>
                  <a:gd name="T76" fmla="*/ 9 w 145"/>
                  <a:gd name="T77" fmla="*/ 7 h 128"/>
                  <a:gd name="T78" fmla="*/ 11 w 145"/>
                  <a:gd name="T79" fmla="*/ 6 h 128"/>
                  <a:gd name="T80" fmla="*/ 13 w 145"/>
                  <a:gd name="T81" fmla="*/ 6 h 128"/>
                  <a:gd name="T82" fmla="*/ 13 w 145"/>
                  <a:gd name="T83" fmla="*/ 6 h 128"/>
                  <a:gd name="T84" fmla="*/ 14 w 145"/>
                  <a:gd name="T85" fmla="*/ 5 h 128"/>
                  <a:gd name="T86" fmla="*/ 13 w 145"/>
                  <a:gd name="T87" fmla="*/ 4 h 128"/>
                  <a:gd name="T88" fmla="*/ 13 w 145"/>
                  <a:gd name="T89" fmla="*/ 3 h 128"/>
                  <a:gd name="T90" fmla="*/ 11 w 145"/>
                  <a:gd name="T91" fmla="*/ 2 h 128"/>
                  <a:gd name="T92" fmla="*/ 9 w 145"/>
                  <a:gd name="T93" fmla="*/ 2 h 128"/>
                  <a:gd name="T94" fmla="*/ 8 w 145"/>
                  <a:gd name="T95" fmla="*/ 2 h 128"/>
                  <a:gd name="T96" fmla="*/ 6 w 145"/>
                  <a:gd name="T97" fmla="*/ 3 h 128"/>
                  <a:gd name="T98" fmla="*/ 5 w 145"/>
                  <a:gd name="T99" fmla="*/ 4 h 128"/>
                  <a:gd name="T100" fmla="*/ 5 w 145"/>
                  <a:gd name="T101" fmla="*/ 4 h 128"/>
                  <a:gd name="T102" fmla="*/ 5 w 145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5"/>
                  <a:gd name="T157" fmla="*/ 0 h 128"/>
                  <a:gd name="T158" fmla="*/ 145 w 145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76"/>
                    </a:lnTo>
                    <a:lnTo>
                      <a:pt x="141" y="88"/>
                    </a:lnTo>
                    <a:lnTo>
                      <a:pt x="135" y="98"/>
                    </a:lnTo>
                    <a:lnTo>
                      <a:pt x="127" y="108"/>
                    </a:lnTo>
                    <a:lnTo>
                      <a:pt x="117" y="116"/>
                    </a:lnTo>
                    <a:lnTo>
                      <a:pt x="105" y="122"/>
                    </a:lnTo>
                    <a:lnTo>
                      <a:pt x="88" y="126"/>
                    </a:lnTo>
                    <a:lnTo>
                      <a:pt x="72" y="128"/>
                    </a:lnTo>
                    <a:lnTo>
                      <a:pt x="58" y="126"/>
                    </a:lnTo>
                    <a:lnTo>
                      <a:pt x="46" y="122"/>
                    </a:lnTo>
                    <a:lnTo>
                      <a:pt x="34" y="116"/>
                    </a:lnTo>
                    <a:lnTo>
                      <a:pt x="22" y="108"/>
                    </a:lnTo>
                    <a:lnTo>
                      <a:pt x="14" y="98"/>
                    </a:lnTo>
                    <a:lnTo>
                      <a:pt x="6" y="88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0"/>
                    </a:lnTo>
                    <a:lnTo>
                      <a:pt x="101" y="40"/>
                    </a:lnTo>
                    <a:lnTo>
                      <a:pt x="88" y="34"/>
                    </a:lnTo>
                    <a:lnTo>
                      <a:pt x="72" y="32"/>
                    </a:lnTo>
                    <a:lnTo>
                      <a:pt x="62" y="34"/>
                    </a:lnTo>
                    <a:lnTo>
                      <a:pt x="50" y="40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4" name="Oval 23"/>
              <p:cNvSpPr>
                <a:spLocks noChangeArrowheads="1"/>
              </p:cNvSpPr>
              <p:nvPr/>
            </p:nvSpPr>
            <p:spPr bwMode="auto">
              <a:xfrm>
                <a:off x="5227" y="712"/>
                <a:ext cx="123" cy="107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5" name="Oval 24"/>
              <p:cNvSpPr>
                <a:spLocks noChangeArrowheads="1"/>
              </p:cNvSpPr>
              <p:nvPr/>
            </p:nvSpPr>
            <p:spPr bwMode="auto">
              <a:xfrm>
                <a:off x="5654" y="660"/>
                <a:ext cx="126" cy="105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6" name="Freeform 25"/>
              <p:cNvSpPr>
                <a:spLocks noEditPoints="1"/>
              </p:cNvSpPr>
              <p:nvPr/>
            </p:nvSpPr>
            <p:spPr bwMode="auto">
              <a:xfrm>
                <a:off x="5716" y="920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9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6 w 144"/>
                  <a:gd name="T51" fmla="*/ 9 h 128"/>
                  <a:gd name="T52" fmla="*/ 5 w 144"/>
                  <a:gd name="T53" fmla="*/ 9 h 128"/>
                  <a:gd name="T54" fmla="*/ 3 w 144"/>
                  <a:gd name="T55" fmla="*/ 8 h 128"/>
                  <a:gd name="T56" fmla="*/ 3 w 144"/>
                  <a:gd name="T57" fmla="*/ 8 h 128"/>
                  <a:gd name="T58" fmla="*/ 3 w 144"/>
                  <a:gd name="T59" fmla="*/ 6 h 128"/>
                  <a:gd name="T60" fmla="*/ 2 w 144"/>
                  <a:gd name="T61" fmla="*/ 6 h 128"/>
                  <a:gd name="T62" fmla="*/ 0 w 144"/>
                  <a:gd name="T63" fmla="*/ 5 h 128"/>
                  <a:gd name="T64" fmla="*/ 5 w 144"/>
                  <a:gd name="T65" fmla="*/ 5 h 128"/>
                  <a:gd name="T66" fmla="*/ 5 w 144"/>
                  <a:gd name="T67" fmla="*/ 5 h 128"/>
                  <a:gd name="T68" fmla="*/ 6 w 144"/>
                  <a:gd name="T69" fmla="*/ 6 h 128"/>
                  <a:gd name="T70" fmla="*/ 7 w 144"/>
                  <a:gd name="T71" fmla="*/ 6 h 128"/>
                  <a:gd name="T72" fmla="*/ 8 w 144"/>
                  <a:gd name="T73" fmla="*/ 6 h 128"/>
                  <a:gd name="T74" fmla="*/ 10 w 144"/>
                  <a:gd name="T75" fmla="*/ 7 h 128"/>
                  <a:gd name="T76" fmla="*/ 12 w 144"/>
                  <a:gd name="T77" fmla="*/ 6 h 128"/>
                  <a:gd name="T78" fmla="*/ 14 w 144"/>
                  <a:gd name="T79" fmla="*/ 6 h 128"/>
                  <a:gd name="T80" fmla="*/ 14 w 144"/>
                  <a:gd name="T81" fmla="*/ 6 h 128"/>
                  <a:gd name="T82" fmla="*/ 15 w 144"/>
                  <a:gd name="T83" fmla="*/ 5 h 128"/>
                  <a:gd name="T84" fmla="*/ 14 w 144"/>
                  <a:gd name="T85" fmla="*/ 4 h 128"/>
                  <a:gd name="T86" fmla="*/ 14 w 144"/>
                  <a:gd name="T87" fmla="*/ 3 h 128"/>
                  <a:gd name="T88" fmla="*/ 12 w 144"/>
                  <a:gd name="T89" fmla="*/ 2 h 128"/>
                  <a:gd name="T90" fmla="*/ 12 w 144"/>
                  <a:gd name="T91" fmla="*/ 2 h 128"/>
                  <a:gd name="T92" fmla="*/ 10 w 144"/>
                  <a:gd name="T93" fmla="*/ 2 h 128"/>
                  <a:gd name="T94" fmla="*/ 10 w 144"/>
                  <a:gd name="T95" fmla="*/ 2 h 128"/>
                  <a:gd name="T96" fmla="*/ 8 w 144"/>
                  <a:gd name="T97" fmla="*/ 2 h 128"/>
                  <a:gd name="T98" fmla="*/ 7 w 144"/>
                  <a:gd name="T99" fmla="*/ 3 h 128"/>
                  <a:gd name="T100" fmla="*/ 6 w 144"/>
                  <a:gd name="T101" fmla="*/ 4 h 128"/>
                  <a:gd name="T102" fmla="*/ 5 w 144"/>
                  <a:gd name="T103" fmla="*/ 4 h 128"/>
                  <a:gd name="T104" fmla="*/ 5 w 144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4"/>
                  <a:gd name="T160" fmla="*/ 0 h 128"/>
                  <a:gd name="T161" fmla="*/ 144 w 144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7" name="Freeform 26"/>
              <p:cNvSpPr>
                <a:spLocks noEditPoints="1"/>
              </p:cNvSpPr>
              <p:nvPr/>
            </p:nvSpPr>
            <p:spPr bwMode="auto">
              <a:xfrm>
                <a:off x="5593" y="920"/>
                <a:ext cx="123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5 w 145"/>
                  <a:gd name="T11" fmla="*/ 2 h 128"/>
                  <a:gd name="T12" fmla="*/ 6 w 145"/>
                  <a:gd name="T13" fmla="*/ 2 h 128"/>
                  <a:gd name="T14" fmla="*/ 8 w 145"/>
                  <a:gd name="T15" fmla="*/ 2 h 128"/>
                  <a:gd name="T16" fmla="*/ 10 w 145"/>
                  <a:gd name="T17" fmla="*/ 0 h 128"/>
                  <a:gd name="T18" fmla="*/ 12 w 145"/>
                  <a:gd name="T19" fmla="*/ 2 h 128"/>
                  <a:gd name="T20" fmla="*/ 14 w 145"/>
                  <a:gd name="T21" fmla="*/ 2 h 128"/>
                  <a:gd name="T22" fmla="*/ 16 w 145"/>
                  <a:gd name="T23" fmla="*/ 2 h 128"/>
                  <a:gd name="T24" fmla="*/ 18 w 145"/>
                  <a:gd name="T25" fmla="*/ 2 h 128"/>
                  <a:gd name="T26" fmla="*/ 19 w 145"/>
                  <a:gd name="T27" fmla="*/ 2 h 128"/>
                  <a:gd name="T28" fmla="*/ 20 w 145"/>
                  <a:gd name="T29" fmla="*/ 3 h 128"/>
                  <a:gd name="T30" fmla="*/ 20 w 145"/>
                  <a:gd name="T31" fmla="*/ 4 h 128"/>
                  <a:gd name="T32" fmla="*/ 20 w 145"/>
                  <a:gd name="T33" fmla="*/ 5 h 128"/>
                  <a:gd name="T34" fmla="*/ 20 w 145"/>
                  <a:gd name="T35" fmla="*/ 6 h 128"/>
                  <a:gd name="T36" fmla="*/ 20 w 145"/>
                  <a:gd name="T37" fmla="*/ 6 h 128"/>
                  <a:gd name="T38" fmla="*/ 19 w 145"/>
                  <a:gd name="T39" fmla="*/ 8 h 128"/>
                  <a:gd name="T40" fmla="*/ 18 w 145"/>
                  <a:gd name="T41" fmla="*/ 8 h 128"/>
                  <a:gd name="T42" fmla="*/ 16 w 145"/>
                  <a:gd name="T43" fmla="*/ 9 h 128"/>
                  <a:gd name="T44" fmla="*/ 14 w 145"/>
                  <a:gd name="T45" fmla="*/ 9 h 128"/>
                  <a:gd name="T46" fmla="*/ 12 w 145"/>
                  <a:gd name="T47" fmla="*/ 10 h 128"/>
                  <a:gd name="T48" fmla="*/ 10 w 145"/>
                  <a:gd name="T49" fmla="*/ 10 h 128"/>
                  <a:gd name="T50" fmla="*/ 6 w 145"/>
                  <a:gd name="T51" fmla="*/ 9 h 128"/>
                  <a:gd name="T52" fmla="*/ 5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6 w 145"/>
                  <a:gd name="T69" fmla="*/ 6 h 128"/>
                  <a:gd name="T70" fmla="*/ 7 w 145"/>
                  <a:gd name="T71" fmla="*/ 6 h 128"/>
                  <a:gd name="T72" fmla="*/ 8 w 145"/>
                  <a:gd name="T73" fmla="*/ 6 h 128"/>
                  <a:gd name="T74" fmla="*/ 10 w 145"/>
                  <a:gd name="T75" fmla="*/ 7 h 128"/>
                  <a:gd name="T76" fmla="*/ 12 w 145"/>
                  <a:gd name="T77" fmla="*/ 6 h 128"/>
                  <a:gd name="T78" fmla="*/ 14 w 145"/>
                  <a:gd name="T79" fmla="*/ 6 h 128"/>
                  <a:gd name="T80" fmla="*/ 15 w 145"/>
                  <a:gd name="T81" fmla="*/ 6 h 128"/>
                  <a:gd name="T82" fmla="*/ 15 w 145"/>
                  <a:gd name="T83" fmla="*/ 5 h 128"/>
                  <a:gd name="T84" fmla="*/ 15 w 145"/>
                  <a:gd name="T85" fmla="*/ 4 h 128"/>
                  <a:gd name="T86" fmla="*/ 14 w 145"/>
                  <a:gd name="T87" fmla="*/ 3 h 128"/>
                  <a:gd name="T88" fmla="*/ 12 w 145"/>
                  <a:gd name="T89" fmla="*/ 2 h 128"/>
                  <a:gd name="T90" fmla="*/ 12 w 145"/>
                  <a:gd name="T91" fmla="*/ 2 h 128"/>
                  <a:gd name="T92" fmla="*/ 10 w 145"/>
                  <a:gd name="T93" fmla="*/ 2 h 128"/>
                  <a:gd name="T94" fmla="*/ 10 w 145"/>
                  <a:gd name="T95" fmla="*/ 2 h 128"/>
                  <a:gd name="T96" fmla="*/ 8 w 145"/>
                  <a:gd name="T97" fmla="*/ 2 h 128"/>
                  <a:gd name="T98" fmla="*/ 7 w 145"/>
                  <a:gd name="T99" fmla="*/ 3 h 128"/>
                  <a:gd name="T100" fmla="*/ 6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8" name="Freeform 27"/>
              <p:cNvSpPr>
                <a:spLocks noEditPoints="1"/>
              </p:cNvSpPr>
              <p:nvPr/>
            </p:nvSpPr>
            <p:spPr bwMode="auto">
              <a:xfrm>
                <a:off x="5409" y="817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8 w 144"/>
                  <a:gd name="T51" fmla="*/ 10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8 h 128"/>
                  <a:gd name="T60" fmla="*/ 3 w 144"/>
                  <a:gd name="T61" fmla="*/ 6 h 128"/>
                  <a:gd name="T62" fmla="*/ 2 w 144"/>
                  <a:gd name="T63" fmla="*/ 6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9" name="Freeform 28"/>
              <p:cNvSpPr>
                <a:spLocks noEditPoints="1"/>
              </p:cNvSpPr>
              <p:nvPr/>
            </p:nvSpPr>
            <p:spPr bwMode="auto">
              <a:xfrm>
                <a:off x="5961" y="1076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8 w 144"/>
                  <a:gd name="T51" fmla="*/ 10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8 h 128"/>
                  <a:gd name="T60" fmla="*/ 3 w 144"/>
                  <a:gd name="T61" fmla="*/ 6 h 128"/>
                  <a:gd name="T62" fmla="*/ 2 w 144"/>
                  <a:gd name="T63" fmla="*/ 6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0" name="Oval 29"/>
              <p:cNvSpPr>
                <a:spLocks noChangeArrowheads="1"/>
              </p:cNvSpPr>
              <p:nvPr/>
            </p:nvSpPr>
            <p:spPr bwMode="auto">
              <a:xfrm>
                <a:off x="5778" y="1076"/>
                <a:ext cx="134" cy="104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1" name="Oval 30"/>
              <p:cNvSpPr>
                <a:spLocks noChangeArrowheads="1"/>
              </p:cNvSpPr>
              <p:nvPr/>
            </p:nvSpPr>
            <p:spPr bwMode="auto">
              <a:xfrm>
                <a:off x="5654" y="453"/>
                <a:ext cx="126" cy="104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10652" name="Group 31"/>
              <p:cNvGrpSpPr>
                <a:grpSpLocks/>
              </p:cNvGrpSpPr>
              <p:nvPr/>
            </p:nvGrpSpPr>
            <p:grpSpPr bwMode="auto">
              <a:xfrm>
                <a:off x="4444" y="897"/>
                <a:ext cx="766" cy="676"/>
                <a:chOff x="3957" y="2798"/>
                <a:chExt cx="906" cy="841"/>
              </a:xfrm>
            </p:grpSpPr>
            <p:sp>
              <p:nvSpPr>
                <p:cNvPr id="110721" name="Freeform 32"/>
                <p:cNvSpPr>
                  <a:spLocks/>
                </p:cNvSpPr>
                <p:nvPr/>
              </p:nvSpPr>
              <p:spPr bwMode="auto">
                <a:xfrm>
                  <a:off x="3957" y="2798"/>
                  <a:ext cx="906" cy="841"/>
                </a:xfrm>
                <a:custGeom>
                  <a:avLst/>
                  <a:gdLst>
                    <a:gd name="T0" fmla="*/ 19 w 906"/>
                    <a:gd name="T1" fmla="*/ 609 h 841"/>
                    <a:gd name="T2" fmla="*/ 11 w 906"/>
                    <a:gd name="T3" fmla="*/ 617 h 841"/>
                    <a:gd name="T4" fmla="*/ 4 w 906"/>
                    <a:gd name="T5" fmla="*/ 627 h 841"/>
                    <a:gd name="T6" fmla="*/ 2 w 906"/>
                    <a:gd name="T7" fmla="*/ 637 h 841"/>
                    <a:gd name="T8" fmla="*/ 0 w 906"/>
                    <a:gd name="T9" fmla="*/ 647 h 841"/>
                    <a:gd name="T10" fmla="*/ 2 w 906"/>
                    <a:gd name="T11" fmla="*/ 657 h 841"/>
                    <a:gd name="T12" fmla="*/ 4 w 906"/>
                    <a:gd name="T13" fmla="*/ 667 h 841"/>
                    <a:gd name="T14" fmla="*/ 11 w 906"/>
                    <a:gd name="T15" fmla="*/ 677 h 841"/>
                    <a:gd name="T16" fmla="*/ 19 w 906"/>
                    <a:gd name="T17" fmla="*/ 685 h 841"/>
                    <a:gd name="T18" fmla="*/ 199 w 906"/>
                    <a:gd name="T19" fmla="*/ 825 h 841"/>
                    <a:gd name="T20" fmla="*/ 219 w 906"/>
                    <a:gd name="T21" fmla="*/ 837 h 841"/>
                    <a:gd name="T22" fmla="*/ 241 w 906"/>
                    <a:gd name="T23" fmla="*/ 841 h 841"/>
                    <a:gd name="T24" fmla="*/ 263 w 906"/>
                    <a:gd name="T25" fmla="*/ 837 h 841"/>
                    <a:gd name="T26" fmla="*/ 283 w 906"/>
                    <a:gd name="T27" fmla="*/ 825 h 841"/>
                    <a:gd name="T28" fmla="*/ 888 w 906"/>
                    <a:gd name="T29" fmla="*/ 232 h 841"/>
                    <a:gd name="T30" fmla="*/ 896 w 906"/>
                    <a:gd name="T31" fmla="*/ 224 h 841"/>
                    <a:gd name="T32" fmla="*/ 902 w 906"/>
                    <a:gd name="T33" fmla="*/ 214 h 841"/>
                    <a:gd name="T34" fmla="*/ 904 w 906"/>
                    <a:gd name="T35" fmla="*/ 204 h 841"/>
                    <a:gd name="T36" fmla="*/ 906 w 906"/>
                    <a:gd name="T37" fmla="*/ 194 h 841"/>
                    <a:gd name="T38" fmla="*/ 904 w 906"/>
                    <a:gd name="T39" fmla="*/ 184 h 841"/>
                    <a:gd name="T40" fmla="*/ 902 w 906"/>
                    <a:gd name="T41" fmla="*/ 174 h 841"/>
                    <a:gd name="T42" fmla="*/ 896 w 906"/>
                    <a:gd name="T43" fmla="*/ 164 h 841"/>
                    <a:gd name="T44" fmla="*/ 888 w 906"/>
                    <a:gd name="T45" fmla="*/ 156 h 841"/>
                    <a:gd name="T46" fmla="*/ 707 w 906"/>
                    <a:gd name="T47" fmla="*/ 6 h 841"/>
                    <a:gd name="T48" fmla="*/ 687 w 906"/>
                    <a:gd name="T49" fmla="*/ 0 h 841"/>
                    <a:gd name="T50" fmla="*/ 665 w 906"/>
                    <a:gd name="T51" fmla="*/ 0 h 841"/>
                    <a:gd name="T52" fmla="*/ 643 w 906"/>
                    <a:gd name="T53" fmla="*/ 4 h 841"/>
                    <a:gd name="T54" fmla="*/ 623 w 906"/>
                    <a:gd name="T55" fmla="*/ 16 h 841"/>
                    <a:gd name="T56" fmla="*/ 19 w 906"/>
                    <a:gd name="T57" fmla="*/ 609 h 84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06"/>
                    <a:gd name="T88" fmla="*/ 0 h 841"/>
                    <a:gd name="T89" fmla="*/ 906 w 906"/>
                    <a:gd name="T90" fmla="*/ 841 h 841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06" h="841">
                      <a:moveTo>
                        <a:pt x="19" y="609"/>
                      </a:moveTo>
                      <a:lnTo>
                        <a:pt x="11" y="617"/>
                      </a:lnTo>
                      <a:lnTo>
                        <a:pt x="4" y="627"/>
                      </a:lnTo>
                      <a:lnTo>
                        <a:pt x="2" y="637"/>
                      </a:lnTo>
                      <a:lnTo>
                        <a:pt x="0" y="647"/>
                      </a:lnTo>
                      <a:lnTo>
                        <a:pt x="2" y="657"/>
                      </a:lnTo>
                      <a:lnTo>
                        <a:pt x="4" y="667"/>
                      </a:lnTo>
                      <a:lnTo>
                        <a:pt x="11" y="677"/>
                      </a:lnTo>
                      <a:lnTo>
                        <a:pt x="19" y="685"/>
                      </a:lnTo>
                      <a:lnTo>
                        <a:pt x="199" y="825"/>
                      </a:lnTo>
                      <a:lnTo>
                        <a:pt x="219" y="837"/>
                      </a:lnTo>
                      <a:lnTo>
                        <a:pt x="241" y="841"/>
                      </a:lnTo>
                      <a:lnTo>
                        <a:pt x="263" y="837"/>
                      </a:lnTo>
                      <a:lnTo>
                        <a:pt x="283" y="825"/>
                      </a:lnTo>
                      <a:lnTo>
                        <a:pt x="888" y="232"/>
                      </a:lnTo>
                      <a:lnTo>
                        <a:pt x="896" y="224"/>
                      </a:lnTo>
                      <a:lnTo>
                        <a:pt x="902" y="214"/>
                      </a:lnTo>
                      <a:lnTo>
                        <a:pt x="904" y="204"/>
                      </a:lnTo>
                      <a:lnTo>
                        <a:pt x="906" y="194"/>
                      </a:lnTo>
                      <a:lnTo>
                        <a:pt x="904" y="184"/>
                      </a:lnTo>
                      <a:lnTo>
                        <a:pt x="902" y="174"/>
                      </a:lnTo>
                      <a:lnTo>
                        <a:pt x="896" y="164"/>
                      </a:lnTo>
                      <a:lnTo>
                        <a:pt x="888" y="156"/>
                      </a:lnTo>
                      <a:lnTo>
                        <a:pt x="707" y="6"/>
                      </a:lnTo>
                      <a:lnTo>
                        <a:pt x="687" y="0"/>
                      </a:lnTo>
                      <a:lnTo>
                        <a:pt x="665" y="0"/>
                      </a:lnTo>
                      <a:lnTo>
                        <a:pt x="643" y="4"/>
                      </a:lnTo>
                      <a:lnTo>
                        <a:pt x="623" y="16"/>
                      </a:lnTo>
                      <a:lnTo>
                        <a:pt x="19" y="609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2" name="Freeform 33"/>
                <p:cNvSpPr>
                  <a:spLocks/>
                </p:cNvSpPr>
                <p:nvPr/>
              </p:nvSpPr>
              <p:spPr bwMode="auto">
                <a:xfrm>
                  <a:off x="4096" y="2958"/>
                  <a:ext cx="580" cy="565"/>
                </a:xfrm>
                <a:custGeom>
                  <a:avLst/>
                  <a:gdLst>
                    <a:gd name="T0" fmla="*/ 0 w 580"/>
                    <a:gd name="T1" fmla="*/ 515 h 565"/>
                    <a:gd name="T2" fmla="*/ 0 w 580"/>
                    <a:gd name="T3" fmla="*/ 521 h 565"/>
                    <a:gd name="T4" fmla="*/ 0 w 580"/>
                    <a:gd name="T5" fmla="*/ 525 h 565"/>
                    <a:gd name="T6" fmla="*/ 0 w 580"/>
                    <a:gd name="T7" fmla="*/ 529 h 565"/>
                    <a:gd name="T8" fmla="*/ 0 w 580"/>
                    <a:gd name="T9" fmla="*/ 535 h 565"/>
                    <a:gd name="T10" fmla="*/ 36 w 580"/>
                    <a:gd name="T11" fmla="*/ 557 h 565"/>
                    <a:gd name="T12" fmla="*/ 44 w 580"/>
                    <a:gd name="T13" fmla="*/ 563 h 565"/>
                    <a:gd name="T14" fmla="*/ 48 w 580"/>
                    <a:gd name="T15" fmla="*/ 565 h 565"/>
                    <a:gd name="T16" fmla="*/ 52 w 580"/>
                    <a:gd name="T17" fmla="*/ 563 h 565"/>
                    <a:gd name="T18" fmla="*/ 60 w 580"/>
                    <a:gd name="T19" fmla="*/ 557 h 565"/>
                    <a:gd name="T20" fmla="*/ 580 w 580"/>
                    <a:gd name="T21" fmla="*/ 50 h 565"/>
                    <a:gd name="T22" fmla="*/ 580 w 580"/>
                    <a:gd name="T23" fmla="*/ 44 h 565"/>
                    <a:gd name="T24" fmla="*/ 580 w 580"/>
                    <a:gd name="T25" fmla="*/ 40 h 565"/>
                    <a:gd name="T26" fmla="*/ 580 w 580"/>
                    <a:gd name="T27" fmla="*/ 36 h 565"/>
                    <a:gd name="T28" fmla="*/ 580 w 580"/>
                    <a:gd name="T29" fmla="*/ 30 h 565"/>
                    <a:gd name="T30" fmla="*/ 544 w 580"/>
                    <a:gd name="T31" fmla="*/ 8 h 565"/>
                    <a:gd name="T32" fmla="*/ 536 w 580"/>
                    <a:gd name="T33" fmla="*/ 2 h 565"/>
                    <a:gd name="T34" fmla="*/ 532 w 580"/>
                    <a:gd name="T35" fmla="*/ 0 h 565"/>
                    <a:gd name="T36" fmla="*/ 528 w 580"/>
                    <a:gd name="T37" fmla="*/ 2 h 565"/>
                    <a:gd name="T38" fmla="*/ 520 w 580"/>
                    <a:gd name="T39" fmla="*/ 8 h 565"/>
                    <a:gd name="T40" fmla="*/ 0 w 580"/>
                    <a:gd name="T41" fmla="*/ 515 h 5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80"/>
                    <a:gd name="T64" fmla="*/ 0 h 565"/>
                    <a:gd name="T65" fmla="*/ 580 w 580"/>
                    <a:gd name="T66" fmla="*/ 565 h 56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80" h="565">
                      <a:moveTo>
                        <a:pt x="0" y="515"/>
                      </a:moveTo>
                      <a:lnTo>
                        <a:pt x="0" y="521"/>
                      </a:lnTo>
                      <a:lnTo>
                        <a:pt x="0" y="525"/>
                      </a:lnTo>
                      <a:lnTo>
                        <a:pt x="0" y="529"/>
                      </a:lnTo>
                      <a:lnTo>
                        <a:pt x="0" y="535"/>
                      </a:lnTo>
                      <a:lnTo>
                        <a:pt x="36" y="557"/>
                      </a:lnTo>
                      <a:lnTo>
                        <a:pt x="44" y="563"/>
                      </a:lnTo>
                      <a:lnTo>
                        <a:pt x="48" y="565"/>
                      </a:lnTo>
                      <a:lnTo>
                        <a:pt x="52" y="563"/>
                      </a:lnTo>
                      <a:lnTo>
                        <a:pt x="60" y="557"/>
                      </a:lnTo>
                      <a:lnTo>
                        <a:pt x="580" y="50"/>
                      </a:lnTo>
                      <a:lnTo>
                        <a:pt x="580" y="44"/>
                      </a:lnTo>
                      <a:lnTo>
                        <a:pt x="580" y="40"/>
                      </a:lnTo>
                      <a:lnTo>
                        <a:pt x="580" y="36"/>
                      </a:lnTo>
                      <a:lnTo>
                        <a:pt x="580" y="30"/>
                      </a:lnTo>
                      <a:lnTo>
                        <a:pt x="544" y="8"/>
                      </a:lnTo>
                      <a:lnTo>
                        <a:pt x="536" y="2"/>
                      </a:lnTo>
                      <a:lnTo>
                        <a:pt x="532" y="0"/>
                      </a:lnTo>
                      <a:lnTo>
                        <a:pt x="528" y="2"/>
                      </a:lnTo>
                      <a:lnTo>
                        <a:pt x="520" y="8"/>
                      </a:lnTo>
                      <a:lnTo>
                        <a:pt x="0" y="515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3" name="Freeform 34"/>
                <p:cNvSpPr>
                  <a:spLocks noEditPoints="1"/>
                </p:cNvSpPr>
                <p:nvPr/>
              </p:nvSpPr>
              <p:spPr bwMode="auto">
                <a:xfrm>
                  <a:off x="4164" y="3188"/>
                  <a:ext cx="140" cy="127"/>
                </a:xfrm>
                <a:custGeom>
                  <a:avLst/>
                  <a:gdLst>
                    <a:gd name="T0" fmla="*/ 16 w 140"/>
                    <a:gd name="T1" fmla="*/ 111 h 127"/>
                    <a:gd name="T2" fmla="*/ 8 w 140"/>
                    <a:gd name="T3" fmla="*/ 99 h 127"/>
                    <a:gd name="T4" fmla="*/ 4 w 140"/>
                    <a:gd name="T5" fmla="*/ 87 h 127"/>
                    <a:gd name="T6" fmla="*/ 0 w 140"/>
                    <a:gd name="T7" fmla="*/ 75 h 127"/>
                    <a:gd name="T8" fmla="*/ 0 w 140"/>
                    <a:gd name="T9" fmla="*/ 63 h 127"/>
                    <a:gd name="T10" fmla="*/ 0 w 140"/>
                    <a:gd name="T11" fmla="*/ 50 h 127"/>
                    <a:gd name="T12" fmla="*/ 4 w 140"/>
                    <a:gd name="T13" fmla="*/ 38 h 127"/>
                    <a:gd name="T14" fmla="*/ 8 w 140"/>
                    <a:gd name="T15" fmla="*/ 26 h 127"/>
                    <a:gd name="T16" fmla="*/ 16 w 140"/>
                    <a:gd name="T17" fmla="*/ 14 h 127"/>
                    <a:gd name="T18" fmla="*/ 26 w 140"/>
                    <a:gd name="T19" fmla="*/ 8 h 127"/>
                    <a:gd name="T20" fmla="*/ 38 w 140"/>
                    <a:gd name="T21" fmla="*/ 2 h 127"/>
                    <a:gd name="T22" fmla="*/ 64 w 140"/>
                    <a:gd name="T23" fmla="*/ 0 h 127"/>
                    <a:gd name="T24" fmla="*/ 90 w 140"/>
                    <a:gd name="T25" fmla="*/ 2 h 127"/>
                    <a:gd name="T26" fmla="*/ 102 w 140"/>
                    <a:gd name="T27" fmla="*/ 8 h 127"/>
                    <a:gd name="T28" fmla="*/ 112 w 140"/>
                    <a:gd name="T29" fmla="*/ 14 h 127"/>
                    <a:gd name="T30" fmla="*/ 124 w 140"/>
                    <a:gd name="T31" fmla="*/ 24 h 127"/>
                    <a:gd name="T32" fmla="*/ 132 w 140"/>
                    <a:gd name="T33" fmla="*/ 34 h 127"/>
                    <a:gd name="T34" fmla="*/ 138 w 140"/>
                    <a:gd name="T35" fmla="*/ 46 h 127"/>
                    <a:gd name="T36" fmla="*/ 140 w 140"/>
                    <a:gd name="T37" fmla="*/ 59 h 127"/>
                    <a:gd name="T38" fmla="*/ 140 w 140"/>
                    <a:gd name="T39" fmla="*/ 69 h 127"/>
                    <a:gd name="T40" fmla="*/ 138 w 140"/>
                    <a:gd name="T41" fmla="*/ 81 h 127"/>
                    <a:gd name="T42" fmla="*/ 132 w 140"/>
                    <a:gd name="T43" fmla="*/ 91 h 127"/>
                    <a:gd name="T44" fmla="*/ 124 w 140"/>
                    <a:gd name="T45" fmla="*/ 101 h 127"/>
                    <a:gd name="T46" fmla="*/ 110 w 140"/>
                    <a:gd name="T47" fmla="*/ 111 h 127"/>
                    <a:gd name="T48" fmla="*/ 98 w 140"/>
                    <a:gd name="T49" fmla="*/ 119 h 127"/>
                    <a:gd name="T50" fmla="*/ 84 w 140"/>
                    <a:gd name="T51" fmla="*/ 125 h 127"/>
                    <a:gd name="T52" fmla="*/ 70 w 140"/>
                    <a:gd name="T53" fmla="*/ 127 h 127"/>
                    <a:gd name="T54" fmla="*/ 56 w 140"/>
                    <a:gd name="T55" fmla="*/ 127 h 127"/>
                    <a:gd name="T56" fmla="*/ 44 w 140"/>
                    <a:gd name="T57" fmla="*/ 123 h 127"/>
                    <a:gd name="T58" fmla="*/ 30 w 140"/>
                    <a:gd name="T59" fmla="*/ 119 h 127"/>
                    <a:gd name="T60" fmla="*/ 16 w 140"/>
                    <a:gd name="T61" fmla="*/ 111 h 127"/>
                    <a:gd name="T62" fmla="*/ 40 w 140"/>
                    <a:gd name="T63" fmla="*/ 79 h 127"/>
                    <a:gd name="T64" fmla="*/ 46 w 140"/>
                    <a:gd name="T65" fmla="*/ 85 h 127"/>
                    <a:gd name="T66" fmla="*/ 50 w 140"/>
                    <a:gd name="T67" fmla="*/ 91 h 127"/>
                    <a:gd name="T68" fmla="*/ 58 w 140"/>
                    <a:gd name="T69" fmla="*/ 91 h 127"/>
                    <a:gd name="T70" fmla="*/ 64 w 140"/>
                    <a:gd name="T71" fmla="*/ 91 h 127"/>
                    <a:gd name="T72" fmla="*/ 78 w 140"/>
                    <a:gd name="T73" fmla="*/ 87 h 127"/>
                    <a:gd name="T74" fmla="*/ 88 w 140"/>
                    <a:gd name="T75" fmla="*/ 79 h 127"/>
                    <a:gd name="T76" fmla="*/ 96 w 140"/>
                    <a:gd name="T77" fmla="*/ 75 h 127"/>
                    <a:gd name="T78" fmla="*/ 100 w 140"/>
                    <a:gd name="T79" fmla="*/ 69 h 127"/>
                    <a:gd name="T80" fmla="*/ 102 w 140"/>
                    <a:gd name="T81" fmla="*/ 65 h 127"/>
                    <a:gd name="T82" fmla="*/ 102 w 140"/>
                    <a:gd name="T83" fmla="*/ 59 h 127"/>
                    <a:gd name="T84" fmla="*/ 96 w 140"/>
                    <a:gd name="T85" fmla="*/ 46 h 127"/>
                    <a:gd name="T86" fmla="*/ 88 w 140"/>
                    <a:gd name="T87" fmla="*/ 36 h 127"/>
                    <a:gd name="T88" fmla="*/ 78 w 140"/>
                    <a:gd name="T89" fmla="*/ 30 h 127"/>
                    <a:gd name="T90" fmla="*/ 64 w 140"/>
                    <a:gd name="T91" fmla="*/ 28 h 127"/>
                    <a:gd name="T92" fmla="*/ 50 w 140"/>
                    <a:gd name="T93" fmla="*/ 30 h 127"/>
                    <a:gd name="T94" fmla="*/ 40 w 140"/>
                    <a:gd name="T95" fmla="*/ 36 h 127"/>
                    <a:gd name="T96" fmla="*/ 34 w 140"/>
                    <a:gd name="T97" fmla="*/ 46 h 127"/>
                    <a:gd name="T98" fmla="*/ 32 w 140"/>
                    <a:gd name="T99" fmla="*/ 59 h 127"/>
                    <a:gd name="T100" fmla="*/ 34 w 140"/>
                    <a:gd name="T101" fmla="*/ 69 h 127"/>
                    <a:gd name="T102" fmla="*/ 40 w 140"/>
                    <a:gd name="T103" fmla="*/ 79 h 12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0"/>
                    <a:gd name="T157" fmla="*/ 0 h 127"/>
                    <a:gd name="T158" fmla="*/ 140 w 140"/>
                    <a:gd name="T159" fmla="*/ 127 h 12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0" h="127">
                      <a:moveTo>
                        <a:pt x="16" y="111"/>
                      </a:moveTo>
                      <a:lnTo>
                        <a:pt x="8" y="99"/>
                      </a:lnTo>
                      <a:lnTo>
                        <a:pt x="4" y="87"/>
                      </a:lnTo>
                      <a:lnTo>
                        <a:pt x="0" y="75"/>
                      </a:lnTo>
                      <a:lnTo>
                        <a:pt x="0" y="63"/>
                      </a:lnTo>
                      <a:lnTo>
                        <a:pt x="0" y="50"/>
                      </a:lnTo>
                      <a:lnTo>
                        <a:pt x="4" y="38"/>
                      </a:lnTo>
                      <a:lnTo>
                        <a:pt x="8" y="26"/>
                      </a:lnTo>
                      <a:lnTo>
                        <a:pt x="16" y="14"/>
                      </a:lnTo>
                      <a:lnTo>
                        <a:pt x="26" y="8"/>
                      </a:lnTo>
                      <a:lnTo>
                        <a:pt x="38" y="2"/>
                      </a:lnTo>
                      <a:lnTo>
                        <a:pt x="64" y="0"/>
                      </a:lnTo>
                      <a:lnTo>
                        <a:pt x="90" y="2"/>
                      </a:lnTo>
                      <a:lnTo>
                        <a:pt x="102" y="8"/>
                      </a:lnTo>
                      <a:lnTo>
                        <a:pt x="112" y="14"/>
                      </a:lnTo>
                      <a:lnTo>
                        <a:pt x="124" y="24"/>
                      </a:lnTo>
                      <a:lnTo>
                        <a:pt x="132" y="34"/>
                      </a:lnTo>
                      <a:lnTo>
                        <a:pt x="138" y="46"/>
                      </a:lnTo>
                      <a:lnTo>
                        <a:pt x="140" y="59"/>
                      </a:lnTo>
                      <a:lnTo>
                        <a:pt x="140" y="69"/>
                      </a:lnTo>
                      <a:lnTo>
                        <a:pt x="138" y="81"/>
                      </a:lnTo>
                      <a:lnTo>
                        <a:pt x="132" y="91"/>
                      </a:lnTo>
                      <a:lnTo>
                        <a:pt x="124" y="101"/>
                      </a:lnTo>
                      <a:lnTo>
                        <a:pt x="110" y="111"/>
                      </a:lnTo>
                      <a:lnTo>
                        <a:pt x="98" y="119"/>
                      </a:lnTo>
                      <a:lnTo>
                        <a:pt x="84" y="125"/>
                      </a:lnTo>
                      <a:lnTo>
                        <a:pt x="70" y="127"/>
                      </a:lnTo>
                      <a:lnTo>
                        <a:pt x="56" y="127"/>
                      </a:lnTo>
                      <a:lnTo>
                        <a:pt x="44" y="123"/>
                      </a:lnTo>
                      <a:lnTo>
                        <a:pt x="30" y="119"/>
                      </a:lnTo>
                      <a:lnTo>
                        <a:pt x="16" y="111"/>
                      </a:lnTo>
                      <a:close/>
                      <a:moveTo>
                        <a:pt x="40" y="79"/>
                      </a:moveTo>
                      <a:lnTo>
                        <a:pt x="46" y="85"/>
                      </a:lnTo>
                      <a:lnTo>
                        <a:pt x="50" y="91"/>
                      </a:lnTo>
                      <a:lnTo>
                        <a:pt x="58" y="91"/>
                      </a:lnTo>
                      <a:lnTo>
                        <a:pt x="64" y="91"/>
                      </a:lnTo>
                      <a:lnTo>
                        <a:pt x="78" y="87"/>
                      </a:lnTo>
                      <a:lnTo>
                        <a:pt x="88" y="79"/>
                      </a:lnTo>
                      <a:lnTo>
                        <a:pt x="96" y="75"/>
                      </a:lnTo>
                      <a:lnTo>
                        <a:pt x="100" y="69"/>
                      </a:lnTo>
                      <a:lnTo>
                        <a:pt x="102" y="65"/>
                      </a:lnTo>
                      <a:lnTo>
                        <a:pt x="102" y="59"/>
                      </a:lnTo>
                      <a:lnTo>
                        <a:pt x="96" y="46"/>
                      </a:lnTo>
                      <a:lnTo>
                        <a:pt x="88" y="36"/>
                      </a:lnTo>
                      <a:lnTo>
                        <a:pt x="78" y="30"/>
                      </a:lnTo>
                      <a:lnTo>
                        <a:pt x="64" y="28"/>
                      </a:lnTo>
                      <a:lnTo>
                        <a:pt x="50" y="30"/>
                      </a:lnTo>
                      <a:lnTo>
                        <a:pt x="40" y="36"/>
                      </a:lnTo>
                      <a:lnTo>
                        <a:pt x="34" y="46"/>
                      </a:lnTo>
                      <a:lnTo>
                        <a:pt x="32" y="59"/>
                      </a:lnTo>
                      <a:lnTo>
                        <a:pt x="34" y="69"/>
                      </a:lnTo>
                      <a:lnTo>
                        <a:pt x="40" y="79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4" name="Freeform 35"/>
                <p:cNvSpPr>
                  <a:spLocks noEditPoints="1"/>
                </p:cNvSpPr>
                <p:nvPr/>
              </p:nvSpPr>
              <p:spPr bwMode="auto">
                <a:xfrm>
                  <a:off x="4356" y="2994"/>
                  <a:ext cx="142" cy="126"/>
                </a:xfrm>
                <a:custGeom>
                  <a:avLst/>
                  <a:gdLst>
                    <a:gd name="T0" fmla="*/ 18 w 142"/>
                    <a:gd name="T1" fmla="*/ 112 h 126"/>
                    <a:gd name="T2" fmla="*/ 10 w 142"/>
                    <a:gd name="T3" fmla="*/ 102 h 126"/>
                    <a:gd name="T4" fmla="*/ 4 w 142"/>
                    <a:gd name="T5" fmla="*/ 92 h 126"/>
                    <a:gd name="T6" fmla="*/ 2 w 142"/>
                    <a:gd name="T7" fmla="*/ 80 h 126"/>
                    <a:gd name="T8" fmla="*/ 0 w 142"/>
                    <a:gd name="T9" fmla="*/ 66 h 126"/>
                    <a:gd name="T10" fmla="*/ 2 w 142"/>
                    <a:gd name="T11" fmla="*/ 54 h 126"/>
                    <a:gd name="T12" fmla="*/ 4 w 142"/>
                    <a:gd name="T13" fmla="*/ 40 h 126"/>
                    <a:gd name="T14" fmla="*/ 10 w 142"/>
                    <a:gd name="T15" fmla="*/ 26 h 126"/>
                    <a:gd name="T16" fmla="*/ 18 w 142"/>
                    <a:gd name="T17" fmla="*/ 14 h 126"/>
                    <a:gd name="T18" fmla="*/ 28 w 142"/>
                    <a:gd name="T19" fmla="*/ 8 h 126"/>
                    <a:gd name="T20" fmla="*/ 40 w 142"/>
                    <a:gd name="T21" fmla="*/ 2 h 126"/>
                    <a:gd name="T22" fmla="*/ 66 w 142"/>
                    <a:gd name="T23" fmla="*/ 0 h 126"/>
                    <a:gd name="T24" fmla="*/ 92 w 142"/>
                    <a:gd name="T25" fmla="*/ 2 h 126"/>
                    <a:gd name="T26" fmla="*/ 104 w 142"/>
                    <a:gd name="T27" fmla="*/ 8 h 126"/>
                    <a:gd name="T28" fmla="*/ 114 w 142"/>
                    <a:gd name="T29" fmla="*/ 14 h 126"/>
                    <a:gd name="T30" fmla="*/ 126 w 142"/>
                    <a:gd name="T31" fmla="*/ 24 h 126"/>
                    <a:gd name="T32" fmla="*/ 134 w 142"/>
                    <a:gd name="T33" fmla="*/ 34 h 126"/>
                    <a:gd name="T34" fmla="*/ 140 w 142"/>
                    <a:gd name="T35" fmla="*/ 46 h 126"/>
                    <a:gd name="T36" fmla="*/ 142 w 142"/>
                    <a:gd name="T37" fmla="*/ 58 h 126"/>
                    <a:gd name="T38" fmla="*/ 142 w 142"/>
                    <a:gd name="T39" fmla="*/ 70 h 126"/>
                    <a:gd name="T40" fmla="*/ 140 w 142"/>
                    <a:gd name="T41" fmla="*/ 82 h 126"/>
                    <a:gd name="T42" fmla="*/ 134 w 142"/>
                    <a:gd name="T43" fmla="*/ 92 h 126"/>
                    <a:gd name="T44" fmla="*/ 126 w 142"/>
                    <a:gd name="T45" fmla="*/ 100 h 126"/>
                    <a:gd name="T46" fmla="*/ 116 w 142"/>
                    <a:gd name="T47" fmla="*/ 110 h 126"/>
                    <a:gd name="T48" fmla="*/ 104 w 142"/>
                    <a:gd name="T49" fmla="*/ 118 h 126"/>
                    <a:gd name="T50" fmla="*/ 90 w 142"/>
                    <a:gd name="T51" fmla="*/ 124 h 126"/>
                    <a:gd name="T52" fmla="*/ 76 w 142"/>
                    <a:gd name="T53" fmla="*/ 126 h 126"/>
                    <a:gd name="T54" fmla="*/ 62 w 142"/>
                    <a:gd name="T55" fmla="*/ 126 h 126"/>
                    <a:gd name="T56" fmla="*/ 46 w 142"/>
                    <a:gd name="T57" fmla="*/ 124 h 126"/>
                    <a:gd name="T58" fmla="*/ 32 w 142"/>
                    <a:gd name="T59" fmla="*/ 118 h 126"/>
                    <a:gd name="T60" fmla="*/ 18 w 142"/>
                    <a:gd name="T61" fmla="*/ 112 h 126"/>
                    <a:gd name="T62" fmla="*/ 42 w 142"/>
                    <a:gd name="T63" fmla="*/ 90 h 126"/>
                    <a:gd name="T64" fmla="*/ 60 w 142"/>
                    <a:gd name="T65" fmla="*/ 96 h 126"/>
                    <a:gd name="T66" fmla="*/ 76 w 142"/>
                    <a:gd name="T67" fmla="*/ 96 h 126"/>
                    <a:gd name="T68" fmla="*/ 92 w 142"/>
                    <a:gd name="T69" fmla="*/ 92 h 126"/>
                    <a:gd name="T70" fmla="*/ 102 w 142"/>
                    <a:gd name="T71" fmla="*/ 80 h 126"/>
                    <a:gd name="T72" fmla="*/ 108 w 142"/>
                    <a:gd name="T73" fmla="*/ 70 h 126"/>
                    <a:gd name="T74" fmla="*/ 110 w 142"/>
                    <a:gd name="T75" fmla="*/ 58 h 126"/>
                    <a:gd name="T76" fmla="*/ 104 w 142"/>
                    <a:gd name="T77" fmla="*/ 46 h 126"/>
                    <a:gd name="T78" fmla="*/ 98 w 142"/>
                    <a:gd name="T79" fmla="*/ 40 h 126"/>
                    <a:gd name="T80" fmla="*/ 90 w 142"/>
                    <a:gd name="T81" fmla="*/ 36 h 126"/>
                    <a:gd name="T82" fmla="*/ 80 w 142"/>
                    <a:gd name="T83" fmla="*/ 30 h 126"/>
                    <a:gd name="T84" fmla="*/ 66 w 142"/>
                    <a:gd name="T85" fmla="*/ 28 h 126"/>
                    <a:gd name="T86" fmla="*/ 52 w 142"/>
                    <a:gd name="T87" fmla="*/ 30 h 126"/>
                    <a:gd name="T88" fmla="*/ 42 w 142"/>
                    <a:gd name="T89" fmla="*/ 36 h 126"/>
                    <a:gd name="T90" fmla="*/ 36 w 142"/>
                    <a:gd name="T91" fmla="*/ 52 h 126"/>
                    <a:gd name="T92" fmla="*/ 34 w 142"/>
                    <a:gd name="T93" fmla="*/ 68 h 126"/>
                    <a:gd name="T94" fmla="*/ 36 w 142"/>
                    <a:gd name="T95" fmla="*/ 80 h 126"/>
                    <a:gd name="T96" fmla="*/ 42 w 142"/>
                    <a:gd name="T97" fmla="*/ 90 h 12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2"/>
                    <a:gd name="T148" fmla="*/ 0 h 126"/>
                    <a:gd name="T149" fmla="*/ 142 w 142"/>
                    <a:gd name="T150" fmla="*/ 126 h 12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2" h="126">
                      <a:moveTo>
                        <a:pt x="18" y="112"/>
                      </a:moveTo>
                      <a:lnTo>
                        <a:pt x="10" y="102"/>
                      </a:lnTo>
                      <a:lnTo>
                        <a:pt x="4" y="92"/>
                      </a:lnTo>
                      <a:lnTo>
                        <a:pt x="2" y="80"/>
                      </a:lnTo>
                      <a:lnTo>
                        <a:pt x="0" y="66"/>
                      </a:lnTo>
                      <a:lnTo>
                        <a:pt x="2" y="54"/>
                      </a:lnTo>
                      <a:lnTo>
                        <a:pt x="4" y="40"/>
                      </a:lnTo>
                      <a:lnTo>
                        <a:pt x="10" y="26"/>
                      </a:lnTo>
                      <a:lnTo>
                        <a:pt x="18" y="14"/>
                      </a:lnTo>
                      <a:lnTo>
                        <a:pt x="28" y="8"/>
                      </a:lnTo>
                      <a:lnTo>
                        <a:pt x="40" y="2"/>
                      </a:lnTo>
                      <a:lnTo>
                        <a:pt x="66" y="0"/>
                      </a:lnTo>
                      <a:lnTo>
                        <a:pt x="92" y="2"/>
                      </a:lnTo>
                      <a:lnTo>
                        <a:pt x="104" y="8"/>
                      </a:lnTo>
                      <a:lnTo>
                        <a:pt x="114" y="14"/>
                      </a:lnTo>
                      <a:lnTo>
                        <a:pt x="126" y="24"/>
                      </a:lnTo>
                      <a:lnTo>
                        <a:pt x="134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2" y="70"/>
                      </a:lnTo>
                      <a:lnTo>
                        <a:pt x="140" y="82"/>
                      </a:lnTo>
                      <a:lnTo>
                        <a:pt x="134" y="92"/>
                      </a:lnTo>
                      <a:lnTo>
                        <a:pt x="126" y="100"/>
                      </a:lnTo>
                      <a:lnTo>
                        <a:pt x="116" y="110"/>
                      </a:lnTo>
                      <a:lnTo>
                        <a:pt x="104" y="118"/>
                      </a:lnTo>
                      <a:lnTo>
                        <a:pt x="90" y="124"/>
                      </a:lnTo>
                      <a:lnTo>
                        <a:pt x="76" y="126"/>
                      </a:lnTo>
                      <a:lnTo>
                        <a:pt x="62" y="126"/>
                      </a:lnTo>
                      <a:lnTo>
                        <a:pt x="46" y="124"/>
                      </a:lnTo>
                      <a:lnTo>
                        <a:pt x="32" y="118"/>
                      </a:lnTo>
                      <a:lnTo>
                        <a:pt x="18" y="112"/>
                      </a:lnTo>
                      <a:close/>
                      <a:moveTo>
                        <a:pt x="42" y="90"/>
                      </a:moveTo>
                      <a:lnTo>
                        <a:pt x="60" y="96"/>
                      </a:lnTo>
                      <a:lnTo>
                        <a:pt x="76" y="96"/>
                      </a:lnTo>
                      <a:lnTo>
                        <a:pt x="92" y="92"/>
                      </a:lnTo>
                      <a:lnTo>
                        <a:pt x="102" y="80"/>
                      </a:lnTo>
                      <a:lnTo>
                        <a:pt x="108" y="70"/>
                      </a:lnTo>
                      <a:lnTo>
                        <a:pt x="110" y="58"/>
                      </a:lnTo>
                      <a:lnTo>
                        <a:pt x="104" y="46"/>
                      </a:lnTo>
                      <a:lnTo>
                        <a:pt x="98" y="40"/>
                      </a:lnTo>
                      <a:lnTo>
                        <a:pt x="90" y="36"/>
                      </a:lnTo>
                      <a:lnTo>
                        <a:pt x="80" y="30"/>
                      </a:lnTo>
                      <a:lnTo>
                        <a:pt x="66" y="28"/>
                      </a:lnTo>
                      <a:lnTo>
                        <a:pt x="52" y="30"/>
                      </a:lnTo>
                      <a:lnTo>
                        <a:pt x="42" y="36"/>
                      </a:lnTo>
                      <a:lnTo>
                        <a:pt x="36" y="52"/>
                      </a:lnTo>
                      <a:lnTo>
                        <a:pt x="34" y="68"/>
                      </a:lnTo>
                      <a:lnTo>
                        <a:pt x="36" y="80"/>
                      </a:lnTo>
                      <a:lnTo>
                        <a:pt x="4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5" name="Freeform 36"/>
                <p:cNvSpPr>
                  <a:spLocks/>
                </p:cNvSpPr>
                <p:nvPr/>
              </p:nvSpPr>
              <p:spPr bwMode="auto">
                <a:xfrm>
                  <a:off x="4260" y="3090"/>
                  <a:ext cx="142" cy="128"/>
                </a:xfrm>
                <a:custGeom>
                  <a:avLst/>
                  <a:gdLst>
                    <a:gd name="T0" fmla="*/ 18 w 142"/>
                    <a:gd name="T1" fmla="*/ 16 h 128"/>
                    <a:gd name="T2" fmla="*/ 10 w 142"/>
                    <a:gd name="T3" fmla="*/ 28 h 128"/>
                    <a:gd name="T4" fmla="*/ 4 w 142"/>
                    <a:gd name="T5" fmla="*/ 40 h 128"/>
                    <a:gd name="T6" fmla="*/ 2 w 142"/>
                    <a:gd name="T7" fmla="*/ 52 h 128"/>
                    <a:gd name="T8" fmla="*/ 0 w 142"/>
                    <a:gd name="T9" fmla="*/ 64 h 128"/>
                    <a:gd name="T10" fmla="*/ 2 w 142"/>
                    <a:gd name="T11" fmla="*/ 76 h 128"/>
                    <a:gd name="T12" fmla="*/ 4 w 142"/>
                    <a:gd name="T13" fmla="*/ 88 h 128"/>
                    <a:gd name="T14" fmla="*/ 10 w 142"/>
                    <a:gd name="T15" fmla="*/ 100 h 128"/>
                    <a:gd name="T16" fmla="*/ 18 w 142"/>
                    <a:gd name="T17" fmla="*/ 112 h 128"/>
                    <a:gd name="T18" fmla="*/ 32 w 142"/>
                    <a:gd name="T19" fmla="*/ 120 h 128"/>
                    <a:gd name="T20" fmla="*/ 46 w 142"/>
                    <a:gd name="T21" fmla="*/ 124 h 128"/>
                    <a:gd name="T22" fmla="*/ 62 w 142"/>
                    <a:gd name="T23" fmla="*/ 128 h 128"/>
                    <a:gd name="T24" fmla="*/ 76 w 142"/>
                    <a:gd name="T25" fmla="*/ 128 h 128"/>
                    <a:gd name="T26" fmla="*/ 90 w 142"/>
                    <a:gd name="T27" fmla="*/ 126 h 128"/>
                    <a:gd name="T28" fmla="*/ 104 w 142"/>
                    <a:gd name="T29" fmla="*/ 120 h 128"/>
                    <a:gd name="T30" fmla="*/ 116 w 142"/>
                    <a:gd name="T31" fmla="*/ 112 h 128"/>
                    <a:gd name="T32" fmla="*/ 126 w 142"/>
                    <a:gd name="T33" fmla="*/ 102 h 128"/>
                    <a:gd name="T34" fmla="*/ 134 w 142"/>
                    <a:gd name="T35" fmla="*/ 92 h 128"/>
                    <a:gd name="T36" fmla="*/ 140 w 142"/>
                    <a:gd name="T37" fmla="*/ 82 h 128"/>
                    <a:gd name="T38" fmla="*/ 142 w 142"/>
                    <a:gd name="T39" fmla="*/ 70 h 128"/>
                    <a:gd name="T40" fmla="*/ 142 w 142"/>
                    <a:gd name="T41" fmla="*/ 60 h 128"/>
                    <a:gd name="T42" fmla="*/ 140 w 142"/>
                    <a:gd name="T43" fmla="*/ 48 h 128"/>
                    <a:gd name="T44" fmla="*/ 134 w 142"/>
                    <a:gd name="T45" fmla="*/ 36 h 128"/>
                    <a:gd name="T46" fmla="*/ 126 w 142"/>
                    <a:gd name="T47" fmla="*/ 26 h 128"/>
                    <a:gd name="T48" fmla="*/ 114 w 142"/>
                    <a:gd name="T49" fmla="*/ 16 h 128"/>
                    <a:gd name="T50" fmla="*/ 104 w 142"/>
                    <a:gd name="T51" fmla="*/ 8 h 128"/>
                    <a:gd name="T52" fmla="*/ 92 w 142"/>
                    <a:gd name="T53" fmla="*/ 4 h 128"/>
                    <a:gd name="T54" fmla="*/ 80 w 142"/>
                    <a:gd name="T55" fmla="*/ 0 h 128"/>
                    <a:gd name="T56" fmla="*/ 66 w 142"/>
                    <a:gd name="T57" fmla="*/ 0 h 128"/>
                    <a:gd name="T58" fmla="*/ 52 w 142"/>
                    <a:gd name="T59" fmla="*/ 0 h 128"/>
                    <a:gd name="T60" fmla="*/ 40 w 142"/>
                    <a:gd name="T61" fmla="*/ 4 h 128"/>
                    <a:gd name="T62" fmla="*/ 28 w 142"/>
                    <a:gd name="T63" fmla="*/ 8 h 128"/>
                    <a:gd name="T64" fmla="*/ 18 w 142"/>
                    <a:gd name="T65" fmla="*/ 16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2"/>
                    <a:gd name="T100" fmla="*/ 0 h 128"/>
                    <a:gd name="T101" fmla="*/ 142 w 14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2" h="128">
                      <a:moveTo>
                        <a:pt x="18" y="16"/>
                      </a:moveTo>
                      <a:lnTo>
                        <a:pt x="10" y="28"/>
                      </a:lnTo>
                      <a:lnTo>
                        <a:pt x="4" y="40"/>
                      </a:lnTo>
                      <a:lnTo>
                        <a:pt x="2" y="52"/>
                      </a:lnTo>
                      <a:lnTo>
                        <a:pt x="0" y="64"/>
                      </a:lnTo>
                      <a:lnTo>
                        <a:pt x="2" y="76"/>
                      </a:lnTo>
                      <a:lnTo>
                        <a:pt x="4" y="88"/>
                      </a:lnTo>
                      <a:lnTo>
                        <a:pt x="10" y="100"/>
                      </a:lnTo>
                      <a:lnTo>
                        <a:pt x="18" y="112"/>
                      </a:lnTo>
                      <a:lnTo>
                        <a:pt x="32" y="120"/>
                      </a:lnTo>
                      <a:lnTo>
                        <a:pt x="46" y="124"/>
                      </a:lnTo>
                      <a:lnTo>
                        <a:pt x="62" y="128"/>
                      </a:lnTo>
                      <a:lnTo>
                        <a:pt x="76" y="128"/>
                      </a:lnTo>
                      <a:lnTo>
                        <a:pt x="90" y="126"/>
                      </a:lnTo>
                      <a:lnTo>
                        <a:pt x="104" y="120"/>
                      </a:lnTo>
                      <a:lnTo>
                        <a:pt x="116" y="112"/>
                      </a:lnTo>
                      <a:lnTo>
                        <a:pt x="126" y="102"/>
                      </a:lnTo>
                      <a:lnTo>
                        <a:pt x="134" y="92"/>
                      </a:lnTo>
                      <a:lnTo>
                        <a:pt x="140" y="82"/>
                      </a:lnTo>
                      <a:lnTo>
                        <a:pt x="142" y="70"/>
                      </a:lnTo>
                      <a:lnTo>
                        <a:pt x="142" y="60"/>
                      </a:lnTo>
                      <a:lnTo>
                        <a:pt x="140" y="48"/>
                      </a:lnTo>
                      <a:lnTo>
                        <a:pt x="134" y="36"/>
                      </a:lnTo>
                      <a:lnTo>
                        <a:pt x="126" y="26"/>
                      </a:lnTo>
                      <a:lnTo>
                        <a:pt x="114" y="16"/>
                      </a:lnTo>
                      <a:lnTo>
                        <a:pt x="104" y="8"/>
                      </a:lnTo>
                      <a:lnTo>
                        <a:pt x="92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0"/>
                      </a:lnTo>
                      <a:lnTo>
                        <a:pt x="40" y="4"/>
                      </a:lnTo>
                      <a:lnTo>
                        <a:pt x="28" y="8"/>
                      </a:lnTo>
                      <a:lnTo>
                        <a:pt x="18" y="1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6" name="Freeform 37"/>
                <p:cNvSpPr>
                  <a:spLocks noEditPoints="1"/>
                </p:cNvSpPr>
                <p:nvPr/>
              </p:nvSpPr>
              <p:spPr bwMode="auto">
                <a:xfrm>
                  <a:off x="4454" y="2896"/>
                  <a:ext cx="144" cy="128"/>
                </a:xfrm>
                <a:custGeom>
                  <a:avLst/>
                  <a:gdLst>
                    <a:gd name="T0" fmla="*/ 28 w 144"/>
                    <a:gd name="T1" fmla="*/ 112 h 128"/>
                    <a:gd name="T2" fmla="*/ 16 w 144"/>
                    <a:gd name="T3" fmla="*/ 102 h 128"/>
                    <a:gd name="T4" fmla="*/ 8 w 144"/>
                    <a:gd name="T5" fmla="*/ 92 h 128"/>
                    <a:gd name="T6" fmla="*/ 2 w 144"/>
                    <a:gd name="T7" fmla="*/ 80 h 128"/>
                    <a:gd name="T8" fmla="*/ 0 w 144"/>
                    <a:gd name="T9" fmla="*/ 68 h 128"/>
                    <a:gd name="T10" fmla="*/ 0 w 144"/>
                    <a:gd name="T11" fmla="*/ 54 h 128"/>
                    <a:gd name="T12" fmla="*/ 2 w 144"/>
                    <a:gd name="T13" fmla="*/ 42 h 128"/>
                    <a:gd name="T14" fmla="*/ 8 w 144"/>
                    <a:gd name="T15" fmla="*/ 28 h 128"/>
                    <a:gd name="T16" fmla="*/ 16 w 144"/>
                    <a:gd name="T17" fmla="*/ 16 h 128"/>
                    <a:gd name="T18" fmla="*/ 26 w 144"/>
                    <a:gd name="T19" fmla="*/ 8 h 128"/>
                    <a:gd name="T20" fmla="*/ 38 w 144"/>
                    <a:gd name="T21" fmla="*/ 4 h 128"/>
                    <a:gd name="T22" fmla="*/ 52 w 144"/>
                    <a:gd name="T23" fmla="*/ 0 h 128"/>
                    <a:gd name="T24" fmla="*/ 66 w 144"/>
                    <a:gd name="T25" fmla="*/ 0 h 128"/>
                    <a:gd name="T26" fmla="*/ 82 w 144"/>
                    <a:gd name="T27" fmla="*/ 0 h 128"/>
                    <a:gd name="T28" fmla="*/ 98 w 144"/>
                    <a:gd name="T29" fmla="*/ 4 h 128"/>
                    <a:gd name="T30" fmla="*/ 112 w 144"/>
                    <a:gd name="T31" fmla="*/ 8 h 128"/>
                    <a:gd name="T32" fmla="*/ 126 w 144"/>
                    <a:gd name="T33" fmla="*/ 16 h 128"/>
                    <a:gd name="T34" fmla="*/ 134 w 144"/>
                    <a:gd name="T35" fmla="*/ 26 h 128"/>
                    <a:gd name="T36" fmla="*/ 140 w 144"/>
                    <a:gd name="T37" fmla="*/ 36 h 128"/>
                    <a:gd name="T38" fmla="*/ 142 w 144"/>
                    <a:gd name="T39" fmla="*/ 48 h 128"/>
                    <a:gd name="T40" fmla="*/ 144 w 144"/>
                    <a:gd name="T41" fmla="*/ 60 h 128"/>
                    <a:gd name="T42" fmla="*/ 142 w 144"/>
                    <a:gd name="T43" fmla="*/ 70 h 128"/>
                    <a:gd name="T44" fmla="*/ 140 w 144"/>
                    <a:gd name="T45" fmla="*/ 82 h 128"/>
                    <a:gd name="T46" fmla="*/ 134 w 144"/>
                    <a:gd name="T47" fmla="*/ 92 h 128"/>
                    <a:gd name="T48" fmla="*/ 126 w 144"/>
                    <a:gd name="T49" fmla="*/ 102 h 128"/>
                    <a:gd name="T50" fmla="*/ 116 w 144"/>
                    <a:gd name="T51" fmla="*/ 112 h 128"/>
                    <a:gd name="T52" fmla="*/ 104 w 144"/>
                    <a:gd name="T53" fmla="*/ 120 h 128"/>
                    <a:gd name="T54" fmla="*/ 90 w 144"/>
                    <a:gd name="T55" fmla="*/ 126 h 128"/>
                    <a:gd name="T56" fmla="*/ 78 w 144"/>
                    <a:gd name="T57" fmla="*/ 128 h 128"/>
                    <a:gd name="T58" fmla="*/ 64 w 144"/>
                    <a:gd name="T59" fmla="*/ 128 h 128"/>
                    <a:gd name="T60" fmla="*/ 50 w 144"/>
                    <a:gd name="T61" fmla="*/ 124 h 128"/>
                    <a:gd name="T62" fmla="*/ 38 w 144"/>
                    <a:gd name="T63" fmla="*/ 120 h 128"/>
                    <a:gd name="T64" fmla="*/ 28 w 144"/>
                    <a:gd name="T65" fmla="*/ 112 h 128"/>
                    <a:gd name="T66" fmla="*/ 52 w 144"/>
                    <a:gd name="T67" fmla="*/ 90 h 128"/>
                    <a:gd name="T68" fmla="*/ 64 w 144"/>
                    <a:gd name="T69" fmla="*/ 96 h 128"/>
                    <a:gd name="T70" fmla="*/ 78 w 144"/>
                    <a:gd name="T71" fmla="*/ 98 h 128"/>
                    <a:gd name="T72" fmla="*/ 90 w 144"/>
                    <a:gd name="T73" fmla="*/ 92 h 128"/>
                    <a:gd name="T74" fmla="*/ 96 w 144"/>
                    <a:gd name="T75" fmla="*/ 88 h 128"/>
                    <a:gd name="T76" fmla="*/ 102 w 144"/>
                    <a:gd name="T77" fmla="*/ 80 h 128"/>
                    <a:gd name="T78" fmla="*/ 108 w 144"/>
                    <a:gd name="T79" fmla="*/ 70 h 128"/>
                    <a:gd name="T80" fmla="*/ 112 w 144"/>
                    <a:gd name="T81" fmla="*/ 60 h 128"/>
                    <a:gd name="T82" fmla="*/ 108 w 144"/>
                    <a:gd name="T83" fmla="*/ 48 h 128"/>
                    <a:gd name="T84" fmla="*/ 102 w 144"/>
                    <a:gd name="T85" fmla="*/ 38 h 128"/>
                    <a:gd name="T86" fmla="*/ 84 w 144"/>
                    <a:gd name="T87" fmla="*/ 32 h 128"/>
                    <a:gd name="T88" fmla="*/ 66 w 144"/>
                    <a:gd name="T89" fmla="*/ 30 h 128"/>
                    <a:gd name="T90" fmla="*/ 52 w 144"/>
                    <a:gd name="T91" fmla="*/ 32 h 128"/>
                    <a:gd name="T92" fmla="*/ 40 w 144"/>
                    <a:gd name="T93" fmla="*/ 38 h 128"/>
                    <a:gd name="T94" fmla="*/ 34 w 144"/>
                    <a:gd name="T95" fmla="*/ 54 h 128"/>
                    <a:gd name="T96" fmla="*/ 32 w 144"/>
                    <a:gd name="T97" fmla="*/ 68 h 128"/>
                    <a:gd name="T98" fmla="*/ 38 w 144"/>
                    <a:gd name="T99" fmla="*/ 80 h 128"/>
                    <a:gd name="T100" fmla="*/ 44 w 144"/>
                    <a:gd name="T101" fmla="*/ 86 h 128"/>
                    <a:gd name="T102" fmla="*/ 52 w 144"/>
                    <a:gd name="T103" fmla="*/ 90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26" y="8"/>
                      </a:lnTo>
                      <a:lnTo>
                        <a:pt x="38" y="4"/>
                      </a:lnTo>
                      <a:lnTo>
                        <a:pt x="52" y="0"/>
                      </a:lnTo>
                      <a:lnTo>
                        <a:pt x="66" y="0"/>
                      </a:lnTo>
                      <a:lnTo>
                        <a:pt x="82" y="0"/>
                      </a:lnTo>
                      <a:lnTo>
                        <a:pt x="98" y="4"/>
                      </a:lnTo>
                      <a:lnTo>
                        <a:pt x="112" y="8"/>
                      </a:lnTo>
                      <a:lnTo>
                        <a:pt x="126" y="16"/>
                      </a:lnTo>
                      <a:lnTo>
                        <a:pt x="134" y="26"/>
                      </a:lnTo>
                      <a:lnTo>
                        <a:pt x="140" y="36"/>
                      </a:lnTo>
                      <a:lnTo>
                        <a:pt x="142" y="48"/>
                      </a:lnTo>
                      <a:lnTo>
                        <a:pt x="144" y="60"/>
                      </a:lnTo>
                      <a:lnTo>
                        <a:pt x="142" y="70"/>
                      </a:lnTo>
                      <a:lnTo>
                        <a:pt x="140" y="82"/>
                      </a:lnTo>
                      <a:lnTo>
                        <a:pt x="134" y="92"/>
                      </a:lnTo>
                      <a:lnTo>
                        <a:pt x="126" y="102"/>
                      </a:lnTo>
                      <a:lnTo>
                        <a:pt x="116" y="112"/>
                      </a:lnTo>
                      <a:lnTo>
                        <a:pt x="104" y="120"/>
                      </a:lnTo>
                      <a:lnTo>
                        <a:pt x="90" y="126"/>
                      </a:lnTo>
                      <a:lnTo>
                        <a:pt x="78" y="128"/>
                      </a:lnTo>
                      <a:lnTo>
                        <a:pt x="64" y="128"/>
                      </a:lnTo>
                      <a:lnTo>
                        <a:pt x="50" y="124"/>
                      </a:lnTo>
                      <a:lnTo>
                        <a:pt x="38" y="120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4" y="96"/>
                      </a:lnTo>
                      <a:lnTo>
                        <a:pt x="78" y="98"/>
                      </a:lnTo>
                      <a:lnTo>
                        <a:pt x="90" y="92"/>
                      </a:lnTo>
                      <a:lnTo>
                        <a:pt x="96" y="88"/>
                      </a:lnTo>
                      <a:lnTo>
                        <a:pt x="102" y="80"/>
                      </a:lnTo>
                      <a:lnTo>
                        <a:pt x="108" y="70"/>
                      </a:lnTo>
                      <a:lnTo>
                        <a:pt x="112" y="60"/>
                      </a:lnTo>
                      <a:lnTo>
                        <a:pt x="108" y="48"/>
                      </a:lnTo>
                      <a:lnTo>
                        <a:pt x="102" y="38"/>
                      </a:lnTo>
                      <a:lnTo>
                        <a:pt x="84" y="32"/>
                      </a:lnTo>
                      <a:lnTo>
                        <a:pt x="66" y="30"/>
                      </a:lnTo>
                      <a:lnTo>
                        <a:pt x="52" y="32"/>
                      </a:lnTo>
                      <a:lnTo>
                        <a:pt x="40" y="38"/>
                      </a:lnTo>
                      <a:lnTo>
                        <a:pt x="34" y="54"/>
                      </a:lnTo>
                      <a:lnTo>
                        <a:pt x="32" y="68"/>
                      </a:lnTo>
                      <a:lnTo>
                        <a:pt x="38" y="80"/>
                      </a:lnTo>
                      <a:lnTo>
                        <a:pt x="44" y="86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7" name="Freeform 38"/>
                <p:cNvSpPr>
                  <a:spLocks noEditPoints="1"/>
                </p:cNvSpPr>
                <p:nvPr/>
              </p:nvSpPr>
              <p:spPr bwMode="auto">
                <a:xfrm>
                  <a:off x="4660" y="2886"/>
                  <a:ext cx="143" cy="128"/>
                </a:xfrm>
                <a:custGeom>
                  <a:avLst/>
                  <a:gdLst>
                    <a:gd name="T0" fmla="*/ 29 w 143"/>
                    <a:gd name="T1" fmla="*/ 112 h 128"/>
                    <a:gd name="T2" fmla="*/ 16 w 143"/>
                    <a:gd name="T3" fmla="*/ 102 h 128"/>
                    <a:gd name="T4" fmla="*/ 8 w 143"/>
                    <a:gd name="T5" fmla="*/ 92 h 128"/>
                    <a:gd name="T6" fmla="*/ 2 w 143"/>
                    <a:gd name="T7" fmla="*/ 80 h 128"/>
                    <a:gd name="T8" fmla="*/ 0 w 143"/>
                    <a:gd name="T9" fmla="*/ 70 h 128"/>
                    <a:gd name="T10" fmla="*/ 0 w 143"/>
                    <a:gd name="T11" fmla="*/ 58 h 128"/>
                    <a:gd name="T12" fmla="*/ 2 w 143"/>
                    <a:gd name="T13" fmla="*/ 46 h 128"/>
                    <a:gd name="T14" fmla="*/ 8 w 143"/>
                    <a:gd name="T15" fmla="*/ 36 h 128"/>
                    <a:gd name="T16" fmla="*/ 16 w 143"/>
                    <a:gd name="T17" fmla="*/ 26 h 128"/>
                    <a:gd name="T18" fmla="*/ 27 w 143"/>
                    <a:gd name="T19" fmla="*/ 16 h 128"/>
                    <a:gd name="T20" fmla="*/ 39 w 143"/>
                    <a:gd name="T21" fmla="*/ 8 h 128"/>
                    <a:gd name="T22" fmla="*/ 53 w 143"/>
                    <a:gd name="T23" fmla="*/ 4 h 128"/>
                    <a:gd name="T24" fmla="*/ 67 w 143"/>
                    <a:gd name="T25" fmla="*/ 0 h 128"/>
                    <a:gd name="T26" fmla="*/ 81 w 143"/>
                    <a:gd name="T27" fmla="*/ 2 h 128"/>
                    <a:gd name="T28" fmla="*/ 97 w 143"/>
                    <a:gd name="T29" fmla="*/ 4 h 128"/>
                    <a:gd name="T30" fmla="*/ 111 w 143"/>
                    <a:gd name="T31" fmla="*/ 8 h 128"/>
                    <a:gd name="T32" fmla="*/ 125 w 143"/>
                    <a:gd name="T33" fmla="*/ 16 h 128"/>
                    <a:gd name="T34" fmla="*/ 133 w 143"/>
                    <a:gd name="T35" fmla="*/ 24 h 128"/>
                    <a:gd name="T36" fmla="*/ 139 w 143"/>
                    <a:gd name="T37" fmla="*/ 36 h 128"/>
                    <a:gd name="T38" fmla="*/ 141 w 143"/>
                    <a:gd name="T39" fmla="*/ 46 h 128"/>
                    <a:gd name="T40" fmla="*/ 143 w 143"/>
                    <a:gd name="T41" fmla="*/ 60 h 128"/>
                    <a:gd name="T42" fmla="*/ 141 w 143"/>
                    <a:gd name="T43" fmla="*/ 72 h 128"/>
                    <a:gd name="T44" fmla="*/ 139 w 143"/>
                    <a:gd name="T45" fmla="*/ 86 h 128"/>
                    <a:gd name="T46" fmla="*/ 133 w 143"/>
                    <a:gd name="T47" fmla="*/ 100 h 128"/>
                    <a:gd name="T48" fmla="*/ 125 w 143"/>
                    <a:gd name="T49" fmla="*/ 112 h 128"/>
                    <a:gd name="T50" fmla="*/ 115 w 143"/>
                    <a:gd name="T51" fmla="*/ 118 h 128"/>
                    <a:gd name="T52" fmla="*/ 103 w 143"/>
                    <a:gd name="T53" fmla="*/ 124 h 128"/>
                    <a:gd name="T54" fmla="*/ 77 w 143"/>
                    <a:gd name="T55" fmla="*/ 128 h 128"/>
                    <a:gd name="T56" fmla="*/ 51 w 143"/>
                    <a:gd name="T57" fmla="*/ 124 h 128"/>
                    <a:gd name="T58" fmla="*/ 39 w 143"/>
                    <a:gd name="T59" fmla="*/ 118 h 128"/>
                    <a:gd name="T60" fmla="*/ 29 w 143"/>
                    <a:gd name="T61" fmla="*/ 112 h 128"/>
                    <a:gd name="T62" fmla="*/ 53 w 143"/>
                    <a:gd name="T63" fmla="*/ 90 h 128"/>
                    <a:gd name="T64" fmla="*/ 63 w 143"/>
                    <a:gd name="T65" fmla="*/ 96 h 128"/>
                    <a:gd name="T66" fmla="*/ 77 w 143"/>
                    <a:gd name="T67" fmla="*/ 98 h 128"/>
                    <a:gd name="T68" fmla="*/ 91 w 143"/>
                    <a:gd name="T69" fmla="*/ 96 h 128"/>
                    <a:gd name="T70" fmla="*/ 101 w 143"/>
                    <a:gd name="T71" fmla="*/ 90 h 128"/>
                    <a:gd name="T72" fmla="*/ 107 w 143"/>
                    <a:gd name="T73" fmla="*/ 76 h 128"/>
                    <a:gd name="T74" fmla="*/ 111 w 143"/>
                    <a:gd name="T75" fmla="*/ 64 h 128"/>
                    <a:gd name="T76" fmla="*/ 107 w 143"/>
                    <a:gd name="T77" fmla="*/ 50 h 128"/>
                    <a:gd name="T78" fmla="*/ 101 w 143"/>
                    <a:gd name="T79" fmla="*/ 36 h 128"/>
                    <a:gd name="T80" fmla="*/ 83 w 143"/>
                    <a:gd name="T81" fmla="*/ 30 h 128"/>
                    <a:gd name="T82" fmla="*/ 67 w 143"/>
                    <a:gd name="T83" fmla="*/ 30 h 128"/>
                    <a:gd name="T84" fmla="*/ 53 w 143"/>
                    <a:gd name="T85" fmla="*/ 36 h 128"/>
                    <a:gd name="T86" fmla="*/ 47 w 143"/>
                    <a:gd name="T87" fmla="*/ 40 h 128"/>
                    <a:gd name="T88" fmla="*/ 41 w 143"/>
                    <a:gd name="T89" fmla="*/ 48 h 128"/>
                    <a:gd name="T90" fmla="*/ 35 w 143"/>
                    <a:gd name="T91" fmla="*/ 58 h 128"/>
                    <a:gd name="T92" fmla="*/ 33 w 143"/>
                    <a:gd name="T93" fmla="*/ 70 h 128"/>
                    <a:gd name="T94" fmla="*/ 39 w 143"/>
                    <a:gd name="T95" fmla="*/ 80 h 128"/>
                    <a:gd name="T96" fmla="*/ 45 w 143"/>
                    <a:gd name="T97" fmla="*/ 86 h 128"/>
                    <a:gd name="T98" fmla="*/ 53 w 143"/>
                    <a:gd name="T99" fmla="*/ 90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3"/>
                    <a:gd name="T151" fmla="*/ 0 h 128"/>
                    <a:gd name="T152" fmla="*/ 143 w 143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3" h="128">
                      <a:moveTo>
                        <a:pt x="29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70"/>
                      </a:lnTo>
                      <a:lnTo>
                        <a:pt x="0" y="58"/>
                      </a:lnTo>
                      <a:lnTo>
                        <a:pt x="2" y="46"/>
                      </a:lnTo>
                      <a:lnTo>
                        <a:pt x="8" y="36"/>
                      </a:lnTo>
                      <a:lnTo>
                        <a:pt x="16" y="26"/>
                      </a:lnTo>
                      <a:lnTo>
                        <a:pt x="27" y="16"/>
                      </a:lnTo>
                      <a:lnTo>
                        <a:pt x="39" y="8"/>
                      </a:lnTo>
                      <a:lnTo>
                        <a:pt x="53" y="4"/>
                      </a:lnTo>
                      <a:lnTo>
                        <a:pt x="67" y="0"/>
                      </a:lnTo>
                      <a:lnTo>
                        <a:pt x="81" y="2"/>
                      </a:lnTo>
                      <a:lnTo>
                        <a:pt x="97" y="4"/>
                      </a:lnTo>
                      <a:lnTo>
                        <a:pt x="111" y="8"/>
                      </a:lnTo>
                      <a:lnTo>
                        <a:pt x="125" y="16"/>
                      </a:lnTo>
                      <a:lnTo>
                        <a:pt x="133" y="24"/>
                      </a:lnTo>
                      <a:lnTo>
                        <a:pt x="139" y="36"/>
                      </a:lnTo>
                      <a:lnTo>
                        <a:pt x="141" y="46"/>
                      </a:lnTo>
                      <a:lnTo>
                        <a:pt x="143" y="60"/>
                      </a:lnTo>
                      <a:lnTo>
                        <a:pt x="141" y="72"/>
                      </a:lnTo>
                      <a:lnTo>
                        <a:pt x="139" y="86"/>
                      </a:lnTo>
                      <a:lnTo>
                        <a:pt x="133" y="100"/>
                      </a:lnTo>
                      <a:lnTo>
                        <a:pt x="125" y="112"/>
                      </a:lnTo>
                      <a:lnTo>
                        <a:pt x="115" y="118"/>
                      </a:lnTo>
                      <a:lnTo>
                        <a:pt x="103" y="124"/>
                      </a:lnTo>
                      <a:lnTo>
                        <a:pt x="77" y="128"/>
                      </a:lnTo>
                      <a:lnTo>
                        <a:pt x="51" y="124"/>
                      </a:lnTo>
                      <a:lnTo>
                        <a:pt x="39" y="118"/>
                      </a:lnTo>
                      <a:lnTo>
                        <a:pt x="29" y="112"/>
                      </a:lnTo>
                      <a:close/>
                      <a:moveTo>
                        <a:pt x="53" y="90"/>
                      </a:moveTo>
                      <a:lnTo>
                        <a:pt x="63" y="96"/>
                      </a:lnTo>
                      <a:lnTo>
                        <a:pt x="77" y="98"/>
                      </a:lnTo>
                      <a:lnTo>
                        <a:pt x="91" y="96"/>
                      </a:lnTo>
                      <a:lnTo>
                        <a:pt x="101" y="90"/>
                      </a:lnTo>
                      <a:lnTo>
                        <a:pt x="107" y="76"/>
                      </a:lnTo>
                      <a:lnTo>
                        <a:pt x="111" y="64"/>
                      </a:lnTo>
                      <a:lnTo>
                        <a:pt x="107" y="50"/>
                      </a:lnTo>
                      <a:lnTo>
                        <a:pt x="101" y="36"/>
                      </a:lnTo>
                      <a:lnTo>
                        <a:pt x="83" y="30"/>
                      </a:lnTo>
                      <a:lnTo>
                        <a:pt x="67" y="30"/>
                      </a:lnTo>
                      <a:lnTo>
                        <a:pt x="53" y="36"/>
                      </a:lnTo>
                      <a:lnTo>
                        <a:pt x="47" y="40"/>
                      </a:lnTo>
                      <a:lnTo>
                        <a:pt x="41" y="48"/>
                      </a:lnTo>
                      <a:lnTo>
                        <a:pt x="35" y="58"/>
                      </a:lnTo>
                      <a:lnTo>
                        <a:pt x="33" y="70"/>
                      </a:lnTo>
                      <a:lnTo>
                        <a:pt x="39" y="80"/>
                      </a:lnTo>
                      <a:lnTo>
                        <a:pt x="45" y="86"/>
                      </a:lnTo>
                      <a:lnTo>
                        <a:pt x="53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8" name="Freeform 39"/>
                <p:cNvSpPr>
                  <a:spLocks/>
                </p:cNvSpPr>
                <p:nvPr/>
              </p:nvSpPr>
              <p:spPr bwMode="auto">
                <a:xfrm>
                  <a:off x="4552" y="2800"/>
                  <a:ext cx="143" cy="128"/>
                </a:xfrm>
                <a:custGeom>
                  <a:avLst/>
                  <a:gdLst>
                    <a:gd name="T0" fmla="*/ 16 w 143"/>
                    <a:gd name="T1" fmla="*/ 26 h 128"/>
                    <a:gd name="T2" fmla="*/ 8 w 143"/>
                    <a:gd name="T3" fmla="*/ 34 h 128"/>
                    <a:gd name="T4" fmla="*/ 2 w 143"/>
                    <a:gd name="T5" fmla="*/ 44 h 128"/>
                    <a:gd name="T6" fmla="*/ 0 w 143"/>
                    <a:gd name="T7" fmla="*/ 56 h 128"/>
                    <a:gd name="T8" fmla="*/ 0 w 143"/>
                    <a:gd name="T9" fmla="*/ 68 h 128"/>
                    <a:gd name="T10" fmla="*/ 2 w 143"/>
                    <a:gd name="T11" fmla="*/ 80 h 128"/>
                    <a:gd name="T12" fmla="*/ 8 w 143"/>
                    <a:gd name="T13" fmla="*/ 92 h 128"/>
                    <a:gd name="T14" fmla="*/ 16 w 143"/>
                    <a:gd name="T15" fmla="*/ 102 h 128"/>
                    <a:gd name="T16" fmla="*/ 28 w 143"/>
                    <a:gd name="T17" fmla="*/ 112 h 128"/>
                    <a:gd name="T18" fmla="*/ 38 w 143"/>
                    <a:gd name="T19" fmla="*/ 118 h 128"/>
                    <a:gd name="T20" fmla="*/ 50 w 143"/>
                    <a:gd name="T21" fmla="*/ 124 h 128"/>
                    <a:gd name="T22" fmla="*/ 76 w 143"/>
                    <a:gd name="T23" fmla="*/ 128 h 128"/>
                    <a:gd name="T24" fmla="*/ 102 w 143"/>
                    <a:gd name="T25" fmla="*/ 124 h 128"/>
                    <a:gd name="T26" fmla="*/ 114 w 143"/>
                    <a:gd name="T27" fmla="*/ 118 h 128"/>
                    <a:gd name="T28" fmla="*/ 124 w 143"/>
                    <a:gd name="T29" fmla="*/ 112 h 128"/>
                    <a:gd name="T30" fmla="*/ 132 w 143"/>
                    <a:gd name="T31" fmla="*/ 100 h 128"/>
                    <a:gd name="T32" fmla="*/ 139 w 143"/>
                    <a:gd name="T33" fmla="*/ 86 h 128"/>
                    <a:gd name="T34" fmla="*/ 141 w 143"/>
                    <a:gd name="T35" fmla="*/ 72 h 128"/>
                    <a:gd name="T36" fmla="*/ 143 w 143"/>
                    <a:gd name="T37" fmla="*/ 60 h 128"/>
                    <a:gd name="T38" fmla="*/ 141 w 143"/>
                    <a:gd name="T39" fmla="*/ 46 h 128"/>
                    <a:gd name="T40" fmla="*/ 139 w 143"/>
                    <a:gd name="T41" fmla="*/ 34 h 128"/>
                    <a:gd name="T42" fmla="*/ 132 w 143"/>
                    <a:gd name="T43" fmla="*/ 24 h 128"/>
                    <a:gd name="T44" fmla="*/ 124 w 143"/>
                    <a:gd name="T45" fmla="*/ 14 h 128"/>
                    <a:gd name="T46" fmla="*/ 110 w 143"/>
                    <a:gd name="T47" fmla="*/ 8 h 128"/>
                    <a:gd name="T48" fmla="*/ 96 w 143"/>
                    <a:gd name="T49" fmla="*/ 4 h 128"/>
                    <a:gd name="T50" fmla="*/ 80 w 143"/>
                    <a:gd name="T51" fmla="*/ 0 h 128"/>
                    <a:gd name="T52" fmla="*/ 66 w 143"/>
                    <a:gd name="T53" fmla="*/ 0 h 128"/>
                    <a:gd name="T54" fmla="*/ 52 w 143"/>
                    <a:gd name="T55" fmla="*/ 2 h 128"/>
                    <a:gd name="T56" fmla="*/ 38 w 143"/>
                    <a:gd name="T57" fmla="*/ 8 h 128"/>
                    <a:gd name="T58" fmla="*/ 26 w 143"/>
                    <a:gd name="T59" fmla="*/ 16 h 128"/>
                    <a:gd name="T60" fmla="*/ 16 w 143"/>
                    <a:gd name="T61" fmla="*/ 26 h 12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43"/>
                    <a:gd name="T94" fmla="*/ 0 h 128"/>
                    <a:gd name="T95" fmla="*/ 143 w 143"/>
                    <a:gd name="T96" fmla="*/ 128 h 128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43" h="128">
                      <a:moveTo>
                        <a:pt x="16" y="26"/>
                      </a:moveTo>
                      <a:lnTo>
                        <a:pt x="8" y="34"/>
                      </a:lnTo>
                      <a:lnTo>
                        <a:pt x="2" y="44"/>
                      </a:lnTo>
                      <a:lnTo>
                        <a:pt x="0" y="56"/>
                      </a:lnTo>
                      <a:lnTo>
                        <a:pt x="0" y="68"/>
                      </a:lnTo>
                      <a:lnTo>
                        <a:pt x="2" y="80"/>
                      </a:lnTo>
                      <a:lnTo>
                        <a:pt x="8" y="92"/>
                      </a:lnTo>
                      <a:lnTo>
                        <a:pt x="16" y="102"/>
                      </a:lnTo>
                      <a:lnTo>
                        <a:pt x="28" y="112"/>
                      </a:lnTo>
                      <a:lnTo>
                        <a:pt x="38" y="118"/>
                      </a:lnTo>
                      <a:lnTo>
                        <a:pt x="50" y="124"/>
                      </a:lnTo>
                      <a:lnTo>
                        <a:pt x="76" y="128"/>
                      </a:lnTo>
                      <a:lnTo>
                        <a:pt x="102" y="124"/>
                      </a:lnTo>
                      <a:lnTo>
                        <a:pt x="114" y="118"/>
                      </a:lnTo>
                      <a:lnTo>
                        <a:pt x="124" y="112"/>
                      </a:lnTo>
                      <a:lnTo>
                        <a:pt x="132" y="100"/>
                      </a:lnTo>
                      <a:lnTo>
                        <a:pt x="139" y="86"/>
                      </a:lnTo>
                      <a:lnTo>
                        <a:pt x="141" y="72"/>
                      </a:lnTo>
                      <a:lnTo>
                        <a:pt x="143" y="60"/>
                      </a:lnTo>
                      <a:lnTo>
                        <a:pt x="141" y="46"/>
                      </a:lnTo>
                      <a:lnTo>
                        <a:pt x="139" y="34"/>
                      </a:lnTo>
                      <a:lnTo>
                        <a:pt x="132" y="24"/>
                      </a:lnTo>
                      <a:lnTo>
                        <a:pt x="124" y="14"/>
                      </a:lnTo>
                      <a:lnTo>
                        <a:pt x="110" y="8"/>
                      </a:lnTo>
                      <a:lnTo>
                        <a:pt x="96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2"/>
                      </a:lnTo>
                      <a:lnTo>
                        <a:pt x="38" y="8"/>
                      </a:lnTo>
                      <a:lnTo>
                        <a:pt x="26" y="16"/>
                      </a:lnTo>
                      <a:lnTo>
                        <a:pt x="16" y="2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9" name="Freeform 40"/>
                <p:cNvSpPr>
                  <a:spLocks noEditPoints="1"/>
                </p:cNvSpPr>
                <p:nvPr/>
              </p:nvSpPr>
              <p:spPr bwMode="auto">
                <a:xfrm>
                  <a:off x="4614" y="3026"/>
                  <a:ext cx="151" cy="128"/>
                </a:xfrm>
                <a:custGeom>
                  <a:avLst/>
                  <a:gdLst>
                    <a:gd name="T0" fmla="*/ 26 w 151"/>
                    <a:gd name="T1" fmla="*/ 112 h 128"/>
                    <a:gd name="T2" fmla="*/ 14 w 151"/>
                    <a:gd name="T3" fmla="*/ 102 h 128"/>
                    <a:gd name="T4" fmla="*/ 6 w 151"/>
                    <a:gd name="T5" fmla="*/ 92 h 128"/>
                    <a:gd name="T6" fmla="*/ 0 w 151"/>
                    <a:gd name="T7" fmla="*/ 80 h 128"/>
                    <a:gd name="T8" fmla="*/ 0 w 151"/>
                    <a:gd name="T9" fmla="*/ 68 h 128"/>
                    <a:gd name="T10" fmla="*/ 0 w 151"/>
                    <a:gd name="T11" fmla="*/ 56 h 128"/>
                    <a:gd name="T12" fmla="*/ 6 w 151"/>
                    <a:gd name="T13" fmla="*/ 44 h 128"/>
                    <a:gd name="T14" fmla="*/ 14 w 151"/>
                    <a:gd name="T15" fmla="*/ 34 h 128"/>
                    <a:gd name="T16" fmla="*/ 26 w 151"/>
                    <a:gd name="T17" fmla="*/ 26 h 128"/>
                    <a:gd name="T18" fmla="*/ 36 w 151"/>
                    <a:gd name="T19" fmla="*/ 16 h 128"/>
                    <a:gd name="T20" fmla="*/ 48 w 151"/>
                    <a:gd name="T21" fmla="*/ 8 h 128"/>
                    <a:gd name="T22" fmla="*/ 60 w 151"/>
                    <a:gd name="T23" fmla="*/ 2 h 128"/>
                    <a:gd name="T24" fmla="*/ 75 w 151"/>
                    <a:gd name="T25" fmla="*/ 0 h 128"/>
                    <a:gd name="T26" fmla="*/ 89 w 151"/>
                    <a:gd name="T27" fmla="*/ 0 h 128"/>
                    <a:gd name="T28" fmla="*/ 101 w 151"/>
                    <a:gd name="T29" fmla="*/ 4 h 128"/>
                    <a:gd name="T30" fmla="*/ 113 w 151"/>
                    <a:gd name="T31" fmla="*/ 8 h 128"/>
                    <a:gd name="T32" fmla="*/ 123 w 151"/>
                    <a:gd name="T33" fmla="*/ 14 h 128"/>
                    <a:gd name="T34" fmla="*/ 135 w 151"/>
                    <a:gd name="T35" fmla="*/ 24 h 128"/>
                    <a:gd name="T36" fmla="*/ 143 w 151"/>
                    <a:gd name="T37" fmla="*/ 34 h 128"/>
                    <a:gd name="T38" fmla="*/ 149 w 151"/>
                    <a:gd name="T39" fmla="*/ 46 h 128"/>
                    <a:gd name="T40" fmla="*/ 151 w 151"/>
                    <a:gd name="T41" fmla="*/ 60 h 128"/>
                    <a:gd name="T42" fmla="*/ 149 w 151"/>
                    <a:gd name="T43" fmla="*/ 72 h 128"/>
                    <a:gd name="T44" fmla="*/ 143 w 151"/>
                    <a:gd name="T45" fmla="*/ 86 h 128"/>
                    <a:gd name="T46" fmla="*/ 135 w 151"/>
                    <a:gd name="T47" fmla="*/ 100 h 128"/>
                    <a:gd name="T48" fmla="*/ 123 w 151"/>
                    <a:gd name="T49" fmla="*/ 112 h 128"/>
                    <a:gd name="T50" fmla="*/ 113 w 151"/>
                    <a:gd name="T51" fmla="*/ 118 h 128"/>
                    <a:gd name="T52" fmla="*/ 101 w 151"/>
                    <a:gd name="T53" fmla="*/ 124 h 128"/>
                    <a:gd name="T54" fmla="*/ 75 w 151"/>
                    <a:gd name="T55" fmla="*/ 128 h 128"/>
                    <a:gd name="T56" fmla="*/ 48 w 151"/>
                    <a:gd name="T57" fmla="*/ 124 h 128"/>
                    <a:gd name="T58" fmla="*/ 36 w 151"/>
                    <a:gd name="T59" fmla="*/ 118 h 128"/>
                    <a:gd name="T60" fmla="*/ 26 w 151"/>
                    <a:gd name="T61" fmla="*/ 112 h 128"/>
                    <a:gd name="T62" fmla="*/ 50 w 151"/>
                    <a:gd name="T63" fmla="*/ 90 h 128"/>
                    <a:gd name="T64" fmla="*/ 60 w 151"/>
                    <a:gd name="T65" fmla="*/ 96 h 128"/>
                    <a:gd name="T66" fmla="*/ 75 w 151"/>
                    <a:gd name="T67" fmla="*/ 98 h 128"/>
                    <a:gd name="T68" fmla="*/ 89 w 151"/>
                    <a:gd name="T69" fmla="*/ 96 h 128"/>
                    <a:gd name="T70" fmla="*/ 99 w 151"/>
                    <a:gd name="T71" fmla="*/ 90 h 128"/>
                    <a:gd name="T72" fmla="*/ 105 w 151"/>
                    <a:gd name="T73" fmla="*/ 74 h 128"/>
                    <a:gd name="T74" fmla="*/ 109 w 151"/>
                    <a:gd name="T75" fmla="*/ 58 h 128"/>
                    <a:gd name="T76" fmla="*/ 105 w 151"/>
                    <a:gd name="T77" fmla="*/ 46 h 128"/>
                    <a:gd name="T78" fmla="*/ 99 w 151"/>
                    <a:gd name="T79" fmla="*/ 36 h 128"/>
                    <a:gd name="T80" fmla="*/ 89 w 151"/>
                    <a:gd name="T81" fmla="*/ 30 h 128"/>
                    <a:gd name="T82" fmla="*/ 75 w 151"/>
                    <a:gd name="T83" fmla="*/ 30 h 128"/>
                    <a:gd name="T84" fmla="*/ 60 w 151"/>
                    <a:gd name="T85" fmla="*/ 34 h 128"/>
                    <a:gd name="T86" fmla="*/ 50 w 151"/>
                    <a:gd name="T87" fmla="*/ 46 h 128"/>
                    <a:gd name="T88" fmla="*/ 44 w 151"/>
                    <a:gd name="T89" fmla="*/ 56 h 128"/>
                    <a:gd name="T90" fmla="*/ 42 w 151"/>
                    <a:gd name="T91" fmla="*/ 68 h 128"/>
                    <a:gd name="T92" fmla="*/ 44 w 151"/>
                    <a:gd name="T93" fmla="*/ 80 h 128"/>
                    <a:gd name="T94" fmla="*/ 50 w 151"/>
                    <a:gd name="T95" fmla="*/ 90 h 12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51"/>
                    <a:gd name="T145" fmla="*/ 0 h 128"/>
                    <a:gd name="T146" fmla="*/ 151 w 151"/>
                    <a:gd name="T147" fmla="*/ 128 h 12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51" h="128">
                      <a:moveTo>
                        <a:pt x="26" y="112"/>
                      </a:move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0" y="80"/>
                      </a:lnTo>
                      <a:lnTo>
                        <a:pt x="0" y="68"/>
                      </a:lnTo>
                      <a:lnTo>
                        <a:pt x="0" y="56"/>
                      </a:lnTo>
                      <a:lnTo>
                        <a:pt x="6" y="44"/>
                      </a:lnTo>
                      <a:lnTo>
                        <a:pt x="14" y="34"/>
                      </a:lnTo>
                      <a:lnTo>
                        <a:pt x="26" y="26"/>
                      </a:lnTo>
                      <a:lnTo>
                        <a:pt x="36" y="16"/>
                      </a:lnTo>
                      <a:lnTo>
                        <a:pt x="48" y="8"/>
                      </a:lnTo>
                      <a:lnTo>
                        <a:pt x="60" y="2"/>
                      </a:lnTo>
                      <a:lnTo>
                        <a:pt x="75" y="0"/>
                      </a:lnTo>
                      <a:lnTo>
                        <a:pt x="89" y="0"/>
                      </a:lnTo>
                      <a:lnTo>
                        <a:pt x="101" y="4"/>
                      </a:lnTo>
                      <a:lnTo>
                        <a:pt x="113" y="8"/>
                      </a:lnTo>
                      <a:lnTo>
                        <a:pt x="123" y="14"/>
                      </a:lnTo>
                      <a:lnTo>
                        <a:pt x="135" y="24"/>
                      </a:lnTo>
                      <a:lnTo>
                        <a:pt x="143" y="34"/>
                      </a:lnTo>
                      <a:lnTo>
                        <a:pt x="149" y="46"/>
                      </a:lnTo>
                      <a:lnTo>
                        <a:pt x="151" y="60"/>
                      </a:lnTo>
                      <a:lnTo>
                        <a:pt x="149" y="72"/>
                      </a:lnTo>
                      <a:lnTo>
                        <a:pt x="143" y="86"/>
                      </a:lnTo>
                      <a:lnTo>
                        <a:pt x="135" y="100"/>
                      </a:lnTo>
                      <a:lnTo>
                        <a:pt x="123" y="112"/>
                      </a:lnTo>
                      <a:lnTo>
                        <a:pt x="113" y="118"/>
                      </a:lnTo>
                      <a:lnTo>
                        <a:pt x="101" y="124"/>
                      </a:lnTo>
                      <a:lnTo>
                        <a:pt x="75" y="128"/>
                      </a:lnTo>
                      <a:lnTo>
                        <a:pt x="48" y="124"/>
                      </a:lnTo>
                      <a:lnTo>
                        <a:pt x="36" y="118"/>
                      </a:lnTo>
                      <a:lnTo>
                        <a:pt x="26" y="112"/>
                      </a:lnTo>
                      <a:close/>
                      <a:moveTo>
                        <a:pt x="50" y="90"/>
                      </a:moveTo>
                      <a:lnTo>
                        <a:pt x="60" y="96"/>
                      </a:lnTo>
                      <a:lnTo>
                        <a:pt x="75" y="98"/>
                      </a:lnTo>
                      <a:lnTo>
                        <a:pt x="89" y="96"/>
                      </a:lnTo>
                      <a:lnTo>
                        <a:pt x="99" y="90"/>
                      </a:lnTo>
                      <a:lnTo>
                        <a:pt x="105" y="74"/>
                      </a:lnTo>
                      <a:lnTo>
                        <a:pt x="109" y="58"/>
                      </a:lnTo>
                      <a:lnTo>
                        <a:pt x="105" y="46"/>
                      </a:lnTo>
                      <a:lnTo>
                        <a:pt x="99" y="36"/>
                      </a:lnTo>
                      <a:lnTo>
                        <a:pt x="89" y="30"/>
                      </a:lnTo>
                      <a:lnTo>
                        <a:pt x="75" y="30"/>
                      </a:lnTo>
                      <a:lnTo>
                        <a:pt x="60" y="34"/>
                      </a:lnTo>
                      <a:lnTo>
                        <a:pt x="50" y="46"/>
                      </a:lnTo>
                      <a:lnTo>
                        <a:pt x="44" y="56"/>
                      </a:lnTo>
                      <a:lnTo>
                        <a:pt x="42" y="68"/>
                      </a:lnTo>
                      <a:lnTo>
                        <a:pt x="44" y="80"/>
                      </a:lnTo>
                      <a:lnTo>
                        <a:pt x="50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0" name="Freeform 41"/>
                <p:cNvSpPr>
                  <a:spLocks noEditPoints="1"/>
                </p:cNvSpPr>
                <p:nvPr/>
              </p:nvSpPr>
              <p:spPr bwMode="auto">
                <a:xfrm>
                  <a:off x="4516" y="3122"/>
                  <a:ext cx="146" cy="129"/>
                </a:xfrm>
                <a:custGeom>
                  <a:avLst/>
                  <a:gdLst>
                    <a:gd name="T0" fmla="*/ 28 w 146"/>
                    <a:gd name="T1" fmla="*/ 112 h 129"/>
                    <a:gd name="T2" fmla="*/ 16 w 146"/>
                    <a:gd name="T3" fmla="*/ 102 h 129"/>
                    <a:gd name="T4" fmla="*/ 8 w 146"/>
                    <a:gd name="T5" fmla="*/ 92 h 129"/>
                    <a:gd name="T6" fmla="*/ 2 w 146"/>
                    <a:gd name="T7" fmla="*/ 80 h 129"/>
                    <a:gd name="T8" fmla="*/ 0 w 146"/>
                    <a:gd name="T9" fmla="*/ 68 h 129"/>
                    <a:gd name="T10" fmla="*/ 0 w 146"/>
                    <a:gd name="T11" fmla="*/ 54 h 129"/>
                    <a:gd name="T12" fmla="*/ 2 w 146"/>
                    <a:gd name="T13" fmla="*/ 42 h 129"/>
                    <a:gd name="T14" fmla="*/ 8 w 146"/>
                    <a:gd name="T15" fmla="*/ 28 h 129"/>
                    <a:gd name="T16" fmla="*/ 16 w 146"/>
                    <a:gd name="T17" fmla="*/ 16 h 129"/>
                    <a:gd name="T18" fmla="*/ 30 w 146"/>
                    <a:gd name="T19" fmla="*/ 8 h 129"/>
                    <a:gd name="T20" fmla="*/ 44 w 146"/>
                    <a:gd name="T21" fmla="*/ 4 h 129"/>
                    <a:gd name="T22" fmla="*/ 56 w 146"/>
                    <a:gd name="T23" fmla="*/ 0 h 129"/>
                    <a:gd name="T24" fmla="*/ 70 w 146"/>
                    <a:gd name="T25" fmla="*/ 0 h 129"/>
                    <a:gd name="T26" fmla="*/ 84 w 146"/>
                    <a:gd name="T27" fmla="*/ 0 h 129"/>
                    <a:gd name="T28" fmla="*/ 98 w 146"/>
                    <a:gd name="T29" fmla="*/ 4 h 129"/>
                    <a:gd name="T30" fmla="*/ 110 w 146"/>
                    <a:gd name="T31" fmla="*/ 8 h 129"/>
                    <a:gd name="T32" fmla="*/ 124 w 146"/>
                    <a:gd name="T33" fmla="*/ 16 h 129"/>
                    <a:gd name="T34" fmla="*/ 140 w 146"/>
                    <a:gd name="T35" fmla="*/ 36 h 129"/>
                    <a:gd name="T36" fmla="*/ 144 w 146"/>
                    <a:gd name="T37" fmla="*/ 48 h 129"/>
                    <a:gd name="T38" fmla="*/ 146 w 146"/>
                    <a:gd name="T39" fmla="*/ 60 h 129"/>
                    <a:gd name="T40" fmla="*/ 146 w 146"/>
                    <a:gd name="T41" fmla="*/ 74 h 129"/>
                    <a:gd name="T42" fmla="*/ 142 w 146"/>
                    <a:gd name="T43" fmla="*/ 86 h 129"/>
                    <a:gd name="T44" fmla="*/ 136 w 146"/>
                    <a:gd name="T45" fmla="*/ 100 h 129"/>
                    <a:gd name="T46" fmla="*/ 124 w 146"/>
                    <a:gd name="T47" fmla="*/ 112 h 129"/>
                    <a:gd name="T48" fmla="*/ 114 w 146"/>
                    <a:gd name="T49" fmla="*/ 120 h 129"/>
                    <a:gd name="T50" fmla="*/ 102 w 146"/>
                    <a:gd name="T51" fmla="*/ 125 h 129"/>
                    <a:gd name="T52" fmla="*/ 90 w 146"/>
                    <a:gd name="T53" fmla="*/ 129 h 129"/>
                    <a:gd name="T54" fmla="*/ 76 w 146"/>
                    <a:gd name="T55" fmla="*/ 129 h 129"/>
                    <a:gd name="T56" fmla="*/ 62 w 146"/>
                    <a:gd name="T57" fmla="*/ 129 h 129"/>
                    <a:gd name="T58" fmla="*/ 50 w 146"/>
                    <a:gd name="T59" fmla="*/ 125 h 129"/>
                    <a:gd name="T60" fmla="*/ 38 w 146"/>
                    <a:gd name="T61" fmla="*/ 120 h 129"/>
                    <a:gd name="T62" fmla="*/ 28 w 146"/>
                    <a:gd name="T63" fmla="*/ 112 h 129"/>
                    <a:gd name="T64" fmla="*/ 52 w 146"/>
                    <a:gd name="T65" fmla="*/ 90 h 129"/>
                    <a:gd name="T66" fmla="*/ 62 w 146"/>
                    <a:gd name="T67" fmla="*/ 96 h 129"/>
                    <a:gd name="T68" fmla="*/ 76 w 146"/>
                    <a:gd name="T69" fmla="*/ 100 h 129"/>
                    <a:gd name="T70" fmla="*/ 90 w 146"/>
                    <a:gd name="T71" fmla="*/ 96 h 129"/>
                    <a:gd name="T72" fmla="*/ 100 w 146"/>
                    <a:gd name="T73" fmla="*/ 90 h 129"/>
                    <a:gd name="T74" fmla="*/ 106 w 146"/>
                    <a:gd name="T75" fmla="*/ 74 h 129"/>
                    <a:gd name="T76" fmla="*/ 110 w 146"/>
                    <a:gd name="T77" fmla="*/ 60 h 129"/>
                    <a:gd name="T78" fmla="*/ 106 w 146"/>
                    <a:gd name="T79" fmla="*/ 48 h 129"/>
                    <a:gd name="T80" fmla="*/ 100 w 146"/>
                    <a:gd name="T81" fmla="*/ 38 h 129"/>
                    <a:gd name="T82" fmla="*/ 90 w 146"/>
                    <a:gd name="T83" fmla="*/ 32 h 129"/>
                    <a:gd name="T84" fmla="*/ 76 w 146"/>
                    <a:gd name="T85" fmla="*/ 30 h 129"/>
                    <a:gd name="T86" fmla="*/ 62 w 146"/>
                    <a:gd name="T87" fmla="*/ 32 h 129"/>
                    <a:gd name="T88" fmla="*/ 52 w 146"/>
                    <a:gd name="T89" fmla="*/ 38 h 129"/>
                    <a:gd name="T90" fmla="*/ 44 w 146"/>
                    <a:gd name="T91" fmla="*/ 46 h 129"/>
                    <a:gd name="T92" fmla="*/ 40 w 146"/>
                    <a:gd name="T93" fmla="*/ 54 h 129"/>
                    <a:gd name="T94" fmla="*/ 38 w 146"/>
                    <a:gd name="T95" fmla="*/ 60 h 129"/>
                    <a:gd name="T96" fmla="*/ 38 w 146"/>
                    <a:gd name="T97" fmla="*/ 68 h 129"/>
                    <a:gd name="T98" fmla="*/ 44 w 146"/>
                    <a:gd name="T99" fmla="*/ 80 h 129"/>
                    <a:gd name="T100" fmla="*/ 52 w 146"/>
                    <a:gd name="T101" fmla="*/ 90 h 12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46"/>
                    <a:gd name="T154" fmla="*/ 0 h 129"/>
                    <a:gd name="T155" fmla="*/ 146 w 146"/>
                    <a:gd name="T156" fmla="*/ 129 h 12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46" h="129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30" y="8"/>
                      </a:lnTo>
                      <a:lnTo>
                        <a:pt x="44" y="4"/>
                      </a:lnTo>
                      <a:lnTo>
                        <a:pt x="56" y="0"/>
                      </a:lnTo>
                      <a:lnTo>
                        <a:pt x="70" y="0"/>
                      </a:lnTo>
                      <a:lnTo>
                        <a:pt x="84" y="0"/>
                      </a:lnTo>
                      <a:lnTo>
                        <a:pt x="98" y="4"/>
                      </a:lnTo>
                      <a:lnTo>
                        <a:pt x="110" y="8"/>
                      </a:lnTo>
                      <a:lnTo>
                        <a:pt x="124" y="16"/>
                      </a:lnTo>
                      <a:lnTo>
                        <a:pt x="140" y="36"/>
                      </a:lnTo>
                      <a:lnTo>
                        <a:pt x="144" y="48"/>
                      </a:lnTo>
                      <a:lnTo>
                        <a:pt x="146" y="60"/>
                      </a:lnTo>
                      <a:lnTo>
                        <a:pt x="146" y="74"/>
                      </a:lnTo>
                      <a:lnTo>
                        <a:pt x="142" y="86"/>
                      </a:lnTo>
                      <a:lnTo>
                        <a:pt x="136" y="100"/>
                      </a:lnTo>
                      <a:lnTo>
                        <a:pt x="124" y="112"/>
                      </a:lnTo>
                      <a:lnTo>
                        <a:pt x="114" y="120"/>
                      </a:lnTo>
                      <a:lnTo>
                        <a:pt x="102" y="125"/>
                      </a:lnTo>
                      <a:lnTo>
                        <a:pt x="90" y="129"/>
                      </a:lnTo>
                      <a:lnTo>
                        <a:pt x="76" y="129"/>
                      </a:lnTo>
                      <a:lnTo>
                        <a:pt x="62" y="129"/>
                      </a:lnTo>
                      <a:lnTo>
                        <a:pt x="50" y="125"/>
                      </a:lnTo>
                      <a:lnTo>
                        <a:pt x="38" y="120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2" y="96"/>
                      </a:lnTo>
                      <a:lnTo>
                        <a:pt x="76" y="100"/>
                      </a:lnTo>
                      <a:lnTo>
                        <a:pt x="90" y="96"/>
                      </a:lnTo>
                      <a:lnTo>
                        <a:pt x="100" y="90"/>
                      </a:lnTo>
                      <a:lnTo>
                        <a:pt x="106" y="74"/>
                      </a:lnTo>
                      <a:lnTo>
                        <a:pt x="110" y="60"/>
                      </a:lnTo>
                      <a:lnTo>
                        <a:pt x="106" y="48"/>
                      </a:lnTo>
                      <a:lnTo>
                        <a:pt x="100" y="38"/>
                      </a:lnTo>
                      <a:lnTo>
                        <a:pt x="90" y="32"/>
                      </a:lnTo>
                      <a:lnTo>
                        <a:pt x="76" y="30"/>
                      </a:lnTo>
                      <a:lnTo>
                        <a:pt x="62" y="32"/>
                      </a:lnTo>
                      <a:lnTo>
                        <a:pt x="52" y="38"/>
                      </a:lnTo>
                      <a:lnTo>
                        <a:pt x="44" y="46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8" y="68"/>
                      </a:lnTo>
                      <a:lnTo>
                        <a:pt x="44" y="80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1" name="Freeform 42"/>
                <p:cNvSpPr>
                  <a:spLocks noEditPoints="1"/>
                </p:cNvSpPr>
                <p:nvPr/>
              </p:nvSpPr>
              <p:spPr bwMode="auto">
                <a:xfrm>
                  <a:off x="4322" y="3317"/>
                  <a:ext cx="142" cy="126"/>
                </a:xfrm>
                <a:custGeom>
                  <a:avLst/>
                  <a:gdLst>
                    <a:gd name="T0" fmla="*/ 28 w 142"/>
                    <a:gd name="T1" fmla="*/ 112 h 126"/>
                    <a:gd name="T2" fmla="*/ 16 w 142"/>
                    <a:gd name="T3" fmla="*/ 102 h 126"/>
                    <a:gd name="T4" fmla="*/ 8 w 142"/>
                    <a:gd name="T5" fmla="*/ 92 h 126"/>
                    <a:gd name="T6" fmla="*/ 2 w 142"/>
                    <a:gd name="T7" fmla="*/ 80 h 126"/>
                    <a:gd name="T8" fmla="*/ 0 w 142"/>
                    <a:gd name="T9" fmla="*/ 68 h 126"/>
                    <a:gd name="T10" fmla="*/ 0 w 142"/>
                    <a:gd name="T11" fmla="*/ 54 h 126"/>
                    <a:gd name="T12" fmla="*/ 2 w 142"/>
                    <a:gd name="T13" fmla="*/ 42 h 126"/>
                    <a:gd name="T14" fmla="*/ 8 w 142"/>
                    <a:gd name="T15" fmla="*/ 28 h 126"/>
                    <a:gd name="T16" fmla="*/ 16 w 142"/>
                    <a:gd name="T17" fmla="*/ 16 h 126"/>
                    <a:gd name="T18" fmla="*/ 26 w 142"/>
                    <a:gd name="T19" fmla="*/ 8 h 126"/>
                    <a:gd name="T20" fmla="*/ 38 w 142"/>
                    <a:gd name="T21" fmla="*/ 4 h 126"/>
                    <a:gd name="T22" fmla="*/ 52 w 142"/>
                    <a:gd name="T23" fmla="*/ 0 h 126"/>
                    <a:gd name="T24" fmla="*/ 66 w 142"/>
                    <a:gd name="T25" fmla="*/ 0 h 126"/>
                    <a:gd name="T26" fmla="*/ 80 w 142"/>
                    <a:gd name="T27" fmla="*/ 0 h 126"/>
                    <a:gd name="T28" fmla="*/ 96 w 142"/>
                    <a:gd name="T29" fmla="*/ 4 h 126"/>
                    <a:gd name="T30" fmla="*/ 110 w 142"/>
                    <a:gd name="T31" fmla="*/ 8 h 126"/>
                    <a:gd name="T32" fmla="*/ 124 w 142"/>
                    <a:gd name="T33" fmla="*/ 16 h 126"/>
                    <a:gd name="T34" fmla="*/ 132 w 142"/>
                    <a:gd name="T35" fmla="*/ 24 h 126"/>
                    <a:gd name="T36" fmla="*/ 138 w 142"/>
                    <a:gd name="T37" fmla="*/ 34 h 126"/>
                    <a:gd name="T38" fmla="*/ 140 w 142"/>
                    <a:gd name="T39" fmla="*/ 46 h 126"/>
                    <a:gd name="T40" fmla="*/ 142 w 142"/>
                    <a:gd name="T41" fmla="*/ 58 h 126"/>
                    <a:gd name="T42" fmla="*/ 140 w 142"/>
                    <a:gd name="T43" fmla="*/ 70 h 126"/>
                    <a:gd name="T44" fmla="*/ 138 w 142"/>
                    <a:gd name="T45" fmla="*/ 82 h 126"/>
                    <a:gd name="T46" fmla="*/ 132 w 142"/>
                    <a:gd name="T47" fmla="*/ 92 h 126"/>
                    <a:gd name="T48" fmla="*/ 124 w 142"/>
                    <a:gd name="T49" fmla="*/ 100 h 126"/>
                    <a:gd name="T50" fmla="*/ 114 w 142"/>
                    <a:gd name="T51" fmla="*/ 110 h 126"/>
                    <a:gd name="T52" fmla="*/ 102 w 142"/>
                    <a:gd name="T53" fmla="*/ 118 h 126"/>
                    <a:gd name="T54" fmla="*/ 90 w 142"/>
                    <a:gd name="T55" fmla="*/ 124 h 126"/>
                    <a:gd name="T56" fmla="*/ 76 w 142"/>
                    <a:gd name="T57" fmla="*/ 126 h 126"/>
                    <a:gd name="T58" fmla="*/ 62 w 142"/>
                    <a:gd name="T59" fmla="*/ 126 h 126"/>
                    <a:gd name="T60" fmla="*/ 50 w 142"/>
                    <a:gd name="T61" fmla="*/ 124 h 126"/>
                    <a:gd name="T62" fmla="*/ 38 w 142"/>
                    <a:gd name="T63" fmla="*/ 118 h 126"/>
                    <a:gd name="T64" fmla="*/ 28 w 142"/>
                    <a:gd name="T65" fmla="*/ 112 h 126"/>
                    <a:gd name="T66" fmla="*/ 52 w 142"/>
                    <a:gd name="T67" fmla="*/ 90 h 126"/>
                    <a:gd name="T68" fmla="*/ 62 w 142"/>
                    <a:gd name="T69" fmla="*/ 96 h 126"/>
                    <a:gd name="T70" fmla="*/ 76 w 142"/>
                    <a:gd name="T71" fmla="*/ 96 h 126"/>
                    <a:gd name="T72" fmla="*/ 90 w 142"/>
                    <a:gd name="T73" fmla="*/ 92 h 126"/>
                    <a:gd name="T74" fmla="*/ 100 w 142"/>
                    <a:gd name="T75" fmla="*/ 80 h 126"/>
                    <a:gd name="T76" fmla="*/ 106 w 142"/>
                    <a:gd name="T77" fmla="*/ 70 h 126"/>
                    <a:gd name="T78" fmla="*/ 110 w 142"/>
                    <a:gd name="T79" fmla="*/ 58 h 126"/>
                    <a:gd name="T80" fmla="*/ 106 w 142"/>
                    <a:gd name="T81" fmla="*/ 46 h 126"/>
                    <a:gd name="T82" fmla="*/ 100 w 142"/>
                    <a:gd name="T83" fmla="*/ 36 h 126"/>
                    <a:gd name="T84" fmla="*/ 84 w 142"/>
                    <a:gd name="T85" fmla="*/ 30 h 126"/>
                    <a:gd name="T86" fmla="*/ 70 w 142"/>
                    <a:gd name="T87" fmla="*/ 28 h 126"/>
                    <a:gd name="T88" fmla="*/ 56 w 142"/>
                    <a:gd name="T89" fmla="*/ 30 h 126"/>
                    <a:gd name="T90" fmla="*/ 40 w 142"/>
                    <a:gd name="T91" fmla="*/ 36 h 126"/>
                    <a:gd name="T92" fmla="*/ 34 w 142"/>
                    <a:gd name="T93" fmla="*/ 50 h 126"/>
                    <a:gd name="T94" fmla="*/ 32 w 142"/>
                    <a:gd name="T95" fmla="*/ 64 h 126"/>
                    <a:gd name="T96" fmla="*/ 38 w 142"/>
                    <a:gd name="T97" fmla="*/ 76 h 126"/>
                    <a:gd name="T98" fmla="*/ 44 w 142"/>
                    <a:gd name="T99" fmla="*/ 82 h 126"/>
                    <a:gd name="T100" fmla="*/ 52 w 142"/>
                    <a:gd name="T101" fmla="*/ 90 h 12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42"/>
                    <a:gd name="T154" fmla="*/ 0 h 126"/>
                    <a:gd name="T155" fmla="*/ 142 w 142"/>
                    <a:gd name="T156" fmla="*/ 126 h 12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42" h="126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26" y="8"/>
                      </a:lnTo>
                      <a:lnTo>
                        <a:pt x="38" y="4"/>
                      </a:lnTo>
                      <a:lnTo>
                        <a:pt x="52" y="0"/>
                      </a:lnTo>
                      <a:lnTo>
                        <a:pt x="66" y="0"/>
                      </a:lnTo>
                      <a:lnTo>
                        <a:pt x="80" y="0"/>
                      </a:lnTo>
                      <a:lnTo>
                        <a:pt x="96" y="4"/>
                      </a:lnTo>
                      <a:lnTo>
                        <a:pt x="110" y="8"/>
                      </a:lnTo>
                      <a:lnTo>
                        <a:pt x="124" y="16"/>
                      </a:lnTo>
                      <a:lnTo>
                        <a:pt x="132" y="24"/>
                      </a:lnTo>
                      <a:lnTo>
                        <a:pt x="138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0" y="70"/>
                      </a:lnTo>
                      <a:lnTo>
                        <a:pt x="138" y="82"/>
                      </a:lnTo>
                      <a:lnTo>
                        <a:pt x="132" y="92"/>
                      </a:lnTo>
                      <a:lnTo>
                        <a:pt x="124" y="100"/>
                      </a:lnTo>
                      <a:lnTo>
                        <a:pt x="114" y="110"/>
                      </a:lnTo>
                      <a:lnTo>
                        <a:pt x="102" y="118"/>
                      </a:lnTo>
                      <a:lnTo>
                        <a:pt x="90" y="124"/>
                      </a:lnTo>
                      <a:lnTo>
                        <a:pt x="76" y="126"/>
                      </a:lnTo>
                      <a:lnTo>
                        <a:pt x="62" y="126"/>
                      </a:lnTo>
                      <a:lnTo>
                        <a:pt x="50" y="124"/>
                      </a:lnTo>
                      <a:lnTo>
                        <a:pt x="38" y="118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2" y="96"/>
                      </a:lnTo>
                      <a:lnTo>
                        <a:pt x="76" y="96"/>
                      </a:lnTo>
                      <a:lnTo>
                        <a:pt x="90" y="92"/>
                      </a:lnTo>
                      <a:lnTo>
                        <a:pt x="100" y="80"/>
                      </a:lnTo>
                      <a:lnTo>
                        <a:pt x="106" y="70"/>
                      </a:lnTo>
                      <a:lnTo>
                        <a:pt x="110" y="58"/>
                      </a:lnTo>
                      <a:lnTo>
                        <a:pt x="106" y="46"/>
                      </a:lnTo>
                      <a:lnTo>
                        <a:pt x="100" y="36"/>
                      </a:lnTo>
                      <a:lnTo>
                        <a:pt x="84" y="30"/>
                      </a:lnTo>
                      <a:lnTo>
                        <a:pt x="70" y="28"/>
                      </a:lnTo>
                      <a:lnTo>
                        <a:pt x="56" y="30"/>
                      </a:lnTo>
                      <a:lnTo>
                        <a:pt x="40" y="36"/>
                      </a:lnTo>
                      <a:lnTo>
                        <a:pt x="34" y="50"/>
                      </a:lnTo>
                      <a:lnTo>
                        <a:pt x="32" y="64"/>
                      </a:lnTo>
                      <a:lnTo>
                        <a:pt x="38" y="76"/>
                      </a:lnTo>
                      <a:lnTo>
                        <a:pt x="44" y="82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2" name="Freeform 43"/>
                <p:cNvSpPr>
                  <a:spLocks/>
                </p:cNvSpPr>
                <p:nvPr/>
              </p:nvSpPr>
              <p:spPr bwMode="auto">
                <a:xfrm>
                  <a:off x="4226" y="3413"/>
                  <a:ext cx="142" cy="128"/>
                </a:xfrm>
                <a:custGeom>
                  <a:avLst/>
                  <a:gdLst>
                    <a:gd name="T0" fmla="*/ 16 w 142"/>
                    <a:gd name="T1" fmla="*/ 16 h 128"/>
                    <a:gd name="T2" fmla="*/ 8 w 142"/>
                    <a:gd name="T3" fmla="*/ 28 h 128"/>
                    <a:gd name="T4" fmla="*/ 2 w 142"/>
                    <a:gd name="T5" fmla="*/ 40 h 128"/>
                    <a:gd name="T6" fmla="*/ 0 w 142"/>
                    <a:gd name="T7" fmla="*/ 52 h 128"/>
                    <a:gd name="T8" fmla="*/ 0 w 142"/>
                    <a:gd name="T9" fmla="*/ 64 h 128"/>
                    <a:gd name="T10" fmla="*/ 2 w 142"/>
                    <a:gd name="T11" fmla="*/ 76 h 128"/>
                    <a:gd name="T12" fmla="*/ 8 w 142"/>
                    <a:gd name="T13" fmla="*/ 88 h 128"/>
                    <a:gd name="T14" fmla="*/ 16 w 142"/>
                    <a:gd name="T15" fmla="*/ 100 h 128"/>
                    <a:gd name="T16" fmla="*/ 28 w 142"/>
                    <a:gd name="T17" fmla="*/ 112 h 128"/>
                    <a:gd name="T18" fmla="*/ 38 w 142"/>
                    <a:gd name="T19" fmla="*/ 120 h 128"/>
                    <a:gd name="T20" fmla="*/ 50 w 142"/>
                    <a:gd name="T21" fmla="*/ 124 h 128"/>
                    <a:gd name="T22" fmla="*/ 62 w 142"/>
                    <a:gd name="T23" fmla="*/ 128 h 128"/>
                    <a:gd name="T24" fmla="*/ 76 w 142"/>
                    <a:gd name="T25" fmla="*/ 128 h 128"/>
                    <a:gd name="T26" fmla="*/ 90 w 142"/>
                    <a:gd name="T27" fmla="*/ 126 h 128"/>
                    <a:gd name="T28" fmla="*/ 102 w 142"/>
                    <a:gd name="T29" fmla="*/ 120 h 128"/>
                    <a:gd name="T30" fmla="*/ 114 w 142"/>
                    <a:gd name="T31" fmla="*/ 112 h 128"/>
                    <a:gd name="T32" fmla="*/ 124 w 142"/>
                    <a:gd name="T33" fmla="*/ 102 h 128"/>
                    <a:gd name="T34" fmla="*/ 132 w 142"/>
                    <a:gd name="T35" fmla="*/ 92 h 128"/>
                    <a:gd name="T36" fmla="*/ 138 w 142"/>
                    <a:gd name="T37" fmla="*/ 82 h 128"/>
                    <a:gd name="T38" fmla="*/ 140 w 142"/>
                    <a:gd name="T39" fmla="*/ 70 h 128"/>
                    <a:gd name="T40" fmla="*/ 142 w 142"/>
                    <a:gd name="T41" fmla="*/ 60 h 128"/>
                    <a:gd name="T42" fmla="*/ 140 w 142"/>
                    <a:gd name="T43" fmla="*/ 48 h 128"/>
                    <a:gd name="T44" fmla="*/ 138 w 142"/>
                    <a:gd name="T45" fmla="*/ 36 h 128"/>
                    <a:gd name="T46" fmla="*/ 132 w 142"/>
                    <a:gd name="T47" fmla="*/ 26 h 128"/>
                    <a:gd name="T48" fmla="*/ 124 w 142"/>
                    <a:gd name="T49" fmla="*/ 16 h 128"/>
                    <a:gd name="T50" fmla="*/ 110 w 142"/>
                    <a:gd name="T51" fmla="*/ 8 h 128"/>
                    <a:gd name="T52" fmla="*/ 96 w 142"/>
                    <a:gd name="T53" fmla="*/ 4 h 128"/>
                    <a:gd name="T54" fmla="*/ 80 w 142"/>
                    <a:gd name="T55" fmla="*/ 0 h 128"/>
                    <a:gd name="T56" fmla="*/ 66 w 142"/>
                    <a:gd name="T57" fmla="*/ 0 h 128"/>
                    <a:gd name="T58" fmla="*/ 52 w 142"/>
                    <a:gd name="T59" fmla="*/ 0 h 128"/>
                    <a:gd name="T60" fmla="*/ 38 w 142"/>
                    <a:gd name="T61" fmla="*/ 4 h 128"/>
                    <a:gd name="T62" fmla="*/ 26 w 142"/>
                    <a:gd name="T63" fmla="*/ 8 h 128"/>
                    <a:gd name="T64" fmla="*/ 16 w 142"/>
                    <a:gd name="T65" fmla="*/ 16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2"/>
                    <a:gd name="T100" fmla="*/ 0 h 128"/>
                    <a:gd name="T101" fmla="*/ 142 w 14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2" h="128">
                      <a:moveTo>
                        <a:pt x="16" y="16"/>
                      </a:moveTo>
                      <a:lnTo>
                        <a:pt x="8" y="28"/>
                      </a:lnTo>
                      <a:lnTo>
                        <a:pt x="2" y="40"/>
                      </a:lnTo>
                      <a:lnTo>
                        <a:pt x="0" y="52"/>
                      </a:lnTo>
                      <a:lnTo>
                        <a:pt x="0" y="64"/>
                      </a:lnTo>
                      <a:lnTo>
                        <a:pt x="2" y="76"/>
                      </a:lnTo>
                      <a:lnTo>
                        <a:pt x="8" y="88"/>
                      </a:lnTo>
                      <a:lnTo>
                        <a:pt x="16" y="100"/>
                      </a:lnTo>
                      <a:lnTo>
                        <a:pt x="28" y="112"/>
                      </a:lnTo>
                      <a:lnTo>
                        <a:pt x="38" y="120"/>
                      </a:lnTo>
                      <a:lnTo>
                        <a:pt x="50" y="124"/>
                      </a:lnTo>
                      <a:lnTo>
                        <a:pt x="62" y="128"/>
                      </a:lnTo>
                      <a:lnTo>
                        <a:pt x="76" y="128"/>
                      </a:lnTo>
                      <a:lnTo>
                        <a:pt x="90" y="126"/>
                      </a:lnTo>
                      <a:lnTo>
                        <a:pt x="102" y="120"/>
                      </a:lnTo>
                      <a:lnTo>
                        <a:pt x="114" y="112"/>
                      </a:lnTo>
                      <a:lnTo>
                        <a:pt x="124" y="102"/>
                      </a:lnTo>
                      <a:lnTo>
                        <a:pt x="132" y="92"/>
                      </a:lnTo>
                      <a:lnTo>
                        <a:pt x="138" y="82"/>
                      </a:lnTo>
                      <a:lnTo>
                        <a:pt x="140" y="70"/>
                      </a:lnTo>
                      <a:lnTo>
                        <a:pt x="142" y="60"/>
                      </a:lnTo>
                      <a:lnTo>
                        <a:pt x="140" y="48"/>
                      </a:lnTo>
                      <a:lnTo>
                        <a:pt x="138" y="36"/>
                      </a:lnTo>
                      <a:lnTo>
                        <a:pt x="132" y="26"/>
                      </a:lnTo>
                      <a:lnTo>
                        <a:pt x="124" y="16"/>
                      </a:lnTo>
                      <a:lnTo>
                        <a:pt x="110" y="8"/>
                      </a:lnTo>
                      <a:lnTo>
                        <a:pt x="96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0"/>
                      </a:lnTo>
                      <a:lnTo>
                        <a:pt x="38" y="4"/>
                      </a:lnTo>
                      <a:lnTo>
                        <a:pt x="26" y="8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3" name="Freeform 44"/>
                <p:cNvSpPr>
                  <a:spLocks noEditPoints="1"/>
                </p:cNvSpPr>
                <p:nvPr/>
              </p:nvSpPr>
              <p:spPr bwMode="auto">
                <a:xfrm>
                  <a:off x="4128" y="3511"/>
                  <a:ext cx="142" cy="126"/>
                </a:xfrm>
                <a:custGeom>
                  <a:avLst/>
                  <a:gdLst>
                    <a:gd name="T0" fmla="*/ 16 w 142"/>
                    <a:gd name="T1" fmla="*/ 112 h 126"/>
                    <a:gd name="T2" fmla="*/ 8 w 142"/>
                    <a:gd name="T3" fmla="*/ 100 h 126"/>
                    <a:gd name="T4" fmla="*/ 4 w 142"/>
                    <a:gd name="T5" fmla="*/ 88 h 126"/>
                    <a:gd name="T6" fmla="*/ 0 w 142"/>
                    <a:gd name="T7" fmla="*/ 76 h 126"/>
                    <a:gd name="T8" fmla="*/ 0 w 142"/>
                    <a:gd name="T9" fmla="*/ 64 h 126"/>
                    <a:gd name="T10" fmla="*/ 0 w 142"/>
                    <a:gd name="T11" fmla="*/ 50 h 126"/>
                    <a:gd name="T12" fmla="*/ 4 w 142"/>
                    <a:gd name="T13" fmla="*/ 38 h 126"/>
                    <a:gd name="T14" fmla="*/ 8 w 142"/>
                    <a:gd name="T15" fmla="*/ 26 h 126"/>
                    <a:gd name="T16" fmla="*/ 16 w 142"/>
                    <a:gd name="T17" fmla="*/ 14 h 126"/>
                    <a:gd name="T18" fmla="*/ 26 w 142"/>
                    <a:gd name="T19" fmla="*/ 8 h 126"/>
                    <a:gd name="T20" fmla="*/ 38 w 142"/>
                    <a:gd name="T21" fmla="*/ 2 h 126"/>
                    <a:gd name="T22" fmla="*/ 66 w 142"/>
                    <a:gd name="T23" fmla="*/ 0 h 126"/>
                    <a:gd name="T24" fmla="*/ 96 w 142"/>
                    <a:gd name="T25" fmla="*/ 2 h 126"/>
                    <a:gd name="T26" fmla="*/ 124 w 142"/>
                    <a:gd name="T27" fmla="*/ 14 h 126"/>
                    <a:gd name="T28" fmla="*/ 132 w 142"/>
                    <a:gd name="T29" fmla="*/ 24 h 126"/>
                    <a:gd name="T30" fmla="*/ 138 w 142"/>
                    <a:gd name="T31" fmla="*/ 34 h 126"/>
                    <a:gd name="T32" fmla="*/ 140 w 142"/>
                    <a:gd name="T33" fmla="*/ 46 h 126"/>
                    <a:gd name="T34" fmla="*/ 142 w 142"/>
                    <a:gd name="T35" fmla="*/ 58 h 126"/>
                    <a:gd name="T36" fmla="*/ 140 w 142"/>
                    <a:gd name="T37" fmla="*/ 70 h 126"/>
                    <a:gd name="T38" fmla="*/ 138 w 142"/>
                    <a:gd name="T39" fmla="*/ 82 h 126"/>
                    <a:gd name="T40" fmla="*/ 132 w 142"/>
                    <a:gd name="T41" fmla="*/ 92 h 126"/>
                    <a:gd name="T42" fmla="*/ 124 w 142"/>
                    <a:gd name="T43" fmla="*/ 100 h 126"/>
                    <a:gd name="T44" fmla="*/ 114 w 142"/>
                    <a:gd name="T45" fmla="*/ 110 h 126"/>
                    <a:gd name="T46" fmla="*/ 102 w 142"/>
                    <a:gd name="T47" fmla="*/ 118 h 126"/>
                    <a:gd name="T48" fmla="*/ 88 w 142"/>
                    <a:gd name="T49" fmla="*/ 124 h 126"/>
                    <a:gd name="T50" fmla="*/ 74 w 142"/>
                    <a:gd name="T51" fmla="*/ 126 h 126"/>
                    <a:gd name="T52" fmla="*/ 60 w 142"/>
                    <a:gd name="T53" fmla="*/ 126 h 126"/>
                    <a:gd name="T54" fmla="*/ 44 w 142"/>
                    <a:gd name="T55" fmla="*/ 124 h 126"/>
                    <a:gd name="T56" fmla="*/ 30 w 142"/>
                    <a:gd name="T57" fmla="*/ 118 h 126"/>
                    <a:gd name="T58" fmla="*/ 16 w 142"/>
                    <a:gd name="T59" fmla="*/ 112 h 126"/>
                    <a:gd name="T60" fmla="*/ 40 w 142"/>
                    <a:gd name="T61" fmla="*/ 80 h 126"/>
                    <a:gd name="T62" fmla="*/ 50 w 142"/>
                    <a:gd name="T63" fmla="*/ 86 h 126"/>
                    <a:gd name="T64" fmla="*/ 58 w 142"/>
                    <a:gd name="T65" fmla="*/ 90 h 126"/>
                    <a:gd name="T66" fmla="*/ 66 w 142"/>
                    <a:gd name="T67" fmla="*/ 92 h 126"/>
                    <a:gd name="T68" fmla="*/ 74 w 142"/>
                    <a:gd name="T69" fmla="*/ 92 h 126"/>
                    <a:gd name="T70" fmla="*/ 90 w 142"/>
                    <a:gd name="T71" fmla="*/ 88 h 126"/>
                    <a:gd name="T72" fmla="*/ 100 w 142"/>
                    <a:gd name="T73" fmla="*/ 80 h 126"/>
                    <a:gd name="T74" fmla="*/ 106 w 142"/>
                    <a:gd name="T75" fmla="*/ 70 h 126"/>
                    <a:gd name="T76" fmla="*/ 110 w 142"/>
                    <a:gd name="T77" fmla="*/ 58 h 126"/>
                    <a:gd name="T78" fmla="*/ 106 w 142"/>
                    <a:gd name="T79" fmla="*/ 46 h 126"/>
                    <a:gd name="T80" fmla="*/ 100 w 142"/>
                    <a:gd name="T81" fmla="*/ 36 h 126"/>
                    <a:gd name="T82" fmla="*/ 82 w 142"/>
                    <a:gd name="T83" fmla="*/ 30 h 126"/>
                    <a:gd name="T84" fmla="*/ 66 w 142"/>
                    <a:gd name="T85" fmla="*/ 28 h 126"/>
                    <a:gd name="T86" fmla="*/ 52 w 142"/>
                    <a:gd name="T87" fmla="*/ 30 h 126"/>
                    <a:gd name="T88" fmla="*/ 40 w 142"/>
                    <a:gd name="T89" fmla="*/ 36 h 126"/>
                    <a:gd name="T90" fmla="*/ 34 w 142"/>
                    <a:gd name="T91" fmla="*/ 46 h 126"/>
                    <a:gd name="T92" fmla="*/ 32 w 142"/>
                    <a:gd name="T93" fmla="*/ 58 h 126"/>
                    <a:gd name="T94" fmla="*/ 34 w 142"/>
                    <a:gd name="T95" fmla="*/ 70 h 126"/>
                    <a:gd name="T96" fmla="*/ 40 w 142"/>
                    <a:gd name="T97" fmla="*/ 80 h 12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2"/>
                    <a:gd name="T148" fmla="*/ 0 h 126"/>
                    <a:gd name="T149" fmla="*/ 142 w 142"/>
                    <a:gd name="T150" fmla="*/ 126 h 12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2" h="126">
                      <a:moveTo>
                        <a:pt x="16" y="112"/>
                      </a:moveTo>
                      <a:lnTo>
                        <a:pt x="8" y="100"/>
                      </a:lnTo>
                      <a:lnTo>
                        <a:pt x="4" y="88"/>
                      </a:lnTo>
                      <a:lnTo>
                        <a:pt x="0" y="76"/>
                      </a:lnTo>
                      <a:lnTo>
                        <a:pt x="0" y="64"/>
                      </a:lnTo>
                      <a:lnTo>
                        <a:pt x="0" y="50"/>
                      </a:lnTo>
                      <a:lnTo>
                        <a:pt x="4" y="38"/>
                      </a:lnTo>
                      <a:lnTo>
                        <a:pt x="8" y="26"/>
                      </a:lnTo>
                      <a:lnTo>
                        <a:pt x="16" y="14"/>
                      </a:lnTo>
                      <a:lnTo>
                        <a:pt x="26" y="8"/>
                      </a:lnTo>
                      <a:lnTo>
                        <a:pt x="38" y="2"/>
                      </a:lnTo>
                      <a:lnTo>
                        <a:pt x="66" y="0"/>
                      </a:lnTo>
                      <a:lnTo>
                        <a:pt x="96" y="2"/>
                      </a:lnTo>
                      <a:lnTo>
                        <a:pt x="124" y="14"/>
                      </a:lnTo>
                      <a:lnTo>
                        <a:pt x="132" y="24"/>
                      </a:lnTo>
                      <a:lnTo>
                        <a:pt x="138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0" y="70"/>
                      </a:lnTo>
                      <a:lnTo>
                        <a:pt x="138" y="82"/>
                      </a:lnTo>
                      <a:lnTo>
                        <a:pt x="132" y="92"/>
                      </a:lnTo>
                      <a:lnTo>
                        <a:pt x="124" y="100"/>
                      </a:lnTo>
                      <a:lnTo>
                        <a:pt x="114" y="110"/>
                      </a:lnTo>
                      <a:lnTo>
                        <a:pt x="102" y="118"/>
                      </a:lnTo>
                      <a:lnTo>
                        <a:pt x="88" y="124"/>
                      </a:lnTo>
                      <a:lnTo>
                        <a:pt x="74" y="126"/>
                      </a:lnTo>
                      <a:lnTo>
                        <a:pt x="60" y="126"/>
                      </a:lnTo>
                      <a:lnTo>
                        <a:pt x="44" y="124"/>
                      </a:lnTo>
                      <a:lnTo>
                        <a:pt x="30" y="118"/>
                      </a:lnTo>
                      <a:lnTo>
                        <a:pt x="16" y="112"/>
                      </a:lnTo>
                      <a:close/>
                      <a:moveTo>
                        <a:pt x="40" y="80"/>
                      </a:moveTo>
                      <a:lnTo>
                        <a:pt x="50" y="86"/>
                      </a:lnTo>
                      <a:lnTo>
                        <a:pt x="58" y="90"/>
                      </a:lnTo>
                      <a:lnTo>
                        <a:pt x="66" y="92"/>
                      </a:lnTo>
                      <a:lnTo>
                        <a:pt x="74" y="92"/>
                      </a:lnTo>
                      <a:lnTo>
                        <a:pt x="90" y="88"/>
                      </a:lnTo>
                      <a:lnTo>
                        <a:pt x="100" y="80"/>
                      </a:lnTo>
                      <a:lnTo>
                        <a:pt x="106" y="70"/>
                      </a:lnTo>
                      <a:lnTo>
                        <a:pt x="110" y="58"/>
                      </a:lnTo>
                      <a:lnTo>
                        <a:pt x="106" y="46"/>
                      </a:lnTo>
                      <a:lnTo>
                        <a:pt x="100" y="36"/>
                      </a:lnTo>
                      <a:lnTo>
                        <a:pt x="82" y="30"/>
                      </a:lnTo>
                      <a:lnTo>
                        <a:pt x="66" y="28"/>
                      </a:lnTo>
                      <a:lnTo>
                        <a:pt x="52" y="30"/>
                      </a:lnTo>
                      <a:lnTo>
                        <a:pt x="40" y="36"/>
                      </a:lnTo>
                      <a:lnTo>
                        <a:pt x="34" y="46"/>
                      </a:lnTo>
                      <a:lnTo>
                        <a:pt x="32" y="58"/>
                      </a:lnTo>
                      <a:lnTo>
                        <a:pt x="34" y="70"/>
                      </a:lnTo>
                      <a:lnTo>
                        <a:pt x="40" y="8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4" name="Freeform 45"/>
                <p:cNvSpPr>
                  <a:spLocks noEditPoints="1"/>
                </p:cNvSpPr>
                <p:nvPr/>
              </p:nvSpPr>
              <p:spPr bwMode="auto">
                <a:xfrm>
                  <a:off x="3966" y="3377"/>
                  <a:ext cx="146" cy="132"/>
                </a:xfrm>
                <a:custGeom>
                  <a:avLst/>
                  <a:gdLst>
                    <a:gd name="T0" fmla="*/ 22 w 146"/>
                    <a:gd name="T1" fmla="*/ 116 h 132"/>
                    <a:gd name="T2" fmla="*/ 6 w 146"/>
                    <a:gd name="T3" fmla="*/ 92 h 132"/>
                    <a:gd name="T4" fmla="*/ 2 w 146"/>
                    <a:gd name="T5" fmla="*/ 80 h 132"/>
                    <a:gd name="T6" fmla="*/ 0 w 146"/>
                    <a:gd name="T7" fmla="*/ 68 h 132"/>
                    <a:gd name="T8" fmla="*/ 0 w 146"/>
                    <a:gd name="T9" fmla="*/ 56 h 132"/>
                    <a:gd name="T10" fmla="*/ 4 w 146"/>
                    <a:gd name="T11" fmla="*/ 44 h 132"/>
                    <a:gd name="T12" fmla="*/ 10 w 146"/>
                    <a:gd name="T13" fmla="*/ 32 h 132"/>
                    <a:gd name="T14" fmla="*/ 22 w 146"/>
                    <a:gd name="T15" fmla="*/ 20 h 132"/>
                    <a:gd name="T16" fmla="*/ 32 w 146"/>
                    <a:gd name="T17" fmla="*/ 12 h 132"/>
                    <a:gd name="T18" fmla="*/ 44 w 146"/>
                    <a:gd name="T19" fmla="*/ 6 h 132"/>
                    <a:gd name="T20" fmla="*/ 56 w 146"/>
                    <a:gd name="T21" fmla="*/ 2 h 132"/>
                    <a:gd name="T22" fmla="*/ 70 w 146"/>
                    <a:gd name="T23" fmla="*/ 0 h 132"/>
                    <a:gd name="T24" fmla="*/ 84 w 146"/>
                    <a:gd name="T25" fmla="*/ 0 h 132"/>
                    <a:gd name="T26" fmla="*/ 96 w 146"/>
                    <a:gd name="T27" fmla="*/ 4 h 132"/>
                    <a:gd name="T28" fmla="*/ 108 w 146"/>
                    <a:gd name="T29" fmla="*/ 10 h 132"/>
                    <a:gd name="T30" fmla="*/ 118 w 146"/>
                    <a:gd name="T31" fmla="*/ 20 h 132"/>
                    <a:gd name="T32" fmla="*/ 130 w 146"/>
                    <a:gd name="T33" fmla="*/ 28 h 132"/>
                    <a:gd name="T34" fmla="*/ 138 w 146"/>
                    <a:gd name="T35" fmla="*/ 38 h 132"/>
                    <a:gd name="T36" fmla="*/ 144 w 146"/>
                    <a:gd name="T37" fmla="*/ 50 h 132"/>
                    <a:gd name="T38" fmla="*/ 146 w 146"/>
                    <a:gd name="T39" fmla="*/ 62 h 132"/>
                    <a:gd name="T40" fmla="*/ 146 w 146"/>
                    <a:gd name="T41" fmla="*/ 74 h 132"/>
                    <a:gd name="T42" fmla="*/ 144 w 146"/>
                    <a:gd name="T43" fmla="*/ 86 h 132"/>
                    <a:gd name="T44" fmla="*/ 138 w 146"/>
                    <a:gd name="T45" fmla="*/ 96 h 132"/>
                    <a:gd name="T46" fmla="*/ 130 w 146"/>
                    <a:gd name="T47" fmla="*/ 106 h 132"/>
                    <a:gd name="T48" fmla="*/ 116 w 146"/>
                    <a:gd name="T49" fmla="*/ 116 h 132"/>
                    <a:gd name="T50" fmla="*/ 104 w 146"/>
                    <a:gd name="T51" fmla="*/ 124 h 132"/>
                    <a:gd name="T52" fmla="*/ 90 w 146"/>
                    <a:gd name="T53" fmla="*/ 130 h 132"/>
                    <a:gd name="T54" fmla="*/ 76 w 146"/>
                    <a:gd name="T55" fmla="*/ 132 h 132"/>
                    <a:gd name="T56" fmla="*/ 62 w 146"/>
                    <a:gd name="T57" fmla="*/ 132 h 132"/>
                    <a:gd name="T58" fmla="*/ 50 w 146"/>
                    <a:gd name="T59" fmla="*/ 128 h 132"/>
                    <a:gd name="T60" fmla="*/ 36 w 146"/>
                    <a:gd name="T61" fmla="*/ 124 h 132"/>
                    <a:gd name="T62" fmla="*/ 22 w 146"/>
                    <a:gd name="T63" fmla="*/ 116 h 132"/>
                    <a:gd name="T64" fmla="*/ 46 w 146"/>
                    <a:gd name="T65" fmla="*/ 84 h 132"/>
                    <a:gd name="T66" fmla="*/ 56 w 146"/>
                    <a:gd name="T67" fmla="*/ 90 h 132"/>
                    <a:gd name="T68" fmla="*/ 70 w 146"/>
                    <a:gd name="T69" fmla="*/ 92 h 132"/>
                    <a:gd name="T70" fmla="*/ 84 w 146"/>
                    <a:gd name="T71" fmla="*/ 90 h 132"/>
                    <a:gd name="T72" fmla="*/ 94 w 146"/>
                    <a:gd name="T73" fmla="*/ 84 h 132"/>
                    <a:gd name="T74" fmla="*/ 100 w 146"/>
                    <a:gd name="T75" fmla="*/ 74 h 132"/>
                    <a:gd name="T76" fmla="*/ 104 w 146"/>
                    <a:gd name="T77" fmla="*/ 62 h 132"/>
                    <a:gd name="T78" fmla="*/ 100 w 146"/>
                    <a:gd name="T79" fmla="*/ 50 h 132"/>
                    <a:gd name="T80" fmla="*/ 94 w 146"/>
                    <a:gd name="T81" fmla="*/ 40 h 132"/>
                    <a:gd name="T82" fmla="*/ 84 w 146"/>
                    <a:gd name="T83" fmla="*/ 34 h 132"/>
                    <a:gd name="T84" fmla="*/ 70 w 146"/>
                    <a:gd name="T85" fmla="*/ 32 h 132"/>
                    <a:gd name="T86" fmla="*/ 56 w 146"/>
                    <a:gd name="T87" fmla="*/ 34 h 132"/>
                    <a:gd name="T88" fmla="*/ 46 w 146"/>
                    <a:gd name="T89" fmla="*/ 40 h 132"/>
                    <a:gd name="T90" fmla="*/ 40 w 146"/>
                    <a:gd name="T91" fmla="*/ 50 h 132"/>
                    <a:gd name="T92" fmla="*/ 38 w 146"/>
                    <a:gd name="T93" fmla="*/ 62 h 132"/>
                    <a:gd name="T94" fmla="*/ 40 w 146"/>
                    <a:gd name="T95" fmla="*/ 74 h 132"/>
                    <a:gd name="T96" fmla="*/ 46 w 146"/>
                    <a:gd name="T97" fmla="*/ 84 h 13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6"/>
                    <a:gd name="T148" fmla="*/ 0 h 132"/>
                    <a:gd name="T149" fmla="*/ 146 w 146"/>
                    <a:gd name="T150" fmla="*/ 132 h 13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6" h="132">
                      <a:moveTo>
                        <a:pt x="22" y="116"/>
                      </a:move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6"/>
                      </a:lnTo>
                      <a:lnTo>
                        <a:pt x="4" y="44"/>
                      </a:lnTo>
                      <a:lnTo>
                        <a:pt x="10" y="32"/>
                      </a:lnTo>
                      <a:lnTo>
                        <a:pt x="22" y="20"/>
                      </a:lnTo>
                      <a:lnTo>
                        <a:pt x="32" y="12"/>
                      </a:lnTo>
                      <a:lnTo>
                        <a:pt x="44" y="6"/>
                      </a:lnTo>
                      <a:lnTo>
                        <a:pt x="56" y="2"/>
                      </a:lnTo>
                      <a:lnTo>
                        <a:pt x="70" y="0"/>
                      </a:lnTo>
                      <a:lnTo>
                        <a:pt x="84" y="0"/>
                      </a:lnTo>
                      <a:lnTo>
                        <a:pt x="96" y="4"/>
                      </a:lnTo>
                      <a:lnTo>
                        <a:pt x="108" y="10"/>
                      </a:lnTo>
                      <a:lnTo>
                        <a:pt x="118" y="20"/>
                      </a:lnTo>
                      <a:lnTo>
                        <a:pt x="130" y="28"/>
                      </a:lnTo>
                      <a:lnTo>
                        <a:pt x="138" y="38"/>
                      </a:lnTo>
                      <a:lnTo>
                        <a:pt x="144" y="50"/>
                      </a:lnTo>
                      <a:lnTo>
                        <a:pt x="146" y="62"/>
                      </a:lnTo>
                      <a:lnTo>
                        <a:pt x="146" y="74"/>
                      </a:lnTo>
                      <a:lnTo>
                        <a:pt x="144" y="86"/>
                      </a:lnTo>
                      <a:lnTo>
                        <a:pt x="138" y="96"/>
                      </a:lnTo>
                      <a:lnTo>
                        <a:pt x="130" y="106"/>
                      </a:lnTo>
                      <a:lnTo>
                        <a:pt x="116" y="116"/>
                      </a:lnTo>
                      <a:lnTo>
                        <a:pt x="104" y="124"/>
                      </a:lnTo>
                      <a:lnTo>
                        <a:pt x="90" y="130"/>
                      </a:lnTo>
                      <a:lnTo>
                        <a:pt x="76" y="132"/>
                      </a:lnTo>
                      <a:lnTo>
                        <a:pt x="62" y="132"/>
                      </a:lnTo>
                      <a:lnTo>
                        <a:pt x="50" y="128"/>
                      </a:lnTo>
                      <a:lnTo>
                        <a:pt x="36" y="124"/>
                      </a:lnTo>
                      <a:lnTo>
                        <a:pt x="22" y="116"/>
                      </a:lnTo>
                      <a:close/>
                      <a:moveTo>
                        <a:pt x="46" y="84"/>
                      </a:moveTo>
                      <a:lnTo>
                        <a:pt x="56" y="90"/>
                      </a:lnTo>
                      <a:lnTo>
                        <a:pt x="70" y="92"/>
                      </a:lnTo>
                      <a:lnTo>
                        <a:pt x="84" y="90"/>
                      </a:lnTo>
                      <a:lnTo>
                        <a:pt x="94" y="84"/>
                      </a:lnTo>
                      <a:lnTo>
                        <a:pt x="100" y="74"/>
                      </a:lnTo>
                      <a:lnTo>
                        <a:pt x="104" y="62"/>
                      </a:lnTo>
                      <a:lnTo>
                        <a:pt x="100" y="50"/>
                      </a:lnTo>
                      <a:lnTo>
                        <a:pt x="94" y="40"/>
                      </a:lnTo>
                      <a:lnTo>
                        <a:pt x="84" y="34"/>
                      </a:lnTo>
                      <a:lnTo>
                        <a:pt x="70" y="32"/>
                      </a:lnTo>
                      <a:lnTo>
                        <a:pt x="56" y="34"/>
                      </a:lnTo>
                      <a:lnTo>
                        <a:pt x="46" y="40"/>
                      </a:lnTo>
                      <a:lnTo>
                        <a:pt x="40" y="50"/>
                      </a:lnTo>
                      <a:lnTo>
                        <a:pt x="38" y="62"/>
                      </a:lnTo>
                      <a:lnTo>
                        <a:pt x="40" y="74"/>
                      </a:lnTo>
                      <a:lnTo>
                        <a:pt x="46" y="8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5" name="Freeform 46"/>
                <p:cNvSpPr>
                  <a:spLocks noEditPoints="1"/>
                </p:cNvSpPr>
                <p:nvPr/>
              </p:nvSpPr>
              <p:spPr bwMode="auto">
                <a:xfrm>
                  <a:off x="4066" y="3281"/>
                  <a:ext cx="142" cy="130"/>
                </a:xfrm>
                <a:custGeom>
                  <a:avLst/>
                  <a:gdLst>
                    <a:gd name="T0" fmla="*/ 18 w 142"/>
                    <a:gd name="T1" fmla="*/ 116 h 130"/>
                    <a:gd name="T2" fmla="*/ 10 w 142"/>
                    <a:gd name="T3" fmla="*/ 104 h 130"/>
                    <a:gd name="T4" fmla="*/ 4 w 142"/>
                    <a:gd name="T5" fmla="*/ 90 h 130"/>
                    <a:gd name="T6" fmla="*/ 2 w 142"/>
                    <a:gd name="T7" fmla="*/ 76 h 130"/>
                    <a:gd name="T8" fmla="*/ 0 w 142"/>
                    <a:gd name="T9" fmla="*/ 64 h 130"/>
                    <a:gd name="T10" fmla="*/ 2 w 142"/>
                    <a:gd name="T11" fmla="*/ 50 h 130"/>
                    <a:gd name="T12" fmla="*/ 4 w 142"/>
                    <a:gd name="T13" fmla="*/ 40 h 130"/>
                    <a:gd name="T14" fmla="*/ 10 w 142"/>
                    <a:gd name="T15" fmla="*/ 28 h 130"/>
                    <a:gd name="T16" fmla="*/ 18 w 142"/>
                    <a:gd name="T17" fmla="*/ 20 h 130"/>
                    <a:gd name="T18" fmla="*/ 28 w 142"/>
                    <a:gd name="T19" fmla="*/ 12 h 130"/>
                    <a:gd name="T20" fmla="*/ 40 w 142"/>
                    <a:gd name="T21" fmla="*/ 6 h 130"/>
                    <a:gd name="T22" fmla="*/ 52 w 142"/>
                    <a:gd name="T23" fmla="*/ 2 h 130"/>
                    <a:gd name="T24" fmla="*/ 66 w 142"/>
                    <a:gd name="T25" fmla="*/ 0 h 130"/>
                    <a:gd name="T26" fmla="*/ 80 w 142"/>
                    <a:gd name="T27" fmla="*/ 0 h 130"/>
                    <a:gd name="T28" fmla="*/ 92 w 142"/>
                    <a:gd name="T29" fmla="*/ 4 h 130"/>
                    <a:gd name="T30" fmla="*/ 104 w 142"/>
                    <a:gd name="T31" fmla="*/ 10 h 130"/>
                    <a:gd name="T32" fmla="*/ 114 w 142"/>
                    <a:gd name="T33" fmla="*/ 20 h 130"/>
                    <a:gd name="T34" fmla="*/ 126 w 142"/>
                    <a:gd name="T35" fmla="*/ 28 h 130"/>
                    <a:gd name="T36" fmla="*/ 134 w 142"/>
                    <a:gd name="T37" fmla="*/ 38 h 130"/>
                    <a:gd name="T38" fmla="*/ 140 w 142"/>
                    <a:gd name="T39" fmla="*/ 50 h 130"/>
                    <a:gd name="T40" fmla="*/ 142 w 142"/>
                    <a:gd name="T41" fmla="*/ 62 h 130"/>
                    <a:gd name="T42" fmla="*/ 142 w 142"/>
                    <a:gd name="T43" fmla="*/ 74 h 130"/>
                    <a:gd name="T44" fmla="*/ 140 w 142"/>
                    <a:gd name="T45" fmla="*/ 86 h 130"/>
                    <a:gd name="T46" fmla="*/ 134 w 142"/>
                    <a:gd name="T47" fmla="*/ 96 h 130"/>
                    <a:gd name="T48" fmla="*/ 126 w 142"/>
                    <a:gd name="T49" fmla="*/ 104 h 130"/>
                    <a:gd name="T50" fmla="*/ 112 w 142"/>
                    <a:gd name="T51" fmla="*/ 114 h 130"/>
                    <a:gd name="T52" fmla="*/ 100 w 142"/>
                    <a:gd name="T53" fmla="*/ 122 h 130"/>
                    <a:gd name="T54" fmla="*/ 86 w 142"/>
                    <a:gd name="T55" fmla="*/ 128 h 130"/>
                    <a:gd name="T56" fmla="*/ 72 w 142"/>
                    <a:gd name="T57" fmla="*/ 130 h 130"/>
                    <a:gd name="T58" fmla="*/ 58 w 142"/>
                    <a:gd name="T59" fmla="*/ 130 h 130"/>
                    <a:gd name="T60" fmla="*/ 46 w 142"/>
                    <a:gd name="T61" fmla="*/ 128 h 130"/>
                    <a:gd name="T62" fmla="*/ 32 w 142"/>
                    <a:gd name="T63" fmla="*/ 122 h 130"/>
                    <a:gd name="T64" fmla="*/ 18 w 142"/>
                    <a:gd name="T65" fmla="*/ 116 h 130"/>
                    <a:gd name="T66" fmla="*/ 42 w 142"/>
                    <a:gd name="T67" fmla="*/ 84 h 130"/>
                    <a:gd name="T68" fmla="*/ 52 w 142"/>
                    <a:gd name="T69" fmla="*/ 90 h 130"/>
                    <a:gd name="T70" fmla="*/ 66 w 142"/>
                    <a:gd name="T71" fmla="*/ 92 h 130"/>
                    <a:gd name="T72" fmla="*/ 80 w 142"/>
                    <a:gd name="T73" fmla="*/ 90 h 130"/>
                    <a:gd name="T74" fmla="*/ 90 w 142"/>
                    <a:gd name="T75" fmla="*/ 84 h 130"/>
                    <a:gd name="T76" fmla="*/ 98 w 142"/>
                    <a:gd name="T77" fmla="*/ 80 h 130"/>
                    <a:gd name="T78" fmla="*/ 104 w 142"/>
                    <a:gd name="T79" fmla="*/ 74 h 130"/>
                    <a:gd name="T80" fmla="*/ 106 w 142"/>
                    <a:gd name="T81" fmla="*/ 68 h 130"/>
                    <a:gd name="T82" fmla="*/ 108 w 142"/>
                    <a:gd name="T83" fmla="*/ 62 h 130"/>
                    <a:gd name="T84" fmla="*/ 106 w 142"/>
                    <a:gd name="T85" fmla="*/ 56 h 130"/>
                    <a:gd name="T86" fmla="*/ 104 w 142"/>
                    <a:gd name="T87" fmla="*/ 50 h 130"/>
                    <a:gd name="T88" fmla="*/ 98 w 142"/>
                    <a:gd name="T89" fmla="*/ 44 h 130"/>
                    <a:gd name="T90" fmla="*/ 90 w 142"/>
                    <a:gd name="T91" fmla="*/ 40 h 130"/>
                    <a:gd name="T92" fmla="*/ 80 w 142"/>
                    <a:gd name="T93" fmla="*/ 34 h 130"/>
                    <a:gd name="T94" fmla="*/ 66 w 142"/>
                    <a:gd name="T95" fmla="*/ 32 h 130"/>
                    <a:gd name="T96" fmla="*/ 52 w 142"/>
                    <a:gd name="T97" fmla="*/ 34 h 130"/>
                    <a:gd name="T98" fmla="*/ 42 w 142"/>
                    <a:gd name="T99" fmla="*/ 40 h 130"/>
                    <a:gd name="T100" fmla="*/ 36 w 142"/>
                    <a:gd name="T101" fmla="*/ 50 h 130"/>
                    <a:gd name="T102" fmla="*/ 34 w 142"/>
                    <a:gd name="T103" fmla="*/ 62 h 130"/>
                    <a:gd name="T104" fmla="*/ 36 w 142"/>
                    <a:gd name="T105" fmla="*/ 74 h 130"/>
                    <a:gd name="T106" fmla="*/ 42 w 142"/>
                    <a:gd name="T107" fmla="*/ 84 h 1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2"/>
                    <a:gd name="T163" fmla="*/ 0 h 130"/>
                    <a:gd name="T164" fmla="*/ 142 w 142"/>
                    <a:gd name="T165" fmla="*/ 130 h 13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2" h="130">
                      <a:moveTo>
                        <a:pt x="18" y="116"/>
                      </a:moveTo>
                      <a:lnTo>
                        <a:pt x="10" y="104"/>
                      </a:lnTo>
                      <a:lnTo>
                        <a:pt x="4" y="90"/>
                      </a:lnTo>
                      <a:lnTo>
                        <a:pt x="2" y="76"/>
                      </a:lnTo>
                      <a:lnTo>
                        <a:pt x="0" y="64"/>
                      </a:lnTo>
                      <a:lnTo>
                        <a:pt x="2" y="50"/>
                      </a:lnTo>
                      <a:lnTo>
                        <a:pt x="4" y="40"/>
                      </a:lnTo>
                      <a:lnTo>
                        <a:pt x="10" y="28"/>
                      </a:lnTo>
                      <a:lnTo>
                        <a:pt x="18" y="20"/>
                      </a:lnTo>
                      <a:lnTo>
                        <a:pt x="28" y="12"/>
                      </a:lnTo>
                      <a:lnTo>
                        <a:pt x="40" y="6"/>
                      </a:lnTo>
                      <a:lnTo>
                        <a:pt x="52" y="2"/>
                      </a:lnTo>
                      <a:lnTo>
                        <a:pt x="66" y="0"/>
                      </a:lnTo>
                      <a:lnTo>
                        <a:pt x="80" y="0"/>
                      </a:lnTo>
                      <a:lnTo>
                        <a:pt x="92" y="4"/>
                      </a:lnTo>
                      <a:lnTo>
                        <a:pt x="104" y="10"/>
                      </a:lnTo>
                      <a:lnTo>
                        <a:pt x="114" y="20"/>
                      </a:lnTo>
                      <a:lnTo>
                        <a:pt x="126" y="28"/>
                      </a:lnTo>
                      <a:lnTo>
                        <a:pt x="134" y="38"/>
                      </a:lnTo>
                      <a:lnTo>
                        <a:pt x="140" y="50"/>
                      </a:lnTo>
                      <a:lnTo>
                        <a:pt x="142" y="62"/>
                      </a:lnTo>
                      <a:lnTo>
                        <a:pt x="142" y="74"/>
                      </a:lnTo>
                      <a:lnTo>
                        <a:pt x="140" y="86"/>
                      </a:lnTo>
                      <a:lnTo>
                        <a:pt x="134" y="96"/>
                      </a:lnTo>
                      <a:lnTo>
                        <a:pt x="126" y="104"/>
                      </a:lnTo>
                      <a:lnTo>
                        <a:pt x="112" y="114"/>
                      </a:lnTo>
                      <a:lnTo>
                        <a:pt x="100" y="122"/>
                      </a:lnTo>
                      <a:lnTo>
                        <a:pt x="86" y="128"/>
                      </a:lnTo>
                      <a:lnTo>
                        <a:pt x="72" y="130"/>
                      </a:lnTo>
                      <a:lnTo>
                        <a:pt x="58" y="130"/>
                      </a:lnTo>
                      <a:lnTo>
                        <a:pt x="46" y="128"/>
                      </a:lnTo>
                      <a:lnTo>
                        <a:pt x="32" y="122"/>
                      </a:lnTo>
                      <a:lnTo>
                        <a:pt x="18" y="116"/>
                      </a:lnTo>
                      <a:close/>
                      <a:moveTo>
                        <a:pt x="42" y="84"/>
                      </a:moveTo>
                      <a:lnTo>
                        <a:pt x="52" y="90"/>
                      </a:lnTo>
                      <a:lnTo>
                        <a:pt x="66" y="92"/>
                      </a:lnTo>
                      <a:lnTo>
                        <a:pt x="80" y="90"/>
                      </a:lnTo>
                      <a:lnTo>
                        <a:pt x="90" y="84"/>
                      </a:lnTo>
                      <a:lnTo>
                        <a:pt x="98" y="80"/>
                      </a:lnTo>
                      <a:lnTo>
                        <a:pt x="104" y="74"/>
                      </a:lnTo>
                      <a:lnTo>
                        <a:pt x="106" y="68"/>
                      </a:lnTo>
                      <a:lnTo>
                        <a:pt x="108" y="62"/>
                      </a:lnTo>
                      <a:lnTo>
                        <a:pt x="106" y="56"/>
                      </a:lnTo>
                      <a:lnTo>
                        <a:pt x="104" y="50"/>
                      </a:lnTo>
                      <a:lnTo>
                        <a:pt x="98" y="44"/>
                      </a:lnTo>
                      <a:lnTo>
                        <a:pt x="90" y="40"/>
                      </a:lnTo>
                      <a:lnTo>
                        <a:pt x="80" y="34"/>
                      </a:lnTo>
                      <a:lnTo>
                        <a:pt x="66" y="32"/>
                      </a:lnTo>
                      <a:lnTo>
                        <a:pt x="52" y="34"/>
                      </a:lnTo>
                      <a:lnTo>
                        <a:pt x="42" y="40"/>
                      </a:lnTo>
                      <a:lnTo>
                        <a:pt x="36" y="50"/>
                      </a:lnTo>
                      <a:lnTo>
                        <a:pt x="34" y="62"/>
                      </a:lnTo>
                      <a:lnTo>
                        <a:pt x="36" y="74"/>
                      </a:lnTo>
                      <a:lnTo>
                        <a:pt x="42" y="8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6" name="Freeform 47"/>
                <p:cNvSpPr>
                  <a:spLocks noEditPoints="1"/>
                </p:cNvSpPr>
                <p:nvPr/>
              </p:nvSpPr>
              <p:spPr bwMode="auto">
                <a:xfrm>
                  <a:off x="4418" y="3220"/>
                  <a:ext cx="146" cy="127"/>
                </a:xfrm>
                <a:custGeom>
                  <a:avLst/>
                  <a:gdLst>
                    <a:gd name="T0" fmla="*/ 28 w 146"/>
                    <a:gd name="T1" fmla="*/ 113 h 127"/>
                    <a:gd name="T2" fmla="*/ 16 w 146"/>
                    <a:gd name="T3" fmla="*/ 103 h 127"/>
                    <a:gd name="T4" fmla="*/ 8 w 146"/>
                    <a:gd name="T5" fmla="*/ 93 h 127"/>
                    <a:gd name="T6" fmla="*/ 2 w 146"/>
                    <a:gd name="T7" fmla="*/ 81 h 127"/>
                    <a:gd name="T8" fmla="*/ 0 w 146"/>
                    <a:gd name="T9" fmla="*/ 67 h 127"/>
                    <a:gd name="T10" fmla="*/ 0 w 146"/>
                    <a:gd name="T11" fmla="*/ 55 h 127"/>
                    <a:gd name="T12" fmla="*/ 2 w 146"/>
                    <a:gd name="T13" fmla="*/ 41 h 127"/>
                    <a:gd name="T14" fmla="*/ 8 w 146"/>
                    <a:gd name="T15" fmla="*/ 27 h 127"/>
                    <a:gd name="T16" fmla="*/ 16 w 146"/>
                    <a:gd name="T17" fmla="*/ 14 h 127"/>
                    <a:gd name="T18" fmla="*/ 44 w 146"/>
                    <a:gd name="T19" fmla="*/ 2 h 127"/>
                    <a:gd name="T20" fmla="*/ 70 w 146"/>
                    <a:gd name="T21" fmla="*/ 0 h 127"/>
                    <a:gd name="T22" fmla="*/ 98 w 146"/>
                    <a:gd name="T23" fmla="*/ 2 h 127"/>
                    <a:gd name="T24" fmla="*/ 124 w 146"/>
                    <a:gd name="T25" fmla="*/ 14 h 127"/>
                    <a:gd name="T26" fmla="*/ 132 w 146"/>
                    <a:gd name="T27" fmla="*/ 25 h 127"/>
                    <a:gd name="T28" fmla="*/ 140 w 146"/>
                    <a:gd name="T29" fmla="*/ 35 h 127"/>
                    <a:gd name="T30" fmla="*/ 144 w 146"/>
                    <a:gd name="T31" fmla="*/ 47 h 127"/>
                    <a:gd name="T32" fmla="*/ 146 w 146"/>
                    <a:gd name="T33" fmla="*/ 59 h 127"/>
                    <a:gd name="T34" fmla="*/ 146 w 146"/>
                    <a:gd name="T35" fmla="*/ 71 h 127"/>
                    <a:gd name="T36" fmla="*/ 142 w 146"/>
                    <a:gd name="T37" fmla="*/ 83 h 127"/>
                    <a:gd name="T38" fmla="*/ 136 w 146"/>
                    <a:gd name="T39" fmla="*/ 93 h 127"/>
                    <a:gd name="T40" fmla="*/ 124 w 146"/>
                    <a:gd name="T41" fmla="*/ 101 h 127"/>
                    <a:gd name="T42" fmla="*/ 114 w 146"/>
                    <a:gd name="T43" fmla="*/ 111 h 127"/>
                    <a:gd name="T44" fmla="*/ 102 w 146"/>
                    <a:gd name="T45" fmla="*/ 119 h 127"/>
                    <a:gd name="T46" fmla="*/ 90 w 146"/>
                    <a:gd name="T47" fmla="*/ 125 h 127"/>
                    <a:gd name="T48" fmla="*/ 76 w 146"/>
                    <a:gd name="T49" fmla="*/ 127 h 127"/>
                    <a:gd name="T50" fmla="*/ 62 w 146"/>
                    <a:gd name="T51" fmla="*/ 127 h 127"/>
                    <a:gd name="T52" fmla="*/ 50 w 146"/>
                    <a:gd name="T53" fmla="*/ 125 h 127"/>
                    <a:gd name="T54" fmla="*/ 38 w 146"/>
                    <a:gd name="T55" fmla="*/ 119 h 127"/>
                    <a:gd name="T56" fmla="*/ 28 w 146"/>
                    <a:gd name="T57" fmla="*/ 113 h 127"/>
                    <a:gd name="T58" fmla="*/ 52 w 146"/>
                    <a:gd name="T59" fmla="*/ 91 h 127"/>
                    <a:gd name="T60" fmla="*/ 62 w 146"/>
                    <a:gd name="T61" fmla="*/ 97 h 127"/>
                    <a:gd name="T62" fmla="*/ 76 w 146"/>
                    <a:gd name="T63" fmla="*/ 97 h 127"/>
                    <a:gd name="T64" fmla="*/ 90 w 146"/>
                    <a:gd name="T65" fmla="*/ 93 h 127"/>
                    <a:gd name="T66" fmla="*/ 100 w 146"/>
                    <a:gd name="T67" fmla="*/ 81 h 127"/>
                    <a:gd name="T68" fmla="*/ 106 w 146"/>
                    <a:gd name="T69" fmla="*/ 71 h 127"/>
                    <a:gd name="T70" fmla="*/ 110 w 146"/>
                    <a:gd name="T71" fmla="*/ 59 h 127"/>
                    <a:gd name="T72" fmla="*/ 106 w 146"/>
                    <a:gd name="T73" fmla="*/ 47 h 127"/>
                    <a:gd name="T74" fmla="*/ 100 w 146"/>
                    <a:gd name="T75" fmla="*/ 37 h 127"/>
                    <a:gd name="T76" fmla="*/ 90 w 146"/>
                    <a:gd name="T77" fmla="*/ 31 h 127"/>
                    <a:gd name="T78" fmla="*/ 76 w 146"/>
                    <a:gd name="T79" fmla="*/ 29 h 127"/>
                    <a:gd name="T80" fmla="*/ 62 w 146"/>
                    <a:gd name="T81" fmla="*/ 31 h 127"/>
                    <a:gd name="T82" fmla="*/ 52 w 146"/>
                    <a:gd name="T83" fmla="*/ 37 h 127"/>
                    <a:gd name="T84" fmla="*/ 44 w 146"/>
                    <a:gd name="T85" fmla="*/ 45 h 127"/>
                    <a:gd name="T86" fmla="*/ 40 w 146"/>
                    <a:gd name="T87" fmla="*/ 53 h 127"/>
                    <a:gd name="T88" fmla="*/ 38 w 146"/>
                    <a:gd name="T89" fmla="*/ 61 h 127"/>
                    <a:gd name="T90" fmla="*/ 38 w 146"/>
                    <a:gd name="T91" fmla="*/ 69 h 127"/>
                    <a:gd name="T92" fmla="*/ 44 w 146"/>
                    <a:gd name="T93" fmla="*/ 81 h 127"/>
                    <a:gd name="T94" fmla="*/ 52 w 146"/>
                    <a:gd name="T95" fmla="*/ 91 h 12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46"/>
                    <a:gd name="T145" fmla="*/ 0 h 127"/>
                    <a:gd name="T146" fmla="*/ 146 w 146"/>
                    <a:gd name="T147" fmla="*/ 127 h 12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46" h="127">
                      <a:moveTo>
                        <a:pt x="28" y="113"/>
                      </a:moveTo>
                      <a:lnTo>
                        <a:pt x="16" y="103"/>
                      </a:lnTo>
                      <a:lnTo>
                        <a:pt x="8" y="93"/>
                      </a:lnTo>
                      <a:lnTo>
                        <a:pt x="2" y="81"/>
                      </a:lnTo>
                      <a:lnTo>
                        <a:pt x="0" y="67"/>
                      </a:lnTo>
                      <a:lnTo>
                        <a:pt x="0" y="55"/>
                      </a:lnTo>
                      <a:lnTo>
                        <a:pt x="2" y="41"/>
                      </a:lnTo>
                      <a:lnTo>
                        <a:pt x="8" y="27"/>
                      </a:lnTo>
                      <a:lnTo>
                        <a:pt x="16" y="14"/>
                      </a:lnTo>
                      <a:lnTo>
                        <a:pt x="44" y="2"/>
                      </a:lnTo>
                      <a:lnTo>
                        <a:pt x="70" y="0"/>
                      </a:lnTo>
                      <a:lnTo>
                        <a:pt x="98" y="2"/>
                      </a:lnTo>
                      <a:lnTo>
                        <a:pt x="124" y="14"/>
                      </a:lnTo>
                      <a:lnTo>
                        <a:pt x="132" y="25"/>
                      </a:lnTo>
                      <a:lnTo>
                        <a:pt x="140" y="35"/>
                      </a:lnTo>
                      <a:lnTo>
                        <a:pt x="144" y="47"/>
                      </a:lnTo>
                      <a:lnTo>
                        <a:pt x="146" y="59"/>
                      </a:lnTo>
                      <a:lnTo>
                        <a:pt x="146" y="71"/>
                      </a:lnTo>
                      <a:lnTo>
                        <a:pt x="142" y="83"/>
                      </a:lnTo>
                      <a:lnTo>
                        <a:pt x="136" y="93"/>
                      </a:lnTo>
                      <a:lnTo>
                        <a:pt x="124" y="101"/>
                      </a:lnTo>
                      <a:lnTo>
                        <a:pt x="114" y="111"/>
                      </a:lnTo>
                      <a:lnTo>
                        <a:pt x="102" y="119"/>
                      </a:lnTo>
                      <a:lnTo>
                        <a:pt x="90" y="125"/>
                      </a:lnTo>
                      <a:lnTo>
                        <a:pt x="76" y="127"/>
                      </a:lnTo>
                      <a:lnTo>
                        <a:pt x="62" y="127"/>
                      </a:lnTo>
                      <a:lnTo>
                        <a:pt x="50" y="125"/>
                      </a:lnTo>
                      <a:lnTo>
                        <a:pt x="38" y="119"/>
                      </a:lnTo>
                      <a:lnTo>
                        <a:pt x="28" y="113"/>
                      </a:lnTo>
                      <a:close/>
                      <a:moveTo>
                        <a:pt x="52" y="91"/>
                      </a:moveTo>
                      <a:lnTo>
                        <a:pt x="62" y="97"/>
                      </a:lnTo>
                      <a:lnTo>
                        <a:pt x="76" y="97"/>
                      </a:lnTo>
                      <a:lnTo>
                        <a:pt x="90" y="93"/>
                      </a:lnTo>
                      <a:lnTo>
                        <a:pt x="100" y="81"/>
                      </a:lnTo>
                      <a:lnTo>
                        <a:pt x="106" y="71"/>
                      </a:lnTo>
                      <a:lnTo>
                        <a:pt x="110" y="59"/>
                      </a:lnTo>
                      <a:lnTo>
                        <a:pt x="106" y="47"/>
                      </a:lnTo>
                      <a:lnTo>
                        <a:pt x="100" y="37"/>
                      </a:lnTo>
                      <a:lnTo>
                        <a:pt x="90" y="31"/>
                      </a:lnTo>
                      <a:lnTo>
                        <a:pt x="76" y="29"/>
                      </a:lnTo>
                      <a:lnTo>
                        <a:pt x="62" y="31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40" y="53"/>
                      </a:lnTo>
                      <a:lnTo>
                        <a:pt x="38" y="61"/>
                      </a:lnTo>
                      <a:lnTo>
                        <a:pt x="38" y="69"/>
                      </a:lnTo>
                      <a:lnTo>
                        <a:pt x="44" y="81"/>
                      </a:lnTo>
                      <a:lnTo>
                        <a:pt x="52" y="91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3" name="Group 48"/>
              <p:cNvGrpSpPr>
                <a:grpSpLocks/>
              </p:cNvGrpSpPr>
              <p:nvPr/>
            </p:nvGrpSpPr>
            <p:grpSpPr bwMode="auto">
              <a:xfrm>
                <a:off x="4368" y="868"/>
                <a:ext cx="369" cy="312"/>
                <a:chOff x="3867" y="2762"/>
                <a:chExt cx="437" cy="388"/>
              </a:xfrm>
            </p:grpSpPr>
            <p:sp>
              <p:nvSpPr>
                <p:cNvPr id="110713" name="Oval 49"/>
                <p:cNvSpPr>
                  <a:spLocks noChangeArrowheads="1"/>
                </p:cNvSpPr>
                <p:nvPr/>
              </p:nvSpPr>
              <p:spPr bwMode="auto">
                <a:xfrm>
                  <a:off x="3867" y="2826"/>
                  <a:ext cx="147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4" name="Freeform 50"/>
                <p:cNvSpPr>
                  <a:spLocks noEditPoints="1"/>
                </p:cNvSpPr>
                <p:nvPr/>
              </p:nvSpPr>
              <p:spPr bwMode="auto">
                <a:xfrm>
                  <a:off x="4012" y="2762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6 w 144"/>
                    <a:gd name="T19" fmla="*/ 2 h 128"/>
                    <a:gd name="T20" fmla="*/ 98 w 144"/>
                    <a:gd name="T21" fmla="*/ 6 h 128"/>
                    <a:gd name="T22" fmla="*/ 110 w 144"/>
                    <a:gd name="T23" fmla="*/ 12 h 128"/>
                    <a:gd name="T24" fmla="*/ 122 w 144"/>
                    <a:gd name="T25" fmla="*/ 20 h 128"/>
                    <a:gd name="T26" fmla="*/ 130 w 144"/>
                    <a:gd name="T27" fmla="*/ 30 h 128"/>
                    <a:gd name="T28" fmla="*/ 138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38 w 144"/>
                    <a:gd name="T37" fmla="*/ 92 h 128"/>
                    <a:gd name="T38" fmla="*/ 130 w 144"/>
                    <a:gd name="T39" fmla="*/ 102 h 128"/>
                    <a:gd name="T40" fmla="*/ 122 w 144"/>
                    <a:gd name="T41" fmla="*/ 112 h 128"/>
                    <a:gd name="T42" fmla="*/ 110 w 144"/>
                    <a:gd name="T43" fmla="*/ 118 h 128"/>
                    <a:gd name="T44" fmla="*/ 98 w 144"/>
                    <a:gd name="T45" fmla="*/ 124 h 128"/>
                    <a:gd name="T46" fmla="*/ 86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8 h 128"/>
                    <a:gd name="T70" fmla="*/ 46 w 144"/>
                    <a:gd name="T71" fmla="*/ 88 h 128"/>
                    <a:gd name="T72" fmla="*/ 56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72 w 144"/>
                    <a:gd name="T91" fmla="*/ 32 h 128"/>
                    <a:gd name="T92" fmla="*/ 56 w 144"/>
                    <a:gd name="T93" fmla="*/ 36 h 128"/>
                    <a:gd name="T94" fmla="*/ 46 w 144"/>
                    <a:gd name="T95" fmla="*/ 44 h 128"/>
                    <a:gd name="T96" fmla="*/ 38 w 144"/>
                    <a:gd name="T97" fmla="*/ 54 h 128"/>
                    <a:gd name="T98" fmla="*/ 36 w 144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4"/>
                    <a:gd name="T151" fmla="*/ 0 h 128"/>
                    <a:gd name="T152" fmla="*/ 144 w 144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38" y="92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0" y="118"/>
                      </a:lnTo>
                      <a:lnTo>
                        <a:pt x="98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5" name="Freeform 51"/>
                <p:cNvSpPr>
                  <a:spLocks noEditPoints="1"/>
                </p:cNvSpPr>
                <p:nvPr/>
              </p:nvSpPr>
              <p:spPr bwMode="auto">
                <a:xfrm>
                  <a:off x="4158" y="2826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6 w 144"/>
                    <a:gd name="T19" fmla="*/ 2 h 128"/>
                    <a:gd name="T20" fmla="*/ 98 w 144"/>
                    <a:gd name="T21" fmla="*/ 6 h 128"/>
                    <a:gd name="T22" fmla="*/ 110 w 144"/>
                    <a:gd name="T23" fmla="*/ 12 h 128"/>
                    <a:gd name="T24" fmla="*/ 122 w 144"/>
                    <a:gd name="T25" fmla="*/ 20 h 128"/>
                    <a:gd name="T26" fmla="*/ 130 w 144"/>
                    <a:gd name="T27" fmla="*/ 30 h 128"/>
                    <a:gd name="T28" fmla="*/ 138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38 w 144"/>
                    <a:gd name="T37" fmla="*/ 92 h 128"/>
                    <a:gd name="T38" fmla="*/ 130 w 144"/>
                    <a:gd name="T39" fmla="*/ 104 h 128"/>
                    <a:gd name="T40" fmla="*/ 122 w 144"/>
                    <a:gd name="T41" fmla="*/ 112 h 128"/>
                    <a:gd name="T42" fmla="*/ 110 w 144"/>
                    <a:gd name="T43" fmla="*/ 120 h 128"/>
                    <a:gd name="T44" fmla="*/ 98 w 144"/>
                    <a:gd name="T45" fmla="*/ 124 h 128"/>
                    <a:gd name="T46" fmla="*/ 72 w 144"/>
                    <a:gd name="T47" fmla="*/ 128 h 128"/>
                    <a:gd name="T48" fmla="*/ 46 w 144"/>
                    <a:gd name="T49" fmla="*/ 124 h 128"/>
                    <a:gd name="T50" fmla="*/ 34 w 144"/>
                    <a:gd name="T51" fmla="*/ 120 h 128"/>
                    <a:gd name="T52" fmla="*/ 22 w 144"/>
                    <a:gd name="T53" fmla="*/ 112 h 128"/>
                    <a:gd name="T54" fmla="*/ 14 w 144"/>
                    <a:gd name="T55" fmla="*/ 104 h 128"/>
                    <a:gd name="T56" fmla="*/ 6 w 144"/>
                    <a:gd name="T57" fmla="*/ 92 h 128"/>
                    <a:gd name="T58" fmla="*/ 2 w 144"/>
                    <a:gd name="T59" fmla="*/ 80 h 128"/>
                    <a:gd name="T60" fmla="*/ 0 w 144"/>
                    <a:gd name="T61" fmla="*/ 64 h 128"/>
                    <a:gd name="T62" fmla="*/ 36 w 144"/>
                    <a:gd name="T63" fmla="*/ 64 h 128"/>
                    <a:gd name="T64" fmla="*/ 38 w 144"/>
                    <a:gd name="T65" fmla="*/ 78 h 128"/>
                    <a:gd name="T66" fmla="*/ 46 w 144"/>
                    <a:gd name="T67" fmla="*/ 88 h 128"/>
                    <a:gd name="T68" fmla="*/ 56 w 144"/>
                    <a:gd name="T69" fmla="*/ 94 h 128"/>
                    <a:gd name="T70" fmla="*/ 72 w 144"/>
                    <a:gd name="T71" fmla="*/ 96 h 128"/>
                    <a:gd name="T72" fmla="*/ 88 w 144"/>
                    <a:gd name="T73" fmla="*/ 94 h 128"/>
                    <a:gd name="T74" fmla="*/ 100 w 144"/>
                    <a:gd name="T75" fmla="*/ 88 h 128"/>
                    <a:gd name="T76" fmla="*/ 106 w 144"/>
                    <a:gd name="T77" fmla="*/ 78 h 128"/>
                    <a:gd name="T78" fmla="*/ 108 w 144"/>
                    <a:gd name="T79" fmla="*/ 64 h 128"/>
                    <a:gd name="T80" fmla="*/ 106 w 144"/>
                    <a:gd name="T81" fmla="*/ 54 h 128"/>
                    <a:gd name="T82" fmla="*/ 100 w 144"/>
                    <a:gd name="T83" fmla="*/ 44 h 128"/>
                    <a:gd name="T84" fmla="*/ 88 w 144"/>
                    <a:gd name="T85" fmla="*/ 36 h 128"/>
                    <a:gd name="T86" fmla="*/ 80 w 144"/>
                    <a:gd name="T87" fmla="*/ 34 h 128"/>
                    <a:gd name="T88" fmla="*/ 72 w 144"/>
                    <a:gd name="T89" fmla="*/ 32 h 128"/>
                    <a:gd name="T90" fmla="*/ 64 w 144"/>
                    <a:gd name="T91" fmla="*/ 34 h 128"/>
                    <a:gd name="T92" fmla="*/ 56 w 144"/>
                    <a:gd name="T93" fmla="*/ 36 h 128"/>
                    <a:gd name="T94" fmla="*/ 46 w 144"/>
                    <a:gd name="T95" fmla="*/ 44 h 128"/>
                    <a:gd name="T96" fmla="*/ 38 w 144"/>
                    <a:gd name="T97" fmla="*/ 54 h 128"/>
                    <a:gd name="T98" fmla="*/ 36 w 144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4"/>
                    <a:gd name="T151" fmla="*/ 0 h 128"/>
                    <a:gd name="T152" fmla="*/ 144 w 144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38" y="92"/>
                      </a:lnTo>
                      <a:lnTo>
                        <a:pt x="130" y="104"/>
                      </a:lnTo>
                      <a:lnTo>
                        <a:pt x="122" y="112"/>
                      </a:lnTo>
                      <a:lnTo>
                        <a:pt x="110" y="120"/>
                      </a:lnTo>
                      <a:lnTo>
                        <a:pt x="98" y="124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4" y="34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6" name="Freeform 52"/>
                <p:cNvSpPr>
                  <a:spLocks noEditPoints="1"/>
                </p:cNvSpPr>
                <p:nvPr/>
              </p:nvSpPr>
              <p:spPr bwMode="auto">
                <a:xfrm>
                  <a:off x="3867" y="2956"/>
                  <a:ext cx="145" cy="128"/>
                </a:xfrm>
                <a:custGeom>
                  <a:avLst/>
                  <a:gdLst>
                    <a:gd name="T0" fmla="*/ 0 w 145"/>
                    <a:gd name="T1" fmla="*/ 64 h 128"/>
                    <a:gd name="T2" fmla="*/ 2 w 145"/>
                    <a:gd name="T3" fmla="*/ 52 h 128"/>
                    <a:gd name="T4" fmla="*/ 6 w 145"/>
                    <a:gd name="T5" fmla="*/ 40 h 128"/>
                    <a:gd name="T6" fmla="*/ 14 w 145"/>
                    <a:gd name="T7" fmla="*/ 30 h 128"/>
                    <a:gd name="T8" fmla="*/ 22 w 145"/>
                    <a:gd name="T9" fmla="*/ 20 h 128"/>
                    <a:gd name="T10" fmla="*/ 34 w 145"/>
                    <a:gd name="T11" fmla="*/ 12 h 128"/>
                    <a:gd name="T12" fmla="*/ 46 w 145"/>
                    <a:gd name="T13" fmla="*/ 6 h 128"/>
                    <a:gd name="T14" fmla="*/ 58 w 145"/>
                    <a:gd name="T15" fmla="*/ 2 h 128"/>
                    <a:gd name="T16" fmla="*/ 72 w 145"/>
                    <a:gd name="T17" fmla="*/ 0 h 128"/>
                    <a:gd name="T18" fmla="*/ 86 w 145"/>
                    <a:gd name="T19" fmla="*/ 2 h 128"/>
                    <a:gd name="T20" fmla="*/ 99 w 145"/>
                    <a:gd name="T21" fmla="*/ 6 h 128"/>
                    <a:gd name="T22" fmla="*/ 111 w 145"/>
                    <a:gd name="T23" fmla="*/ 12 h 128"/>
                    <a:gd name="T24" fmla="*/ 123 w 145"/>
                    <a:gd name="T25" fmla="*/ 20 h 128"/>
                    <a:gd name="T26" fmla="*/ 131 w 145"/>
                    <a:gd name="T27" fmla="*/ 30 h 128"/>
                    <a:gd name="T28" fmla="*/ 139 w 145"/>
                    <a:gd name="T29" fmla="*/ 40 h 128"/>
                    <a:gd name="T30" fmla="*/ 143 w 145"/>
                    <a:gd name="T31" fmla="*/ 52 h 128"/>
                    <a:gd name="T32" fmla="*/ 145 w 145"/>
                    <a:gd name="T33" fmla="*/ 64 h 128"/>
                    <a:gd name="T34" fmla="*/ 143 w 145"/>
                    <a:gd name="T35" fmla="*/ 78 h 128"/>
                    <a:gd name="T36" fmla="*/ 139 w 145"/>
                    <a:gd name="T37" fmla="*/ 92 h 128"/>
                    <a:gd name="T38" fmla="*/ 131 w 145"/>
                    <a:gd name="T39" fmla="*/ 102 h 128"/>
                    <a:gd name="T40" fmla="*/ 123 w 145"/>
                    <a:gd name="T41" fmla="*/ 112 h 128"/>
                    <a:gd name="T42" fmla="*/ 111 w 145"/>
                    <a:gd name="T43" fmla="*/ 118 h 128"/>
                    <a:gd name="T44" fmla="*/ 99 w 145"/>
                    <a:gd name="T45" fmla="*/ 124 h 128"/>
                    <a:gd name="T46" fmla="*/ 86 w 145"/>
                    <a:gd name="T47" fmla="*/ 128 h 128"/>
                    <a:gd name="T48" fmla="*/ 72 w 145"/>
                    <a:gd name="T49" fmla="*/ 128 h 128"/>
                    <a:gd name="T50" fmla="*/ 58 w 145"/>
                    <a:gd name="T51" fmla="*/ 128 h 128"/>
                    <a:gd name="T52" fmla="*/ 46 w 145"/>
                    <a:gd name="T53" fmla="*/ 124 h 128"/>
                    <a:gd name="T54" fmla="*/ 34 w 145"/>
                    <a:gd name="T55" fmla="*/ 118 h 128"/>
                    <a:gd name="T56" fmla="*/ 22 w 145"/>
                    <a:gd name="T57" fmla="*/ 112 h 128"/>
                    <a:gd name="T58" fmla="*/ 14 w 145"/>
                    <a:gd name="T59" fmla="*/ 102 h 128"/>
                    <a:gd name="T60" fmla="*/ 6 w 145"/>
                    <a:gd name="T61" fmla="*/ 92 h 128"/>
                    <a:gd name="T62" fmla="*/ 2 w 145"/>
                    <a:gd name="T63" fmla="*/ 78 h 128"/>
                    <a:gd name="T64" fmla="*/ 0 w 145"/>
                    <a:gd name="T65" fmla="*/ 64 h 128"/>
                    <a:gd name="T66" fmla="*/ 36 w 145"/>
                    <a:gd name="T67" fmla="*/ 64 h 128"/>
                    <a:gd name="T68" fmla="*/ 38 w 145"/>
                    <a:gd name="T69" fmla="*/ 78 h 128"/>
                    <a:gd name="T70" fmla="*/ 46 w 145"/>
                    <a:gd name="T71" fmla="*/ 88 h 128"/>
                    <a:gd name="T72" fmla="*/ 56 w 145"/>
                    <a:gd name="T73" fmla="*/ 94 h 128"/>
                    <a:gd name="T74" fmla="*/ 72 w 145"/>
                    <a:gd name="T75" fmla="*/ 96 h 128"/>
                    <a:gd name="T76" fmla="*/ 88 w 145"/>
                    <a:gd name="T77" fmla="*/ 94 h 128"/>
                    <a:gd name="T78" fmla="*/ 101 w 145"/>
                    <a:gd name="T79" fmla="*/ 88 h 128"/>
                    <a:gd name="T80" fmla="*/ 107 w 145"/>
                    <a:gd name="T81" fmla="*/ 78 h 128"/>
                    <a:gd name="T82" fmla="*/ 109 w 145"/>
                    <a:gd name="T83" fmla="*/ 64 h 128"/>
                    <a:gd name="T84" fmla="*/ 107 w 145"/>
                    <a:gd name="T85" fmla="*/ 54 h 128"/>
                    <a:gd name="T86" fmla="*/ 101 w 145"/>
                    <a:gd name="T87" fmla="*/ 44 h 128"/>
                    <a:gd name="T88" fmla="*/ 88 w 145"/>
                    <a:gd name="T89" fmla="*/ 36 h 128"/>
                    <a:gd name="T90" fmla="*/ 72 w 145"/>
                    <a:gd name="T91" fmla="*/ 32 h 128"/>
                    <a:gd name="T92" fmla="*/ 56 w 145"/>
                    <a:gd name="T93" fmla="*/ 36 h 128"/>
                    <a:gd name="T94" fmla="*/ 46 w 145"/>
                    <a:gd name="T95" fmla="*/ 44 h 128"/>
                    <a:gd name="T96" fmla="*/ 38 w 145"/>
                    <a:gd name="T97" fmla="*/ 54 h 128"/>
                    <a:gd name="T98" fmla="*/ 36 w 145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5"/>
                    <a:gd name="T151" fmla="*/ 0 h 128"/>
                    <a:gd name="T152" fmla="*/ 145 w 145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5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9" y="6"/>
                      </a:lnTo>
                      <a:lnTo>
                        <a:pt x="111" y="12"/>
                      </a:lnTo>
                      <a:lnTo>
                        <a:pt x="123" y="20"/>
                      </a:lnTo>
                      <a:lnTo>
                        <a:pt x="131" y="30"/>
                      </a:lnTo>
                      <a:lnTo>
                        <a:pt x="139" y="40"/>
                      </a:lnTo>
                      <a:lnTo>
                        <a:pt x="143" y="52"/>
                      </a:lnTo>
                      <a:lnTo>
                        <a:pt x="145" y="64"/>
                      </a:lnTo>
                      <a:lnTo>
                        <a:pt x="143" y="78"/>
                      </a:lnTo>
                      <a:lnTo>
                        <a:pt x="139" y="92"/>
                      </a:lnTo>
                      <a:lnTo>
                        <a:pt x="131" y="102"/>
                      </a:lnTo>
                      <a:lnTo>
                        <a:pt x="123" y="112"/>
                      </a:lnTo>
                      <a:lnTo>
                        <a:pt x="111" y="118"/>
                      </a:lnTo>
                      <a:lnTo>
                        <a:pt x="99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1" y="88"/>
                      </a:lnTo>
                      <a:lnTo>
                        <a:pt x="107" y="78"/>
                      </a:lnTo>
                      <a:lnTo>
                        <a:pt x="109" y="64"/>
                      </a:lnTo>
                      <a:lnTo>
                        <a:pt x="107" y="54"/>
                      </a:lnTo>
                      <a:lnTo>
                        <a:pt x="101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7" name="Oval 53"/>
                <p:cNvSpPr>
                  <a:spLocks noChangeArrowheads="1"/>
                </p:cNvSpPr>
                <p:nvPr/>
              </p:nvSpPr>
              <p:spPr bwMode="auto">
                <a:xfrm>
                  <a:off x="4158" y="2956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8" name="Freeform 54"/>
                <p:cNvSpPr>
                  <a:spLocks noEditPoints="1"/>
                </p:cNvSpPr>
                <p:nvPr/>
              </p:nvSpPr>
              <p:spPr bwMode="auto">
                <a:xfrm>
                  <a:off x="4012" y="3020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6 w 144"/>
                    <a:gd name="T19" fmla="*/ 2 h 128"/>
                    <a:gd name="T20" fmla="*/ 98 w 144"/>
                    <a:gd name="T21" fmla="*/ 6 h 128"/>
                    <a:gd name="T22" fmla="*/ 110 w 144"/>
                    <a:gd name="T23" fmla="*/ 12 h 128"/>
                    <a:gd name="T24" fmla="*/ 122 w 144"/>
                    <a:gd name="T25" fmla="*/ 20 h 128"/>
                    <a:gd name="T26" fmla="*/ 130 w 144"/>
                    <a:gd name="T27" fmla="*/ 30 h 128"/>
                    <a:gd name="T28" fmla="*/ 138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38 w 144"/>
                    <a:gd name="T37" fmla="*/ 92 h 128"/>
                    <a:gd name="T38" fmla="*/ 130 w 144"/>
                    <a:gd name="T39" fmla="*/ 102 h 128"/>
                    <a:gd name="T40" fmla="*/ 122 w 144"/>
                    <a:gd name="T41" fmla="*/ 112 h 128"/>
                    <a:gd name="T42" fmla="*/ 110 w 144"/>
                    <a:gd name="T43" fmla="*/ 118 h 128"/>
                    <a:gd name="T44" fmla="*/ 98 w 144"/>
                    <a:gd name="T45" fmla="*/ 124 h 128"/>
                    <a:gd name="T46" fmla="*/ 86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8 h 128"/>
                    <a:gd name="T70" fmla="*/ 46 w 144"/>
                    <a:gd name="T71" fmla="*/ 88 h 128"/>
                    <a:gd name="T72" fmla="*/ 56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72 w 144"/>
                    <a:gd name="T91" fmla="*/ 32 h 128"/>
                    <a:gd name="T92" fmla="*/ 56 w 144"/>
                    <a:gd name="T93" fmla="*/ 36 h 128"/>
                    <a:gd name="T94" fmla="*/ 46 w 144"/>
                    <a:gd name="T95" fmla="*/ 44 h 128"/>
                    <a:gd name="T96" fmla="*/ 38 w 144"/>
                    <a:gd name="T97" fmla="*/ 54 h 128"/>
                    <a:gd name="T98" fmla="*/ 36 w 144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4"/>
                    <a:gd name="T151" fmla="*/ 0 h 128"/>
                    <a:gd name="T152" fmla="*/ 144 w 144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38" y="92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0" y="118"/>
                      </a:lnTo>
                      <a:lnTo>
                        <a:pt x="98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9" name="Oval 55"/>
                <p:cNvSpPr>
                  <a:spLocks noChangeArrowheads="1"/>
                </p:cNvSpPr>
                <p:nvPr/>
              </p:nvSpPr>
              <p:spPr bwMode="auto">
                <a:xfrm>
                  <a:off x="4012" y="2890"/>
                  <a:ext cx="148" cy="132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0" name="Oval 56"/>
                <p:cNvSpPr>
                  <a:spLocks noChangeArrowheads="1"/>
                </p:cNvSpPr>
                <p:nvPr/>
              </p:nvSpPr>
              <p:spPr bwMode="auto">
                <a:xfrm>
                  <a:off x="3867" y="2762"/>
                  <a:ext cx="437" cy="388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4" name="Group 57"/>
              <p:cNvGrpSpPr>
                <a:grpSpLocks/>
              </p:cNvGrpSpPr>
              <p:nvPr/>
            </p:nvGrpSpPr>
            <p:grpSpPr bwMode="auto">
              <a:xfrm>
                <a:off x="5227" y="1024"/>
                <a:ext cx="368" cy="313"/>
                <a:chOff x="4883" y="2956"/>
                <a:chExt cx="436" cy="389"/>
              </a:xfrm>
            </p:grpSpPr>
            <p:sp>
              <p:nvSpPr>
                <p:cNvPr id="110705" name="Oval 58"/>
                <p:cNvSpPr>
                  <a:spLocks noChangeArrowheads="1"/>
                </p:cNvSpPr>
                <p:nvPr/>
              </p:nvSpPr>
              <p:spPr bwMode="auto">
                <a:xfrm>
                  <a:off x="4883" y="3020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6" name="Freeform 59"/>
                <p:cNvSpPr>
                  <a:spLocks noEditPoints="1"/>
                </p:cNvSpPr>
                <p:nvPr/>
              </p:nvSpPr>
              <p:spPr bwMode="auto">
                <a:xfrm>
                  <a:off x="5027" y="2956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7" name="Freeform 60"/>
                <p:cNvSpPr>
                  <a:spLocks noEditPoints="1"/>
                </p:cNvSpPr>
                <p:nvPr/>
              </p:nvSpPr>
              <p:spPr bwMode="auto">
                <a:xfrm>
                  <a:off x="5173" y="3020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8" name="Freeform 61"/>
                <p:cNvSpPr>
                  <a:spLocks noEditPoints="1"/>
                </p:cNvSpPr>
                <p:nvPr/>
              </p:nvSpPr>
              <p:spPr bwMode="auto">
                <a:xfrm>
                  <a:off x="4883" y="3148"/>
                  <a:ext cx="144" cy="129"/>
                </a:xfrm>
                <a:custGeom>
                  <a:avLst/>
                  <a:gdLst>
                    <a:gd name="T0" fmla="*/ 0 w 144"/>
                    <a:gd name="T1" fmla="*/ 64 h 129"/>
                    <a:gd name="T2" fmla="*/ 2 w 144"/>
                    <a:gd name="T3" fmla="*/ 52 h 129"/>
                    <a:gd name="T4" fmla="*/ 6 w 144"/>
                    <a:gd name="T5" fmla="*/ 40 h 129"/>
                    <a:gd name="T6" fmla="*/ 14 w 144"/>
                    <a:gd name="T7" fmla="*/ 30 h 129"/>
                    <a:gd name="T8" fmla="*/ 22 w 144"/>
                    <a:gd name="T9" fmla="*/ 20 h 129"/>
                    <a:gd name="T10" fmla="*/ 34 w 144"/>
                    <a:gd name="T11" fmla="*/ 12 h 129"/>
                    <a:gd name="T12" fmla="*/ 46 w 144"/>
                    <a:gd name="T13" fmla="*/ 6 h 129"/>
                    <a:gd name="T14" fmla="*/ 58 w 144"/>
                    <a:gd name="T15" fmla="*/ 2 h 129"/>
                    <a:gd name="T16" fmla="*/ 72 w 144"/>
                    <a:gd name="T17" fmla="*/ 0 h 129"/>
                    <a:gd name="T18" fmla="*/ 88 w 144"/>
                    <a:gd name="T19" fmla="*/ 2 h 129"/>
                    <a:gd name="T20" fmla="*/ 104 w 144"/>
                    <a:gd name="T21" fmla="*/ 6 h 129"/>
                    <a:gd name="T22" fmla="*/ 116 w 144"/>
                    <a:gd name="T23" fmla="*/ 12 h 129"/>
                    <a:gd name="T24" fmla="*/ 126 w 144"/>
                    <a:gd name="T25" fmla="*/ 20 h 129"/>
                    <a:gd name="T26" fmla="*/ 134 w 144"/>
                    <a:gd name="T27" fmla="*/ 30 h 129"/>
                    <a:gd name="T28" fmla="*/ 140 w 144"/>
                    <a:gd name="T29" fmla="*/ 40 h 129"/>
                    <a:gd name="T30" fmla="*/ 142 w 144"/>
                    <a:gd name="T31" fmla="*/ 52 h 129"/>
                    <a:gd name="T32" fmla="*/ 144 w 144"/>
                    <a:gd name="T33" fmla="*/ 64 h 129"/>
                    <a:gd name="T34" fmla="*/ 142 w 144"/>
                    <a:gd name="T35" fmla="*/ 80 h 129"/>
                    <a:gd name="T36" fmla="*/ 140 w 144"/>
                    <a:gd name="T37" fmla="*/ 92 h 129"/>
                    <a:gd name="T38" fmla="*/ 134 w 144"/>
                    <a:gd name="T39" fmla="*/ 105 h 129"/>
                    <a:gd name="T40" fmla="*/ 126 w 144"/>
                    <a:gd name="T41" fmla="*/ 113 h 129"/>
                    <a:gd name="T42" fmla="*/ 116 w 144"/>
                    <a:gd name="T43" fmla="*/ 121 h 129"/>
                    <a:gd name="T44" fmla="*/ 104 w 144"/>
                    <a:gd name="T45" fmla="*/ 125 h 129"/>
                    <a:gd name="T46" fmla="*/ 88 w 144"/>
                    <a:gd name="T47" fmla="*/ 129 h 129"/>
                    <a:gd name="T48" fmla="*/ 72 w 144"/>
                    <a:gd name="T49" fmla="*/ 129 h 129"/>
                    <a:gd name="T50" fmla="*/ 46 w 144"/>
                    <a:gd name="T51" fmla="*/ 125 h 129"/>
                    <a:gd name="T52" fmla="*/ 34 w 144"/>
                    <a:gd name="T53" fmla="*/ 121 h 129"/>
                    <a:gd name="T54" fmla="*/ 22 w 144"/>
                    <a:gd name="T55" fmla="*/ 113 h 129"/>
                    <a:gd name="T56" fmla="*/ 14 w 144"/>
                    <a:gd name="T57" fmla="*/ 105 h 129"/>
                    <a:gd name="T58" fmla="*/ 6 w 144"/>
                    <a:gd name="T59" fmla="*/ 92 h 129"/>
                    <a:gd name="T60" fmla="*/ 2 w 144"/>
                    <a:gd name="T61" fmla="*/ 80 h 129"/>
                    <a:gd name="T62" fmla="*/ 0 w 144"/>
                    <a:gd name="T63" fmla="*/ 64 h 129"/>
                    <a:gd name="T64" fmla="*/ 36 w 144"/>
                    <a:gd name="T65" fmla="*/ 64 h 129"/>
                    <a:gd name="T66" fmla="*/ 38 w 144"/>
                    <a:gd name="T67" fmla="*/ 72 h 129"/>
                    <a:gd name="T68" fmla="*/ 40 w 144"/>
                    <a:gd name="T69" fmla="*/ 78 h 129"/>
                    <a:gd name="T70" fmla="*/ 50 w 144"/>
                    <a:gd name="T71" fmla="*/ 88 h 129"/>
                    <a:gd name="T72" fmla="*/ 62 w 144"/>
                    <a:gd name="T73" fmla="*/ 94 h 129"/>
                    <a:gd name="T74" fmla="*/ 72 w 144"/>
                    <a:gd name="T75" fmla="*/ 97 h 129"/>
                    <a:gd name="T76" fmla="*/ 88 w 144"/>
                    <a:gd name="T77" fmla="*/ 94 h 129"/>
                    <a:gd name="T78" fmla="*/ 100 w 144"/>
                    <a:gd name="T79" fmla="*/ 88 h 129"/>
                    <a:gd name="T80" fmla="*/ 106 w 144"/>
                    <a:gd name="T81" fmla="*/ 78 h 129"/>
                    <a:gd name="T82" fmla="*/ 108 w 144"/>
                    <a:gd name="T83" fmla="*/ 64 h 129"/>
                    <a:gd name="T84" fmla="*/ 106 w 144"/>
                    <a:gd name="T85" fmla="*/ 54 h 129"/>
                    <a:gd name="T86" fmla="*/ 100 w 144"/>
                    <a:gd name="T87" fmla="*/ 44 h 129"/>
                    <a:gd name="T88" fmla="*/ 88 w 144"/>
                    <a:gd name="T89" fmla="*/ 36 h 129"/>
                    <a:gd name="T90" fmla="*/ 80 w 144"/>
                    <a:gd name="T91" fmla="*/ 34 h 129"/>
                    <a:gd name="T92" fmla="*/ 72 w 144"/>
                    <a:gd name="T93" fmla="*/ 32 h 129"/>
                    <a:gd name="T94" fmla="*/ 68 w 144"/>
                    <a:gd name="T95" fmla="*/ 34 h 129"/>
                    <a:gd name="T96" fmla="*/ 62 w 144"/>
                    <a:gd name="T97" fmla="*/ 36 h 129"/>
                    <a:gd name="T98" fmla="*/ 50 w 144"/>
                    <a:gd name="T99" fmla="*/ 44 h 129"/>
                    <a:gd name="T100" fmla="*/ 40 w 144"/>
                    <a:gd name="T101" fmla="*/ 54 h 129"/>
                    <a:gd name="T102" fmla="*/ 38 w 144"/>
                    <a:gd name="T103" fmla="*/ 60 h 129"/>
                    <a:gd name="T104" fmla="*/ 36 w 144"/>
                    <a:gd name="T105" fmla="*/ 64 h 1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9"/>
                    <a:gd name="T161" fmla="*/ 144 w 144"/>
                    <a:gd name="T162" fmla="*/ 129 h 12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9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5"/>
                      </a:lnTo>
                      <a:lnTo>
                        <a:pt x="126" y="113"/>
                      </a:lnTo>
                      <a:lnTo>
                        <a:pt x="116" y="121"/>
                      </a:lnTo>
                      <a:lnTo>
                        <a:pt x="104" y="125"/>
                      </a:lnTo>
                      <a:lnTo>
                        <a:pt x="88" y="129"/>
                      </a:lnTo>
                      <a:lnTo>
                        <a:pt x="72" y="129"/>
                      </a:lnTo>
                      <a:lnTo>
                        <a:pt x="46" y="125"/>
                      </a:lnTo>
                      <a:lnTo>
                        <a:pt x="34" y="121"/>
                      </a:lnTo>
                      <a:lnTo>
                        <a:pt x="22" y="113"/>
                      </a:lnTo>
                      <a:lnTo>
                        <a:pt x="14" y="105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7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9" name="Oval 62"/>
                <p:cNvSpPr>
                  <a:spLocks noChangeArrowheads="1"/>
                </p:cNvSpPr>
                <p:nvPr/>
              </p:nvSpPr>
              <p:spPr bwMode="auto">
                <a:xfrm>
                  <a:off x="5173" y="3148"/>
                  <a:ext cx="146" cy="133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0" name="Freeform 63"/>
                <p:cNvSpPr>
                  <a:spLocks noEditPoints="1"/>
                </p:cNvSpPr>
                <p:nvPr/>
              </p:nvSpPr>
              <p:spPr bwMode="auto">
                <a:xfrm>
                  <a:off x="5027" y="3214"/>
                  <a:ext cx="144" cy="129"/>
                </a:xfrm>
                <a:custGeom>
                  <a:avLst/>
                  <a:gdLst>
                    <a:gd name="T0" fmla="*/ 0 w 144"/>
                    <a:gd name="T1" fmla="*/ 65 h 129"/>
                    <a:gd name="T2" fmla="*/ 2 w 144"/>
                    <a:gd name="T3" fmla="*/ 53 h 129"/>
                    <a:gd name="T4" fmla="*/ 6 w 144"/>
                    <a:gd name="T5" fmla="*/ 41 h 129"/>
                    <a:gd name="T6" fmla="*/ 14 w 144"/>
                    <a:gd name="T7" fmla="*/ 31 h 129"/>
                    <a:gd name="T8" fmla="*/ 22 w 144"/>
                    <a:gd name="T9" fmla="*/ 20 h 129"/>
                    <a:gd name="T10" fmla="*/ 34 w 144"/>
                    <a:gd name="T11" fmla="*/ 12 h 129"/>
                    <a:gd name="T12" fmla="*/ 46 w 144"/>
                    <a:gd name="T13" fmla="*/ 6 h 129"/>
                    <a:gd name="T14" fmla="*/ 58 w 144"/>
                    <a:gd name="T15" fmla="*/ 2 h 129"/>
                    <a:gd name="T16" fmla="*/ 72 w 144"/>
                    <a:gd name="T17" fmla="*/ 0 h 129"/>
                    <a:gd name="T18" fmla="*/ 88 w 144"/>
                    <a:gd name="T19" fmla="*/ 2 h 129"/>
                    <a:gd name="T20" fmla="*/ 104 w 144"/>
                    <a:gd name="T21" fmla="*/ 6 h 129"/>
                    <a:gd name="T22" fmla="*/ 116 w 144"/>
                    <a:gd name="T23" fmla="*/ 12 h 129"/>
                    <a:gd name="T24" fmla="*/ 126 w 144"/>
                    <a:gd name="T25" fmla="*/ 20 h 129"/>
                    <a:gd name="T26" fmla="*/ 134 w 144"/>
                    <a:gd name="T27" fmla="*/ 31 h 129"/>
                    <a:gd name="T28" fmla="*/ 140 w 144"/>
                    <a:gd name="T29" fmla="*/ 41 h 129"/>
                    <a:gd name="T30" fmla="*/ 142 w 144"/>
                    <a:gd name="T31" fmla="*/ 53 h 129"/>
                    <a:gd name="T32" fmla="*/ 144 w 144"/>
                    <a:gd name="T33" fmla="*/ 65 h 129"/>
                    <a:gd name="T34" fmla="*/ 142 w 144"/>
                    <a:gd name="T35" fmla="*/ 79 h 129"/>
                    <a:gd name="T36" fmla="*/ 140 w 144"/>
                    <a:gd name="T37" fmla="*/ 93 h 129"/>
                    <a:gd name="T38" fmla="*/ 134 w 144"/>
                    <a:gd name="T39" fmla="*/ 103 h 129"/>
                    <a:gd name="T40" fmla="*/ 126 w 144"/>
                    <a:gd name="T41" fmla="*/ 113 h 129"/>
                    <a:gd name="T42" fmla="*/ 116 w 144"/>
                    <a:gd name="T43" fmla="*/ 119 h 129"/>
                    <a:gd name="T44" fmla="*/ 104 w 144"/>
                    <a:gd name="T45" fmla="*/ 125 h 129"/>
                    <a:gd name="T46" fmla="*/ 88 w 144"/>
                    <a:gd name="T47" fmla="*/ 129 h 129"/>
                    <a:gd name="T48" fmla="*/ 72 w 144"/>
                    <a:gd name="T49" fmla="*/ 129 h 129"/>
                    <a:gd name="T50" fmla="*/ 58 w 144"/>
                    <a:gd name="T51" fmla="*/ 129 h 129"/>
                    <a:gd name="T52" fmla="*/ 46 w 144"/>
                    <a:gd name="T53" fmla="*/ 125 h 129"/>
                    <a:gd name="T54" fmla="*/ 34 w 144"/>
                    <a:gd name="T55" fmla="*/ 119 h 129"/>
                    <a:gd name="T56" fmla="*/ 22 w 144"/>
                    <a:gd name="T57" fmla="*/ 113 h 129"/>
                    <a:gd name="T58" fmla="*/ 14 w 144"/>
                    <a:gd name="T59" fmla="*/ 103 h 129"/>
                    <a:gd name="T60" fmla="*/ 6 w 144"/>
                    <a:gd name="T61" fmla="*/ 93 h 129"/>
                    <a:gd name="T62" fmla="*/ 2 w 144"/>
                    <a:gd name="T63" fmla="*/ 79 h 129"/>
                    <a:gd name="T64" fmla="*/ 0 w 144"/>
                    <a:gd name="T65" fmla="*/ 65 h 129"/>
                    <a:gd name="T66" fmla="*/ 36 w 144"/>
                    <a:gd name="T67" fmla="*/ 65 h 129"/>
                    <a:gd name="T68" fmla="*/ 38 w 144"/>
                    <a:gd name="T69" fmla="*/ 73 h 129"/>
                    <a:gd name="T70" fmla="*/ 40 w 144"/>
                    <a:gd name="T71" fmla="*/ 79 h 129"/>
                    <a:gd name="T72" fmla="*/ 50 w 144"/>
                    <a:gd name="T73" fmla="*/ 89 h 129"/>
                    <a:gd name="T74" fmla="*/ 62 w 144"/>
                    <a:gd name="T75" fmla="*/ 95 h 129"/>
                    <a:gd name="T76" fmla="*/ 72 w 144"/>
                    <a:gd name="T77" fmla="*/ 97 h 129"/>
                    <a:gd name="T78" fmla="*/ 88 w 144"/>
                    <a:gd name="T79" fmla="*/ 95 h 129"/>
                    <a:gd name="T80" fmla="*/ 100 w 144"/>
                    <a:gd name="T81" fmla="*/ 89 h 129"/>
                    <a:gd name="T82" fmla="*/ 106 w 144"/>
                    <a:gd name="T83" fmla="*/ 79 h 129"/>
                    <a:gd name="T84" fmla="*/ 108 w 144"/>
                    <a:gd name="T85" fmla="*/ 65 h 129"/>
                    <a:gd name="T86" fmla="*/ 106 w 144"/>
                    <a:gd name="T87" fmla="*/ 55 h 129"/>
                    <a:gd name="T88" fmla="*/ 100 w 144"/>
                    <a:gd name="T89" fmla="*/ 45 h 129"/>
                    <a:gd name="T90" fmla="*/ 88 w 144"/>
                    <a:gd name="T91" fmla="*/ 37 h 129"/>
                    <a:gd name="T92" fmla="*/ 72 w 144"/>
                    <a:gd name="T93" fmla="*/ 33 h 129"/>
                    <a:gd name="T94" fmla="*/ 62 w 144"/>
                    <a:gd name="T95" fmla="*/ 37 h 129"/>
                    <a:gd name="T96" fmla="*/ 50 w 144"/>
                    <a:gd name="T97" fmla="*/ 45 h 129"/>
                    <a:gd name="T98" fmla="*/ 40 w 144"/>
                    <a:gd name="T99" fmla="*/ 55 h 129"/>
                    <a:gd name="T100" fmla="*/ 38 w 144"/>
                    <a:gd name="T101" fmla="*/ 61 h 129"/>
                    <a:gd name="T102" fmla="*/ 36 w 144"/>
                    <a:gd name="T103" fmla="*/ 65 h 12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9"/>
                    <a:gd name="T158" fmla="*/ 144 w 144"/>
                    <a:gd name="T159" fmla="*/ 129 h 12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9">
                      <a:moveTo>
                        <a:pt x="0" y="65"/>
                      </a:moveTo>
                      <a:lnTo>
                        <a:pt x="2" y="53"/>
                      </a:lnTo>
                      <a:lnTo>
                        <a:pt x="6" y="41"/>
                      </a:lnTo>
                      <a:lnTo>
                        <a:pt x="14" y="31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1"/>
                      </a:lnTo>
                      <a:lnTo>
                        <a:pt x="140" y="41"/>
                      </a:lnTo>
                      <a:lnTo>
                        <a:pt x="142" y="53"/>
                      </a:lnTo>
                      <a:lnTo>
                        <a:pt x="144" y="65"/>
                      </a:lnTo>
                      <a:lnTo>
                        <a:pt x="142" y="79"/>
                      </a:lnTo>
                      <a:lnTo>
                        <a:pt x="140" y="93"/>
                      </a:lnTo>
                      <a:lnTo>
                        <a:pt x="134" y="103"/>
                      </a:lnTo>
                      <a:lnTo>
                        <a:pt x="126" y="113"/>
                      </a:lnTo>
                      <a:lnTo>
                        <a:pt x="116" y="119"/>
                      </a:lnTo>
                      <a:lnTo>
                        <a:pt x="104" y="125"/>
                      </a:lnTo>
                      <a:lnTo>
                        <a:pt x="88" y="129"/>
                      </a:lnTo>
                      <a:lnTo>
                        <a:pt x="72" y="129"/>
                      </a:lnTo>
                      <a:lnTo>
                        <a:pt x="58" y="129"/>
                      </a:lnTo>
                      <a:lnTo>
                        <a:pt x="46" y="125"/>
                      </a:lnTo>
                      <a:lnTo>
                        <a:pt x="34" y="119"/>
                      </a:lnTo>
                      <a:lnTo>
                        <a:pt x="22" y="113"/>
                      </a:lnTo>
                      <a:lnTo>
                        <a:pt x="14" y="103"/>
                      </a:lnTo>
                      <a:lnTo>
                        <a:pt x="6" y="93"/>
                      </a:lnTo>
                      <a:lnTo>
                        <a:pt x="2" y="79"/>
                      </a:lnTo>
                      <a:lnTo>
                        <a:pt x="0" y="65"/>
                      </a:lnTo>
                      <a:close/>
                      <a:moveTo>
                        <a:pt x="36" y="65"/>
                      </a:moveTo>
                      <a:lnTo>
                        <a:pt x="38" y="73"/>
                      </a:lnTo>
                      <a:lnTo>
                        <a:pt x="40" y="79"/>
                      </a:lnTo>
                      <a:lnTo>
                        <a:pt x="50" y="89"/>
                      </a:lnTo>
                      <a:lnTo>
                        <a:pt x="62" y="95"/>
                      </a:lnTo>
                      <a:lnTo>
                        <a:pt x="72" y="97"/>
                      </a:lnTo>
                      <a:lnTo>
                        <a:pt x="88" y="95"/>
                      </a:lnTo>
                      <a:lnTo>
                        <a:pt x="100" y="89"/>
                      </a:lnTo>
                      <a:lnTo>
                        <a:pt x="106" y="79"/>
                      </a:lnTo>
                      <a:lnTo>
                        <a:pt x="108" y="65"/>
                      </a:lnTo>
                      <a:lnTo>
                        <a:pt x="106" y="55"/>
                      </a:lnTo>
                      <a:lnTo>
                        <a:pt x="100" y="45"/>
                      </a:lnTo>
                      <a:lnTo>
                        <a:pt x="88" y="37"/>
                      </a:lnTo>
                      <a:lnTo>
                        <a:pt x="72" y="33"/>
                      </a:lnTo>
                      <a:lnTo>
                        <a:pt x="62" y="37"/>
                      </a:lnTo>
                      <a:lnTo>
                        <a:pt x="50" y="45"/>
                      </a:lnTo>
                      <a:lnTo>
                        <a:pt x="40" y="55"/>
                      </a:lnTo>
                      <a:lnTo>
                        <a:pt x="38" y="61"/>
                      </a:ln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1" name="Oval 64"/>
                <p:cNvSpPr>
                  <a:spLocks noChangeArrowheads="1"/>
                </p:cNvSpPr>
                <p:nvPr/>
              </p:nvSpPr>
              <p:spPr bwMode="auto">
                <a:xfrm>
                  <a:off x="5027" y="3084"/>
                  <a:ext cx="148" cy="132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2" name="Oval 65"/>
                <p:cNvSpPr>
                  <a:spLocks noChangeArrowheads="1"/>
                </p:cNvSpPr>
                <p:nvPr/>
              </p:nvSpPr>
              <p:spPr bwMode="auto">
                <a:xfrm>
                  <a:off x="4883" y="2956"/>
                  <a:ext cx="436" cy="389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5" name="Group 66"/>
              <p:cNvGrpSpPr>
                <a:grpSpLocks/>
              </p:cNvGrpSpPr>
              <p:nvPr/>
            </p:nvGrpSpPr>
            <p:grpSpPr bwMode="auto">
              <a:xfrm>
                <a:off x="5166" y="1335"/>
                <a:ext cx="368" cy="322"/>
                <a:chOff x="4811" y="3343"/>
                <a:chExt cx="436" cy="400"/>
              </a:xfrm>
            </p:grpSpPr>
            <p:sp>
              <p:nvSpPr>
                <p:cNvPr id="110697" name="Oval 67"/>
                <p:cNvSpPr>
                  <a:spLocks noChangeArrowheads="1"/>
                </p:cNvSpPr>
                <p:nvPr/>
              </p:nvSpPr>
              <p:spPr bwMode="auto">
                <a:xfrm>
                  <a:off x="4811" y="3407"/>
                  <a:ext cx="146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8" name="Freeform 68"/>
                <p:cNvSpPr>
                  <a:spLocks noEditPoints="1"/>
                </p:cNvSpPr>
                <p:nvPr/>
              </p:nvSpPr>
              <p:spPr bwMode="auto">
                <a:xfrm>
                  <a:off x="4955" y="3343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9" name="Freeform 69"/>
                <p:cNvSpPr>
                  <a:spLocks noEditPoints="1"/>
                </p:cNvSpPr>
                <p:nvPr/>
              </p:nvSpPr>
              <p:spPr bwMode="auto">
                <a:xfrm>
                  <a:off x="5099" y="340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0" name="Freeform 70"/>
                <p:cNvSpPr>
                  <a:spLocks noEditPoints="1"/>
                </p:cNvSpPr>
                <p:nvPr/>
              </p:nvSpPr>
              <p:spPr bwMode="auto">
                <a:xfrm>
                  <a:off x="4811" y="353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1" name="Oval 71"/>
                <p:cNvSpPr>
                  <a:spLocks noChangeArrowheads="1"/>
                </p:cNvSpPr>
                <p:nvPr/>
              </p:nvSpPr>
              <p:spPr bwMode="auto">
                <a:xfrm>
                  <a:off x="5099" y="3537"/>
                  <a:ext cx="148" cy="14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2" name="Freeform 72"/>
                <p:cNvSpPr>
                  <a:spLocks noEditPoints="1"/>
                </p:cNvSpPr>
                <p:nvPr/>
              </p:nvSpPr>
              <p:spPr bwMode="auto">
                <a:xfrm>
                  <a:off x="4955" y="3601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3" name="Oval 73"/>
                <p:cNvSpPr>
                  <a:spLocks noChangeArrowheads="1"/>
                </p:cNvSpPr>
                <p:nvPr/>
              </p:nvSpPr>
              <p:spPr bwMode="auto">
                <a:xfrm>
                  <a:off x="4955" y="3473"/>
                  <a:ext cx="146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4" name="Oval 74"/>
                <p:cNvSpPr>
                  <a:spLocks noChangeArrowheads="1"/>
                </p:cNvSpPr>
                <p:nvPr/>
              </p:nvSpPr>
              <p:spPr bwMode="auto">
                <a:xfrm>
                  <a:off x="4811" y="3343"/>
                  <a:ext cx="436" cy="40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6" name="Group 75"/>
              <p:cNvGrpSpPr>
                <a:grpSpLocks/>
              </p:cNvGrpSpPr>
              <p:nvPr/>
            </p:nvGrpSpPr>
            <p:grpSpPr bwMode="auto">
              <a:xfrm>
                <a:off x="5716" y="1335"/>
                <a:ext cx="380" cy="322"/>
                <a:chOff x="5462" y="3343"/>
                <a:chExt cx="450" cy="400"/>
              </a:xfrm>
            </p:grpSpPr>
            <p:sp>
              <p:nvSpPr>
                <p:cNvPr id="110689" name="Oval 76"/>
                <p:cNvSpPr>
                  <a:spLocks noChangeArrowheads="1"/>
                </p:cNvSpPr>
                <p:nvPr/>
              </p:nvSpPr>
              <p:spPr bwMode="auto">
                <a:xfrm>
                  <a:off x="5462" y="3407"/>
                  <a:ext cx="148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0" name="Freeform 77"/>
                <p:cNvSpPr>
                  <a:spLocks noEditPoints="1"/>
                </p:cNvSpPr>
                <p:nvPr/>
              </p:nvSpPr>
              <p:spPr bwMode="auto">
                <a:xfrm>
                  <a:off x="5608" y="3343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1" name="Freeform 78"/>
                <p:cNvSpPr>
                  <a:spLocks noEditPoints="1"/>
                </p:cNvSpPr>
                <p:nvPr/>
              </p:nvSpPr>
              <p:spPr bwMode="auto">
                <a:xfrm>
                  <a:off x="5752" y="340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2" name="Freeform 79"/>
                <p:cNvSpPr>
                  <a:spLocks noEditPoints="1"/>
                </p:cNvSpPr>
                <p:nvPr/>
              </p:nvSpPr>
              <p:spPr bwMode="auto">
                <a:xfrm>
                  <a:off x="5462" y="353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3" name="Oval 80"/>
                <p:cNvSpPr>
                  <a:spLocks noChangeArrowheads="1"/>
                </p:cNvSpPr>
                <p:nvPr/>
              </p:nvSpPr>
              <p:spPr bwMode="auto">
                <a:xfrm>
                  <a:off x="5764" y="3537"/>
                  <a:ext cx="148" cy="14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4" name="Freeform 81"/>
                <p:cNvSpPr>
                  <a:spLocks noEditPoints="1"/>
                </p:cNvSpPr>
                <p:nvPr/>
              </p:nvSpPr>
              <p:spPr bwMode="auto">
                <a:xfrm>
                  <a:off x="5608" y="3601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5" name="Oval 82"/>
                <p:cNvSpPr>
                  <a:spLocks noChangeArrowheads="1"/>
                </p:cNvSpPr>
                <p:nvPr/>
              </p:nvSpPr>
              <p:spPr bwMode="auto">
                <a:xfrm>
                  <a:off x="5608" y="3473"/>
                  <a:ext cx="158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6" name="Oval 83"/>
                <p:cNvSpPr>
                  <a:spLocks noChangeArrowheads="1"/>
                </p:cNvSpPr>
                <p:nvPr/>
              </p:nvSpPr>
              <p:spPr bwMode="auto">
                <a:xfrm>
                  <a:off x="5462" y="3343"/>
                  <a:ext cx="450" cy="40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0657" name="Freeform 84"/>
              <p:cNvSpPr>
                <a:spLocks/>
              </p:cNvSpPr>
              <p:nvPr/>
            </p:nvSpPr>
            <p:spPr bwMode="auto">
              <a:xfrm>
                <a:off x="5603" y="1211"/>
                <a:ext cx="204" cy="255"/>
              </a:xfrm>
              <a:custGeom>
                <a:avLst/>
                <a:gdLst>
                  <a:gd name="T0" fmla="*/ 13 w 241"/>
                  <a:gd name="T1" fmla="*/ 20 h 317"/>
                  <a:gd name="T2" fmla="*/ 15 w 241"/>
                  <a:gd name="T3" fmla="*/ 20 h 317"/>
                  <a:gd name="T4" fmla="*/ 17 w 241"/>
                  <a:gd name="T5" fmla="*/ 19 h 317"/>
                  <a:gd name="T6" fmla="*/ 18 w 241"/>
                  <a:gd name="T7" fmla="*/ 18 h 317"/>
                  <a:gd name="T8" fmla="*/ 18 w 241"/>
                  <a:gd name="T9" fmla="*/ 16 h 317"/>
                  <a:gd name="T10" fmla="*/ 19 w 241"/>
                  <a:gd name="T11" fmla="*/ 13 h 317"/>
                  <a:gd name="T12" fmla="*/ 22 w 241"/>
                  <a:gd name="T13" fmla="*/ 10 h 317"/>
                  <a:gd name="T14" fmla="*/ 30 w 241"/>
                  <a:gd name="T15" fmla="*/ 6 h 317"/>
                  <a:gd name="T16" fmla="*/ 31 w 241"/>
                  <a:gd name="T17" fmla="*/ 2 h 317"/>
                  <a:gd name="T18" fmla="*/ 27 w 241"/>
                  <a:gd name="T19" fmla="*/ 2 h 317"/>
                  <a:gd name="T20" fmla="*/ 25 w 241"/>
                  <a:gd name="T21" fmla="*/ 2 h 317"/>
                  <a:gd name="T22" fmla="*/ 24 w 241"/>
                  <a:gd name="T23" fmla="*/ 0 h 317"/>
                  <a:gd name="T24" fmla="*/ 21 w 241"/>
                  <a:gd name="T25" fmla="*/ 2 h 317"/>
                  <a:gd name="T26" fmla="*/ 18 w 241"/>
                  <a:gd name="T27" fmla="*/ 2 h 317"/>
                  <a:gd name="T28" fmla="*/ 14 w 241"/>
                  <a:gd name="T29" fmla="*/ 2 h 317"/>
                  <a:gd name="T30" fmla="*/ 12 w 241"/>
                  <a:gd name="T31" fmla="*/ 3 h 317"/>
                  <a:gd name="T32" fmla="*/ 11 w 241"/>
                  <a:gd name="T33" fmla="*/ 5 h 317"/>
                  <a:gd name="T34" fmla="*/ 10 w 241"/>
                  <a:gd name="T35" fmla="*/ 8 h 317"/>
                  <a:gd name="T36" fmla="*/ 8 w 241"/>
                  <a:gd name="T37" fmla="*/ 10 h 317"/>
                  <a:gd name="T38" fmla="*/ 6 w 241"/>
                  <a:gd name="T39" fmla="*/ 11 h 317"/>
                  <a:gd name="T40" fmla="*/ 5 w 241"/>
                  <a:gd name="T41" fmla="*/ 12 h 317"/>
                  <a:gd name="T42" fmla="*/ 3 w 241"/>
                  <a:gd name="T43" fmla="*/ 14 h 317"/>
                  <a:gd name="T44" fmla="*/ 3 w 241"/>
                  <a:gd name="T45" fmla="*/ 15 h 317"/>
                  <a:gd name="T46" fmla="*/ 3 w 241"/>
                  <a:gd name="T47" fmla="*/ 15 h 317"/>
                  <a:gd name="T48" fmla="*/ 2 w 241"/>
                  <a:gd name="T49" fmla="*/ 16 h 317"/>
                  <a:gd name="T50" fmla="*/ 0 w 241"/>
                  <a:gd name="T51" fmla="*/ 18 h 317"/>
                  <a:gd name="T52" fmla="*/ 3 w 241"/>
                  <a:gd name="T53" fmla="*/ 20 h 317"/>
                  <a:gd name="T54" fmla="*/ 3 w 241"/>
                  <a:gd name="T55" fmla="*/ 22 h 317"/>
                  <a:gd name="T56" fmla="*/ 3 w 241"/>
                  <a:gd name="T57" fmla="*/ 22 h 317"/>
                  <a:gd name="T58" fmla="*/ 5 w 241"/>
                  <a:gd name="T59" fmla="*/ 23 h 317"/>
                  <a:gd name="T60" fmla="*/ 7 w 241"/>
                  <a:gd name="T61" fmla="*/ 23 h 317"/>
                  <a:gd name="T62" fmla="*/ 8 w 241"/>
                  <a:gd name="T63" fmla="*/ 23 h 317"/>
                  <a:gd name="T64" fmla="*/ 12 w 241"/>
                  <a:gd name="T65" fmla="*/ 21 h 3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1"/>
                  <a:gd name="T100" fmla="*/ 0 h 317"/>
                  <a:gd name="T101" fmla="*/ 241 w 241"/>
                  <a:gd name="T102" fmla="*/ 317 h 3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1" h="317">
                    <a:moveTo>
                      <a:pt x="85" y="285"/>
                    </a:moveTo>
                    <a:lnTo>
                      <a:pt x="95" y="277"/>
                    </a:lnTo>
                    <a:lnTo>
                      <a:pt x="103" y="271"/>
                    </a:lnTo>
                    <a:lnTo>
                      <a:pt x="115" y="263"/>
                    </a:lnTo>
                    <a:lnTo>
                      <a:pt x="121" y="257"/>
                    </a:lnTo>
                    <a:lnTo>
                      <a:pt x="125" y="249"/>
                    </a:lnTo>
                    <a:lnTo>
                      <a:pt x="127" y="239"/>
                    </a:lnTo>
                    <a:lnTo>
                      <a:pt x="127" y="231"/>
                    </a:lnTo>
                    <a:lnTo>
                      <a:pt x="129" y="223"/>
                    </a:lnTo>
                    <a:lnTo>
                      <a:pt x="131" y="213"/>
                    </a:lnTo>
                    <a:lnTo>
                      <a:pt x="135" y="199"/>
                    </a:lnTo>
                    <a:lnTo>
                      <a:pt x="139" y="183"/>
                    </a:lnTo>
                    <a:lnTo>
                      <a:pt x="145" y="165"/>
                    </a:lnTo>
                    <a:lnTo>
                      <a:pt x="165" y="135"/>
                    </a:lnTo>
                    <a:lnTo>
                      <a:pt x="189" y="107"/>
                    </a:lnTo>
                    <a:lnTo>
                      <a:pt x="215" y="79"/>
                    </a:lnTo>
                    <a:lnTo>
                      <a:pt x="241" y="46"/>
                    </a:lnTo>
                    <a:lnTo>
                      <a:pt x="229" y="36"/>
                    </a:lnTo>
                    <a:lnTo>
                      <a:pt x="219" y="28"/>
                    </a:lnTo>
                    <a:lnTo>
                      <a:pt x="205" y="16"/>
                    </a:lnTo>
                    <a:lnTo>
                      <a:pt x="195" y="8"/>
                    </a:lnTo>
                    <a:lnTo>
                      <a:pt x="189" y="2"/>
                    </a:lnTo>
                    <a:lnTo>
                      <a:pt x="183" y="0"/>
                    </a:lnTo>
                    <a:lnTo>
                      <a:pt x="175" y="0"/>
                    </a:lnTo>
                    <a:lnTo>
                      <a:pt x="163" y="0"/>
                    </a:lnTo>
                    <a:lnTo>
                      <a:pt x="155" y="2"/>
                    </a:lnTo>
                    <a:lnTo>
                      <a:pt x="145" y="4"/>
                    </a:lnTo>
                    <a:lnTo>
                      <a:pt x="129" y="14"/>
                    </a:lnTo>
                    <a:lnTo>
                      <a:pt x="113" y="24"/>
                    </a:lnTo>
                    <a:lnTo>
                      <a:pt x="101" y="32"/>
                    </a:lnTo>
                    <a:lnTo>
                      <a:pt x="93" y="38"/>
                    </a:lnTo>
                    <a:lnTo>
                      <a:pt x="87" y="48"/>
                    </a:lnTo>
                    <a:lnTo>
                      <a:pt x="83" y="59"/>
                    </a:lnTo>
                    <a:lnTo>
                      <a:pt x="83" y="73"/>
                    </a:lnTo>
                    <a:lnTo>
                      <a:pt x="85" y="91"/>
                    </a:lnTo>
                    <a:lnTo>
                      <a:pt x="76" y="103"/>
                    </a:lnTo>
                    <a:lnTo>
                      <a:pt x="68" y="115"/>
                    </a:lnTo>
                    <a:lnTo>
                      <a:pt x="58" y="129"/>
                    </a:lnTo>
                    <a:lnTo>
                      <a:pt x="50" y="141"/>
                    </a:lnTo>
                    <a:lnTo>
                      <a:pt x="46" y="149"/>
                    </a:lnTo>
                    <a:lnTo>
                      <a:pt x="40" y="155"/>
                    </a:lnTo>
                    <a:lnTo>
                      <a:pt x="36" y="165"/>
                    </a:lnTo>
                    <a:lnTo>
                      <a:pt x="32" y="179"/>
                    </a:lnTo>
                    <a:lnTo>
                      <a:pt x="28" y="187"/>
                    </a:lnTo>
                    <a:lnTo>
                      <a:pt x="24" y="199"/>
                    </a:lnTo>
                    <a:lnTo>
                      <a:pt x="24" y="203"/>
                    </a:lnTo>
                    <a:lnTo>
                      <a:pt x="20" y="205"/>
                    </a:lnTo>
                    <a:lnTo>
                      <a:pt x="12" y="211"/>
                    </a:lnTo>
                    <a:lnTo>
                      <a:pt x="4" y="219"/>
                    </a:lnTo>
                    <a:lnTo>
                      <a:pt x="2" y="223"/>
                    </a:lnTo>
                    <a:lnTo>
                      <a:pt x="0" y="231"/>
                    </a:lnTo>
                    <a:lnTo>
                      <a:pt x="0" y="239"/>
                    </a:lnTo>
                    <a:lnTo>
                      <a:pt x="2" y="249"/>
                    </a:lnTo>
                    <a:lnTo>
                      <a:pt x="6" y="271"/>
                    </a:lnTo>
                    <a:lnTo>
                      <a:pt x="8" y="281"/>
                    </a:lnTo>
                    <a:lnTo>
                      <a:pt x="10" y="287"/>
                    </a:lnTo>
                    <a:lnTo>
                      <a:pt x="12" y="293"/>
                    </a:lnTo>
                    <a:lnTo>
                      <a:pt x="12" y="295"/>
                    </a:lnTo>
                    <a:lnTo>
                      <a:pt x="26" y="305"/>
                    </a:lnTo>
                    <a:lnTo>
                      <a:pt x="36" y="313"/>
                    </a:lnTo>
                    <a:lnTo>
                      <a:pt x="44" y="317"/>
                    </a:lnTo>
                    <a:lnTo>
                      <a:pt x="48" y="317"/>
                    </a:lnTo>
                    <a:lnTo>
                      <a:pt x="52" y="315"/>
                    </a:lnTo>
                    <a:lnTo>
                      <a:pt x="60" y="309"/>
                    </a:lnTo>
                    <a:lnTo>
                      <a:pt x="70" y="299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8" name="Freeform 85"/>
              <p:cNvSpPr>
                <a:spLocks noEditPoints="1"/>
              </p:cNvSpPr>
              <p:nvPr/>
            </p:nvSpPr>
            <p:spPr bwMode="auto">
              <a:xfrm>
                <a:off x="5593" y="1491"/>
                <a:ext cx="123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5 w 145"/>
                  <a:gd name="T11" fmla="*/ 2 h 128"/>
                  <a:gd name="T12" fmla="*/ 6 w 145"/>
                  <a:gd name="T13" fmla="*/ 2 h 128"/>
                  <a:gd name="T14" fmla="*/ 8 w 145"/>
                  <a:gd name="T15" fmla="*/ 2 h 128"/>
                  <a:gd name="T16" fmla="*/ 10 w 145"/>
                  <a:gd name="T17" fmla="*/ 0 h 128"/>
                  <a:gd name="T18" fmla="*/ 12 w 145"/>
                  <a:gd name="T19" fmla="*/ 2 h 128"/>
                  <a:gd name="T20" fmla="*/ 14 w 145"/>
                  <a:gd name="T21" fmla="*/ 2 h 128"/>
                  <a:gd name="T22" fmla="*/ 16 w 145"/>
                  <a:gd name="T23" fmla="*/ 2 h 128"/>
                  <a:gd name="T24" fmla="*/ 18 w 145"/>
                  <a:gd name="T25" fmla="*/ 2 h 128"/>
                  <a:gd name="T26" fmla="*/ 19 w 145"/>
                  <a:gd name="T27" fmla="*/ 2 h 128"/>
                  <a:gd name="T28" fmla="*/ 20 w 145"/>
                  <a:gd name="T29" fmla="*/ 3 h 128"/>
                  <a:gd name="T30" fmla="*/ 20 w 145"/>
                  <a:gd name="T31" fmla="*/ 4 h 128"/>
                  <a:gd name="T32" fmla="*/ 20 w 145"/>
                  <a:gd name="T33" fmla="*/ 5 h 128"/>
                  <a:gd name="T34" fmla="*/ 20 w 145"/>
                  <a:gd name="T35" fmla="*/ 6 h 128"/>
                  <a:gd name="T36" fmla="*/ 20 w 145"/>
                  <a:gd name="T37" fmla="*/ 6 h 128"/>
                  <a:gd name="T38" fmla="*/ 19 w 145"/>
                  <a:gd name="T39" fmla="*/ 8 h 128"/>
                  <a:gd name="T40" fmla="*/ 18 w 145"/>
                  <a:gd name="T41" fmla="*/ 8 h 128"/>
                  <a:gd name="T42" fmla="*/ 16 w 145"/>
                  <a:gd name="T43" fmla="*/ 8 h 128"/>
                  <a:gd name="T44" fmla="*/ 14 w 145"/>
                  <a:gd name="T45" fmla="*/ 9 h 128"/>
                  <a:gd name="T46" fmla="*/ 12 w 145"/>
                  <a:gd name="T47" fmla="*/ 10 h 128"/>
                  <a:gd name="T48" fmla="*/ 10 w 145"/>
                  <a:gd name="T49" fmla="*/ 10 h 128"/>
                  <a:gd name="T50" fmla="*/ 8 w 145"/>
                  <a:gd name="T51" fmla="*/ 10 h 128"/>
                  <a:gd name="T52" fmla="*/ 6 w 145"/>
                  <a:gd name="T53" fmla="*/ 9 h 128"/>
                  <a:gd name="T54" fmla="*/ 5 w 145"/>
                  <a:gd name="T55" fmla="*/ 8 h 128"/>
                  <a:gd name="T56" fmla="*/ 3 w 145"/>
                  <a:gd name="T57" fmla="*/ 8 h 128"/>
                  <a:gd name="T58" fmla="*/ 3 w 145"/>
                  <a:gd name="T59" fmla="*/ 8 h 128"/>
                  <a:gd name="T60" fmla="*/ 3 w 145"/>
                  <a:gd name="T61" fmla="*/ 6 h 128"/>
                  <a:gd name="T62" fmla="*/ 2 w 145"/>
                  <a:gd name="T63" fmla="*/ 6 h 128"/>
                  <a:gd name="T64" fmla="*/ 0 w 145"/>
                  <a:gd name="T65" fmla="*/ 5 h 128"/>
                  <a:gd name="T66" fmla="*/ 5 w 145"/>
                  <a:gd name="T67" fmla="*/ 5 h 128"/>
                  <a:gd name="T68" fmla="*/ 5 w 145"/>
                  <a:gd name="T69" fmla="*/ 5 h 128"/>
                  <a:gd name="T70" fmla="*/ 6 w 145"/>
                  <a:gd name="T71" fmla="*/ 6 h 128"/>
                  <a:gd name="T72" fmla="*/ 7 w 145"/>
                  <a:gd name="T73" fmla="*/ 6 h 128"/>
                  <a:gd name="T74" fmla="*/ 8 w 145"/>
                  <a:gd name="T75" fmla="*/ 6 h 128"/>
                  <a:gd name="T76" fmla="*/ 10 w 145"/>
                  <a:gd name="T77" fmla="*/ 7 h 128"/>
                  <a:gd name="T78" fmla="*/ 12 w 145"/>
                  <a:gd name="T79" fmla="*/ 6 h 128"/>
                  <a:gd name="T80" fmla="*/ 14 w 145"/>
                  <a:gd name="T81" fmla="*/ 6 h 128"/>
                  <a:gd name="T82" fmla="*/ 15 w 145"/>
                  <a:gd name="T83" fmla="*/ 6 h 128"/>
                  <a:gd name="T84" fmla="*/ 15 w 145"/>
                  <a:gd name="T85" fmla="*/ 5 h 128"/>
                  <a:gd name="T86" fmla="*/ 15 w 145"/>
                  <a:gd name="T87" fmla="*/ 4 h 128"/>
                  <a:gd name="T88" fmla="*/ 14 w 145"/>
                  <a:gd name="T89" fmla="*/ 3 h 128"/>
                  <a:gd name="T90" fmla="*/ 12 w 145"/>
                  <a:gd name="T91" fmla="*/ 2 h 128"/>
                  <a:gd name="T92" fmla="*/ 10 w 145"/>
                  <a:gd name="T93" fmla="*/ 2 h 128"/>
                  <a:gd name="T94" fmla="*/ 8 w 145"/>
                  <a:gd name="T95" fmla="*/ 2 h 128"/>
                  <a:gd name="T96" fmla="*/ 7 w 145"/>
                  <a:gd name="T97" fmla="*/ 3 h 128"/>
                  <a:gd name="T98" fmla="*/ 6 w 145"/>
                  <a:gd name="T99" fmla="*/ 4 h 128"/>
                  <a:gd name="T100" fmla="*/ 5 w 145"/>
                  <a:gd name="T101" fmla="*/ 4 h 128"/>
                  <a:gd name="T102" fmla="*/ 5 w 145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5"/>
                  <a:gd name="T157" fmla="*/ 0 h 128"/>
                  <a:gd name="T158" fmla="*/ 145 w 145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78"/>
                    </a:lnTo>
                    <a:lnTo>
                      <a:pt x="141" y="92"/>
                    </a:lnTo>
                    <a:lnTo>
                      <a:pt x="135" y="102"/>
                    </a:lnTo>
                    <a:lnTo>
                      <a:pt x="127" y="112"/>
                    </a:lnTo>
                    <a:lnTo>
                      <a:pt x="117" y="118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9" name="Freeform 86"/>
              <p:cNvSpPr>
                <a:spLocks noEditPoints="1"/>
              </p:cNvSpPr>
              <p:nvPr/>
            </p:nvSpPr>
            <p:spPr bwMode="auto">
              <a:xfrm>
                <a:off x="4857" y="1387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5 w 144"/>
                  <a:gd name="T23" fmla="*/ 2 h 128"/>
                  <a:gd name="T24" fmla="*/ 16 w 144"/>
                  <a:gd name="T25" fmla="*/ 2 h 128"/>
                  <a:gd name="T26" fmla="*/ 18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8 w 144"/>
                  <a:gd name="T39" fmla="*/ 8 h 128"/>
                  <a:gd name="T40" fmla="*/ 16 w 144"/>
                  <a:gd name="T41" fmla="*/ 8 h 128"/>
                  <a:gd name="T42" fmla="*/ 15 w 144"/>
                  <a:gd name="T43" fmla="*/ 9 h 128"/>
                  <a:gd name="T44" fmla="*/ 14 w 144"/>
                  <a:gd name="T45" fmla="*/ 9 h 128"/>
                  <a:gd name="T46" fmla="*/ 10 w 144"/>
                  <a:gd name="T47" fmla="*/ 10 h 128"/>
                  <a:gd name="T48" fmla="*/ 6 w 144"/>
                  <a:gd name="T49" fmla="*/ 9 h 128"/>
                  <a:gd name="T50" fmla="*/ 5 w 144"/>
                  <a:gd name="T51" fmla="*/ 9 h 128"/>
                  <a:gd name="T52" fmla="*/ 3 w 144"/>
                  <a:gd name="T53" fmla="*/ 8 h 128"/>
                  <a:gd name="T54" fmla="*/ 3 w 144"/>
                  <a:gd name="T55" fmla="*/ 8 h 128"/>
                  <a:gd name="T56" fmla="*/ 3 w 144"/>
                  <a:gd name="T57" fmla="*/ 6 h 128"/>
                  <a:gd name="T58" fmla="*/ 2 w 144"/>
                  <a:gd name="T59" fmla="*/ 6 h 128"/>
                  <a:gd name="T60" fmla="*/ 0 w 144"/>
                  <a:gd name="T61" fmla="*/ 5 h 128"/>
                  <a:gd name="T62" fmla="*/ 5 w 144"/>
                  <a:gd name="T63" fmla="*/ 5 h 128"/>
                  <a:gd name="T64" fmla="*/ 5 w 144"/>
                  <a:gd name="T65" fmla="*/ 5 h 128"/>
                  <a:gd name="T66" fmla="*/ 6 w 144"/>
                  <a:gd name="T67" fmla="*/ 6 h 128"/>
                  <a:gd name="T68" fmla="*/ 7 w 144"/>
                  <a:gd name="T69" fmla="*/ 6 h 128"/>
                  <a:gd name="T70" fmla="*/ 8 w 144"/>
                  <a:gd name="T71" fmla="*/ 6 h 128"/>
                  <a:gd name="T72" fmla="*/ 10 w 144"/>
                  <a:gd name="T73" fmla="*/ 7 h 128"/>
                  <a:gd name="T74" fmla="*/ 12 w 144"/>
                  <a:gd name="T75" fmla="*/ 6 h 128"/>
                  <a:gd name="T76" fmla="*/ 14 w 144"/>
                  <a:gd name="T77" fmla="*/ 6 h 128"/>
                  <a:gd name="T78" fmla="*/ 14 w 144"/>
                  <a:gd name="T79" fmla="*/ 6 h 128"/>
                  <a:gd name="T80" fmla="*/ 15 w 144"/>
                  <a:gd name="T81" fmla="*/ 5 h 128"/>
                  <a:gd name="T82" fmla="*/ 14 w 144"/>
                  <a:gd name="T83" fmla="*/ 4 h 128"/>
                  <a:gd name="T84" fmla="*/ 14 w 144"/>
                  <a:gd name="T85" fmla="*/ 3 h 128"/>
                  <a:gd name="T86" fmla="*/ 12 w 144"/>
                  <a:gd name="T87" fmla="*/ 2 h 128"/>
                  <a:gd name="T88" fmla="*/ 12 w 144"/>
                  <a:gd name="T89" fmla="*/ 2 h 128"/>
                  <a:gd name="T90" fmla="*/ 10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0"/>
                    </a:lnTo>
                    <a:lnTo>
                      <a:pt x="130" y="30"/>
                    </a:lnTo>
                    <a:lnTo>
                      <a:pt x="138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38" y="92"/>
                    </a:lnTo>
                    <a:lnTo>
                      <a:pt x="130" y="104"/>
                    </a:lnTo>
                    <a:lnTo>
                      <a:pt x="122" y="112"/>
                    </a:lnTo>
                    <a:lnTo>
                      <a:pt x="110" y="120"/>
                    </a:lnTo>
                    <a:lnTo>
                      <a:pt x="98" y="124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0" name="Freeform 87"/>
              <p:cNvSpPr>
                <a:spLocks noEditPoints="1"/>
              </p:cNvSpPr>
              <p:nvPr/>
            </p:nvSpPr>
            <p:spPr bwMode="auto">
              <a:xfrm>
                <a:off x="5105" y="1232"/>
                <a:ext cx="120" cy="103"/>
              </a:xfrm>
              <a:custGeom>
                <a:avLst/>
                <a:gdLst>
                  <a:gd name="T0" fmla="*/ 0 w 142"/>
                  <a:gd name="T1" fmla="*/ 5 h 129"/>
                  <a:gd name="T2" fmla="*/ 2 w 142"/>
                  <a:gd name="T3" fmla="*/ 4 h 129"/>
                  <a:gd name="T4" fmla="*/ 3 w 142"/>
                  <a:gd name="T5" fmla="*/ 3 h 129"/>
                  <a:gd name="T6" fmla="*/ 3 w 142"/>
                  <a:gd name="T7" fmla="*/ 2 h 129"/>
                  <a:gd name="T8" fmla="*/ 3 w 142"/>
                  <a:gd name="T9" fmla="*/ 2 h 129"/>
                  <a:gd name="T10" fmla="*/ 4 w 142"/>
                  <a:gd name="T11" fmla="*/ 2 h 129"/>
                  <a:gd name="T12" fmla="*/ 6 w 142"/>
                  <a:gd name="T13" fmla="*/ 2 h 129"/>
                  <a:gd name="T14" fmla="*/ 8 w 142"/>
                  <a:gd name="T15" fmla="*/ 2 h 129"/>
                  <a:gd name="T16" fmla="*/ 9 w 142"/>
                  <a:gd name="T17" fmla="*/ 0 h 129"/>
                  <a:gd name="T18" fmla="*/ 12 w 142"/>
                  <a:gd name="T19" fmla="*/ 2 h 129"/>
                  <a:gd name="T20" fmla="*/ 14 w 142"/>
                  <a:gd name="T21" fmla="*/ 2 h 129"/>
                  <a:gd name="T22" fmla="*/ 15 w 142"/>
                  <a:gd name="T23" fmla="*/ 2 h 129"/>
                  <a:gd name="T24" fmla="*/ 16 w 142"/>
                  <a:gd name="T25" fmla="*/ 2 h 129"/>
                  <a:gd name="T26" fmla="*/ 18 w 142"/>
                  <a:gd name="T27" fmla="*/ 2 h 129"/>
                  <a:gd name="T28" fmla="*/ 18 w 142"/>
                  <a:gd name="T29" fmla="*/ 3 h 129"/>
                  <a:gd name="T30" fmla="*/ 19 w 142"/>
                  <a:gd name="T31" fmla="*/ 4 h 129"/>
                  <a:gd name="T32" fmla="*/ 19 w 142"/>
                  <a:gd name="T33" fmla="*/ 5 h 129"/>
                  <a:gd name="T34" fmla="*/ 19 w 142"/>
                  <a:gd name="T35" fmla="*/ 6 h 129"/>
                  <a:gd name="T36" fmla="*/ 18 w 142"/>
                  <a:gd name="T37" fmla="*/ 6 h 129"/>
                  <a:gd name="T38" fmla="*/ 18 w 142"/>
                  <a:gd name="T39" fmla="*/ 7 h 129"/>
                  <a:gd name="T40" fmla="*/ 16 w 142"/>
                  <a:gd name="T41" fmla="*/ 8 h 129"/>
                  <a:gd name="T42" fmla="*/ 15 w 142"/>
                  <a:gd name="T43" fmla="*/ 8 h 129"/>
                  <a:gd name="T44" fmla="*/ 14 w 142"/>
                  <a:gd name="T45" fmla="*/ 9 h 129"/>
                  <a:gd name="T46" fmla="*/ 12 w 142"/>
                  <a:gd name="T47" fmla="*/ 9 h 129"/>
                  <a:gd name="T48" fmla="*/ 9 w 142"/>
                  <a:gd name="T49" fmla="*/ 9 h 129"/>
                  <a:gd name="T50" fmla="*/ 8 w 142"/>
                  <a:gd name="T51" fmla="*/ 9 h 129"/>
                  <a:gd name="T52" fmla="*/ 6 w 142"/>
                  <a:gd name="T53" fmla="*/ 9 h 129"/>
                  <a:gd name="T54" fmla="*/ 4 w 142"/>
                  <a:gd name="T55" fmla="*/ 8 h 129"/>
                  <a:gd name="T56" fmla="*/ 3 w 142"/>
                  <a:gd name="T57" fmla="*/ 8 h 129"/>
                  <a:gd name="T58" fmla="*/ 3 w 142"/>
                  <a:gd name="T59" fmla="*/ 7 h 129"/>
                  <a:gd name="T60" fmla="*/ 3 w 142"/>
                  <a:gd name="T61" fmla="*/ 6 h 129"/>
                  <a:gd name="T62" fmla="*/ 2 w 142"/>
                  <a:gd name="T63" fmla="*/ 6 h 129"/>
                  <a:gd name="T64" fmla="*/ 0 w 142"/>
                  <a:gd name="T65" fmla="*/ 5 h 129"/>
                  <a:gd name="T66" fmla="*/ 5 w 142"/>
                  <a:gd name="T67" fmla="*/ 5 h 129"/>
                  <a:gd name="T68" fmla="*/ 5 w 142"/>
                  <a:gd name="T69" fmla="*/ 5 h 129"/>
                  <a:gd name="T70" fmla="*/ 5 w 142"/>
                  <a:gd name="T71" fmla="*/ 6 h 129"/>
                  <a:gd name="T72" fmla="*/ 7 w 142"/>
                  <a:gd name="T73" fmla="*/ 6 h 129"/>
                  <a:gd name="T74" fmla="*/ 8 w 142"/>
                  <a:gd name="T75" fmla="*/ 6 h 129"/>
                  <a:gd name="T76" fmla="*/ 9 w 142"/>
                  <a:gd name="T77" fmla="*/ 6 h 129"/>
                  <a:gd name="T78" fmla="*/ 12 w 142"/>
                  <a:gd name="T79" fmla="*/ 6 h 129"/>
                  <a:gd name="T80" fmla="*/ 13 w 142"/>
                  <a:gd name="T81" fmla="*/ 6 h 129"/>
                  <a:gd name="T82" fmla="*/ 14 w 142"/>
                  <a:gd name="T83" fmla="*/ 6 h 129"/>
                  <a:gd name="T84" fmla="*/ 14 w 142"/>
                  <a:gd name="T85" fmla="*/ 5 h 129"/>
                  <a:gd name="T86" fmla="*/ 14 w 142"/>
                  <a:gd name="T87" fmla="*/ 4 h 129"/>
                  <a:gd name="T88" fmla="*/ 13 w 142"/>
                  <a:gd name="T89" fmla="*/ 3 h 129"/>
                  <a:gd name="T90" fmla="*/ 12 w 142"/>
                  <a:gd name="T91" fmla="*/ 2 h 129"/>
                  <a:gd name="T92" fmla="*/ 9 w 142"/>
                  <a:gd name="T93" fmla="*/ 2 h 129"/>
                  <a:gd name="T94" fmla="*/ 8 w 142"/>
                  <a:gd name="T95" fmla="*/ 2 h 129"/>
                  <a:gd name="T96" fmla="*/ 7 w 142"/>
                  <a:gd name="T97" fmla="*/ 3 h 129"/>
                  <a:gd name="T98" fmla="*/ 5 w 142"/>
                  <a:gd name="T99" fmla="*/ 4 h 129"/>
                  <a:gd name="T100" fmla="*/ 5 w 142"/>
                  <a:gd name="T101" fmla="*/ 4 h 129"/>
                  <a:gd name="T102" fmla="*/ 5 w 142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2"/>
                  <a:gd name="T157" fmla="*/ 0 h 129"/>
                  <a:gd name="T158" fmla="*/ 142 w 142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2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2" y="31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1"/>
                    </a:lnTo>
                    <a:lnTo>
                      <a:pt x="138" y="41"/>
                    </a:lnTo>
                    <a:lnTo>
                      <a:pt x="140" y="53"/>
                    </a:lnTo>
                    <a:lnTo>
                      <a:pt x="142" y="65"/>
                    </a:lnTo>
                    <a:lnTo>
                      <a:pt x="140" y="79"/>
                    </a:lnTo>
                    <a:lnTo>
                      <a:pt x="138" y="93"/>
                    </a:lnTo>
                    <a:lnTo>
                      <a:pt x="132" y="103"/>
                    </a:lnTo>
                    <a:lnTo>
                      <a:pt x="124" y="113"/>
                    </a:lnTo>
                    <a:lnTo>
                      <a:pt x="114" y="119"/>
                    </a:lnTo>
                    <a:lnTo>
                      <a:pt x="102" y="125"/>
                    </a:lnTo>
                    <a:lnTo>
                      <a:pt x="86" y="129"/>
                    </a:lnTo>
                    <a:lnTo>
                      <a:pt x="70" y="129"/>
                    </a:lnTo>
                    <a:lnTo>
                      <a:pt x="56" y="129"/>
                    </a:lnTo>
                    <a:lnTo>
                      <a:pt x="44" y="125"/>
                    </a:lnTo>
                    <a:lnTo>
                      <a:pt x="32" y="119"/>
                    </a:lnTo>
                    <a:lnTo>
                      <a:pt x="22" y="113"/>
                    </a:lnTo>
                    <a:lnTo>
                      <a:pt x="12" y="103"/>
                    </a:lnTo>
                    <a:lnTo>
                      <a:pt x="6" y="93"/>
                    </a:lnTo>
                    <a:lnTo>
                      <a:pt x="2" y="79"/>
                    </a:lnTo>
                    <a:lnTo>
                      <a:pt x="0" y="65"/>
                    </a:lnTo>
                    <a:close/>
                    <a:moveTo>
                      <a:pt x="34" y="65"/>
                    </a:moveTo>
                    <a:lnTo>
                      <a:pt x="36" y="73"/>
                    </a:lnTo>
                    <a:lnTo>
                      <a:pt x="38" y="79"/>
                    </a:lnTo>
                    <a:lnTo>
                      <a:pt x="48" y="89"/>
                    </a:lnTo>
                    <a:lnTo>
                      <a:pt x="60" y="95"/>
                    </a:lnTo>
                    <a:lnTo>
                      <a:pt x="70" y="97"/>
                    </a:lnTo>
                    <a:lnTo>
                      <a:pt x="86" y="95"/>
                    </a:lnTo>
                    <a:lnTo>
                      <a:pt x="98" y="89"/>
                    </a:lnTo>
                    <a:lnTo>
                      <a:pt x="104" y="79"/>
                    </a:lnTo>
                    <a:lnTo>
                      <a:pt x="106" y="65"/>
                    </a:lnTo>
                    <a:lnTo>
                      <a:pt x="104" y="55"/>
                    </a:lnTo>
                    <a:lnTo>
                      <a:pt x="98" y="45"/>
                    </a:lnTo>
                    <a:lnTo>
                      <a:pt x="86" y="37"/>
                    </a:lnTo>
                    <a:lnTo>
                      <a:pt x="70" y="33"/>
                    </a:lnTo>
                    <a:lnTo>
                      <a:pt x="60" y="37"/>
                    </a:lnTo>
                    <a:lnTo>
                      <a:pt x="48" y="45"/>
                    </a:lnTo>
                    <a:lnTo>
                      <a:pt x="38" y="55"/>
                    </a:lnTo>
                    <a:lnTo>
                      <a:pt x="36" y="61"/>
                    </a:lnTo>
                    <a:lnTo>
                      <a:pt x="34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1" name="Freeform 88"/>
              <p:cNvSpPr>
                <a:spLocks noEditPoints="1"/>
              </p:cNvSpPr>
              <p:nvPr/>
            </p:nvSpPr>
            <p:spPr bwMode="auto">
              <a:xfrm>
                <a:off x="5593" y="1127"/>
                <a:ext cx="123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5 w 145"/>
                  <a:gd name="T11" fmla="*/ 2 h 128"/>
                  <a:gd name="T12" fmla="*/ 6 w 145"/>
                  <a:gd name="T13" fmla="*/ 2 h 128"/>
                  <a:gd name="T14" fmla="*/ 8 w 145"/>
                  <a:gd name="T15" fmla="*/ 2 h 128"/>
                  <a:gd name="T16" fmla="*/ 10 w 145"/>
                  <a:gd name="T17" fmla="*/ 0 h 128"/>
                  <a:gd name="T18" fmla="*/ 12 w 145"/>
                  <a:gd name="T19" fmla="*/ 2 h 128"/>
                  <a:gd name="T20" fmla="*/ 14 w 145"/>
                  <a:gd name="T21" fmla="*/ 2 h 128"/>
                  <a:gd name="T22" fmla="*/ 16 w 145"/>
                  <a:gd name="T23" fmla="*/ 2 h 128"/>
                  <a:gd name="T24" fmla="*/ 18 w 145"/>
                  <a:gd name="T25" fmla="*/ 2 h 128"/>
                  <a:gd name="T26" fmla="*/ 19 w 145"/>
                  <a:gd name="T27" fmla="*/ 2 h 128"/>
                  <a:gd name="T28" fmla="*/ 20 w 145"/>
                  <a:gd name="T29" fmla="*/ 3 h 128"/>
                  <a:gd name="T30" fmla="*/ 20 w 145"/>
                  <a:gd name="T31" fmla="*/ 4 h 128"/>
                  <a:gd name="T32" fmla="*/ 20 w 145"/>
                  <a:gd name="T33" fmla="*/ 5 h 128"/>
                  <a:gd name="T34" fmla="*/ 20 w 145"/>
                  <a:gd name="T35" fmla="*/ 6 h 128"/>
                  <a:gd name="T36" fmla="*/ 20 w 145"/>
                  <a:gd name="T37" fmla="*/ 6 h 128"/>
                  <a:gd name="T38" fmla="*/ 19 w 145"/>
                  <a:gd name="T39" fmla="*/ 8 h 128"/>
                  <a:gd name="T40" fmla="*/ 18 w 145"/>
                  <a:gd name="T41" fmla="*/ 8 h 128"/>
                  <a:gd name="T42" fmla="*/ 16 w 145"/>
                  <a:gd name="T43" fmla="*/ 9 h 128"/>
                  <a:gd name="T44" fmla="*/ 14 w 145"/>
                  <a:gd name="T45" fmla="*/ 9 h 128"/>
                  <a:gd name="T46" fmla="*/ 12 w 145"/>
                  <a:gd name="T47" fmla="*/ 10 h 128"/>
                  <a:gd name="T48" fmla="*/ 10 w 145"/>
                  <a:gd name="T49" fmla="*/ 10 h 128"/>
                  <a:gd name="T50" fmla="*/ 6 w 145"/>
                  <a:gd name="T51" fmla="*/ 9 h 128"/>
                  <a:gd name="T52" fmla="*/ 5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6 w 145"/>
                  <a:gd name="T69" fmla="*/ 6 h 128"/>
                  <a:gd name="T70" fmla="*/ 7 w 145"/>
                  <a:gd name="T71" fmla="*/ 6 h 128"/>
                  <a:gd name="T72" fmla="*/ 8 w 145"/>
                  <a:gd name="T73" fmla="*/ 6 h 128"/>
                  <a:gd name="T74" fmla="*/ 10 w 145"/>
                  <a:gd name="T75" fmla="*/ 7 h 128"/>
                  <a:gd name="T76" fmla="*/ 12 w 145"/>
                  <a:gd name="T77" fmla="*/ 6 h 128"/>
                  <a:gd name="T78" fmla="*/ 14 w 145"/>
                  <a:gd name="T79" fmla="*/ 6 h 128"/>
                  <a:gd name="T80" fmla="*/ 15 w 145"/>
                  <a:gd name="T81" fmla="*/ 6 h 128"/>
                  <a:gd name="T82" fmla="*/ 15 w 145"/>
                  <a:gd name="T83" fmla="*/ 5 h 128"/>
                  <a:gd name="T84" fmla="*/ 15 w 145"/>
                  <a:gd name="T85" fmla="*/ 4 h 128"/>
                  <a:gd name="T86" fmla="*/ 14 w 145"/>
                  <a:gd name="T87" fmla="*/ 3 h 128"/>
                  <a:gd name="T88" fmla="*/ 12 w 145"/>
                  <a:gd name="T89" fmla="*/ 2 h 128"/>
                  <a:gd name="T90" fmla="*/ 12 w 145"/>
                  <a:gd name="T91" fmla="*/ 2 h 128"/>
                  <a:gd name="T92" fmla="*/ 10 w 145"/>
                  <a:gd name="T93" fmla="*/ 2 h 128"/>
                  <a:gd name="T94" fmla="*/ 10 w 145"/>
                  <a:gd name="T95" fmla="*/ 2 h 128"/>
                  <a:gd name="T96" fmla="*/ 8 w 145"/>
                  <a:gd name="T97" fmla="*/ 2 h 128"/>
                  <a:gd name="T98" fmla="*/ 7 w 145"/>
                  <a:gd name="T99" fmla="*/ 3 h 128"/>
                  <a:gd name="T100" fmla="*/ 6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2" name="Freeform 89"/>
              <p:cNvSpPr>
                <a:spLocks/>
              </p:cNvSpPr>
              <p:nvPr/>
            </p:nvSpPr>
            <p:spPr bwMode="auto">
              <a:xfrm>
                <a:off x="4900" y="1419"/>
                <a:ext cx="203" cy="254"/>
              </a:xfrm>
              <a:custGeom>
                <a:avLst/>
                <a:gdLst>
                  <a:gd name="T0" fmla="*/ 11 w 241"/>
                  <a:gd name="T1" fmla="*/ 20 h 316"/>
                  <a:gd name="T2" fmla="*/ 12 w 241"/>
                  <a:gd name="T3" fmla="*/ 20 h 316"/>
                  <a:gd name="T4" fmla="*/ 14 w 241"/>
                  <a:gd name="T5" fmla="*/ 19 h 316"/>
                  <a:gd name="T6" fmla="*/ 14 w 241"/>
                  <a:gd name="T7" fmla="*/ 18 h 316"/>
                  <a:gd name="T8" fmla="*/ 14 w 241"/>
                  <a:gd name="T9" fmla="*/ 18 h 316"/>
                  <a:gd name="T10" fmla="*/ 15 w 241"/>
                  <a:gd name="T11" fmla="*/ 18 h 316"/>
                  <a:gd name="T12" fmla="*/ 16 w 241"/>
                  <a:gd name="T13" fmla="*/ 16 h 316"/>
                  <a:gd name="T14" fmla="*/ 17 w 241"/>
                  <a:gd name="T15" fmla="*/ 16 h 316"/>
                  <a:gd name="T16" fmla="*/ 17 w 241"/>
                  <a:gd name="T17" fmla="*/ 14 h 316"/>
                  <a:gd name="T18" fmla="*/ 17 w 241"/>
                  <a:gd name="T19" fmla="*/ 14 h 316"/>
                  <a:gd name="T20" fmla="*/ 18 w 241"/>
                  <a:gd name="T21" fmla="*/ 13 h 316"/>
                  <a:gd name="T22" fmla="*/ 20 w 241"/>
                  <a:gd name="T23" fmla="*/ 11 h 316"/>
                  <a:gd name="T24" fmla="*/ 20 w 241"/>
                  <a:gd name="T25" fmla="*/ 10 h 316"/>
                  <a:gd name="T26" fmla="*/ 24 w 241"/>
                  <a:gd name="T27" fmla="*/ 7 h 316"/>
                  <a:gd name="T28" fmla="*/ 28 w 241"/>
                  <a:gd name="T29" fmla="*/ 6 h 316"/>
                  <a:gd name="T30" fmla="*/ 30 w 241"/>
                  <a:gd name="T31" fmla="*/ 3 h 316"/>
                  <a:gd name="T32" fmla="*/ 29 w 241"/>
                  <a:gd name="T33" fmla="*/ 2 h 316"/>
                  <a:gd name="T34" fmla="*/ 29 w 241"/>
                  <a:gd name="T35" fmla="*/ 2 h 316"/>
                  <a:gd name="T36" fmla="*/ 26 w 241"/>
                  <a:gd name="T37" fmla="*/ 2 h 316"/>
                  <a:gd name="T38" fmla="*/ 24 w 241"/>
                  <a:gd name="T39" fmla="*/ 2 h 316"/>
                  <a:gd name="T40" fmla="*/ 24 w 241"/>
                  <a:gd name="T41" fmla="*/ 2 h 316"/>
                  <a:gd name="T42" fmla="*/ 24 w 241"/>
                  <a:gd name="T43" fmla="*/ 0 h 316"/>
                  <a:gd name="T44" fmla="*/ 22 w 241"/>
                  <a:gd name="T45" fmla="*/ 0 h 316"/>
                  <a:gd name="T46" fmla="*/ 20 w 241"/>
                  <a:gd name="T47" fmla="*/ 0 h 316"/>
                  <a:gd name="T48" fmla="*/ 20 w 241"/>
                  <a:gd name="T49" fmla="*/ 2 h 316"/>
                  <a:gd name="T50" fmla="*/ 18 w 241"/>
                  <a:gd name="T51" fmla="*/ 2 h 316"/>
                  <a:gd name="T52" fmla="*/ 17 w 241"/>
                  <a:gd name="T53" fmla="*/ 2 h 316"/>
                  <a:gd name="T54" fmla="*/ 14 w 241"/>
                  <a:gd name="T55" fmla="*/ 2 h 316"/>
                  <a:gd name="T56" fmla="*/ 13 w 241"/>
                  <a:gd name="T57" fmla="*/ 2 h 316"/>
                  <a:gd name="T58" fmla="*/ 12 w 241"/>
                  <a:gd name="T59" fmla="*/ 2 h 316"/>
                  <a:gd name="T60" fmla="*/ 11 w 241"/>
                  <a:gd name="T61" fmla="*/ 3 h 316"/>
                  <a:gd name="T62" fmla="*/ 10 w 241"/>
                  <a:gd name="T63" fmla="*/ 4 h 316"/>
                  <a:gd name="T64" fmla="*/ 10 w 241"/>
                  <a:gd name="T65" fmla="*/ 5 h 316"/>
                  <a:gd name="T66" fmla="*/ 11 w 241"/>
                  <a:gd name="T67" fmla="*/ 6 h 316"/>
                  <a:gd name="T68" fmla="*/ 9 w 241"/>
                  <a:gd name="T69" fmla="*/ 7 h 316"/>
                  <a:gd name="T70" fmla="*/ 8 w 241"/>
                  <a:gd name="T71" fmla="*/ 8 h 316"/>
                  <a:gd name="T72" fmla="*/ 7 w 241"/>
                  <a:gd name="T73" fmla="*/ 9 h 316"/>
                  <a:gd name="T74" fmla="*/ 6 w 241"/>
                  <a:gd name="T75" fmla="*/ 10 h 316"/>
                  <a:gd name="T76" fmla="*/ 6 w 241"/>
                  <a:gd name="T77" fmla="*/ 11 h 316"/>
                  <a:gd name="T78" fmla="*/ 5 w 241"/>
                  <a:gd name="T79" fmla="*/ 11 h 316"/>
                  <a:gd name="T80" fmla="*/ 5 w 241"/>
                  <a:gd name="T81" fmla="*/ 11 h 316"/>
                  <a:gd name="T82" fmla="*/ 4 w 241"/>
                  <a:gd name="T83" fmla="*/ 13 h 316"/>
                  <a:gd name="T84" fmla="*/ 3 w 241"/>
                  <a:gd name="T85" fmla="*/ 14 h 316"/>
                  <a:gd name="T86" fmla="*/ 3 w 241"/>
                  <a:gd name="T87" fmla="*/ 14 h 316"/>
                  <a:gd name="T88" fmla="*/ 3 w 241"/>
                  <a:gd name="T89" fmla="*/ 14 h 316"/>
                  <a:gd name="T90" fmla="*/ 3 w 241"/>
                  <a:gd name="T91" fmla="*/ 16 h 316"/>
                  <a:gd name="T92" fmla="*/ 2 w 241"/>
                  <a:gd name="T93" fmla="*/ 16 h 316"/>
                  <a:gd name="T94" fmla="*/ 0 w 241"/>
                  <a:gd name="T95" fmla="*/ 17 h 316"/>
                  <a:gd name="T96" fmla="*/ 0 w 241"/>
                  <a:gd name="T97" fmla="*/ 18 h 316"/>
                  <a:gd name="T98" fmla="*/ 2 w 241"/>
                  <a:gd name="T99" fmla="*/ 18 h 316"/>
                  <a:gd name="T100" fmla="*/ 3 w 241"/>
                  <a:gd name="T101" fmla="*/ 20 h 316"/>
                  <a:gd name="T102" fmla="*/ 3 w 241"/>
                  <a:gd name="T103" fmla="*/ 20 h 316"/>
                  <a:gd name="T104" fmla="*/ 3 w 241"/>
                  <a:gd name="T105" fmla="*/ 21 h 316"/>
                  <a:gd name="T106" fmla="*/ 3 w 241"/>
                  <a:gd name="T107" fmla="*/ 22 h 316"/>
                  <a:gd name="T108" fmla="*/ 3 w 241"/>
                  <a:gd name="T109" fmla="*/ 22 h 316"/>
                  <a:gd name="T110" fmla="*/ 3 w 241"/>
                  <a:gd name="T111" fmla="*/ 23 h 316"/>
                  <a:gd name="T112" fmla="*/ 4 w 241"/>
                  <a:gd name="T113" fmla="*/ 23 h 316"/>
                  <a:gd name="T114" fmla="*/ 4 w 241"/>
                  <a:gd name="T115" fmla="*/ 23 h 316"/>
                  <a:gd name="T116" fmla="*/ 5 w 241"/>
                  <a:gd name="T117" fmla="*/ 23 h 316"/>
                  <a:gd name="T118" fmla="*/ 6 w 241"/>
                  <a:gd name="T119" fmla="*/ 23 h 316"/>
                  <a:gd name="T120" fmla="*/ 7 w 241"/>
                  <a:gd name="T121" fmla="*/ 23 h 316"/>
                  <a:gd name="T122" fmla="*/ 8 w 241"/>
                  <a:gd name="T123" fmla="*/ 22 h 316"/>
                  <a:gd name="T124" fmla="*/ 11 w 241"/>
                  <a:gd name="T125" fmla="*/ 20 h 3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1"/>
                  <a:gd name="T190" fmla="*/ 0 h 316"/>
                  <a:gd name="T191" fmla="*/ 241 w 241"/>
                  <a:gd name="T192" fmla="*/ 316 h 31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1" h="316">
                    <a:moveTo>
                      <a:pt x="84" y="284"/>
                    </a:moveTo>
                    <a:lnTo>
                      <a:pt x="98" y="270"/>
                    </a:lnTo>
                    <a:lnTo>
                      <a:pt x="108" y="262"/>
                    </a:lnTo>
                    <a:lnTo>
                      <a:pt x="114" y="256"/>
                    </a:lnTo>
                    <a:lnTo>
                      <a:pt x="118" y="250"/>
                    </a:lnTo>
                    <a:lnTo>
                      <a:pt x="122" y="240"/>
                    </a:lnTo>
                    <a:lnTo>
                      <a:pt x="126" y="228"/>
                    </a:lnTo>
                    <a:lnTo>
                      <a:pt x="130" y="218"/>
                    </a:lnTo>
                    <a:lnTo>
                      <a:pt x="134" y="206"/>
                    </a:lnTo>
                    <a:lnTo>
                      <a:pt x="138" y="192"/>
                    </a:lnTo>
                    <a:lnTo>
                      <a:pt x="144" y="176"/>
                    </a:lnTo>
                    <a:lnTo>
                      <a:pt x="154" y="156"/>
                    </a:lnTo>
                    <a:lnTo>
                      <a:pt x="164" y="140"/>
                    </a:lnTo>
                    <a:lnTo>
                      <a:pt x="188" y="108"/>
                    </a:lnTo>
                    <a:lnTo>
                      <a:pt x="215" y="78"/>
                    </a:lnTo>
                    <a:lnTo>
                      <a:pt x="241" y="46"/>
                    </a:lnTo>
                    <a:lnTo>
                      <a:pt x="229" y="36"/>
                    </a:lnTo>
                    <a:lnTo>
                      <a:pt x="219" y="28"/>
                    </a:lnTo>
                    <a:lnTo>
                      <a:pt x="205" y="16"/>
                    </a:lnTo>
                    <a:lnTo>
                      <a:pt x="195" y="8"/>
                    </a:lnTo>
                    <a:lnTo>
                      <a:pt x="188" y="2"/>
                    </a:lnTo>
                    <a:lnTo>
                      <a:pt x="182" y="0"/>
                    </a:lnTo>
                    <a:lnTo>
                      <a:pt x="174" y="0"/>
                    </a:lnTo>
                    <a:lnTo>
                      <a:pt x="162" y="0"/>
                    </a:lnTo>
                    <a:lnTo>
                      <a:pt x="154" y="2"/>
                    </a:lnTo>
                    <a:lnTo>
                      <a:pt x="144" y="4"/>
                    </a:lnTo>
                    <a:lnTo>
                      <a:pt x="128" y="14"/>
                    </a:lnTo>
                    <a:lnTo>
                      <a:pt x="112" y="24"/>
                    </a:lnTo>
                    <a:lnTo>
                      <a:pt x="100" y="32"/>
                    </a:lnTo>
                    <a:lnTo>
                      <a:pt x="92" y="38"/>
                    </a:lnTo>
                    <a:lnTo>
                      <a:pt x="86" y="48"/>
                    </a:lnTo>
                    <a:lnTo>
                      <a:pt x="82" y="58"/>
                    </a:lnTo>
                    <a:lnTo>
                      <a:pt x="82" y="72"/>
                    </a:lnTo>
                    <a:lnTo>
                      <a:pt x="84" y="90"/>
                    </a:lnTo>
                    <a:lnTo>
                      <a:pt x="76" y="102"/>
                    </a:lnTo>
                    <a:lnTo>
                      <a:pt x="68" y="114"/>
                    </a:lnTo>
                    <a:lnTo>
                      <a:pt x="58" y="128"/>
                    </a:lnTo>
                    <a:lnTo>
                      <a:pt x="50" y="140"/>
                    </a:lnTo>
                    <a:lnTo>
                      <a:pt x="46" y="148"/>
                    </a:lnTo>
                    <a:lnTo>
                      <a:pt x="40" y="154"/>
                    </a:lnTo>
                    <a:lnTo>
                      <a:pt x="36" y="164"/>
                    </a:lnTo>
                    <a:lnTo>
                      <a:pt x="32" y="178"/>
                    </a:lnTo>
                    <a:lnTo>
                      <a:pt x="28" y="186"/>
                    </a:lnTo>
                    <a:lnTo>
                      <a:pt x="24" y="198"/>
                    </a:lnTo>
                    <a:lnTo>
                      <a:pt x="16" y="206"/>
                    </a:lnTo>
                    <a:lnTo>
                      <a:pt x="8" y="214"/>
                    </a:lnTo>
                    <a:lnTo>
                      <a:pt x="2" y="222"/>
                    </a:lnTo>
                    <a:lnTo>
                      <a:pt x="0" y="230"/>
                    </a:lnTo>
                    <a:lnTo>
                      <a:pt x="0" y="238"/>
                    </a:lnTo>
                    <a:lnTo>
                      <a:pt x="2" y="248"/>
                    </a:lnTo>
                    <a:lnTo>
                      <a:pt x="6" y="270"/>
                    </a:lnTo>
                    <a:lnTo>
                      <a:pt x="8" y="280"/>
                    </a:lnTo>
                    <a:lnTo>
                      <a:pt x="10" y="286"/>
                    </a:lnTo>
                    <a:lnTo>
                      <a:pt x="12" y="292"/>
                    </a:lnTo>
                    <a:lnTo>
                      <a:pt x="12" y="294"/>
                    </a:lnTo>
                    <a:lnTo>
                      <a:pt x="24" y="304"/>
                    </a:lnTo>
                    <a:lnTo>
                      <a:pt x="30" y="312"/>
                    </a:lnTo>
                    <a:lnTo>
                      <a:pt x="34" y="316"/>
                    </a:lnTo>
                    <a:lnTo>
                      <a:pt x="40" y="316"/>
                    </a:lnTo>
                    <a:lnTo>
                      <a:pt x="44" y="314"/>
                    </a:lnTo>
                    <a:lnTo>
                      <a:pt x="52" y="308"/>
                    </a:lnTo>
                    <a:lnTo>
                      <a:pt x="66" y="298"/>
                    </a:lnTo>
                    <a:lnTo>
                      <a:pt x="84" y="284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3" name="Freeform 90"/>
              <p:cNvSpPr>
                <a:spLocks/>
              </p:cNvSpPr>
              <p:nvPr/>
            </p:nvSpPr>
            <p:spPr bwMode="auto">
              <a:xfrm>
                <a:off x="4776" y="740"/>
                <a:ext cx="193" cy="257"/>
              </a:xfrm>
              <a:custGeom>
                <a:avLst/>
                <a:gdLst>
                  <a:gd name="T0" fmla="*/ 11 w 228"/>
                  <a:gd name="T1" fmla="*/ 21 h 320"/>
                  <a:gd name="T2" fmla="*/ 13 w 228"/>
                  <a:gd name="T3" fmla="*/ 20 h 320"/>
                  <a:gd name="T4" fmla="*/ 13 w 228"/>
                  <a:gd name="T5" fmla="*/ 20 h 320"/>
                  <a:gd name="T6" fmla="*/ 15 w 228"/>
                  <a:gd name="T7" fmla="*/ 18 h 320"/>
                  <a:gd name="T8" fmla="*/ 15 w 228"/>
                  <a:gd name="T9" fmla="*/ 18 h 320"/>
                  <a:gd name="T10" fmla="*/ 16 w 228"/>
                  <a:gd name="T11" fmla="*/ 18 h 320"/>
                  <a:gd name="T12" fmla="*/ 16 w 228"/>
                  <a:gd name="T13" fmla="*/ 18 h 320"/>
                  <a:gd name="T14" fmla="*/ 18 w 228"/>
                  <a:gd name="T15" fmla="*/ 16 h 320"/>
                  <a:gd name="T16" fmla="*/ 18 w 228"/>
                  <a:gd name="T17" fmla="*/ 15 h 320"/>
                  <a:gd name="T18" fmla="*/ 18 w 228"/>
                  <a:gd name="T19" fmla="*/ 14 h 320"/>
                  <a:gd name="T20" fmla="*/ 18 w 228"/>
                  <a:gd name="T21" fmla="*/ 14 h 320"/>
                  <a:gd name="T22" fmla="*/ 19 w 228"/>
                  <a:gd name="T23" fmla="*/ 12 h 320"/>
                  <a:gd name="T24" fmla="*/ 21 w 228"/>
                  <a:gd name="T25" fmla="*/ 11 h 320"/>
                  <a:gd name="T26" fmla="*/ 22 w 228"/>
                  <a:gd name="T27" fmla="*/ 9 h 320"/>
                  <a:gd name="T28" fmla="*/ 25 w 228"/>
                  <a:gd name="T29" fmla="*/ 7 h 320"/>
                  <a:gd name="T30" fmla="*/ 29 w 228"/>
                  <a:gd name="T31" fmla="*/ 6 h 320"/>
                  <a:gd name="T32" fmla="*/ 30 w 228"/>
                  <a:gd name="T33" fmla="*/ 4 h 320"/>
                  <a:gd name="T34" fmla="*/ 30 w 228"/>
                  <a:gd name="T35" fmla="*/ 3 h 320"/>
                  <a:gd name="T36" fmla="*/ 29 w 228"/>
                  <a:gd name="T37" fmla="*/ 2 h 320"/>
                  <a:gd name="T38" fmla="*/ 26 w 228"/>
                  <a:gd name="T39" fmla="*/ 2 h 320"/>
                  <a:gd name="T40" fmla="*/ 25 w 228"/>
                  <a:gd name="T41" fmla="*/ 2 h 320"/>
                  <a:gd name="T42" fmla="*/ 25 w 228"/>
                  <a:gd name="T43" fmla="*/ 2 h 320"/>
                  <a:gd name="T44" fmla="*/ 25 w 228"/>
                  <a:gd name="T45" fmla="*/ 0 h 320"/>
                  <a:gd name="T46" fmla="*/ 23 w 228"/>
                  <a:gd name="T47" fmla="*/ 2 h 320"/>
                  <a:gd name="T48" fmla="*/ 21 w 228"/>
                  <a:gd name="T49" fmla="*/ 2 h 320"/>
                  <a:gd name="T50" fmla="*/ 21 w 228"/>
                  <a:gd name="T51" fmla="*/ 2 h 320"/>
                  <a:gd name="T52" fmla="*/ 19 w 228"/>
                  <a:gd name="T53" fmla="*/ 2 h 320"/>
                  <a:gd name="T54" fmla="*/ 18 w 228"/>
                  <a:gd name="T55" fmla="*/ 2 h 320"/>
                  <a:gd name="T56" fmla="*/ 15 w 228"/>
                  <a:gd name="T57" fmla="*/ 2 h 320"/>
                  <a:gd name="T58" fmla="*/ 14 w 228"/>
                  <a:gd name="T59" fmla="*/ 2 h 320"/>
                  <a:gd name="T60" fmla="*/ 13 w 228"/>
                  <a:gd name="T61" fmla="*/ 3 h 320"/>
                  <a:gd name="T62" fmla="*/ 12 w 228"/>
                  <a:gd name="T63" fmla="*/ 4 h 320"/>
                  <a:gd name="T64" fmla="*/ 11 w 228"/>
                  <a:gd name="T65" fmla="*/ 5 h 320"/>
                  <a:gd name="T66" fmla="*/ 11 w 228"/>
                  <a:gd name="T67" fmla="*/ 5 h 320"/>
                  <a:gd name="T68" fmla="*/ 11 w 228"/>
                  <a:gd name="T69" fmla="*/ 6 h 320"/>
                  <a:gd name="T70" fmla="*/ 10 w 228"/>
                  <a:gd name="T71" fmla="*/ 7 h 320"/>
                  <a:gd name="T72" fmla="*/ 9 w 228"/>
                  <a:gd name="T73" fmla="*/ 8 h 320"/>
                  <a:gd name="T74" fmla="*/ 8 w 228"/>
                  <a:gd name="T75" fmla="*/ 9 h 320"/>
                  <a:gd name="T76" fmla="*/ 7 w 228"/>
                  <a:gd name="T77" fmla="*/ 10 h 320"/>
                  <a:gd name="T78" fmla="*/ 6 w 228"/>
                  <a:gd name="T79" fmla="*/ 11 h 320"/>
                  <a:gd name="T80" fmla="*/ 6 w 228"/>
                  <a:gd name="T81" fmla="*/ 11 h 320"/>
                  <a:gd name="T82" fmla="*/ 5 w 228"/>
                  <a:gd name="T83" fmla="*/ 11 h 320"/>
                  <a:gd name="T84" fmla="*/ 4 w 228"/>
                  <a:gd name="T85" fmla="*/ 13 h 320"/>
                  <a:gd name="T86" fmla="*/ 3 w 228"/>
                  <a:gd name="T87" fmla="*/ 14 h 320"/>
                  <a:gd name="T88" fmla="*/ 3 w 228"/>
                  <a:gd name="T89" fmla="*/ 14 h 320"/>
                  <a:gd name="T90" fmla="*/ 3 w 228"/>
                  <a:gd name="T91" fmla="*/ 14 h 320"/>
                  <a:gd name="T92" fmla="*/ 3 w 228"/>
                  <a:gd name="T93" fmla="*/ 15 h 320"/>
                  <a:gd name="T94" fmla="*/ 2 w 228"/>
                  <a:gd name="T95" fmla="*/ 16 h 320"/>
                  <a:gd name="T96" fmla="*/ 0 w 228"/>
                  <a:gd name="T97" fmla="*/ 16 h 320"/>
                  <a:gd name="T98" fmla="*/ 2 w 228"/>
                  <a:gd name="T99" fmla="*/ 18 h 320"/>
                  <a:gd name="T100" fmla="*/ 3 w 228"/>
                  <a:gd name="T101" fmla="*/ 20 h 320"/>
                  <a:gd name="T102" fmla="*/ 3 w 228"/>
                  <a:gd name="T103" fmla="*/ 20 h 320"/>
                  <a:gd name="T104" fmla="*/ 3 w 228"/>
                  <a:gd name="T105" fmla="*/ 22 h 320"/>
                  <a:gd name="T106" fmla="*/ 3 w 228"/>
                  <a:gd name="T107" fmla="*/ 22 h 320"/>
                  <a:gd name="T108" fmla="*/ 3 w 228"/>
                  <a:gd name="T109" fmla="*/ 22 h 320"/>
                  <a:gd name="T110" fmla="*/ 3 w 228"/>
                  <a:gd name="T111" fmla="*/ 22 h 320"/>
                  <a:gd name="T112" fmla="*/ 4 w 228"/>
                  <a:gd name="T113" fmla="*/ 22 h 320"/>
                  <a:gd name="T114" fmla="*/ 5 w 228"/>
                  <a:gd name="T115" fmla="*/ 22 h 320"/>
                  <a:gd name="T116" fmla="*/ 6 w 228"/>
                  <a:gd name="T117" fmla="*/ 22 h 320"/>
                  <a:gd name="T118" fmla="*/ 6 w 228"/>
                  <a:gd name="T119" fmla="*/ 22 h 320"/>
                  <a:gd name="T120" fmla="*/ 7 w 228"/>
                  <a:gd name="T121" fmla="*/ 22 h 320"/>
                  <a:gd name="T122" fmla="*/ 9 w 228"/>
                  <a:gd name="T123" fmla="*/ 22 h 320"/>
                  <a:gd name="T124" fmla="*/ 11 w 228"/>
                  <a:gd name="T125" fmla="*/ 21 h 3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8"/>
                  <a:gd name="T190" fmla="*/ 0 h 320"/>
                  <a:gd name="T191" fmla="*/ 228 w 228"/>
                  <a:gd name="T192" fmla="*/ 320 h 3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8" h="320">
                    <a:moveTo>
                      <a:pt x="84" y="288"/>
                    </a:moveTo>
                    <a:lnTo>
                      <a:pt x="92" y="278"/>
                    </a:lnTo>
                    <a:lnTo>
                      <a:pt x="98" y="272"/>
                    </a:lnTo>
                    <a:lnTo>
                      <a:pt x="108" y="260"/>
                    </a:lnTo>
                    <a:lnTo>
                      <a:pt x="114" y="252"/>
                    </a:lnTo>
                    <a:lnTo>
                      <a:pt x="118" y="244"/>
                    </a:lnTo>
                    <a:lnTo>
                      <a:pt x="122" y="236"/>
                    </a:lnTo>
                    <a:lnTo>
                      <a:pt x="126" y="222"/>
                    </a:lnTo>
                    <a:lnTo>
                      <a:pt x="130" y="212"/>
                    </a:lnTo>
                    <a:lnTo>
                      <a:pt x="134" y="200"/>
                    </a:lnTo>
                    <a:lnTo>
                      <a:pt x="138" y="186"/>
                    </a:lnTo>
                    <a:lnTo>
                      <a:pt x="144" y="170"/>
                    </a:lnTo>
                    <a:lnTo>
                      <a:pt x="154" y="152"/>
                    </a:lnTo>
                    <a:lnTo>
                      <a:pt x="164" y="134"/>
                    </a:lnTo>
                    <a:lnTo>
                      <a:pt x="186" y="106"/>
                    </a:lnTo>
                    <a:lnTo>
                      <a:pt x="208" y="80"/>
                    </a:lnTo>
                    <a:lnTo>
                      <a:pt x="228" y="52"/>
                    </a:lnTo>
                    <a:lnTo>
                      <a:pt x="218" y="40"/>
                    </a:lnTo>
                    <a:lnTo>
                      <a:pt x="210" y="32"/>
                    </a:lnTo>
                    <a:lnTo>
                      <a:pt x="198" y="16"/>
                    </a:lnTo>
                    <a:lnTo>
                      <a:pt x="190" y="8"/>
                    </a:lnTo>
                    <a:lnTo>
                      <a:pt x="186" y="2"/>
                    </a:lnTo>
                    <a:lnTo>
                      <a:pt x="182" y="0"/>
                    </a:lnTo>
                    <a:lnTo>
                      <a:pt x="174" y="2"/>
                    </a:lnTo>
                    <a:lnTo>
                      <a:pt x="162" y="4"/>
                    </a:lnTo>
                    <a:lnTo>
                      <a:pt x="154" y="6"/>
                    </a:lnTo>
                    <a:lnTo>
                      <a:pt x="144" y="8"/>
                    </a:lnTo>
                    <a:lnTo>
                      <a:pt x="128" y="18"/>
                    </a:lnTo>
                    <a:lnTo>
                      <a:pt x="112" y="28"/>
                    </a:lnTo>
                    <a:lnTo>
                      <a:pt x="100" y="36"/>
                    </a:lnTo>
                    <a:lnTo>
                      <a:pt x="92" y="42"/>
                    </a:lnTo>
                    <a:lnTo>
                      <a:pt x="86" y="52"/>
                    </a:lnTo>
                    <a:lnTo>
                      <a:pt x="82" y="62"/>
                    </a:lnTo>
                    <a:lnTo>
                      <a:pt x="82" y="76"/>
                    </a:lnTo>
                    <a:lnTo>
                      <a:pt x="84" y="94"/>
                    </a:lnTo>
                    <a:lnTo>
                      <a:pt x="76" y="108"/>
                    </a:lnTo>
                    <a:lnTo>
                      <a:pt x="68" y="118"/>
                    </a:lnTo>
                    <a:lnTo>
                      <a:pt x="58" y="134"/>
                    </a:lnTo>
                    <a:lnTo>
                      <a:pt x="50" y="144"/>
                    </a:lnTo>
                    <a:lnTo>
                      <a:pt x="46" y="152"/>
                    </a:lnTo>
                    <a:lnTo>
                      <a:pt x="40" y="160"/>
                    </a:lnTo>
                    <a:lnTo>
                      <a:pt x="36" y="168"/>
                    </a:lnTo>
                    <a:lnTo>
                      <a:pt x="32" y="182"/>
                    </a:lnTo>
                    <a:lnTo>
                      <a:pt x="28" y="192"/>
                    </a:lnTo>
                    <a:lnTo>
                      <a:pt x="24" y="202"/>
                    </a:lnTo>
                    <a:lnTo>
                      <a:pt x="16" y="208"/>
                    </a:lnTo>
                    <a:lnTo>
                      <a:pt x="8" y="212"/>
                    </a:lnTo>
                    <a:lnTo>
                      <a:pt x="2" y="216"/>
                    </a:lnTo>
                    <a:lnTo>
                      <a:pt x="0" y="224"/>
                    </a:lnTo>
                    <a:lnTo>
                      <a:pt x="2" y="250"/>
                    </a:lnTo>
                    <a:lnTo>
                      <a:pt x="6" y="274"/>
                    </a:lnTo>
                    <a:lnTo>
                      <a:pt x="8" y="284"/>
                    </a:lnTo>
                    <a:lnTo>
                      <a:pt x="10" y="292"/>
                    </a:lnTo>
                    <a:lnTo>
                      <a:pt x="12" y="296"/>
                    </a:lnTo>
                    <a:lnTo>
                      <a:pt x="12" y="298"/>
                    </a:lnTo>
                    <a:lnTo>
                      <a:pt x="24" y="308"/>
                    </a:lnTo>
                    <a:lnTo>
                      <a:pt x="30" y="316"/>
                    </a:lnTo>
                    <a:lnTo>
                      <a:pt x="34" y="320"/>
                    </a:lnTo>
                    <a:lnTo>
                      <a:pt x="40" y="320"/>
                    </a:lnTo>
                    <a:lnTo>
                      <a:pt x="44" y="318"/>
                    </a:lnTo>
                    <a:lnTo>
                      <a:pt x="52" y="312"/>
                    </a:lnTo>
                    <a:lnTo>
                      <a:pt x="66" y="302"/>
                    </a:lnTo>
                    <a:lnTo>
                      <a:pt x="84" y="288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4" name="Freeform 91"/>
              <p:cNvSpPr>
                <a:spLocks/>
              </p:cNvSpPr>
              <p:nvPr/>
            </p:nvSpPr>
            <p:spPr bwMode="auto">
              <a:xfrm>
                <a:off x="5880" y="636"/>
                <a:ext cx="203" cy="256"/>
              </a:xfrm>
              <a:custGeom>
                <a:avLst/>
                <a:gdLst>
                  <a:gd name="T0" fmla="*/ 13 w 240"/>
                  <a:gd name="T1" fmla="*/ 20 h 319"/>
                  <a:gd name="T2" fmla="*/ 15 w 240"/>
                  <a:gd name="T3" fmla="*/ 18 h 319"/>
                  <a:gd name="T4" fmla="*/ 16 w 240"/>
                  <a:gd name="T5" fmla="*/ 18 h 319"/>
                  <a:gd name="T6" fmla="*/ 18 w 240"/>
                  <a:gd name="T7" fmla="*/ 15 h 319"/>
                  <a:gd name="T8" fmla="*/ 18 w 240"/>
                  <a:gd name="T9" fmla="*/ 14 h 319"/>
                  <a:gd name="T10" fmla="*/ 19 w 240"/>
                  <a:gd name="T11" fmla="*/ 11 h 319"/>
                  <a:gd name="T12" fmla="*/ 22 w 240"/>
                  <a:gd name="T13" fmla="*/ 9 h 319"/>
                  <a:gd name="T14" fmla="*/ 29 w 240"/>
                  <a:gd name="T15" fmla="*/ 6 h 319"/>
                  <a:gd name="T16" fmla="*/ 32 w 240"/>
                  <a:gd name="T17" fmla="*/ 4 h 319"/>
                  <a:gd name="T18" fmla="*/ 30 w 240"/>
                  <a:gd name="T19" fmla="*/ 2 h 319"/>
                  <a:gd name="T20" fmla="*/ 26 w 240"/>
                  <a:gd name="T21" fmla="*/ 2 h 319"/>
                  <a:gd name="T22" fmla="*/ 25 w 240"/>
                  <a:gd name="T23" fmla="*/ 0 h 319"/>
                  <a:gd name="T24" fmla="*/ 21 w 240"/>
                  <a:gd name="T25" fmla="*/ 2 h 319"/>
                  <a:gd name="T26" fmla="*/ 19 w 240"/>
                  <a:gd name="T27" fmla="*/ 2 h 319"/>
                  <a:gd name="T28" fmla="*/ 15 w 240"/>
                  <a:gd name="T29" fmla="*/ 2 h 319"/>
                  <a:gd name="T30" fmla="*/ 13 w 240"/>
                  <a:gd name="T31" fmla="*/ 3 h 319"/>
                  <a:gd name="T32" fmla="*/ 11 w 240"/>
                  <a:gd name="T33" fmla="*/ 5 h 319"/>
                  <a:gd name="T34" fmla="*/ 11 w 240"/>
                  <a:gd name="T35" fmla="*/ 6 h 319"/>
                  <a:gd name="T36" fmla="*/ 9 w 240"/>
                  <a:gd name="T37" fmla="*/ 8 h 319"/>
                  <a:gd name="T38" fmla="*/ 7 w 240"/>
                  <a:gd name="T39" fmla="*/ 10 h 319"/>
                  <a:gd name="T40" fmla="*/ 6 w 240"/>
                  <a:gd name="T41" fmla="*/ 11 h 319"/>
                  <a:gd name="T42" fmla="*/ 5 w 240"/>
                  <a:gd name="T43" fmla="*/ 13 h 319"/>
                  <a:gd name="T44" fmla="*/ 3 w 240"/>
                  <a:gd name="T45" fmla="*/ 14 h 319"/>
                  <a:gd name="T46" fmla="*/ 3 w 240"/>
                  <a:gd name="T47" fmla="*/ 14 h 319"/>
                  <a:gd name="T48" fmla="*/ 3 w 240"/>
                  <a:gd name="T49" fmla="*/ 15 h 319"/>
                  <a:gd name="T50" fmla="*/ 0 w 240"/>
                  <a:gd name="T51" fmla="*/ 16 h 319"/>
                  <a:gd name="T52" fmla="*/ 2 w 240"/>
                  <a:gd name="T53" fmla="*/ 18 h 319"/>
                  <a:gd name="T54" fmla="*/ 3 w 240"/>
                  <a:gd name="T55" fmla="*/ 20 h 319"/>
                  <a:gd name="T56" fmla="*/ 3 w 240"/>
                  <a:gd name="T57" fmla="*/ 21 h 319"/>
                  <a:gd name="T58" fmla="*/ 3 w 240"/>
                  <a:gd name="T59" fmla="*/ 22 h 319"/>
                  <a:gd name="T60" fmla="*/ 6 w 240"/>
                  <a:gd name="T61" fmla="*/ 22 h 319"/>
                  <a:gd name="T62" fmla="*/ 7 w 240"/>
                  <a:gd name="T63" fmla="*/ 22 h 319"/>
                  <a:gd name="T64" fmla="*/ 9 w 240"/>
                  <a:gd name="T65" fmla="*/ 21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0"/>
                  <a:gd name="T100" fmla="*/ 0 h 319"/>
                  <a:gd name="T101" fmla="*/ 240 w 240"/>
                  <a:gd name="T102" fmla="*/ 319 h 3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0" h="319">
                    <a:moveTo>
                      <a:pt x="84" y="287"/>
                    </a:moveTo>
                    <a:lnTo>
                      <a:pt x="94" y="279"/>
                    </a:lnTo>
                    <a:lnTo>
                      <a:pt x="102" y="271"/>
                    </a:lnTo>
                    <a:lnTo>
                      <a:pt x="114" y="261"/>
                    </a:lnTo>
                    <a:lnTo>
                      <a:pt x="120" y="253"/>
                    </a:lnTo>
                    <a:lnTo>
                      <a:pt x="124" y="245"/>
                    </a:lnTo>
                    <a:lnTo>
                      <a:pt x="126" y="235"/>
                    </a:lnTo>
                    <a:lnTo>
                      <a:pt x="128" y="221"/>
                    </a:lnTo>
                    <a:lnTo>
                      <a:pt x="130" y="211"/>
                    </a:lnTo>
                    <a:lnTo>
                      <a:pt x="134" y="201"/>
                    </a:lnTo>
                    <a:lnTo>
                      <a:pt x="138" y="185"/>
                    </a:lnTo>
                    <a:lnTo>
                      <a:pt x="144" y="169"/>
                    </a:lnTo>
                    <a:lnTo>
                      <a:pt x="154" y="151"/>
                    </a:lnTo>
                    <a:lnTo>
                      <a:pt x="164" y="135"/>
                    </a:lnTo>
                    <a:lnTo>
                      <a:pt x="188" y="107"/>
                    </a:lnTo>
                    <a:lnTo>
                      <a:pt x="214" y="81"/>
                    </a:lnTo>
                    <a:lnTo>
                      <a:pt x="226" y="67"/>
                    </a:lnTo>
                    <a:lnTo>
                      <a:pt x="240" y="51"/>
                    </a:lnTo>
                    <a:lnTo>
                      <a:pt x="228" y="38"/>
                    </a:lnTo>
                    <a:lnTo>
                      <a:pt x="218" y="30"/>
                    </a:lnTo>
                    <a:lnTo>
                      <a:pt x="204" y="14"/>
                    </a:lnTo>
                    <a:lnTo>
                      <a:pt x="194" y="6"/>
                    </a:lnTo>
                    <a:lnTo>
                      <a:pt x="188" y="0"/>
                    </a:lnTo>
                    <a:lnTo>
                      <a:pt x="182" y="0"/>
                    </a:lnTo>
                    <a:lnTo>
                      <a:pt x="174" y="0"/>
                    </a:lnTo>
                    <a:lnTo>
                      <a:pt x="162" y="4"/>
                    </a:lnTo>
                    <a:lnTo>
                      <a:pt x="154" y="6"/>
                    </a:lnTo>
                    <a:lnTo>
                      <a:pt x="144" y="8"/>
                    </a:lnTo>
                    <a:lnTo>
                      <a:pt x="128" y="18"/>
                    </a:lnTo>
                    <a:lnTo>
                      <a:pt x="112" y="28"/>
                    </a:lnTo>
                    <a:lnTo>
                      <a:pt x="100" y="36"/>
                    </a:lnTo>
                    <a:lnTo>
                      <a:pt x="92" y="42"/>
                    </a:lnTo>
                    <a:lnTo>
                      <a:pt x="86" y="53"/>
                    </a:lnTo>
                    <a:lnTo>
                      <a:pt x="82" y="63"/>
                    </a:lnTo>
                    <a:lnTo>
                      <a:pt x="82" y="77"/>
                    </a:lnTo>
                    <a:lnTo>
                      <a:pt x="84" y="95"/>
                    </a:lnTo>
                    <a:lnTo>
                      <a:pt x="76" y="107"/>
                    </a:lnTo>
                    <a:lnTo>
                      <a:pt x="70" y="119"/>
                    </a:lnTo>
                    <a:lnTo>
                      <a:pt x="60" y="133"/>
                    </a:lnTo>
                    <a:lnTo>
                      <a:pt x="54" y="145"/>
                    </a:lnTo>
                    <a:lnTo>
                      <a:pt x="50" y="151"/>
                    </a:lnTo>
                    <a:lnTo>
                      <a:pt x="46" y="159"/>
                    </a:lnTo>
                    <a:lnTo>
                      <a:pt x="42" y="167"/>
                    </a:lnTo>
                    <a:lnTo>
                      <a:pt x="36" y="181"/>
                    </a:lnTo>
                    <a:lnTo>
                      <a:pt x="30" y="191"/>
                    </a:lnTo>
                    <a:lnTo>
                      <a:pt x="24" y="201"/>
                    </a:lnTo>
                    <a:lnTo>
                      <a:pt x="24" y="205"/>
                    </a:lnTo>
                    <a:lnTo>
                      <a:pt x="20" y="209"/>
                    </a:lnTo>
                    <a:lnTo>
                      <a:pt x="12" y="213"/>
                    </a:lnTo>
                    <a:lnTo>
                      <a:pt x="4" y="217"/>
                    </a:lnTo>
                    <a:lnTo>
                      <a:pt x="2" y="219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2" y="245"/>
                    </a:lnTo>
                    <a:lnTo>
                      <a:pt x="6" y="269"/>
                    </a:lnTo>
                    <a:lnTo>
                      <a:pt x="8" y="281"/>
                    </a:lnTo>
                    <a:lnTo>
                      <a:pt x="10" y="291"/>
                    </a:lnTo>
                    <a:lnTo>
                      <a:pt x="12" y="297"/>
                    </a:lnTo>
                    <a:lnTo>
                      <a:pt x="12" y="299"/>
                    </a:lnTo>
                    <a:lnTo>
                      <a:pt x="26" y="309"/>
                    </a:lnTo>
                    <a:lnTo>
                      <a:pt x="36" y="315"/>
                    </a:lnTo>
                    <a:lnTo>
                      <a:pt x="44" y="319"/>
                    </a:lnTo>
                    <a:lnTo>
                      <a:pt x="48" y="317"/>
                    </a:lnTo>
                    <a:lnTo>
                      <a:pt x="52" y="315"/>
                    </a:lnTo>
                    <a:lnTo>
                      <a:pt x="60" y="307"/>
                    </a:lnTo>
                    <a:lnTo>
                      <a:pt x="70" y="299"/>
                    </a:lnTo>
                    <a:lnTo>
                      <a:pt x="84" y="287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5" name="Freeform 92"/>
              <p:cNvSpPr>
                <a:spLocks noEditPoints="1"/>
              </p:cNvSpPr>
              <p:nvPr/>
            </p:nvSpPr>
            <p:spPr bwMode="auto">
              <a:xfrm>
                <a:off x="4981" y="1543"/>
                <a:ext cx="122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4 w 145"/>
                  <a:gd name="T11" fmla="*/ 2 h 128"/>
                  <a:gd name="T12" fmla="*/ 6 w 145"/>
                  <a:gd name="T13" fmla="*/ 2 h 128"/>
                  <a:gd name="T14" fmla="*/ 7 w 145"/>
                  <a:gd name="T15" fmla="*/ 2 h 128"/>
                  <a:gd name="T16" fmla="*/ 9 w 145"/>
                  <a:gd name="T17" fmla="*/ 0 h 128"/>
                  <a:gd name="T18" fmla="*/ 11 w 145"/>
                  <a:gd name="T19" fmla="*/ 2 h 128"/>
                  <a:gd name="T20" fmla="*/ 13 w 145"/>
                  <a:gd name="T21" fmla="*/ 2 h 128"/>
                  <a:gd name="T22" fmla="*/ 14 w 145"/>
                  <a:gd name="T23" fmla="*/ 2 h 128"/>
                  <a:gd name="T24" fmla="*/ 16 w 145"/>
                  <a:gd name="T25" fmla="*/ 2 h 128"/>
                  <a:gd name="T26" fmla="*/ 17 w 145"/>
                  <a:gd name="T27" fmla="*/ 2 h 128"/>
                  <a:gd name="T28" fmla="*/ 17 w 145"/>
                  <a:gd name="T29" fmla="*/ 3 h 128"/>
                  <a:gd name="T30" fmla="*/ 18 w 145"/>
                  <a:gd name="T31" fmla="*/ 4 h 128"/>
                  <a:gd name="T32" fmla="*/ 18 w 145"/>
                  <a:gd name="T33" fmla="*/ 5 h 128"/>
                  <a:gd name="T34" fmla="*/ 18 w 145"/>
                  <a:gd name="T35" fmla="*/ 6 h 128"/>
                  <a:gd name="T36" fmla="*/ 17 w 145"/>
                  <a:gd name="T37" fmla="*/ 6 h 128"/>
                  <a:gd name="T38" fmla="*/ 17 w 145"/>
                  <a:gd name="T39" fmla="*/ 8 h 128"/>
                  <a:gd name="T40" fmla="*/ 16 w 145"/>
                  <a:gd name="T41" fmla="*/ 8 h 128"/>
                  <a:gd name="T42" fmla="*/ 14 w 145"/>
                  <a:gd name="T43" fmla="*/ 9 h 128"/>
                  <a:gd name="T44" fmla="*/ 13 w 145"/>
                  <a:gd name="T45" fmla="*/ 9 h 128"/>
                  <a:gd name="T46" fmla="*/ 11 w 145"/>
                  <a:gd name="T47" fmla="*/ 10 h 128"/>
                  <a:gd name="T48" fmla="*/ 9 w 145"/>
                  <a:gd name="T49" fmla="*/ 10 h 128"/>
                  <a:gd name="T50" fmla="*/ 6 w 145"/>
                  <a:gd name="T51" fmla="*/ 9 h 128"/>
                  <a:gd name="T52" fmla="*/ 4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5 w 145"/>
                  <a:gd name="T69" fmla="*/ 6 h 128"/>
                  <a:gd name="T70" fmla="*/ 6 w 145"/>
                  <a:gd name="T71" fmla="*/ 6 h 128"/>
                  <a:gd name="T72" fmla="*/ 8 w 145"/>
                  <a:gd name="T73" fmla="*/ 6 h 128"/>
                  <a:gd name="T74" fmla="*/ 9 w 145"/>
                  <a:gd name="T75" fmla="*/ 7 h 128"/>
                  <a:gd name="T76" fmla="*/ 11 w 145"/>
                  <a:gd name="T77" fmla="*/ 6 h 128"/>
                  <a:gd name="T78" fmla="*/ 13 w 145"/>
                  <a:gd name="T79" fmla="*/ 6 h 128"/>
                  <a:gd name="T80" fmla="*/ 13 w 145"/>
                  <a:gd name="T81" fmla="*/ 6 h 128"/>
                  <a:gd name="T82" fmla="*/ 14 w 145"/>
                  <a:gd name="T83" fmla="*/ 5 h 128"/>
                  <a:gd name="T84" fmla="*/ 13 w 145"/>
                  <a:gd name="T85" fmla="*/ 4 h 128"/>
                  <a:gd name="T86" fmla="*/ 13 w 145"/>
                  <a:gd name="T87" fmla="*/ 3 h 128"/>
                  <a:gd name="T88" fmla="*/ 11 w 145"/>
                  <a:gd name="T89" fmla="*/ 2 h 128"/>
                  <a:gd name="T90" fmla="*/ 10 w 145"/>
                  <a:gd name="T91" fmla="*/ 2 h 128"/>
                  <a:gd name="T92" fmla="*/ 9 w 145"/>
                  <a:gd name="T93" fmla="*/ 2 h 128"/>
                  <a:gd name="T94" fmla="*/ 8 w 145"/>
                  <a:gd name="T95" fmla="*/ 2 h 128"/>
                  <a:gd name="T96" fmla="*/ 8 w 145"/>
                  <a:gd name="T97" fmla="*/ 2 h 128"/>
                  <a:gd name="T98" fmla="*/ 6 w 145"/>
                  <a:gd name="T99" fmla="*/ 3 h 128"/>
                  <a:gd name="T100" fmla="*/ 5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6" name="Freeform 93"/>
              <p:cNvSpPr>
                <a:spLocks noEditPoints="1"/>
              </p:cNvSpPr>
              <p:nvPr/>
            </p:nvSpPr>
            <p:spPr bwMode="auto">
              <a:xfrm>
                <a:off x="5105" y="1335"/>
                <a:ext cx="120" cy="103"/>
              </a:xfrm>
              <a:custGeom>
                <a:avLst/>
                <a:gdLst>
                  <a:gd name="T0" fmla="*/ 0 w 142"/>
                  <a:gd name="T1" fmla="*/ 5 h 128"/>
                  <a:gd name="T2" fmla="*/ 2 w 142"/>
                  <a:gd name="T3" fmla="*/ 4 h 128"/>
                  <a:gd name="T4" fmla="*/ 3 w 142"/>
                  <a:gd name="T5" fmla="*/ 3 h 128"/>
                  <a:gd name="T6" fmla="*/ 3 w 142"/>
                  <a:gd name="T7" fmla="*/ 2 h 128"/>
                  <a:gd name="T8" fmla="*/ 3 w 142"/>
                  <a:gd name="T9" fmla="*/ 2 h 128"/>
                  <a:gd name="T10" fmla="*/ 4 w 142"/>
                  <a:gd name="T11" fmla="*/ 2 h 128"/>
                  <a:gd name="T12" fmla="*/ 6 w 142"/>
                  <a:gd name="T13" fmla="*/ 2 h 128"/>
                  <a:gd name="T14" fmla="*/ 8 w 142"/>
                  <a:gd name="T15" fmla="*/ 2 h 128"/>
                  <a:gd name="T16" fmla="*/ 9 w 142"/>
                  <a:gd name="T17" fmla="*/ 0 h 128"/>
                  <a:gd name="T18" fmla="*/ 12 w 142"/>
                  <a:gd name="T19" fmla="*/ 2 h 128"/>
                  <a:gd name="T20" fmla="*/ 14 w 142"/>
                  <a:gd name="T21" fmla="*/ 2 h 128"/>
                  <a:gd name="T22" fmla="*/ 15 w 142"/>
                  <a:gd name="T23" fmla="*/ 2 h 128"/>
                  <a:gd name="T24" fmla="*/ 16 w 142"/>
                  <a:gd name="T25" fmla="*/ 2 h 128"/>
                  <a:gd name="T26" fmla="*/ 18 w 142"/>
                  <a:gd name="T27" fmla="*/ 2 h 128"/>
                  <a:gd name="T28" fmla="*/ 18 w 142"/>
                  <a:gd name="T29" fmla="*/ 3 h 128"/>
                  <a:gd name="T30" fmla="*/ 19 w 142"/>
                  <a:gd name="T31" fmla="*/ 4 h 128"/>
                  <a:gd name="T32" fmla="*/ 19 w 142"/>
                  <a:gd name="T33" fmla="*/ 5 h 128"/>
                  <a:gd name="T34" fmla="*/ 19 w 142"/>
                  <a:gd name="T35" fmla="*/ 6 h 128"/>
                  <a:gd name="T36" fmla="*/ 18 w 142"/>
                  <a:gd name="T37" fmla="*/ 6 h 128"/>
                  <a:gd name="T38" fmla="*/ 18 w 142"/>
                  <a:gd name="T39" fmla="*/ 8 h 128"/>
                  <a:gd name="T40" fmla="*/ 16 w 142"/>
                  <a:gd name="T41" fmla="*/ 8 h 128"/>
                  <a:gd name="T42" fmla="*/ 15 w 142"/>
                  <a:gd name="T43" fmla="*/ 9 h 128"/>
                  <a:gd name="T44" fmla="*/ 14 w 142"/>
                  <a:gd name="T45" fmla="*/ 9 h 128"/>
                  <a:gd name="T46" fmla="*/ 12 w 142"/>
                  <a:gd name="T47" fmla="*/ 10 h 128"/>
                  <a:gd name="T48" fmla="*/ 9 w 142"/>
                  <a:gd name="T49" fmla="*/ 10 h 128"/>
                  <a:gd name="T50" fmla="*/ 6 w 142"/>
                  <a:gd name="T51" fmla="*/ 9 h 128"/>
                  <a:gd name="T52" fmla="*/ 4 w 142"/>
                  <a:gd name="T53" fmla="*/ 9 h 128"/>
                  <a:gd name="T54" fmla="*/ 3 w 142"/>
                  <a:gd name="T55" fmla="*/ 8 h 128"/>
                  <a:gd name="T56" fmla="*/ 3 w 142"/>
                  <a:gd name="T57" fmla="*/ 8 h 128"/>
                  <a:gd name="T58" fmla="*/ 3 w 142"/>
                  <a:gd name="T59" fmla="*/ 6 h 128"/>
                  <a:gd name="T60" fmla="*/ 2 w 142"/>
                  <a:gd name="T61" fmla="*/ 6 h 128"/>
                  <a:gd name="T62" fmla="*/ 0 w 142"/>
                  <a:gd name="T63" fmla="*/ 5 h 128"/>
                  <a:gd name="T64" fmla="*/ 5 w 142"/>
                  <a:gd name="T65" fmla="*/ 5 h 128"/>
                  <a:gd name="T66" fmla="*/ 5 w 142"/>
                  <a:gd name="T67" fmla="*/ 5 h 128"/>
                  <a:gd name="T68" fmla="*/ 5 w 142"/>
                  <a:gd name="T69" fmla="*/ 6 h 128"/>
                  <a:gd name="T70" fmla="*/ 7 w 142"/>
                  <a:gd name="T71" fmla="*/ 6 h 128"/>
                  <a:gd name="T72" fmla="*/ 8 w 142"/>
                  <a:gd name="T73" fmla="*/ 6 h 128"/>
                  <a:gd name="T74" fmla="*/ 9 w 142"/>
                  <a:gd name="T75" fmla="*/ 7 h 128"/>
                  <a:gd name="T76" fmla="*/ 12 w 142"/>
                  <a:gd name="T77" fmla="*/ 6 h 128"/>
                  <a:gd name="T78" fmla="*/ 13 w 142"/>
                  <a:gd name="T79" fmla="*/ 6 h 128"/>
                  <a:gd name="T80" fmla="*/ 14 w 142"/>
                  <a:gd name="T81" fmla="*/ 6 h 128"/>
                  <a:gd name="T82" fmla="*/ 14 w 142"/>
                  <a:gd name="T83" fmla="*/ 5 h 128"/>
                  <a:gd name="T84" fmla="*/ 14 w 142"/>
                  <a:gd name="T85" fmla="*/ 4 h 128"/>
                  <a:gd name="T86" fmla="*/ 13 w 142"/>
                  <a:gd name="T87" fmla="*/ 3 h 128"/>
                  <a:gd name="T88" fmla="*/ 12 w 142"/>
                  <a:gd name="T89" fmla="*/ 2 h 128"/>
                  <a:gd name="T90" fmla="*/ 11 w 142"/>
                  <a:gd name="T91" fmla="*/ 2 h 128"/>
                  <a:gd name="T92" fmla="*/ 9 w 142"/>
                  <a:gd name="T93" fmla="*/ 2 h 128"/>
                  <a:gd name="T94" fmla="*/ 9 w 142"/>
                  <a:gd name="T95" fmla="*/ 2 h 128"/>
                  <a:gd name="T96" fmla="*/ 8 w 142"/>
                  <a:gd name="T97" fmla="*/ 2 h 128"/>
                  <a:gd name="T98" fmla="*/ 7 w 142"/>
                  <a:gd name="T99" fmla="*/ 3 h 128"/>
                  <a:gd name="T100" fmla="*/ 5 w 142"/>
                  <a:gd name="T101" fmla="*/ 4 h 128"/>
                  <a:gd name="T102" fmla="*/ 5 w 142"/>
                  <a:gd name="T103" fmla="*/ 4 h 128"/>
                  <a:gd name="T104" fmla="*/ 5 w 142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2"/>
                  <a:gd name="T160" fmla="*/ 0 h 128"/>
                  <a:gd name="T161" fmla="*/ 142 w 142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2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0"/>
                    </a:lnTo>
                    <a:lnTo>
                      <a:pt x="138" y="40"/>
                    </a:lnTo>
                    <a:lnTo>
                      <a:pt x="140" y="52"/>
                    </a:lnTo>
                    <a:lnTo>
                      <a:pt x="142" y="64"/>
                    </a:lnTo>
                    <a:lnTo>
                      <a:pt x="140" y="80"/>
                    </a:lnTo>
                    <a:lnTo>
                      <a:pt x="138" y="92"/>
                    </a:lnTo>
                    <a:lnTo>
                      <a:pt x="132" y="104"/>
                    </a:lnTo>
                    <a:lnTo>
                      <a:pt x="124" y="112"/>
                    </a:lnTo>
                    <a:lnTo>
                      <a:pt x="114" y="120"/>
                    </a:lnTo>
                    <a:lnTo>
                      <a:pt x="102" y="124"/>
                    </a:lnTo>
                    <a:lnTo>
                      <a:pt x="86" y="128"/>
                    </a:lnTo>
                    <a:lnTo>
                      <a:pt x="70" y="128"/>
                    </a:lnTo>
                    <a:lnTo>
                      <a:pt x="44" y="124"/>
                    </a:lnTo>
                    <a:lnTo>
                      <a:pt x="32" y="120"/>
                    </a:lnTo>
                    <a:lnTo>
                      <a:pt x="22" y="112"/>
                    </a:lnTo>
                    <a:lnTo>
                      <a:pt x="12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4" y="64"/>
                    </a:moveTo>
                    <a:lnTo>
                      <a:pt x="36" y="72"/>
                    </a:lnTo>
                    <a:lnTo>
                      <a:pt x="38" y="78"/>
                    </a:lnTo>
                    <a:lnTo>
                      <a:pt x="48" y="88"/>
                    </a:lnTo>
                    <a:lnTo>
                      <a:pt x="60" y="94"/>
                    </a:lnTo>
                    <a:lnTo>
                      <a:pt x="70" y="96"/>
                    </a:lnTo>
                    <a:lnTo>
                      <a:pt x="86" y="94"/>
                    </a:lnTo>
                    <a:lnTo>
                      <a:pt x="98" y="88"/>
                    </a:lnTo>
                    <a:lnTo>
                      <a:pt x="104" y="78"/>
                    </a:lnTo>
                    <a:lnTo>
                      <a:pt x="106" y="64"/>
                    </a:lnTo>
                    <a:lnTo>
                      <a:pt x="104" y="54"/>
                    </a:lnTo>
                    <a:lnTo>
                      <a:pt x="98" y="44"/>
                    </a:lnTo>
                    <a:lnTo>
                      <a:pt x="86" y="36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36" y="60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7" name="Freeform 94"/>
              <p:cNvSpPr>
                <a:spLocks noEditPoints="1"/>
              </p:cNvSpPr>
              <p:nvPr/>
            </p:nvSpPr>
            <p:spPr bwMode="auto">
              <a:xfrm>
                <a:off x="4736" y="1543"/>
                <a:ext cx="121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4 w 144"/>
                  <a:gd name="T11" fmla="*/ 2 h 128"/>
                  <a:gd name="T12" fmla="*/ 6 w 144"/>
                  <a:gd name="T13" fmla="*/ 2 h 128"/>
                  <a:gd name="T14" fmla="*/ 7 w 144"/>
                  <a:gd name="T15" fmla="*/ 2 h 128"/>
                  <a:gd name="T16" fmla="*/ 9 w 144"/>
                  <a:gd name="T17" fmla="*/ 0 h 128"/>
                  <a:gd name="T18" fmla="*/ 11 w 144"/>
                  <a:gd name="T19" fmla="*/ 2 h 128"/>
                  <a:gd name="T20" fmla="*/ 12 w 144"/>
                  <a:gd name="T21" fmla="*/ 2 h 128"/>
                  <a:gd name="T22" fmla="*/ 14 w 144"/>
                  <a:gd name="T23" fmla="*/ 2 h 128"/>
                  <a:gd name="T24" fmla="*/ 15 w 144"/>
                  <a:gd name="T25" fmla="*/ 2 h 128"/>
                  <a:gd name="T26" fmla="*/ 17 w 144"/>
                  <a:gd name="T27" fmla="*/ 2 h 128"/>
                  <a:gd name="T28" fmla="*/ 17 w 144"/>
                  <a:gd name="T29" fmla="*/ 3 h 128"/>
                  <a:gd name="T30" fmla="*/ 17 w 144"/>
                  <a:gd name="T31" fmla="*/ 4 h 128"/>
                  <a:gd name="T32" fmla="*/ 18 w 144"/>
                  <a:gd name="T33" fmla="*/ 5 h 128"/>
                  <a:gd name="T34" fmla="*/ 17 w 144"/>
                  <a:gd name="T35" fmla="*/ 6 h 128"/>
                  <a:gd name="T36" fmla="*/ 17 w 144"/>
                  <a:gd name="T37" fmla="*/ 6 h 128"/>
                  <a:gd name="T38" fmla="*/ 17 w 144"/>
                  <a:gd name="T39" fmla="*/ 8 h 128"/>
                  <a:gd name="T40" fmla="*/ 15 w 144"/>
                  <a:gd name="T41" fmla="*/ 8 h 128"/>
                  <a:gd name="T42" fmla="*/ 14 w 144"/>
                  <a:gd name="T43" fmla="*/ 9 h 128"/>
                  <a:gd name="T44" fmla="*/ 12 w 144"/>
                  <a:gd name="T45" fmla="*/ 9 h 128"/>
                  <a:gd name="T46" fmla="*/ 9 w 144"/>
                  <a:gd name="T47" fmla="*/ 10 h 128"/>
                  <a:gd name="T48" fmla="*/ 6 w 144"/>
                  <a:gd name="T49" fmla="*/ 9 h 128"/>
                  <a:gd name="T50" fmla="*/ 4 w 144"/>
                  <a:gd name="T51" fmla="*/ 9 h 128"/>
                  <a:gd name="T52" fmla="*/ 3 w 144"/>
                  <a:gd name="T53" fmla="*/ 8 h 128"/>
                  <a:gd name="T54" fmla="*/ 3 w 144"/>
                  <a:gd name="T55" fmla="*/ 8 h 128"/>
                  <a:gd name="T56" fmla="*/ 3 w 144"/>
                  <a:gd name="T57" fmla="*/ 6 h 128"/>
                  <a:gd name="T58" fmla="*/ 2 w 144"/>
                  <a:gd name="T59" fmla="*/ 6 h 128"/>
                  <a:gd name="T60" fmla="*/ 0 w 144"/>
                  <a:gd name="T61" fmla="*/ 5 h 128"/>
                  <a:gd name="T62" fmla="*/ 5 w 144"/>
                  <a:gd name="T63" fmla="*/ 5 h 128"/>
                  <a:gd name="T64" fmla="*/ 5 w 144"/>
                  <a:gd name="T65" fmla="*/ 6 h 128"/>
                  <a:gd name="T66" fmla="*/ 6 w 144"/>
                  <a:gd name="T67" fmla="*/ 6 h 128"/>
                  <a:gd name="T68" fmla="*/ 7 w 144"/>
                  <a:gd name="T69" fmla="*/ 6 h 128"/>
                  <a:gd name="T70" fmla="*/ 9 w 144"/>
                  <a:gd name="T71" fmla="*/ 7 h 128"/>
                  <a:gd name="T72" fmla="*/ 11 w 144"/>
                  <a:gd name="T73" fmla="*/ 6 h 128"/>
                  <a:gd name="T74" fmla="*/ 12 w 144"/>
                  <a:gd name="T75" fmla="*/ 6 h 128"/>
                  <a:gd name="T76" fmla="*/ 13 w 144"/>
                  <a:gd name="T77" fmla="*/ 6 h 128"/>
                  <a:gd name="T78" fmla="*/ 13 w 144"/>
                  <a:gd name="T79" fmla="*/ 5 h 128"/>
                  <a:gd name="T80" fmla="*/ 13 w 144"/>
                  <a:gd name="T81" fmla="*/ 4 h 128"/>
                  <a:gd name="T82" fmla="*/ 12 w 144"/>
                  <a:gd name="T83" fmla="*/ 3 h 128"/>
                  <a:gd name="T84" fmla="*/ 11 w 144"/>
                  <a:gd name="T85" fmla="*/ 2 h 128"/>
                  <a:gd name="T86" fmla="*/ 10 w 144"/>
                  <a:gd name="T87" fmla="*/ 2 h 128"/>
                  <a:gd name="T88" fmla="*/ 9 w 144"/>
                  <a:gd name="T89" fmla="*/ 2 h 128"/>
                  <a:gd name="T90" fmla="*/ 8 w 144"/>
                  <a:gd name="T91" fmla="*/ 2 h 128"/>
                  <a:gd name="T92" fmla="*/ 7 w 144"/>
                  <a:gd name="T93" fmla="*/ 2 h 128"/>
                  <a:gd name="T94" fmla="*/ 6 w 144"/>
                  <a:gd name="T95" fmla="*/ 3 h 128"/>
                  <a:gd name="T96" fmla="*/ 5 w 144"/>
                  <a:gd name="T97" fmla="*/ 4 h 128"/>
                  <a:gd name="T98" fmla="*/ 5 w 144"/>
                  <a:gd name="T99" fmla="*/ 5 h 12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4"/>
                  <a:gd name="T151" fmla="*/ 0 h 128"/>
                  <a:gd name="T152" fmla="*/ 144 w 144"/>
                  <a:gd name="T153" fmla="*/ 128 h 12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0"/>
                    </a:lnTo>
                    <a:lnTo>
                      <a:pt x="130" y="30"/>
                    </a:lnTo>
                    <a:lnTo>
                      <a:pt x="138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38" y="92"/>
                    </a:lnTo>
                    <a:lnTo>
                      <a:pt x="130" y="104"/>
                    </a:lnTo>
                    <a:lnTo>
                      <a:pt x="122" y="112"/>
                    </a:lnTo>
                    <a:lnTo>
                      <a:pt x="110" y="120"/>
                    </a:lnTo>
                    <a:lnTo>
                      <a:pt x="98" y="124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8"/>
                    </a:lnTo>
                    <a:lnTo>
                      <a:pt x="46" y="88"/>
                    </a:lnTo>
                    <a:lnTo>
                      <a:pt x="56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4" y="34"/>
                    </a:lnTo>
                    <a:lnTo>
                      <a:pt x="56" y="36"/>
                    </a:lnTo>
                    <a:lnTo>
                      <a:pt x="46" y="44"/>
                    </a:lnTo>
                    <a:lnTo>
                      <a:pt x="38" y="54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8" name="Oval 95"/>
              <p:cNvSpPr>
                <a:spLocks noChangeArrowheads="1"/>
              </p:cNvSpPr>
              <p:nvPr/>
            </p:nvSpPr>
            <p:spPr bwMode="auto">
              <a:xfrm>
                <a:off x="4675" y="764"/>
                <a:ext cx="123" cy="106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9" name="Oval 96"/>
              <p:cNvSpPr>
                <a:spLocks noChangeArrowheads="1"/>
              </p:cNvSpPr>
              <p:nvPr/>
            </p:nvSpPr>
            <p:spPr bwMode="auto">
              <a:xfrm>
                <a:off x="4981" y="1284"/>
                <a:ext cx="126" cy="104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0" name="Oval 97"/>
              <p:cNvSpPr>
                <a:spLocks noChangeArrowheads="1"/>
              </p:cNvSpPr>
              <p:nvPr/>
            </p:nvSpPr>
            <p:spPr bwMode="auto">
              <a:xfrm>
                <a:off x="5105" y="817"/>
                <a:ext cx="123" cy="104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1" name="Oval 98"/>
              <p:cNvSpPr>
                <a:spLocks noChangeArrowheads="1"/>
              </p:cNvSpPr>
              <p:nvPr/>
            </p:nvSpPr>
            <p:spPr bwMode="auto">
              <a:xfrm>
                <a:off x="4736" y="556"/>
                <a:ext cx="123" cy="106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2" name="Freeform 99"/>
              <p:cNvSpPr>
                <a:spLocks noEditPoints="1"/>
              </p:cNvSpPr>
              <p:nvPr/>
            </p:nvSpPr>
            <p:spPr bwMode="auto">
              <a:xfrm>
                <a:off x="5227" y="920"/>
                <a:ext cx="121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4 w 144"/>
                  <a:gd name="T11" fmla="*/ 2 h 128"/>
                  <a:gd name="T12" fmla="*/ 6 w 144"/>
                  <a:gd name="T13" fmla="*/ 2 h 128"/>
                  <a:gd name="T14" fmla="*/ 7 w 144"/>
                  <a:gd name="T15" fmla="*/ 2 h 128"/>
                  <a:gd name="T16" fmla="*/ 9 w 144"/>
                  <a:gd name="T17" fmla="*/ 0 h 128"/>
                  <a:gd name="T18" fmla="*/ 11 w 144"/>
                  <a:gd name="T19" fmla="*/ 2 h 128"/>
                  <a:gd name="T20" fmla="*/ 13 w 144"/>
                  <a:gd name="T21" fmla="*/ 2 h 128"/>
                  <a:gd name="T22" fmla="*/ 14 w 144"/>
                  <a:gd name="T23" fmla="*/ 2 h 128"/>
                  <a:gd name="T24" fmla="*/ 16 w 144"/>
                  <a:gd name="T25" fmla="*/ 2 h 128"/>
                  <a:gd name="T26" fmla="*/ 17 w 144"/>
                  <a:gd name="T27" fmla="*/ 2 h 128"/>
                  <a:gd name="T28" fmla="*/ 17 w 144"/>
                  <a:gd name="T29" fmla="*/ 3 h 128"/>
                  <a:gd name="T30" fmla="*/ 17 w 144"/>
                  <a:gd name="T31" fmla="*/ 4 h 128"/>
                  <a:gd name="T32" fmla="*/ 18 w 144"/>
                  <a:gd name="T33" fmla="*/ 5 h 128"/>
                  <a:gd name="T34" fmla="*/ 17 w 144"/>
                  <a:gd name="T35" fmla="*/ 6 h 128"/>
                  <a:gd name="T36" fmla="*/ 17 w 144"/>
                  <a:gd name="T37" fmla="*/ 6 h 128"/>
                  <a:gd name="T38" fmla="*/ 17 w 144"/>
                  <a:gd name="T39" fmla="*/ 8 h 128"/>
                  <a:gd name="T40" fmla="*/ 16 w 144"/>
                  <a:gd name="T41" fmla="*/ 8 h 128"/>
                  <a:gd name="T42" fmla="*/ 14 w 144"/>
                  <a:gd name="T43" fmla="*/ 9 h 128"/>
                  <a:gd name="T44" fmla="*/ 13 w 144"/>
                  <a:gd name="T45" fmla="*/ 9 h 128"/>
                  <a:gd name="T46" fmla="*/ 11 w 144"/>
                  <a:gd name="T47" fmla="*/ 10 h 128"/>
                  <a:gd name="T48" fmla="*/ 9 w 144"/>
                  <a:gd name="T49" fmla="*/ 10 h 128"/>
                  <a:gd name="T50" fmla="*/ 6 w 144"/>
                  <a:gd name="T51" fmla="*/ 9 h 128"/>
                  <a:gd name="T52" fmla="*/ 4 w 144"/>
                  <a:gd name="T53" fmla="*/ 9 h 128"/>
                  <a:gd name="T54" fmla="*/ 3 w 144"/>
                  <a:gd name="T55" fmla="*/ 8 h 128"/>
                  <a:gd name="T56" fmla="*/ 3 w 144"/>
                  <a:gd name="T57" fmla="*/ 8 h 128"/>
                  <a:gd name="T58" fmla="*/ 3 w 144"/>
                  <a:gd name="T59" fmla="*/ 6 h 128"/>
                  <a:gd name="T60" fmla="*/ 2 w 144"/>
                  <a:gd name="T61" fmla="*/ 6 h 128"/>
                  <a:gd name="T62" fmla="*/ 0 w 144"/>
                  <a:gd name="T63" fmla="*/ 5 h 128"/>
                  <a:gd name="T64" fmla="*/ 5 w 144"/>
                  <a:gd name="T65" fmla="*/ 5 h 128"/>
                  <a:gd name="T66" fmla="*/ 5 w 144"/>
                  <a:gd name="T67" fmla="*/ 5 h 128"/>
                  <a:gd name="T68" fmla="*/ 5 w 144"/>
                  <a:gd name="T69" fmla="*/ 6 h 128"/>
                  <a:gd name="T70" fmla="*/ 6 w 144"/>
                  <a:gd name="T71" fmla="*/ 6 h 128"/>
                  <a:gd name="T72" fmla="*/ 8 w 144"/>
                  <a:gd name="T73" fmla="*/ 6 h 128"/>
                  <a:gd name="T74" fmla="*/ 9 w 144"/>
                  <a:gd name="T75" fmla="*/ 7 h 128"/>
                  <a:gd name="T76" fmla="*/ 11 w 144"/>
                  <a:gd name="T77" fmla="*/ 6 h 128"/>
                  <a:gd name="T78" fmla="*/ 12 w 144"/>
                  <a:gd name="T79" fmla="*/ 6 h 128"/>
                  <a:gd name="T80" fmla="*/ 13 w 144"/>
                  <a:gd name="T81" fmla="*/ 6 h 128"/>
                  <a:gd name="T82" fmla="*/ 13 w 144"/>
                  <a:gd name="T83" fmla="*/ 5 h 128"/>
                  <a:gd name="T84" fmla="*/ 13 w 144"/>
                  <a:gd name="T85" fmla="*/ 4 h 128"/>
                  <a:gd name="T86" fmla="*/ 12 w 144"/>
                  <a:gd name="T87" fmla="*/ 3 h 128"/>
                  <a:gd name="T88" fmla="*/ 11 w 144"/>
                  <a:gd name="T89" fmla="*/ 2 h 128"/>
                  <a:gd name="T90" fmla="*/ 10 w 144"/>
                  <a:gd name="T91" fmla="*/ 2 h 128"/>
                  <a:gd name="T92" fmla="*/ 9 w 144"/>
                  <a:gd name="T93" fmla="*/ 2 h 128"/>
                  <a:gd name="T94" fmla="*/ 8 w 144"/>
                  <a:gd name="T95" fmla="*/ 2 h 128"/>
                  <a:gd name="T96" fmla="*/ 8 w 144"/>
                  <a:gd name="T97" fmla="*/ 2 h 128"/>
                  <a:gd name="T98" fmla="*/ 6 w 144"/>
                  <a:gd name="T99" fmla="*/ 3 h 128"/>
                  <a:gd name="T100" fmla="*/ 5 w 144"/>
                  <a:gd name="T101" fmla="*/ 4 h 128"/>
                  <a:gd name="T102" fmla="*/ 5 w 144"/>
                  <a:gd name="T103" fmla="*/ 4 h 128"/>
                  <a:gd name="T104" fmla="*/ 5 w 144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4"/>
                  <a:gd name="T160" fmla="*/ 0 h 128"/>
                  <a:gd name="T161" fmla="*/ 144 w 144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3" name="Freeform 100"/>
              <p:cNvSpPr>
                <a:spLocks noEditPoints="1"/>
              </p:cNvSpPr>
              <p:nvPr/>
            </p:nvSpPr>
            <p:spPr bwMode="auto">
              <a:xfrm>
                <a:off x="4796" y="660"/>
                <a:ext cx="122" cy="104"/>
              </a:xfrm>
              <a:custGeom>
                <a:avLst/>
                <a:gdLst>
                  <a:gd name="T0" fmla="*/ 0 w 144"/>
                  <a:gd name="T1" fmla="*/ 5 h 129"/>
                  <a:gd name="T2" fmla="*/ 2 w 144"/>
                  <a:gd name="T3" fmla="*/ 4 h 129"/>
                  <a:gd name="T4" fmla="*/ 3 w 144"/>
                  <a:gd name="T5" fmla="*/ 3 h 129"/>
                  <a:gd name="T6" fmla="*/ 3 w 144"/>
                  <a:gd name="T7" fmla="*/ 2 h 129"/>
                  <a:gd name="T8" fmla="*/ 3 w 144"/>
                  <a:gd name="T9" fmla="*/ 2 h 129"/>
                  <a:gd name="T10" fmla="*/ 5 w 144"/>
                  <a:gd name="T11" fmla="*/ 2 h 129"/>
                  <a:gd name="T12" fmla="*/ 6 w 144"/>
                  <a:gd name="T13" fmla="*/ 2 h 129"/>
                  <a:gd name="T14" fmla="*/ 8 w 144"/>
                  <a:gd name="T15" fmla="*/ 2 h 129"/>
                  <a:gd name="T16" fmla="*/ 10 w 144"/>
                  <a:gd name="T17" fmla="*/ 0 h 129"/>
                  <a:gd name="T18" fmla="*/ 12 w 144"/>
                  <a:gd name="T19" fmla="*/ 2 h 129"/>
                  <a:gd name="T20" fmla="*/ 14 w 144"/>
                  <a:gd name="T21" fmla="*/ 2 h 129"/>
                  <a:gd name="T22" fmla="*/ 15 w 144"/>
                  <a:gd name="T23" fmla="*/ 2 h 129"/>
                  <a:gd name="T24" fmla="*/ 16 w 144"/>
                  <a:gd name="T25" fmla="*/ 2 h 129"/>
                  <a:gd name="T26" fmla="*/ 18 w 144"/>
                  <a:gd name="T27" fmla="*/ 2 h 129"/>
                  <a:gd name="T28" fmla="*/ 19 w 144"/>
                  <a:gd name="T29" fmla="*/ 3 h 129"/>
                  <a:gd name="T30" fmla="*/ 19 w 144"/>
                  <a:gd name="T31" fmla="*/ 4 h 129"/>
                  <a:gd name="T32" fmla="*/ 19 w 144"/>
                  <a:gd name="T33" fmla="*/ 5 h 129"/>
                  <a:gd name="T34" fmla="*/ 19 w 144"/>
                  <a:gd name="T35" fmla="*/ 6 h 129"/>
                  <a:gd name="T36" fmla="*/ 19 w 144"/>
                  <a:gd name="T37" fmla="*/ 6 h 129"/>
                  <a:gd name="T38" fmla="*/ 18 w 144"/>
                  <a:gd name="T39" fmla="*/ 8 h 129"/>
                  <a:gd name="T40" fmla="*/ 16 w 144"/>
                  <a:gd name="T41" fmla="*/ 8 h 129"/>
                  <a:gd name="T42" fmla="*/ 15 w 144"/>
                  <a:gd name="T43" fmla="*/ 9 h 129"/>
                  <a:gd name="T44" fmla="*/ 14 w 144"/>
                  <a:gd name="T45" fmla="*/ 10 h 129"/>
                  <a:gd name="T46" fmla="*/ 12 w 144"/>
                  <a:gd name="T47" fmla="*/ 10 h 129"/>
                  <a:gd name="T48" fmla="*/ 10 w 144"/>
                  <a:gd name="T49" fmla="*/ 10 h 129"/>
                  <a:gd name="T50" fmla="*/ 8 w 144"/>
                  <a:gd name="T51" fmla="*/ 10 h 129"/>
                  <a:gd name="T52" fmla="*/ 6 w 144"/>
                  <a:gd name="T53" fmla="*/ 10 h 129"/>
                  <a:gd name="T54" fmla="*/ 5 w 144"/>
                  <a:gd name="T55" fmla="*/ 9 h 129"/>
                  <a:gd name="T56" fmla="*/ 3 w 144"/>
                  <a:gd name="T57" fmla="*/ 8 h 129"/>
                  <a:gd name="T58" fmla="*/ 3 w 144"/>
                  <a:gd name="T59" fmla="*/ 8 h 129"/>
                  <a:gd name="T60" fmla="*/ 3 w 144"/>
                  <a:gd name="T61" fmla="*/ 6 h 129"/>
                  <a:gd name="T62" fmla="*/ 2 w 144"/>
                  <a:gd name="T63" fmla="*/ 6 h 129"/>
                  <a:gd name="T64" fmla="*/ 0 w 144"/>
                  <a:gd name="T65" fmla="*/ 5 h 129"/>
                  <a:gd name="T66" fmla="*/ 5 w 144"/>
                  <a:gd name="T67" fmla="*/ 5 h 129"/>
                  <a:gd name="T68" fmla="*/ 5 w 144"/>
                  <a:gd name="T69" fmla="*/ 5 h 129"/>
                  <a:gd name="T70" fmla="*/ 6 w 144"/>
                  <a:gd name="T71" fmla="*/ 6 h 129"/>
                  <a:gd name="T72" fmla="*/ 7 w 144"/>
                  <a:gd name="T73" fmla="*/ 6 h 129"/>
                  <a:gd name="T74" fmla="*/ 8 w 144"/>
                  <a:gd name="T75" fmla="*/ 7 h 129"/>
                  <a:gd name="T76" fmla="*/ 10 w 144"/>
                  <a:gd name="T77" fmla="*/ 8 h 129"/>
                  <a:gd name="T78" fmla="*/ 12 w 144"/>
                  <a:gd name="T79" fmla="*/ 7 h 129"/>
                  <a:gd name="T80" fmla="*/ 14 w 144"/>
                  <a:gd name="T81" fmla="*/ 6 h 129"/>
                  <a:gd name="T82" fmla="*/ 14 w 144"/>
                  <a:gd name="T83" fmla="*/ 6 h 129"/>
                  <a:gd name="T84" fmla="*/ 15 w 144"/>
                  <a:gd name="T85" fmla="*/ 5 h 129"/>
                  <a:gd name="T86" fmla="*/ 14 w 144"/>
                  <a:gd name="T87" fmla="*/ 4 h 129"/>
                  <a:gd name="T88" fmla="*/ 14 w 144"/>
                  <a:gd name="T89" fmla="*/ 3 h 129"/>
                  <a:gd name="T90" fmla="*/ 12 w 144"/>
                  <a:gd name="T91" fmla="*/ 2 h 129"/>
                  <a:gd name="T92" fmla="*/ 10 w 144"/>
                  <a:gd name="T93" fmla="*/ 2 h 129"/>
                  <a:gd name="T94" fmla="*/ 8 w 144"/>
                  <a:gd name="T95" fmla="*/ 2 h 129"/>
                  <a:gd name="T96" fmla="*/ 7 w 144"/>
                  <a:gd name="T97" fmla="*/ 3 h 129"/>
                  <a:gd name="T98" fmla="*/ 6 w 144"/>
                  <a:gd name="T99" fmla="*/ 4 h 129"/>
                  <a:gd name="T100" fmla="*/ 5 w 144"/>
                  <a:gd name="T101" fmla="*/ 5 h 129"/>
                  <a:gd name="T102" fmla="*/ 5 w 144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9"/>
                  <a:gd name="T158" fmla="*/ 144 w 144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1"/>
                    </a:lnTo>
                    <a:lnTo>
                      <a:pt x="130" y="31"/>
                    </a:lnTo>
                    <a:lnTo>
                      <a:pt x="138" y="41"/>
                    </a:lnTo>
                    <a:lnTo>
                      <a:pt x="142" y="53"/>
                    </a:lnTo>
                    <a:lnTo>
                      <a:pt x="144" y="65"/>
                    </a:lnTo>
                    <a:lnTo>
                      <a:pt x="142" y="77"/>
                    </a:lnTo>
                    <a:lnTo>
                      <a:pt x="138" y="89"/>
                    </a:lnTo>
                    <a:lnTo>
                      <a:pt x="130" y="99"/>
                    </a:lnTo>
                    <a:lnTo>
                      <a:pt x="122" y="109"/>
                    </a:lnTo>
                    <a:lnTo>
                      <a:pt x="110" y="117"/>
                    </a:lnTo>
                    <a:lnTo>
                      <a:pt x="98" y="123"/>
                    </a:lnTo>
                    <a:lnTo>
                      <a:pt x="86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36" y="65"/>
                    </a:moveTo>
                    <a:lnTo>
                      <a:pt x="38" y="73"/>
                    </a:lnTo>
                    <a:lnTo>
                      <a:pt x="40" y="79"/>
                    </a:lnTo>
                    <a:lnTo>
                      <a:pt x="50" y="89"/>
                    </a:lnTo>
                    <a:lnTo>
                      <a:pt x="62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9"/>
                    </a:lnTo>
                    <a:lnTo>
                      <a:pt x="108" y="65"/>
                    </a:lnTo>
                    <a:lnTo>
                      <a:pt x="106" y="55"/>
                    </a:lnTo>
                    <a:lnTo>
                      <a:pt x="100" y="45"/>
                    </a:lnTo>
                    <a:lnTo>
                      <a:pt x="88" y="37"/>
                    </a:lnTo>
                    <a:lnTo>
                      <a:pt x="72" y="33"/>
                    </a:lnTo>
                    <a:lnTo>
                      <a:pt x="62" y="37"/>
                    </a:lnTo>
                    <a:lnTo>
                      <a:pt x="50" y="45"/>
                    </a:lnTo>
                    <a:lnTo>
                      <a:pt x="40" y="55"/>
                    </a:lnTo>
                    <a:lnTo>
                      <a:pt x="38" y="61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4" name="Freeform 101"/>
              <p:cNvSpPr>
                <a:spLocks noEditPoints="1"/>
              </p:cNvSpPr>
              <p:nvPr/>
            </p:nvSpPr>
            <p:spPr bwMode="auto">
              <a:xfrm>
                <a:off x="4981" y="764"/>
                <a:ext cx="122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4 w 145"/>
                  <a:gd name="T11" fmla="*/ 2 h 128"/>
                  <a:gd name="T12" fmla="*/ 6 w 145"/>
                  <a:gd name="T13" fmla="*/ 2 h 128"/>
                  <a:gd name="T14" fmla="*/ 7 w 145"/>
                  <a:gd name="T15" fmla="*/ 2 h 128"/>
                  <a:gd name="T16" fmla="*/ 9 w 145"/>
                  <a:gd name="T17" fmla="*/ 0 h 128"/>
                  <a:gd name="T18" fmla="*/ 11 w 145"/>
                  <a:gd name="T19" fmla="*/ 2 h 128"/>
                  <a:gd name="T20" fmla="*/ 13 w 145"/>
                  <a:gd name="T21" fmla="*/ 2 h 128"/>
                  <a:gd name="T22" fmla="*/ 14 w 145"/>
                  <a:gd name="T23" fmla="*/ 2 h 128"/>
                  <a:gd name="T24" fmla="*/ 16 w 145"/>
                  <a:gd name="T25" fmla="*/ 2 h 128"/>
                  <a:gd name="T26" fmla="*/ 17 w 145"/>
                  <a:gd name="T27" fmla="*/ 2 h 128"/>
                  <a:gd name="T28" fmla="*/ 17 w 145"/>
                  <a:gd name="T29" fmla="*/ 3 h 128"/>
                  <a:gd name="T30" fmla="*/ 18 w 145"/>
                  <a:gd name="T31" fmla="*/ 4 h 128"/>
                  <a:gd name="T32" fmla="*/ 18 w 145"/>
                  <a:gd name="T33" fmla="*/ 5 h 128"/>
                  <a:gd name="T34" fmla="*/ 18 w 145"/>
                  <a:gd name="T35" fmla="*/ 6 h 128"/>
                  <a:gd name="T36" fmla="*/ 17 w 145"/>
                  <a:gd name="T37" fmla="*/ 6 h 128"/>
                  <a:gd name="T38" fmla="*/ 17 w 145"/>
                  <a:gd name="T39" fmla="*/ 8 h 128"/>
                  <a:gd name="T40" fmla="*/ 16 w 145"/>
                  <a:gd name="T41" fmla="*/ 8 h 128"/>
                  <a:gd name="T42" fmla="*/ 14 w 145"/>
                  <a:gd name="T43" fmla="*/ 9 h 128"/>
                  <a:gd name="T44" fmla="*/ 13 w 145"/>
                  <a:gd name="T45" fmla="*/ 9 h 128"/>
                  <a:gd name="T46" fmla="*/ 11 w 145"/>
                  <a:gd name="T47" fmla="*/ 10 h 128"/>
                  <a:gd name="T48" fmla="*/ 9 w 145"/>
                  <a:gd name="T49" fmla="*/ 10 h 128"/>
                  <a:gd name="T50" fmla="*/ 6 w 145"/>
                  <a:gd name="T51" fmla="*/ 9 h 128"/>
                  <a:gd name="T52" fmla="*/ 4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5 w 145"/>
                  <a:gd name="T69" fmla="*/ 6 h 128"/>
                  <a:gd name="T70" fmla="*/ 6 w 145"/>
                  <a:gd name="T71" fmla="*/ 6 h 128"/>
                  <a:gd name="T72" fmla="*/ 8 w 145"/>
                  <a:gd name="T73" fmla="*/ 6 h 128"/>
                  <a:gd name="T74" fmla="*/ 9 w 145"/>
                  <a:gd name="T75" fmla="*/ 7 h 128"/>
                  <a:gd name="T76" fmla="*/ 11 w 145"/>
                  <a:gd name="T77" fmla="*/ 6 h 128"/>
                  <a:gd name="T78" fmla="*/ 13 w 145"/>
                  <a:gd name="T79" fmla="*/ 6 h 128"/>
                  <a:gd name="T80" fmla="*/ 13 w 145"/>
                  <a:gd name="T81" fmla="*/ 6 h 128"/>
                  <a:gd name="T82" fmla="*/ 14 w 145"/>
                  <a:gd name="T83" fmla="*/ 5 h 128"/>
                  <a:gd name="T84" fmla="*/ 13 w 145"/>
                  <a:gd name="T85" fmla="*/ 4 h 128"/>
                  <a:gd name="T86" fmla="*/ 13 w 145"/>
                  <a:gd name="T87" fmla="*/ 3 h 128"/>
                  <a:gd name="T88" fmla="*/ 11 w 145"/>
                  <a:gd name="T89" fmla="*/ 2 h 128"/>
                  <a:gd name="T90" fmla="*/ 10 w 145"/>
                  <a:gd name="T91" fmla="*/ 2 h 128"/>
                  <a:gd name="T92" fmla="*/ 9 w 145"/>
                  <a:gd name="T93" fmla="*/ 2 h 128"/>
                  <a:gd name="T94" fmla="*/ 8 w 145"/>
                  <a:gd name="T95" fmla="*/ 2 h 128"/>
                  <a:gd name="T96" fmla="*/ 8 w 145"/>
                  <a:gd name="T97" fmla="*/ 2 h 128"/>
                  <a:gd name="T98" fmla="*/ 6 w 145"/>
                  <a:gd name="T99" fmla="*/ 3 h 128"/>
                  <a:gd name="T100" fmla="*/ 5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5" name="Freeform 102"/>
              <p:cNvSpPr>
                <a:spLocks noEditPoints="1"/>
              </p:cNvSpPr>
              <p:nvPr/>
            </p:nvSpPr>
            <p:spPr bwMode="auto">
              <a:xfrm>
                <a:off x="4614" y="660"/>
                <a:ext cx="122" cy="104"/>
              </a:xfrm>
              <a:custGeom>
                <a:avLst/>
                <a:gdLst>
                  <a:gd name="T0" fmla="*/ 0 w 144"/>
                  <a:gd name="T1" fmla="*/ 5 h 129"/>
                  <a:gd name="T2" fmla="*/ 2 w 144"/>
                  <a:gd name="T3" fmla="*/ 4 h 129"/>
                  <a:gd name="T4" fmla="*/ 3 w 144"/>
                  <a:gd name="T5" fmla="*/ 3 h 129"/>
                  <a:gd name="T6" fmla="*/ 3 w 144"/>
                  <a:gd name="T7" fmla="*/ 2 h 129"/>
                  <a:gd name="T8" fmla="*/ 3 w 144"/>
                  <a:gd name="T9" fmla="*/ 2 h 129"/>
                  <a:gd name="T10" fmla="*/ 5 w 144"/>
                  <a:gd name="T11" fmla="*/ 2 h 129"/>
                  <a:gd name="T12" fmla="*/ 6 w 144"/>
                  <a:gd name="T13" fmla="*/ 2 h 129"/>
                  <a:gd name="T14" fmla="*/ 8 w 144"/>
                  <a:gd name="T15" fmla="*/ 2 h 129"/>
                  <a:gd name="T16" fmla="*/ 10 w 144"/>
                  <a:gd name="T17" fmla="*/ 0 h 129"/>
                  <a:gd name="T18" fmla="*/ 12 w 144"/>
                  <a:gd name="T19" fmla="*/ 2 h 129"/>
                  <a:gd name="T20" fmla="*/ 14 w 144"/>
                  <a:gd name="T21" fmla="*/ 2 h 129"/>
                  <a:gd name="T22" fmla="*/ 15 w 144"/>
                  <a:gd name="T23" fmla="*/ 2 h 129"/>
                  <a:gd name="T24" fmla="*/ 16 w 144"/>
                  <a:gd name="T25" fmla="*/ 2 h 129"/>
                  <a:gd name="T26" fmla="*/ 18 w 144"/>
                  <a:gd name="T27" fmla="*/ 2 h 129"/>
                  <a:gd name="T28" fmla="*/ 19 w 144"/>
                  <a:gd name="T29" fmla="*/ 3 h 129"/>
                  <a:gd name="T30" fmla="*/ 19 w 144"/>
                  <a:gd name="T31" fmla="*/ 4 h 129"/>
                  <a:gd name="T32" fmla="*/ 19 w 144"/>
                  <a:gd name="T33" fmla="*/ 5 h 129"/>
                  <a:gd name="T34" fmla="*/ 19 w 144"/>
                  <a:gd name="T35" fmla="*/ 6 h 129"/>
                  <a:gd name="T36" fmla="*/ 19 w 144"/>
                  <a:gd name="T37" fmla="*/ 6 h 129"/>
                  <a:gd name="T38" fmla="*/ 18 w 144"/>
                  <a:gd name="T39" fmla="*/ 8 h 129"/>
                  <a:gd name="T40" fmla="*/ 16 w 144"/>
                  <a:gd name="T41" fmla="*/ 8 h 129"/>
                  <a:gd name="T42" fmla="*/ 15 w 144"/>
                  <a:gd name="T43" fmla="*/ 9 h 129"/>
                  <a:gd name="T44" fmla="*/ 14 w 144"/>
                  <a:gd name="T45" fmla="*/ 10 h 129"/>
                  <a:gd name="T46" fmla="*/ 12 w 144"/>
                  <a:gd name="T47" fmla="*/ 10 h 129"/>
                  <a:gd name="T48" fmla="*/ 10 w 144"/>
                  <a:gd name="T49" fmla="*/ 10 h 129"/>
                  <a:gd name="T50" fmla="*/ 8 w 144"/>
                  <a:gd name="T51" fmla="*/ 10 h 129"/>
                  <a:gd name="T52" fmla="*/ 6 w 144"/>
                  <a:gd name="T53" fmla="*/ 10 h 129"/>
                  <a:gd name="T54" fmla="*/ 5 w 144"/>
                  <a:gd name="T55" fmla="*/ 9 h 129"/>
                  <a:gd name="T56" fmla="*/ 3 w 144"/>
                  <a:gd name="T57" fmla="*/ 8 h 129"/>
                  <a:gd name="T58" fmla="*/ 3 w 144"/>
                  <a:gd name="T59" fmla="*/ 8 h 129"/>
                  <a:gd name="T60" fmla="*/ 3 w 144"/>
                  <a:gd name="T61" fmla="*/ 6 h 129"/>
                  <a:gd name="T62" fmla="*/ 2 w 144"/>
                  <a:gd name="T63" fmla="*/ 6 h 129"/>
                  <a:gd name="T64" fmla="*/ 0 w 144"/>
                  <a:gd name="T65" fmla="*/ 5 h 129"/>
                  <a:gd name="T66" fmla="*/ 5 w 144"/>
                  <a:gd name="T67" fmla="*/ 5 h 129"/>
                  <a:gd name="T68" fmla="*/ 5 w 144"/>
                  <a:gd name="T69" fmla="*/ 6 h 129"/>
                  <a:gd name="T70" fmla="*/ 6 w 144"/>
                  <a:gd name="T71" fmla="*/ 6 h 129"/>
                  <a:gd name="T72" fmla="*/ 8 w 144"/>
                  <a:gd name="T73" fmla="*/ 7 h 129"/>
                  <a:gd name="T74" fmla="*/ 10 w 144"/>
                  <a:gd name="T75" fmla="*/ 8 h 129"/>
                  <a:gd name="T76" fmla="*/ 12 w 144"/>
                  <a:gd name="T77" fmla="*/ 7 h 129"/>
                  <a:gd name="T78" fmla="*/ 14 w 144"/>
                  <a:gd name="T79" fmla="*/ 6 h 129"/>
                  <a:gd name="T80" fmla="*/ 14 w 144"/>
                  <a:gd name="T81" fmla="*/ 6 h 129"/>
                  <a:gd name="T82" fmla="*/ 15 w 144"/>
                  <a:gd name="T83" fmla="*/ 5 h 129"/>
                  <a:gd name="T84" fmla="*/ 14 w 144"/>
                  <a:gd name="T85" fmla="*/ 4 h 129"/>
                  <a:gd name="T86" fmla="*/ 14 w 144"/>
                  <a:gd name="T87" fmla="*/ 3 h 129"/>
                  <a:gd name="T88" fmla="*/ 12 w 144"/>
                  <a:gd name="T89" fmla="*/ 2 h 129"/>
                  <a:gd name="T90" fmla="*/ 10 w 144"/>
                  <a:gd name="T91" fmla="*/ 2 h 129"/>
                  <a:gd name="T92" fmla="*/ 8 w 144"/>
                  <a:gd name="T93" fmla="*/ 2 h 129"/>
                  <a:gd name="T94" fmla="*/ 6 w 144"/>
                  <a:gd name="T95" fmla="*/ 3 h 129"/>
                  <a:gd name="T96" fmla="*/ 5 w 144"/>
                  <a:gd name="T97" fmla="*/ 4 h 129"/>
                  <a:gd name="T98" fmla="*/ 5 w 144"/>
                  <a:gd name="T99" fmla="*/ 5 h 12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4"/>
                  <a:gd name="T151" fmla="*/ 0 h 129"/>
                  <a:gd name="T152" fmla="*/ 144 w 144"/>
                  <a:gd name="T153" fmla="*/ 129 h 12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4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1"/>
                    </a:lnTo>
                    <a:lnTo>
                      <a:pt x="130" y="31"/>
                    </a:lnTo>
                    <a:lnTo>
                      <a:pt x="138" y="41"/>
                    </a:lnTo>
                    <a:lnTo>
                      <a:pt x="142" y="53"/>
                    </a:lnTo>
                    <a:lnTo>
                      <a:pt x="144" y="65"/>
                    </a:lnTo>
                    <a:lnTo>
                      <a:pt x="142" y="77"/>
                    </a:lnTo>
                    <a:lnTo>
                      <a:pt x="138" y="89"/>
                    </a:lnTo>
                    <a:lnTo>
                      <a:pt x="130" y="99"/>
                    </a:lnTo>
                    <a:lnTo>
                      <a:pt x="122" y="109"/>
                    </a:lnTo>
                    <a:lnTo>
                      <a:pt x="110" y="117"/>
                    </a:lnTo>
                    <a:lnTo>
                      <a:pt x="98" y="123"/>
                    </a:lnTo>
                    <a:lnTo>
                      <a:pt x="86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36" y="65"/>
                    </a:moveTo>
                    <a:lnTo>
                      <a:pt x="38" y="79"/>
                    </a:lnTo>
                    <a:lnTo>
                      <a:pt x="46" y="89"/>
                    </a:lnTo>
                    <a:lnTo>
                      <a:pt x="56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9"/>
                    </a:lnTo>
                    <a:lnTo>
                      <a:pt x="108" y="65"/>
                    </a:lnTo>
                    <a:lnTo>
                      <a:pt x="106" y="55"/>
                    </a:lnTo>
                    <a:lnTo>
                      <a:pt x="100" y="45"/>
                    </a:lnTo>
                    <a:lnTo>
                      <a:pt x="88" y="37"/>
                    </a:lnTo>
                    <a:lnTo>
                      <a:pt x="72" y="33"/>
                    </a:lnTo>
                    <a:lnTo>
                      <a:pt x="56" y="37"/>
                    </a:lnTo>
                    <a:lnTo>
                      <a:pt x="46" y="45"/>
                    </a:lnTo>
                    <a:lnTo>
                      <a:pt x="38" y="5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6" name="Freeform 103"/>
              <p:cNvSpPr>
                <a:spLocks noEditPoints="1"/>
              </p:cNvSpPr>
              <p:nvPr/>
            </p:nvSpPr>
            <p:spPr bwMode="auto">
              <a:xfrm>
                <a:off x="5778" y="764"/>
                <a:ext cx="120" cy="103"/>
              </a:xfrm>
              <a:custGeom>
                <a:avLst/>
                <a:gdLst>
                  <a:gd name="T0" fmla="*/ 0 w 142"/>
                  <a:gd name="T1" fmla="*/ 5 h 128"/>
                  <a:gd name="T2" fmla="*/ 2 w 142"/>
                  <a:gd name="T3" fmla="*/ 4 h 128"/>
                  <a:gd name="T4" fmla="*/ 3 w 142"/>
                  <a:gd name="T5" fmla="*/ 3 h 128"/>
                  <a:gd name="T6" fmla="*/ 3 w 142"/>
                  <a:gd name="T7" fmla="*/ 2 h 128"/>
                  <a:gd name="T8" fmla="*/ 3 w 142"/>
                  <a:gd name="T9" fmla="*/ 2 h 128"/>
                  <a:gd name="T10" fmla="*/ 4 w 142"/>
                  <a:gd name="T11" fmla="*/ 2 h 128"/>
                  <a:gd name="T12" fmla="*/ 6 w 142"/>
                  <a:gd name="T13" fmla="*/ 2 h 128"/>
                  <a:gd name="T14" fmla="*/ 8 w 142"/>
                  <a:gd name="T15" fmla="*/ 2 h 128"/>
                  <a:gd name="T16" fmla="*/ 9 w 142"/>
                  <a:gd name="T17" fmla="*/ 0 h 128"/>
                  <a:gd name="T18" fmla="*/ 12 w 142"/>
                  <a:gd name="T19" fmla="*/ 2 h 128"/>
                  <a:gd name="T20" fmla="*/ 14 w 142"/>
                  <a:gd name="T21" fmla="*/ 2 h 128"/>
                  <a:gd name="T22" fmla="*/ 15 w 142"/>
                  <a:gd name="T23" fmla="*/ 2 h 128"/>
                  <a:gd name="T24" fmla="*/ 16 w 142"/>
                  <a:gd name="T25" fmla="*/ 2 h 128"/>
                  <a:gd name="T26" fmla="*/ 18 w 142"/>
                  <a:gd name="T27" fmla="*/ 2 h 128"/>
                  <a:gd name="T28" fmla="*/ 18 w 142"/>
                  <a:gd name="T29" fmla="*/ 3 h 128"/>
                  <a:gd name="T30" fmla="*/ 19 w 142"/>
                  <a:gd name="T31" fmla="*/ 4 h 128"/>
                  <a:gd name="T32" fmla="*/ 19 w 142"/>
                  <a:gd name="T33" fmla="*/ 5 h 128"/>
                  <a:gd name="T34" fmla="*/ 19 w 142"/>
                  <a:gd name="T35" fmla="*/ 6 h 128"/>
                  <a:gd name="T36" fmla="*/ 18 w 142"/>
                  <a:gd name="T37" fmla="*/ 6 h 128"/>
                  <a:gd name="T38" fmla="*/ 18 w 142"/>
                  <a:gd name="T39" fmla="*/ 8 h 128"/>
                  <a:gd name="T40" fmla="*/ 16 w 142"/>
                  <a:gd name="T41" fmla="*/ 8 h 128"/>
                  <a:gd name="T42" fmla="*/ 15 w 142"/>
                  <a:gd name="T43" fmla="*/ 9 h 128"/>
                  <a:gd name="T44" fmla="*/ 14 w 142"/>
                  <a:gd name="T45" fmla="*/ 9 h 128"/>
                  <a:gd name="T46" fmla="*/ 12 w 142"/>
                  <a:gd name="T47" fmla="*/ 10 h 128"/>
                  <a:gd name="T48" fmla="*/ 9 w 142"/>
                  <a:gd name="T49" fmla="*/ 10 h 128"/>
                  <a:gd name="T50" fmla="*/ 6 w 142"/>
                  <a:gd name="T51" fmla="*/ 9 h 128"/>
                  <a:gd name="T52" fmla="*/ 4 w 142"/>
                  <a:gd name="T53" fmla="*/ 9 h 128"/>
                  <a:gd name="T54" fmla="*/ 3 w 142"/>
                  <a:gd name="T55" fmla="*/ 8 h 128"/>
                  <a:gd name="T56" fmla="*/ 3 w 142"/>
                  <a:gd name="T57" fmla="*/ 8 h 128"/>
                  <a:gd name="T58" fmla="*/ 3 w 142"/>
                  <a:gd name="T59" fmla="*/ 6 h 128"/>
                  <a:gd name="T60" fmla="*/ 2 w 142"/>
                  <a:gd name="T61" fmla="*/ 6 h 128"/>
                  <a:gd name="T62" fmla="*/ 0 w 142"/>
                  <a:gd name="T63" fmla="*/ 5 h 128"/>
                  <a:gd name="T64" fmla="*/ 5 w 142"/>
                  <a:gd name="T65" fmla="*/ 5 h 128"/>
                  <a:gd name="T66" fmla="*/ 5 w 142"/>
                  <a:gd name="T67" fmla="*/ 5 h 128"/>
                  <a:gd name="T68" fmla="*/ 5 w 142"/>
                  <a:gd name="T69" fmla="*/ 6 h 128"/>
                  <a:gd name="T70" fmla="*/ 7 w 142"/>
                  <a:gd name="T71" fmla="*/ 6 h 128"/>
                  <a:gd name="T72" fmla="*/ 8 w 142"/>
                  <a:gd name="T73" fmla="*/ 6 h 128"/>
                  <a:gd name="T74" fmla="*/ 9 w 142"/>
                  <a:gd name="T75" fmla="*/ 7 h 128"/>
                  <a:gd name="T76" fmla="*/ 12 w 142"/>
                  <a:gd name="T77" fmla="*/ 6 h 128"/>
                  <a:gd name="T78" fmla="*/ 13 w 142"/>
                  <a:gd name="T79" fmla="*/ 6 h 128"/>
                  <a:gd name="T80" fmla="*/ 14 w 142"/>
                  <a:gd name="T81" fmla="*/ 6 h 128"/>
                  <a:gd name="T82" fmla="*/ 14 w 142"/>
                  <a:gd name="T83" fmla="*/ 5 h 128"/>
                  <a:gd name="T84" fmla="*/ 14 w 142"/>
                  <a:gd name="T85" fmla="*/ 4 h 128"/>
                  <a:gd name="T86" fmla="*/ 13 w 142"/>
                  <a:gd name="T87" fmla="*/ 3 h 128"/>
                  <a:gd name="T88" fmla="*/ 12 w 142"/>
                  <a:gd name="T89" fmla="*/ 2 h 128"/>
                  <a:gd name="T90" fmla="*/ 11 w 142"/>
                  <a:gd name="T91" fmla="*/ 2 h 128"/>
                  <a:gd name="T92" fmla="*/ 9 w 142"/>
                  <a:gd name="T93" fmla="*/ 2 h 128"/>
                  <a:gd name="T94" fmla="*/ 9 w 142"/>
                  <a:gd name="T95" fmla="*/ 2 h 128"/>
                  <a:gd name="T96" fmla="*/ 8 w 142"/>
                  <a:gd name="T97" fmla="*/ 2 h 128"/>
                  <a:gd name="T98" fmla="*/ 7 w 142"/>
                  <a:gd name="T99" fmla="*/ 3 h 128"/>
                  <a:gd name="T100" fmla="*/ 5 w 142"/>
                  <a:gd name="T101" fmla="*/ 4 h 128"/>
                  <a:gd name="T102" fmla="*/ 5 w 142"/>
                  <a:gd name="T103" fmla="*/ 4 h 128"/>
                  <a:gd name="T104" fmla="*/ 5 w 142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2"/>
                  <a:gd name="T160" fmla="*/ 0 h 128"/>
                  <a:gd name="T161" fmla="*/ 142 w 142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2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0"/>
                    </a:lnTo>
                    <a:lnTo>
                      <a:pt x="138" y="40"/>
                    </a:lnTo>
                    <a:lnTo>
                      <a:pt x="140" y="52"/>
                    </a:lnTo>
                    <a:lnTo>
                      <a:pt x="142" y="64"/>
                    </a:lnTo>
                    <a:lnTo>
                      <a:pt x="140" y="80"/>
                    </a:lnTo>
                    <a:lnTo>
                      <a:pt x="138" y="92"/>
                    </a:lnTo>
                    <a:lnTo>
                      <a:pt x="132" y="104"/>
                    </a:lnTo>
                    <a:lnTo>
                      <a:pt x="124" y="112"/>
                    </a:lnTo>
                    <a:lnTo>
                      <a:pt x="114" y="120"/>
                    </a:lnTo>
                    <a:lnTo>
                      <a:pt x="102" y="124"/>
                    </a:lnTo>
                    <a:lnTo>
                      <a:pt x="86" y="128"/>
                    </a:lnTo>
                    <a:lnTo>
                      <a:pt x="70" y="128"/>
                    </a:lnTo>
                    <a:lnTo>
                      <a:pt x="44" y="124"/>
                    </a:lnTo>
                    <a:lnTo>
                      <a:pt x="32" y="120"/>
                    </a:lnTo>
                    <a:lnTo>
                      <a:pt x="22" y="112"/>
                    </a:lnTo>
                    <a:lnTo>
                      <a:pt x="12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4" y="64"/>
                    </a:moveTo>
                    <a:lnTo>
                      <a:pt x="36" y="72"/>
                    </a:lnTo>
                    <a:lnTo>
                      <a:pt x="38" y="78"/>
                    </a:lnTo>
                    <a:lnTo>
                      <a:pt x="48" y="88"/>
                    </a:lnTo>
                    <a:lnTo>
                      <a:pt x="60" y="94"/>
                    </a:lnTo>
                    <a:lnTo>
                      <a:pt x="70" y="96"/>
                    </a:lnTo>
                    <a:lnTo>
                      <a:pt x="86" y="94"/>
                    </a:lnTo>
                    <a:lnTo>
                      <a:pt x="98" y="88"/>
                    </a:lnTo>
                    <a:lnTo>
                      <a:pt x="104" y="78"/>
                    </a:lnTo>
                    <a:lnTo>
                      <a:pt x="106" y="64"/>
                    </a:lnTo>
                    <a:lnTo>
                      <a:pt x="104" y="54"/>
                    </a:lnTo>
                    <a:lnTo>
                      <a:pt x="98" y="44"/>
                    </a:lnTo>
                    <a:lnTo>
                      <a:pt x="86" y="36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36" y="60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7" name="Freeform 104"/>
              <p:cNvSpPr>
                <a:spLocks noEditPoints="1"/>
              </p:cNvSpPr>
              <p:nvPr/>
            </p:nvSpPr>
            <p:spPr bwMode="auto">
              <a:xfrm>
                <a:off x="5900" y="868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8 w 144"/>
                  <a:gd name="T51" fmla="*/ 10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8 h 128"/>
                  <a:gd name="T60" fmla="*/ 3 w 144"/>
                  <a:gd name="T61" fmla="*/ 6 h 128"/>
                  <a:gd name="T62" fmla="*/ 2 w 144"/>
                  <a:gd name="T63" fmla="*/ 6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8" name="Freeform 105"/>
              <p:cNvSpPr>
                <a:spLocks noEditPoints="1"/>
              </p:cNvSpPr>
              <p:nvPr/>
            </p:nvSpPr>
            <p:spPr bwMode="auto">
              <a:xfrm>
                <a:off x="6083" y="660"/>
                <a:ext cx="133" cy="104"/>
              </a:xfrm>
              <a:custGeom>
                <a:avLst/>
                <a:gdLst>
                  <a:gd name="T0" fmla="*/ 0 w 158"/>
                  <a:gd name="T1" fmla="*/ 5 h 129"/>
                  <a:gd name="T2" fmla="*/ 2 w 158"/>
                  <a:gd name="T3" fmla="*/ 4 h 129"/>
                  <a:gd name="T4" fmla="*/ 3 w 158"/>
                  <a:gd name="T5" fmla="*/ 3 h 129"/>
                  <a:gd name="T6" fmla="*/ 3 w 158"/>
                  <a:gd name="T7" fmla="*/ 2 h 129"/>
                  <a:gd name="T8" fmla="*/ 3 w 158"/>
                  <a:gd name="T9" fmla="*/ 2 h 129"/>
                  <a:gd name="T10" fmla="*/ 5 w 158"/>
                  <a:gd name="T11" fmla="*/ 2 h 129"/>
                  <a:gd name="T12" fmla="*/ 7 w 158"/>
                  <a:gd name="T13" fmla="*/ 2 h 129"/>
                  <a:gd name="T14" fmla="*/ 8 w 158"/>
                  <a:gd name="T15" fmla="*/ 2 h 129"/>
                  <a:gd name="T16" fmla="*/ 11 w 158"/>
                  <a:gd name="T17" fmla="*/ 0 h 129"/>
                  <a:gd name="T18" fmla="*/ 13 w 158"/>
                  <a:gd name="T19" fmla="*/ 2 h 129"/>
                  <a:gd name="T20" fmla="*/ 14 w 158"/>
                  <a:gd name="T21" fmla="*/ 2 h 129"/>
                  <a:gd name="T22" fmla="*/ 16 w 158"/>
                  <a:gd name="T23" fmla="*/ 2 h 129"/>
                  <a:gd name="T24" fmla="*/ 17 w 158"/>
                  <a:gd name="T25" fmla="*/ 2 h 129"/>
                  <a:gd name="T26" fmla="*/ 18 w 158"/>
                  <a:gd name="T27" fmla="*/ 2 h 129"/>
                  <a:gd name="T28" fmla="*/ 20 w 158"/>
                  <a:gd name="T29" fmla="*/ 3 h 129"/>
                  <a:gd name="T30" fmla="*/ 20 w 158"/>
                  <a:gd name="T31" fmla="*/ 4 h 129"/>
                  <a:gd name="T32" fmla="*/ 20 w 158"/>
                  <a:gd name="T33" fmla="*/ 5 h 129"/>
                  <a:gd name="T34" fmla="*/ 20 w 158"/>
                  <a:gd name="T35" fmla="*/ 6 h 129"/>
                  <a:gd name="T36" fmla="*/ 20 w 158"/>
                  <a:gd name="T37" fmla="*/ 6 h 129"/>
                  <a:gd name="T38" fmla="*/ 18 w 158"/>
                  <a:gd name="T39" fmla="*/ 8 h 129"/>
                  <a:gd name="T40" fmla="*/ 17 w 158"/>
                  <a:gd name="T41" fmla="*/ 8 h 129"/>
                  <a:gd name="T42" fmla="*/ 16 w 158"/>
                  <a:gd name="T43" fmla="*/ 9 h 129"/>
                  <a:gd name="T44" fmla="*/ 14 w 158"/>
                  <a:gd name="T45" fmla="*/ 10 h 129"/>
                  <a:gd name="T46" fmla="*/ 13 w 158"/>
                  <a:gd name="T47" fmla="*/ 10 h 129"/>
                  <a:gd name="T48" fmla="*/ 11 w 158"/>
                  <a:gd name="T49" fmla="*/ 10 h 129"/>
                  <a:gd name="T50" fmla="*/ 8 w 158"/>
                  <a:gd name="T51" fmla="*/ 10 h 129"/>
                  <a:gd name="T52" fmla="*/ 7 w 158"/>
                  <a:gd name="T53" fmla="*/ 10 h 129"/>
                  <a:gd name="T54" fmla="*/ 5 w 158"/>
                  <a:gd name="T55" fmla="*/ 9 h 129"/>
                  <a:gd name="T56" fmla="*/ 3 w 158"/>
                  <a:gd name="T57" fmla="*/ 8 h 129"/>
                  <a:gd name="T58" fmla="*/ 3 w 158"/>
                  <a:gd name="T59" fmla="*/ 8 h 129"/>
                  <a:gd name="T60" fmla="*/ 3 w 158"/>
                  <a:gd name="T61" fmla="*/ 6 h 129"/>
                  <a:gd name="T62" fmla="*/ 2 w 158"/>
                  <a:gd name="T63" fmla="*/ 6 h 129"/>
                  <a:gd name="T64" fmla="*/ 0 w 158"/>
                  <a:gd name="T65" fmla="*/ 5 h 129"/>
                  <a:gd name="T66" fmla="*/ 6 w 158"/>
                  <a:gd name="T67" fmla="*/ 5 h 129"/>
                  <a:gd name="T68" fmla="*/ 6 w 158"/>
                  <a:gd name="T69" fmla="*/ 6 h 129"/>
                  <a:gd name="T70" fmla="*/ 7 w 158"/>
                  <a:gd name="T71" fmla="*/ 6 h 129"/>
                  <a:gd name="T72" fmla="*/ 8 w 158"/>
                  <a:gd name="T73" fmla="*/ 7 h 129"/>
                  <a:gd name="T74" fmla="*/ 11 w 158"/>
                  <a:gd name="T75" fmla="*/ 8 h 129"/>
                  <a:gd name="T76" fmla="*/ 12 w 158"/>
                  <a:gd name="T77" fmla="*/ 7 h 129"/>
                  <a:gd name="T78" fmla="*/ 14 w 158"/>
                  <a:gd name="T79" fmla="*/ 6 h 129"/>
                  <a:gd name="T80" fmla="*/ 14 w 158"/>
                  <a:gd name="T81" fmla="*/ 6 h 129"/>
                  <a:gd name="T82" fmla="*/ 15 w 158"/>
                  <a:gd name="T83" fmla="*/ 5 h 129"/>
                  <a:gd name="T84" fmla="*/ 15 w 158"/>
                  <a:gd name="T85" fmla="*/ 5 h 129"/>
                  <a:gd name="T86" fmla="*/ 15 w 158"/>
                  <a:gd name="T87" fmla="*/ 5 h 129"/>
                  <a:gd name="T88" fmla="*/ 14 w 158"/>
                  <a:gd name="T89" fmla="*/ 4 h 129"/>
                  <a:gd name="T90" fmla="*/ 14 w 158"/>
                  <a:gd name="T91" fmla="*/ 3 h 129"/>
                  <a:gd name="T92" fmla="*/ 12 w 158"/>
                  <a:gd name="T93" fmla="*/ 2 h 129"/>
                  <a:gd name="T94" fmla="*/ 11 w 158"/>
                  <a:gd name="T95" fmla="*/ 2 h 129"/>
                  <a:gd name="T96" fmla="*/ 8 w 158"/>
                  <a:gd name="T97" fmla="*/ 2 h 129"/>
                  <a:gd name="T98" fmla="*/ 7 w 158"/>
                  <a:gd name="T99" fmla="*/ 3 h 129"/>
                  <a:gd name="T100" fmla="*/ 6 w 158"/>
                  <a:gd name="T101" fmla="*/ 4 h 129"/>
                  <a:gd name="T102" fmla="*/ 6 w 158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8"/>
                  <a:gd name="T157" fmla="*/ 0 h 129"/>
                  <a:gd name="T158" fmla="*/ 158 w 158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8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4" y="21"/>
                    </a:lnTo>
                    <a:lnTo>
                      <a:pt x="36" y="12"/>
                    </a:lnTo>
                    <a:lnTo>
                      <a:pt x="52" y="6"/>
                    </a:lnTo>
                    <a:lnTo>
                      <a:pt x="68" y="2"/>
                    </a:lnTo>
                    <a:lnTo>
                      <a:pt x="86" y="0"/>
                    </a:lnTo>
                    <a:lnTo>
                      <a:pt x="100" y="2"/>
                    </a:lnTo>
                    <a:lnTo>
                      <a:pt x="112" y="6"/>
                    </a:lnTo>
                    <a:lnTo>
                      <a:pt x="124" y="12"/>
                    </a:lnTo>
                    <a:lnTo>
                      <a:pt x="136" y="21"/>
                    </a:lnTo>
                    <a:lnTo>
                      <a:pt x="144" y="31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58" y="65"/>
                    </a:lnTo>
                    <a:lnTo>
                      <a:pt x="156" y="77"/>
                    </a:lnTo>
                    <a:lnTo>
                      <a:pt x="152" y="89"/>
                    </a:lnTo>
                    <a:lnTo>
                      <a:pt x="144" y="99"/>
                    </a:lnTo>
                    <a:lnTo>
                      <a:pt x="136" y="109"/>
                    </a:lnTo>
                    <a:lnTo>
                      <a:pt x="124" y="117"/>
                    </a:lnTo>
                    <a:lnTo>
                      <a:pt x="112" y="123"/>
                    </a:lnTo>
                    <a:lnTo>
                      <a:pt x="100" y="127"/>
                    </a:lnTo>
                    <a:lnTo>
                      <a:pt x="86" y="129"/>
                    </a:lnTo>
                    <a:lnTo>
                      <a:pt x="68" y="127"/>
                    </a:lnTo>
                    <a:lnTo>
                      <a:pt x="52" y="123"/>
                    </a:lnTo>
                    <a:lnTo>
                      <a:pt x="36" y="117"/>
                    </a:lnTo>
                    <a:lnTo>
                      <a:pt x="24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48" y="65"/>
                    </a:moveTo>
                    <a:lnTo>
                      <a:pt x="50" y="79"/>
                    </a:lnTo>
                    <a:lnTo>
                      <a:pt x="58" y="89"/>
                    </a:lnTo>
                    <a:lnTo>
                      <a:pt x="70" y="95"/>
                    </a:lnTo>
                    <a:lnTo>
                      <a:pt x="86" y="97"/>
                    </a:lnTo>
                    <a:lnTo>
                      <a:pt x="96" y="95"/>
                    </a:lnTo>
                    <a:lnTo>
                      <a:pt x="108" y="89"/>
                    </a:lnTo>
                    <a:lnTo>
                      <a:pt x="118" y="79"/>
                    </a:lnTo>
                    <a:lnTo>
                      <a:pt x="122" y="73"/>
                    </a:lnTo>
                    <a:lnTo>
                      <a:pt x="122" y="65"/>
                    </a:lnTo>
                    <a:lnTo>
                      <a:pt x="122" y="61"/>
                    </a:lnTo>
                    <a:lnTo>
                      <a:pt x="118" y="55"/>
                    </a:lnTo>
                    <a:lnTo>
                      <a:pt x="108" y="45"/>
                    </a:lnTo>
                    <a:lnTo>
                      <a:pt x="96" y="37"/>
                    </a:lnTo>
                    <a:lnTo>
                      <a:pt x="86" y="33"/>
                    </a:lnTo>
                    <a:lnTo>
                      <a:pt x="70" y="37"/>
                    </a:lnTo>
                    <a:lnTo>
                      <a:pt x="58" y="45"/>
                    </a:lnTo>
                    <a:lnTo>
                      <a:pt x="50" y="55"/>
                    </a:lnTo>
                    <a:lnTo>
                      <a:pt x="48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9" name="Freeform 106"/>
              <p:cNvSpPr>
                <a:spLocks noEditPoints="1"/>
              </p:cNvSpPr>
              <p:nvPr/>
            </p:nvSpPr>
            <p:spPr bwMode="auto">
              <a:xfrm>
                <a:off x="5839" y="504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5 h 128"/>
                  <a:gd name="T36" fmla="*/ 19 w 144"/>
                  <a:gd name="T37" fmla="*/ 6 h 128"/>
                  <a:gd name="T38" fmla="*/ 19 w 144"/>
                  <a:gd name="T39" fmla="*/ 7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9 h 128"/>
                  <a:gd name="T48" fmla="*/ 10 w 144"/>
                  <a:gd name="T49" fmla="*/ 10 h 128"/>
                  <a:gd name="T50" fmla="*/ 8 w 144"/>
                  <a:gd name="T51" fmla="*/ 9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7 h 128"/>
                  <a:gd name="T60" fmla="*/ 3 w 144"/>
                  <a:gd name="T61" fmla="*/ 6 h 128"/>
                  <a:gd name="T62" fmla="*/ 2 w 144"/>
                  <a:gd name="T63" fmla="*/ 5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6"/>
                    </a:lnTo>
                    <a:lnTo>
                      <a:pt x="140" y="88"/>
                    </a:lnTo>
                    <a:lnTo>
                      <a:pt x="134" y="98"/>
                    </a:lnTo>
                    <a:lnTo>
                      <a:pt x="126" y="108"/>
                    </a:lnTo>
                    <a:lnTo>
                      <a:pt x="116" y="116"/>
                    </a:lnTo>
                    <a:lnTo>
                      <a:pt x="104" y="122"/>
                    </a:lnTo>
                    <a:lnTo>
                      <a:pt x="88" y="126"/>
                    </a:lnTo>
                    <a:lnTo>
                      <a:pt x="72" y="128"/>
                    </a:lnTo>
                    <a:lnTo>
                      <a:pt x="58" y="126"/>
                    </a:lnTo>
                    <a:lnTo>
                      <a:pt x="46" y="122"/>
                    </a:lnTo>
                    <a:lnTo>
                      <a:pt x="34" y="116"/>
                    </a:lnTo>
                    <a:lnTo>
                      <a:pt x="22" y="108"/>
                    </a:lnTo>
                    <a:lnTo>
                      <a:pt x="14" y="98"/>
                    </a:lnTo>
                    <a:lnTo>
                      <a:pt x="6" y="88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0"/>
                    </a:lnTo>
                    <a:lnTo>
                      <a:pt x="100" y="40"/>
                    </a:lnTo>
                    <a:lnTo>
                      <a:pt x="88" y="34"/>
                    </a:lnTo>
                    <a:lnTo>
                      <a:pt x="72" y="32"/>
                    </a:lnTo>
                    <a:lnTo>
                      <a:pt x="62" y="34"/>
                    </a:lnTo>
                    <a:lnTo>
                      <a:pt x="50" y="40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0" name="Oval 107"/>
              <p:cNvSpPr>
                <a:spLocks noChangeArrowheads="1"/>
              </p:cNvSpPr>
              <p:nvPr/>
            </p:nvSpPr>
            <p:spPr bwMode="auto">
              <a:xfrm>
                <a:off x="6034" y="764"/>
                <a:ext cx="123" cy="106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1" name="Oval 108"/>
              <p:cNvSpPr>
                <a:spLocks noChangeArrowheads="1"/>
              </p:cNvSpPr>
              <p:nvPr/>
            </p:nvSpPr>
            <p:spPr bwMode="auto">
              <a:xfrm>
                <a:off x="5839" y="660"/>
                <a:ext cx="134" cy="105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2" name="Freeform 109"/>
              <p:cNvSpPr>
                <a:spLocks/>
              </p:cNvSpPr>
              <p:nvPr/>
            </p:nvSpPr>
            <p:spPr bwMode="auto">
              <a:xfrm>
                <a:off x="4499" y="796"/>
                <a:ext cx="924" cy="206"/>
              </a:xfrm>
              <a:custGeom>
                <a:avLst/>
                <a:gdLst>
                  <a:gd name="T0" fmla="*/ 10 w 1093"/>
                  <a:gd name="T1" fmla="*/ 2 h 256"/>
                  <a:gd name="T2" fmla="*/ 18 w 1093"/>
                  <a:gd name="T3" fmla="*/ 3 h 256"/>
                  <a:gd name="T4" fmla="*/ 25 w 1093"/>
                  <a:gd name="T5" fmla="*/ 4 h 256"/>
                  <a:gd name="T6" fmla="*/ 28 w 1093"/>
                  <a:gd name="T7" fmla="*/ 10 h 256"/>
                  <a:gd name="T8" fmla="*/ 33 w 1093"/>
                  <a:gd name="T9" fmla="*/ 13 h 256"/>
                  <a:gd name="T10" fmla="*/ 41 w 1093"/>
                  <a:gd name="T11" fmla="*/ 16 h 256"/>
                  <a:gd name="T12" fmla="*/ 48 w 1093"/>
                  <a:gd name="T13" fmla="*/ 19 h 256"/>
                  <a:gd name="T14" fmla="*/ 48 w 1093"/>
                  <a:gd name="T15" fmla="*/ 19 h 256"/>
                  <a:gd name="T16" fmla="*/ 57 w 1093"/>
                  <a:gd name="T17" fmla="*/ 19 h 256"/>
                  <a:gd name="T18" fmla="*/ 63 w 1093"/>
                  <a:gd name="T19" fmla="*/ 16 h 256"/>
                  <a:gd name="T20" fmla="*/ 67 w 1093"/>
                  <a:gd name="T21" fmla="*/ 14 h 256"/>
                  <a:gd name="T22" fmla="*/ 68 w 1093"/>
                  <a:gd name="T23" fmla="*/ 10 h 256"/>
                  <a:gd name="T24" fmla="*/ 71 w 1093"/>
                  <a:gd name="T25" fmla="*/ 8 h 256"/>
                  <a:gd name="T26" fmla="*/ 74 w 1093"/>
                  <a:gd name="T27" fmla="*/ 8 h 256"/>
                  <a:gd name="T28" fmla="*/ 83 w 1093"/>
                  <a:gd name="T29" fmla="*/ 8 h 256"/>
                  <a:gd name="T30" fmla="*/ 90 w 1093"/>
                  <a:gd name="T31" fmla="*/ 10 h 256"/>
                  <a:gd name="T32" fmla="*/ 100 w 1093"/>
                  <a:gd name="T33" fmla="*/ 13 h 256"/>
                  <a:gd name="T34" fmla="*/ 107 w 1093"/>
                  <a:gd name="T35" fmla="*/ 14 h 256"/>
                  <a:gd name="T36" fmla="*/ 111 w 1093"/>
                  <a:gd name="T37" fmla="*/ 14 h 256"/>
                  <a:gd name="T38" fmla="*/ 114 w 1093"/>
                  <a:gd name="T39" fmla="*/ 13 h 256"/>
                  <a:gd name="T40" fmla="*/ 116 w 1093"/>
                  <a:gd name="T41" fmla="*/ 11 h 256"/>
                  <a:gd name="T42" fmla="*/ 120 w 1093"/>
                  <a:gd name="T43" fmla="*/ 10 h 256"/>
                  <a:gd name="T44" fmla="*/ 133 w 1093"/>
                  <a:gd name="T45" fmla="*/ 10 h 256"/>
                  <a:gd name="T46" fmla="*/ 135 w 1093"/>
                  <a:gd name="T47" fmla="*/ 8 h 256"/>
                  <a:gd name="T48" fmla="*/ 139 w 1093"/>
                  <a:gd name="T49" fmla="*/ 3 h 256"/>
                  <a:gd name="T50" fmla="*/ 139 w 1093"/>
                  <a:gd name="T51" fmla="*/ 2 h 256"/>
                  <a:gd name="T52" fmla="*/ 145 w 1093"/>
                  <a:gd name="T53" fmla="*/ 2 h 256"/>
                  <a:gd name="T54" fmla="*/ 139 w 1093"/>
                  <a:gd name="T55" fmla="*/ 2 h 256"/>
                  <a:gd name="T56" fmla="*/ 138 w 1093"/>
                  <a:gd name="T57" fmla="*/ 3 h 256"/>
                  <a:gd name="T58" fmla="*/ 135 w 1093"/>
                  <a:gd name="T59" fmla="*/ 6 h 256"/>
                  <a:gd name="T60" fmla="*/ 132 w 1093"/>
                  <a:gd name="T61" fmla="*/ 9 h 256"/>
                  <a:gd name="T62" fmla="*/ 132 w 1093"/>
                  <a:gd name="T63" fmla="*/ 9 h 256"/>
                  <a:gd name="T64" fmla="*/ 118 w 1093"/>
                  <a:gd name="T65" fmla="*/ 10 h 256"/>
                  <a:gd name="T66" fmla="*/ 114 w 1093"/>
                  <a:gd name="T67" fmla="*/ 11 h 256"/>
                  <a:gd name="T68" fmla="*/ 112 w 1093"/>
                  <a:gd name="T69" fmla="*/ 13 h 256"/>
                  <a:gd name="T70" fmla="*/ 112 w 1093"/>
                  <a:gd name="T71" fmla="*/ 13 h 256"/>
                  <a:gd name="T72" fmla="*/ 107 w 1093"/>
                  <a:gd name="T73" fmla="*/ 14 h 256"/>
                  <a:gd name="T74" fmla="*/ 104 w 1093"/>
                  <a:gd name="T75" fmla="*/ 13 h 256"/>
                  <a:gd name="T76" fmla="*/ 100 w 1093"/>
                  <a:gd name="T77" fmla="*/ 12 h 256"/>
                  <a:gd name="T78" fmla="*/ 91 w 1093"/>
                  <a:gd name="T79" fmla="*/ 9 h 256"/>
                  <a:gd name="T80" fmla="*/ 85 w 1093"/>
                  <a:gd name="T81" fmla="*/ 8 h 256"/>
                  <a:gd name="T82" fmla="*/ 74 w 1093"/>
                  <a:gd name="T83" fmla="*/ 7 h 256"/>
                  <a:gd name="T84" fmla="*/ 68 w 1093"/>
                  <a:gd name="T85" fmla="*/ 8 h 256"/>
                  <a:gd name="T86" fmla="*/ 67 w 1093"/>
                  <a:gd name="T87" fmla="*/ 11 h 256"/>
                  <a:gd name="T88" fmla="*/ 63 w 1093"/>
                  <a:gd name="T89" fmla="*/ 15 h 256"/>
                  <a:gd name="T90" fmla="*/ 60 w 1093"/>
                  <a:gd name="T91" fmla="*/ 18 h 256"/>
                  <a:gd name="T92" fmla="*/ 53 w 1093"/>
                  <a:gd name="T93" fmla="*/ 18 h 256"/>
                  <a:gd name="T94" fmla="*/ 52 w 1093"/>
                  <a:gd name="T95" fmla="*/ 19 h 256"/>
                  <a:gd name="T96" fmla="*/ 48 w 1093"/>
                  <a:gd name="T97" fmla="*/ 18 h 256"/>
                  <a:gd name="T98" fmla="*/ 39 w 1093"/>
                  <a:gd name="T99" fmla="*/ 15 h 256"/>
                  <a:gd name="T100" fmla="*/ 35 w 1093"/>
                  <a:gd name="T101" fmla="*/ 13 h 256"/>
                  <a:gd name="T102" fmla="*/ 30 w 1093"/>
                  <a:gd name="T103" fmla="*/ 10 h 256"/>
                  <a:gd name="T104" fmla="*/ 25 w 1093"/>
                  <a:gd name="T105" fmla="*/ 4 h 256"/>
                  <a:gd name="T106" fmla="*/ 13 w 1093"/>
                  <a:gd name="T107" fmla="*/ 2 h 256"/>
                  <a:gd name="T108" fmla="*/ 0 w 1093"/>
                  <a:gd name="T109" fmla="*/ 3 h 25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93"/>
                  <a:gd name="T166" fmla="*/ 0 h 256"/>
                  <a:gd name="T167" fmla="*/ 1093 w 1093"/>
                  <a:gd name="T168" fmla="*/ 256 h 25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93" h="256">
                    <a:moveTo>
                      <a:pt x="0" y="40"/>
                    </a:moveTo>
                    <a:lnTo>
                      <a:pt x="4" y="52"/>
                    </a:lnTo>
                    <a:lnTo>
                      <a:pt x="30" y="42"/>
                    </a:lnTo>
                    <a:lnTo>
                      <a:pt x="54" y="36"/>
                    </a:lnTo>
                    <a:lnTo>
                      <a:pt x="76" y="32"/>
                    </a:lnTo>
                    <a:lnTo>
                      <a:pt x="74" y="26"/>
                    </a:lnTo>
                    <a:lnTo>
                      <a:pt x="74" y="32"/>
                    </a:lnTo>
                    <a:lnTo>
                      <a:pt x="96" y="34"/>
                    </a:lnTo>
                    <a:lnTo>
                      <a:pt x="116" y="36"/>
                    </a:lnTo>
                    <a:lnTo>
                      <a:pt x="138" y="42"/>
                    </a:lnTo>
                    <a:lnTo>
                      <a:pt x="160" y="52"/>
                    </a:lnTo>
                    <a:lnTo>
                      <a:pt x="160" y="46"/>
                    </a:lnTo>
                    <a:lnTo>
                      <a:pt x="158" y="50"/>
                    </a:lnTo>
                    <a:lnTo>
                      <a:pt x="180" y="62"/>
                    </a:lnTo>
                    <a:lnTo>
                      <a:pt x="182" y="56"/>
                    </a:lnTo>
                    <a:lnTo>
                      <a:pt x="178" y="58"/>
                    </a:lnTo>
                    <a:lnTo>
                      <a:pt x="180" y="60"/>
                    </a:lnTo>
                    <a:lnTo>
                      <a:pt x="178" y="58"/>
                    </a:lnTo>
                    <a:lnTo>
                      <a:pt x="194" y="96"/>
                    </a:lnTo>
                    <a:lnTo>
                      <a:pt x="210" y="130"/>
                    </a:lnTo>
                    <a:lnTo>
                      <a:pt x="212" y="132"/>
                    </a:lnTo>
                    <a:lnTo>
                      <a:pt x="222" y="148"/>
                    </a:lnTo>
                    <a:lnTo>
                      <a:pt x="234" y="162"/>
                    </a:lnTo>
                    <a:lnTo>
                      <a:pt x="246" y="176"/>
                    </a:lnTo>
                    <a:lnTo>
                      <a:pt x="248" y="178"/>
                    </a:lnTo>
                    <a:lnTo>
                      <a:pt x="266" y="192"/>
                    </a:lnTo>
                    <a:lnTo>
                      <a:pt x="268" y="186"/>
                    </a:lnTo>
                    <a:lnTo>
                      <a:pt x="264" y="190"/>
                    </a:lnTo>
                    <a:lnTo>
                      <a:pt x="284" y="206"/>
                    </a:lnTo>
                    <a:lnTo>
                      <a:pt x="302" y="216"/>
                    </a:lnTo>
                    <a:lnTo>
                      <a:pt x="338" y="236"/>
                    </a:lnTo>
                    <a:lnTo>
                      <a:pt x="340" y="230"/>
                    </a:lnTo>
                    <a:lnTo>
                      <a:pt x="338" y="236"/>
                    </a:lnTo>
                    <a:lnTo>
                      <a:pt x="348" y="242"/>
                    </a:lnTo>
                    <a:lnTo>
                      <a:pt x="360" y="248"/>
                    </a:lnTo>
                    <a:lnTo>
                      <a:pt x="362" y="250"/>
                    </a:lnTo>
                    <a:lnTo>
                      <a:pt x="372" y="254"/>
                    </a:lnTo>
                    <a:lnTo>
                      <a:pt x="374" y="256"/>
                    </a:lnTo>
                    <a:lnTo>
                      <a:pt x="376" y="250"/>
                    </a:lnTo>
                    <a:lnTo>
                      <a:pt x="372" y="254"/>
                    </a:lnTo>
                    <a:lnTo>
                      <a:pt x="374" y="256"/>
                    </a:lnTo>
                    <a:lnTo>
                      <a:pt x="376" y="256"/>
                    </a:lnTo>
                    <a:lnTo>
                      <a:pt x="402" y="252"/>
                    </a:lnTo>
                    <a:lnTo>
                      <a:pt x="422" y="250"/>
                    </a:lnTo>
                    <a:lnTo>
                      <a:pt x="438" y="246"/>
                    </a:lnTo>
                    <a:lnTo>
                      <a:pt x="450" y="240"/>
                    </a:lnTo>
                    <a:lnTo>
                      <a:pt x="452" y="240"/>
                    </a:lnTo>
                    <a:lnTo>
                      <a:pt x="464" y="232"/>
                    </a:lnTo>
                    <a:lnTo>
                      <a:pt x="476" y="222"/>
                    </a:lnTo>
                    <a:lnTo>
                      <a:pt x="478" y="220"/>
                    </a:lnTo>
                    <a:lnTo>
                      <a:pt x="488" y="206"/>
                    </a:lnTo>
                    <a:lnTo>
                      <a:pt x="502" y="190"/>
                    </a:lnTo>
                    <a:lnTo>
                      <a:pt x="502" y="186"/>
                    </a:lnTo>
                    <a:lnTo>
                      <a:pt x="502" y="188"/>
                    </a:lnTo>
                    <a:lnTo>
                      <a:pt x="506" y="168"/>
                    </a:lnTo>
                    <a:lnTo>
                      <a:pt x="510" y="152"/>
                    </a:lnTo>
                    <a:lnTo>
                      <a:pt x="516" y="140"/>
                    </a:lnTo>
                    <a:lnTo>
                      <a:pt x="520" y="128"/>
                    </a:lnTo>
                    <a:lnTo>
                      <a:pt x="514" y="128"/>
                    </a:lnTo>
                    <a:lnTo>
                      <a:pt x="518" y="130"/>
                    </a:lnTo>
                    <a:lnTo>
                      <a:pt x="524" y="122"/>
                    </a:lnTo>
                    <a:lnTo>
                      <a:pt x="530" y="114"/>
                    </a:lnTo>
                    <a:lnTo>
                      <a:pt x="526" y="112"/>
                    </a:lnTo>
                    <a:lnTo>
                      <a:pt x="528" y="116"/>
                    </a:lnTo>
                    <a:lnTo>
                      <a:pt x="542" y="108"/>
                    </a:lnTo>
                    <a:lnTo>
                      <a:pt x="540" y="104"/>
                    </a:lnTo>
                    <a:lnTo>
                      <a:pt x="540" y="110"/>
                    </a:lnTo>
                    <a:lnTo>
                      <a:pt x="560" y="108"/>
                    </a:lnTo>
                    <a:lnTo>
                      <a:pt x="560" y="102"/>
                    </a:lnTo>
                    <a:lnTo>
                      <a:pt x="558" y="108"/>
                    </a:lnTo>
                    <a:lnTo>
                      <a:pt x="572" y="108"/>
                    </a:lnTo>
                    <a:lnTo>
                      <a:pt x="586" y="108"/>
                    </a:lnTo>
                    <a:lnTo>
                      <a:pt x="602" y="110"/>
                    </a:lnTo>
                    <a:lnTo>
                      <a:pt x="620" y="112"/>
                    </a:lnTo>
                    <a:lnTo>
                      <a:pt x="642" y="114"/>
                    </a:lnTo>
                    <a:lnTo>
                      <a:pt x="667" y="116"/>
                    </a:lnTo>
                    <a:lnTo>
                      <a:pt x="667" y="110"/>
                    </a:lnTo>
                    <a:lnTo>
                      <a:pt x="662" y="114"/>
                    </a:lnTo>
                    <a:lnTo>
                      <a:pt x="683" y="132"/>
                    </a:lnTo>
                    <a:lnTo>
                      <a:pt x="701" y="146"/>
                    </a:lnTo>
                    <a:lnTo>
                      <a:pt x="719" y="160"/>
                    </a:lnTo>
                    <a:lnTo>
                      <a:pt x="721" y="160"/>
                    </a:lnTo>
                    <a:lnTo>
                      <a:pt x="737" y="170"/>
                    </a:lnTo>
                    <a:lnTo>
                      <a:pt x="747" y="174"/>
                    </a:lnTo>
                    <a:lnTo>
                      <a:pt x="749" y="174"/>
                    </a:lnTo>
                    <a:lnTo>
                      <a:pt x="759" y="178"/>
                    </a:lnTo>
                    <a:lnTo>
                      <a:pt x="783" y="186"/>
                    </a:lnTo>
                    <a:lnTo>
                      <a:pt x="793" y="188"/>
                    </a:lnTo>
                    <a:lnTo>
                      <a:pt x="803" y="190"/>
                    </a:lnTo>
                    <a:lnTo>
                      <a:pt x="807" y="192"/>
                    </a:lnTo>
                    <a:lnTo>
                      <a:pt x="811" y="192"/>
                    </a:lnTo>
                    <a:lnTo>
                      <a:pt x="829" y="190"/>
                    </a:lnTo>
                    <a:lnTo>
                      <a:pt x="831" y="190"/>
                    </a:lnTo>
                    <a:lnTo>
                      <a:pt x="839" y="188"/>
                    </a:lnTo>
                    <a:lnTo>
                      <a:pt x="841" y="186"/>
                    </a:lnTo>
                    <a:lnTo>
                      <a:pt x="851" y="182"/>
                    </a:lnTo>
                    <a:lnTo>
                      <a:pt x="851" y="180"/>
                    </a:lnTo>
                    <a:lnTo>
                      <a:pt x="857" y="172"/>
                    </a:lnTo>
                    <a:lnTo>
                      <a:pt x="859" y="170"/>
                    </a:lnTo>
                    <a:lnTo>
                      <a:pt x="865" y="162"/>
                    </a:lnTo>
                    <a:lnTo>
                      <a:pt x="869" y="154"/>
                    </a:lnTo>
                    <a:lnTo>
                      <a:pt x="863" y="152"/>
                    </a:lnTo>
                    <a:lnTo>
                      <a:pt x="867" y="156"/>
                    </a:lnTo>
                    <a:lnTo>
                      <a:pt x="875" y="150"/>
                    </a:lnTo>
                    <a:lnTo>
                      <a:pt x="871" y="144"/>
                    </a:lnTo>
                    <a:lnTo>
                      <a:pt x="873" y="150"/>
                    </a:lnTo>
                    <a:lnTo>
                      <a:pt x="887" y="146"/>
                    </a:lnTo>
                    <a:lnTo>
                      <a:pt x="901" y="144"/>
                    </a:lnTo>
                    <a:lnTo>
                      <a:pt x="933" y="144"/>
                    </a:lnTo>
                    <a:lnTo>
                      <a:pt x="965" y="144"/>
                    </a:lnTo>
                    <a:lnTo>
                      <a:pt x="979" y="142"/>
                    </a:lnTo>
                    <a:lnTo>
                      <a:pt x="995" y="138"/>
                    </a:lnTo>
                    <a:lnTo>
                      <a:pt x="995" y="136"/>
                    </a:lnTo>
                    <a:lnTo>
                      <a:pt x="997" y="138"/>
                    </a:lnTo>
                    <a:lnTo>
                      <a:pt x="1001" y="130"/>
                    </a:lnTo>
                    <a:lnTo>
                      <a:pt x="1003" y="128"/>
                    </a:lnTo>
                    <a:lnTo>
                      <a:pt x="1011" y="118"/>
                    </a:lnTo>
                    <a:lnTo>
                      <a:pt x="1019" y="102"/>
                    </a:lnTo>
                    <a:lnTo>
                      <a:pt x="1027" y="88"/>
                    </a:lnTo>
                    <a:lnTo>
                      <a:pt x="1027" y="86"/>
                    </a:lnTo>
                    <a:lnTo>
                      <a:pt x="1035" y="70"/>
                    </a:lnTo>
                    <a:lnTo>
                      <a:pt x="1041" y="54"/>
                    </a:lnTo>
                    <a:lnTo>
                      <a:pt x="1045" y="44"/>
                    </a:lnTo>
                    <a:lnTo>
                      <a:pt x="1045" y="42"/>
                    </a:lnTo>
                    <a:lnTo>
                      <a:pt x="1047" y="36"/>
                    </a:lnTo>
                    <a:lnTo>
                      <a:pt x="1041" y="36"/>
                    </a:lnTo>
                    <a:lnTo>
                      <a:pt x="1045" y="38"/>
                    </a:lnTo>
                    <a:lnTo>
                      <a:pt x="1047" y="36"/>
                    </a:lnTo>
                    <a:lnTo>
                      <a:pt x="1045" y="40"/>
                    </a:lnTo>
                    <a:lnTo>
                      <a:pt x="1055" y="32"/>
                    </a:lnTo>
                    <a:lnTo>
                      <a:pt x="1069" y="24"/>
                    </a:lnTo>
                    <a:lnTo>
                      <a:pt x="1081" y="16"/>
                    </a:lnTo>
                    <a:lnTo>
                      <a:pt x="1093" y="10"/>
                    </a:lnTo>
                    <a:lnTo>
                      <a:pt x="1087" y="0"/>
                    </a:lnTo>
                    <a:lnTo>
                      <a:pt x="1075" y="6"/>
                    </a:lnTo>
                    <a:lnTo>
                      <a:pt x="1063" y="14"/>
                    </a:lnTo>
                    <a:lnTo>
                      <a:pt x="1049" y="22"/>
                    </a:lnTo>
                    <a:lnTo>
                      <a:pt x="1037" y="32"/>
                    </a:lnTo>
                    <a:lnTo>
                      <a:pt x="1037" y="34"/>
                    </a:lnTo>
                    <a:lnTo>
                      <a:pt x="1035" y="36"/>
                    </a:lnTo>
                    <a:lnTo>
                      <a:pt x="1033" y="44"/>
                    </a:lnTo>
                    <a:lnTo>
                      <a:pt x="1039" y="42"/>
                    </a:lnTo>
                    <a:lnTo>
                      <a:pt x="1033" y="42"/>
                    </a:lnTo>
                    <a:lnTo>
                      <a:pt x="1029" y="52"/>
                    </a:lnTo>
                    <a:lnTo>
                      <a:pt x="1023" y="68"/>
                    </a:lnTo>
                    <a:lnTo>
                      <a:pt x="1015" y="84"/>
                    </a:lnTo>
                    <a:lnTo>
                      <a:pt x="1021" y="84"/>
                    </a:lnTo>
                    <a:lnTo>
                      <a:pt x="1017" y="82"/>
                    </a:lnTo>
                    <a:lnTo>
                      <a:pt x="1009" y="96"/>
                    </a:lnTo>
                    <a:lnTo>
                      <a:pt x="1001" y="112"/>
                    </a:lnTo>
                    <a:lnTo>
                      <a:pt x="993" y="122"/>
                    </a:lnTo>
                    <a:lnTo>
                      <a:pt x="999" y="126"/>
                    </a:lnTo>
                    <a:lnTo>
                      <a:pt x="995" y="120"/>
                    </a:lnTo>
                    <a:lnTo>
                      <a:pt x="991" y="128"/>
                    </a:lnTo>
                    <a:lnTo>
                      <a:pt x="993" y="132"/>
                    </a:lnTo>
                    <a:lnTo>
                      <a:pt x="993" y="126"/>
                    </a:lnTo>
                    <a:lnTo>
                      <a:pt x="977" y="130"/>
                    </a:lnTo>
                    <a:lnTo>
                      <a:pt x="963" y="132"/>
                    </a:lnTo>
                    <a:lnTo>
                      <a:pt x="931" y="132"/>
                    </a:lnTo>
                    <a:lnTo>
                      <a:pt x="899" y="132"/>
                    </a:lnTo>
                    <a:lnTo>
                      <a:pt x="885" y="134"/>
                    </a:lnTo>
                    <a:lnTo>
                      <a:pt x="871" y="138"/>
                    </a:lnTo>
                    <a:lnTo>
                      <a:pt x="869" y="140"/>
                    </a:lnTo>
                    <a:lnTo>
                      <a:pt x="861" y="146"/>
                    </a:lnTo>
                    <a:lnTo>
                      <a:pt x="859" y="148"/>
                    </a:lnTo>
                    <a:lnTo>
                      <a:pt x="855" y="156"/>
                    </a:lnTo>
                    <a:lnTo>
                      <a:pt x="849" y="164"/>
                    </a:lnTo>
                    <a:lnTo>
                      <a:pt x="855" y="168"/>
                    </a:lnTo>
                    <a:lnTo>
                      <a:pt x="851" y="162"/>
                    </a:lnTo>
                    <a:lnTo>
                      <a:pt x="843" y="172"/>
                    </a:lnTo>
                    <a:lnTo>
                      <a:pt x="847" y="176"/>
                    </a:lnTo>
                    <a:lnTo>
                      <a:pt x="845" y="172"/>
                    </a:lnTo>
                    <a:lnTo>
                      <a:pt x="835" y="176"/>
                    </a:lnTo>
                    <a:lnTo>
                      <a:pt x="839" y="182"/>
                    </a:lnTo>
                    <a:lnTo>
                      <a:pt x="837" y="176"/>
                    </a:lnTo>
                    <a:lnTo>
                      <a:pt x="829" y="178"/>
                    </a:lnTo>
                    <a:lnTo>
                      <a:pt x="829" y="184"/>
                    </a:lnTo>
                    <a:lnTo>
                      <a:pt x="831" y="178"/>
                    </a:lnTo>
                    <a:lnTo>
                      <a:pt x="811" y="180"/>
                    </a:lnTo>
                    <a:lnTo>
                      <a:pt x="811" y="186"/>
                    </a:lnTo>
                    <a:lnTo>
                      <a:pt x="813" y="180"/>
                    </a:lnTo>
                    <a:lnTo>
                      <a:pt x="809" y="180"/>
                    </a:lnTo>
                    <a:lnTo>
                      <a:pt x="805" y="178"/>
                    </a:lnTo>
                    <a:lnTo>
                      <a:pt x="795" y="176"/>
                    </a:lnTo>
                    <a:lnTo>
                      <a:pt x="785" y="174"/>
                    </a:lnTo>
                    <a:lnTo>
                      <a:pt x="761" y="166"/>
                    </a:lnTo>
                    <a:lnTo>
                      <a:pt x="751" y="162"/>
                    </a:lnTo>
                    <a:lnTo>
                      <a:pt x="749" y="168"/>
                    </a:lnTo>
                    <a:lnTo>
                      <a:pt x="753" y="164"/>
                    </a:lnTo>
                    <a:lnTo>
                      <a:pt x="741" y="158"/>
                    </a:lnTo>
                    <a:lnTo>
                      <a:pt x="723" y="148"/>
                    </a:lnTo>
                    <a:lnTo>
                      <a:pt x="721" y="154"/>
                    </a:lnTo>
                    <a:lnTo>
                      <a:pt x="725" y="150"/>
                    </a:lnTo>
                    <a:lnTo>
                      <a:pt x="707" y="136"/>
                    </a:lnTo>
                    <a:lnTo>
                      <a:pt x="689" y="122"/>
                    </a:lnTo>
                    <a:lnTo>
                      <a:pt x="671" y="106"/>
                    </a:lnTo>
                    <a:lnTo>
                      <a:pt x="669" y="106"/>
                    </a:lnTo>
                    <a:lnTo>
                      <a:pt x="667" y="104"/>
                    </a:lnTo>
                    <a:lnTo>
                      <a:pt x="644" y="102"/>
                    </a:lnTo>
                    <a:lnTo>
                      <a:pt x="622" y="100"/>
                    </a:lnTo>
                    <a:lnTo>
                      <a:pt x="604" y="98"/>
                    </a:lnTo>
                    <a:lnTo>
                      <a:pt x="588" y="96"/>
                    </a:lnTo>
                    <a:lnTo>
                      <a:pt x="574" y="96"/>
                    </a:lnTo>
                    <a:lnTo>
                      <a:pt x="560" y="96"/>
                    </a:lnTo>
                    <a:lnTo>
                      <a:pt x="558" y="96"/>
                    </a:lnTo>
                    <a:lnTo>
                      <a:pt x="538" y="98"/>
                    </a:lnTo>
                    <a:lnTo>
                      <a:pt x="536" y="98"/>
                    </a:lnTo>
                    <a:lnTo>
                      <a:pt x="522" y="106"/>
                    </a:lnTo>
                    <a:lnTo>
                      <a:pt x="520" y="108"/>
                    </a:lnTo>
                    <a:lnTo>
                      <a:pt x="514" y="116"/>
                    </a:lnTo>
                    <a:lnTo>
                      <a:pt x="508" y="124"/>
                    </a:lnTo>
                    <a:lnTo>
                      <a:pt x="508" y="126"/>
                    </a:lnTo>
                    <a:lnTo>
                      <a:pt x="504" y="138"/>
                    </a:lnTo>
                    <a:lnTo>
                      <a:pt x="498" y="150"/>
                    </a:lnTo>
                    <a:lnTo>
                      <a:pt x="494" y="166"/>
                    </a:lnTo>
                    <a:lnTo>
                      <a:pt x="490" y="186"/>
                    </a:lnTo>
                    <a:lnTo>
                      <a:pt x="496" y="186"/>
                    </a:lnTo>
                    <a:lnTo>
                      <a:pt x="492" y="184"/>
                    </a:lnTo>
                    <a:lnTo>
                      <a:pt x="478" y="200"/>
                    </a:lnTo>
                    <a:lnTo>
                      <a:pt x="468" y="214"/>
                    </a:lnTo>
                    <a:lnTo>
                      <a:pt x="472" y="218"/>
                    </a:lnTo>
                    <a:lnTo>
                      <a:pt x="470" y="212"/>
                    </a:lnTo>
                    <a:lnTo>
                      <a:pt x="458" y="222"/>
                    </a:lnTo>
                    <a:lnTo>
                      <a:pt x="446" y="230"/>
                    </a:lnTo>
                    <a:lnTo>
                      <a:pt x="450" y="234"/>
                    </a:lnTo>
                    <a:lnTo>
                      <a:pt x="448" y="228"/>
                    </a:lnTo>
                    <a:lnTo>
                      <a:pt x="436" y="234"/>
                    </a:lnTo>
                    <a:lnTo>
                      <a:pt x="420" y="238"/>
                    </a:lnTo>
                    <a:lnTo>
                      <a:pt x="400" y="240"/>
                    </a:lnTo>
                    <a:lnTo>
                      <a:pt x="376" y="244"/>
                    </a:lnTo>
                    <a:lnTo>
                      <a:pt x="376" y="250"/>
                    </a:lnTo>
                    <a:lnTo>
                      <a:pt x="378" y="244"/>
                    </a:lnTo>
                    <a:lnTo>
                      <a:pt x="376" y="244"/>
                    </a:lnTo>
                    <a:lnTo>
                      <a:pt x="374" y="242"/>
                    </a:lnTo>
                    <a:lnTo>
                      <a:pt x="364" y="238"/>
                    </a:lnTo>
                    <a:lnTo>
                      <a:pt x="362" y="244"/>
                    </a:lnTo>
                    <a:lnTo>
                      <a:pt x="366" y="238"/>
                    </a:lnTo>
                    <a:lnTo>
                      <a:pt x="354" y="232"/>
                    </a:lnTo>
                    <a:lnTo>
                      <a:pt x="344" y="226"/>
                    </a:lnTo>
                    <a:lnTo>
                      <a:pt x="342" y="224"/>
                    </a:lnTo>
                    <a:lnTo>
                      <a:pt x="308" y="206"/>
                    </a:lnTo>
                    <a:lnTo>
                      <a:pt x="290" y="196"/>
                    </a:lnTo>
                    <a:lnTo>
                      <a:pt x="272" y="182"/>
                    </a:lnTo>
                    <a:lnTo>
                      <a:pt x="254" y="168"/>
                    </a:lnTo>
                    <a:lnTo>
                      <a:pt x="252" y="174"/>
                    </a:lnTo>
                    <a:lnTo>
                      <a:pt x="256" y="170"/>
                    </a:lnTo>
                    <a:lnTo>
                      <a:pt x="244" y="156"/>
                    </a:lnTo>
                    <a:lnTo>
                      <a:pt x="232" y="142"/>
                    </a:lnTo>
                    <a:lnTo>
                      <a:pt x="222" y="126"/>
                    </a:lnTo>
                    <a:lnTo>
                      <a:pt x="216" y="130"/>
                    </a:lnTo>
                    <a:lnTo>
                      <a:pt x="222" y="128"/>
                    </a:lnTo>
                    <a:lnTo>
                      <a:pt x="206" y="94"/>
                    </a:lnTo>
                    <a:lnTo>
                      <a:pt x="188" y="54"/>
                    </a:lnTo>
                    <a:lnTo>
                      <a:pt x="186" y="54"/>
                    </a:lnTo>
                    <a:lnTo>
                      <a:pt x="184" y="52"/>
                    </a:lnTo>
                    <a:lnTo>
                      <a:pt x="164" y="40"/>
                    </a:lnTo>
                    <a:lnTo>
                      <a:pt x="162" y="40"/>
                    </a:lnTo>
                    <a:lnTo>
                      <a:pt x="140" y="30"/>
                    </a:lnTo>
                    <a:lnTo>
                      <a:pt x="118" y="24"/>
                    </a:lnTo>
                    <a:lnTo>
                      <a:pt x="98" y="22"/>
                    </a:lnTo>
                    <a:lnTo>
                      <a:pt x="76" y="20"/>
                    </a:lnTo>
                    <a:lnTo>
                      <a:pt x="74" y="20"/>
                    </a:lnTo>
                    <a:lnTo>
                      <a:pt x="52" y="24"/>
                    </a:lnTo>
                    <a:lnTo>
                      <a:pt x="28" y="3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3" name="Freeform 110"/>
              <p:cNvSpPr>
                <a:spLocks/>
              </p:cNvSpPr>
              <p:nvPr/>
            </p:nvSpPr>
            <p:spPr bwMode="auto">
              <a:xfrm>
                <a:off x="4700" y="986"/>
                <a:ext cx="751" cy="719"/>
              </a:xfrm>
              <a:custGeom>
                <a:avLst/>
                <a:gdLst>
                  <a:gd name="T0" fmla="*/ 110 w 889"/>
                  <a:gd name="T1" fmla="*/ 2 h 895"/>
                  <a:gd name="T2" fmla="*/ 98 w 889"/>
                  <a:gd name="T3" fmla="*/ 4 h 895"/>
                  <a:gd name="T4" fmla="*/ 95 w 889"/>
                  <a:gd name="T5" fmla="*/ 6 h 895"/>
                  <a:gd name="T6" fmla="*/ 82 w 889"/>
                  <a:gd name="T7" fmla="*/ 9 h 895"/>
                  <a:gd name="T8" fmla="*/ 73 w 889"/>
                  <a:gd name="T9" fmla="*/ 15 h 895"/>
                  <a:gd name="T10" fmla="*/ 76 w 889"/>
                  <a:gd name="T11" fmla="*/ 25 h 895"/>
                  <a:gd name="T12" fmla="*/ 81 w 889"/>
                  <a:gd name="T13" fmla="*/ 27 h 895"/>
                  <a:gd name="T14" fmla="*/ 84 w 889"/>
                  <a:gd name="T15" fmla="*/ 31 h 895"/>
                  <a:gd name="T16" fmla="*/ 84 w 889"/>
                  <a:gd name="T17" fmla="*/ 33 h 895"/>
                  <a:gd name="T18" fmla="*/ 79 w 889"/>
                  <a:gd name="T19" fmla="*/ 38 h 895"/>
                  <a:gd name="T20" fmla="*/ 79 w 889"/>
                  <a:gd name="T21" fmla="*/ 38 h 895"/>
                  <a:gd name="T22" fmla="*/ 73 w 889"/>
                  <a:gd name="T23" fmla="*/ 39 h 895"/>
                  <a:gd name="T24" fmla="*/ 68 w 889"/>
                  <a:gd name="T25" fmla="*/ 40 h 895"/>
                  <a:gd name="T26" fmla="*/ 64 w 889"/>
                  <a:gd name="T27" fmla="*/ 47 h 895"/>
                  <a:gd name="T28" fmla="*/ 65 w 889"/>
                  <a:gd name="T29" fmla="*/ 55 h 895"/>
                  <a:gd name="T30" fmla="*/ 61 w 889"/>
                  <a:gd name="T31" fmla="*/ 61 h 895"/>
                  <a:gd name="T32" fmla="*/ 51 w 889"/>
                  <a:gd name="T33" fmla="*/ 63 h 895"/>
                  <a:gd name="T34" fmla="*/ 28 w 889"/>
                  <a:gd name="T35" fmla="*/ 64 h 895"/>
                  <a:gd name="T36" fmla="*/ 10 w 889"/>
                  <a:gd name="T37" fmla="*/ 63 h 895"/>
                  <a:gd name="T38" fmla="*/ 8 w 889"/>
                  <a:gd name="T39" fmla="*/ 63 h 895"/>
                  <a:gd name="T40" fmla="*/ 8 w 889"/>
                  <a:gd name="T41" fmla="*/ 59 h 895"/>
                  <a:gd name="T42" fmla="*/ 3 w 889"/>
                  <a:gd name="T43" fmla="*/ 54 h 895"/>
                  <a:gd name="T44" fmla="*/ 3 w 889"/>
                  <a:gd name="T45" fmla="*/ 51 h 895"/>
                  <a:gd name="T46" fmla="*/ 7 w 889"/>
                  <a:gd name="T47" fmla="*/ 48 h 895"/>
                  <a:gd name="T48" fmla="*/ 14 w 889"/>
                  <a:gd name="T49" fmla="*/ 47 h 895"/>
                  <a:gd name="T50" fmla="*/ 24 w 889"/>
                  <a:gd name="T51" fmla="*/ 43 h 895"/>
                  <a:gd name="T52" fmla="*/ 31 w 889"/>
                  <a:gd name="T53" fmla="*/ 38 h 895"/>
                  <a:gd name="T54" fmla="*/ 48 w 889"/>
                  <a:gd name="T55" fmla="*/ 28 h 895"/>
                  <a:gd name="T56" fmla="*/ 62 w 889"/>
                  <a:gd name="T57" fmla="*/ 21 h 895"/>
                  <a:gd name="T58" fmla="*/ 73 w 889"/>
                  <a:gd name="T59" fmla="*/ 14 h 895"/>
                  <a:gd name="T60" fmla="*/ 68 w 889"/>
                  <a:gd name="T61" fmla="*/ 18 h 895"/>
                  <a:gd name="T62" fmla="*/ 57 w 889"/>
                  <a:gd name="T63" fmla="*/ 25 h 895"/>
                  <a:gd name="T64" fmla="*/ 33 w 889"/>
                  <a:gd name="T65" fmla="*/ 35 h 895"/>
                  <a:gd name="T66" fmla="*/ 25 w 889"/>
                  <a:gd name="T67" fmla="*/ 41 h 895"/>
                  <a:gd name="T68" fmla="*/ 15 w 889"/>
                  <a:gd name="T69" fmla="*/ 47 h 895"/>
                  <a:gd name="T70" fmla="*/ 8 w 889"/>
                  <a:gd name="T71" fmla="*/ 47 h 895"/>
                  <a:gd name="T72" fmla="*/ 3 w 889"/>
                  <a:gd name="T73" fmla="*/ 51 h 895"/>
                  <a:gd name="T74" fmla="*/ 0 w 889"/>
                  <a:gd name="T75" fmla="*/ 54 h 895"/>
                  <a:gd name="T76" fmla="*/ 5 w 889"/>
                  <a:gd name="T77" fmla="*/ 57 h 895"/>
                  <a:gd name="T78" fmla="*/ 7 w 889"/>
                  <a:gd name="T79" fmla="*/ 62 h 895"/>
                  <a:gd name="T80" fmla="*/ 10 w 889"/>
                  <a:gd name="T81" fmla="*/ 64 h 895"/>
                  <a:gd name="T82" fmla="*/ 28 w 889"/>
                  <a:gd name="T83" fmla="*/ 64 h 895"/>
                  <a:gd name="T84" fmla="*/ 57 w 889"/>
                  <a:gd name="T85" fmla="*/ 63 h 895"/>
                  <a:gd name="T86" fmla="*/ 65 w 889"/>
                  <a:gd name="T87" fmla="*/ 59 h 895"/>
                  <a:gd name="T88" fmla="*/ 67 w 889"/>
                  <a:gd name="T89" fmla="*/ 51 h 895"/>
                  <a:gd name="T90" fmla="*/ 66 w 889"/>
                  <a:gd name="T91" fmla="*/ 45 h 895"/>
                  <a:gd name="T92" fmla="*/ 69 w 889"/>
                  <a:gd name="T93" fmla="*/ 41 h 895"/>
                  <a:gd name="T94" fmla="*/ 73 w 889"/>
                  <a:gd name="T95" fmla="*/ 40 h 895"/>
                  <a:gd name="T96" fmla="*/ 80 w 889"/>
                  <a:gd name="T97" fmla="*/ 38 h 895"/>
                  <a:gd name="T98" fmla="*/ 80 w 889"/>
                  <a:gd name="T99" fmla="*/ 36 h 895"/>
                  <a:gd name="T100" fmla="*/ 86 w 889"/>
                  <a:gd name="T101" fmla="*/ 32 h 895"/>
                  <a:gd name="T102" fmla="*/ 84 w 889"/>
                  <a:gd name="T103" fmla="*/ 28 h 895"/>
                  <a:gd name="T104" fmla="*/ 80 w 889"/>
                  <a:gd name="T105" fmla="*/ 27 h 895"/>
                  <a:gd name="T106" fmla="*/ 77 w 889"/>
                  <a:gd name="T107" fmla="*/ 25 h 895"/>
                  <a:gd name="T108" fmla="*/ 78 w 889"/>
                  <a:gd name="T109" fmla="*/ 13 h 895"/>
                  <a:gd name="T110" fmla="*/ 83 w 889"/>
                  <a:gd name="T111" fmla="*/ 10 h 895"/>
                  <a:gd name="T112" fmla="*/ 94 w 889"/>
                  <a:gd name="T113" fmla="*/ 7 h 895"/>
                  <a:gd name="T114" fmla="*/ 101 w 889"/>
                  <a:gd name="T115" fmla="*/ 2 h 895"/>
                  <a:gd name="T116" fmla="*/ 110 w 889"/>
                  <a:gd name="T117" fmla="*/ 2 h 89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89"/>
                  <a:gd name="T178" fmla="*/ 0 h 895"/>
                  <a:gd name="T179" fmla="*/ 889 w 889"/>
                  <a:gd name="T180" fmla="*/ 895 h 89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89" h="895">
                    <a:moveTo>
                      <a:pt x="889" y="10"/>
                    </a:moveTo>
                    <a:lnTo>
                      <a:pt x="885" y="0"/>
                    </a:lnTo>
                    <a:lnTo>
                      <a:pt x="871" y="6"/>
                    </a:lnTo>
                    <a:lnTo>
                      <a:pt x="873" y="12"/>
                    </a:lnTo>
                    <a:lnTo>
                      <a:pt x="873" y="6"/>
                    </a:lnTo>
                    <a:lnTo>
                      <a:pt x="857" y="10"/>
                    </a:lnTo>
                    <a:lnTo>
                      <a:pt x="825" y="18"/>
                    </a:lnTo>
                    <a:lnTo>
                      <a:pt x="789" y="24"/>
                    </a:lnTo>
                    <a:lnTo>
                      <a:pt x="755" y="30"/>
                    </a:lnTo>
                    <a:lnTo>
                      <a:pt x="753" y="32"/>
                    </a:lnTo>
                    <a:lnTo>
                      <a:pt x="751" y="34"/>
                    </a:lnTo>
                    <a:lnTo>
                      <a:pt x="741" y="50"/>
                    </a:lnTo>
                    <a:lnTo>
                      <a:pt x="731" y="70"/>
                    </a:lnTo>
                    <a:lnTo>
                      <a:pt x="717" y="86"/>
                    </a:lnTo>
                    <a:lnTo>
                      <a:pt x="723" y="88"/>
                    </a:lnTo>
                    <a:lnTo>
                      <a:pt x="719" y="84"/>
                    </a:lnTo>
                    <a:lnTo>
                      <a:pt x="711" y="90"/>
                    </a:lnTo>
                    <a:lnTo>
                      <a:pt x="715" y="96"/>
                    </a:lnTo>
                    <a:lnTo>
                      <a:pt x="713" y="90"/>
                    </a:lnTo>
                    <a:lnTo>
                      <a:pt x="705" y="94"/>
                    </a:lnTo>
                    <a:lnTo>
                      <a:pt x="703" y="96"/>
                    </a:lnTo>
                    <a:lnTo>
                      <a:pt x="675" y="110"/>
                    </a:lnTo>
                    <a:lnTo>
                      <a:pt x="679" y="114"/>
                    </a:lnTo>
                    <a:lnTo>
                      <a:pt x="677" y="108"/>
                    </a:lnTo>
                    <a:lnTo>
                      <a:pt x="651" y="122"/>
                    </a:lnTo>
                    <a:lnTo>
                      <a:pt x="623" y="134"/>
                    </a:lnTo>
                    <a:lnTo>
                      <a:pt x="621" y="134"/>
                    </a:lnTo>
                    <a:lnTo>
                      <a:pt x="595" y="150"/>
                    </a:lnTo>
                    <a:lnTo>
                      <a:pt x="593" y="152"/>
                    </a:lnTo>
                    <a:lnTo>
                      <a:pt x="575" y="178"/>
                    </a:lnTo>
                    <a:lnTo>
                      <a:pt x="575" y="180"/>
                    </a:lnTo>
                    <a:lnTo>
                      <a:pt x="563" y="210"/>
                    </a:lnTo>
                    <a:lnTo>
                      <a:pt x="555" y="244"/>
                    </a:lnTo>
                    <a:lnTo>
                      <a:pt x="553" y="276"/>
                    </a:lnTo>
                    <a:lnTo>
                      <a:pt x="553" y="278"/>
                    </a:lnTo>
                    <a:lnTo>
                      <a:pt x="557" y="310"/>
                    </a:lnTo>
                    <a:lnTo>
                      <a:pt x="569" y="339"/>
                    </a:lnTo>
                    <a:lnTo>
                      <a:pt x="571" y="341"/>
                    </a:lnTo>
                    <a:lnTo>
                      <a:pt x="579" y="351"/>
                    </a:lnTo>
                    <a:lnTo>
                      <a:pt x="581" y="353"/>
                    </a:lnTo>
                    <a:lnTo>
                      <a:pt x="591" y="363"/>
                    </a:lnTo>
                    <a:lnTo>
                      <a:pt x="603" y="371"/>
                    </a:lnTo>
                    <a:lnTo>
                      <a:pt x="605" y="371"/>
                    </a:lnTo>
                    <a:lnTo>
                      <a:pt x="621" y="377"/>
                    </a:lnTo>
                    <a:lnTo>
                      <a:pt x="621" y="371"/>
                    </a:lnTo>
                    <a:lnTo>
                      <a:pt x="617" y="373"/>
                    </a:lnTo>
                    <a:lnTo>
                      <a:pt x="619" y="375"/>
                    </a:lnTo>
                    <a:lnTo>
                      <a:pt x="615" y="373"/>
                    </a:lnTo>
                    <a:lnTo>
                      <a:pt x="621" y="389"/>
                    </a:lnTo>
                    <a:lnTo>
                      <a:pt x="627" y="403"/>
                    </a:lnTo>
                    <a:lnTo>
                      <a:pt x="631" y="413"/>
                    </a:lnTo>
                    <a:lnTo>
                      <a:pt x="635" y="423"/>
                    </a:lnTo>
                    <a:lnTo>
                      <a:pt x="639" y="435"/>
                    </a:lnTo>
                    <a:lnTo>
                      <a:pt x="641" y="445"/>
                    </a:lnTo>
                    <a:lnTo>
                      <a:pt x="647" y="443"/>
                    </a:lnTo>
                    <a:lnTo>
                      <a:pt x="641" y="443"/>
                    </a:lnTo>
                    <a:lnTo>
                      <a:pt x="637" y="451"/>
                    </a:lnTo>
                    <a:lnTo>
                      <a:pt x="643" y="451"/>
                    </a:lnTo>
                    <a:lnTo>
                      <a:pt x="639" y="449"/>
                    </a:lnTo>
                    <a:lnTo>
                      <a:pt x="631" y="459"/>
                    </a:lnTo>
                    <a:lnTo>
                      <a:pt x="619" y="473"/>
                    </a:lnTo>
                    <a:lnTo>
                      <a:pt x="613" y="483"/>
                    </a:lnTo>
                    <a:lnTo>
                      <a:pt x="605" y="497"/>
                    </a:lnTo>
                    <a:lnTo>
                      <a:pt x="603" y="499"/>
                    </a:lnTo>
                    <a:lnTo>
                      <a:pt x="603" y="509"/>
                    </a:lnTo>
                    <a:lnTo>
                      <a:pt x="601" y="519"/>
                    </a:lnTo>
                    <a:lnTo>
                      <a:pt x="599" y="527"/>
                    </a:lnTo>
                    <a:lnTo>
                      <a:pt x="605" y="527"/>
                    </a:lnTo>
                    <a:lnTo>
                      <a:pt x="601" y="523"/>
                    </a:lnTo>
                    <a:lnTo>
                      <a:pt x="599" y="525"/>
                    </a:lnTo>
                    <a:lnTo>
                      <a:pt x="603" y="521"/>
                    </a:lnTo>
                    <a:lnTo>
                      <a:pt x="597" y="525"/>
                    </a:lnTo>
                    <a:lnTo>
                      <a:pt x="595" y="527"/>
                    </a:lnTo>
                    <a:lnTo>
                      <a:pt x="593" y="527"/>
                    </a:lnTo>
                    <a:lnTo>
                      <a:pt x="585" y="533"/>
                    </a:lnTo>
                    <a:lnTo>
                      <a:pt x="587" y="539"/>
                    </a:lnTo>
                    <a:lnTo>
                      <a:pt x="587" y="533"/>
                    </a:lnTo>
                    <a:lnTo>
                      <a:pt x="575" y="537"/>
                    </a:lnTo>
                    <a:lnTo>
                      <a:pt x="551" y="545"/>
                    </a:lnTo>
                    <a:lnTo>
                      <a:pt x="541" y="545"/>
                    </a:lnTo>
                    <a:lnTo>
                      <a:pt x="531" y="547"/>
                    </a:lnTo>
                    <a:lnTo>
                      <a:pt x="527" y="547"/>
                    </a:lnTo>
                    <a:lnTo>
                      <a:pt x="525" y="547"/>
                    </a:lnTo>
                    <a:lnTo>
                      <a:pt x="523" y="549"/>
                    </a:lnTo>
                    <a:lnTo>
                      <a:pt x="521" y="551"/>
                    </a:lnTo>
                    <a:lnTo>
                      <a:pt x="505" y="571"/>
                    </a:lnTo>
                    <a:lnTo>
                      <a:pt x="495" y="591"/>
                    </a:lnTo>
                    <a:lnTo>
                      <a:pt x="493" y="593"/>
                    </a:lnTo>
                    <a:lnTo>
                      <a:pt x="487" y="609"/>
                    </a:lnTo>
                    <a:lnTo>
                      <a:pt x="485" y="623"/>
                    </a:lnTo>
                    <a:lnTo>
                      <a:pt x="485" y="625"/>
                    </a:lnTo>
                    <a:lnTo>
                      <a:pt x="485" y="641"/>
                    </a:lnTo>
                    <a:lnTo>
                      <a:pt x="487" y="659"/>
                    </a:lnTo>
                    <a:lnTo>
                      <a:pt x="491" y="679"/>
                    </a:lnTo>
                    <a:lnTo>
                      <a:pt x="495" y="705"/>
                    </a:lnTo>
                    <a:lnTo>
                      <a:pt x="501" y="703"/>
                    </a:lnTo>
                    <a:lnTo>
                      <a:pt x="495" y="703"/>
                    </a:lnTo>
                    <a:lnTo>
                      <a:pt x="495" y="733"/>
                    </a:lnTo>
                    <a:lnTo>
                      <a:pt x="493" y="761"/>
                    </a:lnTo>
                    <a:lnTo>
                      <a:pt x="491" y="785"/>
                    </a:lnTo>
                    <a:lnTo>
                      <a:pt x="483" y="809"/>
                    </a:lnTo>
                    <a:lnTo>
                      <a:pt x="483" y="811"/>
                    </a:lnTo>
                    <a:lnTo>
                      <a:pt x="475" y="829"/>
                    </a:lnTo>
                    <a:lnTo>
                      <a:pt x="481" y="829"/>
                    </a:lnTo>
                    <a:lnTo>
                      <a:pt x="477" y="827"/>
                    </a:lnTo>
                    <a:lnTo>
                      <a:pt x="463" y="841"/>
                    </a:lnTo>
                    <a:lnTo>
                      <a:pt x="469" y="845"/>
                    </a:lnTo>
                    <a:lnTo>
                      <a:pt x="465" y="839"/>
                    </a:lnTo>
                    <a:lnTo>
                      <a:pt x="447" y="851"/>
                    </a:lnTo>
                    <a:lnTo>
                      <a:pt x="451" y="855"/>
                    </a:lnTo>
                    <a:lnTo>
                      <a:pt x="449" y="849"/>
                    </a:lnTo>
                    <a:lnTo>
                      <a:pt x="429" y="859"/>
                    </a:lnTo>
                    <a:lnTo>
                      <a:pt x="384" y="871"/>
                    </a:lnTo>
                    <a:lnTo>
                      <a:pt x="362" y="877"/>
                    </a:lnTo>
                    <a:lnTo>
                      <a:pt x="342" y="881"/>
                    </a:lnTo>
                    <a:lnTo>
                      <a:pt x="342" y="887"/>
                    </a:lnTo>
                    <a:lnTo>
                      <a:pt x="342" y="881"/>
                    </a:lnTo>
                    <a:lnTo>
                      <a:pt x="276" y="883"/>
                    </a:lnTo>
                    <a:lnTo>
                      <a:pt x="210" y="883"/>
                    </a:lnTo>
                    <a:lnTo>
                      <a:pt x="210" y="889"/>
                    </a:lnTo>
                    <a:lnTo>
                      <a:pt x="212" y="883"/>
                    </a:lnTo>
                    <a:lnTo>
                      <a:pt x="178" y="883"/>
                    </a:lnTo>
                    <a:lnTo>
                      <a:pt x="144" y="881"/>
                    </a:lnTo>
                    <a:lnTo>
                      <a:pt x="112" y="875"/>
                    </a:lnTo>
                    <a:lnTo>
                      <a:pt x="80" y="869"/>
                    </a:lnTo>
                    <a:lnTo>
                      <a:pt x="78" y="869"/>
                    </a:lnTo>
                    <a:lnTo>
                      <a:pt x="70" y="867"/>
                    </a:lnTo>
                    <a:lnTo>
                      <a:pt x="70" y="873"/>
                    </a:lnTo>
                    <a:lnTo>
                      <a:pt x="74" y="869"/>
                    </a:lnTo>
                    <a:lnTo>
                      <a:pt x="72" y="867"/>
                    </a:lnTo>
                    <a:lnTo>
                      <a:pt x="76" y="871"/>
                    </a:lnTo>
                    <a:lnTo>
                      <a:pt x="70" y="865"/>
                    </a:lnTo>
                    <a:lnTo>
                      <a:pt x="66" y="869"/>
                    </a:lnTo>
                    <a:lnTo>
                      <a:pt x="72" y="867"/>
                    </a:lnTo>
                    <a:lnTo>
                      <a:pt x="70" y="859"/>
                    </a:lnTo>
                    <a:lnTo>
                      <a:pt x="68" y="851"/>
                    </a:lnTo>
                    <a:lnTo>
                      <a:pt x="66" y="829"/>
                    </a:lnTo>
                    <a:lnTo>
                      <a:pt x="64" y="819"/>
                    </a:lnTo>
                    <a:lnTo>
                      <a:pt x="62" y="817"/>
                    </a:lnTo>
                    <a:lnTo>
                      <a:pt x="60" y="809"/>
                    </a:lnTo>
                    <a:lnTo>
                      <a:pt x="54" y="799"/>
                    </a:lnTo>
                    <a:lnTo>
                      <a:pt x="46" y="789"/>
                    </a:lnTo>
                    <a:lnTo>
                      <a:pt x="30" y="767"/>
                    </a:lnTo>
                    <a:lnTo>
                      <a:pt x="24" y="759"/>
                    </a:lnTo>
                    <a:lnTo>
                      <a:pt x="16" y="751"/>
                    </a:lnTo>
                    <a:lnTo>
                      <a:pt x="12" y="745"/>
                    </a:lnTo>
                    <a:lnTo>
                      <a:pt x="10" y="743"/>
                    </a:lnTo>
                    <a:lnTo>
                      <a:pt x="6" y="747"/>
                    </a:lnTo>
                    <a:lnTo>
                      <a:pt x="12" y="747"/>
                    </a:lnTo>
                    <a:lnTo>
                      <a:pt x="12" y="735"/>
                    </a:lnTo>
                    <a:lnTo>
                      <a:pt x="6" y="737"/>
                    </a:lnTo>
                    <a:lnTo>
                      <a:pt x="12" y="737"/>
                    </a:lnTo>
                    <a:lnTo>
                      <a:pt x="14" y="725"/>
                    </a:lnTo>
                    <a:lnTo>
                      <a:pt x="18" y="711"/>
                    </a:lnTo>
                    <a:lnTo>
                      <a:pt x="12" y="709"/>
                    </a:lnTo>
                    <a:lnTo>
                      <a:pt x="16" y="713"/>
                    </a:lnTo>
                    <a:lnTo>
                      <a:pt x="24" y="695"/>
                    </a:lnTo>
                    <a:lnTo>
                      <a:pt x="18" y="693"/>
                    </a:lnTo>
                    <a:lnTo>
                      <a:pt x="22" y="697"/>
                    </a:lnTo>
                    <a:lnTo>
                      <a:pt x="38" y="685"/>
                    </a:lnTo>
                    <a:lnTo>
                      <a:pt x="54" y="675"/>
                    </a:lnTo>
                    <a:lnTo>
                      <a:pt x="50" y="671"/>
                    </a:lnTo>
                    <a:lnTo>
                      <a:pt x="52" y="677"/>
                    </a:lnTo>
                    <a:lnTo>
                      <a:pt x="64" y="671"/>
                    </a:lnTo>
                    <a:lnTo>
                      <a:pt x="78" y="667"/>
                    </a:lnTo>
                    <a:lnTo>
                      <a:pt x="90" y="663"/>
                    </a:lnTo>
                    <a:lnTo>
                      <a:pt x="102" y="657"/>
                    </a:lnTo>
                    <a:lnTo>
                      <a:pt x="104" y="655"/>
                    </a:lnTo>
                    <a:lnTo>
                      <a:pt x="116" y="647"/>
                    </a:lnTo>
                    <a:lnTo>
                      <a:pt x="118" y="645"/>
                    </a:lnTo>
                    <a:lnTo>
                      <a:pt x="132" y="633"/>
                    </a:lnTo>
                    <a:lnTo>
                      <a:pt x="126" y="629"/>
                    </a:lnTo>
                    <a:lnTo>
                      <a:pt x="128" y="635"/>
                    </a:lnTo>
                    <a:lnTo>
                      <a:pt x="154" y="615"/>
                    </a:lnTo>
                    <a:lnTo>
                      <a:pt x="178" y="595"/>
                    </a:lnTo>
                    <a:lnTo>
                      <a:pt x="200" y="571"/>
                    </a:lnTo>
                    <a:lnTo>
                      <a:pt x="226" y="549"/>
                    </a:lnTo>
                    <a:lnTo>
                      <a:pt x="226" y="545"/>
                    </a:lnTo>
                    <a:lnTo>
                      <a:pt x="228" y="545"/>
                    </a:lnTo>
                    <a:lnTo>
                      <a:pt x="244" y="513"/>
                    </a:lnTo>
                    <a:lnTo>
                      <a:pt x="238" y="511"/>
                    </a:lnTo>
                    <a:lnTo>
                      <a:pt x="242" y="515"/>
                    </a:lnTo>
                    <a:lnTo>
                      <a:pt x="262" y="485"/>
                    </a:lnTo>
                    <a:lnTo>
                      <a:pt x="286" y="457"/>
                    </a:lnTo>
                    <a:lnTo>
                      <a:pt x="312" y="431"/>
                    </a:lnTo>
                    <a:lnTo>
                      <a:pt x="306" y="429"/>
                    </a:lnTo>
                    <a:lnTo>
                      <a:pt x="310" y="433"/>
                    </a:lnTo>
                    <a:lnTo>
                      <a:pt x="338" y="409"/>
                    </a:lnTo>
                    <a:lnTo>
                      <a:pt x="368" y="385"/>
                    </a:lnTo>
                    <a:lnTo>
                      <a:pt x="431" y="345"/>
                    </a:lnTo>
                    <a:lnTo>
                      <a:pt x="431" y="343"/>
                    </a:lnTo>
                    <a:lnTo>
                      <a:pt x="433" y="341"/>
                    </a:lnTo>
                    <a:lnTo>
                      <a:pt x="435" y="343"/>
                    </a:lnTo>
                    <a:lnTo>
                      <a:pt x="445" y="326"/>
                    </a:lnTo>
                    <a:lnTo>
                      <a:pt x="459" y="308"/>
                    </a:lnTo>
                    <a:lnTo>
                      <a:pt x="477" y="288"/>
                    </a:lnTo>
                    <a:lnTo>
                      <a:pt x="497" y="266"/>
                    </a:lnTo>
                    <a:lnTo>
                      <a:pt x="493" y="262"/>
                    </a:lnTo>
                    <a:lnTo>
                      <a:pt x="495" y="268"/>
                    </a:lnTo>
                    <a:lnTo>
                      <a:pt x="515" y="248"/>
                    </a:lnTo>
                    <a:lnTo>
                      <a:pt x="537" y="228"/>
                    </a:lnTo>
                    <a:lnTo>
                      <a:pt x="557" y="214"/>
                    </a:lnTo>
                    <a:lnTo>
                      <a:pt x="555" y="208"/>
                    </a:lnTo>
                    <a:lnTo>
                      <a:pt x="555" y="214"/>
                    </a:lnTo>
                    <a:lnTo>
                      <a:pt x="575" y="204"/>
                    </a:lnTo>
                    <a:lnTo>
                      <a:pt x="571" y="192"/>
                    </a:lnTo>
                    <a:lnTo>
                      <a:pt x="553" y="202"/>
                    </a:lnTo>
                    <a:lnTo>
                      <a:pt x="551" y="204"/>
                    </a:lnTo>
                    <a:lnTo>
                      <a:pt x="531" y="218"/>
                    </a:lnTo>
                    <a:lnTo>
                      <a:pt x="509" y="238"/>
                    </a:lnTo>
                    <a:lnTo>
                      <a:pt x="489" y="258"/>
                    </a:lnTo>
                    <a:lnTo>
                      <a:pt x="487" y="260"/>
                    </a:lnTo>
                    <a:lnTo>
                      <a:pt x="467" y="282"/>
                    </a:lnTo>
                    <a:lnTo>
                      <a:pt x="449" y="302"/>
                    </a:lnTo>
                    <a:lnTo>
                      <a:pt x="435" y="320"/>
                    </a:lnTo>
                    <a:lnTo>
                      <a:pt x="424" y="337"/>
                    </a:lnTo>
                    <a:lnTo>
                      <a:pt x="429" y="339"/>
                    </a:lnTo>
                    <a:lnTo>
                      <a:pt x="427" y="334"/>
                    </a:lnTo>
                    <a:lnTo>
                      <a:pt x="362" y="375"/>
                    </a:lnTo>
                    <a:lnTo>
                      <a:pt x="332" y="399"/>
                    </a:lnTo>
                    <a:lnTo>
                      <a:pt x="304" y="423"/>
                    </a:lnTo>
                    <a:lnTo>
                      <a:pt x="302" y="425"/>
                    </a:lnTo>
                    <a:lnTo>
                      <a:pt x="276" y="451"/>
                    </a:lnTo>
                    <a:lnTo>
                      <a:pt x="252" y="479"/>
                    </a:lnTo>
                    <a:lnTo>
                      <a:pt x="232" y="509"/>
                    </a:lnTo>
                    <a:lnTo>
                      <a:pt x="232" y="511"/>
                    </a:lnTo>
                    <a:lnTo>
                      <a:pt x="216" y="541"/>
                    </a:lnTo>
                    <a:lnTo>
                      <a:pt x="218" y="541"/>
                    </a:lnTo>
                    <a:lnTo>
                      <a:pt x="222" y="543"/>
                    </a:lnTo>
                    <a:lnTo>
                      <a:pt x="220" y="539"/>
                    </a:lnTo>
                    <a:lnTo>
                      <a:pt x="194" y="561"/>
                    </a:lnTo>
                    <a:lnTo>
                      <a:pt x="172" y="585"/>
                    </a:lnTo>
                    <a:lnTo>
                      <a:pt x="148" y="605"/>
                    </a:lnTo>
                    <a:lnTo>
                      <a:pt x="124" y="625"/>
                    </a:lnTo>
                    <a:lnTo>
                      <a:pt x="122" y="627"/>
                    </a:lnTo>
                    <a:lnTo>
                      <a:pt x="108" y="639"/>
                    </a:lnTo>
                    <a:lnTo>
                      <a:pt x="114" y="643"/>
                    </a:lnTo>
                    <a:lnTo>
                      <a:pt x="110" y="637"/>
                    </a:lnTo>
                    <a:lnTo>
                      <a:pt x="98" y="645"/>
                    </a:lnTo>
                    <a:lnTo>
                      <a:pt x="100" y="651"/>
                    </a:lnTo>
                    <a:lnTo>
                      <a:pt x="100" y="645"/>
                    </a:lnTo>
                    <a:lnTo>
                      <a:pt x="88" y="651"/>
                    </a:lnTo>
                    <a:lnTo>
                      <a:pt x="76" y="655"/>
                    </a:lnTo>
                    <a:lnTo>
                      <a:pt x="62" y="659"/>
                    </a:lnTo>
                    <a:lnTo>
                      <a:pt x="50" y="665"/>
                    </a:lnTo>
                    <a:lnTo>
                      <a:pt x="48" y="665"/>
                    </a:lnTo>
                    <a:lnTo>
                      <a:pt x="32" y="675"/>
                    </a:lnTo>
                    <a:lnTo>
                      <a:pt x="14" y="689"/>
                    </a:lnTo>
                    <a:lnTo>
                      <a:pt x="14" y="691"/>
                    </a:lnTo>
                    <a:lnTo>
                      <a:pt x="6" y="707"/>
                    </a:lnTo>
                    <a:lnTo>
                      <a:pt x="6" y="709"/>
                    </a:lnTo>
                    <a:lnTo>
                      <a:pt x="2" y="723"/>
                    </a:lnTo>
                    <a:lnTo>
                      <a:pt x="0" y="735"/>
                    </a:lnTo>
                    <a:lnTo>
                      <a:pt x="0" y="737"/>
                    </a:lnTo>
                    <a:lnTo>
                      <a:pt x="0" y="747"/>
                    </a:lnTo>
                    <a:lnTo>
                      <a:pt x="2" y="749"/>
                    </a:lnTo>
                    <a:lnTo>
                      <a:pt x="2" y="751"/>
                    </a:lnTo>
                    <a:lnTo>
                      <a:pt x="6" y="757"/>
                    </a:lnTo>
                    <a:lnTo>
                      <a:pt x="14" y="765"/>
                    </a:lnTo>
                    <a:lnTo>
                      <a:pt x="20" y="773"/>
                    </a:lnTo>
                    <a:lnTo>
                      <a:pt x="36" y="795"/>
                    </a:lnTo>
                    <a:lnTo>
                      <a:pt x="44" y="805"/>
                    </a:lnTo>
                    <a:lnTo>
                      <a:pt x="50" y="813"/>
                    </a:lnTo>
                    <a:lnTo>
                      <a:pt x="52" y="823"/>
                    </a:lnTo>
                    <a:lnTo>
                      <a:pt x="58" y="821"/>
                    </a:lnTo>
                    <a:lnTo>
                      <a:pt x="52" y="821"/>
                    </a:lnTo>
                    <a:lnTo>
                      <a:pt x="54" y="831"/>
                    </a:lnTo>
                    <a:lnTo>
                      <a:pt x="56" y="853"/>
                    </a:lnTo>
                    <a:lnTo>
                      <a:pt x="58" y="861"/>
                    </a:lnTo>
                    <a:lnTo>
                      <a:pt x="60" y="869"/>
                    </a:lnTo>
                    <a:lnTo>
                      <a:pt x="60" y="871"/>
                    </a:lnTo>
                    <a:lnTo>
                      <a:pt x="66" y="877"/>
                    </a:lnTo>
                    <a:lnTo>
                      <a:pt x="68" y="879"/>
                    </a:lnTo>
                    <a:lnTo>
                      <a:pt x="70" y="879"/>
                    </a:lnTo>
                    <a:lnTo>
                      <a:pt x="72" y="879"/>
                    </a:lnTo>
                    <a:lnTo>
                      <a:pt x="78" y="881"/>
                    </a:lnTo>
                    <a:lnTo>
                      <a:pt x="78" y="875"/>
                    </a:lnTo>
                    <a:lnTo>
                      <a:pt x="78" y="881"/>
                    </a:lnTo>
                    <a:lnTo>
                      <a:pt x="110" y="887"/>
                    </a:lnTo>
                    <a:lnTo>
                      <a:pt x="142" y="893"/>
                    </a:lnTo>
                    <a:lnTo>
                      <a:pt x="176" y="895"/>
                    </a:lnTo>
                    <a:lnTo>
                      <a:pt x="210" y="895"/>
                    </a:lnTo>
                    <a:lnTo>
                      <a:pt x="212" y="895"/>
                    </a:lnTo>
                    <a:lnTo>
                      <a:pt x="278" y="895"/>
                    </a:lnTo>
                    <a:lnTo>
                      <a:pt x="342" y="893"/>
                    </a:lnTo>
                    <a:lnTo>
                      <a:pt x="344" y="893"/>
                    </a:lnTo>
                    <a:lnTo>
                      <a:pt x="364" y="889"/>
                    </a:lnTo>
                    <a:lnTo>
                      <a:pt x="386" y="883"/>
                    </a:lnTo>
                    <a:lnTo>
                      <a:pt x="431" y="871"/>
                    </a:lnTo>
                    <a:lnTo>
                      <a:pt x="451" y="861"/>
                    </a:lnTo>
                    <a:lnTo>
                      <a:pt x="453" y="861"/>
                    </a:lnTo>
                    <a:lnTo>
                      <a:pt x="471" y="849"/>
                    </a:lnTo>
                    <a:lnTo>
                      <a:pt x="473" y="847"/>
                    </a:lnTo>
                    <a:lnTo>
                      <a:pt x="487" y="833"/>
                    </a:lnTo>
                    <a:lnTo>
                      <a:pt x="487" y="831"/>
                    </a:lnTo>
                    <a:lnTo>
                      <a:pt x="495" y="813"/>
                    </a:lnTo>
                    <a:lnTo>
                      <a:pt x="489" y="811"/>
                    </a:lnTo>
                    <a:lnTo>
                      <a:pt x="495" y="813"/>
                    </a:lnTo>
                    <a:lnTo>
                      <a:pt x="503" y="787"/>
                    </a:lnTo>
                    <a:lnTo>
                      <a:pt x="505" y="763"/>
                    </a:lnTo>
                    <a:lnTo>
                      <a:pt x="507" y="735"/>
                    </a:lnTo>
                    <a:lnTo>
                      <a:pt x="507" y="703"/>
                    </a:lnTo>
                    <a:lnTo>
                      <a:pt x="503" y="677"/>
                    </a:lnTo>
                    <a:lnTo>
                      <a:pt x="499" y="657"/>
                    </a:lnTo>
                    <a:lnTo>
                      <a:pt x="497" y="639"/>
                    </a:lnTo>
                    <a:lnTo>
                      <a:pt x="497" y="623"/>
                    </a:lnTo>
                    <a:lnTo>
                      <a:pt x="491" y="625"/>
                    </a:lnTo>
                    <a:lnTo>
                      <a:pt x="497" y="625"/>
                    </a:lnTo>
                    <a:lnTo>
                      <a:pt x="499" y="611"/>
                    </a:lnTo>
                    <a:lnTo>
                      <a:pt x="505" y="595"/>
                    </a:lnTo>
                    <a:lnTo>
                      <a:pt x="499" y="593"/>
                    </a:lnTo>
                    <a:lnTo>
                      <a:pt x="505" y="597"/>
                    </a:lnTo>
                    <a:lnTo>
                      <a:pt x="515" y="577"/>
                    </a:lnTo>
                    <a:lnTo>
                      <a:pt x="531" y="557"/>
                    </a:lnTo>
                    <a:lnTo>
                      <a:pt x="525" y="559"/>
                    </a:lnTo>
                    <a:lnTo>
                      <a:pt x="527" y="557"/>
                    </a:lnTo>
                    <a:lnTo>
                      <a:pt x="525" y="553"/>
                    </a:lnTo>
                    <a:lnTo>
                      <a:pt x="525" y="559"/>
                    </a:lnTo>
                    <a:lnTo>
                      <a:pt x="529" y="559"/>
                    </a:lnTo>
                    <a:lnTo>
                      <a:pt x="533" y="559"/>
                    </a:lnTo>
                    <a:lnTo>
                      <a:pt x="543" y="557"/>
                    </a:lnTo>
                    <a:lnTo>
                      <a:pt x="553" y="557"/>
                    </a:lnTo>
                    <a:lnTo>
                      <a:pt x="577" y="549"/>
                    </a:lnTo>
                    <a:lnTo>
                      <a:pt x="589" y="545"/>
                    </a:lnTo>
                    <a:lnTo>
                      <a:pt x="591" y="543"/>
                    </a:lnTo>
                    <a:lnTo>
                      <a:pt x="601" y="535"/>
                    </a:lnTo>
                    <a:lnTo>
                      <a:pt x="597" y="531"/>
                    </a:lnTo>
                    <a:lnTo>
                      <a:pt x="597" y="537"/>
                    </a:lnTo>
                    <a:lnTo>
                      <a:pt x="605" y="533"/>
                    </a:lnTo>
                    <a:lnTo>
                      <a:pt x="607" y="533"/>
                    </a:lnTo>
                    <a:lnTo>
                      <a:pt x="609" y="531"/>
                    </a:lnTo>
                    <a:lnTo>
                      <a:pt x="611" y="529"/>
                    </a:lnTo>
                    <a:lnTo>
                      <a:pt x="613" y="521"/>
                    </a:lnTo>
                    <a:lnTo>
                      <a:pt x="615" y="511"/>
                    </a:lnTo>
                    <a:lnTo>
                      <a:pt x="615" y="499"/>
                    </a:lnTo>
                    <a:lnTo>
                      <a:pt x="609" y="499"/>
                    </a:lnTo>
                    <a:lnTo>
                      <a:pt x="615" y="503"/>
                    </a:lnTo>
                    <a:lnTo>
                      <a:pt x="623" y="489"/>
                    </a:lnTo>
                    <a:lnTo>
                      <a:pt x="629" y="479"/>
                    </a:lnTo>
                    <a:lnTo>
                      <a:pt x="641" y="465"/>
                    </a:lnTo>
                    <a:lnTo>
                      <a:pt x="649" y="455"/>
                    </a:lnTo>
                    <a:lnTo>
                      <a:pt x="649" y="453"/>
                    </a:lnTo>
                    <a:lnTo>
                      <a:pt x="653" y="445"/>
                    </a:lnTo>
                    <a:lnTo>
                      <a:pt x="653" y="443"/>
                    </a:lnTo>
                    <a:lnTo>
                      <a:pt x="651" y="433"/>
                    </a:lnTo>
                    <a:lnTo>
                      <a:pt x="647" y="421"/>
                    </a:lnTo>
                    <a:lnTo>
                      <a:pt x="643" y="411"/>
                    </a:lnTo>
                    <a:lnTo>
                      <a:pt x="639" y="401"/>
                    </a:lnTo>
                    <a:lnTo>
                      <a:pt x="633" y="387"/>
                    </a:lnTo>
                    <a:lnTo>
                      <a:pt x="627" y="369"/>
                    </a:lnTo>
                    <a:lnTo>
                      <a:pt x="625" y="369"/>
                    </a:lnTo>
                    <a:lnTo>
                      <a:pt x="623" y="367"/>
                    </a:lnTo>
                    <a:lnTo>
                      <a:pt x="623" y="365"/>
                    </a:lnTo>
                    <a:lnTo>
                      <a:pt x="607" y="359"/>
                    </a:lnTo>
                    <a:lnTo>
                      <a:pt x="607" y="365"/>
                    </a:lnTo>
                    <a:lnTo>
                      <a:pt x="609" y="361"/>
                    </a:lnTo>
                    <a:lnTo>
                      <a:pt x="597" y="353"/>
                    </a:lnTo>
                    <a:lnTo>
                      <a:pt x="587" y="343"/>
                    </a:lnTo>
                    <a:lnTo>
                      <a:pt x="583" y="349"/>
                    </a:lnTo>
                    <a:lnTo>
                      <a:pt x="589" y="345"/>
                    </a:lnTo>
                    <a:lnTo>
                      <a:pt x="581" y="334"/>
                    </a:lnTo>
                    <a:lnTo>
                      <a:pt x="575" y="337"/>
                    </a:lnTo>
                    <a:lnTo>
                      <a:pt x="581" y="337"/>
                    </a:lnTo>
                    <a:lnTo>
                      <a:pt x="569" y="308"/>
                    </a:lnTo>
                    <a:lnTo>
                      <a:pt x="565" y="276"/>
                    </a:lnTo>
                    <a:lnTo>
                      <a:pt x="559" y="278"/>
                    </a:lnTo>
                    <a:lnTo>
                      <a:pt x="565" y="278"/>
                    </a:lnTo>
                    <a:lnTo>
                      <a:pt x="567" y="246"/>
                    </a:lnTo>
                    <a:lnTo>
                      <a:pt x="575" y="212"/>
                    </a:lnTo>
                    <a:lnTo>
                      <a:pt x="587" y="182"/>
                    </a:lnTo>
                    <a:lnTo>
                      <a:pt x="581" y="180"/>
                    </a:lnTo>
                    <a:lnTo>
                      <a:pt x="585" y="184"/>
                    </a:lnTo>
                    <a:lnTo>
                      <a:pt x="603" y="158"/>
                    </a:lnTo>
                    <a:lnTo>
                      <a:pt x="597" y="154"/>
                    </a:lnTo>
                    <a:lnTo>
                      <a:pt x="599" y="160"/>
                    </a:lnTo>
                    <a:lnTo>
                      <a:pt x="627" y="144"/>
                    </a:lnTo>
                    <a:lnTo>
                      <a:pt x="625" y="140"/>
                    </a:lnTo>
                    <a:lnTo>
                      <a:pt x="625" y="146"/>
                    </a:lnTo>
                    <a:lnTo>
                      <a:pt x="653" y="134"/>
                    </a:lnTo>
                    <a:lnTo>
                      <a:pt x="679" y="120"/>
                    </a:lnTo>
                    <a:lnTo>
                      <a:pt x="681" y="120"/>
                    </a:lnTo>
                    <a:lnTo>
                      <a:pt x="707" y="106"/>
                    </a:lnTo>
                    <a:lnTo>
                      <a:pt x="705" y="100"/>
                    </a:lnTo>
                    <a:lnTo>
                      <a:pt x="707" y="106"/>
                    </a:lnTo>
                    <a:lnTo>
                      <a:pt x="715" y="102"/>
                    </a:lnTo>
                    <a:lnTo>
                      <a:pt x="717" y="100"/>
                    </a:lnTo>
                    <a:lnTo>
                      <a:pt x="725" y="94"/>
                    </a:lnTo>
                    <a:lnTo>
                      <a:pt x="727" y="92"/>
                    </a:lnTo>
                    <a:lnTo>
                      <a:pt x="741" y="76"/>
                    </a:lnTo>
                    <a:lnTo>
                      <a:pt x="751" y="56"/>
                    </a:lnTo>
                    <a:lnTo>
                      <a:pt x="761" y="38"/>
                    </a:lnTo>
                    <a:lnTo>
                      <a:pt x="755" y="42"/>
                    </a:lnTo>
                    <a:lnTo>
                      <a:pt x="757" y="40"/>
                    </a:lnTo>
                    <a:lnTo>
                      <a:pt x="759" y="38"/>
                    </a:lnTo>
                    <a:lnTo>
                      <a:pt x="755" y="36"/>
                    </a:lnTo>
                    <a:lnTo>
                      <a:pt x="757" y="42"/>
                    </a:lnTo>
                    <a:lnTo>
                      <a:pt x="791" y="36"/>
                    </a:lnTo>
                    <a:lnTo>
                      <a:pt x="827" y="30"/>
                    </a:lnTo>
                    <a:lnTo>
                      <a:pt x="859" y="22"/>
                    </a:lnTo>
                    <a:lnTo>
                      <a:pt x="875" y="18"/>
                    </a:lnTo>
                    <a:lnTo>
                      <a:pt x="877" y="16"/>
                    </a:lnTo>
                    <a:lnTo>
                      <a:pt x="889" y="1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4" name="Freeform 111"/>
              <p:cNvSpPr>
                <a:spLocks/>
              </p:cNvSpPr>
              <p:nvPr/>
            </p:nvSpPr>
            <p:spPr bwMode="auto">
              <a:xfrm>
                <a:off x="5836" y="448"/>
                <a:ext cx="385" cy="865"/>
              </a:xfrm>
              <a:custGeom>
                <a:avLst/>
                <a:gdLst>
                  <a:gd name="T0" fmla="*/ 13 w 456"/>
                  <a:gd name="T1" fmla="*/ 2 h 1076"/>
                  <a:gd name="T2" fmla="*/ 26 w 456"/>
                  <a:gd name="T3" fmla="*/ 4 h 1076"/>
                  <a:gd name="T4" fmla="*/ 33 w 456"/>
                  <a:gd name="T5" fmla="*/ 7 h 1076"/>
                  <a:gd name="T6" fmla="*/ 31 w 456"/>
                  <a:gd name="T7" fmla="*/ 9 h 1076"/>
                  <a:gd name="T8" fmla="*/ 16 w 456"/>
                  <a:gd name="T9" fmla="*/ 22 h 1076"/>
                  <a:gd name="T10" fmla="*/ 13 w 456"/>
                  <a:gd name="T11" fmla="*/ 36 h 1076"/>
                  <a:gd name="T12" fmla="*/ 15 w 456"/>
                  <a:gd name="T13" fmla="*/ 41 h 1076"/>
                  <a:gd name="T14" fmla="*/ 27 w 456"/>
                  <a:gd name="T15" fmla="*/ 41 h 1076"/>
                  <a:gd name="T16" fmla="*/ 35 w 456"/>
                  <a:gd name="T17" fmla="*/ 40 h 1076"/>
                  <a:gd name="T18" fmla="*/ 37 w 456"/>
                  <a:gd name="T19" fmla="*/ 39 h 1076"/>
                  <a:gd name="T20" fmla="*/ 37 w 456"/>
                  <a:gd name="T21" fmla="*/ 41 h 1076"/>
                  <a:gd name="T22" fmla="*/ 41 w 456"/>
                  <a:gd name="T23" fmla="*/ 46 h 1076"/>
                  <a:gd name="T24" fmla="*/ 45 w 456"/>
                  <a:gd name="T25" fmla="*/ 47 h 1076"/>
                  <a:gd name="T26" fmla="*/ 60 w 456"/>
                  <a:gd name="T27" fmla="*/ 47 h 1076"/>
                  <a:gd name="T28" fmla="*/ 59 w 456"/>
                  <a:gd name="T29" fmla="*/ 47 h 1076"/>
                  <a:gd name="T30" fmla="*/ 53 w 456"/>
                  <a:gd name="T31" fmla="*/ 47 h 1076"/>
                  <a:gd name="T32" fmla="*/ 41 w 456"/>
                  <a:gd name="T33" fmla="*/ 53 h 1076"/>
                  <a:gd name="T34" fmla="*/ 37 w 456"/>
                  <a:gd name="T35" fmla="*/ 57 h 1076"/>
                  <a:gd name="T36" fmla="*/ 43 w 456"/>
                  <a:gd name="T37" fmla="*/ 62 h 1076"/>
                  <a:gd name="T38" fmla="*/ 44 w 456"/>
                  <a:gd name="T39" fmla="*/ 64 h 1076"/>
                  <a:gd name="T40" fmla="*/ 45 w 456"/>
                  <a:gd name="T41" fmla="*/ 65 h 1076"/>
                  <a:gd name="T42" fmla="*/ 43 w 456"/>
                  <a:gd name="T43" fmla="*/ 68 h 1076"/>
                  <a:gd name="T44" fmla="*/ 30 w 456"/>
                  <a:gd name="T45" fmla="*/ 68 h 1076"/>
                  <a:gd name="T46" fmla="*/ 26 w 456"/>
                  <a:gd name="T47" fmla="*/ 69 h 1076"/>
                  <a:gd name="T48" fmla="*/ 18 w 456"/>
                  <a:gd name="T49" fmla="*/ 71 h 1076"/>
                  <a:gd name="T50" fmla="*/ 15 w 456"/>
                  <a:gd name="T51" fmla="*/ 73 h 1076"/>
                  <a:gd name="T52" fmla="*/ 13 w 456"/>
                  <a:gd name="T53" fmla="*/ 73 h 1076"/>
                  <a:gd name="T54" fmla="*/ 11 w 456"/>
                  <a:gd name="T55" fmla="*/ 74 h 1076"/>
                  <a:gd name="T56" fmla="*/ 3 w 456"/>
                  <a:gd name="T57" fmla="*/ 76 h 1076"/>
                  <a:gd name="T58" fmla="*/ 3 w 456"/>
                  <a:gd name="T59" fmla="*/ 76 h 1076"/>
                  <a:gd name="T60" fmla="*/ 3 w 456"/>
                  <a:gd name="T61" fmla="*/ 78 h 1076"/>
                  <a:gd name="T62" fmla="*/ 3 w 456"/>
                  <a:gd name="T63" fmla="*/ 78 h 1076"/>
                  <a:gd name="T64" fmla="*/ 4 w 456"/>
                  <a:gd name="T65" fmla="*/ 76 h 1076"/>
                  <a:gd name="T66" fmla="*/ 4 w 456"/>
                  <a:gd name="T67" fmla="*/ 76 h 1076"/>
                  <a:gd name="T68" fmla="*/ 8 w 456"/>
                  <a:gd name="T69" fmla="*/ 76 h 1076"/>
                  <a:gd name="T70" fmla="*/ 13 w 456"/>
                  <a:gd name="T71" fmla="*/ 75 h 1076"/>
                  <a:gd name="T72" fmla="*/ 18 w 456"/>
                  <a:gd name="T73" fmla="*/ 73 h 1076"/>
                  <a:gd name="T74" fmla="*/ 19 w 456"/>
                  <a:gd name="T75" fmla="*/ 72 h 1076"/>
                  <a:gd name="T76" fmla="*/ 30 w 456"/>
                  <a:gd name="T77" fmla="*/ 69 h 1076"/>
                  <a:gd name="T78" fmla="*/ 33 w 456"/>
                  <a:gd name="T79" fmla="*/ 68 h 1076"/>
                  <a:gd name="T80" fmla="*/ 45 w 456"/>
                  <a:gd name="T81" fmla="*/ 68 h 1076"/>
                  <a:gd name="T82" fmla="*/ 46 w 456"/>
                  <a:gd name="T83" fmla="*/ 64 h 1076"/>
                  <a:gd name="T84" fmla="*/ 43 w 456"/>
                  <a:gd name="T85" fmla="*/ 61 h 1076"/>
                  <a:gd name="T86" fmla="*/ 41 w 456"/>
                  <a:gd name="T87" fmla="*/ 59 h 1076"/>
                  <a:gd name="T88" fmla="*/ 41 w 456"/>
                  <a:gd name="T89" fmla="*/ 55 h 1076"/>
                  <a:gd name="T90" fmla="*/ 43 w 456"/>
                  <a:gd name="T91" fmla="*/ 51 h 1076"/>
                  <a:gd name="T92" fmla="*/ 57 w 456"/>
                  <a:gd name="T93" fmla="*/ 47 h 1076"/>
                  <a:gd name="T94" fmla="*/ 60 w 456"/>
                  <a:gd name="T95" fmla="*/ 47 h 1076"/>
                  <a:gd name="T96" fmla="*/ 52 w 456"/>
                  <a:gd name="T97" fmla="*/ 46 h 1076"/>
                  <a:gd name="T98" fmla="*/ 41 w 456"/>
                  <a:gd name="T99" fmla="*/ 46 h 1076"/>
                  <a:gd name="T100" fmla="*/ 41 w 456"/>
                  <a:gd name="T101" fmla="*/ 45 h 1076"/>
                  <a:gd name="T102" fmla="*/ 39 w 456"/>
                  <a:gd name="T103" fmla="*/ 39 h 1076"/>
                  <a:gd name="T104" fmla="*/ 38 w 456"/>
                  <a:gd name="T105" fmla="*/ 38 h 1076"/>
                  <a:gd name="T106" fmla="*/ 30 w 456"/>
                  <a:gd name="T107" fmla="*/ 40 h 1076"/>
                  <a:gd name="T108" fmla="*/ 25 w 456"/>
                  <a:gd name="T109" fmla="*/ 41 h 1076"/>
                  <a:gd name="T110" fmla="*/ 15 w 456"/>
                  <a:gd name="T111" fmla="*/ 41 h 1076"/>
                  <a:gd name="T112" fmla="*/ 14 w 456"/>
                  <a:gd name="T113" fmla="*/ 36 h 1076"/>
                  <a:gd name="T114" fmla="*/ 18 w 456"/>
                  <a:gd name="T115" fmla="*/ 22 h 1076"/>
                  <a:gd name="T116" fmla="*/ 30 w 456"/>
                  <a:gd name="T117" fmla="*/ 11 h 1076"/>
                  <a:gd name="T118" fmla="*/ 35 w 456"/>
                  <a:gd name="T119" fmla="*/ 7 h 1076"/>
                  <a:gd name="T120" fmla="*/ 25 w 456"/>
                  <a:gd name="T121" fmla="*/ 2 h 1076"/>
                  <a:gd name="T122" fmla="*/ 7 w 456"/>
                  <a:gd name="T123" fmla="*/ 2 h 107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56"/>
                  <a:gd name="T187" fmla="*/ 0 h 1076"/>
                  <a:gd name="T188" fmla="*/ 456 w 456"/>
                  <a:gd name="T189" fmla="*/ 1076 h 107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56" h="1076">
                    <a:moveTo>
                      <a:pt x="4" y="0"/>
                    </a:moveTo>
                    <a:lnTo>
                      <a:pt x="4" y="12"/>
                    </a:lnTo>
                    <a:lnTo>
                      <a:pt x="28" y="14"/>
                    </a:lnTo>
                    <a:lnTo>
                      <a:pt x="52" y="16"/>
                    </a:lnTo>
                    <a:lnTo>
                      <a:pt x="74" y="16"/>
                    </a:lnTo>
                    <a:lnTo>
                      <a:pt x="94" y="18"/>
                    </a:lnTo>
                    <a:lnTo>
                      <a:pt x="128" y="22"/>
                    </a:lnTo>
                    <a:lnTo>
                      <a:pt x="156" y="28"/>
                    </a:lnTo>
                    <a:lnTo>
                      <a:pt x="182" y="38"/>
                    </a:lnTo>
                    <a:lnTo>
                      <a:pt x="182" y="32"/>
                    </a:lnTo>
                    <a:lnTo>
                      <a:pt x="180" y="38"/>
                    </a:lnTo>
                    <a:lnTo>
                      <a:pt x="204" y="52"/>
                    </a:lnTo>
                    <a:lnTo>
                      <a:pt x="216" y="64"/>
                    </a:lnTo>
                    <a:lnTo>
                      <a:pt x="218" y="58"/>
                    </a:lnTo>
                    <a:lnTo>
                      <a:pt x="214" y="62"/>
                    </a:lnTo>
                    <a:lnTo>
                      <a:pt x="226" y="74"/>
                    </a:lnTo>
                    <a:lnTo>
                      <a:pt x="238" y="88"/>
                    </a:lnTo>
                    <a:lnTo>
                      <a:pt x="252" y="106"/>
                    </a:lnTo>
                    <a:lnTo>
                      <a:pt x="256" y="102"/>
                    </a:lnTo>
                    <a:lnTo>
                      <a:pt x="250" y="102"/>
                    </a:lnTo>
                    <a:lnTo>
                      <a:pt x="252" y="100"/>
                    </a:lnTo>
                    <a:lnTo>
                      <a:pt x="236" y="128"/>
                    </a:lnTo>
                    <a:lnTo>
                      <a:pt x="242" y="130"/>
                    </a:lnTo>
                    <a:lnTo>
                      <a:pt x="236" y="126"/>
                    </a:lnTo>
                    <a:lnTo>
                      <a:pt x="220" y="152"/>
                    </a:lnTo>
                    <a:lnTo>
                      <a:pt x="186" y="200"/>
                    </a:lnTo>
                    <a:lnTo>
                      <a:pt x="150" y="246"/>
                    </a:lnTo>
                    <a:lnTo>
                      <a:pt x="134" y="268"/>
                    </a:lnTo>
                    <a:lnTo>
                      <a:pt x="120" y="295"/>
                    </a:lnTo>
                    <a:lnTo>
                      <a:pt x="118" y="297"/>
                    </a:lnTo>
                    <a:lnTo>
                      <a:pt x="108" y="363"/>
                    </a:lnTo>
                    <a:lnTo>
                      <a:pt x="98" y="431"/>
                    </a:lnTo>
                    <a:lnTo>
                      <a:pt x="96" y="465"/>
                    </a:lnTo>
                    <a:lnTo>
                      <a:pt x="96" y="499"/>
                    </a:lnTo>
                    <a:lnTo>
                      <a:pt x="96" y="501"/>
                    </a:lnTo>
                    <a:lnTo>
                      <a:pt x="100" y="533"/>
                    </a:lnTo>
                    <a:lnTo>
                      <a:pt x="106" y="567"/>
                    </a:lnTo>
                    <a:lnTo>
                      <a:pt x="108" y="567"/>
                    </a:lnTo>
                    <a:lnTo>
                      <a:pt x="110" y="569"/>
                    </a:lnTo>
                    <a:lnTo>
                      <a:pt x="112" y="571"/>
                    </a:lnTo>
                    <a:lnTo>
                      <a:pt x="138" y="571"/>
                    </a:lnTo>
                    <a:lnTo>
                      <a:pt x="140" y="571"/>
                    </a:lnTo>
                    <a:lnTo>
                      <a:pt x="166" y="569"/>
                    </a:lnTo>
                    <a:lnTo>
                      <a:pt x="190" y="567"/>
                    </a:lnTo>
                    <a:lnTo>
                      <a:pt x="210" y="561"/>
                    </a:lnTo>
                    <a:lnTo>
                      <a:pt x="208" y="555"/>
                    </a:lnTo>
                    <a:lnTo>
                      <a:pt x="208" y="561"/>
                    </a:lnTo>
                    <a:lnTo>
                      <a:pt x="222" y="561"/>
                    </a:lnTo>
                    <a:lnTo>
                      <a:pt x="224" y="561"/>
                    </a:lnTo>
                    <a:lnTo>
                      <a:pt x="238" y="557"/>
                    </a:lnTo>
                    <a:lnTo>
                      <a:pt x="264" y="551"/>
                    </a:lnTo>
                    <a:lnTo>
                      <a:pt x="276" y="547"/>
                    </a:lnTo>
                    <a:lnTo>
                      <a:pt x="286" y="543"/>
                    </a:lnTo>
                    <a:lnTo>
                      <a:pt x="290" y="541"/>
                    </a:lnTo>
                    <a:lnTo>
                      <a:pt x="294" y="539"/>
                    </a:lnTo>
                    <a:lnTo>
                      <a:pt x="292" y="533"/>
                    </a:lnTo>
                    <a:lnTo>
                      <a:pt x="286" y="533"/>
                    </a:lnTo>
                    <a:lnTo>
                      <a:pt x="288" y="535"/>
                    </a:lnTo>
                    <a:lnTo>
                      <a:pt x="290" y="537"/>
                    </a:lnTo>
                    <a:lnTo>
                      <a:pt x="292" y="539"/>
                    </a:lnTo>
                    <a:lnTo>
                      <a:pt x="286" y="533"/>
                    </a:lnTo>
                    <a:lnTo>
                      <a:pt x="288" y="557"/>
                    </a:lnTo>
                    <a:lnTo>
                      <a:pt x="290" y="575"/>
                    </a:lnTo>
                    <a:lnTo>
                      <a:pt x="292" y="591"/>
                    </a:lnTo>
                    <a:lnTo>
                      <a:pt x="294" y="605"/>
                    </a:lnTo>
                    <a:lnTo>
                      <a:pt x="298" y="615"/>
                    </a:lnTo>
                    <a:lnTo>
                      <a:pt x="300" y="623"/>
                    </a:lnTo>
                    <a:lnTo>
                      <a:pt x="302" y="625"/>
                    </a:lnTo>
                    <a:lnTo>
                      <a:pt x="304" y="627"/>
                    </a:lnTo>
                    <a:lnTo>
                      <a:pt x="314" y="637"/>
                    </a:lnTo>
                    <a:lnTo>
                      <a:pt x="316" y="637"/>
                    </a:lnTo>
                    <a:lnTo>
                      <a:pt x="324" y="641"/>
                    </a:lnTo>
                    <a:lnTo>
                      <a:pt x="334" y="641"/>
                    </a:lnTo>
                    <a:lnTo>
                      <a:pt x="346" y="643"/>
                    </a:lnTo>
                    <a:lnTo>
                      <a:pt x="360" y="643"/>
                    </a:lnTo>
                    <a:lnTo>
                      <a:pt x="378" y="643"/>
                    </a:lnTo>
                    <a:lnTo>
                      <a:pt x="398" y="645"/>
                    </a:lnTo>
                    <a:lnTo>
                      <a:pt x="422" y="645"/>
                    </a:lnTo>
                    <a:lnTo>
                      <a:pt x="450" y="647"/>
                    </a:lnTo>
                    <a:lnTo>
                      <a:pt x="450" y="641"/>
                    </a:lnTo>
                    <a:lnTo>
                      <a:pt x="448" y="637"/>
                    </a:lnTo>
                    <a:lnTo>
                      <a:pt x="446" y="639"/>
                    </a:lnTo>
                    <a:lnTo>
                      <a:pt x="444" y="641"/>
                    </a:lnTo>
                    <a:lnTo>
                      <a:pt x="446" y="643"/>
                    </a:lnTo>
                    <a:lnTo>
                      <a:pt x="448" y="645"/>
                    </a:lnTo>
                    <a:lnTo>
                      <a:pt x="450" y="647"/>
                    </a:lnTo>
                    <a:lnTo>
                      <a:pt x="448" y="637"/>
                    </a:lnTo>
                    <a:lnTo>
                      <a:pt x="426" y="647"/>
                    </a:lnTo>
                    <a:lnTo>
                      <a:pt x="428" y="653"/>
                    </a:lnTo>
                    <a:lnTo>
                      <a:pt x="428" y="647"/>
                    </a:lnTo>
                    <a:lnTo>
                      <a:pt x="406" y="655"/>
                    </a:lnTo>
                    <a:lnTo>
                      <a:pt x="368" y="673"/>
                    </a:lnTo>
                    <a:lnTo>
                      <a:pt x="366" y="675"/>
                    </a:lnTo>
                    <a:lnTo>
                      <a:pt x="332" y="695"/>
                    </a:lnTo>
                    <a:lnTo>
                      <a:pt x="318" y="707"/>
                    </a:lnTo>
                    <a:lnTo>
                      <a:pt x="316" y="709"/>
                    </a:lnTo>
                    <a:lnTo>
                      <a:pt x="302" y="725"/>
                    </a:lnTo>
                    <a:lnTo>
                      <a:pt x="300" y="725"/>
                    </a:lnTo>
                    <a:lnTo>
                      <a:pt x="292" y="749"/>
                    </a:lnTo>
                    <a:lnTo>
                      <a:pt x="288" y="769"/>
                    </a:lnTo>
                    <a:lnTo>
                      <a:pt x="286" y="787"/>
                    </a:lnTo>
                    <a:lnTo>
                      <a:pt x="286" y="789"/>
                    </a:lnTo>
                    <a:lnTo>
                      <a:pt x="290" y="805"/>
                    </a:lnTo>
                    <a:lnTo>
                      <a:pt x="296" y="819"/>
                    </a:lnTo>
                    <a:lnTo>
                      <a:pt x="296" y="821"/>
                    </a:lnTo>
                    <a:lnTo>
                      <a:pt x="306" y="833"/>
                    </a:lnTo>
                    <a:lnTo>
                      <a:pt x="308" y="835"/>
                    </a:lnTo>
                    <a:lnTo>
                      <a:pt x="322" y="849"/>
                    </a:lnTo>
                    <a:lnTo>
                      <a:pt x="340" y="861"/>
                    </a:lnTo>
                    <a:lnTo>
                      <a:pt x="342" y="855"/>
                    </a:lnTo>
                    <a:lnTo>
                      <a:pt x="338" y="857"/>
                    </a:lnTo>
                    <a:lnTo>
                      <a:pt x="340" y="859"/>
                    </a:lnTo>
                    <a:lnTo>
                      <a:pt x="336" y="857"/>
                    </a:lnTo>
                    <a:lnTo>
                      <a:pt x="340" y="871"/>
                    </a:lnTo>
                    <a:lnTo>
                      <a:pt x="342" y="883"/>
                    </a:lnTo>
                    <a:lnTo>
                      <a:pt x="348" y="883"/>
                    </a:lnTo>
                    <a:lnTo>
                      <a:pt x="342" y="881"/>
                    </a:lnTo>
                    <a:lnTo>
                      <a:pt x="342" y="893"/>
                    </a:lnTo>
                    <a:lnTo>
                      <a:pt x="340" y="901"/>
                    </a:lnTo>
                    <a:lnTo>
                      <a:pt x="346" y="901"/>
                    </a:lnTo>
                    <a:lnTo>
                      <a:pt x="340" y="899"/>
                    </a:lnTo>
                    <a:lnTo>
                      <a:pt x="332" y="911"/>
                    </a:lnTo>
                    <a:lnTo>
                      <a:pt x="336" y="915"/>
                    </a:lnTo>
                    <a:lnTo>
                      <a:pt x="334" y="909"/>
                    </a:lnTo>
                    <a:lnTo>
                      <a:pt x="320" y="917"/>
                    </a:lnTo>
                    <a:lnTo>
                      <a:pt x="322" y="923"/>
                    </a:lnTo>
                    <a:lnTo>
                      <a:pt x="322" y="917"/>
                    </a:lnTo>
                    <a:lnTo>
                      <a:pt x="302" y="921"/>
                    </a:lnTo>
                    <a:lnTo>
                      <a:pt x="278" y="925"/>
                    </a:lnTo>
                    <a:lnTo>
                      <a:pt x="250" y="929"/>
                    </a:lnTo>
                    <a:lnTo>
                      <a:pt x="220" y="935"/>
                    </a:lnTo>
                    <a:lnTo>
                      <a:pt x="218" y="937"/>
                    </a:lnTo>
                    <a:lnTo>
                      <a:pt x="216" y="937"/>
                    </a:lnTo>
                    <a:lnTo>
                      <a:pt x="208" y="943"/>
                    </a:lnTo>
                    <a:lnTo>
                      <a:pt x="214" y="945"/>
                    </a:lnTo>
                    <a:lnTo>
                      <a:pt x="210" y="941"/>
                    </a:lnTo>
                    <a:lnTo>
                      <a:pt x="202" y="947"/>
                    </a:lnTo>
                    <a:lnTo>
                      <a:pt x="180" y="959"/>
                    </a:lnTo>
                    <a:lnTo>
                      <a:pt x="182" y="963"/>
                    </a:lnTo>
                    <a:lnTo>
                      <a:pt x="182" y="957"/>
                    </a:lnTo>
                    <a:lnTo>
                      <a:pt x="156" y="969"/>
                    </a:lnTo>
                    <a:lnTo>
                      <a:pt x="146" y="975"/>
                    </a:lnTo>
                    <a:lnTo>
                      <a:pt x="134" y="979"/>
                    </a:lnTo>
                    <a:lnTo>
                      <a:pt x="134" y="981"/>
                    </a:lnTo>
                    <a:lnTo>
                      <a:pt x="126" y="989"/>
                    </a:lnTo>
                    <a:lnTo>
                      <a:pt x="124" y="991"/>
                    </a:lnTo>
                    <a:lnTo>
                      <a:pt x="118" y="1001"/>
                    </a:lnTo>
                    <a:lnTo>
                      <a:pt x="110" y="1012"/>
                    </a:lnTo>
                    <a:lnTo>
                      <a:pt x="114" y="1014"/>
                    </a:lnTo>
                    <a:lnTo>
                      <a:pt x="112" y="1010"/>
                    </a:lnTo>
                    <a:lnTo>
                      <a:pt x="114" y="1008"/>
                    </a:lnTo>
                    <a:lnTo>
                      <a:pt x="108" y="1012"/>
                    </a:lnTo>
                    <a:lnTo>
                      <a:pt x="100" y="1012"/>
                    </a:lnTo>
                    <a:lnTo>
                      <a:pt x="98" y="1014"/>
                    </a:lnTo>
                    <a:lnTo>
                      <a:pt x="90" y="1016"/>
                    </a:lnTo>
                    <a:lnTo>
                      <a:pt x="94" y="1022"/>
                    </a:lnTo>
                    <a:lnTo>
                      <a:pt x="92" y="1016"/>
                    </a:lnTo>
                    <a:lnTo>
                      <a:pt x="82" y="1020"/>
                    </a:lnTo>
                    <a:lnTo>
                      <a:pt x="58" y="1026"/>
                    </a:lnTo>
                    <a:lnTo>
                      <a:pt x="46" y="1030"/>
                    </a:lnTo>
                    <a:lnTo>
                      <a:pt x="36" y="1032"/>
                    </a:lnTo>
                    <a:lnTo>
                      <a:pt x="30" y="1034"/>
                    </a:lnTo>
                    <a:lnTo>
                      <a:pt x="28" y="1034"/>
                    </a:lnTo>
                    <a:lnTo>
                      <a:pt x="26" y="1036"/>
                    </a:lnTo>
                    <a:lnTo>
                      <a:pt x="24" y="1038"/>
                    </a:lnTo>
                    <a:lnTo>
                      <a:pt x="22" y="1040"/>
                    </a:lnTo>
                    <a:lnTo>
                      <a:pt x="22" y="1044"/>
                    </a:lnTo>
                    <a:lnTo>
                      <a:pt x="28" y="1044"/>
                    </a:lnTo>
                    <a:lnTo>
                      <a:pt x="22" y="1042"/>
                    </a:lnTo>
                    <a:lnTo>
                      <a:pt x="20" y="1046"/>
                    </a:lnTo>
                    <a:lnTo>
                      <a:pt x="12" y="1056"/>
                    </a:lnTo>
                    <a:lnTo>
                      <a:pt x="2" y="1066"/>
                    </a:lnTo>
                    <a:lnTo>
                      <a:pt x="8" y="1068"/>
                    </a:lnTo>
                    <a:lnTo>
                      <a:pt x="4" y="1064"/>
                    </a:lnTo>
                    <a:lnTo>
                      <a:pt x="2" y="1066"/>
                    </a:lnTo>
                    <a:lnTo>
                      <a:pt x="0" y="1068"/>
                    </a:lnTo>
                    <a:lnTo>
                      <a:pt x="8" y="1076"/>
                    </a:lnTo>
                    <a:lnTo>
                      <a:pt x="10" y="1074"/>
                    </a:lnTo>
                    <a:lnTo>
                      <a:pt x="6" y="1072"/>
                    </a:lnTo>
                    <a:lnTo>
                      <a:pt x="8" y="1076"/>
                    </a:lnTo>
                    <a:lnTo>
                      <a:pt x="10" y="1074"/>
                    </a:lnTo>
                    <a:lnTo>
                      <a:pt x="12" y="1072"/>
                    </a:lnTo>
                    <a:lnTo>
                      <a:pt x="22" y="1062"/>
                    </a:lnTo>
                    <a:lnTo>
                      <a:pt x="30" y="1052"/>
                    </a:lnTo>
                    <a:lnTo>
                      <a:pt x="32" y="1048"/>
                    </a:lnTo>
                    <a:lnTo>
                      <a:pt x="34" y="1046"/>
                    </a:lnTo>
                    <a:lnTo>
                      <a:pt x="34" y="1040"/>
                    </a:lnTo>
                    <a:lnTo>
                      <a:pt x="28" y="1046"/>
                    </a:lnTo>
                    <a:lnTo>
                      <a:pt x="30" y="1044"/>
                    </a:lnTo>
                    <a:lnTo>
                      <a:pt x="32" y="1042"/>
                    </a:lnTo>
                    <a:lnTo>
                      <a:pt x="34" y="1040"/>
                    </a:lnTo>
                    <a:lnTo>
                      <a:pt x="28" y="1040"/>
                    </a:lnTo>
                    <a:lnTo>
                      <a:pt x="30" y="1046"/>
                    </a:lnTo>
                    <a:lnTo>
                      <a:pt x="32" y="1046"/>
                    </a:lnTo>
                    <a:lnTo>
                      <a:pt x="38" y="1044"/>
                    </a:lnTo>
                    <a:lnTo>
                      <a:pt x="48" y="1042"/>
                    </a:lnTo>
                    <a:lnTo>
                      <a:pt x="60" y="1038"/>
                    </a:lnTo>
                    <a:lnTo>
                      <a:pt x="84" y="1032"/>
                    </a:lnTo>
                    <a:lnTo>
                      <a:pt x="94" y="1028"/>
                    </a:lnTo>
                    <a:lnTo>
                      <a:pt x="96" y="1026"/>
                    </a:lnTo>
                    <a:lnTo>
                      <a:pt x="104" y="1024"/>
                    </a:lnTo>
                    <a:lnTo>
                      <a:pt x="100" y="1018"/>
                    </a:lnTo>
                    <a:lnTo>
                      <a:pt x="100" y="1024"/>
                    </a:lnTo>
                    <a:lnTo>
                      <a:pt x="110" y="1024"/>
                    </a:lnTo>
                    <a:lnTo>
                      <a:pt x="116" y="1020"/>
                    </a:lnTo>
                    <a:lnTo>
                      <a:pt x="118" y="1020"/>
                    </a:lnTo>
                    <a:lnTo>
                      <a:pt x="120" y="1018"/>
                    </a:lnTo>
                    <a:lnTo>
                      <a:pt x="128" y="1008"/>
                    </a:lnTo>
                    <a:lnTo>
                      <a:pt x="134" y="997"/>
                    </a:lnTo>
                    <a:lnTo>
                      <a:pt x="128" y="995"/>
                    </a:lnTo>
                    <a:lnTo>
                      <a:pt x="132" y="999"/>
                    </a:lnTo>
                    <a:lnTo>
                      <a:pt x="140" y="991"/>
                    </a:lnTo>
                    <a:lnTo>
                      <a:pt x="136" y="985"/>
                    </a:lnTo>
                    <a:lnTo>
                      <a:pt x="138" y="991"/>
                    </a:lnTo>
                    <a:lnTo>
                      <a:pt x="148" y="987"/>
                    </a:lnTo>
                    <a:lnTo>
                      <a:pt x="158" y="981"/>
                    </a:lnTo>
                    <a:lnTo>
                      <a:pt x="184" y="969"/>
                    </a:lnTo>
                    <a:lnTo>
                      <a:pt x="186" y="969"/>
                    </a:lnTo>
                    <a:lnTo>
                      <a:pt x="208" y="957"/>
                    </a:lnTo>
                    <a:lnTo>
                      <a:pt x="216" y="951"/>
                    </a:lnTo>
                    <a:lnTo>
                      <a:pt x="218" y="949"/>
                    </a:lnTo>
                    <a:lnTo>
                      <a:pt x="224" y="945"/>
                    </a:lnTo>
                    <a:lnTo>
                      <a:pt x="220" y="947"/>
                    </a:lnTo>
                    <a:lnTo>
                      <a:pt x="222" y="945"/>
                    </a:lnTo>
                    <a:lnTo>
                      <a:pt x="220" y="941"/>
                    </a:lnTo>
                    <a:lnTo>
                      <a:pt x="222" y="947"/>
                    </a:lnTo>
                    <a:lnTo>
                      <a:pt x="252" y="941"/>
                    </a:lnTo>
                    <a:lnTo>
                      <a:pt x="280" y="937"/>
                    </a:lnTo>
                    <a:lnTo>
                      <a:pt x="304" y="933"/>
                    </a:lnTo>
                    <a:lnTo>
                      <a:pt x="324" y="929"/>
                    </a:lnTo>
                    <a:lnTo>
                      <a:pt x="326" y="927"/>
                    </a:lnTo>
                    <a:lnTo>
                      <a:pt x="340" y="919"/>
                    </a:lnTo>
                    <a:lnTo>
                      <a:pt x="342" y="917"/>
                    </a:lnTo>
                    <a:lnTo>
                      <a:pt x="350" y="905"/>
                    </a:lnTo>
                    <a:lnTo>
                      <a:pt x="352" y="903"/>
                    </a:lnTo>
                    <a:lnTo>
                      <a:pt x="354" y="895"/>
                    </a:lnTo>
                    <a:lnTo>
                      <a:pt x="354" y="883"/>
                    </a:lnTo>
                    <a:lnTo>
                      <a:pt x="354" y="881"/>
                    </a:lnTo>
                    <a:lnTo>
                      <a:pt x="352" y="869"/>
                    </a:lnTo>
                    <a:lnTo>
                      <a:pt x="348" y="855"/>
                    </a:lnTo>
                    <a:lnTo>
                      <a:pt x="346" y="853"/>
                    </a:lnTo>
                    <a:lnTo>
                      <a:pt x="344" y="851"/>
                    </a:lnTo>
                    <a:lnTo>
                      <a:pt x="328" y="839"/>
                    </a:lnTo>
                    <a:lnTo>
                      <a:pt x="314" y="825"/>
                    </a:lnTo>
                    <a:lnTo>
                      <a:pt x="312" y="831"/>
                    </a:lnTo>
                    <a:lnTo>
                      <a:pt x="316" y="827"/>
                    </a:lnTo>
                    <a:lnTo>
                      <a:pt x="306" y="815"/>
                    </a:lnTo>
                    <a:lnTo>
                      <a:pt x="302" y="817"/>
                    </a:lnTo>
                    <a:lnTo>
                      <a:pt x="308" y="817"/>
                    </a:lnTo>
                    <a:lnTo>
                      <a:pt x="302" y="803"/>
                    </a:lnTo>
                    <a:lnTo>
                      <a:pt x="298" y="787"/>
                    </a:lnTo>
                    <a:lnTo>
                      <a:pt x="292" y="787"/>
                    </a:lnTo>
                    <a:lnTo>
                      <a:pt x="298" y="789"/>
                    </a:lnTo>
                    <a:lnTo>
                      <a:pt x="300" y="771"/>
                    </a:lnTo>
                    <a:lnTo>
                      <a:pt x="304" y="751"/>
                    </a:lnTo>
                    <a:lnTo>
                      <a:pt x="312" y="729"/>
                    </a:lnTo>
                    <a:lnTo>
                      <a:pt x="306" y="727"/>
                    </a:lnTo>
                    <a:lnTo>
                      <a:pt x="312" y="731"/>
                    </a:lnTo>
                    <a:lnTo>
                      <a:pt x="326" y="715"/>
                    </a:lnTo>
                    <a:lnTo>
                      <a:pt x="320" y="713"/>
                    </a:lnTo>
                    <a:lnTo>
                      <a:pt x="324" y="717"/>
                    </a:lnTo>
                    <a:lnTo>
                      <a:pt x="338" y="705"/>
                    </a:lnTo>
                    <a:lnTo>
                      <a:pt x="372" y="685"/>
                    </a:lnTo>
                    <a:lnTo>
                      <a:pt x="370" y="679"/>
                    </a:lnTo>
                    <a:lnTo>
                      <a:pt x="370" y="685"/>
                    </a:lnTo>
                    <a:lnTo>
                      <a:pt x="408" y="667"/>
                    </a:lnTo>
                    <a:lnTo>
                      <a:pt x="430" y="659"/>
                    </a:lnTo>
                    <a:lnTo>
                      <a:pt x="432" y="657"/>
                    </a:lnTo>
                    <a:lnTo>
                      <a:pt x="452" y="647"/>
                    </a:lnTo>
                    <a:lnTo>
                      <a:pt x="452" y="645"/>
                    </a:lnTo>
                    <a:lnTo>
                      <a:pt x="454" y="643"/>
                    </a:lnTo>
                    <a:lnTo>
                      <a:pt x="456" y="641"/>
                    </a:lnTo>
                    <a:lnTo>
                      <a:pt x="454" y="639"/>
                    </a:lnTo>
                    <a:lnTo>
                      <a:pt x="452" y="637"/>
                    </a:lnTo>
                    <a:lnTo>
                      <a:pt x="450" y="635"/>
                    </a:lnTo>
                    <a:lnTo>
                      <a:pt x="424" y="633"/>
                    </a:lnTo>
                    <a:lnTo>
                      <a:pt x="400" y="633"/>
                    </a:lnTo>
                    <a:lnTo>
                      <a:pt x="380" y="631"/>
                    </a:lnTo>
                    <a:lnTo>
                      <a:pt x="362" y="631"/>
                    </a:lnTo>
                    <a:lnTo>
                      <a:pt x="348" y="631"/>
                    </a:lnTo>
                    <a:lnTo>
                      <a:pt x="336" y="629"/>
                    </a:lnTo>
                    <a:lnTo>
                      <a:pt x="326" y="629"/>
                    </a:lnTo>
                    <a:lnTo>
                      <a:pt x="318" y="625"/>
                    </a:lnTo>
                    <a:lnTo>
                      <a:pt x="318" y="631"/>
                    </a:lnTo>
                    <a:lnTo>
                      <a:pt x="320" y="627"/>
                    </a:lnTo>
                    <a:lnTo>
                      <a:pt x="310" y="617"/>
                    </a:lnTo>
                    <a:lnTo>
                      <a:pt x="312" y="619"/>
                    </a:lnTo>
                    <a:lnTo>
                      <a:pt x="306" y="621"/>
                    </a:lnTo>
                    <a:lnTo>
                      <a:pt x="312" y="621"/>
                    </a:lnTo>
                    <a:lnTo>
                      <a:pt x="310" y="613"/>
                    </a:lnTo>
                    <a:lnTo>
                      <a:pt x="306" y="603"/>
                    </a:lnTo>
                    <a:lnTo>
                      <a:pt x="304" y="589"/>
                    </a:lnTo>
                    <a:lnTo>
                      <a:pt x="302" y="573"/>
                    </a:lnTo>
                    <a:lnTo>
                      <a:pt x="300" y="555"/>
                    </a:lnTo>
                    <a:lnTo>
                      <a:pt x="298" y="533"/>
                    </a:lnTo>
                    <a:lnTo>
                      <a:pt x="296" y="531"/>
                    </a:lnTo>
                    <a:lnTo>
                      <a:pt x="294" y="529"/>
                    </a:lnTo>
                    <a:lnTo>
                      <a:pt x="292" y="527"/>
                    </a:lnTo>
                    <a:lnTo>
                      <a:pt x="290" y="527"/>
                    </a:lnTo>
                    <a:lnTo>
                      <a:pt x="288" y="529"/>
                    </a:lnTo>
                    <a:lnTo>
                      <a:pt x="284" y="531"/>
                    </a:lnTo>
                    <a:lnTo>
                      <a:pt x="274" y="535"/>
                    </a:lnTo>
                    <a:lnTo>
                      <a:pt x="262" y="539"/>
                    </a:lnTo>
                    <a:lnTo>
                      <a:pt x="236" y="545"/>
                    </a:lnTo>
                    <a:lnTo>
                      <a:pt x="222" y="549"/>
                    </a:lnTo>
                    <a:lnTo>
                      <a:pt x="222" y="555"/>
                    </a:lnTo>
                    <a:lnTo>
                      <a:pt x="224" y="549"/>
                    </a:lnTo>
                    <a:lnTo>
                      <a:pt x="208" y="549"/>
                    </a:lnTo>
                    <a:lnTo>
                      <a:pt x="206" y="549"/>
                    </a:lnTo>
                    <a:lnTo>
                      <a:pt x="188" y="555"/>
                    </a:lnTo>
                    <a:lnTo>
                      <a:pt x="164" y="557"/>
                    </a:lnTo>
                    <a:lnTo>
                      <a:pt x="138" y="559"/>
                    </a:lnTo>
                    <a:lnTo>
                      <a:pt x="138" y="565"/>
                    </a:lnTo>
                    <a:lnTo>
                      <a:pt x="140" y="559"/>
                    </a:lnTo>
                    <a:lnTo>
                      <a:pt x="112" y="559"/>
                    </a:lnTo>
                    <a:lnTo>
                      <a:pt x="116" y="563"/>
                    </a:lnTo>
                    <a:lnTo>
                      <a:pt x="114" y="561"/>
                    </a:lnTo>
                    <a:lnTo>
                      <a:pt x="112" y="559"/>
                    </a:lnTo>
                    <a:lnTo>
                      <a:pt x="112" y="565"/>
                    </a:lnTo>
                    <a:lnTo>
                      <a:pt x="118" y="565"/>
                    </a:lnTo>
                    <a:lnTo>
                      <a:pt x="112" y="531"/>
                    </a:lnTo>
                    <a:lnTo>
                      <a:pt x="108" y="499"/>
                    </a:lnTo>
                    <a:lnTo>
                      <a:pt x="102" y="499"/>
                    </a:lnTo>
                    <a:lnTo>
                      <a:pt x="108" y="501"/>
                    </a:lnTo>
                    <a:lnTo>
                      <a:pt x="108" y="467"/>
                    </a:lnTo>
                    <a:lnTo>
                      <a:pt x="110" y="433"/>
                    </a:lnTo>
                    <a:lnTo>
                      <a:pt x="120" y="365"/>
                    </a:lnTo>
                    <a:lnTo>
                      <a:pt x="130" y="299"/>
                    </a:lnTo>
                    <a:lnTo>
                      <a:pt x="124" y="297"/>
                    </a:lnTo>
                    <a:lnTo>
                      <a:pt x="130" y="299"/>
                    </a:lnTo>
                    <a:lnTo>
                      <a:pt x="144" y="274"/>
                    </a:lnTo>
                    <a:lnTo>
                      <a:pt x="160" y="252"/>
                    </a:lnTo>
                    <a:lnTo>
                      <a:pt x="196" y="206"/>
                    </a:lnTo>
                    <a:lnTo>
                      <a:pt x="230" y="158"/>
                    </a:lnTo>
                    <a:lnTo>
                      <a:pt x="246" y="132"/>
                    </a:lnTo>
                    <a:lnTo>
                      <a:pt x="248" y="130"/>
                    </a:lnTo>
                    <a:lnTo>
                      <a:pt x="262" y="104"/>
                    </a:lnTo>
                    <a:lnTo>
                      <a:pt x="262" y="102"/>
                    </a:lnTo>
                    <a:lnTo>
                      <a:pt x="262" y="100"/>
                    </a:lnTo>
                    <a:lnTo>
                      <a:pt x="248" y="82"/>
                    </a:lnTo>
                    <a:lnTo>
                      <a:pt x="236" y="68"/>
                    </a:lnTo>
                    <a:lnTo>
                      <a:pt x="224" y="56"/>
                    </a:lnTo>
                    <a:lnTo>
                      <a:pt x="222" y="54"/>
                    </a:lnTo>
                    <a:lnTo>
                      <a:pt x="210" y="42"/>
                    </a:lnTo>
                    <a:lnTo>
                      <a:pt x="186" y="28"/>
                    </a:lnTo>
                    <a:lnTo>
                      <a:pt x="184" y="26"/>
                    </a:lnTo>
                    <a:lnTo>
                      <a:pt x="158" y="16"/>
                    </a:lnTo>
                    <a:lnTo>
                      <a:pt x="130" y="10"/>
                    </a:lnTo>
                    <a:lnTo>
                      <a:pt x="96" y="6"/>
                    </a:lnTo>
                    <a:lnTo>
                      <a:pt x="76" y="4"/>
                    </a:lnTo>
                    <a:lnTo>
                      <a:pt x="54" y="4"/>
                    </a:lnTo>
                    <a:lnTo>
                      <a:pt x="3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5" name="Freeform 112"/>
              <p:cNvSpPr>
                <a:spLocks/>
              </p:cNvSpPr>
              <p:nvPr/>
            </p:nvSpPr>
            <p:spPr bwMode="auto">
              <a:xfrm>
                <a:off x="4910" y="284"/>
                <a:ext cx="702" cy="398"/>
              </a:xfrm>
              <a:custGeom>
                <a:avLst/>
                <a:gdLst>
                  <a:gd name="T0" fmla="*/ 8 w 831"/>
                  <a:gd name="T1" fmla="*/ 18 h 495"/>
                  <a:gd name="T2" fmla="*/ 18 w 831"/>
                  <a:gd name="T3" fmla="*/ 16 h 495"/>
                  <a:gd name="T4" fmla="*/ 21 w 831"/>
                  <a:gd name="T5" fmla="*/ 16 h 495"/>
                  <a:gd name="T6" fmla="*/ 30 w 831"/>
                  <a:gd name="T7" fmla="*/ 16 h 495"/>
                  <a:gd name="T8" fmla="*/ 41 w 831"/>
                  <a:gd name="T9" fmla="*/ 17 h 495"/>
                  <a:gd name="T10" fmla="*/ 41 w 831"/>
                  <a:gd name="T11" fmla="*/ 18 h 495"/>
                  <a:gd name="T12" fmla="*/ 52 w 831"/>
                  <a:gd name="T13" fmla="*/ 33 h 495"/>
                  <a:gd name="T14" fmla="*/ 57 w 831"/>
                  <a:gd name="T15" fmla="*/ 35 h 495"/>
                  <a:gd name="T16" fmla="*/ 57 w 831"/>
                  <a:gd name="T17" fmla="*/ 35 h 495"/>
                  <a:gd name="T18" fmla="*/ 57 w 831"/>
                  <a:gd name="T19" fmla="*/ 27 h 495"/>
                  <a:gd name="T20" fmla="*/ 55 w 831"/>
                  <a:gd name="T21" fmla="*/ 17 h 495"/>
                  <a:gd name="T22" fmla="*/ 54 w 831"/>
                  <a:gd name="T23" fmla="*/ 14 h 495"/>
                  <a:gd name="T24" fmla="*/ 52 w 831"/>
                  <a:gd name="T25" fmla="*/ 14 h 495"/>
                  <a:gd name="T26" fmla="*/ 54 w 831"/>
                  <a:gd name="T27" fmla="*/ 14 h 495"/>
                  <a:gd name="T28" fmla="*/ 54 w 831"/>
                  <a:gd name="T29" fmla="*/ 13 h 495"/>
                  <a:gd name="T30" fmla="*/ 55 w 831"/>
                  <a:gd name="T31" fmla="*/ 13 h 495"/>
                  <a:gd name="T32" fmla="*/ 59 w 831"/>
                  <a:gd name="T33" fmla="*/ 10 h 495"/>
                  <a:gd name="T34" fmla="*/ 62 w 831"/>
                  <a:gd name="T35" fmla="*/ 8 h 495"/>
                  <a:gd name="T36" fmla="*/ 64 w 831"/>
                  <a:gd name="T37" fmla="*/ 7 h 495"/>
                  <a:gd name="T38" fmla="*/ 76 w 831"/>
                  <a:gd name="T39" fmla="*/ 6 h 495"/>
                  <a:gd name="T40" fmla="*/ 82 w 831"/>
                  <a:gd name="T41" fmla="*/ 5 h 495"/>
                  <a:gd name="T42" fmla="*/ 101 w 831"/>
                  <a:gd name="T43" fmla="*/ 2 h 495"/>
                  <a:gd name="T44" fmla="*/ 107 w 831"/>
                  <a:gd name="T45" fmla="*/ 2 h 495"/>
                  <a:gd name="T46" fmla="*/ 108 w 831"/>
                  <a:gd name="T47" fmla="*/ 2 h 495"/>
                  <a:gd name="T48" fmla="*/ 108 w 831"/>
                  <a:gd name="T49" fmla="*/ 2 h 495"/>
                  <a:gd name="T50" fmla="*/ 108 w 831"/>
                  <a:gd name="T51" fmla="*/ 3 h 495"/>
                  <a:gd name="T52" fmla="*/ 110 w 831"/>
                  <a:gd name="T53" fmla="*/ 2 h 495"/>
                  <a:gd name="T54" fmla="*/ 110 w 831"/>
                  <a:gd name="T55" fmla="*/ 2 h 495"/>
                  <a:gd name="T56" fmla="*/ 108 w 831"/>
                  <a:gd name="T57" fmla="*/ 2 h 495"/>
                  <a:gd name="T58" fmla="*/ 103 w 831"/>
                  <a:gd name="T59" fmla="*/ 0 h 495"/>
                  <a:gd name="T60" fmla="*/ 84 w 831"/>
                  <a:gd name="T61" fmla="*/ 4 h 495"/>
                  <a:gd name="T62" fmla="*/ 79 w 831"/>
                  <a:gd name="T63" fmla="*/ 5 h 495"/>
                  <a:gd name="T64" fmla="*/ 72 w 831"/>
                  <a:gd name="T65" fmla="*/ 6 h 495"/>
                  <a:gd name="T66" fmla="*/ 62 w 831"/>
                  <a:gd name="T67" fmla="*/ 7 h 495"/>
                  <a:gd name="T68" fmla="*/ 60 w 831"/>
                  <a:gd name="T69" fmla="*/ 8 h 495"/>
                  <a:gd name="T70" fmla="*/ 55 w 831"/>
                  <a:gd name="T71" fmla="*/ 11 h 495"/>
                  <a:gd name="T72" fmla="*/ 53 w 831"/>
                  <a:gd name="T73" fmla="*/ 11 h 495"/>
                  <a:gd name="T74" fmla="*/ 52 w 831"/>
                  <a:gd name="T75" fmla="*/ 14 h 495"/>
                  <a:gd name="T76" fmla="*/ 52 w 831"/>
                  <a:gd name="T77" fmla="*/ 14 h 495"/>
                  <a:gd name="T78" fmla="*/ 52 w 831"/>
                  <a:gd name="T79" fmla="*/ 14 h 495"/>
                  <a:gd name="T80" fmla="*/ 53 w 831"/>
                  <a:gd name="T81" fmla="*/ 16 h 495"/>
                  <a:gd name="T82" fmla="*/ 55 w 831"/>
                  <a:gd name="T83" fmla="*/ 27 h 495"/>
                  <a:gd name="T84" fmla="*/ 57 w 831"/>
                  <a:gd name="T85" fmla="*/ 35 h 495"/>
                  <a:gd name="T86" fmla="*/ 56 w 831"/>
                  <a:gd name="T87" fmla="*/ 35 h 495"/>
                  <a:gd name="T88" fmla="*/ 57 w 831"/>
                  <a:gd name="T89" fmla="*/ 35 h 495"/>
                  <a:gd name="T90" fmla="*/ 52 w 831"/>
                  <a:gd name="T91" fmla="*/ 31 h 495"/>
                  <a:gd name="T92" fmla="*/ 41 w 831"/>
                  <a:gd name="T93" fmla="*/ 16 h 495"/>
                  <a:gd name="T94" fmla="*/ 37 w 831"/>
                  <a:gd name="T95" fmla="*/ 16 h 495"/>
                  <a:gd name="T96" fmla="*/ 25 w 831"/>
                  <a:gd name="T97" fmla="*/ 14 h 495"/>
                  <a:gd name="T98" fmla="*/ 20 w 831"/>
                  <a:gd name="T99" fmla="*/ 14 h 495"/>
                  <a:gd name="T100" fmla="*/ 12 w 831"/>
                  <a:gd name="T101" fmla="*/ 16 h 49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31"/>
                  <a:gd name="T154" fmla="*/ 0 h 495"/>
                  <a:gd name="T155" fmla="*/ 831 w 831"/>
                  <a:gd name="T156" fmla="*/ 495 h 49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31" h="495">
                    <a:moveTo>
                      <a:pt x="0" y="236"/>
                    </a:moveTo>
                    <a:lnTo>
                      <a:pt x="2" y="248"/>
                    </a:lnTo>
                    <a:lnTo>
                      <a:pt x="36" y="240"/>
                    </a:lnTo>
                    <a:lnTo>
                      <a:pt x="64" y="234"/>
                    </a:lnTo>
                    <a:lnTo>
                      <a:pt x="88" y="228"/>
                    </a:lnTo>
                    <a:lnTo>
                      <a:pt x="106" y="224"/>
                    </a:lnTo>
                    <a:lnTo>
                      <a:pt x="120" y="220"/>
                    </a:lnTo>
                    <a:lnTo>
                      <a:pt x="132" y="216"/>
                    </a:lnTo>
                    <a:lnTo>
                      <a:pt x="152" y="214"/>
                    </a:lnTo>
                    <a:lnTo>
                      <a:pt x="162" y="214"/>
                    </a:lnTo>
                    <a:lnTo>
                      <a:pt x="162" y="208"/>
                    </a:lnTo>
                    <a:lnTo>
                      <a:pt x="160" y="214"/>
                    </a:lnTo>
                    <a:lnTo>
                      <a:pt x="172" y="214"/>
                    </a:lnTo>
                    <a:lnTo>
                      <a:pt x="185" y="216"/>
                    </a:lnTo>
                    <a:lnTo>
                      <a:pt x="201" y="218"/>
                    </a:lnTo>
                    <a:lnTo>
                      <a:pt x="221" y="222"/>
                    </a:lnTo>
                    <a:lnTo>
                      <a:pt x="245" y="226"/>
                    </a:lnTo>
                    <a:lnTo>
                      <a:pt x="275" y="230"/>
                    </a:lnTo>
                    <a:lnTo>
                      <a:pt x="313" y="236"/>
                    </a:lnTo>
                    <a:lnTo>
                      <a:pt x="313" y="230"/>
                    </a:lnTo>
                    <a:lnTo>
                      <a:pt x="309" y="232"/>
                    </a:lnTo>
                    <a:lnTo>
                      <a:pt x="311" y="234"/>
                    </a:lnTo>
                    <a:lnTo>
                      <a:pt x="313" y="236"/>
                    </a:lnTo>
                    <a:lnTo>
                      <a:pt x="307" y="232"/>
                    </a:lnTo>
                    <a:lnTo>
                      <a:pt x="333" y="298"/>
                    </a:lnTo>
                    <a:lnTo>
                      <a:pt x="359" y="364"/>
                    </a:lnTo>
                    <a:lnTo>
                      <a:pt x="385" y="430"/>
                    </a:lnTo>
                    <a:lnTo>
                      <a:pt x="401" y="460"/>
                    </a:lnTo>
                    <a:lnTo>
                      <a:pt x="401" y="462"/>
                    </a:lnTo>
                    <a:lnTo>
                      <a:pt x="419" y="493"/>
                    </a:lnTo>
                    <a:lnTo>
                      <a:pt x="419" y="491"/>
                    </a:lnTo>
                    <a:lnTo>
                      <a:pt x="421" y="493"/>
                    </a:lnTo>
                    <a:lnTo>
                      <a:pt x="423" y="495"/>
                    </a:lnTo>
                    <a:lnTo>
                      <a:pt x="425" y="493"/>
                    </a:lnTo>
                    <a:lnTo>
                      <a:pt x="427" y="491"/>
                    </a:lnTo>
                    <a:lnTo>
                      <a:pt x="429" y="489"/>
                    </a:lnTo>
                    <a:lnTo>
                      <a:pt x="429" y="422"/>
                    </a:lnTo>
                    <a:lnTo>
                      <a:pt x="427" y="358"/>
                    </a:lnTo>
                    <a:lnTo>
                      <a:pt x="425" y="294"/>
                    </a:lnTo>
                    <a:lnTo>
                      <a:pt x="417" y="230"/>
                    </a:lnTo>
                    <a:lnTo>
                      <a:pt x="411" y="230"/>
                    </a:lnTo>
                    <a:lnTo>
                      <a:pt x="417" y="230"/>
                    </a:lnTo>
                    <a:lnTo>
                      <a:pt x="417" y="220"/>
                    </a:lnTo>
                    <a:lnTo>
                      <a:pt x="417" y="214"/>
                    </a:lnTo>
                    <a:lnTo>
                      <a:pt x="413" y="204"/>
                    </a:lnTo>
                    <a:lnTo>
                      <a:pt x="413" y="202"/>
                    </a:lnTo>
                    <a:lnTo>
                      <a:pt x="409" y="198"/>
                    </a:lnTo>
                    <a:lnTo>
                      <a:pt x="407" y="196"/>
                    </a:lnTo>
                    <a:lnTo>
                      <a:pt x="405" y="194"/>
                    </a:lnTo>
                    <a:lnTo>
                      <a:pt x="403" y="198"/>
                    </a:lnTo>
                    <a:lnTo>
                      <a:pt x="407" y="196"/>
                    </a:lnTo>
                    <a:lnTo>
                      <a:pt x="405" y="194"/>
                    </a:lnTo>
                    <a:lnTo>
                      <a:pt x="401" y="196"/>
                    </a:lnTo>
                    <a:lnTo>
                      <a:pt x="407" y="196"/>
                    </a:lnTo>
                    <a:lnTo>
                      <a:pt x="407" y="198"/>
                    </a:lnTo>
                    <a:lnTo>
                      <a:pt x="407" y="192"/>
                    </a:lnTo>
                    <a:lnTo>
                      <a:pt x="411" y="184"/>
                    </a:lnTo>
                    <a:lnTo>
                      <a:pt x="413" y="176"/>
                    </a:lnTo>
                    <a:lnTo>
                      <a:pt x="417" y="168"/>
                    </a:lnTo>
                    <a:lnTo>
                      <a:pt x="411" y="166"/>
                    </a:lnTo>
                    <a:lnTo>
                      <a:pt x="415" y="168"/>
                    </a:lnTo>
                    <a:lnTo>
                      <a:pt x="415" y="172"/>
                    </a:lnTo>
                    <a:lnTo>
                      <a:pt x="419" y="166"/>
                    </a:lnTo>
                    <a:lnTo>
                      <a:pt x="421" y="164"/>
                    </a:lnTo>
                    <a:lnTo>
                      <a:pt x="429" y="156"/>
                    </a:lnTo>
                    <a:lnTo>
                      <a:pt x="447" y="138"/>
                    </a:lnTo>
                    <a:lnTo>
                      <a:pt x="463" y="118"/>
                    </a:lnTo>
                    <a:lnTo>
                      <a:pt x="471" y="110"/>
                    </a:lnTo>
                    <a:lnTo>
                      <a:pt x="465" y="108"/>
                    </a:lnTo>
                    <a:lnTo>
                      <a:pt x="469" y="112"/>
                    </a:lnTo>
                    <a:lnTo>
                      <a:pt x="475" y="108"/>
                    </a:lnTo>
                    <a:lnTo>
                      <a:pt x="471" y="102"/>
                    </a:lnTo>
                    <a:lnTo>
                      <a:pt x="473" y="108"/>
                    </a:lnTo>
                    <a:lnTo>
                      <a:pt x="487" y="104"/>
                    </a:lnTo>
                    <a:lnTo>
                      <a:pt x="507" y="100"/>
                    </a:lnTo>
                    <a:lnTo>
                      <a:pt x="545" y="94"/>
                    </a:lnTo>
                    <a:lnTo>
                      <a:pt x="563" y="90"/>
                    </a:lnTo>
                    <a:lnTo>
                      <a:pt x="579" y="88"/>
                    </a:lnTo>
                    <a:lnTo>
                      <a:pt x="589" y="86"/>
                    </a:lnTo>
                    <a:lnTo>
                      <a:pt x="591" y="86"/>
                    </a:lnTo>
                    <a:lnTo>
                      <a:pt x="593" y="86"/>
                    </a:lnTo>
                    <a:lnTo>
                      <a:pt x="619" y="74"/>
                    </a:lnTo>
                    <a:lnTo>
                      <a:pt x="643" y="62"/>
                    </a:lnTo>
                    <a:lnTo>
                      <a:pt x="689" y="40"/>
                    </a:lnTo>
                    <a:lnTo>
                      <a:pt x="735" y="24"/>
                    </a:lnTo>
                    <a:lnTo>
                      <a:pt x="761" y="16"/>
                    </a:lnTo>
                    <a:lnTo>
                      <a:pt x="785" y="12"/>
                    </a:lnTo>
                    <a:lnTo>
                      <a:pt x="785" y="6"/>
                    </a:lnTo>
                    <a:lnTo>
                      <a:pt x="785" y="12"/>
                    </a:lnTo>
                    <a:lnTo>
                      <a:pt x="803" y="18"/>
                    </a:lnTo>
                    <a:lnTo>
                      <a:pt x="815" y="22"/>
                    </a:lnTo>
                    <a:lnTo>
                      <a:pt x="821" y="24"/>
                    </a:lnTo>
                    <a:lnTo>
                      <a:pt x="823" y="18"/>
                    </a:lnTo>
                    <a:lnTo>
                      <a:pt x="819" y="24"/>
                    </a:lnTo>
                    <a:lnTo>
                      <a:pt x="817" y="22"/>
                    </a:lnTo>
                    <a:lnTo>
                      <a:pt x="821" y="24"/>
                    </a:lnTo>
                    <a:lnTo>
                      <a:pt x="825" y="22"/>
                    </a:lnTo>
                    <a:lnTo>
                      <a:pt x="819" y="22"/>
                    </a:lnTo>
                    <a:lnTo>
                      <a:pt x="819" y="20"/>
                    </a:lnTo>
                    <a:lnTo>
                      <a:pt x="819" y="26"/>
                    </a:lnTo>
                    <a:lnTo>
                      <a:pt x="817" y="34"/>
                    </a:lnTo>
                    <a:lnTo>
                      <a:pt x="815" y="48"/>
                    </a:lnTo>
                    <a:lnTo>
                      <a:pt x="815" y="70"/>
                    </a:lnTo>
                    <a:lnTo>
                      <a:pt x="827" y="70"/>
                    </a:lnTo>
                    <a:lnTo>
                      <a:pt x="827" y="50"/>
                    </a:lnTo>
                    <a:lnTo>
                      <a:pt x="829" y="36"/>
                    </a:lnTo>
                    <a:lnTo>
                      <a:pt x="831" y="28"/>
                    </a:lnTo>
                    <a:lnTo>
                      <a:pt x="831" y="22"/>
                    </a:lnTo>
                    <a:lnTo>
                      <a:pt x="831" y="20"/>
                    </a:lnTo>
                    <a:lnTo>
                      <a:pt x="831" y="18"/>
                    </a:lnTo>
                    <a:lnTo>
                      <a:pt x="827" y="16"/>
                    </a:lnTo>
                    <a:lnTo>
                      <a:pt x="825" y="14"/>
                    </a:lnTo>
                    <a:lnTo>
                      <a:pt x="823" y="12"/>
                    </a:lnTo>
                    <a:lnTo>
                      <a:pt x="817" y="10"/>
                    </a:lnTo>
                    <a:lnTo>
                      <a:pt x="805" y="6"/>
                    </a:lnTo>
                    <a:lnTo>
                      <a:pt x="787" y="0"/>
                    </a:lnTo>
                    <a:lnTo>
                      <a:pt x="785" y="0"/>
                    </a:lnTo>
                    <a:lnTo>
                      <a:pt x="759" y="4"/>
                    </a:lnTo>
                    <a:lnTo>
                      <a:pt x="733" y="12"/>
                    </a:lnTo>
                    <a:lnTo>
                      <a:pt x="687" y="28"/>
                    </a:lnTo>
                    <a:lnTo>
                      <a:pt x="641" y="50"/>
                    </a:lnTo>
                    <a:lnTo>
                      <a:pt x="617" y="62"/>
                    </a:lnTo>
                    <a:lnTo>
                      <a:pt x="589" y="74"/>
                    </a:lnTo>
                    <a:lnTo>
                      <a:pt x="591" y="80"/>
                    </a:lnTo>
                    <a:lnTo>
                      <a:pt x="591" y="74"/>
                    </a:lnTo>
                    <a:lnTo>
                      <a:pt x="587" y="74"/>
                    </a:lnTo>
                    <a:lnTo>
                      <a:pt x="577" y="76"/>
                    </a:lnTo>
                    <a:lnTo>
                      <a:pt x="561" y="78"/>
                    </a:lnTo>
                    <a:lnTo>
                      <a:pt x="543" y="82"/>
                    </a:lnTo>
                    <a:lnTo>
                      <a:pt x="505" y="88"/>
                    </a:lnTo>
                    <a:lnTo>
                      <a:pt x="485" y="92"/>
                    </a:lnTo>
                    <a:lnTo>
                      <a:pt x="471" y="96"/>
                    </a:lnTo>
                    <a:lnTo>
                      <a:pt x="469" y="98"/>
                    </a:lnTo>
                    <a:lnTo>
                      <a:pt x="463" y="102"/>
                    </a:lnTo>
                    <a:lnTo>
                      <a:pt x="461" y="104"/>
                    </a:lnTo>
                    <a:lnTo>
                      <a:pt x="453" y="112"/>
                    </a:lnTo>
                    <a:lnTo>
                      <a:pt x="437" y="132"/>
                    </a:lnTo>
                    <a:lnTo>
                      <a:pt x="419" y="150"/>
                    </a:lnTo>
                    <a:lnTo>
                      <a:pt x="411" y="158"/>
                    </a:lnTo>
                    <a:lnTo>
                      <a:pt x="417" y="160"/>
                    </a:lnTo>
                    <a:lnTo>
                      <a:pt x="413" y="156"/>
                    </a:lnTo>
                    <a:lnTo>
                      <a:pt x="409" y="162"/>
                    </a:lnTo>
                    <a:lnTo>
                      <a:pt x="407" y="164"/>
                    </a:lnTo>
                    <a:lnTo>
                      <a:pt x="405" y="164"/>
                    </a:lnTo>
                    <a:lnTo>
                      <a:pt x="401" y="174"/>
                    </a:lnTo>
                    <a:lnTo>
                      <a:pt x="399" y="182"/>
                    </a:lnTo>
                    <a:lnTo>
                      <a:pt x="395" y="190"/>
                    </a:lnTo>
                    <a:lnTo>
                      <a:pt x="395" y="196"/>
                    </a:lnTo>
                    <a:lnTo>
                      <a:pt x="395" y="198"/>
                    </a:lnTo>
                    <a:lnTo>
                      <a:pt x="395" y="200"/>
                    </a:lnTo>
                    <a:lnTo>
                      <a:pt x="397" y="202"/>
                    </a:lnTo>
                    <a:lnTo>
                      <a:pt x="399" y="204"/>
                    </a:lnTo>
                    <a:lnTo>
                      <a:pt x="401" y="206"/>
                    </a:lnTo>
                    <a:lnTo>
                      <a:pt x="405" y="202"/>
                    </a:lnTo>
                    <a:lnTo>
                      <a:pt x="399" y="204"/>
                    </a:lnTo>
                    <a:lnTo>
                      <a:pt x="403" y="208"/>
                    </a:lnTo>
                    <a:lnTo>
                      <a:pt x="407" y="206"/>
                    </a:lnTo>
                    <a:lnTo>
                      <a:pt x="401" y="206"/>
                    </a:lnTo>
                    <a:lnTo>
                      <a:pt x="405" y="216"/>
                    </a:lnTo>
                    <a:lnTo>
                      <a:pt x="405" y="222"/>
                    </a:lnTo>
                    <a:lnTo>
                      <a:pt x="405" y="230"/>
                    </a:lnTo>
                    <a:lnTo>
                      <a:pt x="405" y="232"/>
                    </a:lnTo>
                    <a:lnTo>
                      <a:pt x="413" y="296"/>
                    </a:lnTo>
                    <a:lnTo>
                      <a:pt x="415" y="360"/>
                    </a:lnTo>
                    <a:lnTo>
                      <a:pt x="417" y="424"/>
                    </a:lnTo>
                    <a:lnTo>
                      <a:pt x="417" y="489"/>
                    </a:lnTo>
                    <a:lnTo>
                      <a:pt x="427" y="486"/>
                    </a:lnTo>
                    <a:lnTo>
                      <a:pt x="425" y="484"/>
                    </a:lnTo>
                    <a:lnTo>
                      <a:pt x="423" y="482"/>
                    </a:lnTo>
                    <a:lnTo>
                      <a:pt x="421" y="484"/>
                    </a:lnTo>
                    <a:lnTo>
                      <a:pt x="419" y="486"/>
                    </a:lnTo>
                    <a:lnTo>
                      <a:pt x="417" y="489"/>
                    </a:lnTo>
                    <a:lnTo>
                      <a:pt x="423" y="489"/>
                    </a:lnTo>
                    <a:lnTo>
                      <a:pt x="429" y="486"/>
                    </a:lnTo>
                    <a:lnTo>
                      <a:pt x="411" y="456"/>
                    </a:lnTo>
                    <a:lnTo>
                      <a:pt x="407" y="460"/>
                    </a:lnTo>
                    <a:lnTo>
                      <a:pt x="413" y="458"/>
                    </a:lnTo>
                    <a:lnTo>
                      <a:pt x="397" y="428"/>
                    </a:lnTo>
                    <a:lnTo>
                      <a:pt x="371" y="362"/>
                    </a:lnTo>
                    <a:lnTo>
                      <a:pt x="345" y="296"/>
                    </a:lnTo>
                    <a:lnTo>
                      <a:pt x="319" y="228"/>
                    </a:lnTo>
                    <a:lnTo>
                      <a:pt x="317" y="228"/>
                    </a:lnTo>
                    <a:lnTo>
                      <a:pt x="315" y="226"/>
                    </a:lnTo>
                    <a:lnTo>
                      <a:pt x="313" y="224"/>
                    </a:lnTo>
                    <a:lnTo>
                      <a:pt x="315" y="224"/>
                    </a:lnTo>
                    <a:lnTo>
                      <a:pt x="277" y="218"/>
                    </a:lnTo>
                    <a:lnTo>
                      <a:pt x="247" y="214"/>
                    </a:lnTo>
                    <a:lnTo>
                      <a:pt x="223" y="210"/>
                    </a:lnTo>
                    <a:lnTo>
                      <a:pt x="203" y="206"/>
                    </a:lnTo>
                    <a:lnTo>
                      <a:pt x="187" y="204"/>
                    </a:lnTo>
                    <a:lnTo>
                      <a:pt x="174" y="202"/>
                    </a:lnTo>
                    <a:lnTo>
                      <a:pt x="162" y="202"/>
                    </a:lnTo>
                    <a:lnTo>
                      <a:pt x="160" y="202"/>
                    </a:lnTo>
                    <a:lnTo>
                      <a:pt x="150" y="202"/>
                    </a:lnTo>
                    <a:lnTo>
                      <a:pt x="130" y="204"/>
                    </a:lnTo>
                    <a:lnTo>
                      <a:pt x="118" y="208"/>
                    </a:lnTo>
                    <a:lnTo>
                      <a:pt x="104" y="212"/>
                    </a:lnTo>
                    <a:lnTo>
                      <a:pt x="86" y="216"/>
                    </a:lnTo>
                    <a:lnTo>
                      <a:pt x="62" y="222"/>
                    </a:lnTo>
                    <a:lnTo>
                      <a:pt x="34" y="228"/>
                    </a:lnTo>
                    <a:lnTo>
                      <a:pt x="0" y="236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6" name="Freeform 113"/>
              <p:cNvSpPr>
                <a:spLocks/>
              </p:cNvSpPr>
              <p:nvPr/>
            </p:nvSpPr>
            <p:spPr bwMode="auto">
              <a:xfrm>
                <a:off x="5468" y="1174"/>
                <a:ext cx="633" cy="534"/>
              </a:xfrm>
              <a:custGeom>
                <a:avLst/>
                <a:gdLst>
                  <a:gd name="T0" fmla="*/ 8 w 749"/>
                  <a:gd name="T1" fmla="*/ 35 h 665"/>
                  <a:gd name="T2" fmla="*/ 10 w 749"/>
                  <a:gd name="T3" fmla="*/ 31 h 665"/>
                  <a:gd name="T4" fmla="*/ 24 w 749"/>
                  <a:gd name="T5" fmla="*/ 28 h 665"/>
                  <a:gd name="T6" fmla="*/ 30 w 749"/>
                  <a:gd name="T7" fmla="*/ 28 h 665"/>
                  <a:gd name="T8" fmla="*/ 37 w 749"/>
                  <a:gd name="T9" fmla="*/ 28 h 665"/>
                  <a:gd name="T10" fmla="*/ 38 w 749"/>
                  <a:gd name="T11" fmla="*/ 28 h 665"/>
                  <a:gd name="T12" fmla="*/ 41 w 749"/>
                  <a:gd name="T13" fmla="*/ 35 h 665"/>
                  <a:gd name="T14" fmla="*/ 48 w 749"/>
                  <a:gd name="T15" fmla="*/ 43 h 665"/>
                  <a:gd name="T16" fmla="*/ 68 w 749"/>
                  <a:gd name="T17" fmla="*/ 47 h 665"/>
                  <a:gd name="T18" fmla="*/ 91 w 749"/>
                  <a:gd name="T19" fmla="*/ 47 h 665"/>
                  <a:gd name="T20" fmla="*/ 97 w 749"/>
                  <a:gd name="T21" fmla="*/ 44 h 665"/>
                  <a:gd name="T22" fmla="*/ 99 w 749"/>
                  <a:gd name="T23" fmla="*/ 35 h 665"/>
                  <a:gd name="T24" fmla="*/ 96 w 749"/>
                  <a:gd name="T25" fmla="*/ 17 h 665"/>
                  <a:gd name="T26" fmla="*/ 95 w 749"/>
                  <a:gd name="T27" fmla="*/ 16 h 665"/>
                  <a:gd name="T28" fmla="*/ 91 w 749"/>
                  <a:gd name="T29" fmla="*/ 14 h 665"/>
                  <a:gd name="T30" fmla="*/ 94 w 749"/>
                  <a:gd name="T31" fmla="*/ 14 h 665"/>
                  <a:gd name="T32" fmla="*/ 98 w 749"/>
                  <a:gd name="T33" fmla="*/ 14 h 665"/>
                  <a:gd name="T34" fmla="*/ 99 w 749"/>
                  <a:gd name="T35" fmla="*/ 13 h 665"/>
                  <a:gd name="T36" fmla="*/ 95 w 749"/>
                  <a:gd name="T37" fmla="*/ 13 h 665"/>
                  <a:gd name="T38" fmla="*/ 81 w 749"/>
                  <a:gd name="T39" fmla="*/ 11 h 665"/>
                  <a:gd name="T40" fmla="*/ 52 w 749"/>
                  <a:gd name="T41" fmla="*/ 10 h 665"/>
                  <a:gd name="T42" fmla="*/ 52 w 749"/>
                  <a:gd name="T43" fmla="*/ 10 h 665"/>
                  <a:gd name="T44" fmla="*/ 52 w 749"/>
                  <a:gd name="T45" fmla="*/ 9 h 665"/>
                  <a:gd name="T46" fmla="*/ 52 w 749"/>
                  <a:gd name="T47" fmla="*/ 6 h 665"/>
                  <a:gd name="T48" fmla="*/ 46 w 749"/>
                  <a:gd name="T49" fmla="*/ 0 h 665"/>
                  <a:gd name="T50" fmla="*/ 35 w 749"/>
                  <a:gd name="T51" fmla="*/ 3 h 665"/>
                  <a:gd name="T52" fmla="*/ 22 w 749"/>
                  <a:gd name="T53" fmla="*/ 9 h 665"/>
                  <a:gd name="T54" fmla="*/ 22 w 749"/>
                  <a:gd name="T55" fmla="*/ 10 h 665"/>
                  <a:gd name="T56" fmla="*/ 22 w 749"/>
                  <a:gd name="T57" fmla="*/ 9 h 665"/>
                  <a:gd name="T58" fmla="*/ 30 w 749"/>
                  <a:gd name="T59" fmla="*/ 6 h 665"/>
                  <a:gd name="T60" fmla="*/ 44 w 749"/>
                  <a:gd name="T61" fmla="*/ 2 h 665"/>
                  <a:gd name="T62" fmla="*/ 46 w 749"/>
                  <a:gd name="T63" fmla="*/ 2 h 665"/>
                  <a:gd name="T64" fmla="*/ 49 w 749"/>
                  <a:gd name="T65" fmla="*/ 6 h 665"/>
                  <a:gd name="T66" fmla="*/ 49 w 749"/>
                  <a:gd name="T67" fmla="*/ 9 h 665"/>
                  <a:gd name="T68" fmla="*/ 52 w 749"/>
                  <a:gd name="T69" fmla="*/ 11 h 665"/>
                  <a:gd name="T70" fmla="*/ 67 w 749"/>
                  <a:gd name="T71" fmla="*/ 12 h 665"/>
                  <a:gd name="T72" fmla="*/ 91 w 749"/>
                  <a:gd name="T73" fmla="*/ 13 h 665"/>
                  <a:gd name="T74" fmla="*/ 95 w 749"/>
                  <a:gd name="T75" fmla="*/ 14 h 665"/>
                  <a:gd name="T76" fmla="*/ 97 w 749"/>
                  <a:gd name="T77" fmla="*/ 14 h 665"/>
                  <a:gd name="T78" fmla="*/ 97 w 749"/>
                  <a:gd name="T79" fmla="*/ 14 h 665"/>
                  <a:gd name="T80" fmla="*/ 91 w 749"/>
                  <a:gd name="T81" fmla="*/ 14 h 665"/>
                  <a:gd name="T82" fmla="*/ 91 w 749"/>
                  <a:gd name="T83" fmla="*/ 16 h 665"/>
                  <a:gd name="T84" fmla="*/ 95 w 749"/>
                  <a:gd name="T85" fmla="*/ 17 h 665"/>
                  <a:gd name="T86" fmla="*/ 97 w 749"/>
                  <a:gd name="T87" fmla="*/ 26 h 665"/>
                  <a:gd name="T88" fmla="*/ 97 w 749"/>
                  <a:gd name="T89" fmla="*/ 41 h 665"/>
                  <a:gd name="T90" fmla="*/ 95 w 749"/>
                  <a:gd name="T91" fmla="*/ 45 h 665"/>
                  <a:gd name="T92" fmla="*/ 90 w 749"/>
                  <a:gd name="T93" fmla="*/ 46 h 665"/>
                  <a:gd name="T94" fmla="*/ 68 w 749"/>
                  <a:gd name="T95" fmla="*/ 47 h 665"/>
                  <a:gd name="T96" fmla="*/ 54 w 749"/>
                  <a:gd name="T97" fmla="*/ 44 h 665"/>
                  <a:gd name="T98" fmla="*/ 46 w 749"/>
                  <a:gd name="T99" fmla="*/ 39 h 665"/>
                  <a:gd name="T100" fmla="*/ 41 w 749"/>
                  <a:gd name="T101" fmla="*/ 31 h 665"/>
                  <a:gd name="T102" fmla="*/ 38 w 749"/>
                  <a:gd name="T103" fmla="*/ 28 h 665"/>
                  <a:gd name="T104" fmla="*/ 30 w 749"/>
                  <a:gd name="T105" fmla="*/ 28 h 665"/>
                  <a:gd name="T106" fmla="*/ 29 w 749"/>
                  <a:gd name="T107" fmla="*/ 27 h 665"/>
                  <a:gd name="T108" fmla="*/ 13 w 749"/>
                  <a:gd name="T109" fmla="*/ 30 h 665"/>
                  <a:gd name="T110" fmla="*/ 6 w 749"/>
                  <a:gd name="T111" fmla="*/ 35 h 66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9"/>
                  <a:gd name="T169" fmla="*/ 0 h 665"/>
                  <a:gd name="T170" fmla="*/ 749 w 749"/>
                  <a:gd name="T171" fmla="*/ 665 h 66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9" h="665">
                    <a:moveTo>
                      <a:pt x="0" y="661"/>
                    </a:moveTo>
                    <a:lnTo>
                      <a:pt x="10" y="665"/>
                    </a:lnTo>
                    <a:lnTo>
                      <a:pt x="20" y="641"/>
                    </a:lnTo>
                    <a:lnTo>
                      <a:pt x="22" y="639"/>
                    </a:lnTo>
                    <a:lnTo>
                      <a:pt x="32" y="613"/>
                    </a:lnTo>
                    <a:lnTo>
                      <a:pt x="44" y="555"/>
                    </a:lnTo>
                    <a:lnTo>
                      <a:pt x="56" y="497"/>
                    </a:lnTo>
                    <a:lnTo>
                      <a:pt x="62" y="467"/>
                    </a:lnTo>
                    <a:lnTo>
                      <a:pt x="70" y="439"/>
                    </a:lnTo>
                    <a:lnTo>
                      <a:pt x="64" y="437"/>
                    </a:lnTo>
                    <a:lnTo>
                      <a:pt x="70" y="439"/>
                    </a:lnTo>
                    <a:lnTo>
                      <a:pt x="74" y="433"/>
                    </a:lnTo>
                    <a:lnTo>
                      <a:pt x="70" y="429"/>
                    </a:lnTo>
                    <a:lnTo>
                      <a:pt x="72" y="435"/>
                    </a:lnTo>
                    <a:lnTo>
                      <a:pt x="80" y="427"/>
                    </a:lnTo>
                    <a:lnTo>
                      <a:pt x="102" y="415"/>
                    </a:lnTo>
                    <a:lnTo>
                      <a:pt x="98" y="411"/>
                    </a:lnTo>
                    <a:lnTo>
                      <a:pt x="100" y="417"/>
                    </a:lnTo>
                    <a:lnTo>
                      <a:pt x="124" y="407"/>
                    </a:lnTo>
                    <a:lnTo>
                      <a:pt x="152" y="401"/>
                    </a:lnTo>
                    <a:lnTo>
                      <a:pt x="178" y="395"/>
                    </a:lnTo>
                    <a:lnTo>
                      <a:pt x="200" y="391"/>
                    </a:lnTo>
                    <a:lnTo>
                      <a:pt x="208" y="391"/>
                    </a:lnTo>
                    <a:lnTo>
                      <a:pt x="216" y="389"/>
                    </a:lnTo>
                    <a:lnTo>
                      <a:pt x="220" y="389"/>
                    </a:lnTo>
                    <a:lnTo>
                      <a:pt x="220" y="383"/>
                    </a:lnTo>
                    <a:lnTo>
                      <a:pt x="220" y="389"/>
                    </a:lnTo>
                    <a:lnTo>
                      <a:pt x="218" y="389"/>
                    </a:lnTo>
                    <a:lnTo>
                      <a:pt x="226" y="391"/>
                    </a:lnTo>
                    <a:lnTo>
                      <a:pt x="228" y="393"/>
                    </a:lnTo>
                    <a:lnTo>
                      <a:pt x="236" y="395"/>
                    </a:lnTo>
                    <a:lnTo>
                      <a:pt x="255" y="395"/>
                    </a:lnTo>
                    <a:lnTo>
                      <a:pt x="269" y="395"/>
                    </a:lnTo>
                    <a:lnTo>
                      <a:pt x="275" y="397"/>
                    </a:lnTo>
                    <a:lnTo>
                      <a:pt x="277" y="391"/>
                    </a:lnTo>
                    <a:lnTo>
                      <a:pt x="273" y="397"/>
                    </a:lnTo>
                    <a:lnTo>
                      <a:pt x="271" y="395"/>
                    </a:lnTo>
                    <a:lnTo>
                      <a:pt x="277" y="399"/>
                    </a:lnTo>
                    <a:lnTo>
                      <a:pt x="279" y="401"/>
                    </a:lnTo>
                    <a:lnTo>
                      <a:pt x="283" y="405"/>
                    </a:lnTo>
                    <a:lnTo>
                      <a:pt x="285" y="399"/>
                    </a:lnTo>
                    <a:lnTo>
                      <a:pt x="281" y="403"/>
                    </a:lnTo>
                    <a:lnTo>
                      <a:pt x="285" y="409"/>
                    </a:lnTo>
                    <a:lnTo>
                      <a:pt x="291" y="407"/>
                    </a:lnTo>
                    <a:lnTo>
                      <a:pt x="285" y="407"/>
                    </a:lnTo>
                    <a:lnTo>
                      <a:pt x="293" y="427"/>
                    </a:lnTo>
                    <a:lnTo>
                      <a:pt x="303" y="451"/>
                    </a:lnTo>
                    <a:lnTo>
                      <a:pt x="311" y="477"/>
                    </a:lnTo>
                    <a:lnTo>
                      <a:pt x="321" y="505"/>
                    </a:lnTo>
                    <a:lnTo>
                      <a:pt x="329" y="531"/>
                    </a:lnTo>
                    <a:lnTo>
                      <a:pt x="339" y="553"/>
                    </a:lnTo>
                    <a:lnTo>
                      <a:pt x="339" y="555"/>
                    </a:lnTo>
                    <a:lnTo>
                      <a:pt x="343" y="563"/>
                    </a:lnTo>
                    <a:lnTo>
                      <a:pt x="349" y="571"/>
                    </a:lnTo>
                    <a:lnTo>
                      <a:pt x="363" y="589"/>
                    </a:lnTo>
                    <a:lnTo>
                      <a:pt x="365" y="591"/>
                    </a:lnTo>
                    <a:lnTo>
                      <a:pt x="383" y="607"/>
                    </a:lnTo>
                    <a:lnTo>
                      <a:pt x="401" y="619"/>
                    </a:lnTo>
                    <a:lnTo>
                      <a:pt x="421" y="631"/>
                    </a:lnTo>
                    <a:lnTo>
                      <a:pt x="423" y="631"/>
                    </a:lnTo>
                    <a:lnTo>
                      <a:pt x="465" y="649"/>
                    </a:lnTo>
                    <a:lnTo>
                      <a:pt x="511" y="659"/>
                    </a:lnTo>
                    <a:lnTo>
                      <a:pt x="557" y="661"/>
                    </a:lnTo>
                    <a:lnTo>
                      <a:pt x="597" y="663"/>
                    </a:lnTo>
                    <a:lnTo>
                      <a:pt x="631" y="663"/>
                    </a:lnTo>
                    <a:lnTo>
                      <a:pt x="633" y="663"/>
                    </a:lnTo>
                    <a:lnTo>
                      <a:pt x="663" y="661"/>
                    </a:lnTo>
                    <a:lnTo>
                      <a:pt x="687" y="655"/>
                    </a:lnTo>
                    <a:lnTo>
                      <a:pt x="689" y="653"/>
                    </a:lnTo>
                    <a:lnTo>
                      <a:pt x="699" y="647"/>
                    </a:lnTo>
                    <a:lnTo>
                      <a:pt x="709" y="639"/>
                    </a:lnTo>
                    <a:lnTo>
                      <a:pt x="711" y="637"/>
                    </a:lnTo>
                    <a:lnTo>
                      <a:pt x="721" y="627"/>
                    </a:lnTo>
                    <a:lnTo>
                      <a:pt x="729" y="615"/>
                    </a:lnTo>
                    <a:lnTo>
                      <a:pt x="731" y="613"/>
                    </a:lnTo>
                    <a:lnTo>
                      <a:pt x="739" y="597"/>
                    </a:lnTo>
                    <a:lnTo>
                      <a:pt x="745" y="579"/>
                    </a:lnTo>
                    <a:lnTo>
                      <a:pt x="745" y="577"/>
                    </a:lnTo>
                    <a:lnTo>
                      <a:pt x="747" y="493"/>
                    </a:lnTo>
                    <a:lnTo>
                      <a:pt x="741" y="495"/>
                    </a:lnTo>
                    <a:lnTo>
                      <a:pt x="747" y="495"/>
                    </a:lnTo>
                    <a:lnTo>
                      <a:pt x="749" y="409"/>
                    </a:lnTo>
                    <a:lnTo>
                      <a:pt x="749" y="407"/>
                    </a:lnTo>
                    <a:lnTo>
                      <a:pt x="747" y="365"/>
                    </a:lnTo>
                    <a:lnTo>
                      <a:pt x="745" y="321"/>
                    </a:lnTo>
                    <a:lnTo>
                      <a:pt x="741" y="277"/>
                    </a:lnTo>
                    <a:lnTo>
                      <a:pt x="733" y="233"/>
                    </a:lnTo>
                    <a:lnTo>
                      <a:pt x="727" y="233"/>
                    </a:lnTo>
                    <a:lnTo>
                      <a:pt x="733" y="233"/>
                    </a:lnTo>
                    <a:lnTo>
                      <a:pt x="731" y="229"/>
                    </a:lnTo>
                    <a:lnTo>
                      <a:pt x="731" y="227"/>
                    </a:lnTo>
                    <a:lnTo>
                      <a:pt x="729" y="225"/>
                    </a:lnTo>
                    <a:lnTo>
                      <a:pt x="725" y="221"/>
                    </a:lnTo>
                    <a:lnTo>
                      <a:pt x="723" y="221"/>
                    </a:lnTo>
                    <a:lnTo>
                      <a:pt x="711" y="215"/>
                    </a:lnTo>
                    <a:lnTo>
                      <a:pt x="709" y="221"/>
                    </a:lnTo>
                    <a:lnTo>
                      <a:pt x="713" y="217"/>
                    </a:lnTo>
                    <a:lnTo>
                      <a:pt x="699" y="209"/>
                    </a:lnTo>
                    <a:lnTo>
                      <a:pt x="697" y="213"/>
                    </a:lnTo>
                    <a:lnTo>
                      <a:pt x="701" y="211"/>
                    </a:lnTo>
                    <a:lnTo>
                      <a:pt x="697" y="205"/>
                    </a:lnTo>
                    <a:lnTo>
                      <a:pt x="693" y="209"/>
                    </a:lnTo>
                    <a:lnTo>
                      <a:pt x="699" y="207"/>
                    </a:lnTo>
                    <a:lnTo>
                      <a:pt x="697" y="201"/>
                    </a:lnTo>
                    <a:lnTo>
                      <a:pt x="691" y="201"/>
                    </a:lnTo>
                    <a:lnTo>
                      <a:pt x="695" y="203"/>
                    </a:lnTo>
                    <a:lnTo>
                      <a:pt x="697" y="201"/>
                    </a:lnTo>
                    <a:lnTo>
                      <a:pt x="695" y="205"/>
                    </a:lnTo>
                    <a:lnTo>
                      <a:pt x="699" y="203"/>
                    </a:lnTo>
                    <a:lnTo>
                      <a:pt x="697" y="197"/>
                    </a:lnTo>
                    <a:lnTo>
                      <a:pt x="697" y="203"/>
                    </a:lnTo>
                    <a:lnTo>
                      <a:pt x="703" y="201"/>
                    </a:lnTo>
                    <a:lnTo>
                      <a:pt x="717" y="201"/>
                    </a:lnTo>
                    <a:lnTo>
                      <a:pt x="729" y="201"/>
                    </a:lnTo>
                    <a:lnTo>
                      <a:pt x="735" y="199"/>
                    </a:lnTo>
                    <a:lnTo>
                      <a:pt x="737" y="197"/>
                    </a:lnTo>
                    <a:lnTo>
                      <a:pt x="743" y="193"/>
                    </a:lnTo>
                    <a:lnTo>
                      <a:pt x="743" y="191"/>
                    </a:lnTo>
                    <a:lnTo>
                      <a:pt x="745" y="189"/>
                    </a:lnTo>
                    <a:lnTo>
                      <a:pt x="743" y="187"/>
                    </a:lnTo>
                    <a:lnTo>
                      <a:pt x="741" y="185"/>
                    </a:lnTo>
                    <a:lnTo>
                      <a:pt x="739" y="183"/>
                    </a:lnTo>
                    <a:lnTo>
                      <a:pt x="729" y="181"/>
                    </a:lnTo>
                    <a:lnTo>
                      <a:pt x="729" y="187"/>
                    </a:lnTo>
                    <a:lnTo>
                      <a:pt x="731" y="181"/>
                    </a:lnTo>
                    <a:lnTo>
                      <a:pt x="721" y="177"/>
                    </a:lnTo>
                    <a:lnTo>
                      <a:pt x="719" y="183"/>
                    </a:lnTo>
                    <a:lnTo>
                      <a:pt x="723" y="177"/>
                    </a:lnTo>
                    <a:lnTo>
                      <a:pt x="711" y="171"/>
                    </a:lnTo>
                    <a:lnTo>
                      <a:pt x="709" y="171"/>
                    </a:lnTo>
                    <a:lnTo>
                      <a:pt x="693" y="163"/>
                    </a:lnTo>
                    <a:lnTo>
                      <a:pt x="691" y="163"/>
                    </a:lnTo>
                    <a:lnTo>
                      <a:pt x="655" y="159"/>
                    </a:lnTo>
                    <a:lnTo>
                      <a:pt x="619" y="159"/>
                    </a:lnTo>
                    <a:lnTo>
                      <a:pt x="617" y="159"/>
                    </a:lnTo>
                    <a:lnTo>
                      <a:pt x="541" y="159"/>
                    </a:lnTo>
                    <a:lnTo>
                      <a:pt x="541" y="165"/>
                    </a:lnTo>
                    <a:lnTo>
                      <a:pt x="543" y="159"/>
                    </a:lnTo>
                    <a:lnTo>
                      <a:pt x="503" y="159"/>
                    </a:lnTo>
                    <a:lnTo>
                      <a:pt x="465" y="157"/>
                    </a:lnTo>
                    <a:lnTo>
                      <a:pt x="429" y="151"/>
                    </a:lnTo>
                    <a:lnTo>
                      <a:pt x="393" y="141"/>
                    </a:lnTo>
                    <a:lnTo>
                      <a:pt x="391" y="141"/>
                    </a:lnTo>
                    <a:lnTo>
                      <a:pt x="383" y="139"/>
                    </a:lnTo>
                    <a:lnTo>
                      <a:pt x="383" y="145"/>
                    </a:lnTo>
                    <a:lnTo>
                      <a:pt x="387" y="141"/>
                    </a:lnTo>
                    <a:lnTo>
                      <a:pt x="385" y="139"/>
                    </a:lnTo>
                    <a:lnTo>
                      <a:pt x="389" y="143"/>
                    </a:lnTo>
                    <a:lnTo>
                      <a:pt x="385" y="137"/>
                    </a:lnTo>
                    <a:lnTo>
                      <a:pt x="379" y="139"/>
                    </a:lnTo>
                    <a:lnTo>
                      <a:pt x="385" y="139"/>
                    </a:lnTo>
                    <a:lnTo>
                      <a:pt x="385" y="131"/>
                    </a:lnTo>
                    <a:lnTo>
                      <a:pt x="379" y="133"/>
                    </a:lnTo>
                    <a:lnTo>
                      <a:pt x="385" y="133"/>
                    </a:lnTo>
                    <a:lnTo>
                      <a:pt x="385" y="123"/>
                    </a:lnTo>
                    <a:lnTo>
                      <a:pt x="387" y="103"/>
                    </a:lnTo>
                    <a:lnTo>
                      <a:pt x="387" y="100"/>
                    </a:lnTo>
                    <a:lnTo>
                      <a:pt x="387" y="90"/>
                    </a:lnTo>
                    <a:lnTo>
                      <a:pt x="385" y="88"/>
                    </a:lnTo>
                    <a:lnTo>
                      <a:pt x="383" y="80"/>
                    </a:lnTo>
                    <a:lnTo>
                      <a:pt x="377" y="82"/>
                    </a:lnTo>
                    <a:lnTo>
                      <a:pt x="383" y="82"/>
                    </a:lnTo>
                    <a:lnTo>
                      <a:pt x="381" y="60"/>
                    </a:lnTo>
                    <a:lnTo>
                      <a:pt x="375" y="44"/>
                    </a:lnTo>
                    <a:lnTo>
                      <a:pt x="367" y="26"/>
                    </a:lnTo>
                    <a:lnTo>
                      <a:pt x="359" y="4"/>
                    </a:lnTo>
                    <a:lnTo>
                      <a:pt x="357" y="4"/>
                    </a:lnTo>
                    <a:lnTo>
                      <a:pt x="355" y="2"/>
                    </a:lnTo>
                    <a:lnTo>
                      <a:pt x="353" y="0"/>
                    </a:lnTo>
                    <a:lnTo>
                      <a:pt x="327" y="8"/>
                    </a:lnTo>
                    <a:lnTo>
                      <a:pt x="305" y="18"/>
                    </a:lnTo>
                    <a:lnTo>
                      <a:pt x="303" y="20"/>
                    </a:lnTo>
                    <a:lnTo>
                      <a:pt x="285" y="30"/>
                    </a:lnTo>
                    <a:lnTo>
                      <a:pt x="267" y="42"/>
                    </a:lnTo>
                    <a:lnTo>
                      <a:pt x="232" y="68"/>
                    </a:lnTo>
                    <a:lnTo>
                      <a:pt x="214" y="82"/>
                    </a:lnTo>
                    <a:lnTo>
                      <a:pt x="194" y="98"/>
                    </a:lnTo>
                    <a:lnTo>
                      <a:pt x="192" y="98"/>
                    </a:lnTo>
                    <a:lnTo>
                      <a:pt x="182" y="109"/>
                    </a:lnTo>
                    <a:lnTo>
                      <a:pt x="172" y="117"/>
                    </a:lnTo>
                    <a:lnTo>
                      <a:pt x="166" y="121"/>
                    </a:lnTo>
                    <a:lnTo>
                      <a:pt x="162" y="125"/>
                    </a:lnTo>
                    <a:lnTo>
                      <a:pt x="160" y="127"/>
                    </a:lnTo>
                    <a:lnTo>
                      <a:pt x="156" y="133"/>
                    </a:lnTo>
                    <a:lnTo>
                      <a:pt x="154" y="135"/>
                    </a:lnTo>
                    <a:lnTo>
                      <a:pt x="154" y="139"/>
                    </a:lnTo>
                    <a:lnTo>
                      <a:pt x="154" y="147"/>
                    </a:lnTo>
                    <a:lnTo>
                      <a:pt x="166" y="147"/>
                    </a:lnTo>
                    <a:lnTo>
                      <a:pt x="166" y="141"/>
                    </a:lnTo>
                    <a:lnTo>
                      <a:pt x="166" y="137"/>
                    </a:lnTo>
                    <a:lnTo>
                      <a:pt x="160" y="135"/>
                    </a:lnTo>
                    <a:lnTo>
                      <a:pt x="166" y="139"/>
                    </a:lnTo>
                    <a:lnTo>
                      <a:pt x="170" y="133"/>
                    </a:lnTo>
                    <a:lnTo>
                      <a:pt x="164" y="129"/>
                    </a:lnTo>
                    <a:lnTo>
                      <a:pt x="168" y="135"/>
                    </a:lnTo>
                    <a:lnTo>
                      <a:pt x="172" y="131"/>
                    </a:lnTo>
                    <a:lnTo>
                      <a:pt x="178" y="127"/>
                    </a:lnTo>
                    <a:lnTo>
                      <a:pt x="188" y="119"/>
                    </a:lnTo>
                    <a:lnTo>
                      <a:pt x="200" y="107"/>
                    </a:lnTo>
                    <a:lnTo>
                      <a:pt x="196" y="103"/>
                    </a:lnTo>
                    <a:lnTo>
                      <a:pt x="200" y="109"/>
                    </a:lnTo>
                    <a:lnTo>
                      <a:pt x="220" y="92"/>
                    </a:lnTo>
                    <a:lnTo>
                      <a:pt x="239" y="78"/>
                    </a:lnTo>
                    <a:lnTo>
                      <a:pt x="273" y="52"/>
                    </a:lnTo>
                    <a:lnTo>
                      <a:pt x="291" y="40"/>
                    </a:lnTo>
                    <a:lnTo>
                      <a:pt x="309" y="30"/>
                    </a:lnTo>
                    <a:lnTo>
                      <a:pt x="307" y="24"/>
                    </a:lnTo>
                    <a:lnTo>
                      <a:pt x="307" y="30"/>
                    </a:lnTo>
                    <a:lnTo>
                      <a:pt x="329" y="20"/>
                    </a:lnTo>
                    <a:lnTo>
                      <a:pt x="355" y="12"/>
                    </a:lnTo>
                    <a:lnTo>
                      <a:pt x="349" y="8"/>
                    </a:lnTo>
                    <a:lnTo>
                      <a:pt x="351" y="10"/>
                    </a:lnTo>
                    <a:lnTo>
                      <a:pt x="353" y="12"/>
                    </a:lnTo>
                    <a:lnTo>
                      <a:pt x="353" y="6"/>
                    </a:lnTo>
                    <a:lnTo>
                      <a:pt x="347" y="8"/>
                    </a:lnTo>
                    <a:lnTo>
                      <a:pt x="355" y="28"/>
                    </a:lnTo>
                    <a:lnTo>
                      <a:pt x="363" y="46"/>
                    </a:lnTo>
                    <a:lnTo>
                      <a:pt x="369" y="62"/>
                    </a:lnTo>
                    <a:lnTo>
                      <a:pt x="371" y="82"/>
                    </a:lnTo>
                    <a:lnTo>
                      <a:pt x="373" y="86"/>
                    </a:lnTo>
                    <a:lnTo>
                      <a:pt x="375" y="94"/>
                    </a:lnTo>
                    <a:lnTo>
                      <a:pt x="381" y="90"/>
                    </a:lnTo>
                    <a:lnTo>
                      <a:pt x="375" y="92"/>
                    </a:lnTo>
                    <a:lnTo>
                      <a:pt x="375" y="103"/>
                    </a:lnTo>
                    <a:lnTo>
                      <a:pt x="381" y="100"/>
                    </a:lnTo>
                    <a:lnTo>
                      <a:pt x="375" y="100"/>
                    </a:lnTo>
                    <a:lnTo>
                      <a:pt x="373" y="121"/>
                    </a:lnTo>
                    <a:lnTo>
                      <a:pt x="373" y="131"/>
                    </a:lnTo>
                    <a:lnTo>
                      <a:pt x="373" y="133"/>
                    </a:lnTo>
                    <a:lnTo>
                      <a:pt x="373" y="141"/>
                    </a:lnTo>
                    <a:lnTo>
                      <a:pt x="375" y="143"/>
                    </a:lnTo>
                    <a:lnTo>
                      <a:pt x="379" y="149"/>
                    </a:lnTo>
                    <a:lnTo>
                      <a:pt x="381" y="151"/>
                    </a:lnTo>
                    <a:lnTo>
                      <a:pt x="383" y="151"/>
                    </a:lnTo>
                    <a:lnTo>
                      <a:pt x="385" y="151"/>
                    </a:lnTo>
                    <a:lnTo>
                      <a:pt x="391" y="153"/>
                    </a:lnTo>
                    <a:lnTo>
                      <a:pt x="391" y="147"/>
                    </a:lnTo>
                    <a:lnTo>
                      <a:pt x="391" y="153"/>
                    </a:lnTo>
                    <a:lnTo>
                      <a:pt x="427" y="163"/>
                    </a:lnTo>
                    <a:lnTo>
                      <a:pt x="463" y="169"/>
                    </a:lnTo>
                    <a:lnTo>
                      <a:pt x="501" y="171"/>
                    </a:lnTo>
                    <a:lnTo>
                      <a:pt x="541" y="171"/>
                    </a:lnTo>
                    <a:lnTo>
                      <a:pt x="543" y="171"/>
                    </a:lnTo>
                    <a:lnTo>
                      <a:pt x="619" y="171"/>
                    </a:lnTo>
                    <a:lnTo>
                      <a:pt x="617" y="165"/>
                    </a:lnTo>
                    <a:lnTo>
                      <a:pt x="617" y="171"/>
                    </a:lnTo>
                    <a:lnTo>
                      <a:pt x="653" y="171"/>
                    </a:lnTo>
                    <a:lnTo>
                      <a:pt x="691" y="175"/>
                    </a:lnTo>
                    <a:lnTo>
                      <a:pt x="691" y="169"/>
                    </a:lnTo>
                    <a:lnTo>
                      <a:pt x="689" y="175"/>
                    </a:lnTo>
                    <a:lnTo>
                      <a:pt x="707" y="183"/>
                    </a:lnTo>
                    <a:lnTo>
                      <a:pt x="707" y="177"/>
                    </a:lnTo>
                    <a:lnTo>
                      <a:pt x="705" y="181"/>
                    </a:lnTo>
                    <a:lnTo>
                      <a:pt x="717" y="187"/>
                    </a:lnTo>
                    <a:lnTo>
                      <a:pt x="719" y="189"/>
                    </a:lnTo>
                    <a:lnTo>
                      <a:pt x="729" y="193"/>
                    </a:lnTo>
                    <a:lnTo>
                      <a:pt x="731" y="193"/>
                    </a:lnTo>
                    <a:lnTo>
                      <a:pt x="739" y="195"/>
                    </a:lnTo>
                    <a:lnTo>
                      <a:pt x="735" y="187"/>
                    </a:lnTo>
                    <a:lnTo>
                      <a:pt x="733" y="189"/>
                    </a:lnTo>
                    <a:lnTo>
                      <a:pt x="735" y="191"/>
                    </a:lnTo>
                    <a:lnTo>
                      <a:pt x="737" y="193"/>
                    </a:lnTo>
                    <a:lnTo>
                      <a:pt x="739" y="195"/>
                    </a:lnTo>
                    <a:lnTo>
                      <a:pt x="739" y="189"/>
                    </a:lnTo>
                    <a:lnTo>
                      <a:pt x="735" y="185"/>
                    </a:lnTo>
                    <a:lnTo>
                      <a:pt x="731" y="187"/>
                    </a:lnTo>
                    <a:lnTo>
                      <a:pt x="735" y="193"/>
                    </a:lnTo>
                    <a:lnTo>
                      <a:pt x="733" y="187"/>
                    </a:lnTo>
                    <a:lnTo>
                      <a:pt x="727" y="189"/>
                    </a:lnTo>
                    <a:lnTo>
                      <a:pt x="715" y="189"/>
                    </a:lnTo>
                    <a:lnTo>
                      <a:pt x="701" y="189"/>
                    </a:lnTo>
                    <a:lnTo>
                      <a:pt x="695" y="191"/>
                    </a:lnTo>
                    <a:lnTo>
                      <a:pt x="693" y="193"/>
                    </a:lnTo>
                    <a:lnTo>
                      <a:pt x="687" y="197"/>
                    </a:lnTo>
                    <a:lnTo>
                      <a:pt x="687" y="199"/>
                    </a:lnTo>
                    <a:lnTo>
                      <a:pt x="685" y="201"/>
                    </a:lnTo>
                    <a:lnTo>
                      <a:pt x="687" y="209"/>
                    </a:lnTo>
                    <a:lnTo>
                      <a:pt x="687" y="211"/>
                    </a:lnTo>
                    <a:lnTo>
                      <a:pt x="691" y="217"/>
                    </a:lnTo>
                    <a:lnTo>
                      <a:pt x="693" y="219"/>
                    </a:lnTo>
                    <a:lnTo>
                      <a:pt x="707" y="227"/>
                    </a:lnTo>
                    <a:lnTo>
                      <a:pt x="709" y="227"/>
                    </a:lnTo>
                    <a:lnTo>
                      <a:pt x="721" y="233"/>
                    </a:lnTo>
                    <a:lnTo>
                      <a:pt x="721" y="227"/>
                    </a:lnTo>
                    <a:lnTo>
                      <a:pt x="719" y="231"/>
                    </a:lnTo>
                    <a:lnTo>
                      <a:pt x="723" y="235"/>
                    </a:lnTo>
                    <a:lnTo>
                      <a:pt x="721" y="233"/>
                    </a:lnTo>
                    <a:lnTo>
                      <a:pt x="725" y="229"/>
                    </a:lnTo>
                    <a:lnTo>
                      <a:pt x="719" y="231"/>
                    </a:lnTo>
                    <a:lnTo>
                      <a:pt x="721" y="233"/>
                    </a:lnTo>
                    <a:lnTo>
                      <a:pt x="721" y="235"/>
                    </a:lnTo>
                    <a:lnTo>
                      <a:pt x="729" y="279"/>
                    </a:lnTo>
                    <a:lnTo>
                      <a:pt x="733" y="323"/>
                    </a:lnTo>
                    <a:lnTo>
                      <a:pt x="735" y="367"/>
                    </a:lnTo>
                    <a:lnTo>
                      <a:pt x="737" y="409"/>
                    </a:lnTo>
                    <a:lnTo>
                      <a:pt x="743" y="409"/>
                    </a:lnTo>
                    <a:lnTo>
                      <a:pt x="737" y="407"/>
                    </a:lnTo>
                    <a:lnTo>
                      <a:pt x="735" y="493"/>
                    </a:lnTo>
                    <a:lnTo>
                      <a:pt x="735" y="495"/>
                    </a:lnTo>
                    <a:lnTo>
                      <a:pt x="733" y="577"/>
                    </a:lnTo>
                    <a:lnTo>
                      <a:pt x="739" y="577"/>
                    </a:lnTo>
                    <a:lnTo>
                      <a:pt x="733" y="577"/>
                    </a:lnTo>
                    <a:lnTo>
                      <a:pt x="727" y="595"/>
                    </a:lnTo>
                    <a:lnTo>
                      <a:pt x="719" y="611"/>
                    </a:lnTo>
                    <a:lnTo>
                      <a:pt x="725" y="611"/>
                    </a:lnTo>
                    <a:lnTo>
                      <a:pt x="719" y="609"/>
                    </a:lnTo>
                    <a:lnTo>
                      <a:pt x="711" y="621"/>
                    </a:lnTo>
                    <a:lnTo>
                      <a:pt x="701" y="631"/>
                    </a:lnTo>
                    <a:lnTo>
                      <a:pt x="707" y="635"/>
                    </a:lnTo>
                    <a:lnTo>
                      <a:pt x="703" y="629"/>
                    </a:lnTo>
                    <a:lnTo>
                      <a:pt x="693" y="637"/>
                    </a:lnTo>
                    <a:lnTo>
                      <a:pt x="683" y="643"/>
                    </a:lnTo>
                    <a:lnTo>
                      <a:pt x="685" y="649"/>
                    </a:lnTo>
                    <a:lnTo>
                      <a:pt x="685" y="643"/>
                    </a:lnTo>
                    <a:lnTo>
                      <a:pt x="661" y="649"/>
                    </a:lnTo>
                    <a:lnTo>
                      <a:pt x="631" y="651"/>
                    </a:lnTo>
                    <a:lnTo>
                      <a:pt x="631" y="657"/>
                    </a:lnTo>
                    <a:lnTo>
                      <a:pt x="633" y="651"/>
                    </a:lnTo>
                    <a:lnTo>
                      <a:pt x="599" y="651"/>
                    </a:lnTo>
                    <a:lnTo>
                      <a:pt x="559" y="649"/>
                    </a:lnTo>
                    <a:lnTo>
                      <a:pt x="511" y="647"/>
                    </a:lnTo>
                    <a:lnTo>
                      <a:pt x="511" y="653"/>
                    </a:lnTo>
                    <a:lnTo>
                      <a:pt x="513" y="647"/>
                    </a:lnTo>
                    <a:lnTo>
                      <a:pt x="467" y="637"/>
                    </a:lnTo>
                    <a:lnTo>
                      <a:pt x="425" y="619"/>
                    </a:lnTo>
                    <a:lnTo>
                      <a:pt x="423" y="625"/>
                    </a:lnTo>
                    <a:lnTo>
                      <a:pt x="427" y="621"/>
                    </a:lnTo>
                    <a:lnTo>
                      <a:pt x="407" y="609"/>
                    </a:lnTo>
                    <a:lnTo>
                      <a:pt x="389" y="597"/>
                    </a:lnTo>
                    <a:lnTo>
                      <a:pt x="371" y="581"/>
                    </a:lnTo>
                    <a:lnTo>
                      <a:pt x="369" y="585"/>
                    </a:lnTo>
                    <a:lnTo>
                      <a:pt x="373" y="583"/>
                    </a:lnTo>
                    <a:lnTo>
                      <a:pt x="359" y="565"/>
                    </a:lnTo>
                    <a:lnTo>
                      <a:pt x="353" y="557"/>
                    </a:lnTo>
                    <a:lnTo>
                      <a:pt x="349" y="549"/>
                    </a:lnTo>
                    <a:lnTo>
                      <a:pt x="345" y="551"/>
                    </a:lnTo>
                    <a:lnTo>
                      <a:pt x="351" y="551"/>
                    </a:lnTo>
                    <a:lnTo>
                      <a:pt x="341" y="529"/>
                    </a:lnTo>
                    <a:lnTo>
                      <a:pt x="333" y="503"/>
                    </a:lnTo>
                    <a:lnTo>
                      <a:pt x="323" y="475"/>
                    </a:lnTo>
                    <a:lnTo>
                      <a:pt x="315" y="449"/>
                    </a:lnTo>
                    <a:lnTo>
                      <a:pt x="305" y="425"/>
                    </a:lnTo>
                    <a:lnTo>
                      <a:pt x="297" y="405"/>
                    </a:lnTo>
                    <a:lnTo>
                      <a:pt x="295" y="403"/>
                    </a:lnTo>
                    <a:lnTo>
                      <a:pt x="291" y="397"/>
                    </a:lnTo>
                    <a:lnTo>
                      <a:pt x="289" y="395"/>
                    </a:lnTo>
                    <a:lnTo>
                      <a:pt x="285" y="391"/>
                    </a:lnTo>
                    <a:lnTo>
                      <a:pt x="281" y="395"/>
                    </a:lnTo>
                    <a:lnTo>
                      <a:pt x="285" y="391"/>
                    </a:lnTo>
                    <a:lnTo>
                      <a:pt x="281" y="389"/>
                    </a:lnTo>
                    <a:lnTo>
                      <a:pt x="279" y="387"/>
                    </a:lnTo>
                    <a:lnTo>
                      <a:pt x="277" y="385"/>
                    </a:lnTo>
                    <a:lnTo>
                      <a:pt x="271" y="383"/>
                    </a:lnTo>
                    <a:lnTo>
                      <a:pt x="257" y="383"/>
                    </a:lnTo>
                    <a:lnTo>
                      <a:pt x="239" y="383"/>
                    </a:lnTo>
                    <a:lnTo>
                      <a:pt x="230" y="381"/>
                    </a:lnTo>
                    <a:lnTo>
                      <a:pt x="230" y="387"/>
                    </a:lnTo>
                    <a:lnTo>
                      <a:pt x="232" y="381"/>
                    </a:lnTo>
                    <a:lnTo>
                      <a:pt x="222" y="377"/>
                    </a:lnTo>
                    <a:lnTo>
                      <a:pt x="220" y="377"/>
                    </a:lnTo>
                    <a:lnTo>
                      <a:pt x="218" y="377"/>
                    </a:lnTo>
                    <a:lnTo>
                      <a:pt x="214" y="377"/>
                    </a:lnTo>
                    <a:lnTo>
                      <a:pt x="206" y="379"/>
                    </a:lnTo>
                    <a:lnTo>
                      <a:pt x="198" y="379"/>
                    </a:lnTo>
                    <a:lnTo>
                      <a:pt x="176" y="383"/>
                    </a:lnTo>
                    <a:lnTo>
                      <a:pt x="150" y="389"/>
                    </a:lnTo>
                    <a:lnTo>
                      <a:pt x="122" y="395"/>
                    </a:lnTo>
                    <a:lnTo>
                      <a:pt x="98" y="405"/>
                    </a:lnTo>
                    <a:lnTo>
                      <a:pt x="96" y="405"/>
                    </a:lnTo>
                    <a:lnTo>
                      <a:pt x="74" y="417"/>
                    </a:lnTo>
                    <a:lnTo>
                      <a:pt x="66" y="425"/>
                    </a:lnTo>
                    <a:lnTo>
                      <a:pt x="64" y="427"/>
                    </a:lnTo>
                    <a:lnTo>
                      <a:pt x="60" y="435"/>
                    </a:lnTo>
                    <a:lnTo>
                      <a:pt x="58" y="437"/>
                    </a:lnTo>
                    <a:lnTo>
                      <a:pt x="50" y="465"/>
                    </a:lnTo>
                    <a:lnTo>
                      <a:pt x="44" y="495"/>
                    </a:lnTo>
                    <a:lnTo>
                      <a:pt x="32" y="553"/>
                    </a:lnTo>
                    <a:lnTo>
                      <a:pt x="20" y="611"/>
                    </a:lnTo>
                    <a:lnTo>
                      <a:pt x="10" y="637"/>
                    </a:lnTo>
                    <a:lnTo>
                      <a:pt x="16" y="639"/>
                    </a:lnTo>
                    <a:lnTo>
                      <a:pt x="10" y="635"/>
                    </a:lnTo>
                    <a:lnTo>
                      <a:pt x="0" y="66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7" name="Freeform 114"/>
              <p:cNvSpPr>
                <a:spLocks/>
              </p:cNvSpPr>
              <p:nvPr/>
            </p:nvSpPr>
            <p:spPr bwMode="auto">
              <a:xfrm>
                <a:off x="4444" y="524"/>
                <a:ext cx="352" cy="291"/>
              </a:xfrm>
              <a:custGeom>
                <a:avLst/>
                <a:gdLst>
                  <a:gd name="T0" fmla="*/ 51 w 417"/>
                  <a:gd name="T1" fmla="*/ 2 h 363"/>
                  <a:gd name="T2" fmla="*/ 44 w 417"/>
                  <a:gd name="T3" fmla="*/ 2 h 363"/>
                  <a:gd name="T4" fmla="*/ 38 w 417"/>
                  <a:gd name="T5" fmla="*/ 2 h 363"/>
                  <a:gd name="T6" fmla="*/ 32 w 417"/>
                  <a:gd name="T7" fmla="*/ 0 h 363"/>
                  <a:gd name="T8" fmla="*/ 30 w 417"/>
                  <a:gd name="T9" fmla="*/ 2 h 363"/>
                  <a:gd name="T10" fmla="*/ 30 w 417"/>
                  <a:gd name="T11" fmla="*/ 3 h 363"/>
                  <a:gd name="T12" fmla="*/ 30 w 417"/>
                  <a:gd name="T13" fmla="*/ 5 h 363"/>
                  <a:gd name="T14" fmla="*/ 32 w 417"/>
                  <a:gd name="T15" fmla="*/ 8 h 363"/>
                  <a:gd name="T16" fmla="*/ 37 w 417"/>
                  <a:gd name="T17" fmla="*/ 10 h 363"/>
                  <a:gd name="T18" fmla="*/ 44 w 417"/>
                  <a:gd name="T19" fmla="*/ 11 h 363"/>
                  <a:gd name="T20" fmla="*/ 44 w 417"/>
                  <a:gd name="T21" fmla="*/ 14 h 363"/>
                  <a:gd name="T22" fmla="*/ 45 w 417"/>
                  <a:gd name="T23" fmla="*/ 17 h 363"/>
                  <a:gd name="T24" fmla="*/ 44 w 417"/>
                  <a:gd name="T25" fmla="*/ 18 h 363"/>
                  <a:gd name="T26" fmla="*/ 43 w 417"/>
                  <a:gd name="T27" fmla="*/ 19 h 363"/>
                  <a:gd name="T28" fmla="*/ 41 w 417"/>
                  <a:gd name="T29" fmla="*/ 19 h 363"/>
                  <a:gd name="T30" fmla="*/ 35 w 417"/>
                  <a:gd name="T31" fmla="*/ 18 h 363"/>
                  <a:gd name="T32" fmla="*/ 18 w 417"/>
                  <a:gd name="T33" fmla="*/ 18 h 363"/>
                  <a:gd name="T34" fmla="*/ 16 w 417"/>
                  <a:gd name="T35" fmla="*/ 17 h 363"/>
                  <a:gd name="T36" fmla="*/ 15 w 417"/>
                  <a:gd name="T37" fmla="*/ 17 h 363"/>
                  <a:gd name="T38" fmla="*/ 13 w 417"/>
                  <a:gd name="T39" fmla="*/ 19 h 363"/>
                  <a:gd name="T40" fmla="*/ 12 w 417"/>
                  <a:gd name="T41" fmla="*/ 19 h 363"/>
                  <a:gd name="T42" fmla="*/ 8 w 417"/>
                  <a:gd name="T43" fmla="*/ 22 h 363"/>
                  <a:gd name="T44" fmla="*/ 8 w 417"/>
                  <a:gd name="T45" fmla="*/ 22 h 363"/>
                  <a:gd name="T46" fmla="*/ 3 w 417"/>
                  <a:gd name="T47" fmla="*/ 22 h 363"/>
                  <a:gd name="T48" fmla="*/ 3 w 417"/>
                  <a:gd name="T49" fmla="*/ 22 h 363"/>
                  <a:gd name="T50" fmla="*/ 2 w 417"/>
                  <a:gd name="T51" fmla="*/ 24 h 363"/>
                  <a:gd name="T52" fmla="*/ 3 w 417"/>
                  <a:gd name="T53" fmla="*/ 26 h 363"/>
                  <a:gd name="T54" fmla="*/ 3 w 417"/>
                  <a:gd name="T55" fmla="*/ 24 h 363"/>
                  <a:gd name="T56" fmla="*/ 3 w 417"/>
                  <a:gd name="T57" fmla="*/ 23 h 363"/>
                  <a:gd name="T58" fmla="*/ 3 w 417"/>
                  <a:gd name="T59" fmla="*/ 23 h 363"/>
                  <a:gd name="T60" fmla="*/ 8 w 417"/>
                  <a:gd name="T61" fmla="*/ 22 h 363"/>
                  <a:gd name="T62" fmla="*/ 10 w 417"/>
                  <a:gd name="T63" fmla="*/ 22 h 363"/>
                  <a:gd name="T64" fmla="*/ 13 w 417"/>
                  <a:gd name="T65" fmla="*/ 19 h 363"/>
                  <a:gd name="T66" fmla="*/ 15 w 417"/>
                  <a:gd name="T67" fmla="*/ 18 h 363"/>
                  <a:gd name="T68" fmla="*/ 15 w 417"/>
                  <a:gd name="T69" fmla="*/ 18 h 363"/>
                  <a:gd name="T70" fmla="*/ 16 w 417"/>
                  <a:gd name="T71" fmla="*/ 18 h 363"/>
                  <a:gd name="T72" fmla="*/ 20 w 417"/>
                  <a:gd name="T73" fmla="*/ 18 h 363"/>
                  <a:gd name="T74" fmla="*/ 37 w 417"/>
                  <a:gd name="T75" fmla="*/ 19 h 363"/>
                  <a:gd name="T76" fmla="*/ 44 w 417"/>
                  <a:gd name="T77" fmla="*/ 19 h 363"/>
                  <a:gd name="T78" fmla="*/ 46 w 417"/>
                  <a:gd name="T79" fmla="*/ 18 h 363"/>
                  <a:gd name="T80" fmla="*/ 47 w 417"/>
                  <a:gd name="T81" fmla="*/ 17 h 363"/>
                  <a:gd name="T82" fmla="*/ 44 w 417"/>
                  <a:gd name="T83" fmla="*/ 11 h 363"/>
                  <a:gd name="T84" fmla="*/ 42 w 417"/>
                  <a:gd name="T85" fmla="*/ 11 h 363"/>
                  <a:gd name="T86" fmla="*/ 35 w 417"/>
                  <a:gd name="T87" fmla="*/ 8 h 363"/>
                  <a:gd name="T88" fmla="*/ 33 w 417"/>
                  <a:gd name="T89" fmla="*/ 6 h 363"/>
                  <a:gd name="T90" fmla="*/ 31 w 417"/>
                  <a:gd name="T91" fmla="*/ 5 h 363"/>
                  <a:gd name="T92" fmla="*/ 30 w 417"/>
                  <a:gd name="T93" fmla="*/ 3 h 363"/>
                  <a:gd name="T94" fmla="*/ 30 w 417"/>
                  <a:gd name="T95" fmla="*/ 2 h 363"/>
                  <a:gd name="T96" fmla="*/ 31 w 417"/>
                  <a:gd name="T97" fmla="*/ 2 h 363"/>
                  <a:gd name="T98" fmla="*/ 34 w 417"/>
                  <a:gd name="T99" fmla="*/ 2 h 363"/>
                  <a:gd name="T100" fmla="*/ 41 w 417"/>
                  <a:gd name="T101" fmla="*/ 2 h 363"/>
                  <a:gd name="T102" fmla="*/ 48 w 417"/>
                  <a:gd name="T103" fmla="*/ 2 h 36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7"/>
                  <a:gd name="T157" fmla="*/ 0 h 363"/>
                  <a:gd name="T158" fmla="*/ 417 w 417"/>
                  <a:gd name="T159" fmla="*/ 363 h 36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7" h="363">
                    <a:moveTo>
                      <a:pt x="417" y="36"/>
                    </a:moveTo>
                    <a:lnTo>
                      <a:pt x="417" y="24"/>
                    </a:lnTo>
                    <a:lnTo>
                      <a:pt x="389" y="22"/>
                    </a:lnTo>
                    <a:lnTo>
                      <a:pt x="391" y="28"/>
                    </a:lnTo>
                    <a:lnTo>
                      <a:pt x="391" y="22"/>
                    </a:lnTo>
                    <a:lnTo>
                      <a:pt x="365" y="18"/>
                    </a:lnTo>
                    <a:lnTo>
                      <a:pt x="337" y="14"/>
                    </a:lnTo>
                    <a:lnTo>
                      <a:pt x="335" y="14"/>
                    </a:lnTo>
                    <a:lnTo>
                      <a:pt x="309" y="12"/>
                    </a:lnTo>
                    <a:lnTo>
                      <a:pt x="291" y="10"/>
                    </a:lnTo>
                    <a:lnTo>
                      <a:pt x="291" y="16"/>
                    </a:lnTo>
                    <a:lnTo>
                      <a:pt x="293" y="10"/>
                    </a:lnTo>
                    <a:lnTo>
                      <a:pt x="275" y="4"/>
                    </a:lnTo>
                    <a:lnTo>
                      <a:pt x="257" y="0"/>
                    </a:lnTo>
                    <a:lnTo>
                      <a:pt x="255" y="0"/>
                    </a:lnTo>
                    <a:lnTo>
                      <a:pt x="245" y="0"/>
                    </a:lnTo>
                    <a:lnTo>
                      <a:pt x="235" y="2"/>
                    </a:lnTo>
                    <a:lnTo>
                      <a:pt x="235" y="4"/>
                    </a:lnTo>
                    <a:lnTo>
                      <a:pt x="227" y="12"/>
                    </a:lnTo>
                    <a:lnTo>
                      <a:pt x="225" y="14"/>
                    </a:lnTo>
                    <a:lnTo>
                      <a:pt x="225" y="16"/>
                    </a:lnTo>
                    <a:lnTo>
                      <a:pt x="221" y="28"/>
                    </a:lnTo>
                    <a:lnTo>
                      <a:pt x="219" y="40"/>
                    </a:lnTo>
                    <a:lnTo>
                      <a:pt x="219" y="50"/>
                    </a:lnTo>
                    <a:lnTo>
                      <a:pt x="219" y="52"/>
                    </a:lnTo>
                    <a:lnTo>
                      <a:pt x="225" y="66"/>
                    </a:lnTo>
                    <a:lnTo>
                      <a:pt x="231" y="78"/>
                    </a:lnTo>
                    <a:lnTo>
                      <a:pt x="239" y="98"/>
                    </a:lnTo>
                    <a:lnTo>
                      <a:pt x="241" y="100"/>
                    </a:lnTo>
                    <a:lnTo>
                      <a:pt x="247" y="114"/>
                    </a:lnTo>
                    <a:lnTo>
                      <a:pt x="257" y="126"/>
                    </a:lnTo>
                    <a:lnTo>
                      <a:pt x="259" y="128"/>
                    </a:lnTo>
                    <a:lnTo>
                      <a:pt x="269" y="136"/>
                    </a:lnTo>
                    <a:lnTo>
                      <a:pt x="283" y="146"/>
                    </a:lnTo>
                    <a:lnTo>
                      <a:pt x="303" y="158"/>
                    </a:lnTo>
                    <a:lnTo>
                      <a:pt x="315" y="166"/>
                    </a:lnTo>
                    <a:lnTo>
                      <a:pt x="331" y="176"/>
                    </a:lnTo>
                    <a:lnTo>
                      <a:pt x="333" y="170"/>
                    </a:lnTo>
                    <a:lnTo>
                      <a:pt x="329" y="172"/>
                    </a:lnTo>
                    <a:lnTo>
                      <a:pt x="331" y="174"/>
                    </a:lnTo>
                    <a:lnTo>
                      <a:pt x="327" y="172"/>
                    </a:lnTo>
                    <a:lnTo>
                      <a:pt x="337" y="197"/>
                    </a:lnTo>
                    <a:lnTo>
                      <a:pt x="343" y="219"/>
                    </a:lnTo>
                    <a:lnTo>
                      <a:pt x="345" y="237"/>
                    </a:lnTo>
                    <a:lnTo>
                      <a:pt x="351" y="235"/>
                    </a:lnTo>
                    <a:lnTo>
                      <a:pt x="345" y="235"/>
                    </a:lnTo>
                    <a:lnTo>
                      <a:pt x="345" y="249"/>
                    </a:lnTo>
                    <a:lnTo>
                      <a:pt x="341" y="259"/>
                    </a:lnTo>
                    <a:lnTo>
                      <a:pt x="347" y="259"/>
                    </a:lnTo>
                    <a:lnTo>
                      <a:pt x="341" y="257"/>
                    </a:lnTo>
                    <a:lnTo>
                      <a:pt x="335" y="263"/>
                    </a:lnTo>
                    <a:lnTo>
                      <a:pt x="341" y="267"/>
                    </a:lnTo>
                    <a:lnTo>
                      <a:pt x="337" y="261"/>
                    </a:lnTo>
                    <a:lnTo>
                      <a:pt x="329" y="267"/>
                    </a:lnTo>
                    <a:lnTo>
                      <a:pt x="331" y="271"/>
                    </a:lnTo>
                    <a:lnTo>
                      <a:pt x="331" y="265"/>
                    </a:lnTo>
                    <a:lnTo>
                      <a:pt x="319" y="269"/>
                    </a:lnTo>
                    <a:lnTo>
                      <a:pt x="305" y="269"/>
                    </a:lnTo>
                    <a:lnTo>
                      <a:pt x="305" y="275"/>
                    </a:lnTo>
                    <a:lnTo>
                      <a:pt x="307" y="269"/>
                    </a:lnTo>
                    <a:lnTo>
                      <a:pt x="289" y="267"/>
                    </a:lnTo>
                    <a:lnTo>
                      <a:pt x="271" y="265"/>
                    </a:lnTo>
                    <a:lnTo>
                      <a:pt x="251" y="263"/>
                    </a:lnTo>
                    <a:lnTo>
                      <a:pt x="205" y="257"/>
                    </a:lnTo>
                    <a:lnTo>
                      <a:pt x="151" y="251"/>
                    </a:lnTo>
                    <a:lnTo>
                      <a:pt x="141" y="249"/>
                    </a:lnTo>
                    <a:lnTo>
                      <a:pt x="143" y="255"/>
                    </a:lnTo>
                    <a:lnTo>
                      <a:pt x="143" y="249"/>
                    </a:lnTo>
                    <a:lnTo>
                      <a:pt x="135" y="245"/>
                    </a:lnTo>
                    <a:lnTo>
                      <a:pt x="125" y="241"/>
                    </a:lnTo>
                    <a:lnTo>
                      <a:pt x="123" y="241"/>
                    </a:lnTo>
                    <a:lnTo>
                      <a:pt x="115" y="239"/>
                    </a:lnTo>
                    <a:lnTo>
                      <a:pt x="113" y="241"/>
                    </a:lnTo>
                    <a:lnTo>
                      <a:pt x="111" y="241"/>
                    </a:lnTo>
                    <a:lnTo>
                      <a:pt x="103" y="251"/>
                    </a:lnTo>
                    <a:lnTo>
                      <a:pt x="99" y="259"/>
                    </a:lnTo>
                    <a:lnTo>
                      <a:pt x="93" y="267"/>
                    </a:lnTo>
                    <a:lnTo>
                      <a:pt x="99" y="269"/>
                    </a:lnTo>
                    <a:lnTo>
                      <a:pt x="95" y="265"/>
                    </a:lnTo>
                    <a:lnTo>
                      <a:pt x="89" y="273"/>
                    </a:lnTo>
                    <a:lnTo>
                      <a:pt x="87" y="275"/>
                    </a:lnTo>
                    <a:lnTo>
                      <a:pt x="75" y="289"/>
                    </a:lnTo>
                    <a:lnTo>
                      <a:pt x="67" y="299"/>
                    </a:lnTo>
                    <a:lnTo>
                      <a:pt x="61" y="305"/>
                    </a:lnTo>
                    <a:lnTo>
                      <a:pt x="65" y="307"/>
                    </a:lnTo>
                    <a:lnTo>
                      <a:pt x="63" y="303"/>
                    </a:lnTo>
                    <a:lnTo>
                      <a:pt x="57" y="307"/>
                    </a:lnTo>
                    <a:lnTo>
                      <a:pt x="59" y="311"/>
                    </a:lnTo>
                    <a:lnTo>
                      <a:pt x="59" y="305"/>
                    </a:lnTo>
                    <a:lnTo>
                      <a:pt x="53" y="309"/>
                    </a:lnTo>
                    <a:lnTo>
                      <a:pt x="45" y="311"/>
                    </a:lnTo>
                    <a:lnTo>
                      <a:pt x="33" y="313"/>
                    </a:lnTo>
                    <a:lnTo>
                      <a:pt x="19" y="315"/>
                    </a:lnTo>
                    <a:lnTo>
                      <a:pt x="17" y="317"/>
                    </a:lnTo>
                    <a:lnTo>
                      <a:pt x="15" y="319"/>
                    </a:lnTo>
                    <a:lnTo>
                      <a:pt x="13" y="321"/>
                    </a:lnTo>
                    <a:lnTo>
                      <a:pt x="9" y="333"/>
                    </a:lnTo>
                    <a:lnTo>
                      <a:pt x="6" y="341"/>
                    </a:lnTo>
                    <a:lnTo>
                      <a:pt x="2" y="347"/>
                    </a:lnTo>
                    <a:lnTo>
                      <a:pt x="2" y="349"/>
                    </a:lnTo>
                    <a:lnTo>
                      <a:pt x="0" y="353"/>
                    </a:lnTo>
                    <a:lnTo>
                      <a:pt x="0" y="357"/>
                    </a:lnTo>
                    <a:lnTo>
                      <a:pt x="0" y="363"/>
                    </a:lnTo>
                    <a:lnTo>
                      <a:pt x="13" y="363"/>
                    </a:lnTo>
                    <a:lnTo>
                      <a:pt x="13" y="359"/>
                    </a:lnTo>
                    <a:lnTo>
                      <a:pt x="13" y="355"/>
                    </a:lnTo>
                    <a:lnTo>
                      <a:pt x="15" y="351"/>
                    </a:lnTo>
                    <a:lnTo>
                      <a:pt x="15" y="349"/>
                    </a:lnTo>
                    <a:lnTo>
                      <a:pt x="19" y="343"/>
                    </a:lnTo>
                    <a:lnTo>
                      <a:pt x="21" y="335"/>
                    </a:lnTo>
                    <a:lnTo>
                      <a:pt x="25" y="323"/>
                    </a:lnTo>
                    <a:lnTo>
                      <a:pt x="19" y="327"/>
                    </a:lnTo>
                    <a:lnTo>
                      <a:pt x="21" y="325"/>
                    </a:lnTo>
                    <a:lnTo>
                      <a:pt x="23" y="323"/>
                    </a:lnTo>
                    <a:lnTo>
                      <a:pt x="19" y="321"/>
                    </a:lnTo>
                    <a:lnTo>
                      <a:pt x="21" y="327"/>
                    </a:lnTo>
                    <a:lnTo>
                      <a:pt x="35" y="325"/>
                    </a:lnTo>
                    <a:lnTo>
                      <a:pt x="47" y="323"/>
                    </a:lnTo>
                    <a:lnTo>
                      <a:pt x="55" y="321"/>
                    </a:lnTo>
                    <a:lnTo>
                      <a:pt x="61" y="317"/>
                    </a:lnTo>
                    <a:lnTo>
                      <a:pt x="63" y="317"/>
                    </a:lnTo>
                    <a:lnTo>
                      <a:pt x="69" y="313"/>
                    </a:lnTo>
                    <a:lnTo>
                      <a:pt x="71" y="311"/>
                    </a:lnTo>
                    <a:lnTo>
                      <a:pt x="77" y="305"/>
                    </a:lnTo>
                    <a:lnTo>
                      <a:pt x="85" y="295"/>
                    </a:lnTo>
                    <a:lnTo>
                      <a:pt x="97" y="281"/>
                    </a:lnTo>
                    <a:lnTo>
                      <a:pt x="91" y="277"/>
                    </a:lnTo>
                    <a:lnTo>
                      <a:pt x="95" y="283"/>
                    </a:lnTo>
                    <a:lnTo>
                      <a:pt x="101" y="275"/>
                    </a:lnTo>
                    <a:lnTo>
                      <a:pt x="103" y="273"/>
                    </a:lnTo>
                    <a:lnTo>
                      <a:pt x="109" y="265"/>
                    </a:lnTo>
                    <a:lnTo>
                      <a:pt x="113" y="257"/>
                    </a:lnTo>
                    <a:lnTo>
                      <a:pt x="119" y="249"/>
                    </a:lnTo>
                    <a:lnTo>
                      <a:pt x="115" y="251"/>
                    </a:lnTo>
                    <a:lnTo>
                      <a:pt x="117" y="249"/>
                    </a:lnTo>
                    <a:lnTo>
                      <a:pt x="115" y="245"/>
                    </a:lnTo>
                    <a:lnTo>
                      <a:pt x="115" y="251"/>
                    </a:lnTo>
                    <a:lnTo>
                      <a:pt x="125" y="253"/>
                    </a:lnTo>
                    <a:lnTo>
                      <a:pt x="125" y="247"/>
                    </a:lnTo>
                    <a:lnTo>
                      <a:pt x="123" y="253"/>
                    </a:lnTo>
                    <a:lnTo>
                      <a:pt x="133" y="257"/>
                    </a:lnTo>
                    <a:lnTo>
                      <a:pt x="141" y="261"/>
                    </a:lnTo>
                    <a:lnTo>
                      <a:pt x="143" y="261"/>
                    </a:lnTo>
                    <a:lnTo>
                      <a:pt x="151" y="263"/>
                    </a:lnTo>
                    <a:lnTo>
                      <a:pt x="203" y="269"/>
                    </a:lnTo>
                    <a:lnTo>
                      <a:pt x="249" y="275"/>
                    </a:lnTo>
                    <a:lnTo>
                      <a:pt x="269" y="277"/>
                    </a:lnTo>
                    <a:lnTo>
                      <a:pt x="287" y="279"/>
                    </a:lnTo>
                    <a:lnTo>
                      <a:pt x="305" y="281"/>
                    </a:lnTo>
                    <a:lnTo>
                      <a:pt x="307" y="281"/>
                    </a:lnTo>
                    <a:lnTo>
                      <a:pt x="321" y="281"/>
                    </a:lnTo>
                    <a:lnTo>
                      <a:pt x="333" y="277"/>
                    </a:lnTo>
                    <a:lnTo>
                      <a:pt x="335" y="277"/>
                    </a:lnTo>
                    <a:lnTo>
                      <a:pt x="343" y="271"/>
                    </a:lnTo>
                    <a:lnTo>
                      <a:pt x="345" y="269"/>
                    </a:lnTo>
                    <a:lnTo>
                      <a:pt x="351" y="263"/>
                    </a:lnTo>
                    <a:lnTo>
                      <a:pt x="353" y="261"/>
                    </a:lnTo>
                    <a:lnTo>
                      <a:pt x="357" y="251"/>
                    </a:lnTo>
                    <a:lnTo>
                      <a:pt x="357" y="237"/>
                    </a:lnTo>
                    <a:lnTo>
                      <a:pt x="357" y="235"/>
                    </a:lnTo>
                    <a:lnTo>
                      <a:pt x="355" y="217"/>
                    </a:lnTo>
                    <a:lnTo>
                      <a:pt x="349" y="195"/>
                    </a:lnTo>
                    <a:lnTo>
                      <a:pt x="339" y="168"/>
                    </a:lnTo>
                    <a:lnTo>
                      <a:pt x="337" y="168"/>
                    </a:lnTo>
                    <a:lnTo>
                      <a:pt x="335" y="166"/>
                    </a:lnTo>
                    <a:lnTo>
                      <a:pt x="337" y="166"/>
                    </a:lnTo>
                    <a:lnTo>
                      <a:pt x="321" y="156"/>
                    </a:lnTo>
                    <a:lnTo>
                      <a:pt x="309" y="148"/>
                    </a:lnTo>
                    <a:lnTo>
                      <a:pt x="289" y="136"/>
                    </a:lnTo>
                    <a:lnTo>
                      <a:pt x="275" y="126"/>
                    </a:lnTo>
                    <a:lnTo>
                      <a:pt x="265" y="118"/>
                    </a:lnTo>
                    <a:lnTo>
                      <a:pt x="261" y="122"/>
                    </a:lnTo>
                    <a:lnTo>
                      <a:pt x="267" y="120"/>
                    </a:lnTo>
                    <a:lnTo>
                      <a:pt x="257" y="108"/>
                    </a:lnTo>
                    <a:lnTo>
                      <a:pt x="251" y="94"/>
                    </a:lnTo>
                    <a:lnTo>
                      <a:pt x="245" y="98"/>
                    </a:lnTo>
                    <a:lnTo>
                      <a:pt x="251" y="96"/>
                    </a:lnTo>
                    <a:lnTo>
                      <a:pt x="243" y="76"/>
                    </a:lnTo>
                    <a:lnTo>
                      <a:pt x="237" y="64"/>
                    </a:lnTo>
                    <a:lnTo>
                      <a:pt x="231" y="48"/>
                    </a:lnTo>
                    <a:lnTo>
                      <a:pt x="225" y="50"/>
                    </a:lnTo>
                    <a:lnTo>
                      <a:pt x="231" y="50"/>
                    </a:lnTo>
                    <a:lnTo>
                      <a:pt x="231" y="42"/>
                    </a:lnTo>
                    <a:lnTo>
                      <a:pt x="233" y="30"/>
                    </a:lnTo>
                    <a:lnTo>
                      <a:pt x="237" y="18"/>
                    </a:lnTo>
                    <a:lnTo>
                      <a:pt x="235" y="20"/>
                    </a:lnTo>
                    <a:lnTo>
                      <a:pt x="231" y="18"/>
                    </a:lnTo>
                    <a:lnTo>
                      <a:pt x="233" y="22"/>
                    </a:lnTo>
                    <a:lnTo>
                      <a:pt x="241" y="14"/>
                    </a:lnTo>
                    <a:lnTo>
                      <a:pt x="237" y="8"/>
                    </a:lnTo>
                    <a:lnTo>
                      <a:pt x="239" y="14"/>
                    </a:lnTo>
                    <a:lnTo>
                      <a:pt x="247" y="12"/>
                    </a:lnTo>
                    <a:lnTo>
                      <a:pt x="257" y="12"/>
                    </a:lnTo>
                    <a:lnTo>
                      <a:pt x="255" y="6"/>
                    </a:lnTo>
                    <a:lnTo>
                      <a:pt x="255" y="12"/>
                    </a:lnTo>
                    <a:lnTo>
                      <a:pt x="273" y="16"/>
                    </a:lnTo>
                    <a:lnTo>
                      <a:pt x="291" y="22"/>
                    </a:lnTo>
                    <a:lnTo>
                      <a:pt x="293" y="22"/>
                    </a:lnTo>
                    <a:lnTo>
                      <a:pt x="309" y="24"/>
                    </a:lnTo>
                    <a:lnTo>
                      <a:pt x="337" y="26"/>
                    </a:lnTo>
                    <a:lnTo>
                      <a:pt x="337" y="20"/>
                    </a:lnTo>
                    <a:lnTo>
                      <a:pt x="335" y="26"/>
                    </a:lnTo>
                    <a:lnTo>
                      <a:pt x="363" y="30"/>
                    </a:lnTo>
                    <a:lnTo>
                      <a:pt x="389" y="34"/>
                    </a:lnTo>
                    <a:lnTo>
                      <a:pt x="391" y="34"/>
                    </a:lnTo>
                    <a:lnTo>
                      <a:pt x="417" y="36"/>
                    </a:lnTo>
                    <a:close/>
                  </a:path>
                </a:pathLst>
              </a:custGeom>
              <a:solidFill>
                <a:srgbClr val="B2B2B2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8" name="Freeform 115"/>
              <p:cNvSpPr>
                <a:spLocks/>
              </p:cNvSpPr>
              <p:nvPr/>
            </p:nvSpPr>
            <p:spPr bwMode="auto">
              <a:xfrm>
                <a:off x="4409" y="202"/>
                <a:ext cx="1879" cy="1505"/>
              </a:xfrm>
              <a:custGeom>
                <a:avLst/>
                <a:gdLst>
                  <a:gd name="T0" fmla="*/ 49 w 2224"/>
                  <a:gd name="T1" fmla="*/ 23 h 1872"/>
                  <a:gd name="T2" fmla="*/ 35 w 2224"/>
                  <a:gd name="T3" fmla="*/ 25 h 1872"/>
                  <a:gd name="T4" fmla="*/ 31 w 2224"/>
                  <a:gd name="T5" fmla="*/ 28 h 1872"/>
                  <a:gd name="T6" fmla="*/ 25 w 2224"/>
                  <a:gd name="T7" fmla="*/ 31 h 1872"/>
                  <a:gd name="T8" fmla="*/ 18 w 2224"/>
                  <a:gd name="T9" fmla="*/ 39 h 1872"/>
                  <a:gd name="T10" fmla="*/ 10 w 2224"/>
                  <a:gd name="T11" fmla="*/ 44 h 1872"/>
                  <a:gd name="T12" fmla="*/ 7 w 2224"/>
                  <a:gd name="T13" fmla="*/ 49 h 1872"/>
                  <a:gd name="T14" fmla="*/ 5 w 2224"/>
                  <a:gd name="T15" fmla="*/ 57 h 1872"/>
                  <a:gd name="T16" fmla="*/ 3 w 2224"/>
                  <a:gd name="T17" fmla="*/ 62 h 1872"/>
                  <a:gd name="T18" fmla="*/ 2 w 2224"/>
                  <a:gd name="T19" fmla="*/ 69 h 1872"/>
                  <a:gd name="T20" fmla="*/ 3 w 2224"/>
                  <a:gd name="T21" fmla="*/ 94 h 1872"/>
                  <a:gd name="T22" fmla="*/ 6 w 2224"/>
                  <a:gd name="T23" fmla="*/ 103 h 1872"/>
                  <a:gd name="T24" fmla="*/ 13 w 2224"/>
                  <a:gd name="T25" fmla="*/ 110 h 1872"/>
                  <a:gd name="T26" fmla="*/ 21 w 2224"/>
                  <a:gd name="T27" fmla="*/ 119 h 1872"/>
                  <a:gd name="T28" fmla="*/ 30 w 2224"/>
                  <a:gd name="T29" fmla="*/ 126 h 1872"/>
                  <a:gd name="T30" fmla="*/ 39 w 2224"/>
                  <a:gd name="T31" fmla="*/ 133 h 1872"/>
                  <a:gd name="T32" fmla="*/ 46 w 2224"/>
                  <a:gd name="T33" fmla="*/ 136 h 1872"/>
                  <a:gd name="T34" fmla="*/ 79 w 2224"/>
                  <a:gd name="T35" fmla="*/ 137 h 1872"/>
                  <a:gd name="T36" fmla="*/ 133 w 2224"/>
                  <a:gd name="T37" fmla="*/ 134 h 1872"/>
                  <a:gd name="T38" fmla="*/ 168 w 2224"/>
                  <a:gd name="T39" fmla="*/ 131 h 1872"/>
                  <a:gd name="T40" fmla="*/ 215 w 2224"/>
                  <a:gd name="T41" fmla="*/ 133 h 1872"/>
                  <a:gd name="T42" fmla="*/ 235 w 2224"/>
                  <a:gd name="T43" fmla="*/ 131 h 1872"/>
                  <a:gd name="T44" fmla="*/ 245 w 2224"/>
                  <a:gd name="T45" fmla="*/ 128 h 1872"/>
                  <a:gd name="T46" fmla="*/ 250 w 2224"/>
                  <a:gd name="T47" fmla="*/ 126 h 1872"/>
                  <a:gd name="T48" fmla="*/ 255 w 2224"/>
                  <a:gd name="T49" fmla="*/ 124 h 1872"/>
                  <a:gd name="T50" fmla="*/ 262 w 2224"/>
                  <a:gd name="T51" fmla="*/ 121 h 1872"/>
                  <a:gd name="T52" fmla="*/ 267 w 2224"/>
                  <a:gd name="T53" fmla="*/ 115 h 1872"/>
                  <a:gd name="T54" fmla="*/ 273 w 2224"/>
                  <a:gd name="T55" fmla="*/ 105 h 1872"/>
                  <a:gd name="T56" fmla="*/ 285 w 2224"/>
                  <a:gd name="T57" fmla="*/ 97 h 1872"/>
                  <a:gd name="T58" fmla="*/ 291 w 2224"/>
                  <a:gd name="T59" fmla="*/ 86 h 1872"/>
                  <a:gd name="T60" fmla="*/ 286 w 2224"/>
                  <a:gd name="T61" fmla="*/ 76 h 1872"/>
                  <a:gd name="T62" fmla="*/ 283 w 2224"/>
                  <a:gd name="T63" fmla="*/ 71 h 1872"/>
                  <a:gd name="T64" fmla="*/ 283 w 2224"/>
                  <a:gd name="T65" fmla="*/ 61 h 1872"/>
                  <a:gd name="T66" fmla="*/ 287 w 2224"/>
                  <a:gd name="T67" fmla="*/ 55 h 1872"/>
                  <a:gd name="T68" fmla="*/ 290 w 2224"/>
                  <a:gd name="T69" fmla="*/ 51 h 1872"/>
                  <a:gd name="T70" fmla="*/ 287 w 2224"/>
                  <a:gd name="T71" fmla="*/ 38 h 1872"/>
                  <a:gd name="T72" fmla="*/ 279 w 2224"/>
                  <a:gd name="T73" fmla="*/ 37 h 1872"/>
                  <a:gd name="T74" fmla="*/ 275 w 2224"/>
                  <a:gd name="T75" fmla="*/ 35 h 1872"/>
                  <a:gd name="T76" fmla="*/ 272 w 2224"/>
                  <a:gd name="T77" fmla="*/ 24 h 1872"/>
                  <a:gd name="T78" fmla="*/ 264 w 2224"/>
                  <a:gd name="T79" fmla="*/ 14 h 1872"/>
                  <a:gd name="T80" fmla="*/ 248 w 2224"/>
                  <a:gd name="T81" fmla="*/ 7 h 1872"/>
                  <a:gd name="T82" fmla="*/ 220 w 2224"/>
                  <a:gd name="T83" fmla="*/ 6 h 1872"/>
                  <a:gd name="T84" fmla="*/ 190 w 2224"/>
                  <a:gd name="T85" fmla="*/ 3 h 1872"/>
                  <a:gd name="T86" fmla="*/ 172 w 2224"/>
                  <a:gd name="T87" fmla="*/ 2 h 1872"/>
                  <a:gd name="T88" fmla="*/ 161 w 2224"/>
                  <a:gd name="T89" fmla="*/ 3 h 1872"/>
                  <a:gd name="T90" fmla="*/ 159 w 2224"/>
                  <a:gd name="T91" fmla="*/ 7 h 1872"/>
                  <a:gd name="T92" fmla="*/ 151 w 2224"/>
                  <a:gd name="T93" fmla="*/ 10 h 1872"/>
                  <a:gd name="T94" fmla="*/ 144 w 2224"/>
                  <a:gd name="T95" fmla="*/ 13 h 1872"/>
                  <a:gd name="T96" fmla="*/ 136 w 2224"/>
                  <a:gd name="T97" fmla="*/ 14 h 1872"/>
                  <a:gd name="T98" fmla="*/ 130 w 2224"/>
                  <a:gd name="T99" fmla="*/ 14 h 1872"/>
                  <a:gd name="T100" fmla="*/ 123 w 2224"/>
                  <a:gd name="T101" fmla="*/ 18 h 1872"/>
                  <a:gd name="T102" fmla="*/ 122 w 2224"/>
                  <a:gd name="T103" fmla="*/ 22 h 1872"/>
                  <a:gd name="T104" fmla="*/ 117 w 2224"/>
                  <a:gd name="T105" fmla="*/ 23 h 1872"/>
                  <a:gd name="T106" fmla="*/ 90 w 2224"/>
                  <a:gd name="T107" fmla="*/ 23 h 1872"/>
                  <a:gd name="T108" fmla="*/ 57 w 2224"/>
                  <a:gd name="T109" fmla="*/ 23 h 1872"/>
                  <a:gd name="T110" fmla="*/ 51 w 2224"/>
                  <a:gd name="T111" fmla="*/ 27 h 1872"/>
                  <a:gd name="T112" fmla="*/ 46 w 2224"/>
                  <a:gd name="T113" fmla="*/ 27 h 1872"/>
                  <a:gd name="T114" fmla="*/ 53 w 2224"/>
                  <a:gd name="T115" fmla="*/ 25 h 1872"/>
                  <a:gd name="T116" fmla="*/ 67 w 2224"/>
                  <a:gd name="T117" fmla="*/ 23 h 1872"/>
                  <a:gd name="T118" fmla="*/ 71 w 2224"/>
                  <a:gd name="T119" fmla="*/ 22 h 18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24"/>
                  <a:gd name="T181" fmla="*/ 0 h 1872"/>
                  <a:gd name="T182" fmla="*/ 2224 w 2224"/>
                  <a:gd name="T183" fmla="*/ 1872 h 18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24" h="1872">
                    <a:moveTo>
                      <a:pt x="495" y="322"/>
                    </a:moveTo>
                    <a:lnTo>
                      <a:pt x="467" y="322"/>
                    </a:lnTo>
                    <a:lnTo>
                      <a:pt x="437" y="320"/>
                    </a:lnTo>
                    <a:lnTo>
                      <a:pt x="407" y="318"/>
                    </a:lnTo>
                    <a:lnTo>
                      <a:pt x="375" y="316"/>
                    </a:lnTo>
                    <a:lnTo>
                      <a:pt x="345" y="318"/>
                    </a:lnTo>
                    <a:lnTo>
                      <a:pt x="317" y="322"/>
                    </a:lnTo>
                    <a:lnTo>
                      <a:pt x="289" y="330"/>
                    </a:lnTo>
                    <a:lnTo>
                      <a:pt x="265" y="344"/>
                    </a:lnTo>
                    <a:lnTo>
                      <a:pt x="257" y="350"/>
                    </a:lnTo>
                    <a:lnTo>
                      <a:pt x="251" y="356"/>
                    </a:lnTo>
                    <a:lnTo>
                      <a:pt x="243" y="366"/>
                    </a:lnTo>
                    <a:lnTo>
                      <a:pt x="241" y="376"/>
                    </a:lnTo>
                    <a:lnTo>
                      <a:pt x="239" y="384"/>
                    </a:lnTo>
                    <a:lnTo>
                      <a:pt x="235" y="394"/>
                    </a:lnTo>
                    <a:lnTo>
                      <a:pt x="227" y="402"/>
                    </a:lnTo>
                    <a:lnTo>
                      <a:pt x="223" y="406"/>
                    </a:lnTo>
                    <a:lnTo>
                      <a:pt x="215" y="410"/>
                    </a:lnTo>
                    <a:lnTo>
                      <a:pt x="205" y="414"/>
                    </a:lnTo>
                    <a:lnTo>
                      <a:pt x="193" y="418"/>
                    </a:lnTo>
                    <a:lnTo>
                      <a:pt x="175" y="466"/>
                    </a:lnTo>
                    <a:lnTo>
                      <a:pt x="157" y="516"/>
                    </a:lnTo>
                    <a:lnTo>
                      <a:pt x="151" y="524"/>
                    </a:lnTo>
                    <a:lnTo>
                      <a:pt x="141" y="536"/>
                    </a:lnTo>
                    <a:lnTo>
                      <a:pt x="129" y="546"/>
                    </a:lnTo>
                    <a:lnTo>
                      <a:pt x="115" y="560"/>
                    </a:lnTo>
                    <a:lnTo>
                      <a:pt x="101" y="572"/>
                    </a:lnTo>
                    <a:lnTo>
                      <a:pt x="89" y="586"/>
                    </a:lnTo>
                    <a:lnTo>
                      <a:pt x="79" y="601"/>
                    </a:lnTo>
                    <a:lnTo>
                      <a:pt x="73" y="613"/>
                    </a:lnTo>
                    <a:lnTo>
                      <a:pt x="65" y="633"/>
                    </a:lnTo>
                    <a:lnTo>
                      <a:pt x="57" y="653"/>
                    </a:lnTo>
                    <a:lnTo>
                      <a:pt x="53" y="663"/>
                    </a:lnTo>
                    <a:lnTo>
                      <a:pt x="51" y="671"/>
                    </a:lnTo>
                    <a:lnTo>
                      <a:pt x="48" y="675"/>
                    </a:lnTo>
                    <a:lnTo>
                      <a:pt x="48" y="677"/>
                    </a:lnTo>
                    <a:lnTo>
                      <a:pt x="48" y="701"/>
                    </a:lnTo>
                    <a:lnTo>
                      <a:pt x="46" y="725"/>
                    </a:lnTo>
                    <a:lnTo>
                      <a:pt x="44" y="749"/>
                    </a:lnTo>
                    <a:lnTo>
                      <a:pt x="36" y="775"/>
                    </a:lnTo>
                    <a:lnTo>
                      <a:pt x="34" y="791"/>
                    </a:lnTo>
                    <a:lnTo>
                      <a:pt x="28" y="807"/>
                    </a:lnTo>
                    <a:lnTo>
                      <a:pt x="20" y="823"/>
                    </a:lnTo>
                    <a:lnTo>
                      <a:pt x="12" y="839"/>
                    </a:lnTo>
                    <a:lnTo>
                      <a:pt x="10" y="849"/>
                    </a:lnTo>
                    <a:lnTo>
                      <a:pt x="6" y="859"/>
                    </a:lnTo>
                    <a:lnTo>
                      <a:pt x="2" y="867"/>
                    </a:lnTo>
                    <a:lnTo>
                      <a:pt x="0" y="871"/>
                    </a:lnTo>
                    <a:lnTo>
                      <a:pt x="2" y="951"/>
                    </a:lnTo>
                    <a:lnTo>
                      <a:pt x="6" y="1031"/>
                    </a:lnTo>
                    <a:lnTo>
                      <a:pt x="10" y="1109"/>
                    </a:lnTo>
                    <a:lnTo>
                      <a:pt x="12" y="1183"/>
                    </a:lnTo>
                    <a:lnTo>
                      <a:pt x="10" y="1239"/>
                    </a:lnTo>
                    <a:lnTo>
                      <a:pt x="10" y="1293"/>
                    </a:lnTo>
                    <a:lnTo>
                      <a:pt x="12" y="1320"/>
                    </a:lnTo>
                    <a:lnTo>
                      <a:pt x="18" y="1344"/>
                    </a:lnTo>
                    <a:lnTo>
                      <a:pt x="24" y="1366"/>
                    </a:lnTo>
                    <a:lnTo>
                      <a:pt x="36" y="1388"/>
                    </a:lnTo>
                    <a:lnTo>
                      <a:pt x="46" y="1408"/>
                    </a:lnTo>
                    <a:lnTo>
                      <a:pt x="61" y="1424"/>
                    </a:lnTo>
                    <a:lnTo>
                      <a:pt x="75" y="1438"/>
                    </a:lnTo>
                    <a:lnTo>
                      <a:pt x="85" y="1452"/>
                    </a:lnTo>
                    <a:lnTo>
                      <a:pt x="93" y="1484"/>
                    </a:lnTo>
                    <a:lnTo>
                      <a:pt x="99" y="1516"/>
                    </a:lnTo>
                    <a:lnTo>
                      <a:pt x="107" y="1544"/>
                    </a:lnTo>
                    <a:lnTo>
                      <a:pt x="113" y="1558"/>
                    </a:lnTo>
                    <a:lnTo>
                      <a:pt x="121" y="1570"/>
                    </a:lnTo>
                    <a:lnTo>
                      <a:pt x="141" y="1602"/>
                    </a:lnTo>
                    <a:lnTo>
                      <a:pt x="163" y="1634"/>
                    </a:lnTo>
                    <a:lnTo>
                      <a:pt x="185" y="1664"/>
                    </a:lnTo>
                    <a:lnTo>
                      <a:pt x="205" y="1690"/>
                    </a:lnTo>
                    <a:lnTo>
                      <a:pt x="209" y="1698"/>
                    </a:lnTo>
                    <a:lnTo>
                      <a:pt x="215" y="1706"/>
                    </a:lnTo>
                    <a:lnTo>
                      <a:pt x="229" y="1728"/>
                    </a:lnTo>
                    <a:lnTo>
                      <a:pt x="243" y="1754"/>
                    </a:lnTo>
                    <a:lnTo>
                      <a:pt x="259" y="1782"/>
                    </a:lnTo>
                    <a:lnTo>
                      <a:pt x="275" y="1808"/>
                    </a:lnTo>
                    <a:lnTo>
                      <a:pt x="289" y="1830"/>
                    </a:lnTo>
                    <a:lnTo>
                      <a:pt x="297" y="1838"/>
                    </a:lnTo>
                    <a:lnTo>
                      <a:pt x="303" y="1844"/>
                    </a:lnTo>
                    <a:lnTo>
                      <a:pt x="309" y="1848"/>
                    </a:lnTo>
                    <a:lnTo>
                      <a:pt x="313" y="1850"/>
                    </a:lnTo>
                    <a:lnTo>
                      <a:pt x="331" y="1856"/>
                    </a:lnTo>
                    <a:lnTo>
                      <a:pt x="351" y="1862"/>
                    </a:lnTo>
                    <a:lnTo>
                      <a:pt x="387" y="1866"/>
                    </a:lnTo>
                    <a:lnTo>
                      <a:pt x="423" y="1868"/>
                    </a:lnTo>
                    <a:lnTo>
                      <a:pt x="459" y="1872"/>
                    </a:lnTo>
                    <a:lnTo>
                      <a:pt x="525" y="1872"/>
                    </a:lnTo>
                    <a:lnTo>
                      <a:pt x="591" y="1872"/>
                    </a:lnTo>
                    <a:lnTo>
                      <a:pt x="719" y="1870"/>
                    </a:lnTo>
                    <a:lnTo>
                      <a:pt x="846" y="1868"/>
                    </a:lnTo>
                    <a:lnTo>
                      <a:pt x="912" y="1866"/>
                    </a:lnTo>
                    <a:lnTo>
                      <a:pt x="978" y="1862"/>
                    </a:lnTo>
                    <a:lnTo>
                      <a:pt x="1008" y="1848"/>
                    </a:lnTo>
                    <a:lnTo>
                      <a:pt x="1042" y="1836"/>
                    </a:lnTo>
                    <a:lnTo>
                      <a:pt x="1076" y="1826"/>
                    </a:lnTo>
                    <a:lnTo>
                      <a:pt x="1112" y="1818"/>
                    </a:lnTo>
                    <a:lnTo>
                      <a:pt x="1188" y="1810"/>
                    </a:lnTo>
                    <a:lnTo>
                      <a:pt x="1266" y="1806"/>
                    </a:lnTo>
                    <a:lnTo>
                      <a:pt x="1346" y="1806"/>
                    </a:lnTo>
                    <a:lnTo>
                      <a:pt x="1424" y="1808"/>
                    </a:lnTo>
                    <a:lnTo>
                      <a:pt x="1501" y="1810"/>
                    </a:lnTo>
                    <a:lnTo>
                      <a:pt x="1571" y="1808"/>
                    </a:lnTo>
                    <a:lnTo>
                      <a:pt x="1625" y="1814"/>
                    </a:lnTo>
                    <a:lnTo>
                      <a:pt x="1679" y="1818"/>
                    </a:lnTo>
                    <a:lnTo>
                      <a:pt x="1705" y="1816"/>
                    </a:lnTo>
                    <a:lnTo>
                      <a:pt x="1729" y="1812"/>
                    </a:lnTo>
                    <a:lnTo>
                      <a:pt x="1753" y="1806"/>
                    </a:lnTo>
                    <a:lnTo>
                      <a:pt x="1777" y="1796"/>
                    </a:lnTo>
                    <a:lnTo>
                      <a:pt x="1789" y="1792"/>
                    </a:lnTo>
                    <a:lnTo>
                      <a:pt x="1801" y="1788"/>
                    </a:lnTo>
                    <a:lnTo>
                      <a:pt x="1817" y="1780"/>
                    </a:lnTo>
                    <a:lnTo>
                      <a:pt x="1833" y="1768"/>
                    </a:lnTo>
                    <a:lnTo>
                      <a:pt x="1849" y="1754"/>
                    </a:lnTo>
                    <a:lnTo>
                      <a:pt x="1855" y="1754"/>
                    </a:lnTo>
                    <a:lnTo>
                      <a:pt x="1859" y="1750"/>
                    </a:lnTo>
                    <a:lnTo>
                      <a:pt x="1871" y="1744"/>
                    </a:lnTo>
                    <a:lnTo>
                      <a:pt x="1881" y="1736"/>
                    </a:lnTo>
                    <a:lnTo>
                      <a:pt x="1885" y="1734"/>
                    </a:lnTo>
                    <a:lnTo>
                      <a:pt x="1885" y="1732"/>
                    </a:lnTo>
                    <a:lnTo>
                      <a:pt x="1903" y="1716"/>
                    </a:lnTo>
                    <a:lnTo>
                      <a:pt x="1921" y="1700"/>
                    </a:lnTo>
                    <a:lnTo>
                      <a:pt x="1923" y="1700"/>
                    </a:lnTo>
                    <a:lnTo>
                      <a:pt x="1925" y="1698"/>
                    </a:lnTo>
                    <a:lnTo>
                      <a:pt x="1935" y="1694"/>
                    </a:lnTo>
                    <a:lnTo>
                      <a:pt x="1947" y="1686"/>
                    </a:lnTo>
                    <a:lnTo>
                      <a:pt x="1957" y="1678"/>
                    </a:lnTo>
                    <a:lnTo>
                      <a:pt x="1969" y="1664"/>
                    </a:lnTo>
                    <a:lnTo>
                      <a:pt x="1979" y="1652"/>
                    </a:lnTo>
                    <a:lnTo>
                      <a:pt x="1991" y="1634"/>
                    </a:lnTo>
                    <a:lnTo>
                      <a:pt x="1997" y="1626"/>
                    </a:lnTo>
                    <a:lnTo>
                      <a:pt x="2003" y="1614"/>
                    </a:lnTo>
                    <a:lnTo>
                      <a:pt x="2009" y="1600"/>
                    </a:lnTo>
                    <a:lnTo>
                      <a:pt x="2017" y="1582"/>
                    </a:lnTo>
                    <a:lnTo>
                      <a:pt x="2021" y="1546"/>
                    </a:lnTo>
                    <a:lnTo>
                      <a:pt x="2027" y="1514"/>
                    </a:lnTo>
                    <a:lnTo>
                      <a:pt x="2035" y="1484"/>
                    </a:lnTo>
                    <a:lnTo>
                      <a:pt x="2045" y="1456"/>
                    </a:lnTo>
                    <a:lnTo>
                      <a:pt x="2061" y="1430"/>
                    </a:lnTo>
                    <a:lnTo>
                      <a:pt x="2081" y="1404"/>
                    </a:lnTo>
                    <a:lnTo>
                      <a:pt x="2107" y="1380"/>
                    </a:lnTo>
                    <a:lnTo>
                      <a:pt x="2121" y="1368"/>
                    </a:lnTo>
                    <a:lnTo>
                      <a:pt x="2139" y="1356"/>
                    </a:lnTo>
                    <a:lnTo>
                      <a:pt x="2157" y="1334"/>
                    </a:lnTo>
                    <a:lnTo>
                      <a:pt x="2177" y="1312"/>
                    </a:lnTo>
                    <a:lnTo>
                      <a:pt x="2199" y="1287"/>
                    </a:lnTo>
                    <a:lnTo>
                      <a:pt x="2224" y="1259"/>
                    </a:lnTo>
                    <a:lnTo>
                      <a:pt x="2214" y="1219"/>
                    </a:lnTo>
                    <a:lnTo>
                      <a:pt x="2199" y="1177"/>
                    </a:lnTo>
                    <a:lnTo>
                      <a:pt x="2185" y="1133"/>
                    </a:lnTo>
                    <a:lnTo>
                      <a:pt x="2175" y="1087"/>
                    </a:lnTo>
                    <a:lnTo>
                      <a:pt x="2171" y="1077"/>
                    </a:lnTo>
                    <a:lnTo>
                      <a:pt x="2167" y="1067"/>
                    </a:lnTo>
                    <a:lnTo>
                      <a:pt x="2159" y="1045"/>
                    </a:lnTo>
                    <a:lnTo>
                      <a:pt x="2155" y="1037"/>
                    </a:lnTo>
                    <a:lnTo>
                      <a:pt x="2153" y="1029"/>
                    </a:lnTo>
                    <a:lnTo>
                      <a:pt x="2151" y="1023"/>
                    </a:lnTo>
                    <a:lnTo>
                      <a:pt x="2151" y="1021"/>
                    </a:lnTo>
                    <a:lnTo>
                      <a:pt x="2141" y="969"/>
                    </a:lnTo>
                    <a:lnTo>
                      <a:pt x="2137" y="943"/>
                    </a:lnTo>
                    <a:lnTo>
                      <a:pt x="2133" y="919"/>
                    </a:lnTo>
                    <a:lnTo>
                      <a:pt x="2133" y="893"/>
                    </a:lnTo>
                    <a:lnTo>
                      <a:pt x="2135" y="867"/>
                    </a:lnTo>
                    <a:lnTo>
                      <a:pt x="2141" y="837"/>
                    </a:lnTo>
                    <a:lnTo>
                      <a:pt x="2151" y="807"/>
                    </a:lnTo>
                    <a:lnTo>
                      <a:pt x="2153" y="797"/>
                    </a:lnTo>
                    <a:lnTo>
                      <a:pt x="2159" y="787"/>
                    </a:lnTo>
                    <a:lnTo>
                      <a:pt x="2167" y="777"/>
                    </a:lnTo>
                    <a:lnTo>
                      <a:pt x="2175" y="765"/>
                    </a:lnTo>
                    <a:lnTo>
                      <a:pt x="2183" y="757"/>
                    </a:lnTo>
                    <a:lnTo>
                      <a:pt x="2191" y="749"/>
                    </a:lnTo>
                    <a:lnTo>
                      <a:pt x="2197" y="743"/>
                    </a:lnTo>
                    <a:lnTo>
                      <a:pt x="2199" y="741"/>
                    </a:lnTo>
                    <a:lnTo>
                      <a:pt x="2195" y="717"/>
                    </a:lnTo>
                    <a:lnTo>
                      <a:pt x="2193" y="689"/>
                    </a:lnTo>
                    <a:lnTo>
                      <a:pt x="2191" y="635"/>
                    </a:lnTo>
                    <a:lnTo>
                      <a:pt x="2187" y="578"/>
                    </a:lnTo>
                    <a:lnTo>
                      <a:pt x="2183" y="552"/>
                    </a:lnTo>
                    <a:lnTo>
                      <a:pt x="2175" y="526"/>
                    </a:lnTo>
                    <a:lnTo>
                      <a:pt x="2169" y="520"/>
                    </a:lnTo>
                    <a:lnTo>
                      <a:pt x="2161" y="516"/>
                    </a:lnTo>
                    <a:lnTo>
                      <a:pt x="2139" y="512"/>
                    </a:lnTo>
                    <a:lnTo>
                      <a:pt x="2117" y="510"/>
                    </a:lnTo>
                    <a:lnTo>
                      <a:pt x="2109" y="508"/>
                    </a:lnTo>
                    <a:lnTo>
                      <a:pt x="2103" y="504"/>
                    </a:lnTo>
                    <a:lnTo>
                      <a:pt x="2097" y="500"/>
                    </a:lnTo>
                    <a:lnTo>
                      <a:pt x="2091" y="494"/>
                    </a:lnTo>
                    <a:lnTo>
                      <a:pt x="2085" y="486"/>
                    </a:lnTo>
                    <a:lnTo>
                      <a:pt x="2081" y="474"/>
                    </a:lnTo>
                    <a:lnTo>
                      <a:pt x="2073" y="448"/>
                    </a:lnTo>
                    <a:lnTo>
                      <a:pt x="2065" y="416"/>
                    </a:lnTo>
                    <a:lnTo>
                      <a:pt x="2061" y="384"/>
                    </a:lnTo>
                    <a:lnTo>
                      <a:pt x="2057" y="354"/>
                    </a:lnTo>
                    <a:lnTo>
                      <a:pt x="2055" y="328"/>
                    </a:lnTo>
                    <a:lnTo>
                      <a:pt x="2055" y="318"/>
                    </a:lnTo>
                    <a:lnTo>
                      <a:pt x="2055" y="310"/>
                    </a:lnTo>
                    <a:lnTo>
                      <a:pt x="2039" y="264"/>
                    </a:lnTo>
                    <a:lnTo>
                      <a:pt x="2021" y="224"/>
                    </a:lnTo>
                    <a:lnTo>
                      <a:pt x="1999" y="188"/>
                    </a:lnTo>
                    <a:lnTo>
                      <a:pt x="1971" y="158"/>
                    </a:lnTo>
                    <a:lnTo>
                      <a:pt x="1937" y="134"/>
                    </a:lnTo>
                    <a:lnTo>
                      <a:pt x="1917" y="124"/>
                    </a:lnTo>
                    <a:lnTo>
                      <a:pt x="1897" y="116"/>
                    </a:lnTo>
                    <a:lnTo>
                      <a:pt x="1873" y="108"/>
                    </a:lnTo>
                    <a:lnTo>
                      <a:pt x="1847" y="102"/>
                    </a:lnTo>
                    <a:lnTo>
                      <a:pt x="1819" y="98"/>
                    </a:lnTo>
                    <a:lnTo>
                      <a:pt x="1789" y="96"/>
                    </a:lnTo>
                    <a:lnTo>
                      <a:pt x="1725" y="90"/>
                    </a:lnTo>
                    <a:lnTo>
                      <a:pt x="1661" y="88"/>
                    </a:lnTo>
                    <a:lnTo>
                      <a:pt x="1535" y="86"/>
                    </a:lnTo>
                    <a:lnTo>
                      <a:pt x="1507" y="74"/>
                    </a:lnTo>
                    <a:lnTo>
                      <a:pt x="1480" y="64"/>
                    </a:lnTo>
                    <a:lnTo>
                      <a:pt x="1458" y="54"/>
                    </a:lnTo>
                    <a:lnTo>
                      <a:pt x="1438" y="46"/>
                    </a:lnTo>
                    <a:lnTo>
                      <a:pt x="1418" y="36"/>
                    </a:lnTo>
                    <a:lnTo>
                      <a:pt x="1394" y="26"/>
                    </a:lnTo>
                    <a:lnTo>
                      <a:pt x="1370" y="14"/>
                    </a:lnTo>
                    <a:lnTo>
                      <a:pt x="1340" y="0"/>
                    </a:lnTo>
                    <a:lnTo>
                      <a:pt x="1312" y="4"/>
                    </a:lnTo>
                    <a:lnTo>
                      <a:pt x="1280" y="10"/>
                    </a:lnTo>
                    <a:lnTo>
                      <a:pt x="1264" y="12"/>
                    </a:lnTo>
                    <a:lnTo>
                      <a:pt x="1248" y="20"/>
                    </a:lnTo>
                    <a:lnTo>
                      <a:pt x="1234" y="28"/>
                    </a:lnTo>
                    <a:lnTo>
                      <a:pt x="1220" y="42"/>
                    </a:lnTo>
                    <a:lnTo>
                      <a:pt x="1216" y="50"/>
                    </a:lnTo>
                    <a:lnTo>
                      <a:pt x="1214" y="58"/>
                    </a:lnTo>
                    <a:lnTo>
                      <a:pt x="1212" y="74"/>
                    </a:lnTo>
                    <a:lnTo>
                      <a:pt x="1208" y="90"/>
                    </a:lnTo>
                    <a:lnTo>
                      <a:pt x="1204" y="98"/>
                    </a:lnTo>
                    <a:lnTo>
                      <a:pt x="1196" y="106"/>
                    </a:lnTo>
                    <a:lnTo>
                      <a:pt x="1190" y="114"/>
                    </a:lnTo>
                    <a:lnTo>
                      <a:pt x="1184" y="120"/>
                    </a:lnTo>
                    <a:lnTo>
                      <a:pt x="1164" y="132"/>
                    </a:lnTo>
                    <a:lnTo>
                      <a:pt x="1144" y="142"/>
                    </a:lnTo>
                    <a:lnTo>
                      <a:pt x="1124" y="150"/>
                    </a:lnTo>
                    <a:lnTo>
                      <a:pt x="1110" y="160"/>
                    </a:lnTo>
                    <a:lnTo>
                      <a:pt x="1098" y="168"/>
                    </a:lnTo>
                    <a:lnTo>
                      <a:pt x="1090" y="172"/>
                    </a:lnTo>
                    <a:lnTo>
                      <a:pt x="1084" y="176"/>
                    </a:lnTo>
                    <a:lnTo>
                      <a:pt x="1074" y="178"/>
                    </a:lnTo>
                    <a:lnTo>
                      <a:pt x="1060" y="182"/>
                    </a:lnTo>
                    <a:lnTo>
                      <a:pt x="1052" y="184"/>
                    </a:lnTo>
                    <a:lnTo>
                      <a:pt x="1042" y="186"/>
                    </a:lnTo>
                    <a:lnTo>
                      <a:pt x="1028" y="188"/>
                    </a:lnTo>
                    <a:lnTo>
                      <a:pt x="1014" y="192"/>
                    </a:lnTo>
                    <a:lnTo>
                      <a:pt x="1004" y="194"/>
                    </a:lnTo>
                    <a:lnTo>
                      <a:pt x="992" y="198"/>
                    </a:lnTo>
                    <a:lnTo>
                      <a:pt x="982" y="202"/>
                    </a:lnTo>
                    <a:lnTo>
                      <a:pt x="980" y="204"/>
                    </a:lnTo>
                    <a:lnTo>
                      <a:pt x="978" y="204"/>
                    </a:lnTo>
                    <a:lnTo>
                      <a:pt x="966" y="214"/>
                    </a:lnTo>
                    <a:lnTo>
                      <a:pt x="956" y="222"/>
                    </a:lnTo>
                    <a:lnTo>
                      <a:pt x="944" y="232"/>
                    </a:lnTo>
                    <a:lnTo>
                      <a:pt x="938" y="240"/>
                    </a:lnTo>
                    <a:lnTo>
                      <a:pt x="932" y="248"/>
                    </a:lnTo>
                    <a:lnTo>
                      <a:pt x="926" y="260"/>
                    </a:lnTo>
                    <a:lnTo>
                      <a:pt x="918" y="278"/>
                    </a:lnTo>
                    <a:lnTo>
                      <a:pt x="918" y="286"/>
                    </a:lnTo>
                    <a:lnTo>
                      <a:pt x="916" y="294"/>
                    </a:lnTo>
                    <a:lnTo>
                      <a:pt x="914" y="302"/>
                    </a:lnTo>
                    <a:lnTo>
                      <a:pt x="906" y="310"/>
                    </a:lnTo>
                    <a:lnTo>
                      <a:pt x="898" y="318"/>
                    </a:lnTo>
                    <a:lnTo>
                      <a:pt x="888" y="320"/>
                    </a:lnTo>
                    <a:lnTo>
                      <a:pt x="880" y="322"/>
                    </a:lnTo>
                    <a:lnTo>
                      <a:pt x="870" y="322"/>
                    </a:lnTo>
                    <a:lnTo>
                      <a:pt x="834" y="320"/>
                    </a:lnTo>
                    <a:lnTo>
                      <a:pt x="802" y="318"/>
                    </a:lnTo>
                    <a:lnTo>
                      <a:pt x="741" y="314"/>
                    </a:lnTo>
                    <a:lnTo>
                      <a:pt x="685" y="310"/>
                    </a:lnTo>
                    <a:lnTo>
                      <a:pt x="633" y="310"/>
                    </a:lnTo>
                    <a:lnTo>
                      <a:pt x="581" y="310"/>
                    </a:lnTo>
                    <a:lnTo>
                      <a:pt x="527" y="312"/>
                    </a:lnTo>
                    <a:lnTo>
                      <a:pt x="467" y="316"/>
                    </a:lnTo>
                    <a:lnTo>
                      <a:pt x="433" y="318"/>
                    </a:lnTo>
                    <a:lnTo>
                      <a:pt x="399" y="322"/>
                    </a:lnTo>
                    <a:lnTo>
                      <a:pt x="399" y="332"/>
                    </a:lnTo>
                    <a:lnTo>
                      <a:pt x="397" y="344"/>
                    </a:lnTo>
                    <a:lnTo>
                      <a:pt x="395" y="354"/>
                    </a:lnTo>
                    <a:lnTo>
                      <a:pt x="387" y="364"/>
                    </a:lnTo>
                    <a:lnTo>
                      <a:pt x="383" y="368"/>
                    </a:lnTo>
                    <a:lnTo>
                      <a:pt x="377" y="368"/>
                    </a:lnTo>
                    <a:lnTo>
                      <a:pt x="365" y="368"/>
                    </a:lnTo>
                    <a:lnTo>
                      <a:pt x="355" y="362"/>
                    </a:lnTo>
                    <a:lnTo>
                      <a:pt x="353" y="358"/>
                    </a:lnTo>
                    <a:lnTo>
                      <a:pt x="351" y="354"/>
                    </a:lnTo>
                    <a:lnTo>
                      <a:pt x="361" y="346"/>
                    </a:lnTo>
                    <a:lnTo>
                      <a:pt x="375" y="340"/>
                    </a:lnTo>
                    <a:lnTo>
                      <a:pt x="389" y="334"/>
                    </a:lnTo>
                    <a:lnTo>
                      <a:pt x="399" y="332"/>
                    </a:lnTo>
                    <a:lnTo>
                      <a:pt x="425" y="326"/>
                    </a:lnTo>
                    <a:lnTo>
                      <a:pt x="447" y="324"/>
                    </a:lnTo>
                    <a:lnTo>
                      <a:pt x="469" y="322"/>
                    </a:lnTo>
                    <a:lnTo>
                      <a:pt x="495" y="322"/>
                    </a:lnTo>
                    <a:lnTo>
                      <a:pt x="505" y="314"/>
                    </a:lnTo>
                    <a:lnTo>
                      <a:pt x="517" y="306"/>
                    </a:lnTo>
                    <a:lnTo>
                      <a:pt x="527" y="302"/>
                    </a:lnTo>
                    <a:lnTo>
                      <a:pt x="531" y="300"/>
                    </a:lnTo>
                    <a:lnTo>
                      <a:pt x="527" y="302"/>
                    </a:lnTo>
                    <a:lnTo>
                      <a:pt x="517" y="306"/>
                    </a:lnTo>
                    <a:lnTo>
                      <a:pt x="505" y="314"/>
                    </a:lnTo>
                    <a:lnTo>
                      <a:pt x="495" y="322"/>
                    </a:lnTo>
                    <a:close/>
                  </a:path>
                </a:pathLst>
              </a:custGeom>
              <a:noFill/>
              <a:ln w="349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110603" name="Text Box 116"/>
            <p:cNvSpPr txBox="1">
              <a:spLocks noChangeArrowheads="1"/>
            </p:cNvSpPr>
            <p:nvPr/>
          </p:nvSpPr>
          <p:spPr bwMode="auto">
            <a:xfrm>
              <a:off x="2472" y="3061"/>
              <a:ext cx="144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pt-BR" sz="2000" b="1">
                  <a:solidFill>
                    <a:srgbClr val="FFFF00"/>
                  </a:solidFill>
                </a:rPr>
                <a:t>Macroagregado</a:t>
              </a:r>
              <a:endParaRPr lang="es-AR" altLang="pt-BR" sz="2000" b="1">
                <a:solidFill>
                  <a:srgbClr val="FFFF00"/>
                </a:solidFill>
              </a:endParaRPr>
            </a:p>
          </p:txBody>
        </p:sp>
        <p:sp>
          <p:nvSpPr>
            <p:cNvPr id="110604" name="Line 117"/>
            <p:cNvSpPr>
              <a:spLocks noChangeShapeType="1"/>
            </p:cNvSpPr>
            <p:nvPr/>
          </p:nvSpPr>
          <p:spPr bwMode="auto">
            <a:xfrm>
              <a:off x="2609" y="1845"/>
              <a:ext cx="197" cy="26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grpSp>
          <p:nvGrpSpPr>
            <p:cNvPr id="110605" name="Group 118"/>
            <p:cNvGrpSpPr>
              <a:grpSpLocks/>
            </p:cNvGrpSpPr>
            <p:nvPr/>
          </p:nvGrpSpPr>
          <p:grpSpPr bwMode="auto">
            <a:xfrm>
              <a:off x="4847" y="1449"/>
              <a:ext cx="680" cy="1472"/>
              <a:chOff x="4889" y="2736"/>
              <a:chExt cx="682" cy="1104"/>
            </a:xfrm>
          </p:grpSpPr>
          <p:grpSp>
            <p:nvGrpSpPr>
              <p:cNvPr id="110612" name="Group 119"/>
              <p:cNvGrpSpPr>
                <a:grpSpLocks/>
              </p:cNvGrpSpPr>
              <p:nvPr/>
            </p:nvGrpSpPr>
            <p:grpSpPr bwMode="auto">
              <a:xfrm>
                <a:off x="4889" y="3185"/>
                <a:ext cx="631" cy="655"/>
                <a:chOff x="1601" y="2735"/>
                <a:chExt cx="1024" cy="913"/>
              </a:xfrm>
            </p:grpSpPr>
            <p:grpSp>
              <p:nvGrpSpPr>
                <p:cNvPr id="110615" name="Group 120"/>
                <p:cNvGrpSpPr>
                  <a:grpSpLocks/>
                </p:cNvGrpSpPr>
                <p:nvPr/>
              </p:nvGrpSpPr>
              <p:grpSpPr bwMode="auto">
                <a:xfrm>
                  <a:off x="1780" y="3329"/>
                  <a:ext cx="274" cy="319"/>
                  <a:chOff x="2042" y="2127"/>
                  <a:chExt cx="138" cy="162"/>
                </a:xfrm>
              </p:grpSpPr>
              <p:sp>
                <p:nvSpPr>
                  <p:cNvPr id="110637" name="Freeform 121"/>
                  <p:cNvSpPr>
                    <a:spLocks/>
                  </p:cNvSpPr>
                  <p:nvPr/>
                </p:nvSpPr>
                <p:spPr bwMode="auto">
                  <a:xfrm>
                    <a:off x="2042" y="2127"/>
                    <a:ext cx="138" cy="162"/>
                  </a:xfrm>
                  <a:custGeom>
                    <a:avLst/>
                    <a:gdLst>
                      <a:gd name="T0" fmla="*/ 60 w 138"/>
                      <a:gd name="T1" fmla="*/ 6 h 162"/>
                      <a:gd name="T2" fmla="*/ 48 w 138"/>
                      <a:gd name="T3" fmla="*/ 6 h 162"/>
                      <a:gd name="T4" fmla="*/ 36 w 138"/>
                      <a:gd name="T5" fmla="*/ 18 h 162"/>
                      <a:gd name="T6" fmla="*/ 30 w 138"/>
                      <a:gd name="T7" fmla="*/ 30 h 162"/>
                      <a:gd name="T8" fmla="*/ 24 w 138"/>
                      <a:gd name="T9" fmla="*/ 48 h 162"/>
                      <a:gd name="T10" fmla="*/ 18 w 138"/>
                      <a:gd name="T11" fmla="*/ 66 h 162"/>
                      <a:gd name="T12" fmla="*/ 12 w 138"/>
                      <a:gd name="T13" fmla="*/ 78 h 162"/>
                      <a:gd name="T14" fmla="*/ 6 w 138"/>
                      <a:gd name="T15" fmla="*/ 90 h 162"/>
                      <a:gd name="T16" fmla="*/ 0 w 138"/>
                      <a:gd name="T17" fmla="*/ 102 h 162"/>
                      <a:gd name="T18" fmla="*/ 0 w 138"/>
                      <a:gd name="T19" fmla="*/ 120 h 162"/>
                      <a:gd name="T20" fmla="*/ 0 w 138"/>
                      <a:gd name="T21" fmla="*/ 138 h 162"/>
                      <a:gd name="T22" fmla="*/ 0 w 138"/>
                      <a:gd name="T23" fmla="*/ 150 h 162"/>
                      <a:gd name="T24" fmla="*/ 12 w 138"/>
                      <a:gd name="T25" fmla="*/ 162 h 162"/>
                      <a:gd name="T26" fmla="*/ 24 w 138"/>
                      <a:gd name="T27" fmla="*/ 162 h 162"/>
                      <a:gd name="T28" fmla="*/ 36 w 138"/>
                      <a:gd name="T29" fmla="*/ 156 h 162"/>
                      <a:gd name="T30" fmla="*/ 48 w 138"/>
                      <a:gd name="T31" fmla="*/ 144 h 162"/>
                      <a:gd name="T32" fmla="*/ 60 w 138"/>
                      <a:gd name="T33" fmla="*/ 144 h 162"/>
                      <a:gd name="T34" fmla="*/ 72 w 138"/>
                      <a:gd name="T35" fmla="*/ 132 h 162"/>
                      <a:gd name="T36" fmla="*/ 72 w 138"/>
                      <a:gd name="T37" fmla="*/ 114 h 162"/>
                      <a:gd name="T38" fmla="*/ 84 w 138"/>
                      <a:gd name="T39" fmla="*/ 114 h 162"/>
                      <a:gd name="T40" fmla="*/ 96 w 138"/>
                      <a:gd name="T41" fmla="*/ 114 h 162"/>
                      <a:gd name="T42" fmla="*/ 114 w 138"/>
                      <a:gd name="T43" fmla="*/ 120 h 162"/>
                      <a:gd name="T44" fmla="*/ 126 w 138"/>
                      <a:gd name="T45" fmla="*/ 120 h 162"/>
                      <a:gd name="T46" fmla="*/ 132 w 138"/>
                      <a:gd name="T47" fmla="*/ 102 h 162"/>
                      <a:gd name="T48" fmla="*/ 132 w 138"/>
                      <a:gd name="T49" fmla="*/ 78 h 162"/>
                      <a:gd name="T50" fmla="*/ 132 w 138"/>
                      <a:gd name="T51" fmla="*/ 66 h 162"/>
                      <a:gd name="T52" fmla="*/ 138 w 138"/>
                      <a:gd name="T53" fmla="*/ 54 h 162"/>
                      <a:gd name="T54" fmla="*/ 138 w 138"/>
                      <a:gd name="T55" fmla="*/ 30 h 162"/>
                      <a:gd name="T56" fmla="*/ 132 w 138"/>
                      <a:gd name="T57" fmla="*/ 18 h 162"/>
                      <a:gd name="T58" fmla="*/ 120 w 138"/>
                      <a:gd name="T59" fmla="*/ 6 h 162"/>
                      <a:gd name="T60" fmla="*/ 108 w 138"/>
                      <a:gd name="T61" fmla="*/ 0 h 162"/>
                      <a:gd name="T62" fmla="*/ 96 w 138"/>
                      <a:gd name="T63" fmla="*/ 0 h 162"/>
                      <a:gd name="T64" fmla="*/ 84 w 138"/>
                      <a:gd name="T65" fmla="*/ 6 h 162"/>
                      <a:gd name="T66" fmla="*/ 60 w 138"/>
                      <a:gd name="T67" fmla="*/ 6 h 162"/>
                      <a:gd name="T68" fmla="*/ 48 w 138"/>
                      <a:gd name="T69" fmla="*/ 6 h 162"/>
                      <a:gd name="T70" fmla="*/ 60 w 138"/>
                      <a:gd name="T71" fmla="*/ 6 h 16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8"/>
                      <a:gd name="T109" fmla="*/ 0 h 162"/>
                      <a:gd name="T110" fmla="*/ 138 w 138"/>
                      <a:gd name="T111" fmla="*/ 162 h 16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8" h="162">
                        <a:moveTo>
                          <a:pt x="60" y="6"/>
                        </a:moveTo>
                        <a:lnTo>
                          <a:pt x="48" y="6"/>
                        </a:lnTo>
                        <a:lnTo>
                          <a:pt x="36" y="18"/>
                        </a:lnTo>
                        <a:lnTo>
                          <a:pt x="30" y="30"/>
                        </a:lnTo>
                        <a:lnTo>
                          <a:pt x="24" y="48"/>
                        </a:lnTo>
                        <a:lnTo>
                          <a:pt x="18" y="66"/>
                        </a:lnTo>
                        <a:lnTo>
                          <a:pt x="12" y="78"/>
                        </a:lnTo>
                        <a:lnTo>
                          <a:pt x="6" y="90"/>
                        </a:lnTo>
                        <a:lnTo>
                          <a:pt x="0" y="102"/>
                        </a:lnTo>
                        <a:lnTo>
                          <a:pt x="0" y="120"/>
                        </a:lnTo>
                        <a:lnTo>
                          <a:pt x="0" y="138"/>
                        </a:lnTo>
                        <a:lnTo>
                          <a:pt x="0" y="150"/>
                        </a:lnTo>
                        <a:lnTo>
                          <a:pt x="12" y="162"/>
                        </a:lnTo>
                        <a:lnTo>
                          <a:pt x="24" y="162"/>
                        </a:lnTo>
                        <a:lnTo>
                          <a:pt x="36" y="156"/>
                        </a:lnTo>
                        <a:lnTo>
                          <a:pt x="48" y="144"/>
                        </a:lnTo>
                        <a:lnTo>
                          <a:pt x="60" y="144"/>
                        </a:lnTo>
                        <a:lnTo>
                          <a:pt x="72" y="132"/>
                        </a:lnTo>
                        <a:lnTo>
                          <a:pt x="72" y="114"/>
                        </a:lnTo>
                        <a:lnTo>
                          <a:pt x="84" y="114"/>
                        </a:lnTo>
                        <a:lnTo>
                          <a:pt x="96" y="114"/>
                        </a:lnTo>
                        <a:lnTo>
                          <a:pt x="114" y="120"/>
                        </a:lnTo>
                        <a:lnTo>
                          <a:pt x="126" y="120"/>
                        </a:lnTo>
                        <a:lnTo>
                          <a:pt x="132" y="102"/>
                        </a:lnTo>
                        <a:lnTo>
                          <a:pt x="132" y="78"/>
                        </a:lnTo>
                        <a:lnTo>
                          <a:pt x="132" y="66"/>
                        </a:lnTo>
                        <a:lnTo>
                          <a:pt x="138" y="54"/>
                        </a:lnTo>
                        <a:lnTo>
                          <a:pt x="138" y="30"/>
                        </a:lnTo>
                        <a:lnTo>
                          <a:pt x="132" y="18"/>
                        </a:lnTo>
                        <a:lnTo>
                          <a:pt x="120" y="6"/>
                        </a:lnTo>
                        <a:lnTo>
                          <a:pt x="108" y="0"/>
                        </a:lnTo>
                        <a:lnTo>
                          <a:pt x="96" y="0"/>
                        </a:lnTo>
                        <a:lnTo>
                          <a:pt x="84" y="6"/>
                        </a:lnTo>
                        <a:lnTo>
                          <a:pt x="60" y="6"/>
                        </a:lnTo>
                        <a:lnTo>
                          <a:pt x="48" y="6"/>
                        </a:lnTo>
                        <a:lnTo>
                          <a:pt x="60" y="6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8" name="Freeform 122"/>
                  <p:cNvSpPr>
                    <a:spLocks/>
                  </p:cNvSpPr>
                  <p:nvPr/>
                </p:nvSpPr>
                <p:spPr bwMode="auto">
                  <a:xfrm>
                    <a:off x="2042" y="2127"/>
                    <a:ext cx="138" cy="162"/>
                  </a:xfrm>
                  <a:custGeom>
                    <a:avLst/>
                    <a:gdLst>
                      <a:gd name="T0" fmla="*/ 2147483647 w 23"/>
                      <a:gd name="T1" fmla="*/ 2147483647 h 27"/>
                      <a:gd name="T2" fmla="*/ 2147483647 w 23"/>
                      <a:gd name="T3" fmla="*/ 2147483647 h 27"/>
                      <a:gd name="T4" fmla="*/ 2147483647 w 23"/>
                      <a:gd name="T5" fmla="*/ 2147483647 h 27"/>
                      <a:gd name="T6" fmla="*/ 2147483647 w 23"/>
                      <a:gd name="T7" fmla="*/ 2147483647 h 27"/>
                      <a:gd name="T8" fmla="*/ 2147483647 w 23"/>
                      <a:gd name="T9" fmla="*/ 2147483647 h 27"/>
                      <a:gd name="T10" fmla="*/ 2147483647 w 23"/>
                      <a:gd name="T11" fmla="*/ 2147483647 h 27"/>
                      <a:gd name="T12" fmla="*/ 2147483647 w 23"/>
                      <a:gd name="T13" fmla="*/ 2147483647 h 27"/>
                      <a:gd name="T14" fmla="*/ 2147483647 w 23"/>
                      <a:gd name="T15" fmla="*/ 2147483647 h 27"/>
                      <a:gd name="T16" fmla="*/ 0 w 23"/>
                      <a:gd name="T17" fmla="*/ 2147483647 h 27"/>
                      <a:gd name="T18" fmla="*/ 0 w 23"/>
                      <a:gd name="T19" fmla="*/ 2147483647 h 27"/>
                      <a:gd name="T20" fmla="*/ 0 w 23"/>
                      <a:gd name="T21" fmla="*/ 2147483647 h 27"/>
                      <a:gd name="T22" fmla="*/ 0 w 23"/>
                      <a:gd name="T23" fmla="*/ 2147483647 h 27"/>
                      <a:gd name="T24" fmla="*/ 2147483647 w 23"/>
                      <a:gd name="T25" fmla="*/ 2147483647 h 27"/>
                      <a:gd name="T26" fmla="*/ 2147483647 w 23"/>
                      <a:gd name="T27" fmla="*/ 2147483647 h 27"/>
                      <a:gd name="T28" fmla="*/ 2147483647 w 23"/>
                      <a:gd name="T29" fmla="*/ 2147483647 h 27"/>
                      <a:gd name="T30" fmla="*/ 2147483647 w 23"/>
                      <a:gd name="T31" fmla="*/ 2147483647 h 27"/>
                      <a:gd name="T32" fmla="*/ 2147483647 w 23"/>
                      <a:gd name="T33" fmla="*/ 2147483647 h 27"/>
                      <a:gd name="T34" fmla="*/ 2147483647 w 23"/>
                      <a:gd name="T35" fmla="*/ 2147483647 h 27"/>
                      <a:gd name="T36" fmla="*/ 2147483647 w 23"/>
                      <a:gd name="T37" fmla="*/ 2147483647 h 27"/>
                      <a:gd name="T38" fmla="*/ 2147483647 w 23"/>
                      <a:gd name="T39" fmla="*/ 2147483647 h 27"/>
                      <a:gd name="T40" fmla="*/ 2147483647 w 23"/>
                      <a:gd name="T41" fmla="*/ 2147483647 h 27"/>
                      <a:gd name="T42" fmla="*/ 2147483647 w 23"/>
                      <a:gd name="T43" fmla="*/ 2147483647 h 27"/>
                      <a:gd name="T44" fmla="*/ 2147483647 w 23"/>
                      <a:gd name="T45" fmla="*/ 2147483647 h 27"/>
                      <a:gd name="T46" fmla="*/ 2147483647 w 23"/>
                      <a:gd name="T47" fmla="*/ 2147483647 h 27"/>
                      <a:gd name="T48" fmla="*/ 2147483647 w 23"/>
                      <a:gd name="T49" fmla="*/ 2147483647 h 27"/>
                      <a:gd name="T50" fmla="*/ 2147483647 w 23"/>
                      <a:gd name="T51" fmla="*/ 2147483647 h 27"/>
                      <a:gd name="T52" fmla="*/ 2147483647 w 23"/>
                      <a:gd name="T53" fmla="*/ 2147483647 h 27"/>
                      <a:gd name="T54" fmla="*/ 2147483647 w 23"/>
                      <a:gd name="T55" fmla="*/ 2147483647 h 27"/>
                      <a:gd name="T56" fmla="*/ 2147483647 w 23"/>
                      <a:gd name="T57" fmla="*/ 2147483647 h 27"/>
                      <a:gd name="T58" fmla="*/ 2147483647 w 23"/>
                      <a:gd name="T59" fmla="*/ 2147483647 h 27"/>
                      <a:gd name="T60" fmla="*/ 2147483647 w 23"/>
                      <a:gd name="T61" fmla="*/ 0 h 27"/>
                      <a:gd name="T62" fmla="*/ 2147483647 w 23"/>
                      <a:gd name="T63" fmla="*/ 0 h 27"/>
                      <a:gd name="T64" fmla="*/ 2147483647 w 23"/>
                      <a:gd name="T65" fmla="*/ 2147483647 h 27"/>
                      <a:gd name="T66" fmla="*/ 2147483647 w 23"/>
                      <a:gd name="T67" fmla="*/ 2147483647 h 27"/>
                      <a:gd name="T68" fmla="*/ 2147483647 w 23"/>
                      <a:gd name="T69" fmla="*/ 2147483647 h 27"/>
                      <a:gd name="T70" fmla="*/ 2147483647 w 23"/>
                      <a:gd name="T71" fmla="*/ 2147483647 h 2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3"/>
                      <a:gd name="T109" fmla="*/ 0 h 27"/>
                      <a:gd name="T110" fmla="*/ 23 w 23"/>
                      <a:gd name="T111" fmla="*/ 27 h 2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3" h="27">
                        <a:moveTo>
                          <a:pt x="10" y="1"/>
                        </a:move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5" y="5"/>
                        </a:lnTo>
                        <a:lnTo>
                          <a:pt x="4" y="8"/>
                        </a:lnTo>
                        <a:lnTo>
                          <a:pt x="3" y="11"/>
                        </a:lnTo>
                        <a:lnTo>
                          <a:pt x="2" y="13"/>
                        </a:lnTo>
                        <a:lnTo>
                          <a:pt x="1" y="15"/>
                        </a:lnTo>
                        <a:lnTo>
                          <a:pt x="0" y="17"/>
                        </a:lnTo>
                        <a:lnTo>
                          <a:pt x="0" y="20"/>
                        </a:lnTo>
                        <a:lnTo>
                          <a:pt x="0" y="23"/>
                        </a:lnTo>
                        <a:lnTo>
                          <a:pt x="0" y="25"/>
                        </a:lnTo>
                        <a:lnTo>
                          <a:pt x="2" y="27"/>
                        </a:lnTo>
                        <a:lnTo>
                          <a:pt x="4" y="27"/>
                        </a:lnTo>
                        <a:lnTo>
                          <a:pt x="6" y="26"/>
                        </a:lnTo>
                        <a:lnTo>
                          <a:pt x="8" y="24"/>
                        </a:lnTo>
                        <a:lnTo>
                          <a:pt x="10" y="24"/>
                        </a:lnTo>
                        <a:lnTo>
                          <a:pt x="12" y="22"/>
                        </a:lnTo>
                        <a:lnTo>
                          <a:pt x="12" y="19"/>
                        </a:lnTo>
                        <a:lnTo>
                          <a:pt x="14" y="19"/>
                        </a:lnTo>
                        <a:lnTo>
                          <a:pt x="16" y="19"/>
                        </a:lnTo>
                        <a:lnTo>
                          <a:pt x="19" y="20"/>
                        </a:lnTo>
                        <a:lnTo>
                          <a:pt x="21" y="20"/>
                        </a:lnTo>
                        <a:lnTo>
                          <a:pt x="22" y="17"/>
                        </a:lnTo>
                        <a:lnTo>
                          <a:pt x="22" y="13"/>
                        </a:lnTo>
                        <a:lnTo>
                          <a:pt x="22" y="11"/>
                        </a:lnTo>
                        <a:lnTo>
                          <a:pt x="23" y="9"/>
                        </a:lnTo>
                        <a:lnTo>
                          <a:pt x="23" y="5"/>
                        </a:lnTo>
                        <a:lnTo>
                          <a:pt x="22" y="3"/>
                        </a:lnTo>
                        <a:lnTo>
                          <a:pt x="20" y="1"/>
                        </a:lnTo>
                        <a:lnTo>
                          <a:pt x="18" y="0"/>
                        </a:lnTo>
                        <a:lnTo>
                          <a:pt x="16" y="0"/>
                        </a:lnTo>
                        <a:lnTo>
                          <a:pt x="14" y="1"/>
                        </a:lnTo>
                        <a:lnTo>
                          <a:pt x="10" y="1"/>
                        </a:lnTo>
                        <a:lnTo>
                          <a:pt x="8" y="1"/>
                        </a:lnTo>
                        <a:lnTo>
                          <a:pt x="10" y="1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6" name="Group 123"/>
                <p:cNvGrpSpPr>
                  <a:grpSpLocks/>
                </p:cNvGrpSpPr>
                <p:nvPr/>
              </p:nvGrpSpPr>
              <p:grpSpPr bwMode="auto">
                <a:xfrm>
                  <a:off x="1601" y="2794"/>
                  <a:ext cx="274" cy="310"/>
                  <a:chOff x="1952" y="1856"/>
                  <a:chExt cx="138" cy="157"/>
                </a:xfrm>
              </p:grpSpPr>
              <p:sp>
                <p:nvSpPr>
                  <p:cNvPr id="110635" name="Freeform 124"/>
                  <p:cNvSpPr>
                    <a:spLocks/>
                  </p:cNvSpPr>
                  <p:nvPr/>
                </p:nvSpPr>
                <p:spPr bwMode="auto">
                  <a:xfrm>
                    <a:off x="1952" y="1856"/>
                    <a:ext cx="138" cy="157"/>
                  </a:xfrm>
                  <a:custGeom>
                    <a:avLst/>
                    <a:gdLst>
                      <a:gd name="T0" fmla="*/ 66 w 138"/>
                      <a:gd name="T1" fmla="*/ 6 h 157"/>
                      <a:gd name="T2" fmla="*/ 48 w 138"/>
                      <a:gd name="T3" fmla="*/ 0 h 157"/>
                      <a:gd name="T4" fmla="*/ 36 w 138"/>
                      <a:gd name="T5" fmla="*/ 12 h 157"/>
                      <a:gd name="T6" fmla="*/ 30 w 138"/>
                      <a:gd name="T7" fmla="*/ 30 h 157"/>
                      <a:gd name="T8" fmla="*/ 24 w 138"/>
                      <a:gd name="T9" fmla="*/ 48 h 157"/>
                      <a:gd name="T10" fmla="*/ 18 w 138"/>
                      <a:gd name="T11" fmla="*/ 66 h 157"/>
                      <a:gd name="T12" fmla="*/ 12 w 138"/>
                      <a:gd name="T13" fmla="*/ 78 h 157"/>
                      <a:gd name="T14" fmla="*/ 6 w 138"/>
                      <a:gd name="T15" fmla="*/ 90 h 157"/>
                      <a:gd name="T16" fmla="*/ 0 w 138"/>
                      <a:gd name="T17" fmla="*/ 102 h 157"/>
                      <a:gd name="T18" fmla="*/ 0 w 138"/>
                      <a:gd name="T19" fmla="*/ 114 h 157"/>
                      <a:gd name="T20" fmla="*/ 6 w 138"/>
                      <a:gd name="T21" fmla="*/ 133 h 157"/>
                      <a:gd name="T22" fmla="*/ 6 w 138"/>
                      <a:gd name="T23" fmla="*/ 145 h 157"/>
                      <a:gd name="T24" fmla="*/ 12 w 138"/>
                      <a:gd name="T25" fmla="*/ 157 h 157"/>
                      <a:gd name="T26" fmla="*/ 24 w 138"/>
                      <a:gd name="T27" fmla="*/ 157 h 157"/>
                      <a:gd name="T28" fmla="*/ 36 w 138"/>
                      <a:gd name="T29" fmla="*/ 145 h 157"/>
                      <a:gd name="T30" fmla="*/ 48 w 138"/>
                      <a:gd name="T31" fmla="*/ 139 h 157"/>
                      <a:gd name="T32" fmla="*/ 60 w 138"/>
                      <a:gd name="T33" fmla="*/ 139 h 157"/>
                      <a:gd name="T34" fmla="*/ 72 w 138"/>
                      <a:gd name="T35" fmla="*/ 127 h 157"/>
                      <a:gd name="T36" fmla="*/ 78 w 138"/>
                      <a:gd name="T37" fmla="*/ 108 h 157"/>
                      <a:gd name="T38" fmla="*/ 90 w 138"/>
                      <a:gd name="T39" fmla="*/ 108 h 157"/>
                      <a:gd name="T40" fmla="*/ 102 w 138"/>
                      <a:gd name="T41" fmla="*/ 108 h 157"/>
                      <a:gd name="T42" fmla="*/ 114 w 138"/>
                      <a:gd name="T43" fmla="*/ 108 h 157"/>
                      <a:gd name="T44" fmla="*/ 126 w 138"/>
                      <a:gd name="T45" fmla="*/ 108 h 157"/>
                      <a:gd name="T46" fmla="*/ 138 w 138"/>
                      <a:gd name="T47" fmla="*/ 96 h 157"/>
                      <a:gd name="T48" fmla="*/ 138 w 138"/>
                      <a:gd name="T49" fmla="*/ 78 h 157"/>
                      <a:gd name="T50" fmla="*/ 132 w 138"/>
                      <a:gd name="T51" fmla="*/ 66 h 157"/>
                      <a:gd name="T52" fmla="*/ 138 w 138"/>
                      <a:gd name="T53" fmla="*/ 48 h 157"/>
                      <a:gd name="T54" fmla="*/ 138 w 138"/>
                      <a:gd name="T55" fmla="*/ 24 h 157"/>
                      <a:gd name="T56" fmla="*/ 138 w 138"/>
                      <a:gd name="T57" fmla="*/ 12 h 157"/>
                      <a:gd name="T58" fmla="*/ 126 w 138"/>
                      <a:gd name="T59" fmla="*/ 6 h 157"/>
                      <a:gd name="T60" fmla="*/ 114 w 138"/>
                      <a:gd name="T61" fmla="*/ 0 h 157"/>
                      <a:gd name="T62" fmla="*/ 102 w 138"/>
                      <a:gd name="T63" fmla="*/ 0 h 157"/>
                      <a:gd name="T64" fmla="*/ 90 w 138"/>
                      <a:gd name="T65" fmla="*/ 0 h 157"/>
                      <a:gd name="T66" fmla="*/ 66 w 138"/>
                      <a:gd name="T67" fmla="*/ 6 h 157"/>
                      <a:gd name="T68" fmla="*/ 48 w 138"/>
                      <a:gd name="T69" fmla="*/ 6 h 157"/>
                      <a:gd name="T70" fmla="*/ 66 w 138"/>
                      <a:gd name="T71" fmla="*/ 6 h 15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8"/>
                      <a:gd name="T109" fmla="*/ 0 h 157"/>
                      <a:gd name="T110" fmla="*/ 138 w 138"/>
                      <a:gd name="T111" fmla="*/ 157 h 15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8" h="157">
                        <a:moveTo>
                          <a:pt x="66" y="6"/>
                        </a:moveTo>
                        <a:lnTo>
                          <a:pt x="48" y="0"/>
                        </a:lnTo>
                        <a:lnTo>
                          <a:pt x="36" y="12"/>
                        </a:lnTo>
                        <a:lnTo>
                          <a:pt x="30" y="30"/>
                        </a:lnTo>
                        <a:lnTo>
                          <a:pt x="24" y="48"/>
                        </a:lnTo>
                        <a:lnTo>
                          <a:pt x="18" y="66"/>
                        </a:lnTo>
                        <a:lnTo>
                          <a:pt x="12" y="78"/>
                        </a:lnTo>
                        <a:lnTo>
                          <a:pt x="6" y="90"/>
                        </a:lnTo>
                        <a:lnTo>
                          <a:pt x="0" y="102"/>
                        </a:lnTo>
                        <a:lnTo>
                          <a:pt x="0" y="114"/>
                        </a:lnTo>
                        <a:lnTo>
                          <a:pt x="6" y="133"/>
                        </a:lnTo>
                        <a:lnTo>
                          <a:pt x="6" y="145"/>
                        </a:lnTo>
                        <a:lnTo>
                          <a:pt x="12" y="157"/>
                        </a:lnTo>
                        <a:lnTo>
                          <a:pt x="24" y="157"/>
                        </a:lnTo>
                        <a:lnTo>
                          <a:pt x="36" y="145"/>
                        </a:lnTo>
                        <a:lnTo>
                          <a:pt x="48" y="139"/>
                        </a:lnTo>
                        <a:lnTo>
                          <a:pt x="60" y="139"/>
                        </a:lnTo>
                        <a:lnTo>
                          <a:pt x="72" y="127"/>
                        </a:lnTo>
                        <a:lnTo>
                          <a:pt x="78" y="108"/>
                        </a:lnTo>
                        <a:lnTo>
                          <a:pt x="90" y="108"/>
                        </a:lnTo>
                        <a:lnTo>
                          <a:pt x="102" y="108"/>
                        </a:lnTo>
                        <a:lnTo>
                          <a:pt x="114" y="108"/>
                        </a:lnTo>
                        <a:lnTo>
                          <a:pt x="126" y="108"/>
                        </a:lnTo>
                        <a:lnTo>
                          <a:pt x="138" y="96"/>
                        </a:lnTo>
                        <a:lnTo>
                          <a:pt x="138" y="78"/>
                        </a:lnTo>
                        <a:lnTo>
                          <a:pt x="132" y="66"/>
                        </a:lnTo>
                        <a:lnTo>
                          <a:pt x="138" y="48"/>
                        </a:lnTo>
                        <a:lnTo>
                          <a:pt x="138" y="24"/>
                        </a:lnTo>
                        <a:lnTo>
                          <a:pt x="138" y="12"/>
                        </a:lnTo>
                        <a:lnTo>
                          <a:pt x="126" y="6"/>
                        </a:lnTo>
                        <a:lnTo>
                          <a:pt x="114" y="0"/>
                        </a:lnTo>
                        <a:lnTo>
                          <a:pt x="102" y="0"/>
                        </a:lnTo>
                        <a:lnTo>
                          <a:pt x="90" y="0"/>
                        </a:lnTo>
                        <a:lnTo>
                          <a:pt x="66" y="6"/>
                        </a:lnTo>
                        <a:lnTo>
                          <a:pt x="48" y="6"/>
                        </a:lnTo>
                        <a:lnTo>
                          <a:pt x="66" y="6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6" name="Freeform 125"/>
                  <p:cNvSpPr>
                    <a:spLocks/>
                  </p:cNvSpPr>
                  <p:nvPr/>
                </p:nvSpPr>
                <p:spPr bwMode="auto">
                  <a:xfrm>
                    <a:off x="1952" y="1856"/>
                    <a:ext cx="138" cy="157"/>
                  </a:xfrm>
                  <a:custGeom>
                    <a:avLst/>
                    <a:gdLst>
                      <a:gd name="T0" fmla="*/ 2147483647 w 23"/>
                      <a:gd name="T1" fmla="*/ 2147483647 h 26"/>
                      <a:gd name="T2" fmla="*/ 2147483647 w 23"/>
                      <a:gd name="T3" fmla="*/ 0 h 26"/>
                      <a:gd name="T4" fmla="*/ 2147483647 w 23"/>
                      <a:gd name="T5" fmla="*/ 2147483647 h 26"/>
                      <a:gd name="T6" fmla="*/ 2147483647 w 23"/>
                      <a:gd name="T7" fmla="*/ 2147483647 h 26"/>
                      <a:gd name="T8" fmla="*/ 2147483647 w 23"/>
                      <a:gd name="T9" fmla="*/ 2147483647 h 26"/>
                      <a:gd name="T10" fmla="*/ 2147483647 w 23"/>
                      <a:gd name="T11" fmla="*/ 2147483647 h 26"/>
                      <a:gd name="T12" fmla="*/ 2147483647 w 23"/>
                      <a:gd name="T13" fmla="*/ 2147483647 h 26"/>
                      <a:gd name="T14" fmla="*/ 2147483647 w 23"/>
                      <a:gd name="T15" fmla="*/ 2147483647 h 26"/>
                      <a:gd name="T16" fmla="*/ 0 w 23"/>
                      <a:gd name="T17" fmla="*/ 2147483647 h 26"/>
                      <a:gd name="T18" fmla="*/ 0 w 23"/>
                      <a:gd name="T19" fmla="*/ 2147483647 h 26"/>
                      <a:gd name="T20" fmla="*/ 2147483647 w 23"/>
                      <a:gd name="T21" fmla="*/ 2147483647 h 26"/>
                      <a:gd name="T22" fmla="*/ 2147483647 w 23"/>
                      <a:gd name="T23" fmla="*/ 2147483647 h 26"/>
                      <a:gd name="T24" fmla="*/ 2147483647 w 23"/>
                      <a:gd name="T25" fmla="*/ 2147483647 h 26"/>
                      <a:gd name="T26" fmla="*/ 2147483647 w 23"/>
                      <a:gd name="T27" fmla="*/ 2147483647 h 26"/>
                      <a:gd name="T28" fmla="*/ 2147483647 w 23"/>
                      <a:gd name="T29" fmla="*/ 2147483647 h 26"/>
                      <a:gd name="T30" fmla="*/ 2147483647 w 23"/>
                      <a:gd name="T31" fmla="*/ 2147483647 h 26"/>
                      <a:gd name="T32" fmla="*/ 2147483647 w 23"/>
                      <a:gd name="T33" fmla="*/ 2147483647 h 26"/>
                      <a:gd name="T34" fmla="*/ 2147483647 w 23"/>
                      <a:gd name="T35" fmla="*/ 2147483647 h 26"/>
                      <a:gd name="T36" fmla="*/ 2147483647 w 23"/>
                      <a:gd name="T37" fmla="*/ 2147483647 h 26"/>
                      <a:gd name="T38" fmla="*/ 2147483647 w 23"/>
                      <a:gd name="T39" fmla="*/ 2147483647 h 26"/>
                      <a:gd name="T40" fmla="*/ 2147483647 w 23"/>
                      <a:gd name="T41" fmla="*/ 2147483647 h 26"/>
                      <a:gd name="T42" fmla="*/ 2147483647 w 23"/>
                      <a:gd name="T43" fmla="*/ 2147483647 h 26"/>
                      <a:gd name="T44" fmla="*/ 2147483647 w 23"/>
                      <a:gd name="T45" fmla="*/ 2147483647 h 26"/>
                      <a:gd name="T46" fmla="*/ 2147483647 w 23"/>
                      <a:gd name="T47" fmla="*/ 2147483647 h 26"/>
                      <a:gd name="T48" fmla="*/ 2147483647 w 23"/>
                      <a:gd name="T49" fmla="*/ 2147483647 h 26"/>
                      <a:gd name="T50" fmla="*/ 2147483647 w 23"/>
                      <a:gd name="T51" fmla="*/ 2147483647 h 26"/>
                      <a:gd name="T52" fmla="*/ 2147483647 w 23"/>
                      <a:gd name="T53" fmla="*/ 2147483647 h 26"/>
                      <a:gd name="T54" fmla="*/ 2147483647 w 23"/>
                      <a:gd name="T55" fmla="*/ 2147483647 h 26"/>
                      <a:gd name="T56" fmla="*/ 2147483647 w 23"/>
                      <a:gd name="T57" fmla="*/ 2147483647 h 26"/>
                      <a:gd name="T58" fmla="*/ 2147483647 w 23"/>
                      <a:gd name="T59" fmla="*/ 2147483647 h 26"/>
                      <a:gd name="T60" fmla="*/ 2147483647 w 23"/>
                      <a:gd name="T61" fmla="*/ 0 h 26"/>
                      <a:gd name="T62" fmla="*/ 2147483647 w 23"/>
                      <a:gd name="T63" fmla="*/ 0 h 26"/>
                      <a:gd name="T64" fmla="*/ 2147483647 w 23"/>
                      <a:gd name="T65" fmla="*/ 0 h 26"/>
                      <a:gd name="T66" fmla="*/ 2147483647 w 23"/>
                      <a:gd name="T67" fmla="*/ 2147483647 h 26"/>
                      <a:gd name="T68" fmla="*/ 2147483647 w 23"/>
                      <a:gd name="T69" fmla="*/ 2147483647 h 26"/>
                      <a:gd name="T70" fmla="*/ 2147483647 w 23"/>
                      <a:gd name="T71" fmla="*/ 2147483647 h 2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3"/>
                      <a:gd name="T109" fmla="*/ 0 h 26"/>
                      <a:gd name="T110" fmla="*/ 23 w 23"/>
                      <a:gd name="T111" fmla="*/ 26 h 2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3" h="26">
                        <a:moveTo>
                          <a:pt x="11" y="1"/>
                        </a:moveTo>
                        <a:lnTo>
                          <a:pt x="8" y="0"/>
                        </a:lnTo>
                        <a:lnTo>
                          <a:pt x="6" y="2"/>
                        </a:lnTo>
                        <a:lnTo>
                          <a:pt x="5" y="5"/>
                        </a:lnTo>
                        <a:lnTo>
                          <a:pt x="4" y="8"/>
                        </a:lnTo>
                        <a:lnTo>
                          <a:pt x="3" y="11"/>
                        </a:lnTo>
                        <a:lnTo>
                          <a:pt x="2" y="13"/>
                        </a:lnTo>
                        <a:lnTo>
                          <a:pt x="1" y="15"/>
                        </a:lnTo>
                        <a:lnTo>
                          <a:pt x="0" y="17"/>
                        </a:lnTo>
                        <a:lnTo>
                          <a:pt x="0" y="19"/>
                        </a:lnTo>
                        <a:lnTo>
                          <a:pt x="1" y="22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4" y="26"/>
                        </a:lnTo>
                        <a:lnTo>
                          <a:pt x="6" y="24"/>
                        </a:lnTo>
                        <a:lnTo>
                          <a:pt x="8" y="23"/>
                        </a:lnTo>
                        <a:lnTo>
                          <a:pt x="10" y="23"/>
                        </a:lnTo>
                        <a:lnTo>
                          <a:pt x="12" y="21"/>
                        </a:lnTo>
                        <a:lnTo>
                          <a:pt x="13" y="18"/>
                        </a:lnTo>
                        <a:lnTo>
                          <a:pt x="15" y="18"/>
                        </a:lnTo>
                        <a:lnTo>
                          <a:pt x="17" y="18"/>
                        </a:lnTo>
                        <a:lnTo>
                          <a:pt x="19" y="18"/>
                        </a:lnTo>
                        <a:lnTo>
                          <a:pt x="21" y="18"/>
                        </a:lnTo>
                        <a:lnTo>
                          <a:pt x="23" y="16"/>
                        </a:lnTo>
                        <a:lnTo>
                          <a:pt x="23" y="13"/>
                        </a:lnTo>
                        <a:lnTo>
                          <a:pt x="22" y="11"/>
                        </a:lnTo>
                        <a:lnTo>
                          <a:pt x="23" y="8"/>
                        </a:lnTo>
                        <a:lnTo>
                          <a:pt x="23" y="4"/>
                        </a:lnTo>
                        <a:lnTo>
                          <a:pt x="23" y="2"/>
                        </a:lnTo>
                        <a:lnTo>
                          <a:pt x="21" y="1"/>
                        </a:lnTo>
                        <a:lnTo>
                          <a:pt x="19" y="0"/>
                        </a:lnTo>
                        <a:lnTo>
                          <a:pt x="17" y="0"/>
                        </a:lnTo>
                        <a:lnTo>
                          <a:pt x="15" y="0"/>
                        </a:lnTo>
                        <a:lnTo>
                          <a:pt x="11" y="1"/>
                        </a:lnTo>
                        <a:lnTo>
                          <a:pt x="8" y="1"/>
                        </a:lnTo>
                        <a:lnTo>
                          <a:pt x="11" y="1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7" name="Group 126"/>
                <p:cNvGrpSpPr>
                  <a:grpSpLocks/>
                </p:cNvGrpSpPr>
                <p:nvPr/>
              </p:nvGrpSpPr>
              <p:grpSpPr bwMode="auto">
                <a:xfrm>
                  <a:off x="1934" y="2747"/>
                  <a:ext cx="286" cy="309"/>
                  <a:chOff x="2120" y="1832"/>
                  <a:chExt cx="144" cy="157"/>
                </a:xfrm>
              </p:grpSpPr>
              <p:sp>
                <p:nvSpPr>
                  <p:cNvPr id="110633" name="Freeform 127"/>
                  <p:cNvSpPr>
                    <a:spLocks/>
                  </p:cNvSpPr>
                  <p:nvPr/>
                </p:nvSpPr>
                <p:spPr bwMode="auto">
                  <a:xfrm>
                    <a:off x="2120" y="1832"/>
                    <a:ext cx="144" cy="157"/>
                  </a:xfrm>
                  <a:custGeom>
                    <a:avLst/>
                    <a:gdLst>
                      <a:gd name="T0" fmla="*/ 66 w 144"/>
                      <a:gd name="T1" fmla="*/ 12 h 157"/>
                      <a:gd name="T2" fmla="*/ 48 w 144"/>
                      <a:gd name="T3" fmla="*/ 6 h 157"/>
                      <a:gd name="T4" fmla="*/ 36 w 144"/>
                      <a:gd name="T5" fmla="*/ 18 h 157"/>
                      <a:gd name="T6" fmla="*/ 30 w 144"/>
                      <a:gd name="T7" fmla="*/ 36 h 157"/>
                      <a:gd name="T8" fmla="*/ 24 w 144"/>
                      <a:gd name="T9" fmla="*/ 48 h 157"/>
                      <a:gd name="T10" fmla="*/ 18 w 144"/>
                      <a:gd name="T11" fmla="*/ 72 h 157"/>
                      <a:gd name="T12" fmla="*/ 12 w 144"/>
                      <a:gd name="T13" fmla="*/ 84 h 157"/>
                      <a:gd name="T14" fmla="*/ 6 w 144"/>
                      <a:gd name="T15" fmla="*/ 96 h 157"/>
                      <a:gd name="T16" fmla="*/ 0 w 144"/>
                      <a:gd name="T17" fmla="*/ 108 h 157"/>
                      <a:gd name="T18" fmla="*/ 0 w 144"/>
                      <a:gd name="T19" fmla="*/ 120 h 157"/>
                      <a:gd name="T20" fmla="*/ 6 w 144"/>
                      <a:gd name="T21" fmla="*/ 132 h 157"/>
                      <a:gd name="T22" fmla="*/ 6 w 144"/>
                      <a:gd name="T23" fmla="*/ 144 h 157"/>
                      <a:gd name="T24" fmla="*/ 12 w 144"/>
                      <a:gd name="T25" fmla="*/ 157 h 157"/>
                      <a:gd name="T26" fmla="*/ 24 w 144"/>
                      <a:gd name="T27" fmla="*/ 157 h 157"/>
                      <a:gd name="T28" fmla="*/ 36 w 144"/>
                      <a:gd name="T29" fmla="*/ 151 h 157"/>
                      <a:gd name="T30" fmla="*/ 48 w 144"/>
                      <a:gd name="T31" fmla="*/ 144 h 157"/>
                      <a:gd name="T32" fmla="*/ 60 w 144"/>
                      <a:gd name="T33" fmla="*/ 144 h 157"/>
                      <a:gd name="T34" fmla="*/ 72 w 144"/>
                      <a:gd name="T35" fmla="*/ 132 h 157"/>
                      <a:gd name="T36" fmla="*/ 78 w 144"/>
                      <a:gd name="T37" fmla="*/ 108 h 157"/>
                      <a:gd name="T38" fmla="*/ 96 w 144"/>
                      <a:gd name="T39" fmla="*/ 108 h 157"/>
                      <a:gd name="T40" fmla="*/ 108 w 144"/>
                      <a:gd name="T41" fmla="*/ 108 h 157"/>
                      <a:gd name="T42" fmla="*/ 120 w 144"/>
                      <a:gd name="T43" fmla="*/ 114 h 157"/>
                      <a:gd name="T44" fmla="*/ 132 w 144"/>
                      <a:gd name="T45" fmla="*/ 114 h 157"/>
                      <a:gd name="T46" fmla="*/ 144 w 144"/>
                      <a:gd name="T47" fmla="*/ 102 h 157"/>
                      <a:gd name="T48" fmla="*/ 144 w 144"/>
                      <a:gd name="T49" fmla="*/ 84 h 157"/>
                      <a:gd name="T50" fmla="*/ 138 w 144"/>
                      <a:gd name="T51" fmla="*/ 72 h 157"/>
                      <a:gd name="T52" fmla="*/ 144 w 144"/>
                      <a:gd name="T53" fmla="*/ 54 h 157"/>
                      <a:gd name="T54" fmla="*/ 144 w 144"/>
                      <a:gd name="T55" fmla="*/ 30 h 157"/>
                      <a:gd name="T56" fmla="*/ 144 w 144"/>
                      <a:gd name="T57" fmla="*/ 18 h 157"/>
                      <a:gd name="T58" fmla="*/ 132 w 144"/>
                      <a:gd name="T59" fmla="*/ 12 h 157"/>
                      <a:gd name="T60" fmla="*/ 120 w 144"/>
                      <a:gd name="T61" fmla="*/ 0 h 157"/>
                      <a:gd name="T62" fmla="*/ 108 w 144"/>
                      <a:gd name="T63" fmla="*/ 0 h 157"/>
                      <a:gd name="T64" fmla="*/ 96 w 144"/>
                      <a:gd name="T65" fmla="*/ 6 h 157"/>
                      <a:gd name="T66" fmla="*/ 66 w 144"/>
                      <a:gd name="T67" fmla="*/ 12 h 157"/>
                      <a:gd name="T68" fmla="*/ 48 w 144"/>
                      <a:gd name="T69" fmla="*/ 12 h 157"/>
                      <a:gd name="T70" fmla="*/ 66 w 144"/>
                      <a:gd name="T71" fmla="*/ 12 h 15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44"/>
                      <a:gd name="T109" fmla="*/ 0 h 157"/>
                      <a:gd name="T110" fmla="*/ 144 w 144"/>
                      <a:gd name="T111" fmla="*/ 157 h 15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44" h="157">
                        <a:moveTo>
                          <a:pt x="66" y="12"/>
                        </a:moveTo>
                        <a:lnTo>
                          <a:pt x="48" y="6"/>
                        </a:lnTo>
                        <a:lnTo>
                          <a:pt x="36" y="18"/>
                        </a:lnTo>
                        <a:lnTo>
                          <a:pt x="30" y="36"/>
                        </a:lnTo>
                        <a:lnTo>
                          <a:pt x="24" y="48"/>
                        </a:lnTo>
                        <a:lnTo>
                          <a:pt x="18" y="72"/>
                        </a:lnTo>
                        <a:lnTo>
                          <a:pt x="12" y="84"/>
                        </a:lnTo>
                        <a:lnTo>
                          <a:pt x="6" y="96"/>
                        </a:lnTo>
                        <a:lnTo>
                          <a:pt x="0" y="108"/>
                        </a:lnTo>
                        <a:lnTo>
                          <a:pt x="0" y="120"/>
                        </a:lnTo>
                        <a:lnTo>
                          <a:pt x="6" y="132"/>
                        </a:lnTo>
                        <a:lnTo>
                          <a:pt x="6" y="144"/>
                        </a:lnTo>
                        <a:lnTo>
                          <a:pt x="12" y="157"/>
                        </a:lnTo>
                        <a:lnTo>
                          <a:pt x="24" y="157"/>
                        </a:lnTo>
                        <a:lnTo>
                          <a:pt x="36" y="151"/>
                        </a:lnTo>
                        <a:lnTo>
                          <a:pt x="48" y="144"/>
                        </a:lnTo>
                        <a:lnTo>
                          <a:pt x="60" y="144"/>
                        </a:lnTo>
                        <a:lnTo>
                          <a:pt x="72" y="132"/>
                        </a:lnTo>
                        <a:lnTo>
                          <a:pt x="78" y="108"/>
                        </a:lnTo>
                        <a:lnTo>
                          <a:pt x="96" y="108"/>
                        </a:lnTo>
                        <a:lnTo>
                          <a:pt x="108" y="108"/>
                        </a:lnTo>
                        <a:lnTo>
                          <a:pt x="120" y="114"/>
                        </a:lnTo>
                        <a:lnTo>
                          <a:pt x="132" y="114"/>
                        </a:lnTo>
                        <a:lnTo>
                          <a:pt x="144" y="102"/>
                        </a:lnTo>
                        <a:lnTo>
                          <a:pt x="144" y="84"/>
                        </a:lnTo>
                        <a:lnTo>
                          <a:pt x="138" y="72"/>
                        </a:lnTo>
                        <a:lnTo>
                          <a:pt x="144" y="54"/>
                        </a:lnTo>
                        <a:lnTo>
                          <a:pt x="144" y="30"/>
                        </a:lnTo>
                        <a:lnTo>
                          <a:pt x="144" y="18"/>
                        </a:lnTo>
                        <a:lnTo>
                          <a:pt x="132" y="12"/>
                        </a:lnTo>
                        <a:lnTo>
                          <a:pt x="120" y="0"/>
                        </a:lnTo>
                        <a:lnTo>
                          <a:pt x="108" y="0"/>
                        </a:lnTo>
                        <a:lnTo>
                          <a:pt x="96" y="6"/>
                        </a:lnTo>
                        <a:lnTo>
                          <a:pt x="66" y="12"/>
                        </a:lnTo>
                        <a:lnTo>
                          <a:pt x="48" y="12"/>
                        </a:lnTo>
                        <a:lnTo>
                          <a:pt x="66" y="12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4" name="Freeform 128"/>
                  <p:cNvSpPr>
                    <a:spLocks/>
                  </p:cNvSpPr>
                  <p:nvPr/>
                </p:nvSpPr>
                <p:spPr bwMode="auto">
                  <a:xfrm>
                    <a:off x="2120" y="1832"/>
                    <a:ext cx="144" cy="157"/>
                  </a:xfrm>
                  <a:custGeom>
                    <a:avLst/>
                    <a:gdLst>
                      <a:gd name="T0" fmla="*/ 2147483647 w 24"/>
                      <a:gd name="T1" fmla="*/ 2147483647 h 26"/>
                      <a:gd name="T2" fmla="*/ 2147483647 w 24"/>
                      <a:gd name="T3" fmla="*/ 2147483647 h 26"/>
                      <a:gd name="T4" fmla="*/ 2147483647 w 24"/>
                      <a:gd name="T5" fmla="*/ 2147483647 h 26"/>
                      <a:gd name="T6" fmla="*/ 2147483647 w 24"/>
                      <a:gd name="T7" fmla="*/ 2147483647 h 26"/>
                      <a:gd name="T8" fmla="*/ 2147483647 w 24"/>
                      <a:gd name="T9" fmla="*/ 2147483647 h 26"/>
                      <a:gd name="T10" fmla="*/ 2147483647 w 24"/>
                      <a:gd name="T11" fmla="*/ 2147483647 h 26"/>
                      <a:gd name="T12" fmla="*/ 2147483647 w 24"/>
                      <a:gd name="T13" fmla="*/ 2147483647 h 26"/>
                      <a:gd name="T14" fmla="*/ 2147483647 w 24"/>
                      <a:gd name="T15" fmla="*/ 2147483647 h 26"/>
                      <a:gd name="T16" fmla="*/ 0 w 24"/>
                      <a:gd name="T17" fmla="*/ 2147483647 h 26"/>
                      <a:gd name="T18" fmla="*/ 0 w 24"/>
                      <a:gd name="T19" fmla="*/ 2147483647 h 26"/>
                      <a:gd name="T20" fmla="*/ 2147483647 w 24"/>
                      <a:gd name="T21" fmla="*/ 2147483647 h 26"/>
                      <a:gd name="T22" fmla="*/ 2147483647 w 24"/>
                      <a:gd name="T23" fmla="*/ 2147483647 h 26"/>
                      <a:gd name="T24" fmla="*/ 2147483647 w 24"/>
                      <a:gd name="T25" fmla="*/ 2147483647 h 26"/>
                      <a:gd name="T26" fmla="*/ 2147483647 w 24"/>
                      <a:gd name="T27" fmla="*/ 2147483647 h 26"/>
                      <a:gd name="T28" fmla="*/ 2147483647 w 24"/>
                      <a:gd name="T29" fmla="*/ 2147483647 h 26"/>
                      <a:gd name="T30" fmla="*/ 2147483647 w 24"/>
                      <a:gd name="T31" fmla="*/ 2147483647 h 26"/>
                      <a:gd name="T32" fmla="*/ 2147483647 w 24"/>
                      <a:gd name="T33" fmla="*/ 2147483647 h 26"/>
                      <a:gd name="T34" fmla="*/ 2147483647 w 24"/>
                      <a:gd name="T35" fmla="*/ 2147483647 h 26"/>
                      <a:gd name="T36" fmla="*/ 2147483647 w 24"/>
                      <a:gd name="T37" fmla="*/ 2147483647 h 26"/>
                      <a:gd name="T38" fmla="*/ 2147483647 w 24"/>
                      <a:gd name="T39" fmla="*/ 2147483647 h 26"/>
                      <a:gd name="T40" fmla="*/ 2147483647 w 24"/>
                      <a:gd name="T41" fmla="*/ 2147483647 h 26"/>
                      <a:gd name="T42" fmla="*/ 2147483647 w 24"/>
                      <a:gd name="T43" fmla="*/ 2147483647 h 26"/>
                      <a:gd name="T44" fmla="*/ 2147483647 w 24"/>
                      <a:gd name="T45" fmla="*/ 2147483647 h 26"/>
                      <a:gd name="T46" fmla="*/ 2147483647 w 24"/>
                      <a:gd name="T47" fmla="*/ 2147483647 h 26"/>
                      <a:gd name="T48" fmla="*/ 2147483647 w 24"/>
                      <a:gd name="T49" fmla="*/ 2147483647 h 26"/>
                      <a:gd name="T50" fmla="*/ 2147483647 w 24"/>
                      <a:gd name="T51" fmla="*/ 2147483647 h 26"/>
                      <a:gd name="T52" fmla="*/ 2147483647 w 24"/>
                      <a:gd name="T53" fmla="*/ 2147483647 h 26"/>
                      <a:gd name="T54" fmla="*/ 2147483647 w 24"/>
                      <a:gd name="T55" fmla="*/ 2147483647 h 26"/>
                      <a:gd name="T56" fmla="*/ 2147483647 w 24"/>
                      <a:gd name="T57" fmla="*/ 2147483647 h 26"/>
                      <a:gd name="T58" fmla="*/ 2147483647 w 24"/>
                      <a:gd name="T59" fmla="*/ 2147483647 h 26"/>
                      <a:gd name="T60" fmla="*/ 2147483647 w 24"/>
                      <a:gd name="T61" fmla="*/ 0 h 26"/>
                      <a:gd name="T62" fmla="*/ 2147483647 w 24"/>
                      <a:gd name="T63" fmla="*/ 0 h 26"/>
                      <a:gd name="T64" fmla="*/ 2147483647 w 24"/>
                      <a:gd name="T65" fmla="*/ 2147483647 h 26"/>
                      <a:gd name="T66" fmla="*/ 2147483647 w 24"/>
                      <a:gd name="T67" fmla="*/ 2147483647 h 26"/>
                      <a:gd name="T68" fmla="*/ 2147483647 w 24"/>
                      <a:gd name="T69" fmla="*/ 2147483647 h 26"/>
                      <a:gd name="T70" fmla="*/ 2147483647 w 24"/>
                      <a:gd name="T71" fmla="*/ 2147483647 h 2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4"/>
                      <a:gd name="T109" fmla="*/ 0 h 26"/>
                      <a:gd name="T110" fmla="*/ 24 w 24"/>
                      <a:gd name="T111" fmla="*/ 26 h 2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4" h="26">
                        <a:moveTo>
                          <a:pt x="11" y="2"/>
                        </a:move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5" y="6"/>
                        </a:lnTo>
                        <a:lnTo>
                          <a:pt x="4" y="8"/>
                        </a:lnTo>
                        <a:lnTo>
                          <a:pt x="3" y="12"/>
                        </a:lnTo>
                        <a:lnTo>
                          <a:pt x="2" y="14"/>
                        </a:lnTo>
                        <a:lnTo>
                          <a:pt x="1" y="16"/>
                        </a:lnTo>
                        <a:lnTo>
                          <a:pt x="0" y="18"/>
                        </a:lnTo>
                        <a:lnTo>
                          <a:pt x="0" y="20"/>
                        </a:lnTo>
                        <a:lnTo>
                          <a:pt x="1" y="22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4" y="26"/>
                        </a:lnTo>
                        <a:lnTo>
                          <a:pt x="6" y="25"/>
                        </a:lnTo>
                        <a:lnTo>
                          <a:pt x="8" y="24"/>
                        </a:lnTo>
                        <a:lnTo>
                          <a:pt x="10" y="24"/>
                        </a:lnTo>
                        <a:lnTo>
                          <a:pt x="12" y="22"/>
                        </a:lnTo>
                        <a:lnTo>
                          <a:pt x="13" y="18"/>
                        </a:lnTo>
                        <a:lnTo>
                          <a:pt x="16" y="18"/>
                        </a:lnTo>
                        <a:lnTo>
                          <a:pt x="18" y="18"/>
                        </a:lnTo>
                        <a:lnTo>
                          <a:pt x="20" y="19"/>
                        </a:lnTo>
                        <a:lnTo>
                          <a:pt x="22" y="19"/>
                        </a:lnTo>
                        <a:lnTo>
                          <a:pt x="24" y="17"/>
                        </a:lnTo>
                        <a:lnTo>
                          <a:pt x="24" y="14"/>
                        </a:lnTo>
                        <a:lnTo>
                          <a:pt x="23" y="12"/>
                        </a:lnTo>
                        <a:lnTo>
                          <a:pt x="24" y="9"/>
                        </a:lnTo>
                        <a:lnTo>
                          <a:pt x="24" y="5"/>
                        </a:lnTo>
                        <a:lnTo>
                          <a:pt x="24" y="3"/>
                        </a:lnTo>
                        <a:lnTo>
                          <a:pt x="22" y="2"/>
                        </a:lnTo>
                        <a:lnTo>
                          <a:pt x="20" y="0"/>
                        </a:lnTo>
                        <a:lnTo>
                          <a:pt x="18" y="0"/>
                        </a:lnTo>
                        <a:lnTo>
                          <a:pt x="16" y="1"/>
                        </a:lnTo>
                        <a:lnTo>
                          <a:pt x="11" y="2"/>
                        </a:lnTo>
                        <a:lnTo>
                          <a:pt x="8" y="2"/>
                        </a:lnTo>
                        <a:lnTo>
                          <a:pt x="11" y="2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8" name="Group 129"/>
                <p:cNvGrpSpPr>
                  <a:grpSpLocks/>
                </p:cNvGrpSpPr>
                <p:nvPr/>
              </p:nvGrpSpPr>
              <p:grpSpPr bwMode="auto">
                <a:xfrm>
                  <a:off x="2042" y="3031"/>
                  <a:ext cx="297" cy="309"/>
                  <a:chOff x="2174" y="1976"/>
                  <a:chExt cx="150" cy="157"/>
                </a:xfrm>
              </p:grpSpPr>
              <p:sp>
                <p:nvSpPr>
                  <p:cNvPr id="110631" name="Freeform 130"/>
                  <p:cNvSpPr>
                    <a:spLocks/>
                  </p:cNvSpPr>
                  <p:nvPr/>
                </p:nvSpPr>
                <p:spPr bwMode="auto">
                  <a:xfrm>
                    <a:off x="2174" y="1976"/>
                    <a:ext cx="150" cy="157"/>
                  </a:xfrm>
                  <a:custGeom>
                    <a:avLst/>
                    <a:gdLst>
                      <a:gd name="T0" fmla="*/ 72 w 150"/>
                      <a:gd name="T1" fmla="*/ 7 h 157"/>
                      <a:gd name="T2" fmla="*/ 54 w 150"/>
                      <a:gd name="T3" fmla="*/ 0 h 157"/>
                      <a:gd name="T4" fmla="*/ 42 w 150"/>
                      <a:gd name="T5" fmla="*/ 13 h 157"/>
                      <a:gd name="T6" fmla="*/ 42 w 150"/>
                      <a:gd name="T7" fmla="*/ 31 h 157"/>
                      <a:gd name="T8" fmla="*/ 24 w 150"/>
                      <a:gd name="T9" fmla="*/ 49 h 157"/>
                      <a:gd name="T10" fmla="*/ 24 w 150"/>
                      <a:gd name="T11" fmla="*/ 67 h 157"/>
                      <a:gd name="T12" fmla="*/ 12 w 150"/>
                      <a:gd name="T13" fmla="*/ 79 h 157"/>
                      <a:gd name="T14" fmla="*/ 12 w 150"/>
                      <a:gd name="T15" fmla="*/ 91 h 157"/>
                      <a:gd name="T16" fmla="*/ 0 w 150"/>
                      <a:gd name="T17" fmla="*/ 103 h 157"/>
                      <a:gd name="T18" fmla="*/ 0 w 150"/>
                      <a:gd name="T19" fmla="*/ 115 h 157"/>
                      <a:gd name="T20" fmla="*/ 6 w 150"/>
                      <a:gd name="T21" fmla="*/ 133 h 157"/>
                      <a:gd name="T22" fmla="*/ 6 w 150"/>
                      <a:gd name="T23" fmla="*/ 145 h 157"/>
                      <a:gd name="T24" fmla="*/ 12 w 150"/>
                      <a:gd name="T25" fmla="*/ 157 h 157"/>
                      <a:gd name="T26" fmla="*/ 24 w 150"/>
                      <a:gd name="T27" fmla="*/ 157 h 157"/>
                      <a:gd name="T28" fmla="*/ 42 w 150"/>
                      <a:gd name="T29" fmla="*/ 145 h 157"/>
                      <a:gd name="T30" fmla="*/ 54 w 150"/>
                      <a:gd name="T31" fmla="*/ 139 h 157"/>
                      <a:gd name="T32" fmla="*/ 66 w 150"/>
                      <a:gd name="T33" fmla="*/ 139 h 157"/>
                      <a:gd name="T34" fmla="*/ 78 w 150"/>
                      <a:gd name="T35" fmla="*/ 127 h 157"/>
                      <a:gd name="T36" fmla="*/ 84 w 150"/>
                      <a:gd name="T37" fmla="*/ 109 h 157"/>
                      <a:gd name="T38" fmla="*/ 96 w 150"/>
                      <a:gd name="T39" fmla="*/ 109 h 157"/>
                      <a:gd name="T40" fmla="*/ 108 w 150"/>
                      <a:gd name="T41" fmla="*/ 109 h 157"/>
                      <a:gd name="T42" fmla="*/ 126 w 150"/>
                      <a:gd name="T43" fmla="*/ 109 h 157"/>
                      <a:gd name="T44" fmla="*/ 138 w 150"/>
                      <a:gd name="T45" fmla="*/ 109 h 157"/>
                      <a:gd name="T46" fmla="*/ 144 w 150"/>
                      <a:gd name="T47" fmla="*/ 97 h 157"/>
                      <a:gd name="T48" fmla="*/ 144 w 150"/>
                      <a:gd name="T49" fmla="*/ 79 h 157"/>
                      <a:gd name="T50" fmla="*/ 138 w 150"/>
                      <a:gd name="T51" fmla="*/ 67 h 157"/>
                      <a:gd name="T52" fmla="*/ 150 w 150"/>
                      <a:gd name="T53" fmla="*/ 49 h 157"/>
                      <a:gd name="T54" fmla="*/ 150 w 150"/>
                      <a:gd name="T55" fmla="*/ 25 h 157"/>
                      <a:gd name="T56" fmla="*/ 144 w 150"/>
                      <a:gd name="T57" fmla="*/ 13 h 157"/>
                      <a:gd name="T58" fmla="*/ 132 w 150"/>
                      <a:gd name="T59" fmla="*/ 7 h 157"/>
                      <a:gd name="T60" fmla="*/ 120 w 150"/>
                      <a:gd name="T61" fmla="*/ 0 h 157"/>
                      <a:gd name="T62" fmla="*/ 108 w 150"/>
                      <a:gd name="T63" fmla="*/ 0 h 157"/>
                      <a:gd name="T64" fmla="*/ 96 w 150"/>
                      <a:gd name="T65" fmla="*/ 0 h 157"/>
                      <a:gd name="T66" fmla="*/ 72 w 150"/>
                      <a:gd name="T67" fmla="*/ 7 h 157"/>
                      <a:gd name="T68" fmla="*/ 54 w 150"/>
                      <a:gd name="T69" fmla="*/ 7 h 157"/>
                      <a:gd name="T70" fmla="*/ 72 w 150"/>
                      <a:gd name="T71" fmla="*/ 7 h 15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50"/>
                      <a:gd name="T109" fmla="*/ 0 h 157"/>
                      <a:gd name="T110" fmla="*/ 150 w 150"/>
                      <a:gd name="T111" fmla="*/ 157 h 15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50" h="157">
                        <a:moveTo>
                          <a:pt x="72" y="7"/>
                        </a:moveTo>
                        <a:lnTo>
                          <a:pt x="54" y="0"/>
                        </a:lnTo>
                        <a:lnTo>
                          <a:pt x="42" y="13"/>
                        </a:lnTo>
                        <a:lnTo>
                          <a:pt x="42" y="31"/>
                        </a:lnTo>
                        <a:lnTo>
                          <a:pt x="24" y="49"/>
                        </a:lnTo>
                        <a:lnTo>
                          <a:pt x="24" y="67"/>
                        </a:lnTo>
                        <a:lnTo>
                          <a:pt x="12" y="79"/>
                        </a:lnTo>
                        <a:lnTo>
                          <a:pt x="12" y="91"/>
                        </a:lnTo>
                        <a:lnTo>
                          <a:pt x="0" y="103"/>
                        </a:lnTo>
                        <a:lnTo>
                          <a:pt x="0" y="115"/>
                        </a:lnTo>
                        <a:lnTo>
                          <a:pt x="6" y="133"/>
                        </a:lnTo>
                        <a:lnTo>
                          <a:pt x="6" y="145"/>
                        </a:lnTo>
                        <a:lnTo>
                          <a:pt x="12" y="157"/>
                        </a:lnTo>
                        <a:lnTo>
                          <a:pt x="24" y="157"/>
                        </a:lnTo>
                        <a:lnTo>
                          <a:pt x="42" y="145"/>
                        </a:lnTo>
                        <a:lnTo>
                          <a:pt x="54" y="139"/>
                        </a:lnTo>
                        <a:lnTo>
                          <a:pt x="66" y="139"/>
                        </a:lnTo>
                        <a:lnTo>
                          <a:pt x="78" y="127"/>
                        </a:lnTo>
                        <a:lnTo>
                          <a:pt x="84" y="109"/>
                        </a:lnTo>
                        <a:lnTo>
                          <a:pt x="96" y="109"/>
                        </a:lnTo>
                        <a:lnTo>
                          <a:pt x="108" y="109"/>
                        </a:lnTo>
                        <a:lnTo>
                          <a:pt x="126" y="109"/>
                        </a:lnTo>
                        <a:lnTo>
                          <a:pt x="138" y="109"/>
                        </a:lnTo>
                        <a:lnTo>
                          <a:pt x="144" y="97"/>
                        </a:lnTo>
                        <a:lnTo>
                          <a:pt x="144" y="79"/>
                        </a:lnTo>
                        <a:lnTo>
                          <a:pt x="138" y="67"/>
                        </a:lnTo>
                        <a:lnTo>
                          <a:pt x="150" y="49"/>
                        </a:lnTo>
                        <a:lnTo>
                          <a:pt x="150" y="25"/>
                        </a:lnTo>
                        <a:lnTo>
                          <a:pt x="144" y="13"/>
                        </a:lnTo>
                        <a:lnTo>
                          <a:pt x="132" y="7"/>
                        </a:lnTo>
                        <a:lnTo>
                          <a:pt x="120" y="0"/>
                        </a:lnTo>
                        <a:lnTo>
                          <a:pt x="108" y="0"/>
                        </a:lnTo>
                        <a:lnTo>
                          <a:pt x="96" y="0"/>
                        </a:lnTo>
                        <a:lnTo>
                          <a:pt x="72" y="7"/>
                        </a:lnTo>
                        <a:lnTo>
                          <a:pt x="54" y="7"/>
                        </a:lnTo>
                        <a:lnTo>
                          <a:pt x="72" y="7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2" name="Freeform 131"/>
                  <p:cNvSpPr>
                    <a:spLocks/>
                  </p:cNvSpPr>
                  <p:nvPr/>
                </p:nvSpPr>
                <p:spPr bwMode="auto">
                  <a:xfrm>
                    <a:off x="2174" y="1976"/>
                    <a:ext cx="150" cy="157"/>
                  </a:xfrm>
                  <a:custGeom>
                    <a:avLst/>
                    <a:gdLst>
                      <a:gd name="T0" fmla="*/ 2147483647 w 25"/>
                      <a:gd name="T1" fmla="*/ 2147483647 h 26"/>
                      <a:gd name="T2" fmla="*/ 2147483647 w 25"/>
                      <a:gd name="T3" fmla="*/ 0 h 26"/>
                      <a:gd name="T4" fmla="*/ 2147483647 w 25"/>
                      <a:gd name="T5" fmla="*/ 2147483647 h 26"/>
                      <a:gd name="T6" fmla="*/ 2147483647 w 25"/>
                      <a:gd name="T7" fmla="*/ 2147483647 h 26"/>
                      <a:gd name="T8" fmla="*/ 2147483647 w 25"/>
                      <a:gd name="T9" fmla="*/ 2147483647 h 26"/>
                      <a:gd name="T10" fmla="*/ 2147483647 w 25"/>
                      <a:gd name="T11" fmla="*/ 2147483647 h 26"/>
                      <a:gd name="T12" fmla="*/ 2147483647 w 25"/>
                      <a:gd name="T13" fmla="*/ 2147483647 h 26"/>
                      <a:gd name="T14" fmla="*/ 2147483647 w 25"/>
                      <a:gd name="T15" fmla="*/ 2147483647 h 26"/>
                      <a:gd name="T16" fmla="*/ 0 w 25"/>
                      <a:gd name="T17" fmla="*/ 2147483647 h 26"/>
                      <a:gd name="T18" fmla="*/ 0 w 25"/>
                      <a:gd name="T19" fmla="*/ 2147483647 h 26"/>
                      <a:gd name="T20" fmla="*/ 2147483647 w 25"/>
                      <a:gd name="T21" fmla="*/ 2147483647 h 26"/>
                      <a:gd name="T22" fmla="*/ 2147483647 w 25"/>
                      <a:gd name="T23" fmla="*/ 2147483647 h 26"/>
                      <a:gd name="T24" fmla="*/ 2147483647 w 25"/>
                      <a:gd name="T25" fmla="*/ 2147483647 h 26"/>
                      <a:gd name="T26" fmla="*/ 2147483647 w 25"/>
                      <a:gd name="T27" fmla="*/ 2147483647 h 26"/>
                      <a:gd name="T28" fmla="*/ 2147483647 w 25"/>
                      <a:gd name="T29" fmla="*/ 2147483647 h 26"/>
                      <a:gd name="T30" fmla="*/ 2147483647 w 25"/>
                      <a:gd name="T31" fmla="*/ 2147483647 h 26"/>
                      <a:gd name="T32" fmla="*/ 2147483647 w 25"/>
                      <a:gd name="T33" fmla="*/ 2147483647 h 26"/>
                      <a:gd name="T34" fmla="*/ 2147483647 w 25"/>
                      <a:gd name="T35" fmla="*/ 2147483647 h 26"/>
                      <a:gd name="T36" fmla="*/ 2147483647 w 25"/>
                      <a:gd name="T37" fmla="*/ 2147483647 h 26"/>
                      <a:gd name="T38" fmla="*/ 2147483647 w 25"/>
                      <a:gd name="T39" fmla="*/ 2147483647 h 26"/>
                      <a:gd name="T40" fmla="*/ 2147483647 w 25"/>
                      <a:gd name="T41" fmla="*/ 2147483647 h 26"/>
                      <a:gd name="T42" fmla="*/ 2147483647 w 25"/>
                      <a:gd name="T43" fmla="*/ 2147483647 h 26"/>
                      <a:gd name="T44" fmla="*/ 2147483647 w 25"/>
                      <a:gd name="T45" fmla="*/ 2147483647 h 26"/>
                      <a:gd name="T46" fmla="*/ 2147483647 w 25"/>
                      <a:gd name="T47" fmla="*/ 2147483647 h 26"/>
                      <a:gd name="T48" fmla="*/ 2147483647 w 25"/>
                      <a:gd name="T49" fmla="*/ 2147483647 h 26"/>
                      <a:gd name="T50" fmla="*/ 2147483647 w 25"/>
                      <a:gd name="T51" fmla="*/ 2147483647 h 26"/>
                      <a:gd name="T52" fmla="*/ 2147483647 w 25"/>
                      <a:gd name="T53" fmla="*/ 2147483647 h 26"/>
                      <a:gd name="T54" fmla="*/ 2147483647 w 25"/>
                      <a:gd name="T55" fmla="*/ 2147483647 h 26"/>
                      <a:gd name="T56" fmla="*/ 2147483647 w 25"/>
                      <a:gd name="T57" fmla="*/ 2147483647 h 26"/>
                      <a:gd name="T58" fmla="*/ 2147483647 w 25"/>
                      <a:gd name="T59" fmla="*/ 2147483647 h 26"/>
                      <a:gd name="T60" fmla="*/ 2147483647 w 25"/>
                      <a:gd name="T61" fmla="*/ 0 h 26"/>
                      <a:gd name="T62" fmla="*/ 2147483647 w 25"/>
                      <a:gd name="T63" fmla="*/ 0 h 26"/>
                      <a:gd name="T64" fmla="*/ 2147483647 w 25"/>
                      <a:gd name="T65" fmla="*/ 0 h 26"/>
                      <a:gd name="T66" fmla="*/ 2147483647 w 25"/>
                      <a:gd name="T67" fmla="*/ 2147483647 h 26"/>
                      <a:gd name="T68" fmla="*/ 2147483647 w 25"/>
                      <a:gd name="T69" fmla="*/ 2147483647 h 26"/>
                      <a:gd name="T70" fmla="*/ 2147483647 w 25"/>
                      <a:gd name="T71" fmla="*/ 2147483647 h 2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5"/>
                      <a:gd name="T109" fmla="*/ 0 h 26"/>
                      <a:gd name="T110" fmla="*/ 25 w 25"/>
                      <a:gd name="T111" fmla="*/ 26 h 2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5" h="26">
                        <a:moveTo>
                          <a:pt x="12" y="1"/>
                        </a:moveTo>
                        <a:lnTo>
                          <a:pt x="9" y="0"/>
                        </a:lnTo>
                        <a:lnTo>
                          <a:pt x="7" y="2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4" y="11"/>
                        </a:lnTo>
                        <a:lnTo>
                          <a:pt x="2" y="13"/>
                        </a:lnTo>
                        <a:lnTo>
                          <a:pt x="2" y="15"/>
                        </a:lnTo>
                        <a:lnTo>
                          <a:pt x="0" y="17"/>
                        </a:lnTo>
                        <a:lnTo>
                          <a:pt x="0" y="19"/>
                        </a:lnTo>
                        <a:lnTo>
                          <a:pt x="1" y="22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4" y="26"/>
                        </a:lnTo>
                        <a:lnTo>
                          <a:pt x="7" y="24"/>
                        </a:lnTo>
                        <a:lnTo>
                          <a:pt x="9" y="23"/>
                        </a:lnTo>
                        <a:lnTo>
                          <a:pt x="11" y="23"/>
                        </a:lnTo>
                        <a:lnTo>
                          <a:pt x="13" y="21"/>
                        </a:lnTo>
                        <a:lnTo>
                          <a:pt x="14" y="18"/>
                        </a:lnTo>
                        <a:lnTo>
                          <a:pt x="16" y="18"/>
                        </a:lnTo>
                        <a:lnTo>
                          <a:pt x="18" y="18"/>
                        </a:lnTo>
                        <a:lnTo>
                          <a:pt x="21" y="18"/>
                        </a:lnTo>
                        <a:lnTo>
                          <a:pt x="23" y="18"/>
                        </a:lnTo>
                        <a:lnTo>
                          <a:pt x="24" y="16"/>
                        </a:lnTo>
                        <a:lnTo>
                          <a:pt x="24" y="13"/>
                        </a:lnTo>
                        <a:lnTo>
                          <a:pt x="23" y="11"/>
                        </a:lnTo>
                        <a:lnTo>
                          <a:pt x="25" y="8"/>
                        </a:lnTo>
                        <a:lnTo>
                          <a:pt x="25" y="4"/>
                        </a:lnTo>
                        <a:lnTo>
                          <a:pt x="24" y="2"/>
                        </a:lnTo>
                        <a:lnTo>
                          <a:pt x="22" y="1"/>
                        </a:lnTo>
                        <a:lnTo>
                          <a:pt x="20" y="0"/>
                        </a:lnTo>
                        <a:lnTo>
                          <a:pt x="18" y="0"/>
                        </a:lnTo>
                        <a:lnTo>
                          <a:pt x="16" y="0"/>
                        </a:lnTo>
                        <a:lnTo>
                          <a:pt x="12" y="1"/>
                        </a:lnTo>
                        <a:lnTo>
                          <a:pt x="9" y="1"/>
                        </a:lnTo>
                        <a:lnTo>
                          <a:pt x="12" y="1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9" name="Group 132"/>
                <p:cNvGrpSpPr>
                  <a:grpSpLocks/>
                </p:cNvGrpSpPr>
                <p:nvPr/>
              </p:nvGrpSpPr>
              <p:grpSpPr bwMode="auto">
                <a:xfrm>
                  <a:off x="1661" y="3080"/>
                  <a:ext cx="369" cy="260"/>
                  <a:chOff x="1982" y="2001"/>
                  <a:chExt cx="186" cy="132"/>
                </a:xfrm>
              </p:grpSpPr>
              <p:sp>
                <p:nvSpPr>
                  <p:cNvPr id="110629" name="Freeform 133"/>
                  <p:cNvSpPr>
                    <a:spLocks/>
                  </p:cNvSpPr>
                  <p:nvPr/>
                </p:nvSpPr>
                <p:spPr bwMode="auto">
                  <a:xfrm>
                    <a:off x="1982" y="2001"/>
                    <a:ext cx="186" cy="132"/>
                  </a:xfrm>
                  <a:custGeom>
                    <a:avLst/>
                    <a:gdLst>
                      <a:gd name="T0" fmla="*/ 48 w 186"/>
                      <a:gd name="T1" fmla="*/ 120 h 132"/>
                      <a:gd name="T2" fmla="*/ 60 w 186"/>
                      <a:gd name="T3" fmla="*/ 132 h 132"/>
                      <a:gd name="T4" fmla="*/ 78 w 186"/>
                      <a:gd name="T5" fmla="*/ 132 h 132"/>
                      <a:gd name="T6" fmla="*/ 90 w 186"/>
                      <a:gd name="T7" fmla="*/ 126 h 132"/>
                      <a:gd name="T8" fmla="*/ 108 w 186"/>
                      <a:gd name="T9" fmla="*/ 114 h 132"/>
                      <a:gd name="T10" fmla="*/ 120 w 186"/>
                      <a:gd name="T11" fmla="*/ 102 h 132"/>
                      <a:gd name="T12" fmla="*/ 138 w 186"/>
                      <a:gd name="T13" fmla="*/ 102 h 132"/>
                      <a:gd name="T14" fmla="*/ 150 w 186"/>
                      <a:gd name="T15" fmla="*/ 96 h 132"/>
                      <a:gd name="T16" fmla="*/ 162 w 186"/>
                      <a:gd name="T17" fmla="*/ 90 h 132"/>
                      <a:gd name="T18" fmla="*/ 168 w 186"/>
                      <a:gd name="T19" fmla="*/ 84 h 132"/>
                      <a:gd name="T20" fmla="*/ 174 w 186"/>
                      <a:gd name="T21" fmla="*/ 66 h 132"/>
                      <a:gd name="T22" fmla="*/ 186 w 186"/>
                      <a:gd name="T23" fmla="*/ 60 h 132"/>
                      <a:gd name="T24" fmla="*/ 186 w 186"/>
                      <a:gd name="T25" fmla="*/ 42 h 132"/>
                      <a:gd name="T26" fmla="*/ 180 w 186"/>
                      <a:gd name="T27" fmla="*/ 36 h 132"/>
                      <a:gd name="T28" fmla="*/ 162 w 186"/>
                      <a:gd name="T29" fmla="*/ 36 h 132"/>
                      <a:gd name="T30" fmla="*/ 150 w 186"/>
                      <a:gd name="T31" fmla="*/ 30 h 132"/>
                      <a:gd name="T32" fmla="*/ 138 w 186"/>
                      <a:gd name="T33" fmla="*/ 24 h 132"/>
                      <a:gd name="T34" fmla="*/ 126 w 186"/>
                      <a:gd name="T35" fmla="*/ 24 h 132"/>
                      <a:gd name="T36" fmla="*/ 108 w 186"/>
                      <a:gd name="T37" fmla="*/ 36 h 132"/>
                      <a:gd name="T38" fmla="*/ 96 w 186"/>
                      <a:gd name="T39" fmla="*/ 30 h 132"/>
                      <a:gd name="T40" fmla="*/ 90 w 186"/>
                      <a:gd name="T41" fmla="*/ 24 h 132"/>
                      <a:gd name="T42" fmla="*/ 78 w 186"/>
                      <a:gd name="T43" fmla="*/ 6 h 132"/>
                      <a:gd name="T44" fmla="*/ 72 w 186"/>
                      <a:gd name="T45" fmla="*/ 0 h 132"/>
                      <a:gd name="T46" fmla="*/ 60 w 186"/>
                      <a:gd name="T47" fmla="*/ 6 h 132"/>
                      <a:gd name="T48" fmla="*/ 42 w 186"/>
                      <a:gd name="T49" fmla="*/ 18 h 132"/>
                      <a:gd name="T50" fmla="*/ 36 w 186"/>
                      <a:gd name="T51" fmla="*/ 30 h 132"/>
                      <a:gd name="T52" fmla="*/ 24 w 186"/>
                      <a:gd name="T53" fmla="*/ 36 h 132"/>
                      <a:gd name="T54" fmla="*/ 6 w 186"/>
                      <a:gd name="T55" fmla="*/ 54 h 132"/>
                      <a:gd name="T56" fmla="*/ 0 w 186"/>
                      <a:gd name="T57" fmla="*/ 66 h 132"/>
                      <a:gd name="T58" fmla="*/ 6 w 186"/>
                      <a:gd name="T59" fmla="*/ 78 h 132"/>
                      <a:gd name="T60" fmla="*/ 6 w 186"/>
                      <a:gd name="T61" fmla="*/ 96 h 132"/>
                      <a:gd name="T62" fmla="*/ 18 w 186"/>
                      <a:gd name="T63" fmla="*/ 102 h 132"/>
                      <a:gd name="T64" fmla="*/ 30 w 186"/>
                      <a:gd name="T65" fmla="*/ 108 h 132"/>
                      <a:gd name="T66" fmla="*/ 48 w 186"/>
                      <a:gd name="T67" fmla="*/ 120 h 132"/>
                      <a:gd name="T68" fmla="*/ 60 w 186"/>
                      <a:gd name="T69" fmla="*/ 132 h 132"/>
                      <a:gd name="T70" fmla="*/ 48 w 186"/>
                      <a:gd name="T71" fmla="*/ 120 h 13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86"/>
                      <a:gd name="T109" fmla="*/ 0 h 132"/>
                      <a:gd name="T110" fmla="*/ 186 w 186"/>
                      <a:gd name="T111" fmla="*/ 132 h 13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86" h="132">
                        <a:moveTo>
                          <a:pt x="48" y="120"/>
                        </a:moveTo>
                        <a:lnTo>
                          <a:pt x="60" y="132"/>
                        </a:lnTo>
                        <a:lnTo>
                          <a:pt x="78" y="132"/>
                        </a:lnTo>
                        <a:lnTo>
                          <a:pt x="90" y="126"/>
                        </a:lnTo>
                        <a:lnTo>
                          <a:pt x="108" y="114"/>
                        </a:lnTo>
                        <a:lnTo>
                          <a:pt x="120" y="102"/>
                        </a:lnTo>
                        <a:lnTo>
                          <a:pt x="138" y="102"/>
                        </a:lnTo>
                        <a:lnTo>
                          <a:pt x="150" y="96"/>
                        </a:lnTo>
                        <a:lnTo>
                          <a:pt x="162" y="90"/>
                        </a:lnTo>
                        <a:lnTo>
                          <a:pt x="168" y="84"/>
                        </a:lnTo>
                        <a:lnTo>
                          <a:pt x="174" y="66"/>
                        </a:lnTo>
                        <a:lnTo>
                          <a:pt x="186" y="60"/>
                        </a:lnTo>
                        <a:lnTo>
                          <a:pt x="186" y="42"/>
                        </a:lnTo>
                        <a:lnTo>
                          <a:pt x="180" y="36"/>
                        </a:lnTo>
                        <a:lnTo>
                          <a:pt x="162" y="36"/>
                        </a:lnTo>
                        <a:lnTo>
                          <a:pt x="150" y="30"/>
                        </a:lnTo>
                        <a:lnTo>
                          <a:pt x="138" y="24"/>
                        </a:lnTo>
                        <a:lnTo>
                          <a:pt x="126" y="24"/>
                        </a:lnTo>
                        <a:lnTo>
                          <a:pt x="108" y="36"/>
                        </a:lnTo>
                        <a:lnTo>
                          <a:pt x="96" y="30"/>
                        </a:lnTo>
                        <a:lnTo>
                          <a:pt x="90" y="24"/>
                        </a:lnTo>
                        <a:lnTo>
                          <a:pt x="78" y="6"/>
                        </a:lnTo>
                        <a:lnTo>
                          <a:pt x="72" y="0"/>
                        </a:lnTo>
                        <a:lnTo>
                          <a:pt x="60" y="6"/>
                        </a:lnTo>
                        <a:lnTo>
                          <a:pt x="42" y="18"/>
                        </a:lnTo>
                        <a:lnTo>
                          <a:pt x="36" y="30"/>
                        </a:lnTo>
                        <a:lnTo>
                          <a:pt x="24" y="36"/>
                        </a:lnTo>
                        <a:lnTo>
                          <a:pt x="6" y="54"/>
                        </a:lnTo>
                        <a:lnTo>
                          <a:pt x="0" y="66"/>
                        </a:lnTo>
                        <a:lnTo>
                          <a:pt x="6" y="78"/>
                        </a:lnTo>
                        <a:lnTo>
                          <a:pt x="6" y="96"/>
                        </a:lnTo>
                        <a:lnTo>
                          <a:pt x="18" y="102"/>
                        </a:lnTo>
                        <a:lnTo>
                          <a:pt x="30" y="108"/>
                        </a:lnTo>
                        <a:lnTo>
                          <a:pt x="48" y="120"/>
                        </a:lnTo>
                        <a:lnTo>
                          <a:pt x="60" y="132"/>
                        </a:lnTo>
                        <a:lnTo>
                          <a:pt x="48" y="120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0" name="Freeform 134"/>
                  <p:cNvSpPr>
                    <a:spLocks/>
                  </p:cNvSpPr>
                  <p:nvPr/>
                </p:nvSpPr>
                <p:spPr bwMode="auto">
                  <a:xfrm>
                    <a:off x="1982" y="2001"/>
                    <a:ext cx="186" cy="132"/>
                  </a:xfrm>
                  <a:custGeom>
                    <a:avLst/>
                    <a:gdLst>
                      <a:gd name="T0" fmla="*/ 2147483647 w 31"/>
                      <a:gd name="T1" fmla="*/ 2147483647 h 22"/>
                      <a:gd name="T2" fmla="*/ 2147483647 w 31"/>
                      <a:gd name="T3" fmla="*/ 2147483647 h 22"/>
                      <a:gd name="T4" fmla="*/ 2147483647 w 31"/>
                      <a:gd name="T5" fmla="*/ 2147483647 h 22"/>
                      <a:gd name="T6" fmla="*/ 2147483647 w 31"/>
                      <a:gd name="T7" fmla="*/ 2147483647 h 22"/>
                      <a:gd name="T8" fmla="*/ 2147483647 w 31"/>
                      <a:gd name="T9" fmla="*/ 2147483647 h 22"/>
                      <a:gd name="T10" fmla="*/ 2147483647 w 31"/>
                      <a:gd name="T11" fmla="*/ 2147483647 h 22"/>
                      <a:gd name="T12" fmla="*/ 2147483647 w 31"/>
                      <a:gd name="T13" fmla="*/ 2147483647 h 22"/>
                      <a:gd name="T14" fmla="*/ 2147483647 w 31"/>
                      <a:gd name="T15" fmla="*/ 2147483647 h 22"/>
                      <a:gd name="T16" fmla="*/ 2147483647 w 31"/>
                      <a:gd name="T17" fmla="*/ 2147483647 h 22"/>
                      <a:gd name="T18" fmla="*/ 2147483647 w 31"/>
                      <a:gd name="T19" fmla="*/ 2147483647 h 22"/>
                      <a:gd name="T20" fmla="*/ 2147483647 w 31"/>
                      <a:gd name="T21" fmla="*/ 2147483647 h 22"/>
                      <a:gd name="T22" fmla="*/ 2147483647 w 31"/>
                      <a:gd name="T23" fmla="*/ 2147483647 h 22"/>
                      <a:gd name="T24" fmla="*/ 2147483647 w 31"/>
                      <a:gd name="T25" fmla="*/ 2147483647 h 22"/>
                      <a:gd name="T26" fmla="*/ 2147483647 w 31"/>
                      <a:gd name="T27" fmla="*/ 2147483647 h 22"/>
                      <a:gd name="T28" fmla="*/ 2147483647 w 31"/>
                      <a:gd name="T29" fmla="*/ 2147483647 h 22"/>
                      <a:gd name="T30" fmla="*/ 2147483647 w 31"/>
                      <a:gd name="T31" fmla="*/ 2147483647 h 22"/>
                      <a:gd name="T32" fmla="*/ 2147483647 w 31"/>
                      <a:gd name="T33" fmla="*/ 2147483647 h 22"/>
                      <a:gd name="T34" fmla="*/ 2147483647 w 31"/>
                      <a:gd name="T35" fmla="*/ 2147483647 h 22"/>
                      <a:gd name="T36" fmla="*/ 2147483647 w 31"/>
                      <a:gd name="T37" fmla="*/ 2147483647 h 22"/>
                      <a:gd name="T38" fmla="*/ 2147483647 w 31"/>
                      <a:gd name="T39" fmla="*/ 2147483647 h 22"/>
                      <a:gd name="T40" fmla="*/ 2147483647 w 31"/>
                      <a:gd name="T41" fmla="*/ 2147483647 h 22"/>
                      <a:gd name="T42" fmla="*/ 2147483647 w 31"/>
                      <a:gd name="T43" fmla="*/ 2147483647 h 22"/>
                      <a:gd name="T44" fmla="*/ 2147483647 w 31"/>
                      <a:gd name="T45" fmla="*/ 0 h 22"/>
                      <a:gd name="T46" fmla="*/ 2147483647 w 31"/>
                      <a:gd name="T47" fmla="*/ 2147483647 h 22"/>
                      <a:gd name="T48" fmla="*/ 2147483647 w 31"/>
                      <a:gd name="T49" fmla="*/ 2147483647 h 22"/>
                      <a:gd name="T50" fmla="*/ 2147483647 w 31"/>
                      <a:gd name="T51" fmla="*/ 2147483647 h 22"/>
                      <a:gd name="T52" fmla="*/ 2147483647 w 31"/>
                      <a:gd name="T53" fmla="*/ 2147483647 h 22"/>
                      <a:gd name="T54" fmla="*/ 2147483647 w 31"/>
                      <a:gd name="T55" fmla="*/ 2147483647 h 22"/>
                      <a:gd name="T56" fmla="*/ 0 w 31"/>
                      <a:gd name="T57" fmla="*/ 2147483647 h 22"/>
                      <a:gd name="T58" fmla="*/ 2147483647 w 31"/>
                      <a:gd name="T59" fmla="*/ 2147483647 h 22"/>
                      <a:gd name="T60" fmla="*/ 2147483647 w 31"/>
                      <a:gd name="T61" fmla="*/ 2147483647 h 22"/>
                      <a:gd name="T62" fmla="*/ 2147483647 w 31"/>
                      <a:gd name="T63" fmla="*/ 2147483647 h 22"/>
                      <a:gd name="T64" fmla="*/ 2147483647 w 31"/>
                      <a:gd name="T65" fmla="*/ 2147483647 h 22"/>
                      <a:gd name="T66" fmla="*/ 2147483647 w 31"/>
                      <a:gd name="T67" fmla="*/ 2147483647 h 22"/>
                      <a:gd name="T68" fmla="*/ 2147483647 w 31"/>
                      <a:gd name="T69" fmla="*/ 2147483647 h 22"/>
                      <a:gd name="T70" fmla="*/ 2147483647 w 31"/>
                      <a:gd name="T71" fmla="*/ 2147483647 h 2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31"/>
                      <a:gd name="T109" fmla="*/ 0 h 22"/>
                      <a:gd name="T110" fmla="*/ 31 w 31"/>
                      <a:gd name="T111" fmla="*/ 22 h 2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31" h="22">
                        <a:moveTo>
                          <a:pt x="8" y="20"/>
                        </a:moveTo>
                        <a:lnTo>
                          <a:pt x="10" y="22"/>
                        </a:lnTo>
                        <a:lnTo>
                          <a:pt x="13" y="22"/>
                        </a:lnTo>
                        <a:lnTo>
                          <a:pt x="15" y="21"/>
                        </a:lnTo>
                        <a:lnTo>
                          <a:pt x="18" y="19"/>
                        </a:lnTo>
                        <a:lnTo>
                          <a:pt x="20" y="17"/>
                        </a:lnTo>
                        <a:lnTo>
                          <a:pt x="23" y="17"/>
                        </a:lnTo>
                        <a:lnTo>
                          <a:pt x="25" y="16"/>
                        </a:lnTo>
                        <a:lnTo>
                          <a:pt x="27" y="15"/>
                        </a:lnTo>
                        <a:lnTo>
                          <a:pt x="28" y="14"/>
                        </a:lnTo>
                        <a:lnTo>
                          <a:pt x="29" y="11"/>
                        </a:lnTo>
                        <a:lnTo>
                          <a:pt x="31" y="10"/>
                        </a:lnTo>
                        <a:lnTo>
                          <a:pt x="31" y="7"/>
                        </a:lnTo>
                        <a:lnTo>
                          <a:pt x="30" y="6"/>
                        </a:lnTo>
                        <a:lnTo>
                          <a:pt x="27" y="6"/>
                        </a:lnTo>
                        <a:lnTo>
                          <a:pt x="25" y="5"/>
                        </a:lnTo>
                        <a:lnTo>
                          <a:pt x="23" y="4"/>
                        </a:lnTo>
                        <a:lnTo>
                          <a:pt x="21" y="4"/>
                        </a:lnTo>
                        <a:lnTo>
                          <a:pt x="18" y="6"/>
                        </a:lnTo>
                        <a:lnTo>
                          <a:pt x="16" y="5"/>
                        </a:lnTo>
                        <a:lnTo>
                          <a:pt x="15" y="4"/>
                        </a:lnTo>
                        <a:lnTo>
                          <a:pt x="13" y="1"/>
                        </a:lnTo>
                        <a:lnTo>
                          <a:pt x="12" y="0"/>
                        </a:lnTo>
                        <a:lnTo>
                          <a:pt x="10" y="1"/>
                        </a:lnTo>
                        <a:lnTo>
                          <a:pt x="7" y="3"/>
                        </a:lnTo>
                        <a:lnTo>
                          <a:pt x="6" y="5"/>
                        </a:lnTo>
                        <a:lnTo>
                          <a:pt x="4" y="6"/>
                        </a:lnTo>
                        <a:lnTo>
                          <a:pt x="1" y="9"/>
                        </a:lnTo>
                        <a:lnTo>
                          <a:pt x="0" y="11"/>
                        </a:lnTo>
                        <a:lnTo>
                          <a:pt x="1" y="13"/>
                        </a:lnTo>
                        <a:lnTo>
                          <a:pt x="1" y="16"/>
                        </a:lnTo>
                        <a:lnTo>
                          <a:pt x="3" y="17"/>
                        </a:lnTo>
                        <a:lnTo>
                          <a:pt x="5" y="18"/>
                        </a:lnTo>
                        <a:lnTo>
                          <a:pt x="8" y="20"/>
                        </a:lnTo>
                        <a:lnTo>
                          <a:pt x="10" y="22"/>
                        </a:lnTo>
                        <a:lnTo>
                          <a:pt x="8" y="20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20" name="Group 135"/>
                <p:cNvGrpSpPr>
                  <a:grpSpLocks/>
                </p:cNvGrpSpPr>
                <p:nvPr/>
              </p:nvGrpSpPr>
              <p:grpSpPr bwMode="auto">
                <a:xfrm>
                  <a:off x="2077" y="3329"/>
                  <a:ext cx="334" cy="284"/>
                  <a:chOff x="2192" y="2127"/>
                  <a:chExt cx="168" cy="144"/>
                </a:xfrm>
              </p:grpSpPr>
              <p:sp>
                <p:nvSpPr>
                  <p:cNvPr id="110627" name="Freeform 136"/>
                  <p:cNvSpPr>
                    <a:spLocks/>
                  </p:cNvSpPr>
                  <p:nvPr/>
                </p:nvSpPr>
                <p:spPr bwMode="auto">
                  <a:xfrm>
                    <a:off x="2192" y="2127"/>
                    <a:ext cx="168" cy="144"/>
                  </a:xfrm>
                  <a:custGeom>
                    <a:avLst/>
                    <a:gdLst>
                      <a:gd name="T0" fmla="*/ 78 w 168"/>
                      <a:gd name="T1" fmla="*/ 138 h 144"/>
                      <a:gd name="T2" fmla="*/ 90 w 168"/>
                      <a:gd name="T3" fmla="*/ 144 h 144"/>
                      <a:gd name="T4" fmla="*/ 102 w 168"/>
                      <a:gd name="T5" fmla="*/ 138 h 144"/>
                      <a:gd name="T6" fmla="*/ 114 w 168"/>
                      <a:gd name="T7" fmla="*/ 120 h 144"/>
                      <a:gd name="T8" fmla="*/ 126 w 168"/>
                      <a:gd name="T9" fmla="*/ 102 h 144"/>
                      <a:gd name="T10" fmla="*/ 132 w 168"/>
                      <a:gd name="T11" fmla="*/ 84 h 144"/>
                      <a:gd name="T12" fmla="*/ 144 w 168"/>
                      <a:gd name="T13" fmla="*/ 72 h 144"/>
                      <a:gd name="T14" fmla="*/ 150 w 168"/>
                      <a:gd name="T15" fmla="*/ 66 h 144"/>
                      <a:gd name="T16" fmla="*/ 162 w 168"/>
                      <a:gd name="T17" fmla="*/ 54 h 144"/>
                      <a:gd name="T18" fmla="*/ 168 w 168"/>
                      <a:gd name="T19" fmla="*/ 42 h 144"/>
                      <a:gd name="T20" fmla="*/ 168 w 168"/>
                      <a:gd name="T21" fmla="*/ 24 h 144"/>
                      <a:gd name="T22" fmla="*/ 168 w 168"/>
                      <a:gd name="T23" fmla="*/ 18 h 144"/>
                      <a:gd name="T24" fmla="*/ 162 w 168"/>
                      <a:gd name="T25" fmla="*/ 0 h 144"/>
                      <a:gd name="T26" fmla="*/ 150 w 168"/>
                      <a:gd name="T27" fmla="*/ 0 h 144"/>
                      <a:gd name="T28" fmla="*/ 138 w 168"/>
                      <a:gd name="T29" fmla="*/ 0 h 144"/>
                      <a:gd name="T30" fmla="*/ 126 w 168"/>
                      <a:gd name="T31" fmla="*/ 6 h 144"/>
                      <a:gd name="T32" fmla="*/ 114 w 168"/>
                      <a:gd name="T33" fmla="*/ 6 h 144"/>
                      <a:gd name="T34" fmla="*/ 96 w 168"/>
                      <a:gd name="T35" fmla="*/ 12 h 144"/>
                      <a:gd name="T36" fmla="*/ 90 w 168"/>
                      <a:gd name="T37" fmla="*/ 30 h 144"/>
                      <a:gd name="T38" fmla="*/ 78 w 168"/>
                      <a:gd name="T39" fmla="*/ 30 h 144"/>
                      <a:gd name="T40" fmla="*/ 66 w 168"/>
                      <a:gd name="T41" fmla="*/ 24 h 144"/>
                      <a:gd name="T42" fmla="*/ 54 w 168"/>
                      <a:gd name="T43" fmla="*/ 18 h 144"/>
                      <a:gd name="T44" fmla="*/ 42 w 168"/>
                      <a:gd name="T45" fmla="*/ 12 h 144"/>
                      <a:gd name="T46" fmla="*/ 30 w 168"/>
                      <a:gd name="T47" fmla="*/ 24 h 144"/>
                      <a:gd name="T48" fmla="*/ 24 w 168"/>
                      <a:gd name="T49" fmla="*/ 42 h 144"/>
                      <a:gd name="T50" fmla="*/ 24 w 168"/>
                      <a:gd name="T51" fmla="*/ 54 h 144"/>
                      <a:gd name="T52" fmla="*/ 6 w 168"/>
                      <a:gd name="T53" fmla="*/ 66 h 144"/>
                      <a:gd name="T54" fmla="*/ 0 w 168"/>
                      <a:gd name="T55" fmla="*/ 90 h 144"/>
                      <a:gd name="T56" fmla="*/ 0 w 168"/>
                      <a:gd name="T57" fmla="*/ 102 h 144"/>
                      <a:gd name="T58" fmla="*/ 12 w 168"/>
                      <a:gd name="T59" fmla="*/ 120 h 144"/>
                      <a:gd name="T60" fmla="*/ 24 w 168"/>
                      <a:gd name="T61" fmla="*/ 132 h 144"/>
                      <a:gd name="T62" fmla="*/ 36 w 168"/>
                      <a:gd name="T63" fmla="*/ 138 h 144"/>
                      <a:gd name="T64" fmla="*/ 54 w 168"/>
                      <a:gd name="T65" fmla="*/ 132 h 144"/>
                      <a:gd name="T66" fmla="*/ 78 w 168"/>
                      <a:gd name="T67" fmla="*/ 138 h 144"/>
                      <a:gd name="T68" fmla="*/ 90 w 168"/>
                      <a:gd name="T69" fmla="*/ 144 h 144"/>
                      <a:gd name="T70" fmla="*/ 78 w 168"/>
                      <a:gd name="T71" fmla="*/ 138 h 14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68"/>
                      <a:gd name="T109" fmla="*/ 0 h 144"/>
                      <a:gd name="T110" fmla="*/ 168 w 168"/>
                      <a:gd name="T111" fmla="*/ 144 h 14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68" h="144">
                        <a:moveTo>
                          <a:pt x="78" y="138"/>
                        </a:moveTo>
                        <a:lnTo>
                          <a:pt x="90" y="144"/>
                        </a:lnTo>
                        <a:lnTo>
                          <a:pt x="102" y="138"/>
                        </a:lnTo>
                        <a:lnTo>
                          <a:pt x="114" y="120"/>
                        </a:lnTo>
                        <a:lnTo>
                          <a:pt x="126" y="102"/>
                        </a:lnTo>
                        <a:lnTo>
                          <a:pt x="132" y="84"/>
                        </a:lnTo>
                        <a:lnTo>
                          <a:pt x="144" y="72"/>
                        </a:lnTo>
                        <a:lnTo>
                          <a:pt x="150" y="66"/>
                        </a:lnTo>
                        <a:lnTo>
                          <a:pt x="162" y="54"/>
                        </a:lnTo>
                        <a:lnTo>
                          <a:pt x="168" y="42"/>
                        </a:lnTo>
                        <a:lnTo>
                          <a:pt x="168" y="24"/>
                        </a:lnTo>
                        <a:lnTo>
                          <a:pt x="168" y="18"/>
                        </a:lnTo>
                        <a:lnTo>
                          <a:pt x="162" y="0"/>
                        </a:lnTo>
                        <a:lnTo>
                          <a:pt x="150" y="0"/>
                        </a:lnTo>
                        <a:lnTo>
                          <a:pt x="138" y="0"/>
                        </a:lnTo>
                        <a:lnTo>
                          <a:pt x="126" y="6"/>
                        </a:lnTo>
                        <a:lnTo>
                          <a:pt x="114" y="6"/>
                        </a:lnTo>
                        <a:lnTo>
                          <a:pt x="96" y="12"/>
                        </a:lnTo>
                        <a:lnTo>
                          <a:pt x="90" y="30"/>
                        </a:lnTo>
                        <a:lnTo>
                          <a:pt x="78" y="30"/>
                        </a:lnTo>
                        <a:lnTo>
                          <a:pt x="66" y="24"/>
                        </a:lnTo>
                        <a:lnTo>
                          <a:pt x="54" y="18"/>
                        </a:lnTo>
                        <a:lnTo>
                          <a:pt x="42" y="12"/>
                        </a:lnTo>
                        <a:lnTo>
                          <a:pt x="30" y="24"/>
                        </a:lnTo>
                        <a:lnTo>
                          <a:pt x="24" y="42"/>
                        </a:lnTo>
                        <a:lnTo>
                          <a:pt x="24" y="54"/>
                        </a:lnTo>
                        <a:lnTo>
                          <a:pt x="6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12" y="120"/>
                        </a:lnTo>
                        <a:lnTo>
                          <a:pt x="24" y="132"/>
                        </a:lnTo>
                        <a:lnTo>
                          <a:pt x="36" y="138"/>
                        </a:lnTo>
                        <a:lnTo>
                          <a:pt x="54" y="132"/>
                        </a:lnTo>
                        <a:lnTo>
                          <a:pt x="78" y="138"/>
                        </a:lnTo>
                        <a:lnTo>
                          <a:pt x="90" y="144"/>
                        </a:lnTo>
                        <a:lnTo>
                          <a:pt x="78" y="138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28" name="Freeform 137"/>
                  <p:cNvSpPr>
                    <a:spLocks/>
                  </p:cNvSpPr>
                  <p:nvPr/>
                </p:nvSpPr>
                <p:spPr bwMode="auto">
                  <a:xfrm>
                    <a:off x="2192" y="2127"/>
                    <a:ext cx="168" cy="144"/>
                  </a:xfrm>
                  <a:custGeom>
                    <a:avLst/>
                    <a:gdLst>
                      <a:gd name="T0" fmla="*/ 2147483647 w 28"/>
                      <a:gd name="T1" fmla="*/ 2147483647 h 24"/>
                      <a:gd name="T2" fmla="*/ 2147483647 w 28"/>
                      <a:gd name="T3" fmla="*/ 2147483647 h 24"/>
                      <a:gd name="T4" fmla="*/ 2147483647 w 28"/>
                      <a:gd name="T5" fmla="*/ 2147483647 h 24"/>
                      <a:gd name="T6" fmla="*/ 2147483647 w 28"/>
                      <a:gd name="T7" fmla="*/ 2147483647 h 24"/>
                      <a:gd name="T8" fmla="*/ 2147483647 w 28"/>
                      <a:gd name="T9" fmla="*/ 2147483647 h 24"/>
                      <a:gd name="T10" fmla="*/ 2147483647 w 28"/>
                      <a:gd name="T11" fmla="*/ 2147483647 h 24"/>
                      <a:gd name="T12" fmla="*/ 2147483647 w 28"/>
                      <a:gd name="T13" fmla="*/ 2147483647 h 24"/>
                      <a:gd name="T14" fmla="*/ 2147483647 w 28"/>
                      <a:gd name="T15" fmla="*/ 2147483647 h 24"/>
                      <a:gd name="T16" fmla="*/ 2147483647 w 28"/>
                      <a:gd name="T17" fmla="*/ 2147483647 h 24"/>
                      <a:gd name="T18" fmla="*/ 2147483647 w 28"/>
                      <a:gd name="T19" fmla="*/ 2147483647 h 24"/>
                      <a:gd name="T20" fmla="*/ 2147483647 w 28"/>
                      <a:gd name="T21" fmla="*/ 2147483647 h 24"/>
                      <a:gd name="T22" fmla="*/ 2147483647 w 28"/>
                      <a:gd name="T23" fmla="*/ 2147483647 h 24"/>
                      <a:gd name="T24" fmla="*/ 2147483647 w 28"/>
                      <a:gd name="T25" fmla="*/ 0 h 24"/>
                      <a:gd name="T26" fmla="*/ 2147483647 w 28"/>
                      <a:gd name="T27" fmla="*/ 0 h 24"/>
                      <a:gd name="T28" fmla="*/ 2147483647 w 28"/>
                      <a:gd name="T29" fmla="*/ 0 h 24"/>
                      <a:gd name="T30" fmla="*/ 2147483647 w 28"/>
                      <a:gd name="T31" fmla="*/ 2147483647 h 24"/>
                      <a:gd name="T32" fmla="*/ 2147483647 w 28"/>
                      <a:gd name="T33" fmla="*/ 2147483647 h 24"/>
                      <a:gd name="T34" fmla="*/ 2147483647 w 28"/>
                      <a:gd name="T35" fmla="*/ 2147483647 h 24"/>
                      <a:gd name="T36" fmla="*/ 2147483647 w 28"/>
                      <a:gd name="T37" fmla="*/ 2147483647 h 24"/>
                      <a:gd name="T38" fmla="*/ 2147483647 w 28"/>
                      <a:gd name="T39" fmla="*/ 2147483647 h 24"/>
                      <a:gd name="T40" fmla="*/ 2147483647 w 28"/>
                      <a:gd name="T41" fmla="*/ 2147483647 h 24"/>
                      <a:gd name="T42" fmla="*/ 2147483647 w 28"/>
                      <a:gd name="T43" fmla="*/ 2147483647 h 24"/>
                      <a:gd name="T44" fmla="*/ 2147483647 w 28"/>
                      <a:gd name="T45" fmla="*/ 2147483647 h 24"/>
                      <a:gd name="T46" fmla="*/ 2147483647 w 28"/>
                      <a:gd name="T47" fmla="*/ 2147483647 h 24"/>
                      <a:gd name="T48" fmla="*/ 2147483647 w 28"/>
                      <a:gd name="T49" fmla="*/ 2147483647 h 24"/>
                      <a:gd name="T50" fmla="*/ 2147483647 w 28"/>
                      <a:gd name="T51" fmla="*/ 2147483647 h 24"/>
                      <a:gd name="T52" fmla="*/ 2147483647 w 28"/>
                      <a:gd name="T53" fmla="*/ 2147483647 h 24"/>
                      <a:gd name="T54" fmla="*/ 0 w 28"/>
                      <a:gd name="T55" fmla="*/ 2147483647 h 24"/>
                      <a:gd name="T56" fmla="*/ 0 w 28"/>
                      <a:gd name="T57" fmla="*/ 2147483647 h 24"/>
                      <a:gd name="T58" fmla="*/ 2147483647 w 28"/>
                      <a:gd name="T59" fmla="*/ 2147483647 h 24"/>
                      <a:gd name="T60" fmla="*/ 2147483647 w 28"/>
                      <a:gd name="T61" fmla="*/ 2147483647 h 24"/>
                      <a:gd name="T62" fmla="*/ 2147483647 w 28"/>
                      <a:gd name="T63" fmla="*/ 2147483647 h 24"/>
                      <a:gd name="T64" fmla="*/ 2147483647 w 28"/>
                      <a:gd name="T65" fmla="*/ 2147483647 h 24"/>
                      <a:gd name="T66" fmla="*/ 2147483647 w 28"/>
                      <a:gd name="T67" fmla="*/ 2147483647 h 24"/>
                      <a:gd name="T68" fmla="*/ 2147483647 w 28"/>
                      <a:gd name="T69" fmla="*/ 2147483647 h 24"/>
                      <a:gd name="T70" fmla="*/ 2147483647 w 28"/>
                      <a:gd name="T71" fmla="*/ 2147483647 h 2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8"/>
                      <a:gd name="T109" fmla="*/ 0 h 24"/>
                      <a:gd name="T110" fmla="*/ 28 w 28"/>
                      <a:gd name="T111" fmla="*/ 24 h 2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8" h="24">
                        <a:moveTo>
                          <a:pt x="13" y="23"/>
                        </a:moveTo>
                        <a:lnTo>
                          <a:pt x="15" y="24"/>
                        </a:lnTo>
                        <a:lnTo>
                          <a:pt x="17" y="23"/>
                        </a:lnTo>
                        <a:lnTo>
                          <a:pt x="19" y="20"/>
                        </a:lnTo>
                        <a:lnTo>
                          <a:pt x="21" y="17"/>
                        </a:lnTo>
                        <a:lnTo>
                          <a:pt x="22" y="14"/>
                        </a:lnTo>
                        <a:lnTo>
                          <a:pt x="24" y="12"/>
                        </a:lnTo>
                        <a:lnTo>
                          <a:pt x="25" y="11"/>
                        </a:lnTo>
                        <a:lnTo>
                          <a:pt x="27" y="9"/>
                        </a:lnTo>
                        <a:lnTo>
                          <a:pt x="28" y="7"/>
                        </a:lnTo>
                        <a:lnTo>
                          <a:pt x="28" y="4"/>
                        </a:lnTo>
                        <a:lnTo>
                          <a:pt x="28" y="3"/>
                        </a:lnTo>
                        <a:lnTo>
                          <a:pt x="27" y="0"/>
                        </a:lnTo>
                        <a:lnTo>
                          <a:pt x="25" y="0"/>
                        </a:lnTo>
                        <a:lnTo>
                          <a:pt x="23" y="0"/>
                        </a:lnTo>
                        <a:lnTo>
                          <a:pt x="21" y="1"/>
                        </a:lnTo>
                        <a:lnTo>
                          <a:pt x="19" y="1"/>
                        </a:lnTo>
                        <a:lnTo>
                          <a:pt x="16" y="2"/>
                        </a:lnTo>
                        <a:lnTo>
                          <a:pt x="15" y="5"/>
                        </a:lnTo>
                        <a:lnTo>
                          <a:pt x="13" y="5"/>
                        </a:lnTo>
                        <a:lnTo>
                          <a:pt x="11" y="4"/>
                        </a:lnTo>
                        <a:lnTo>
                          <a:pt x="9" y="3"/>
                        </a:lnTo>
                        <a:lnTo>
                          <a:pt x="7" y="2"/>
                        </a:lnTo>
                        <a:lnTo>
                          <a:pt x="5" y="4"/>
                        </a:lnTo>
                        <a:lnTo>
                          <a:pt x="4" y="7"/>
                        </a:lnTo>
                        <a:lnTo>
                          <a:pt x="4" y="9"/>
                        </a:lnTo>
                        <a:lnTo>
                          <a:pt x="1" y="11"/>
                        </a:lnTo>
                        <a:lnTo>
                          <a:pt x="0" y="15"/>
                        </a:lnTo>
                        <a:lnTo>
                          <a:pt x="0" y="17"/>
                        </a:lnTo>
                        <a:lnTo>
                          <a:pt x="2" y="20"/>
                        </a:lnTo>
                        <a:lnTo>
                          <a:pt x="4" y="22"/>
                        </a:lnTo>
                        <a:lnTo>
                          <a:pt x="6" y="23"/>
                        </a:lnTo>
                        <a:lnTo>
                          <a:pt x="9" y="22"/>
                        </a:lnTo>
                        <a:lnTo>
                          <a:pt x="13" y="23"/>
                        </a:lnTo>
                        <a:lnTo>
                          <a:pt x="15" y="24"/>
                        </a:lnTo>
                        <a:lnTo>
                          <a:pt x="13" y="23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21" name="Group 138"/>
                <p:cNvGrpSpPr>
                  <a:grpSpLocks/>
                </p:cNvGrpSpPr>
                <p:nvPr/>
              </p:nvGrpSpPr>
              <p:grpSpPr bwMode="auto">
                <a:xfrm>
                  <a:off x="2268" y="2735"/>
                  <a:ext cx="357" cy="260"/>
                  <a:chOff x="2288" y="1826"/>
                  <a:chExt cx="180" cy="132"/>
                </a:xfrm>
              </p:grpSpPr>
              <p:sp>
                <p:nvSpPr>
                  <p:cNvPr id="110625" name="Freeform 139"/>
                  <p:cNvSpPr>
                    <a:spLocks/>
                  </p:cNvSpPr>
                  <p:nvPr/>
                </p:nvSpPr>
                <p:spPr bwMode="auto">
                  <a:xfrm>
                    <a:off x="2288" y="1826"/>
                    <a:ext cx="180" cy="132"/>
                  </a:xfrm>
                  <a:custGeom>
                    <a:avLst/>
                    <a:gdLst>
                      <a:gd name="T0" fmla="*/ 120 w 180"/>
                      <a:gd name="T1" fmla="*/ 12 h 132"/>
                      <a:gd name="T2" fmla="*/ 108 w 180"/>
                      <a:gd name="T3" fmla="*/ 0 h 132"/>
                      <a:gd name="T4" fmla="*/ 90 w 180"/>
                      <a:gd name="T5" fmla="*/ 6 h 132"/>
                      <a:gd name="T6" fmla="*/ 78 w 180"/>
                      <a:gd name="T7" fmla="*/ 18 h 132"/>
                      <a:gd name="T8" fmla="*/ 66 w 180"/>
                      <a:gd name="T9" fmla="*/ 30 h 132"/>
                      <a:gd name="T10" fmla="*/ 54 w 180"/>
                      <a:gd name="T11" fmla="*/ 48 h 132"/>
                      <a:gd name="T12" fmla="*/ 42 w 180"/>
                      <a:gd name="T13" fmla="*/ 54 h 132"/>
                      <a:gd name="T14" fmla="*/ 30 w 180"/>
                      <a:gd name="T15" fmla="*/ 60 h 132"/>
                      <a:gd name="T16" fmla="*/ 18 w 180"/>
                      <a:gd name="T17" fmla="*/ 66 h 132"/>
                      <a:gd name="T18" fmla="*/ 12 w 180"/>
                      <a:gd name="T19" fmla="*/ 78 h 132"/>
                      <a:gd name="T20" fmla="*/ 6 w 180"/>
                      <a:gd name="T21" fmla="*/ 96 h 132"/>
                      <a:gd name="T22" fmla="*/ 0 w 180"/>
                      <a:gd name="T23" fmla="*/ 108 h 132"/>
                      <a:gd name="T24" fmla="*/ 6 w 180"/>
                      <a:gd name="T25" fmla="*/ 120 h 132"/>
                      <a:gd name="T26" fmla="*/ 12 w 180"/>
                      <a:gd name="T27" fmla="*/ 126 h 132"/>
                      <a:gd name="T28" fmla="*/ 30 w 180"/>
                      <a:gd name="T29" fmla="*/ 126 h 132"/>
                      <a:gd name="T30" fmla="*/ 42 w 180"/>
                      <a:gd name="T31" fmla="*/ 120 h 132"/>
                      <a:gd name="T32" fmla="*/ 54 w 180"/>
                      <a:gd name="T33" fmla="*/ 126 h 132"/>
                      <a:gd name="T34" fmla="*/ 72 w 180"/>
                      <a:gd name="T35" fmla="*/ 120 h 132"/>
                      <a:gd name="T36" fmla="*/ 84 w 180"/>
                      <a:gd name="T37" fmla="*/ 108 h 132"/>
                      <a:gd name="T38" fmla="*/ 96 w 180"/>
                      <a:gd name="T39" fmla="*/ 114 h 132"/>
                      <a:gd name="T40" fmla="*/ 102 w 180"/>
                      <a:gd name="T41" fmla="*/ 120 h 132"/>
                      <a:gd name="T42" fmla="*/ 114 w 180"/>
                      <a:gd name="T43" fmla="*/ 132 h 132"/>
                      <a:gd name="T44" fmla="*/ 126 w 180"/>
                      <a:gd name="T45" fmla="*/ 132 h 132"/>
                      <a:gd name="T46" fmla="*/ 138 w 180"/>
                      <a:gd name="T47" fmla="*/ 126 h 132"/>
                      <a:gd name="T48" fmla="*/ 150 w 180"/>
                      <a:gd name="T49" fmla="*/ 108 h 132"/>
                      <a:gd name="T50" fmla="*/ 150 w 180"/>
                      <a:gd name="T51" fmla="*/ 96 h 132"/>
                      <a:gd name="T52" fmla="*/ 168 w 180"/>
                      <a:gd name="T53" fmla="*/ 90 h 132"/>
                      <a:gd name="T54" fmla="*/ 180 w 180"/>
                      <a:gd name="T55" fmla="*/ 66 h 132"/>
                      <a:gd name="T56" fmla="*/ 180 w 180"/>
                      <a:gd name="T57" fmla="*/ 54 h 132"/>
                      <a:gd name="T58" fmla="*/ 174 w 180"/>
                      <a:gd name="T59" fmla="*/ 42 h 132"/>
                      <a:gd name="T60" fmla="*/ 168 w 180"/>
                      <a:gd name="T61" fmla="*/ 30 h 132"/>
                      <a:gd name="T62" fmla="*/ 156 w 180"/>
                      <a:gd name="T63" fmla="*/ 24 h 132"/>
                      <a:gd name="T64" fmla="*/ 144 w 180"/>
                      <a:gd name="T65" fmla="*/ 18 h 132"/>
                      <a:gd name="T66" fmla="*/ 120 w 180"/>
                      <a:gd name="T67" fmla="*/ 12 h 132"/>
                      <a:gd name="T68" fmla="*/ 108 w 180"/>
                      <a:gd name="T69" fmla="*/ 6 h 132"/>
                      <a:gd name="T70" fmla="*/ 120 w 180"/>
                      <a:gd name="T71" fmla="*/ 12 h 13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80"/>
                      <a:gd name="T109" fmla="*/ 0 h 132"/>
                      <a:gd name="T110" fmla="*/ 180 w 180"/>
                      <a:gd name="T111" fmla="*/ 132 h 13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80" h="132">
                        <a:moveTo>
                          <a:pt x="120" y="12"/>
                        </a:moveTo>
                        <a:lnTo>
                          <a:pt x="108" y="0"/>
                        </a:lnTo>
                        <a:lnTo>
                          <a:pt x="90" y="6"/>
                        </a:lnTo>
                        <a:lnTo>
                          <a:pt x="78" y="18"/>
                        </a:lnTo>
                        <a:lnTo>
                          <a:pt x="66" y="30"/>
                        </a:lnTo>
                        <a:lnTo>
                          <a:pt x="54" y="48"/>
                        </a:lnTo>
                        <a:lnTo>
                          <a:pt x="42" y="54"/>
                        </a:lnTo>
                        <a:lnTo>
                          <a:pt x="30" y="60"/>
                        </a:lnTo>
                        <a:lnTo>
                          <a:pt x="18" y="66"/>
                        </a:lnTo>
                        <a:lnTo>
                          <a:pt x="12" y="78"/>
                        </a:lnTo>
                        <a:lnTo>
                          <a:pt x="6" y="96"/>
                        </a:lnTo>
                        <a:lnTo>
                          <a:pt x="0" y="108"/>
                        </a:lnTo>
                        <a:lnTo>
                          <a:pt x="6" y="120"/>
                        </a:lnTo>
                        <a:lnTo>
                          <a:pt x="12" y="126"/>
                        </a:lnTo>
                        <a:lnTo>
                          <a:pt x="30" y="126"/>
                        </a:lnTo>
                        <a:lnTo>
                          <a:pt x="42" y="120"/>
                        </a:lnTo>
                        <a:lnTo>
                          <a:pt x="54" y="126"/>
                        </a:lnTo>
                        <a:lnTo>
                          <a:pt x="72" y="120"/>
                        </a:lnTo>
                        <a:lnTo>
                          <a:pt x="84" y="108"/>
                        </a:lnTo>
                        <a:lnTo>
                          <a:pt x="96" y="114"/>
                        </a:lnTo>
                        <a:lnTo>
                          <a:pt x="102" y="120"/>
                        </a:lnTo>
                        <a:lnTo>
                          <a:pt x="114" y="132"/>
                        </a:lnTo>
                        <a:lnTo>
                          <a:pt x="126" y="132"/>
                        </a:lnTo>
                        <a:lnTo>
                          <a:pt x="138" y="126"/>
                        </a:lnTo>
                        <a:lnTo>
                          <a:pt x="150" y="108"/>
                        </a:lnTo>
                        <a:lnTo>
                          <a:pt x="150" y="96"/>
                        </a:lnTo>
                        <a:lnTo>
                          <a:pt x="168" y="90"/>
                        </a:lnTo>
                        <a:lnTo>
                          <a:pt x="180" y="66"/>
                        </a:lnTo>
                        <a:lnTo>
                          <a:pt x="180" y="54"/>
                        </a:lnTo>
                        <a:lnTo>
                          <a:pt x="174" y="42"/>
                        </a:lnTo>
                        <a:lnTo>
                          <a:pt x="168" y="30"/>
                        </a:lnTo>
                        <a:lnTo>
                          <a:pt x="156" y="24"/>
                        </a:lnTo>
                        <a:lnTo>
                          <a:pt x="144" y="18"/>
                        </a:lnTo>
                        <a:lnTo>
                          <a:pt x="120" y="12"/>
                        </a:lnTo>
                        <a:lnTo>
                          <a:pt x="108" y="6"/>
                        </a:lnTo>
                        <a:lnTo>
                          <a:pt x="120" y="12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26" name="Freeform 140"/>
                  <p:cNvSpPr>
                    <a:spLocks/>
                  </p:cNvSpPr>
                  <p:nvPr/>
                </p:nvSpPr>
                <p:spPr bwMode="auto">
                  <a:xfrm>
                    <a:off x="2288" y="1826"/>
                    <a:ext cx="180" cy="132"/>
                  </a:xfrm>
                  <a:custGeom>
                    <a:avLst/>
                    <a:gdLst>
                      <a:gd name="T0" fmla="*/ 2147483647 w 30"/>
                      <a:gd name="T1" fmla="*/ 2147483647 h 22"/>
                      <a:gd name="T2" fmla="*/ 2147483647 w 30"/>
                      <a:gd name="T3" fmla="*/ 0 h 22"/>
                      <a:gd name="T4" fmla="*/ 2147483647 w 30"/>
                      <a:gd name="T5" fmla="*/ 2147483647 h 22"/>
                      <a:gd name="T6" fmla="*/ 2147483647 w 30"/>
                      <a:gd name="T7" fmla="*/ 2147483647 h 22"/>
                      <a:gd name="T8" fmla="*/ 2147483647 w 30"/>
                      <a:gd name="T9" fmla="*/ 2147483647 h 22"/>
                      <a:gd name="T10" fmla="*/ 2147483647 w 30"/>
                      <a:gd name="T11" fmla="*/ 2147483647 h 22"/>
                      <a:gd name="T12" fmla="*/ 2147483647 w 30"/>
                      <a:gd name="T13" fmla="*/ 2147483647 h 22"/>
                      <a:gd name="T14" fmla="*/ 2147483647 w 30"/>
                      <a:gd name="T15" fmla="*/ 2147483647 h 22"/>
                      <a:gd name="T16" fmla="*/ 2147483647 w 30"/>
                      <a:gd name="T17" fmla="*/ 2147483647 h 22"/>
                      <a:gd name="T18" fmla="*/ 2147483647 w 30"/>
                      <a:gd name="T19" fmla="*/ 2147483647 h 22"/>
                      <a:gd name="T20" fmla="*/ 2147483647 w 30"/>
                      <a:gd name="T21" fmla="*/ 2147483647 h 22"/>
                      <a:gd name="T22" fmla="*/ 0 w 30"/>
                      <a:gd name="T23" fmla="*/ 2147483647 h 22"/>
                      <a:gd name="T24" fmla="*/ 2147483647 w 30"/>
                      <a:gd name="T25" fmla="*/ 2147483647 h 22"/>
                      <a:gd name="T26" fmla="*/ 2147483647 w 30"/>
                      <a:gd name="T27" fmla="*/ 2147483647 h 22"/>
                      <a:gd name="T28" fmla="*/ 2147483647 w 30"/>
                      <a:gd name="T29" fmla="*/ 2147483647 h 22"/>
                      <a:gd name="T30" fmla="*/ 2147483647 w 30"/>
                      <a:gd name="T31" fmla="*/ 2147483647 h 22"/>
                      <a:gd name="T32" fmla="*/ 2147483647 w 30"/>
                      <a:gd name="T33" fmla="*/ 2147483647 h 22"/>
                      <a:gd name="T34" fmla="*/ 2147483647 w 30"/>
                      <a:gd name="T35" fmla="*/ 2147483647 h 22"/>
                      <a:gd name="T36" fmla="*/ 2147483647 w 30"/>
                      <a:gd name="T37" fmla="*/ 2147483647 h 22"/>
                      <a:gd name="T38" fmla="*/ 2147483647 w 30"/>
                      <a:gd name="T39" fmla="*/ 2147483647 h 22"/>
                      <a:gd name="T40" fmla="*/ 2147483647 w 30"/>
                      <a:gd name="T41" fmla="*/ 2147483647 h 22"/>
                      <a:gd name="T42" fmla="*/ 2147483647 w 30"/>
                      <a:gd name="T43" fmla="*/ 2147483647 h 22"/>
                      <a:gd name="T44" fmla="*/ 2147483647 w 30"/>
                      <a:gd name="T45" fmla="*/ 2147483647 h 22"/>
                      <a:gd name="T46" fmla="*/ 2147483647 w 30"/>
                      <a:gd name="T47" fmla="*/ 2147483647 h 22"/>
                      <a:gd name="T48" fmla="*/ 2147483647 w 30"/>
                      <a:gd name="T49" fmla="*/ 2147483647 h 22"/>
                      <a:gd name="T50" fmla="*/ 2147483647 w 30"/>
                      <a:gd name="T51" fmla="*/ 2147483647 h 22"/>
                      <a:gd name="T52" fmla="*/ 2147483647 w 30"/>
                      <a:gd name="T53" fmla="*/ 2147483647 h 22"/>
                      <a:gd name="T54" fmla="*/ 2147483647 w 30"/>
                      <a:gd name="T55" fmla="*/ 2147483647 h 22"/>
                      <a:gd name="T56" fmla="*/ 2147483647 w 30"/>
                      <a:gd name="T57" fmla="*/ 2147483647 h 22"/>
                      <a:gd name="T58" fmla="*/ 2147483647 w 30"/>
                      <a:gd name="T59" fmla="*/ 2147483647 h 22"/>
                      <a:gd name="T60" fmla="*/ 2147483647 w 30"/>
                      <a:gd name="T61" fmla="*/ 2147483647 h 22"/>
                      <a:gd name="T62" fmla="*/ 2147483647 w 30"/>
                      <a:gd name="T63" fmla="*/ 2147483647 h 22"/>
                      <a:gd name="T64" fmla="*/ 2147483647 w 30"/>
                      <a:gd name="T65" fmla="*/ 2147483647 h 22"/>
                      <a:gd name="T66" fmla="*/ 2147483647 w 30"/>
                      <a:gd name="T67" fmla="*/ 2147483647 h 22"/>
                      <a:gd name="T68" fmla="*/ 2147483647 w 30"/>
                      <a:gd name="T69" fmla="*/ 2147483647 h 22"/>
                      <a:gd name="T70" fmla="*/ 2147483647 w 30"/>
                      <a:gd name="T71" fmla="*/ 2147483647 h 2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30"/>
                      <a:gd name="T109" fmla="*/ 0 h 22"/>
                      <a:gd name="T110" fmla="*/ 30 w 30"/>
                      <a:gd name="T111" fmla="*/ 22 h 2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30" h="22">
                        <a:moveTo>
                          <a:pt x="20" y="2"/>
                        </a:moveTo>
                        <a:lnTo>
                          <a:pt x="18" y="0"/>
                        </a:lnTo>
                        <a:lnTo>
                          <a:pt x="15" y="1"/>
                        </a:lnTo>
                        <a:lnTo>
                          <a:pt x="13" y="3"/>
                        </a:lnTo>
                        <a:lnTo>
                          <a:pt x="11" y="5"/>
                        </a:lnTo>
                        <a:lnTo>
                          <a:pt x="9" y="8"/>
                        </a:lnTo>
                        <a:lnTo>
                          <a:pt x="7" y="9"/>
                        </a:lnTo>
                        <a:lnTo>
                          <a:pt x="5" y="10"/>
                        </a:lnTo>
                        <a:lnTo>
                          <a:pt x="3" y="11"/>
                        </a:lnTo>
                        <a:lnTo>
                          <a:pt x="2" y="13"/>
                        </a:lnTo>
                        <a:lnTo>
                          <a:pt x="1" y="16"/>
                        </a:lnTo>
                        <a:lnTo>
                          <a:pt x="0" y="18"/>
                        </a:lnTo>
                        <a:lnTo>
                          <a:pt x="1" y="20"/>
                        </a:lnTo>
                        <a:lnTo>
                          <a:pt x="2" y="21"/>
                        </a:lnTo>
                        <a:lnTo>
                          <a:pt x="5" y="21"/>
                        </a:lnTo>
                        <a:lnTo>
                          <a:pt x="7" y="20"/>
                        </a:lnTo>
                        <a:lnTo>
                          <a:pt x="9" y="21"/>
                        </a:lnTo>
                        <a:lnTo>
                          <a:pt x="12" y="20"/>
                        </a:lnTo>
                        <a:lnTo>
                          <a:pt x="14" y="18"/>
                        </a:lnTo>
                        <a:lnTo>
                          <a:pt x="16" y="19"/>
                        </a:lnTo>
                        <a:lnTo>
                          <a:pt x="17" y="20"/>
                        </a:lnTo>
                        <a:lnTo>
                          <a:pt x="19" y="22"/>
                        </a:lnTo>
                        <a:lnTo>
                          <a:pt x="21" y="22"/>
                        </a:lnTo>
                        <a:lnTo>
                          <a:pt x="23" y="21"/>
                        </a:lnTo>
                        <a:lnTo>
                          <a:pt x="25" y="18"/>
                        </a:lnTo>
                        <a:lnTo>
                          <a:pt x="25" y="16"/>
                        </a:lnTo>
                        <a:lnTo>
                          <a:pt x="28" y="15"/>
                        </a:lnTo>
                        <a:lnTo>
                          <a:pt x="30" y="11"/>
                        </a:lnTo>
                        <a:lnTo>
                          <a:pt x="30" y="9"/>
                        </a:lnTo>
                        <a:lnTo>
                          <a:pt x="29" y="7"/>
                        </a:lnTo>
                        <a:lnTo>
                          <a:pt x="28" y="5"/>
                        </a:lnTo>
                        <a:lnTo>
                          <a:pt x="26" y="4"/>
                        </a:lnTo>
                        <a:lnTo>
                          <a:pt x="24" y="3"/>
                        </a:lnTo>
                        <a:lnTo>
                          <a:pt x="20" y="2"/>
                        </a:lnTo>
                        <a:lnTo>
                          <a:pt x="18" y="1"/>
                        </a:lnTo>
                        <a:lnTo>
                          <a:pt x="20" y="2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22" name="Group 141"/>
                <p:cNvGrpSpPr>
                  <a:grpSpLocks/>
                </p:cNvGrpSpPr>
                <p:nvPr/>
              </p:nvGrpSpPr>
              <p:grpSpPr bwMode="auto">
                <a:xfrm>
                  <a:off x="2363" y="3031"/>
                  <a:ext cx="262" cy="345"/>
                  <a:chOff x="2336" y="1976"/>
                  <a:chExt cx="132" cy="175"/>
                </a:xfrm>
              </p:grpSpPr>
              <p:sp>
                <p:nvSpPr>
                  <p:cNvPr id="110623" name="Freeform 142"/>
                  <p:cNvSpPr>
                    <a:spLocks/>
                  </p:cNvSpPr>
                  <p:nvPr/>
                </p:nvSpPr>
                <p:spPr bwMode="auto">
                  <a:xfrm>
                    <a:off x="2336" y="1976"/>
                    <a:ext cx="132" cy="175"/>
                  </a:xfrm>
                  <a:custGeom>
                    <a:avLst/>
                    <a:gdLst>
                      <a:gd name="T0" fmla="*/ 12 w 132"/>
                      <a:gd name="T1" fmla="*/ 61 h 175"/>
                      <a:gd name="T2" fmla="*/ 0 w 132"/>
                      <a:gd name="T3" fmla="*/ 73 h 175"/>
                      <a:gd name="T4" fmla="*/ 6 w 132"/>
                      <a:gd name="T5" fmla="*/ 91 h 175"/>
                      <a:gd name="T6" fmla="*/ 18 w 132"/>
                      <a:gd name="T7" fmla="*/ 103 h 175"/>
                      <a:gd name="T8" fmla="*/ 30 w 132"/>
                      <a:gd name="T9" fmla="*/ 115 h 175"/>
                      <a:gd name="T10" fmla="*/ 42 w 132"/>
                      <a:gd name="T11" fmla="*/ 127 h 175"/>
                      <a:gd name="T12" fmla="*/ 54 w 132"/>
                      <a:gd name="T13" fmla="*/ 139 h 175"/>
                      <a:gd name="T14" fmla="*/ 60 w 132"/>
                      <a:gd name="T15" fmla="*/ 151 h 175"/>
                      <a:gd name="T16" fmla="*/ 66 w 132"/>
                      <a:gd name="T17" fmla="*/ 163 h 175"/>
                      <a:gd name="T18" fmla="*/ 78 w 132"/>
                      <a:gd name="T19" fmla="*/ 169 h 175"/>
                      <a:gd name="T20" fmla="*/ 96 w 132"/>
                      <a:gd name="T21" fmla="*/ 175 h 175"/>
                      <a:gd name="T22" fmla="*/ 102 w 132"/>
                      <a:gd name="T23" fmla="*/ 175 h 175"/>
                      <a:gd name="T24" fmla="*/ 120 w 132"/>
                      <a:gd name="T25" fmla="*/ 175 h 175"/>
                      <a:gd name="T26" fmla="*/ 126 w 132"/>
                      <a:gd name="T27" fmla="*/ 163 h 175"/>
                      <a:gd name="T28" fmla="*/ 120 w 132"/>
                      <a:gd name="T29" fmla="*/ 151 h 175"/>
                      <a:gd name="T30" fmla="*/ 120 w 132"/>
                      <a:gd name="T31" fmla="*/ 139 h 175"/>
                      <a:gd name="T32" fmla="*/ 126 w 132"/>
                      <a:gd name="T33" fmla="*/ 127 h 175"/>
                      <a:gd name="T34" fmla="*/ 120 w 132"/>
                      <a:gd name="T35" fmla="*/ 109 h 175"/>
                      <a:gd name="T36" fmla="*/ 108 w 132"/>
                      <a:gd name="T37" fmla="*/ 97 h 175"/>
                      <a:gd name="T38" fmla="*/ 108 w 132"/>
                      <a:gd name="T39" fmla="*/ 85 h 175"/>
                      <a:gd name="T40" fmla="*/ 114 w 132"/>
                      <a:gd name="T41" fmla="*/ 73 h 175"/>
                      <a:gd name="T42" fmla="*/ 126 w 132"/>
                      <a:gd name="T43" fmla="*/ 61 h 175"/>
                      <a:gd name="T44" fmla="*/ 132 w 132"/>
                      <a:gd name="T45" fmla="*/ 55 h 175"/>
                      <a:gd name="T46" fmla="*/ 126 w 132"/>
                      <a:gd name="T47" fmla="*/ 37 h 175"/>
                      <a:gd name="T48" fmla="*/ 108 w 132"/>
                      <a:gd name="T49" fmla="*/ 31 h 175"/>
                      <a:gd name="T50" fmla="*/ 96 w 132"/>
                      <a:gd name="T51" fmla="*/ 31 h 175"/>
                      <a:gd name="T52" fmla="*/ 84 w 132"/>
                      <a:gd name="T53" fmla="*/ 13 h 175"/>
                      <a:gd name="T54" fmla="*/ 60 w 132"/>
                      <a:gd name="T55" fmla="*/ 0 h 175"/>
                      <a:gd name="T56" fmla="*/ 48 w 132"/>
                      <a:gd name="T57" fmla="*/ 0 h 175"/>
                      <a:gd name="T58" fmla="*/ 36 w 132"/>
                      <a:gd name="T59" fmla="*/ 7 h 175"/>
                      <a:gd name="T60" fmla="*/ 24 w 132"/>
                      <a:gd name="T61" fmla="*/ 13 h 175"/>
                      <a:gd name="T62" fmla="*/ 18 w 132"/>
                      <a:gd name="T63" fmla="*/ 25 h 175"/>
                      <a:gd name="T64" fmla="*/ 18 w 132"/>
                      <a:gd name="T65" fmla="*/ 37 h 175"/>
                      <a:gd name="T66" fmla="*/ 12 w 132"/>
                      <a:gd name="T67" fmla="*/ 61 h 175"/>
                      <a:gd name="T68" fmla="*/ 6 w 132"/>
                      <a:gd name="T69" fmla="*/ 79 h 175"/>
                      <a:gd name="T70" fmla="*/ 12 w 132"/>
                      <a:gd name="T71" fmla="*/ 61 h 175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2"/>
                      <a:gd name="T109" fmla="*/ 0 h 175"/>
                      <a:gd name="T110" fmla="*/ 132 w 132"/>
                      <a:gd name="T111" fmla="*/ 175 h 175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2" h="175">
                        <a:moveTo>
                          <a:pt x="12" y="61"/>
                        </a:moveTo>
                        <a:lnTo>
                          <a:pt x="0" y="73"/>
                        </a:lnTo>
                        <a:lnTo>
                          <a:pt x="6" y="91"/>
                        </a:lnTo>
                        <a:lnTo>
                          <a:pt x="18" y="103"/>
                        </a:lnTo>
                        <a:lnTo>
                          <a:pt x="30" y="115"/>
                        </a:lnTo>
                        <a:lnTo>
                          <a:pt x="42" y="127"/>
                        </a:lnTo>
                        <a:lnTo>
                          <a:pt x="54" y="139"/>
                        </a:lnTo>
                        <a:lnTo>
                          <a:pt x="60" y="151"/>
                        </a:lnTo>
                        <a:lnTo>
                          <a:pt x="66" y="163"/>
                        </a:lnTo>
                        <a:lnTo>
                          <a:pt x="78" y="169"/>
                        </a:lnTo>
                        <a:lnTo>
                          <a:pt x="96" y="175"/>
                        </a:lnTo>
                        <a:lnTo>
                          <a:pt x="102" y="175"/>
                        </a:lnTo>
                        <a:lnTo>
                          <a:pt x="120" y="175"/>
                        </a:lnTo>
                        <a:lnTo>
                          <a:pt x="126" y="163"/>
                        </a:lnTo>
                        <a:lnTo>
                          <a:pt x="120" y="151"/>
                        </a:lnTo>
                        <a:lnTo>
                          <a:pt x="120" y="139"/>
                        </a:lnTo>
                        <a:lnTo>
                          <a:pt x="126" y="127"/>
                        </a:lnTo>
                        <a:lnTo>
                          <a:pt x="120" y="109"/>
                        </a:lnTo>
                        <a:lnTo>
                          <a:pt x="108" y="97"/>
                        </a:lnTo>
                        <a:lnTo>
                          <a:pt x="108" y="85"/>
                        </a:lnTo>
                        <a:lnTo>
                          <a:pt x="114" y="73"/>
                        </a:lnTo>
                        <a:lnTo>
                          <a:pt x="126" y="61"/>
                        </a:lnTo>
                        <a:lnTo>
                          <a:pt x="132" y="55"/>
                        </a:lnTo>
                        <a:lnTo>
                          <a:pt x="126" y="37"/>
                        </a:lnTo>
                        <a:lnTo>
                          <a:pt x="108" y="31"/>
                        </a:lnTo>
                        <a:lnTo>
                          <a:pt x="96" y="31"/>
                        </a:lnTo>
                        <a:lnTo>
                          <a:pt x="84" y="13"/>
                        </a:lnTo>
                        <a:lnTo>
                          <a:pt x="60" y="0"/>
                        </a:lnTo>
                        <a:lnTo>
                          <a:pt x="48" y="0"/>
                        </a:lnTo>
                        <a:lnTo>
                          <a:pt x="36" y="7"/>
                        </a:lnTo>
                        <a:lnTo>
                          <a:pt x="24" y="13"/>
                        </a:lnTo>
                        <a:lnTo>
                          <a:pt x="18" y="25"/>
                        </a:lnTo>
                        <a:lnTo>
                          <a:pt x="18" y="37"/>
                        </a:lnTo>
                        <a:lnTo>
                          <a:pt x="12" y="61"/>
                        </a:lnTo>
                        <a:lnTo>
                          <a:pt x="6" y="79"/>
                        </a:lnTo>
                        <a:lnTo>
                          <a:pt x="12" y="61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24" name="Freeform 143"/>
                  <p:cNvSpPr>
                    <a:spLocks/>
                  </p:cNvSpPr>
                  <p:nvPr/>
                </p:nvSpPr>
                <p:spPr bwMode="auto">
                  <a:xfrm>
                    <a:off x="2336" y="1976"/>
                    <a:ext cx="132" cy="175"/>
                  </a:xfrm>
                  <a:custGeom>
                    <a:avLst/>
                    <a:gdLst>
                      <a:gd name="T0" fmla="*/ 2147483647 w 22"/>
                      <a:gd name="T1" fmla="*/ 2147483647 h 29"/>
                      <a:gd name="T2" fmla="*/ 0 w 22"/>
                      <a:gd name="T3" fmla="*/ 2147483647 h 29"/>
                      <a:gd name="T4" fmla="*/ 2147483647 w 22"/>
                      <a:gd name="T5" fmla="*/ 2147483647 h 29"/>
                      <a:gd name="T6" fmla="*/ 2147483647 w 22"/>
                      <a:gd name="T7" fmla="*/ 2147483647 h 29"/>
                      <a:gd name="T8" fmla="*/ 2147483647 w 22"/>
                      <a:gd name="T9" fmla="*/ 2147483647 h 29"/>
                      <a:gd name="T10" fmla="*/ 2147483647 w 22"/>
                      <a:gd name="T11" fmla="*/ 2147483647 h 29"/>
                      <a:gd name="T12" fmla="*/ 2147483647 w 22"/>
                      <a:gd name="T13" fmla="*/ 2147483647 h 29"/>
                      <a:gd name="T14" fmla="*/ 2147483647 w 22"/>
                      <a:gd name="T15" fmla="*/ 2147483647 h 29"/>
                      <a:gd name="T16" fmla="*/ 2147483647 w 22"/>
                      <a:gd name="T17" fmla="*/ 2147483647 h 29"/>
                      <a:gd name="T18" fmla="*/ 2147483647 w 22"/>
                      <a:gd name="T19" fmla="*/ 2147483647 h 29"/>
                      <a:gd name="T20" fmla="*/ 2147483647 w 22"/>
                      <a:gd name="T21" fmla="*/ 2147483647 h 29"/>
                      <a:gd name="T22" fmla="*/ 2147483647 w 22"/>
                      <a:gd name="T23" fmla="*/ 2147483647 h 29"/>
                      <a:gd name="T24" fmla="*/ 2147483647 w 22"/>
                      <a:gd name="T25" fmla="*/ 2147483647 h 29"/>
                      <a:gd name="T26" fmla="*/ 2147483647 w 22"/>
                      <a:gd name="T27" fmla="*/ 2147483647 h 29"/>
                      <a:gd name="T28" fmla="*/ 2147483647 w 22"/>
                      <a:gd name="T29" fmla="*/ 2147483647 h 29"/>
                      <a:gd name="T30" fmla="*/ 2147483647 w 22"/>
                      <a:gd name="T31" fmla="*/ 2147483647 h 29"/>
                      <a:gd name="T32" fmla="*/ 2147483647 w 22"/>
                      <a:gd name="T33" fmla="*/ 2147483647 h 29"/>
                      <a:gd name="T34" fmla="*/ 2147483647 w 22"/>
                      <a:gd name="T35" fmla="*/ 2147483647 h 29"/>
                      <a:gd name="T36" fmla="*/ 2147483647 w 22"/>
                      <a:gd name="T37" fmla="*/ 2147483647 h 29"/>
                      <a:gd name="T38" fmla="*/ 2147483647 w 22"/>
                      <a:gd name="T39" fmla="*/ 2147483647 h 29"/>
                      <a:gd name="T40" fmla="*/ 2147483647 w 22"/>
                      <a:gd name="T41" fmla="*/ 2147483647 h 29"/>
                      <a:gd name="T42" fmla="*/ 2147483647 w 22"/>
                      <a:gd name="T43" fmla="*/ 2147483647 h 29"/>
                      <a:gd name="T44" fmla="*/ 2147483647 w 22"/>
                      <a:gd name="T45" fmla="*/ 2147483647 h 29"/>
                      <a:gd name="T46" fmla="*/ 2147483647 w 22"/>
                      <a:gd name="T47" fmla="*/ 2147483647 h 29"/>
                      <a:gd name="T48" fmla="*/ 2147483647 w 22"/>
                      <a:gd name="T49" fmla="*/ 2147483647 h 29"/>
                      <a:gd name="T50" fmla="*/ 2147483647 w 22"/>
                      <a:gd name="T51" fmla="*/ 2147483647 h 29"/>
                      <a:gd name="T52" fmla="*/ 2147483647 w 22"/>
                      <a:gd name="T53" fmla="*/ 2147483647 h 29"/>
                      <a:gd name="T54" fmla="*/ 2147483647 w 22"/>
                      <a:gd name="T55" fmla="*/ 0 h 29"/>
                      <a:gd name="T56" fmla="*/ 2147483647 w 22"/>
                      <a:gd name="T57" fmla="*/ 0 h 29"/>
                      <a:gd name="T58" fmla="*/ 2147483647 w 22"/>
                      <a:gd name="T59" fmla="*/ 2147483647 h 29"/>
                      <a:gd name="T60" fmla="*/ 2147483647 w 22"/>
                      <a:gd name="T61" fmla="*/ 2147483647 h 29"/>
                      <a:gd name="T62" fmla="*/ 2147483647 w 22"/>
                      <a:gd name="T63" fmla="*/ 2147483647 h 29"/>
                      <a:gd name="T64" fmla="*/ 2147483647 w 22"/>
                      <a:gd name="T65" fmla="*/ 2147483647 h 29"/>
                      <a:gd name="T66" fmla="*/ 2147483647 w 22"/>
                      <a:gd name="T67" fmla="*/ 2147483647 h 29"/>
                      <a:gd name="T68" fmla="*/ 2147483647 w 22"/>
                      <a:gd name="T69" fmla="*/ 2147483647 h 29"/>
                      <a:gd name="T70" fmla="*/ 2147483647 w 22"/>
                      <a:gd name="T71" fmla="*/ 2147483647 h 29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2"/>
                      <a:gd name="T109" fmla="*/ 0 h 29"/>
                      <a:gd name="T110" fmla="*/ 22 w 22"/>
                      <a:gd name="T111" fmla="*/ 29 h 29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2" h="29">
                        <a:moveTo>
                          <a:pt x="2" y="10"/>
                        </a:moveTo>
                        <a:lnTo>
                          <a:pt x="0" y="12"/>
                        </a:lnTo>
                        <a:lnTo>
                          <a:pt x="1" y="15"/>
                        </a:lnTo>
                        <a:lnTo>
                          <a:pt x="3" y="17"/>
                        </a:lnTo>
                        <a:lnTo>
                          <a:pt x="5" y="19"/>
                        </a:lnTo>
                        <a:lnTo>
                          <a:pt x="7" y="21"/>
                        </a:lnTo>
                        <a:lnTo>
                          <a:pt x="9" y="23"/>
                        </a:lnTo>
                        <a:lnTo>
                          <a:pt x="10" y="25"/>
                        </a:lnTo>
                        <a:lnTo>
                          <a:pt x="11" y="27"/>
                        </a:lnTo>
                        <a:lnTo>
                          <a:pt x="13" y="28"/>
                        </a:lnTo>
                        <a:lnTo>
                          <a:pt x="16" y="29"/>
                        </a:lnTo>
                        <a:lnTo>
                          <a:pt x="17" y="29"/>
                        </a:lnTo>
                        <a:lnTo>
                          <a:pt x="20" y="29"/>
                        </a:lnTo>
                        <a:lnTo>
                          <a:pt x="21" y="27"/>
                        </a:lnTo>
                        <a:lnTo>
                          <a:pt x="20" y="25"/>
                        </a:lnTo>
                        <a:lnTo>
                          <a:pt x="20" y="23"/>
                        </a:lnTo>
                        <a:lnTo>
                          <a:pt x="21" y="21"/>
                        </a:lnTo>
                        <a:lnTo>
                          <a:pt x="20" y="18"/>
                        </a:lnTo>
                        <a:lnTo>
                          <a:pt x="18" y="16"/>
                        </a:lnTo>
                        <a:lnTo>
                          <a:pt x="18" y="14"/>
                        </a:lnTo>
                        <a:lnTo>
                          <a:pt x="19" y="12"/>
                        </a:lnTo>
                        <a:lnTo>
                          <a:pt x="21" y="10"/>
                        </a:lnTo>
                        <a:lnTo>
                          <a:pt x="22" y="9"/>
                        </a:lnTo>
                        <a:lnTo>
                          <a:pt x="21" y="6"/>
                        </a:lnTo>
                        <a:lnTo>
                          <a:pt x="18" y="5"/>
                        </a:lnTo>
                        <a:lnTo>
                          <a:pt x="16" y="5"/>
                        </a:lnTo>
                        <a:lnTo>
                          <a:pt x="14" y="2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6" y="1"/>
                        </a:lnTo>
                        <a:lnTo>
                          <a:pt x="4" y="2"/>
                        </a:lnTo>
                        <a:lnTo>
                          <a:pt x="3" y="4"/>
                        </a:lnTo>
                        <a:lnTo>
                          <a:pt x="3" y="6"/>
                        </a:lnTo>
                        <a:lnTo>
                          <a:pt x="2" y="10"/>
                        </a:lnTo>
                        <a:lnTo>
                          <a:pt x="1" y="13"/>
                        </a:lnTo>
                        <a:lnTo>
                          <a:pt x="2" y="10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</p:grpSp>
          <p:sp>
            <p:nvSpPr>
              <p:cNvPr id="110613" name="Text Box 144"/>
              <p:cNvSpPr txBox="1">
                <a:spLocks noChangeArrowheads="1"/>
              </p:cNvSpPr>
              <p:nvPr/>
            </p:nvSpPr>
            <p:spPr bwMode="auto">
              <a:xfrm>
                <a:off x="4992" y="2736"/>
                <a:ext cx="579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pt-BR" sz="2400" b="1">
                    <a:solidFill>
                      <a:srgbClr val="33CCFF"/>
                    </a:solidFill>
                    <a:latin typeface="Comic Sans MS" pitchFamily="66" charset="0"/>
                  </a:rPr>
                  <a:t>CO</a:t>
                </a:r>
                <a:r>
                  <a:rPr lang="en-US" altLang="pt-BR" sz="2400" b="1" baseline="-25000">
                    <a:solidFill>
                      <a:srgbClr val="33CCFF"/>
                    </a:solidFill>
                    <a:latin typeface="Comic Sans MS" pitchFamily="66" charset="0"/>
                  </a:rPr>
                  <a:t>2</a:t>
                </a:r>
                <a:endParaRPr lang="es-AR" altLang="pt-BR" sz="2400" b="1" baseline="-25000">
                  <a:solidFill>
                    <a:srgbClr val="33CC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0614" name="Line 145"/>
              <p:cNvSpPr>
                <a:spLocks noChangeShapeType="1"/>
              </p:cNvSpPr>
              <p:nvPr/>
            </p:nvSpPr>
            <p:spPr bwMode="auto">
              <a:xfrm flipV="1">
                <a:off x="5088" y="3024"/>
                <a:ext cx="131" cy="17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110606" name="Picture 146" descr="Fa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" y="1502"/>
              <a:ext cx="1875" cy="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7" name="Text Box 147"/>
            <p:cNvSpPr txBox="1">
              <a:spLocks noChangeArrowheads="1"/>
            </p:cNvSpPr>
            <p:nvPr/>
          </p:nvSpPr>
          <p:spPr bwMode="auto">
            <a:xfrm>
              <a:off x="4332" y="3082"/>
              <a:ext cx="13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pt-BR" sz="2000" b="1">
                  <a:solidFill>
                    <a:srgbClr val="FFFF00"/>
                  </a:solidFill>
                </a:rPr>
                <a:t>Microagregado</a:t>
              </a:r>
              <a:endParaRPr lang="es-AR" altLang="pt-BR" sz="2000" b="1">
                <a:solidFill>
                  <a:srgbClr val="FFFF00"/>
                </a:solidFill>
              </a:endParaRPr>
            </a:p>
          </p:txBody>
        </p:sp>
        <p:sp>
          <p:nvSpPr>
            <p:cNvPr id="110608" name="Line 148"/>
            <p:cNvSpPr>
              <a:spLocks noChangeShapeType="1"/>
            </p:cNvSpPr>
            <p:nvPr/>
          </p:nvSpPr>
          <p:spPr bwMode="auto">
            <a:xfrm>
              <a:off x="1310" y="2054"/>
              <a:ext cx="1310" cy="30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09" name="Line 149"/>
            <p:cNvSpPr>
              <a:spLocks noChangeShapeType="1"/>
            </p:cNvSpPr>
            <p:nvPr/>
          </p:nvSpPr>
          <p:spPr bwMode="auto">
            <a:xfrm>
              <a:off x="1310" y="2598"/>
              <a:ext cx="131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10" name="Line 150"/>
            <p:cNvSpPr>
              <a:spLocks noChangeShapeType="1"/>
            </p:cNvSpPr>
            <p:nvPr/>
          </p:nvSpPr>
          <p:spPr bwMode="auto">
            <a:xfrm>
              <a:off x="3924" y="2538"/>
              <a:ext cx="861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11" name="Text Box 151"/>
            <p:cNvSpPr txBox="1">
              <a:spLocks noChangeArrowheads="1"/>
            </p:cNvSpPr>
            <p:nvPr/>
          </p:nvSpPr>
          <p:spPr bwMode="auto">
            <a:xfrm>
              <a:off x="3833" y="2176"/>
              <a:ext cx="907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b="1">
                  <a:solidFill>
                    <a:schemeClr val="bg1"/>
                  </a:solidFill>
                </a:rPr>
                <a:t>ruptura</a:t>
              </a:r>
            </a:p>
          </p:txBody>
        </p:sp>
      </p:grpSp>
      <p:sp>
        <p:nvSpPr>
          <p:cNvPr id="358552" name="Text Box 152"/>
          <p:cNvSpPr txBox="1">
            <a:spLocks noChangeArrowheads="1"/>
          </p:cNvSpPr>
          <p:nvPr/>
        </p:nvSpPr>
        <p:spPr bwMode="auto">
          <a:xfrm>
            <a:off x="1042988" y="188913"/>
            <a:ext cx="7273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>
                <a:solidFill>
                  <a:schemeClr val="bg1"/>
                </a:solidFill>
              </a:rPr>
              <a:t>Oxidação e liberação CO</a:t>
            </a:r>
            <a:r>
              <a:rPr lang="pt-BR" sz="3200" b="1" baseline="-25000">
                <a:solidFill>
                  <a:schemeClr val="bg1"/>
                </a:solidFill>
              </a:rPr>
              <a:t>2</a:t>
            </a:r>
            <a:endParaRPr lang="en-US" sz="3200" b="1" baseline="-2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da CTC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5504903"/>
              </p:ext>
            </p:extLst>
          </p:nvPr>
        </p:nvGraphicFramePr>
        <p:xfrm>
          <a:off x="395536" y="875447"/>
          <a:ext cx="8352927" cy="579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31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4290" name="Group 2"/>
          <p:cNvGraphicFramePr>
            <a:graphicFrameLocks noGrp="1"/>
          </p:cNvGraphicFramePr>
          <p:nvPr>
            <p:ph/>
            <p:extLst/>
          </p:nvPr>
        </p:nvGraphicFramePr>
        <p:xfrm>
          <a:off x="349250" y="771570"/>
          <a:ext cx="8520115" cy="1074622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810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Componentes do Balanço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Aveia Preta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>
                      <a:noFill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Milheto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1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------------------ </a:t>
                      </a: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ton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/ha -----------------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1656" name="Text Box 57"/>
          <p:cNvSpPr txBox="1">
            <a:spLocks noChangeArrowheads="1"/>
          </p:cNvSpPr>
          <p:nvPr/>
        </p:nvSpPr>
        <p:spPr bwMode="auto">
          <a:xfrm>
            <a:off x="250825" y="42599"/>
            <a:ext cx="8642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200" b="1" dirty="0">
                <a:solidFill>
                  <a:schemeClr val="bg1"/>
                </a:solidFill>
                <a:latin typeface="Tahoma" pitchFamily="34" charset="0"/>
              </a:rPr>
              <a:t>Balanço aparente de C em função do uso de grade niveladora para cobrir a semente de Aveia preta e </a:t>
            </a:r>
            <a:r>
              <a:rPr lang="pt-BR" altLang="pt-BR" sz="2200" b="1" dirty="0" err="1">
                <a:solidFill>
                  <a:schemeClr val="bg1"/>
                </a:solidFill>
                <a:latin typeface="Tahoma" pitchFamily="34" charset="0"/>
              </a:rPr>
              <a:t>Milheto</a:t>
            </a:r>
            <a:endParaRPr lang="en-US" altLang="pt-BR" sz="2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5" name="Group 2"/>
          <p:cNvGraphicFramePr>
            <a:graphicFrameLocks/>
          </p:cNvGraphicFramePr>
          <p:nvPr>
            <p:extLst/>
          </p:nvPr>
        </p:nvGraphicFramePr>
        <p:xfrm>
          <a:off x="349250" y="1931638"/>
          <a:ext cx="8520115" cy="1653732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6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(P. aérea)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3,30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(Raiz)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1,05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1,25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(PA + Raiz)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4,35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6,05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Group 2"/>
          <p:cNvGraphicFramePr>
            <a:graphicFrameLocks/>
          </p:cNvGraphicFramePr>
          <p:nvPr>
            <p:extLst/>
          </p:nvPr>
        </p:nvGraphicFramePr>
        <p:xfrm>
          <a:off x="349250" y="3637612"/>
          <a:ext cx="8520115" cy="1767820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 adicionado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1,96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2,7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8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 das culturas transformado em C orgânico do solo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+ 0,52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+ 0,60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Group 2"/>
          <p:cNvGraphicFramePr>
            <a:graphicFrameLocks/>
          </p:cNvGraphicFramePr>
          <p:nvPr>
            <p:extLst/>
          </p:nvPr>
        </p:nvGraphicFramePr>
        <p:xfrm>
          <a:off x="349250" y="5452766"/>
          <a:ext cx="8520115" cy="1371580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Perda devido a grade (após 7 dias)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- 0,90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- 1,01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Balanço Geral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- 0,38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- 0.41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Elipse 1"/>
          <p:cNvSpPr/>
          <p:nvPr/>
        </p:nvSpPr>
        <p:spPr>
          <a:xfrm>
            <a:off x="3602182" y="5452766"/>
            <a:ext cx="2064327" cy="74021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442371" y="5466616"/>
            <a:ext cx="2064327" cy="74021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3754582" y="6206831"/>
            <a:ext cx="1745673" cy="623467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664037" y="6206826"/>
            <a:ext cx="1745673" cy="623467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7321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8424863" cy="575542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Para compensar a perda de C devido ao uso da grade niveladora para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COBRIR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as sementes de aveia preta e </a:t>
            </a:r>
            <a:r>
              <a:rPr lang="pt-BR" altLang="pt-BR" sz="4600" b="1" dirty="0" err="1">
                <a:solidFill>
                  <a:schemeClr val="bg1"/>
                </a:solidFill>
                <a:latin typeface="Tahoma" pitchFamily="34" charset="0"/>
              </a:rPr>
              <a:t>milheto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, será necessário produzir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7,4 </a:t>
            </a:r>
            <a:r>
              <a:rPr lang="pt-BR" altLang="pt-BR" sz="46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ton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/ha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e   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10,9 </a:t>
            </a:r>
            <a:r>
              <a:rPr lang="pt-BR" altLang="pt-BR" sz="46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ton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/ha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de palha, respectivamente</a:t>
            </a:r>
          </a:p>
        </p:txBody>
      </p:sp>
    </p:spTree>
    <p:extLst>
      <p:ext uri="{BB962C8B-B14F-4D97-AF65-F5344CB8AC3E}">
        <p14:creationId xmlns:p14="http://schemas.microsoft.com/office/powerpoint/2010/main" val="38900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5745" y="2382973"/>
            <a:ext cx="80356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</a:rPr>
              <a:t>O uso da grade niveladora no plantio direto deve ser ELIMINADA!</a:t>
            </a:r>
          </a:p>
        </p:txBody>
      </p:sp>
    </p:spTree>
    <p:extLst>
      <p:ext uri="{BB962C8B-B14F-4D97-AF65-F5344CB8AC3E}">
        <p14:creationId xmlns:p14="http://schemas.microsoft.com/office/powerpoint/2010/main" val="13744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8424863" cy="57816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4600" b="1">
                <a:solidFill>
                  <a:schemeClr val="bg1"/>
                </a:solidFill>
                <a:latin typeface="Tahoma" pitchFamily="34" charset="0"/>
              </a:rPr>
              <a:t>Para compensar a perda de C devido ao uso da grade niveladora para incorporar as sementes de aveia preta e milheto, será necessário produzir 7,4 ton/ha e 10,9 ton/ha de palha, respectivamente</a:t>
            </a:r>
          </a:p>
        </p:txBody>
      </p:sp>
    </p:spTree>
    <p:extLst>
      <p:ext uri="{BB962C8B-B14F-4D97-AF65-F5344CB8AC3E}">
        <p14:creationId xmlns:p14="http://schemas.microsoft.com/office/powerpoint/2010/main" val="15512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79512" y="116632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Impacto da redução do C nos atributos do solo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843808" y="1628800"/>
            <a:ext cx="3168352" cy="954107"/>
          </a:xfrm>
          <a:prstGeom prst="rect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Carbono orgânico do solo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2708920"/>
            <a:ext cx="216024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Atributos físicos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19" y="3284984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Densidade do solo</a:t>
            </a:r>
            <a:r>
              <a:rPr lang="pt-BR" sz="2000" b="1" dirty="0">
                <a:sym typeface="Wingdings"/>
              </a:rPr>
              <a:t></a:t>
            </a:r>
            <a:endParaRPr lang="pt-BR" sz="20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51520" y="495336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Resistência à penetração </a:t>
            </a:r>
            <a:r>
              <a:rPr lang="pt-BR" sz="2000" b="1" dirty="0">
                <a:sym typeface="Wingdings"/>
              </a:rPr>
              <a:t></a:t>
            </a:r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51520" y="4130496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Porosidade </a:t>
            </a:r>
            <a:r>
              <a:rPr lang="pt-BR" sz="2000" b="1" dirty="0">
                <a:sym typeface="Wingdings"/>
              </a:rPr>
              <a:t></a:t>
            </a:r>
            <a:endParaRPr lang="pt-BR" sz="20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251520" y="454105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Infiltração </a:t>
            </a:r>
            <a:r>
              <a:rPr lang="pt-BR" sz="2000" b="1" dirty="0">
                <a:sym typeface="Wingdings"/>
              </a:rPr>
              <a:t></a:t>
            </a:r>
            <a:endParaRPr lang="pt-BR" sz="20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251520" y="370774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Agregação </a:t>
            </a:r>
            <a:r>
              <a:rPr lang="pt-BR" sz="2000" b="1" dirty="0">
                <a:sym typeface="Wingdings"/>
              </a:rPr>
              <a:t></a:t>
            </a:r>
            <a:endParaRPr lang="pt-BR" sz="2000" b="1" dirty="0"/>
          </a:p>
        </p:txBody>
      </p:sp>
      <p:cxnSp>
        <p:nvCxnSpPr>
          <p:cNvPr id="11" name="Conector angulado 10"/>
          <p:cNvCxnSpPr>
            <a:stCxn id="3" idx="1"/>
            <a:endCxn id="4" idx="0"/>
          </p:cNvCxnSpPr>
          <p:nvPr/>
        </p:nvCxnSpPr>
        <p:spPr>
          <a:xfrm rot="10800000" flipV="1">
            <a:off x="1259632" y="2105854"/>
            <a:ext cx="1584176" cy="603066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347864" y="2708920"/>
            <a:ext cx="2304256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Atributos químicos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372200" y="2708920"/>
            <a:ext cx="2448272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Atributos biológicos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239852" y="3284984"/>
            <a:ext cx="7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pH </a:t>
            </a:r>
            <a:r>
              <a:rPr lang="pt-BR" sz="2000" b="1" dirty="0">
                <a:sym typeface="Wingdings"/>
              </a:rPr>
              <a:t></a:t>
            </a:r>
            <a:endParaRPr lang="pt-BR" sz="20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239852" y="373038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CTC </a:t>
            </a:r>
            <a:r>
              <a:rPr lang="pt-BR" sz="2000" b="1" dirty="0">
                <a:sym typeface="Wingdings"/>
              </a:rPr>
              <a:t></a:t>
            </a:r>
            <a:r>
              <a:rPr lang="pt-BR" sz="2000" b="1" dirty="0"/>
              <a:t> 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275856" y="410901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Potencial redox </a:t>
            </a:r>
            <a:r>
              <a:rPr lang="pt-BR" sz="2000" b="1" dirty="0">
                <a:sym typeface="Wingdings"/>
              </a:rPr>
              <a:t></a:t>
            </a:r>
            <a:endParaRPr lang="pt-BR" sz="20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275856" y="4521314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Disponibilidade de nutrientes </a:t>
            </a:r>
            <a:r>
              <a:rPr lang="pt-BR" sz="2000" b="1" dirty="0">
                <a:sym typeface="Wingdings"/>
              </a:rPr>
              <a:t></a:t>
            </a:r>
            <a:endParaRPr lang="pt-BR" sz="2000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300192" y="3284984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 e N na biomassa microbiana </a:t>
            </a:r>
            <a:r>
              <a:rPr lang="pt-BR" sz="2000" b="1" dirty="0">
                <a:sym typeface="Wingdings"/>
              </a:rPr>
              <a:t></a:t>
            </a:r>
            <a:endParaRPr lang="pt-BR" sz="20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300192" y="407707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Mineralização </a:t>
            </a:r>
            <a:r>
              <a:rPr lang="pt-BR" sz="2000" b="1" dirty="0">
                <a:sym typeface="Wingdings"/>
              </a:rPr>
              <a:t></a:t>
            </a:r>
            <a:endParaRPr lang="pt-BR" sz="20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6300192" y="479715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Respiração e decomposição </a:t>
            </a:r>
            <a:r>
              <a:rPr lang="pt-BR" sz="2000" b="1" dirty="0">
                <a:sym typeface="Wingdings"/>
              </a:rPr>
              <a:t></a:t>
            </a:r>
            <a:endParaRPr lang="pt-BR" sz="2000" b="1" dirty="0"/>
          </a:p>
        </p:txBody>
      </p:sp>
      <p:cxnSp>
        <p:nvCxnSpPr>
          <p:cNvPr id="26" name="Conector reto 25"/>
          <p:cNvCxnSpPr>
            <a:stCxn id="3" idx="2"/>
          </p:cNvCxnSpPr>
          <p:nvPr/>
        </p:nvCxnSpPr>
        <p:spPr>
          <a:xfrm>
            <a:off x="4427984" y="2582907"/>
            <a:ext cx="0" cy="126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do 26"/>
          <p:cNvCxnSpPr>
            <a:stCxn id="3" idx="3"/>
          </p:cNvCxnSpPr>
          <p:nvPr/>
        </p:nvCxnSpPr>
        <p:spPr>
          <a:xfrm>
            <a:off x="6012160" y="2105854"/>
            <a:ext cx="1530170" cy="60306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>
            <a:stCxn id="4" idx="3"/>
            <a:endCxn id="15" idx="1"/>
          </p:cNvCxnSpPr>
          <p:nvPr/>
        </p:nvCxnSpPr>
        <p:spPr>
          <a:xfrm>
            <a:off x="2339752" y="2908975"/>
            <a:ext cx="1008112" cy="0"/>
          </a:xfrm>
          <a:prstGeom prst="line">
            <a:avLst/>
          </a:prstGeom>
          <a:ln w="28575">
            <a:solidFill>
              <a:srgbClr val="6633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>
            <a:stCxn id="15" idx="3"/>
            <a:endCxn id="16" idx="1"/>
          </p:cNvCxnSpPr>
          <p:nvPr/>
        </p:nvCxnSpPr>
        <p:spPr>
          <a:xfrm>
            <a:off x="5652120" y="2908975"/>
            <a:ext cx="720080" cy="0"/>
          </a:xfrm>
          <a:prstGeom prst="line">
            <a:avLst/>
          </a:prstGeom>
          <a:ln w="28575">
            <a:solidFill>
              <a:srgbClr val="6633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3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5" grpId="0" animBg="1"/>
      <p:bldP spid="16" grpId="0" animBg="1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EA-2 3-6-05 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699" name="Picture 3" descr="CEA-2 3-6-05 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1450"/>
            <a:ext cx="8763000" cy="65722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541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"/>
            <a:ext cx="8382000" cy="62865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87450" y="1989138"/>
            <a:ext cx="6742113" cy="3960812"/>
            <a:chOff x="748" y="1253"/>
            <a:chExt cx="4247" cy="2495"/>
          </a:xfrm>
        </p:grpSpPr>
        <p:sp>
          <p:nvSpPr>
            <p:cNvPr id="71686" name="Line 6"/>
            <p:cNvSpPr>
              <a:spLocks noChangeShapeType="1"/>
            </p:cNvSpPr>
            <p:nvPr/>
          </p:nvSpPr>
          <p:spPr bwMode="auto">
            <a:xfrm>
              <a:off x="1202" y="1888"/>
              <a:ext cx="0" cy="907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687" name="Line 7"/>
            <p:cNvSpPr>
              <a:spLocks noChangeShapeType="1"/>
            </p:cNvSpPr>
            <p:nvPr/>
          </p:nvSpPr>
          <p:spPr bwMode="auto">
            <a:xfrm>
              <a:off x="2381" y="2160"/>
              <a:ext cx="0" cy="68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688" name="Line 8"/>
            <p:cNvSpPr>
              <a:spLocks noChangeShapeType="1"/>
            </p:cNvSpPr>
            <p:nvPr/>
          </p:nvSpPr>
          <p:spPr bwMode="auto">
            <a:xfrm>
              <a:off x="3560" y="2432"/>
              <a:ext cx="0" cy="635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748" y="2649"/>
              <a:ext cx="907" cy="826"/>
              <a:chOff x="748" y="2513"/>
              <a:chExt cx="907" cy="826"/>
            </a:xfrm>
          </p:grpSpPr>
          <p:sp>
            <p:nvSpPr>
              <p:cNvPr id="71697" name="Text Box 10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8" name="Oval 11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928" y="2695"/>
              <a:ext cx="907" cy="826"/>
              <a:chOff x="748" y="2513"/>
              <a:chExt cx="907" cy="826"/>
            </a:xfrm>
          </p:grpSpPr>
          <p:sp>
            <p:nvSpPr>
              <p:cNvPr id="71695" name="Text Box 13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6" name="Oval 14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3107" y="2922"/>
              <a:ext cx="907" cy="826"/>
              <a:chOff x="748" y="2513"/>
              <a:chExt cx="907" cy="826"/>
            </a:xfrm>
          </p:grpSpPr>
          <p:sp>
            <p:nvSpPr>
              <p:cNvPr id="71693" name="Text Box 16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4" name="Oval 17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71692" name="Text Box 18"/>
            <p:cNvSpPr txBox="1">
              <a:spLocks noChangeArrowheads="1"/>
            </p:cNvSpPr>
            <p:nvPr/>
          </p:nvSpPr>
          <p:spPr bwMode="auto">
            <a:xfrm>
              <a:off x="748" y="1253"/>
              <a:ext cx="4247" cy="12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800" b="1" dirty="0">
                  <a:solidFill>
                    <a:srgbClr val="00FF00"/>
                  </a:solidFill>
                  <a:latin typeface="AvantGarde Md BT" charset="0"/>
                </a:rPr>
                <a:t>Em solos de região </a:t>
              </a:r>
              <a:r>
                <a:rPr lang="pt-BR" sz="2800" b="1" dirty="0" err="1">
                  <a:solidFill>
                    <a:srgbClr val="00FF00"/>
                  </a:solidFill>
                  <a:latin typeface="AvantGarde Md BT" charset="0"/>
                </a:rPr>
                <a:t>sub-tropical</a:t>
              </a:r>
              <a:r>
                <a:rPr lang="pt-BR" sz="2800" b="1" dirty="0">
                  <a:solidFill>
                    <a:srgbClr val="00FF00"/>
                  </a:solidFill>
                  <a:latin typeface="AvantGarde Md BT" charset="0"/>
                </a:rPr>
                <a:t> e tropical o desafio com a recuperação da MOS é:</a:t>
              </a:r>
            </a:p>
            <a:p>
              <a:pPr algn="ctr">
                <a:spcBef>
                  <a:spcPct val="50000"/>
                </a:spcBef>
              </a:pPr>
              <a:r>
                <a:rPr lang="pt-BR" sz="2800" b="1" dirty="0">
                  <a:solidFill>
                    <a:srgbClr val="00FF00"/>
                  </a:solidFill>
                  <a:latin typeface="Arial Black" pitchFamily="34" charset="0"/>
                </a:rPr>
                <a:t>Aumentar a CTC e a agregação</a:t>
              </a:r>
              <a:endParaRPr lang="en-US" sz="2800" b="1" dirty="0">
                <a:solidFill>
                  <a:srgbClr val="00FF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9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4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agem 2" descr="Bos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Imagem 4" descr="DSC025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Imagem 5" descr="Milho x Braquiari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418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Imagem 5" descr="P1020421.JPG"/>
          <p:cNvPicPr>
            <a:picLocks noChangeAspect="1"/>
          </p:cNvPicPr>
          <p:nvPr/>
        </p:nvPicPr>
        <p:blipFill>
          <a:blip r:embed="rId5" cstate="print"/>
          <a:srcRect l="13583" r="10925"/>
          <a:stretch>
            <a:fillRect/>
          </a:stretch>
        </p:blipFill>
        <p:spPr bwMode="auto">
          <a:xfrm>
            <a:off x="4495800" y="3406775"/>
            <a:ext cx="463232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357188" y="2530475"/>
            <a:ext cx="8382000" cy="3970338"/>
          </a:xfrm>
          <a:prstGeom prst="rect">
            <a:avLst/>
          </a:prstGeom>
          <a:solidFill>
            <a:schemeClr val="tx1">
              <a:alpha val="59999"/>
            </a:schemeClr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objetivo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intensificação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rotação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 é o “</a:t>
            </a:r>
            <a:r>
              <a:rPr lang="en-US" sz="3600" b="1" dirty="0" err="1">
                <a:solidFill>
                  <a:srgbClr val="FFFF00"/>
                </a:solidFill>
                <a:latin typeface="Calibri" pitchFamily="34" charset="0"/>
              </a:rPr>
              <a:t>fechamento</a:t>
            </a:r>
            <a:r>
              <a:rPr lang="en-US" sz="3600" b="1" dirty="0">
                <a:solidFill>
                  <a:srgbClr val="FFFF00"/>
                </a:solidFill>
                <a:latin typeface="Calibri" pitchFamily="34" charset="0"/>
              </a:rPr>
              <a:t> das </a:t>
            </a:r>
            <a:r>
              <a:rPr lang="en-US" sz="3600" b="1" dirty="0" err="1">
                <a:solidFill>
                  <a:srgbClr val="FFFF00"/>
                </a:solidFill>
                <a:latin typeface="Calibri" pitchFamily="34" charset="0"/>
              </a:rPr>
              <a:t>janelas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”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que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ocorrem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entre 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estação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chuvosa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 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inverno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seco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para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manter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permanentemente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usando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para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cobertura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combinadas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com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comerciais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. </a:t>
            </a:r>
            <a:endParaRPr lang="pt-BR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4999" name="CaixaDeTexto 1"/>
          <p:cNvSpPr txBox="1">
            <a:spLocks noChangeArrowheads="1"/>
          </p:cNvSpPr>
          <p:nvPr/>
        </p:nvSpPr>
        <p:spPr bwMode="auto">
          <a:xfrm>
            <a:off x="76200" y="142875"/>
            <a:ext cx="8991600" cy="708025"/>
          </a:xfrm>
          <a:prstGeom prst="rect">
            <a:avLst/>
          </a:prstGeom>
          <a:solidFill>
            <a:schemeClr val="tx1">
              <a:alpha val="50195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itchFamily="34" charset="0"/>
              </a:rPr>
              <a:t>Intensificação da rotação de culturas</a:t>
            </a:r>
            <a:endParaRPr lang="pt-BR" sz="40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6169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0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1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2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3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4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5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6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68"/>
          <p:cNvGrpSpPr>
            <a:grpSpLocks/>
          </p:cNvGrpSpPr>
          <p:nvPr/>
        </p:nvGrpSpPr>
        <p:grpSpPr bwMode="auto">
          <a:xfrm>
            <a:off x="7291388" y="1844675"/>
            <a:ext cx="1744662" cy="4478338"/>
            <a:chOff x="7291026" y="1844675"/>
            <a:chExt cx="1745024" cy="4478338"/>
          </a:xfrm>
        </p:grpSpPr>
        <p:sp>
          <p:nvSpPr>
            <p:cNvPr id="86160" name="AutoShape 3"/>
            <p:cNvSpPr>
              <a:spLocks noChangeArrowheads="1"/>
            </p:cNvSpPr>
            <p:nvPr/>
          </p:nvSpPr>
          <p:spPr bwMode="auto">
            <a:xfrm>
              <a:off x="7294100" y="1844675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1" name="Text Box 18"/>
            <p:cNvSpPr txBox="1">
              <a:spLocks noChangeArrowheads="1"/>
            </p:cNvSpPr>
            <p:nvPr/>
          </p:nvSpPr>
          <p:spPr bwMode="auto">
            <a:xfrm>
              <a:off x="7791128" y="1966913"/>
              <a:ext cx="106774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</a:t>
              </a:r>
              <a:r>
                <a:rPr lang="pt-BR" sz="1200" b="1">
                  <a:latin typeface="Tahoma" pitchFamily="34" charset="0"/>
                </a:rPr>
                <a:t>Sobre     semeadura</a:t>
              </a:r>
            </a:p>
          </p:txBody>
        </p:sp>
        <p:sp>
          <p:nvSpPr>
            <p:cNvPr id="86162" name="AutoShape 20"/>
            <p:cNvSpPr>
              <a:spLocks noChangeArrowheads="1"/>
            </p:cNvSpPr>
            <p:nvPr/>
          </p:nvSpPr>
          <p:spPr bwMode="auto">
            <a:xfrm>
              <a:off x="7294100" y="2997200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3" name="Text Box 35"/>
            <p:cNvSpPr txBox="1">
              <a:spLocks noChangeArrowheads="1"/>
            </p:cNvSpPr>
            <p:nvPr/>
          </p:nvSpPr>
          <p:spPr bwMode="auto">
            <a:xfrm>
              <a:off x="7643545" y="3119438"/>
              <a:ext cx="121533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4" name="AutoShape 37"/>
            <p:cNvSpPr>
              <a:spLocks noChangeArrowheads="1"/>
            </p:cNvSpPr>
            <p:nvPr/>
          </p:nvSpPr>
          <p:spPr bwMode="auto">
            <a:xfrm>
              <a:off x="7291026" y="4221163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5" name="Text Box 47"/>
            <p:cNvSpPr txBox="1">
              <a:spLocks noChangeArrowheads="1"/>
            </p:cNvSpPr>
            <p:nvPr/>
          </p:nvSpPr>
          <p:spPr bwMode="auto">
            <a:xfrm>
              <a:off x="7714998" y="4343400"/>
              <a:ext cx="121469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6" name="Text Box 57"/>
            <p:cNvSpPr txBox="1">
              <a:spLocks noChangeArrowheads="1"/>
            </p:cNvSpPr>
            <p:nvPr/>
          </p:nvSpPr>
          <p:spPr bwMode="auto">
            <a:xfrm>
              <a:off x="7433697" y="5805488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67" name="AutoShape 58"/>
            <p:cNvSpPr>
              <a:spLocks noChangeArrowheads="1"/>
            </p:cNvSpPr>
            <p:nvPr/>
          </p:nvSpPr>
          <p:spPr bwMode="auto">
            <a:xfrm>
              <a:off x="7291026" y="5445126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8" name="Text Box 64"/>
            <p:cNvSpPr txBox="1">
              <a:spLocks noChangeArrowheads="1"/>
            </p:cNvSpPr>
            <p:nvPr/>
          </p:nvSpPr>
          <p:spPr bwMode="auto">
            <a:xfrm>
              <a:off x="7788025" y="5567363"/>
              <a:ext cx="1141671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</p:grpSp>
      <p:grpSp>
        <p:nvGrpSpPr>
          <p:cNvPr id="4" name="Grupo 163"/>
          <p:cNvGrpSpPr>
            <a:grpSpLocks/>
          </p:cNvGrpSpPr>
          <p:nvPr/>
        </p:nvGrpSpPr>
        <p:grpSpPr bwMode="auto">
          <a:xfrm>
            <a:off x="395288" y="1844675"/>
            <a:ext cx="1562100" cy="4464050"/>
            <a:chOff x="395288" y="1844675"/>
            <a:chExt cx="1562009" cy="4464051"/>
          </a:xfrm>
        </p:grpSpPr>
        <p:sp>
          <p:nvSpPr>
            <p:cNvPr id="86152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3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54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5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6156" name="AutoShape 48"/>
            <p:cNvSpPr>
              <a:spLocks noChangeArrowheads="1"/>
            </p:cNvSpPr>
            <p:nvPr/>
          </p:nvSpPr>
          <p:spPr bwMode="auto">
            <a:xfrm>
              <a:off x="605835" y="4221163"/>
              <a:ext cx="1175866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7" name="Text Box 49"/>
            <p:cNvSpPr txBox="1">
              <a:spLocks noChangeArrowheads="1"/>
            </p:cNvSpPr>
            <p:nvPr/>
          </p:nvSpPr>
          <p:spPr bwMode="auto">
            <a:xfrm>
              <a:off x="5352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58" name="AutoShape 65"/>
            <p:cNvSpPr>
              <a:spLocks noChangeArrowheads="1"/>
            </p:cNvSpPr>
            <p:nvPr/>
          </p:nvSpPr>
          <p:spPr bwMode="auto">
            <a:xfrm>
              <a:off x="682659" y="5445126"/>
              <a:ext cx="1222901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9" name="Text Box 66"/>
            <p:cNvSpPr txBox="1">
              <a:spLocks noChangeArrowheads="1"/>
            </p:cNvSpPr>
            <p:nvPr/>
          </p:nvSpPr>
          <p:spPr bwMode="auto">
            <a:xfrm>
              <a:off x="677955" y="5589588"/>
              <a:ext cx="12793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5" name="Grupo 167"/>
          <p:cNvGrpSpPr>
            <a:grpSpLocks/>
          </p:cNvGrpSpPr>
          <p:nvPr/>
        </p:nvGrpSpPr>
        <p:grpSpPr bwMode="auto">
          <a:xfrm>
            <a:off x="4394200" y="1844675"/>
            <a:ext cx="2257425" cy="4475163"/>
            <a:chOff x="4393692" y="1844675"/>
            <a:chExt cx="2257663" cy="4475163"/>
          </a:xfrm>
        </p:grpSpPr>
        <p:sp>
          <p:nvSpPr>
            <p:cNvPr id="86136" name="AutoShape 4"/>
            <p:cNvSpPr>
              <a:spLocks noChangeArrowheads="1"/>
            </p:cNvSpPr>
            <p:nvPr/>
          </p:nvSpPr>
          <p:spPr bwMode="auto">
            <a:xfrm>
              <a:off x="5160172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7" name="AutoShape 9"/>
            <p:cNvSpPr>
              <a:spLocks noChangeArrowheads="1"/>
            </p:cNvSpPr>
            <p:nvPr/>
          </p:nvSpPr>
          <p:spPr bwMode="auto">
            <a:xfrm>
              <a:off x="4536143" y="1844675"/>
              <a:ext cx="1263737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8" name="Text Box 15"/>
            <p:cNvSpPr txBox="1">
              <a:spLocks noChangeArrowheads="1"/>
            </p:cNvSpPr>
            <p:nvPr/>
          </p:nvSpPr>
          <p:spPr bwMode="auto">
            <a:xfrm>
              <a:off x="4520464" y="1989138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39" name="Text Box 16"/>
            <p:cNvSpPr txBox="1">
              <a:spLocks noChangeArrowheads="1"/>
            </p:cNvSpPr>
            <p:nvPr/>
          </p:nvSpPr>
          <p:spPr bwMode="auto">
            <a:xfrm>
              <a:off x="565720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0" name="AutoShape 21"/>
            <p:cNvSpPr>
              <a:spLocks noChangeArrowheads="1"/>
            </p:cNvSpPr>
            <p:nvPr/>
          </p:nvSpPr>
          <p:spPr bwMode="auto">
            <a:xfrm>
              <a:off x="5160172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1" name="AutoShape 26"/>
            <p:cNvSpPr>
              <a:spLocks noChangeArrowheads="1"/>
            </p:cNvSpPr>
            <p:nvPr/>
          </p:nvSpPr>
          <p:spPr bwMode="auto">
            <a:xfrm>
              <a:off x="4522032" y="2997200"/>
              <a:ext cx="1277848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2" name="Text Box 32"/>
            <p:cNvSpPr txBox="1">
              <a:spLocks noChangeArrowheads="1"/>
            </p:cNvSpPr>
            <p:nvPr/>
          </p:nvSpPr>
          <p:spPr bwMode="auto">
            <a:xfrm>
              <a:off x="4520464" y="3141663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43" name="Text Box 33"/>
            <p:cNvSpPr txBox="1">
              <a:spLocks noChangeArrowheads="1"/>
            </p:cNvSpPr>
            <p:nvPr/>
          </p:nvSpPr>
          <p:spPr bwMode="auto">
            <a:xfrm>
              <a:off x="5657200" y="3141663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4" name="AutoShape 50"/>
            <p:cNvSpPr>
              <a:spLocks noChangeArrowheads="1"/>
            </p:cNvSpPr>
            <p:nvPr/>
          </p:nvSpPr>
          <p:spPr bwMode="auto">
            <a:xfrm>
              <a:off x="5442564" y="4221163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5" name="AutoShape 51"/>
            <p:cNvSpPr>
              <a:spLocks noChangeArrowheads="1"/>
            </p:cNvSpPr>
            <p:nvPr/>
          </p:nvSpPr>
          <p:spPr bwMode="auto">
            <a:xfrm>
              <a:off x="4732341" y="4221163"/>
              <a:ext cx="113667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6" name="Text Box 52"/>
            <p:cNvSpPr txBox="1">
              <a:spLocks noChangeArrowheads="1"/>
            </p:cNvSpPr>
            <p:nvPr/>
          </p:nvSpPr>
          <p:spPr bwMode="auto">
            <a:xfrm>
              <a:off x="4871877" y="4365625"/>
              <a:ext cx="995567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47" name="Text Box 53"/>
            <p:cNvSpPr txBox="1">
              <a:spLocks noChangeArrowheads="1"/>
            </p:cNvSpPr>
            <p:nvPr/>
          </p:nvSpPr>
          <p:spPr bwMode="auto">
            <a:xfrm>
              <a:off x="5726340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48" name="AutoShape 67"/>
            <p:cNvSpPr>
              <a:spLocks noChangeArrowheads="1"/>
            </p:cNvSpPr>
            <p:nvPr/>
          </p:nvSpPr>
          <p:spPr bwMode="auto">
            <a:xfrm>
              <a:off x="5442564" y="5445126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9" name="AutoShape 68"/>
            <p:cNvSpPr>
              <a:spLocks noChangeArrowheads="1"/>
            </p:cNvSpPr>
            <p:nvPr/>
          </p:nvSpPr>
          <p:spPr bwMode="auto">
            <a:xfrm>
              <a:off x="4393692" y="5445126"/>
              <a:ext cx="147532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0" name="Text Box 69"/>
            <p:cNvSpPr txBox="1">
              <a:spLocks noChangeArrowheads="1"/>
            </p:cNvSpPr>
            <p:nvPr/>
          </p:nvSpPr>
          <p:spPr bwMode="auto">
            <a:xfrm>
              <a:off x="4575559" y="5589588"/>
              <a:ext cx="116175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51" name="Text Box 70"/>
            <p:cNvSpPr txBox="1">
              <a:spLocks noChangeArrowheads="1"/>
            </p:cNvSpPr>
            <p:nvPr/>
          </p:nvSpPr>
          <p:spPr bwMode="auto">
            <a:xfrm>
              <a:off x="5726340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</p:grpSp>
      <p:grpSp>
        <p:nvGrpSpPr>
          <p:cNvPr id="6" name="Grupo 166"/>
          <p:cNvGrpSpPr>
            <a:grpSpLocks/>
          </p:cNvGrpSpPr>
          <p:nvPr/>
        </p:nvGrpSpPr>
        <p:grpSpPr bwMode="auto">
          <a:xfrm>
            <a:off x="6369050" y="1844675"/>
            <a:ext cx="1347788" cy="4464050"/>
            <a:chOff x="6369032" y="1844675"/>
            <a:chExt cx="1348441" cy="4464051"/>
          </a:xfrm>
        </p:grpSpPr>
        <p:sp>
          <p:nvSpPr>
            <p:cNvPr id="86128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9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0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1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2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3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34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5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7" name="Grupo 164"/>
          <p:cNvGrpSpPr>
            <a:grpSpLocks/>
          </p:cNvGrpSpPr>
          <p:nvPr/>
        </p:nvGrpSpPr>
        <p:grpSpPr bwMode="auto">
          <a:xfrm>
            <a:off x="1423988" y="1844675"/>
            <a:ext cx="2311400" cy="4464050"/>
            <a:chOff x="1423838" y="1844675"/>
            <a:chExt cx="2311369" cy="4464051"/>
          </a:xfrm>
        </p:grpSpPr>
        <p:sp>
          <p:nvSpPr>
            <p:cNvPr id="86114" name="AutoShape 5"/>
            <p:cNvSpPr>
              <a:spLocks noChangeArrowheads="1"/>
            </p:cNvSpPr>
            <p:nvPr/>
          </p:nvSpPr>
          <p:spPr bwMode="auto">
            <a:xfrm>
              <a:off x="2104312" y="1844675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5" name="AutoShape 7"/>
            <p:cNvSpPr>
              <a:spLocks noChangeArrowheads="1"/>
            </p:cNvSpPr>
            <p:nvPr/>
          </p:nvSpPr>
          <p:spPr bwMode="auto">
            <a:xfrm>
              <a:off x="1423838" y="1844675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6" name="Text Box 12"/>
            <p:cNvSpPr txBox="1">
              <a:spLocks noChangeArrowheads="1"/>
            </p:cNvSpPr>
            <p:nvPr/>
          </p:nvSpPr>
          <p:spPr bwMode="auto">
            <a:xfrm>
              <a:off x="1533592" y="1989138"/>
              <a:ext cx="995624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17" name="Text Box 13"/>
            <p:cNvSpPr txBox="1">
              <a:spLocks noChangeArrowheads="1"/>
            </p:cNvSpPr>
            <p:nvPr/>
          </p:nvSpPr>
          <p:spPr bwMode="auto">
            <a:xfrm>
              <a:off x="245866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18" name="AutoShape 22"/>
            <p:cNvSpPr>
              <a:spLocks noChangeArrowheads="1"/>
            </p:cNvSpPr>
            <p:nvPr/>
          </p:nvSpPr>
          <p:spPr bwMode="auto">
            <a:xfrm>
              <a:off x="2104312" y="2997200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9" name="AutoShape 24"/>
            <p:cNvSpPr>
              <a:spLocks noChangeArrowheads="1"/>
            </p:cNvSpPr>
            <p:nvPr/>
          </p:nvSpPr>
          <p:spPr bwMode="auto">
            <a:xfrm>
              <a:off x="1423838" y="2997200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0" name="Text Box 29"/>
            <p:cNvSpPr txBox="1">
              <a:spLocks noChangeArrowheads="1"/>
            </p:cNvSpPr>
            <p:nvPr/>
          </p:nvSpPr>
          <p:spPr bwMode="auto">
            <a:xfrm>
              <a:off x="1463036" y="3068638"/>
              <a:ext cx="113673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21" name="Text Box 30"/>
            <p:cNvSpPr txBox="1">
              <a:spLocks noChangeArrowheads="1"/>
            </p:cNvSpPr>
            <p:nvPr/>
          </p:nvSpPr>
          <p:spPr bwMode="auto">
            <a:xfrm>
              <a:off x="2458660" y="3141663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Cobert. + Palha Brq.</a:t>
              </a:r>
            </a:p>
          </p:txBody>
        </p:sp>
        <p:sp>
          <p:nvSpPr>
            <p:cNvPr id="86122" name="AutoShape 38"/>
            <p:cNvSpPr>
              <a:spLocks noChangeArrowheads="1"/>
            </p:cNvSpPr>
            <p:nvPr/>
          </p:nvSpPr>
          <p:spPr bwMode="auto">
            <a:xfrm>
              <a:off x="238374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3" name="AutoShape 41"/>
            <p:cNvSpPr>
              <a:spLocks noChangeArrowheads="1"/>
            </p:cNvSpPr>
            <p:nvPr/>
          </p:nvSpPr>
          <p:spPr bwMode="auto">
            <a:xfrm>
              <a:off x="1781701" y="4221163"/>
              <a:ext cx="1171163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4" name="Text Box 45"/>
            <p:cNvSpPr txBox="1">
              <a:spLocks noChangeArrowheads="1"/>
            </p:cNvSpPr>
            <p:nvPr/>
          </p:nvSpPr>
          <p:spPr bwMode="auto">
            <a:xfrm>
              <a:off x="1785918" y="4365625"/>
              <a:ext cx="128588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25" name="Text Box 46"/>
            <p:cNvSpPr txBox="1">
              <a:spLocks noChangeArrowheads="1"/>
            </p:cNvSpPr>
            <p:nvPr/>
          </p:nvSpPr>
          <p:spPr bwMode="auto">
            <a:xfrm>
              <a:off x="2810192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26" name="AutoShape 56"/>
            <p:cNvSpPr>
              <a:spLocks noChangeArrowheads="1"/>
            </p:cNvSpPr>
            <p:nvPr/>
          </p:nvSpPr>
          <p:spPr bwMode="auto">
            <a:xfrm>
              <a:off x="1886745" y="5445126"/>
              <a:ext cx="1577228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7" name="Text Box 72"/>
            <p:cNvSpPr txBox="1">
              <a:spLocks noChangeArrowheads="1"/>
            </p:cNvSpPr>
            <p:nvPr/>
          </p:nvSpPr>
          <p:spPr bwMode="auto">
            <a:xfrm>
              <a:off x="1872635" y="5516563"/>
              <a:ext cx="163523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   </a:t>
              </a:r>
              <a:r>
                <a:rPr lang="pt-BR" sz="1200" b="1">
                  <a:latin typeface="Tahoma" pitchFamily="34" charset="0"/>
                </a:rPr>
                <a:t>Sobre-semeadura ou Pousio + MPC</a:t>
              </a:r>
            </a:p>
          </p:txBody>
        </p:sp>
      </p:grpSp>
      <p:sp>
        <p:nvSpPr>
          <p:cNvPr id="519242" name="Text Box 74"/>
          <p:cNvSpPr txBox="1">
            <a:spLocks noChangeArrowheads="1"/>
          </p:cNvSpPr>
          <p:nvPr/>
        </p:nvSpPr>
        <p:spPr bwMode="auto">
          <a:xfrm>
            <a:off x="1690688" y="6446838"/>
            <a:ext cx="6265862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Produção média anual de palhada </a:t>
            </a:r>
            <a:r>
              <a:rPr lang="pt-BR" b="1" dirty="0">
                <a:solidFill>
                  <a:schemeClr val="bg1"/>
                </a:solidFill>
                <a:sym typeface="Symbol" pitchFamily="18" charset="2"/>
              </a:rPr>
              <a:t> 12,5 a 14 </a:t>
            </a:r>
            <a:r>
              <a:rPr lang="pt-BR" b="1" dirty="0" err="1">
                <a:solidFill>
                  <a:schemeClr val="bg1"/>
                </a:solidFill>
                <a:sym typeface="Symbol" pitchFamily="18" charset="2"/>
              </a:rPr>
              <a:t>ton</a:t>
            </a:r>
            <a:r>
              <a:rPr lang="pt-BR" b="1" dirty="0">
                <a:solidFill>
                  <a:schemeClr val="bg1"/>
                </a:solidFill>
                <a:sym typeface="Symbol" pitchFamily="18" charset="2"/>
              </a:rPr>
              <a:t>/ha/ano</a:t>
            </a:r>
          </a:p>
        </p:txBody>
      </p: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34925" y="476250"/>
            <a:ext cx="9032875" cy="1223963"/>
            <a:chOff x="22" y="300"/>
            <a:chExt cx="5690" cy="771"/>
          </a:xfrm>
        </p:grpSpPr>
        <p:grpSp>
          <p:nvGrpSpPr>
            <p:cNvPr id="86027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6040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1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42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3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44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46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48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9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50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1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52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3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4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5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56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7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8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9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0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1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2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3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64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5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66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7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68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9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70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1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72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3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74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5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76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7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78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9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0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1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82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3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4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5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6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7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8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9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90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1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92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3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94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5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96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7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98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9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100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1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2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3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04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5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6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7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08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10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12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3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6028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29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0" name="Text Box 153"/>
            <p:cNvSpPr txBox="1">
              <a:spLocks noChangeArrowheads="1"/>
            </p:cNvSpPr>
            <p:nvPr/>
          </p:nvSpPr>
          <p:spPr bwMode="auto">
            <a:xfrm>
              <a:off x="2935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1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2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3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4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5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6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7" name="Text Box 160"/>
            <p:cNvSpPr txBox="1">
              <a:spLocks noChangeArrowheads="1"/>
            </p:cNvSpPr>
            <p:nvPr/>
          </p:nvSpPr>
          <p:spPr bwMode="auto">
            <a:xfrm>
              <a:off x="112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8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9" name="Text Box 162"/>
            <p:cNvSpPr txBox="1">
              <a:spLocks noChangeArrowheads="1"/>
            </p:cNvSpPr>
            <p:nvPr/>
          </p:nvSpPr>
          <p:spPr bwMode="auto">
            <a:xfrm>
              <a:off x="3786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01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4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6"/>
          <p:cNvGrpSpPr>
            <a:grpSpLocks/>
          </p:cNvGrpSpPr>
          <p:nvPr/>
        </p:nvGrpSpPr>
        <p:grpSpPr bwMode="auto">
          <a:xfrm>
            <a:off x="-20638" y="-27384"/>
            <a:ext cx="2992438" cy="2190750"/>
            <a:chOff x="-20114" y="220203"/>
            <a:chExt cx="2991914" cy="2190750"/>
          </a:xfrm>
        </p:grpSpPr>
        <p:pic>
          <p:nvPicPr>
            <p:cNvPr id="91176" name="Imagem 24" descr="P1020462.JPG"/>
            <p:cNvPicPr>
              <a:picLocks noChangeAspect="1"/>
            </p:cNvPicPr>
            <p:nvPr/>
          </p:nvPicPr>
          <p:blipFill>
            <a:blip r:embed="rId2" cstate="print"/>
            <a:srcRect l="23180"/>
            <a:stretch>
              <a:fillRect/>
            </a:stretch>
          </p:blipFill>
          <p:spPr bwMode="auto">
            <a:xfrm>
              <a:off x="-20114" y="220203"/>
              <a:ext cx="2991914" cy="219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77" name="CaixaDeTexto 25"/>
            <p:cNvSpPr txBox="1">
              <a:spLocks noChangeArrowheads="1"/>
            </p:cNvSpPr>
            <p:nvPr/>
          </p:nvSpPr>
          <p:spPr bwMode="auto">
            <a:xfrm>
              <a:off x="76200" y="296403"/>
              <a:ext cx="24384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Colheita de soja (4 a 4.5 tons de MS) – Fev.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37"/>
          <p:cNvGrpSpPr>
            <a:grpSpLocks/>
          </p:cNvGrpSpPr>
          <p:nvPr/>
        </p:nvGrpSpPr>
        <p:grpSpPr bwMode="auto">
          <a:xfrm>
            <a:off x="2667000" y="-27384"/>
            <a:ext cx="3352800" cy="2209800"/>
            <a:chOff x="2667000" y="220203"/>
            <a:chExt cx="3352800" cy="2209800"/>
          </a:xfrm>
        </p:grpSpPr>
        <p:pic>
          <p:nvPicPr>
            <p:cNvPr id="91173" name="Imagem 8" descr="DSC0261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800" y="220203"/>
              <a:ext cx="30480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Seta para a direita 15"/>
            <p:cNvSpPr/>
            <p:nvPr/>
          </p:nvSpPr>
          <p:spPr>
            <a:xfrm>
              <a:off x="2667000" y="2964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75" name="CaixaDeTexto 26"/>
            <p:cNvSpPr txBox="1">
              <a:spLocks noChangeArrowheads="1"/>
            </p:cNvSpPr>
            <p:nvPr/>
          </p:nvSpPr>
          <p:spPr bwMode="auto">
            <a:xfrm>
              <a:off x="3214678" y="296403"/>
              <a:ext cx="2643206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Plantio de Milho + Braquiaria- Fev.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o 38"/>
          <p:cNvGrpSpPr>
            <a:grpSpLocks/>
          </p:cNvGrpSpPr>
          <p:nvPr/>
        </p:nvGrpSpPr>
        <p:grpSpPr bwMode="auto">
          <a:xfrm>
            <a:off x="5867400" y="-27384"/>
            <a:ext cx="3276600" cy="2209800"/>
            <a:chOff x="5867400" y="220203"/>
            <a:chExt cx="3276600" cy="2209800"/>
          </a:xfrm>
        </p:grpSpPr>
        <p:pic>
          <p:nvPicPr>
            <p:cNvPr id="91170" name="Imagem 5" descr="Milho x Braquiaria.JPG"/>
            <p:cNvPicPr>
              <a:picLocks noChangeAspect="1"/>
            </p:cNvPicPr>
            <p:nvPr/>
          </p:nvPicPr>
          <p:blipFill>
            <a:blip r:embed="rId4" cstate="print"/>
            <a:srcRect r="18227" b="24147"/>
            <a:stretch>
              <a:fillRect/>
            </a:stretch>
          </p:blipFill>
          <p:spPr bwMode="auto">
            <a:xfrm>
              <a:off x="5988585" y="220203"/>
              <a:ext cx="3155415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Seta para a direita 16"/>
            <p:cNvSpPr/>
            <p:nvPr/>
          </p:nvSpPr>
          <p:spPr>
            <a:xfrm>
              <a:off x="5867400" y="2964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72" name="CaixaDeTexto 27"/>
            <p:cNvSpPr txBox="1">
              <a:spLocks noChangeArrowheads="1"/>
            </p:cNvSpPr>
            <p:nvPr/>
          </p:nvSpPr>
          <p:spPr bwMode="auto">
            <a:xfrm>
              <a:off x="6629400" y="296403"/>
              <a:ext cx="19812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Colheita de Milho (7 tons de MS) – Jun 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o 39"/>
          <p:cNvGrpSpPr>
            <a:grpSpLocks/>
          </p:cNvGrpSpPr>
          <p:nvPr/>
        </p:nvGrpSpPr>
        <p:grpSpPr bwMode="auto">
          <a:xfrm>
            <a:off x="6019800" y="1877616"/>
            <a:ext cx="3124200" cy="2438400"/>
            <a:chOff x="6019800" y="2125203"/>
            <a:chExt cx="3124200" cy="2438400"/>
          </a:xfrm>
        </p:grpSpPr>
        <p:pic>
          <p:nvPicPr>
            <p:cNvPr id="91167" name="Imagem 5" descr="100_2256.JPG"/>
            <p:cNvPicPr>
              <a:picLocks noChangeAspect="1"/>
            </p:cNvPicPr>
            <p:nvPr/>
          </p:nvPicPr>
          <p:blipFill>
            <a:blip r:embed="rId5" cstate="print"/>
            <a:srcRect r="12762" b="16905"/>
            <a:stretch>
              <a:fillRect/>
            </a:stretch>
          </p:blipFill>
          <p:spPr bwMode="auto">
            <a:xfrm>
              <a:off x="6019800" y="2371872"/>
              <a:ext cx="3124200" cy="219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Seta para a direita 17"/>
            <p:cNvSpPr/>
            <p:nvPr/>
          </p:nvSpPr>
          <p:spPr>
            <a:xfrm rot="16200000" flipH="1">
              <a:off x="8496300" y="22395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9" name="CaixaDeTexto 28"/>
            <p:cNvSpPr txBox="1">
              <a:spLocks noChangeArrowheads="1"/>
            </p:cNvSpPr>
            <p:nvPr/>
          </p:nvSpPr>
          <p:spPr bwMode="auto">
            <a:xfrm>
              <a:off x="6705600" y="2590800"/>
              <a:ext cx="1652614" cy="307777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Depois da colheita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" descr="D:\Área de Trabalho - Prof. Juca\Área de Trabalho\Slides\Montividiu - Andreas Peeters\P1010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077766"/>
            <a:ext cx="1524000" cy="11430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grpSp>
        <p:nvGrpSpPr>
          <p:cNvPr id="6" name="Grupo 40"/>
          <p:cNvGrpSpPr>
            <a:grpSpLocks/>
          </p:cNvGrpSpPr>
          <p:nvPr/>
        </p:nvGrpSpPr>
        <p:grpSpPr bwMode="auto">
          <a:xfrm>
            <a:off x="2971800" y="2182416"/>
            <a:ext cx="3429000" cy="2133600"/>
            <a:chOff x="2971800" y="2430003"/>
            <a:chExt cx="3429000" cy="2133600"/>
          </a:xfrm>
        </p:grpSpPr>
        <p:pic>
          <p:nvPicPr>
            <p:cNvPr id="91164" name="Imagem 7" descr="100_0545.JPG"/>
            <p:cNvPicPr>
              <a:picLocks noChangeAspect="1"/>
            </p:cNvPicPr>
            <p:nvPr/>
          </p:nvPicPr>
          <p:blipFill>
            <a:blip r:embed="rId7" cstate="print"/>
            <a:srcRect r="12762" b="16905"/>
            <a:stretch>
              <a:fillRect/>
            </a:stretch>
          </p:blipFill>
          <p:spPr bwMode="auto">
            <a:xfrm>
              <a:off x="2971800" y="2430003"/>
              <a:ext cx="30480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Seta para a direita 18"/>
            <p:cNvSpPr/>
            <p:nvPr/>
          </p:nvSpPr>
          <p:spPr>
            <a:xfrm flipH="1">
              <a:off x="5791200" y="25062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6" name="CaixaDeTexto 30"/>
            <p:cNvSpPr txBox="1">
              <a:spLocks noChangeArrowheads="1"/>
            </p:cNvSpPr>
            <p:nvPr/>
          </p:nvSpPr>
          <p:spPr bwMode="auto">
            <a:xfrm>
              <a:off x="3352800" y="2506203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10 a 20 dias após colheita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(raízes &gt; 50 cm)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o 41"/>
          <p:cNvGrpSpPr>
            <a:grpSpLocks/>
          </p:cNvGrpSpPr>
          <p:nvPr/>
        </p:nvGrpSpPr>
        <p:grpSpPr bwMode="auto">
          <a:xfrm>
            <a:off x="0" y="2142728"/>
            <a:ext cx="3124200" cy="2166938"/>
            <a:chOff x="1" y="2390448"/>
            <a:chExt cx="3124199" cy="2167884"/>
          </a:xfrm>
        </p:grpSpPr>
        <p:pic>
          <p:nvPicPr>
            <p:cNvPr id="91161" name="Imagem 23" descr="Palhada de Braquiaria 18.3 ton ha-1.JPG"/>
            <p:cNvPicPr>
              <a:picLocks noChangeAspect="1"/>
            </p:cNvPicPr>
            <p:nvPr/>
          </p:nvPicPr>
          <p:blipFill>
            <a:blip r:embed="rId8" cstate="print"/>
            <a:srcRect l="1384" t="7382" b="739"/>
            <a:stretch>
              <a:fillRect/>
            </a:stretch>
          </p:blipFill>
          <p:spPr bwMode="auto">
            <a:xfrm>
              <a:off x="1" y="2390448"/>
              <a:ext cx="2971800" cy="2167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Seta para a direita 19"/>
            <p:cNvSpPr/>
            <p:nvPr/>
          </p:nvSpPr>
          <p:spPr>
            <a:xfrm flipH="1">
              <a:off x="2514600" y="2582620"/>
              <a:ext cx="609600" cy="3811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3" name="CaixaDeTexto 31"/>
            <p:cNvSpPr txBox="1">
              <a:spLocks noChangeArrowheads="1"/>
            </p:cNvSpPr>
            <p:nvPr/>
          </p:nvSpPr>
          <p:spPr bwMode="auto">
            <a:xfrm>
              <a:off x="152400" y="2506203"/>
              <a:ext cx="2286000" cy="738986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Outubro – Antes do plantio de soja </a:t>
              </a:r>
              <a:r>
                <a:rPr lang="en-US" sz="1400">
                  <a:solidFill>
                    <a:schemeClr val="bg1"/>
                  </a:solidFill>
                  <a:sym typeface="Symbol" pitchFamily="18" charset="2"/>
                </a:rPr>
                <a:t> 14-15 tons de MS  Braquiaria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sp>
        <p:nvSpPr>
          <p:cNvPr id="33" name="CaixaDeTexto 32"/>
          <p:cNvSpPr txBox="1"/>
          <p:nvPr/>
        </p:nvSpPr>
        <p:spPr>
          <a:xfrm>
            <a:off x="762000" y="3180953"/>
            <a:ext cx="78819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Exemplo</a:t>
            </a:r>
            <a:r>
              <a:rPr lang="en-US" sz="4000" dirty="0">
                <a:solidFill>
                  <a:schemeClr val="bg1"/>
                </a:solidFill>
                <a:latin typeface="+mn-lt"/>
                <a:cs typeface="Arial" charset="0"/>
              </a:rPr>
              <a:t> de </a:t>
            </a: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Soja</a:t>
            </a:r>
            <a:r>
              <a:rPr lang="en-US" sz="4000" dirty="0">
                <a:solidFill>
                  <a:schemeClr val="bg1"/>
                </a:solidFill>
                <a:latin typeface="+mn-lt"/>
                <a:cs typeface="Arial" charset="0"/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Milho</a:t>
            </a:r>
            <a:r>
              <a:rPr lang="en-US" sz="4000" dirty="0">
                <a:solidFill>
                  <a:schemeClr val="bg1"/>
                </a:solidFill>
                <a:latin typeface="+mn-lt"/>
                <a:cs typeface="Arial" charset="0"/>
              </a:rPr>
              <a:t> + </a:t>
            </a: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Braquiaria</a:t>
            </a:r>
            <a:endParaRPr lang="pt-BR" sz="40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pSp>
        <p:nvGrpSpPr>
          <p:cNvPr id="8" name="Grupo 42"/>
          <p:cNvGrpSpPr>
            <a:grpSpLocks/>
          </p:cNvGrpSpPr>
          <p:nvPr/>
        </p:nvGrpSpPr>
        <p:grpSpPr bwMode="auto">
          <a:xfrm>
            <a:off x="0" y="4011216"/>
            <a:ext cx="2971800" cy="2438400"/>
            <a:chOff x="0" y="4258803"/>
            <a:chExt cx="2971800" cy="2438400"/>
          </a:xfrm>
        </p:grpSpPr>
        <p:pic>
          <p:nvPicPr>
            <p:cNvPr id="91158" name="Imagem 14" descr="DSC02387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4563603"/>
              <a:ext cx="29718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Seta para a direita 20"/>
            <p:cNvSpPr/>
            <p:nvPr/>
          </p:nvSpPr>
          <p:spPr>
            <a:xfrm rot="16200000" flipH="1">
              <a:off x="38100" y="43731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0" name="CaixaDeTexto 33"/>
            <p:cNvSpPr txBox="1">
              <a:spLocks noChangeArrowheads="1"/>
            </p:cNvSpPr>
            <p:nvPr/>
          </p:nvSpPr>
          <p:spPr bwMode="auto">
            <a:xfrm>
              <a:off x="457200" y="4734580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Novembro – 12 dias após plantio de soja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m 4" descr="DSC0254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5009753"/>
            <a:ext cx="20574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47"/>
          <p:cNvGrpSpPr>
            <a:grpSpLocks/>
          </p:cNvGrpSpPr>
          <p:nvPr/>
        </p:nvGrpSpPr>
        <p:grpSpPr bwMode="auto">
          <a:xfrm>
            <a:off x="2743200" y="4323953"/>
            <a:ext cx="3276600" cy="2141538"/>
            <a:chOff x="2743200" y="4572000"/>
            <a:chExt cx="3276600" cy="2141997"/>
          </a:xfrm>
        </p:grpSpPr>
        <p:pic>
          <p:nvPicPr>
            <p:cNvPr id="91155" name="Imagem 12" descr="P1020421.JPG"/>
            <p:cNvPicPr>
              <a:picLocks noChangeAspect="1"/>
            </p:cNvPicPr>
            <p:nvPr/>
          </p:nvPicPr>
          <p:blipFill>
            <a:blip r:embed="rId11" cstate="print"/>
            <a:srcRect l="13583" r="10925" b="6299"/>
            <a:stretch>
              <a:fillRect/>
            </a:stretch>
          </p:blipFill>
          <p:spPr bwMode="auto">
            <a:xfrm>
              <a:off x="2971800" y="4572000"/>
              <a:ext cx="3048000" cy="2141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Seta para a direita 21"/>
            <p:cNvSpPr/>
            <p:nvPr/>
          </p:nvSpPr>
          <p:spPr>
            <a:xfrm>
              <a:off x="2743200" y="4640278"/>
              <a:ext cx="609600" cy="3810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57" name="CaixaDeTexto 34"/>
            <p:cNvSpPr txBox="1">
              <a:spLocks noChangeArrowheads="1"/>
            </p:cNvSpPr>
            <p:nvPr/>
          </p:nvSpPr>
          <p:spPr bwMode="auto">
            <a:xfrm>
              <a:off x="3429000" y="4658380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Novembro </a:t>
              </a:r>
              <a:r>
                <a:rPr lang="en-US" sz="1400">
                  <a:solidFill>
                    <a:schemeClr val="bg1"/>
                  </a:solidFill>
                  <a:sym typeface="Symbol" pitchFamily="18" charset="2"/>
                </a:rPr>
                <a:t> 12.5 tons  de MS de Braquiaria 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48"/>
          <p:cNvGrpSpPr>
            <a:grpSpLocks/>
          </p:cNvGrpSpPr>
          <p:nvPr/>
        </p:nvGrpSpPr>
        <p:grpSpPr bwMode="auto">
          <a:xfrm>
            <a:off x="5791200" y="4323953"/>
            <a:ext cx="3352800" cy="2133600"/>
            <a:chOff x="5791200" y="4572000"/>
            <a:chExt cx="3352800" cy="2133600"/>
          </a:xfrm>
        </p:grpSpPr>
        <p:pic>
          <p:nvPicPr>
            <p:cNvPr id="91152" name="Picture 2" descr="D:\Área de Trabalho - Prof. Juca\Área de Trabalho\SPD Consultoria\Grupos Bolívia\Visita - Agosto 2007\Fotos Recorrido - Haciendas (Juca)\P1020452.JPG"/>
            <p:cNvPicPr>
              <a:picLocks noChangeAspect="1" noChangeArrowheads="1"/>
            </p:cNvPicPr>
            <p:nvPr/>
          </p:nvPicPr>
          <p:blipFill>
            <a:blip r:embed="rId12" cstate="print"/>
            <a:srcRect l="25098" r="19931" b="33070"/>
            <a:stretch>
              <a:fillRect/>
            </a:stretch>
          </p:blipFill>
          <p:spPr bwMode="auto">
            <a:xfrm>
              <a:off x="6028549" y="4572000"/>
              <a:ext cx="3115451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3" name="CaixaDeTexto 35"/>
            <p:cNvSpPr txBox="1">
              <a:spLocks noChangeArrowheads="1"/>
            </p:cNvSpPr>
            <p:nvPr/>
          </p:nvSpPr>
          <p:spPr bwMode="auto">
            <a:xfrm>
              <a:off x="6477000" y="4648200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Decembro </a:t>
              </a:r>
              <a:r>
                <a:rPr lang="en-US" sz="1400">
                  <a:solidFill>
                    <a:schemeClr val="bg1"/>
                  </a:solidFill>
                  <a:sym typeface="Symbol" pitchFamily="18" charset="2"/>
                </a:rPr>
                <a:t> 9.5 tons de Braquiaria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" name="Seta para a direita 22"/>
            <p:cNvSpPr/>
            <p:nvPr/>
          </p:nvSpPr>
          <p:spPr>
            <a:xfrm>
              <a:off x="5791200" y="464026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6" name="CaixaDeTexto 45"/>
          <p:cNvSpPr txBox="1">
            <a:spLocks noChangeArrowheads="1"/>
          </p:cNvSpPr>
          <p:nvPr/>
        </p:nvSpPr>
        <p:spPr bwMode="auto">
          <a:xfrm>
            <a:off x="5929313" y="6087666"/>
            <a:ext cx="3062287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Solo permanente coberto</a:t>
            </a: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>
            <a:spLocks noChangeArrowheads="1"/>
          </p:cNvSpPr>
          <p:nvPr/>
        </p:nvSpPr>
        <p:spPr bwMode="auto">
          <a:xfrm>
            <a:off x="285750" y="5967016"/>
            <a:ext cx="2928938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16 a 20 ton/ha de palhada</a:t>
            </a:r>
          </a:p>
        </p:txBody>
      </p:sp>
      <p:sp>
        <p:nvSpPr>
          <p:cNvPr id="42" name="Text Box 74"/>
          <p:cNvSpPr txBox="1">
            <a:spLocks noChangeArrowheads="1"/>
          </p:cNvSpPr>
          <p:nvPr/>
        </p:nvSpPr>
        <p:spPr bwMode="auto">
          <a:xfrm>
            <a:off x="1690688" y="6453336"/>
            <a:ext cx="6265862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Produção média anual de palhada </a:t>
            </a:r>
            <a:r>
              <a:rPr lang="pt-BR" b="1" dirty="0">
                <a:solidFill>
                  <a:schemeClr val="bg1"/>
                </a:solidFill>
                <a:sym typeface="Symbol" pitchFamily="18" charset="2"/>
              </a:rPr>
              <a:t> 12,5 a 15 </a:t>
            </a:r>
            <a:r>
              <a:rPr lang="pt-BR" b="1" dirty="0" err="1">
                <a:solidFill>
                  <a:schemeClr val="bg1"/>
                </a:solidFill>
                <a:sym typeface="Symbol" pitchFamily="18" charset="2"/>
              </a:rPr>
              <a:t>ton</a:t>
            </a:r>
            <a:r>
              <a:rPr lang="pt-BR" b="1" dirty="0">
                <a:solidFill>
                  <a:schemeClr val="bg1"/>
                </a:solidFill>
                <a:sym typeface="Symbol" pitchFamily="18" charset="2"/>
              </a:rPr>
              <a:t>/ha/ano</a:t>
            </a:r>
          </a:p>
        </p:txBody>
      </p:sp>
    </p:spTree>
    <p:extLst>
      <p:ext uri="{BB962C8B-B14F-4D97-AF65-F5344CB8AC3E}">
        <p14:creationId xmlns:p14="http://schemas.microsoft.com/office/powerpoint/2010/main" val="17964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  <p:bldP spid="41" grpId="0" animBg="1"/>
      <p:bldP spid="4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83130" y="1407068"/>
          <a:ext cx="8950048" cy="7390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5831">
                  <a:extLst>
                    <a:ext uri="{9D8B030D-6E8A-4147-A177-3AD203B41FA5}">
                      <a16:colId xmlns:a16="http://schemas.microsoft.com/office/drawing/2014/main" val="3003774534"/>
                    </a:ext>
                  </a:extLst>
                </a:gridCol>
                <a:gridCol w="755831">
                  <a:extLst>
                    <a:ext uri="{9D8B030D-6E8A-4147-A177-3AD203B41FA5}">
                      <a16:colId xmlns:a16="http://schemas.microsoft.com/office/drawing/2014/main" val="963553014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1519588448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2346713963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830763643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2614303090"/>
                    </a:ext>
                  </a:extLst>
                </a:gridCol>
                <a:gridCol w="155352">
                  <a:extLst>
                    <a:ext uri="{9D8B030D-6E8A-4147-A177-3AD203B41FA5}">
                      <a16:colId xmlns:a16="http://schemas.microsoft.com/office/drawing/2014/main" val="273275028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394064573"/>
                    </a:ext>
                  </a:extLst>
                </a:gridCol>
                <a:gridCol w="92013">
                  <a:extLst>
                    <a:ext uri="{9D8B030D-6E8A-4147-A177-3AD203B41FA5}">
                      <a16:colId xmlns:a16="http://schemas.microsoft.com/office/drawing/2014/main" val="1965535569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3279848394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1084730617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2810067788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1150455630"/>
                    </a:ext>
                  </a:extLst>
                </a:gridCol>
                <a:gridCol w="227573">
                  <a:extLst>
                    <a:ext uri="{9D8B030D-6E8A-4147-A177-3AD203B41FA5}">
                      <a16:colId xmlns:a16="http://schemas.microsoft.com/office/drawing/2014/main" val="2982710664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3805291540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2212844940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4171776670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3127128035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4199809807"/>
                    </a:ext>
                  </a:extLst>
                </a:gridCol>
                <a:gridCol w="155352">
                  <a:extLst>
                    <a:ext uri="{9D8B030D-6E8A-4147-A177-3AD203B41FA5}">
                      <a16:colId xmlns:a16="http://schemas.microsoft.com/office/drawing/2014/main" val="4293265616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1492913622"/>
                    </a:ext>
                  </a:extLst>
                </a:gridCol>
                <a:gridCol w="92013">
                  <a:extLst>
                    <a:ext uri="{9D8B030D-6E8A-4147-A177-3AD203B41FA5}">
                      <a16:colId xmlns:a16="http://schemas.microsoft.com/office/drawing/2014/main" val="3896298160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1121803270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3968899231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723798145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2639765262"/>
                    </a:ext>
                  </a:extLst>
                </a:gridCol>
                <a:gridCol w="227573">
                  <a:extLst>
                    <a:ext uri="{9D8B030D-6E8A-4147-A177-3AD203B41FA5}">
                      <a16:colId xmlns:a16="http://schemas.microsoft.com/office/drawing/2014/main" val="2190043666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2307918607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136102665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2261864415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2848858349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2877603595"/>
                    </a:ext>
                  </a:extLst>
                </a:gridCol>
                <a:gridCol w="155352">
                  <a:extLst>
                    <a:ext uri="{9D8B030D-6E8A-4147-A177-3AD203B41FA5}">
                      <a16:colId xmlns:a16="http://schemas.microsoft.com/office/drawing/2014/main" val="3544979629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3198088564"/>
                    </a:ext>
                  </a:extLst>
                </a:gridCol>
                <a:gridCol w="92013">
                  <a:extLst>
                    <a:ext uri="{9D8B030D-6E8A-4147-A177-3AD203B41FA5}">
                      <a16:colId xmlns:a16="http://schemas.microsoft.com/office/drawing/2014/main" val="1834768242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583892686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187248284"/>
                    </a:ext>
                  </a:extLst>
                </a:gridCol>
                <a:gridCol w="202345">
                  <a:extLst>
                    <a:ext uri="{9D8B030D-6E8A-4147-A177-3AD203B41FA5}">
                      <a16:colId xmlns:a16="http://schemas.microsoft.com/office/drawing/2014/main" val="1469355556"/>
                    </a:ext>
                  </a:extLst>
                </a:gridCol>
                <a:gridCol w="201830">
                  <a:extLst>
                    <a:ext uri="{9D8B030D-6E8A-4147-A177-3AD203B41FA5}">
                      <a16:colId xmlns:a16="http://schemas.microsoft.com/office/drawing/2014/main" val="2133107866"/>
                    </a:ext>
                  </a:extLst>
                </a:gridCol>
                <a:gridCol w="227573">
                  <a:extLst>
                    <a:ext uri="{9D8B030D-6E8A-4147-A177-3AD203B41FA5}">
                      <a16:colId xmlns:a16="http://schemas.microsoft.com/office/drawing/2014/main" val="4266623632"/>
                    </a:ext>
                  </a:extLst>
                </a:gridCol>
                <a:gridCol w="155352">
                  <a:extLst>
                    <a:ext uri="{9D8B030D-6E8A-4147-A177-3AD203B41FA5}">
                      <a16:colId xmlns:a16="http://schemas.microsoft.com/office/drawing/2014/main" val="2306287948"/>
                    </a:ext>
                  </a:extLst>
                </a:gridCol>
              </a:tblGrid>
              <a:tr h="240487">
                <a:tc rowSpan="3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Sites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Cropping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 Systems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pt-BR" sz="1000" b="1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year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pt-BR" sz="1000" b="1" baseline="3000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 year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pt-BR" sz="1000" b="1" baseline="3000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 year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834944"/>
                  </a:ext>
                </a:extLst>
              </a:tr>
              <a:tr h="2404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Rainy season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Dry season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Rainy season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Dry season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Rainy season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Dry season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847606"/>
                  </a:ext>
                </a:extLst>
              </a:tr>
              <a:tr h="2580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339089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83130" y="2210642"/>
          <a:ext cx="8950048" cy="10879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5831">
                  <a:extLst>
                    <a:ext uri="{9D8B030D-6E8A-4147-A177-3AD203B41FA5}">
                      <a16:colId xmlns:a16="http://schemas.microsoft.com/office/drawing/2014/main" val="3003774534"/>
                    </a:ext>
                  </a:extLst>
                </a:gridCol>
                <a:gridCol w="755831">
                  <a:extLst>
                    <a:ext uri="{9D8B030D-6E8A-4147-A177-3AD203B41FA5}">
                      <a16:colId xmlns:a16="http://schemas.microsoft.com/office/drawing/2014/main" val="963553014"/>
                    </a:ext>
                  </a:extLst>
                </a:gridCol>
                <a:gridCol w="1165017">
                  <a:extLst>
                    <a:ext uri="{9D8B030D-6E8A-4147-A177-3AD203B41FA5}">
                      <a16:colId xmlns:a16="http://schemas.microsoft.com/office/drawing/2014/main" val="1519588448"/>
                    </a:ext>
                  </a:extLst>
                </a:gridCol>
                <a:gridCol w="1330281">
                  <a:extLst>
                    <a:ext uri="{9D8B030D-6E8A-4147-A177-3AD203B41FA5}">
                      <a16:colId xmlns:a16="http://schemas.microsoft.com/office/drawing/2014/main" val="1965535569"/>
                    </a:ext>
                  </a:extLst>
                </a:gridCol>
                <a:gridCol w="1165017">
                  <a:extLst>
                    <a:ext uri="{9D8B030D-6E8A-4147-A177-3AD203B41FA5}">
                      <a16:colId xmlns:a16="http://schemas.microsoft.com/office/drawing/2014/main" val="2212844940"/>
                    </a:ext>
                  </a:extLst>
                </a:gridCol>
                <a:gridCol w="1329251">
                  <a:extLst>
                    <a:ext uri="{9D8B030D-6E8A-4147-A177-3AD203B41FA5}">
                      <a16:colId xmlns:a16="http://schemas.microsoft.com/office/drawing/2014/main" val="3896298160"/>
                    </a:ext>
                  </a:extLst>
                </a:gridCol>
                <a:gridCol w="1166047">
                  <a:extLst>
                    <a:ext uri="{9D8B030D-6E8A-4147-A177-3AD203B41FA5}">
                      <a16:colId xmlns:a16="http://schemas.microsoft.com/office/drawing/2014/main" val="136102665"/>
                    </a:ext>
                  </a:extLst>
                </a:gridCol>
                <a:gridCol w="1282773">
                  <a:extLst>
                    <a:ext uri="{9D8B030D-6E8A-4147-A177-3AD203B41FA5}">
                      <a16:colId xmlns:a16="http://schemas.microsoft.com/office/drawing/2014/main" val="1834768242"/>
                    </a:ext>
                  </a:extLst>
                </a:gridCol>
              </a:tblGrid>
              <a:tr h="240487">
                <a:tc rowSpan="4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Sinop</a:t>
                      </a:r>
                      <a:r>
                        <a:rPr lang="pt-BR" sz="1000" b="1" baseline="30000" dirty="0">
                          <a:solidFill>
                            <a:schemeClr val="tx1"/>
                          </a:solidFill>
                          <a:effectLst/>
                        </a:rPr>
                        <a:t>†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Forest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639033"/>
                  </a:ext>
                </a:extLst>
              </a:tr>
              <a:tr h="2404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chemeClr val="tx1"/>
                          </a:solidFill>
                          <a:effectLst/>
                        </a:rPr>
                        <a:t>CT-S/</a:t>
                      </a:r>
                      <a:r>
                        <a:rPr lang="pt-BR" sz="1100" b="1" dirty="0" err="1">
                          <a:solidFill>
                            <a:schemeClr val="tx1"/>
                          </a:solidFill>
                          <a:effectLst/>
                        </a:rPr>
                        <a:t>Fw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200" b="1" dirty="0" err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Fallow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Fallow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Fallow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150805"/>
                  </a:ext>
                </a:extLst>
              </a:tr>
              <a:tr h="2404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chemeClr val="tx1"/>
                          </a:solidFill>
                          <a:effectLst/>
                        </a:rPr>
                        <a:t>NT-S/Tf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10820" algn="l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Rice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Tifton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Tifton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Tifton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97230"/>
                  </a:ext>
                </a:extLst>
              </a:tr>
              <a:tr h="36645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chemeClr val="tx1"/>
                          </a:solidFill>
                          <a:effectLst/>
                        </a:rPr>
                        <a:t>NT-S/</a:t>
                      </a:r>
                      <a:r>
                        <a:rPr lang="pt-BR" sz="1100" b="1" dirty="0" err="1">
                          <a:solidFill>
                            <a:schemeClr val="tx1"/>
                          </a:solidFill>
                          <a:effectLst/>
                        </a:rPr>
                        <a:t>El+Cr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200" b="1" dirty="0" err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Sorghum for cover crop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Maize + Brachiaria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Finger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Millet</a:t>
                      </a:r>
                      <a:r>
                        <a:rPr lang="pt-BR" sz="1000" b="1" baseline="30000" dirty="0">
                          <a:solidFill>
                            <a:schemeClr val="tx1"/>
                          </a:solidFill>
                          <a:effectLst/>
                        </a:rPr>
                        <a:t>†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Crotalaria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442893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83130" y="3374422"/>
          <a:ext cx="8950048" cy="11522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5831">
                  <a:extLst>
                    <a:ext uri="{9D8B030D-6E8A-4147-A177-3AD203B41FA5}">
                      <a16:colId xmlns:a16="http://schemas.microsoft.com/office/drawing/2014/main" val="3003774534"/>
                    </a:ext>
                  </a:extLst>
                </a:gridCol>
                <a:gridCol w="755831">
                  <a:extLst>
                    <a:ext uri="{9D8B030D-6E8A-4147-A177-3AD203B41FA5}">
                      <a16:colId xmlns:a16="http://schemas.microsoft.com/office/drawing/2014/main" val="963553014"/>
                    </a:ext>
                  </a:extLst>
                </a:gridCol>
                <a:gridCol w="1165017">
                  <a:extLst>
                    <a:ext uri="{9D8B030D-6E8A-4147-A177-3AD203B41FA5}">
                      <a16:colId xmlns:a16="http://schemas.microsoft.com/office/drawing/2014/main" val="1519588448"/>
                    </a:ext>
                  </a:extLst>
                </a:gridCol>
                <a:gridCol w="1330281">
                  <a:extLst>
                    <a:ext uri="{9D8B030D-6E8A-4147-A177-3AD203B41FA5}">
                      <a16:colId xmlns:a16="http://schemas.microsoft.com/office/drawing/2014/main" val="1965535569"/>
                    </a:ext>
                  </a:extLst>
                </a:gridCol>
                <a:gridCol w="1165017">
                  <a:extLst>
                    <a:ext uri="{9D8B030D-6E8A-4147-A177-3AD203B41FA5}">
                      <a16:colId xmlns:a16="http://schemas.microsoft.com/office/drawing/2014/main" val="2212844940"/>
                    </a:ext>
                  </a:extLst>
                </a:gridCol>
                <a:gridCol w="1329251">
                  <a:extLst>
                    <a:ext uri="{9D8B030D-6E8A-4147-A177-3AD203B41FA5}">
                      <a16:colId xmlns:a16="http://schemas.microsoft.com/office/drawing/2014/main" val="3896298160"/>
                    </a:ext>
                  </a:extLst>
                </a:gridCol>
                <a:gridCol w="1166047">
                  <a:extLst>
                    <a:ext uri="{9D8B030D-6E8A-4147-A177-3AD203B41FA5}">
                      <a16:colId xmlns:a16="http://schemas.microsoft.com/office/drawing/2014/main" val="136102665"/>
                    </a:ext>
                  </a:extLst>
                </a:gridCol>
                <a:gridCol w="1282773">
                  <a:extLst>
                    <a:ext uri="{9D8B030D-6E8A-4147-A177-3AD203B41FA5}">
                      <a16:colId xmlns:a16="http://schemas.microsoft.com/office/drawing/2014/main" val="1834768242"/>
                    </a:ext>
                  </a:extLst>
                </a:gridCol>
              </a:tblGrid>
              <a:tr h="240487">
                <a:tc rowSpan="4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LRV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CT-S/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/>
                        </a:rPr>
                        <a:t>Fw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Fallow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Fallow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Fallow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595559"/>
                  </a:ext>
                </a:extLst>
              </a:tr>
              <a:tr h="2404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MT-S/Mt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African millet</a:t>
                      </a:r>
                      <a:r>
                        <a:rPr lang="en-US" sz="1000" b="1" baseline="30000" dirty="0">
                          <a:solidFill>
                            <a:schemeClr val="tx1"/>
                          </a:solidFill>
                          <a:effectLst/>
                        </a:rPr>
                        <a:t>††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African millet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African millet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222310"/>
                  </a:ext>
                </a:extLst>
              </a:tr>
              <a:tr h="2404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NT-S/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Els+Cr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Finger millet+Crotalaria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Finger millet+Crotalaria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Finger millet+Crotalaria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2585"/>
                  </a:ext>
                </a:extLst>
              </a:tr>
              <a:tr h="36645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NT-S/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Sg+Bq+Cr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Sorghum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Brachiaria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Crotalaria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Sorghum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Brachiaria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Crotalaria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Sorghum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Brachiaria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Crotalaria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42574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83130" y="4593628"/>
          <a:ext cx="8950048" cy="11522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5831">
                  <a:extLst>
                    <a:ext uri="{9D8B030D-6E8A-4147-A177-3AD203B41FA5}">
                      <a16:colId xmlns:a16="http://schemas.microsoft.com/office/drawing/2014/main" val="3003774534"/>
                    </a:ext>
                  </a:extLst>
                </a:gridCol>
                <a:gridCol w="755831">
                  <a:extLst>
                    <a:ext uri="{9D8B030D-6E8A-4147-A177-3AD203B41FA5}">
                      <a16:colId xmlns:a16="http://schemas.microsoft.com/office/drawing/2014/main" val="963553014"/>
                    </a:ext>
                  </a:extLst>
                </a:gridCol>
                <a:gridCol w="1165017">
                  <a:extLst>
                    <a:ext uri="{9D8B030D-6E8A-4147-A177-3AD203B41FA5}">
                      <a16:colId xmlns:a16="http://schemas.microsoft.com/office/drawing/2014/main" val="1519588448"/>
                    </a:ext>
                  </a:extLst>
                </a:gridCol>
                <a:gridCol w="1330281">
                  <a:extLst>
                    <a:ext uri="{9D8B030D-6E8A-4147-A177-3AD203B41FA5}">
                      <a16:colId xmlns:a16="http://schemas.microsoft.com/office/drawing/2014/main" val="1965535569"/>
                    </a:ext>
                  </a:extLst>
                </a:gridCol>
                <a:gridCol w="1165017">
                  <a:extLst>
                    <a:ext uri="{9D8B030D-6E8A-4147-A177-3AD203B41FA5}">
                      <a16:colId xmlns:a16="http://schemas.microsoft.com/office/drawing/2014/main" val="2212844940"/>
                    </a:ext>
                  </a:extLst>
                </a:gridCol>
                <a:gridCol w="1329251">
                  <a:extLst>
                    <a:ext uri="{9D8B030D-6E8A-4147-A177-3AD203B41FA5}">
                      <a16:colId xmlns:a16="http://schemas.microsoft.com/office/drawing/2014/main" val="3896298160"/>
                    </a:ext>
                  </a:extLst>
                </a:gridCol>
                <a:gridCol w="1166047">
                  <a:extLst>
                    <a:ext uri="{9D8B030D-6E8A-4147-A177-3AD203B41FA5}">
                      <a16:colId xmlns:a16="http://schemas.microsoft.com/office/drawing/2014/main" val="136102665"/>
                    </a:ext>
                  </a:extLst>
                </a:gridCol>
                <a:gridCol w="1282773">
                  <a:extLst>
                    <a:ext uri="{9D8B030D-6E8A-4147-A177-3AD203B41FA5}">
                      <a16:colId xmlns:a16="http://schemas.microsoft.com/office/drawing/2014/main" val="1834768242"/>
                    </a:ext>
                  </a:extLst>
                </a:gridCol>
              </a:tblGrid>
              <a:tr h="240487">
                <a:tc rowSpan="4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CV</a:t>
                      </a:r>
                      <a:endParaRPr lang="pt-BR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CT-C/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/>
                        </a:rPr>
                        <a:t>Fw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Fallow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98755"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Cotton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Fallow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Fallow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159983"/>
                  </a:ext>
                </a:extLst>
              </a:tr>
              <a:tr h="2404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MT-C/Mlt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African millet</a:t>
                      </a:r>
                      <a:r>
                        <a:rPr lang="en-US" sz="1000" b="1" baseline="30000">
                          <a:solidFill>
                            <a:schemeClr val="tx1"/>
                          </a:solidFill>
                          <a:effectLst/>
                        </a:rPr>
                        <a:t>††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98755"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Cotton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African millet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African millet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062147"/>
                  </a:ext>
                </a:extLst>
              </a:tr>
              <a:tr h="2404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NT-C/Els+Cr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Finger millet+Crotalaria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98755"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Cotton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Finger millet+Crotalaria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Finger millet+Crotalaria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409667"/>
                  </a:ext>
                </a:extLst>
              </a:tr>
              <a:tr h="36645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NT-C/Sg+Bq+Cr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Sorghum + Brachiaria+ Crotalaria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98755" algn="l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Cotton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Sorghum + Brachiaria+ Crotalaria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Soybean</a:t>
                      </a:r>
                      <a:endParaRPr lang="pt-BR" sz="105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Sorghum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Brachiaria</a:t>
                      </a: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pt-BR" sz="1000" b="1" dirty="0" err="1">
                          <a:solidFill>
                            <a:schemeClr val="tx1"/>
                          </a:solidFill>
                          <a:effectLst/>
                        </a:rPr>
                        <a:t>Crotalaria</a:t>
                      </a:r>
                      <a:endParaRPr lang="pt-BR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05" marR="56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576986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443345" y="193964"/>
            <a:ext cx="8340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Sistemas de produção com diferentes aportes de C em Plantio Direto comparado ao Preparo convencional em </a:t>
            </a:r>
            <a:r>
              <a:rPr lang="pt-BR" sz="2400" b="1" dirty="0" err="1">
                <a:solidFill>
                  <a:schemeClr val="bg1"/>
                </a:solidFill>
              </a:rPr>
              <a:t>monocultivo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8" name="CaixaDeTexto 15"/>
          <p:cNvSpPr txBox="1">
            <a:spLocks noChangeArrowheads="1"/>
          </p:cNvSpPr>
          <p:nvPr/>
        </p:nvSpPr>
        <p:spPr bwMode="auto">
          <a:xfrm>
            <a:off x="2699792" y="6453188"/>
            <a:ext cx="546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Sá et al., 2015 – Land Degradation and Development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Retângulo: Cantos Arredondados 2"/>
          <p:cNvSpPr/>
          <p:nvPr/>
        </p:nvSpPr>
        <p:spPr>
          <a:xfrm>
            <a:off x="831273" y="2881745"/>
            <a:ext cx="8201905" cy="4168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/>
          <p:cNvSpPr/>
          <p:nvPr/>
        </p:nvSpPr>
        <p:spPr>
          <a:xfrm>
            <a:off x="831269" y="3886298"/>
            <a:ext cx="8201905" cy="6453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/>
          <p:cNvSpPr/>
          <p:nvPr/>
        </p:nvSpPr>
        <p:spPr>
          <a:xfrm>
            <a:off x="831267" y="5105512"/>
            <a:ext cx="8201905" cy="6453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8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241587"/>
              </p:ext>
            </p:extLst>
          </p:nvPr>
        </p:nvGraphicFramePr>
        <p:xfrm>
          <a:off x="323528" y="764704"/>
          <a:ext cx="8280920" cy="5920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5" name="CaixaDeTexto 2"/>
          <p:cNvSpPr txBox="1">
            <a:spLocks noChangeArrowheads="1"/>
          </p:cNvSpPr>
          <p:nvPr/>
        </p:nvSpPr>
        <p:spPr bwMode="auto">
          <a:xfrm>
            <a:off x="179388" y="-27384"/>
            <a:ext cx="8713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pH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Lucas do Rio Verde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687557" y="2640679"/>
          <a:ext cx="7718506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3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82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CV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18.12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17.04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1.15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- 0.54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28.47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32.05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9.39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1,40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1.79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Sgh+Brq+Crt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30.66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35.03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9.69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2.18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655472" y="3943876"/>
          <a:ext cx="7718506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LRV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1800" b="1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0.97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- 0.93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55.80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65.10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7.42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0,70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1.86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Sgh+Brq+Crt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58.30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68.80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7.91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655471" y="5311524"/>
          <a:ext cx="771850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Snp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48.68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- 1.25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47.20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10.03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1,00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1.73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PD-S/Tifton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43.02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53.40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12.82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1,20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8213" name="CaixaDeTexto 6"/>
          <p:cNvSpPr txBox="1">
            <a:spLocks noChangeArrowheads="1"/>
          </p:cNvSpPr>
          <p:nvPr/>
        </p:nvSpPr>
        <p:spPr bwMode="auto">
          <a:xfrm>
            <a:off x="285750" y="39354"/>
            <a:ext cx="8643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Taxa de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sequestro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função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do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manejo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do solo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associado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sistema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produção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PD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tângulo: Cantos Arredondados 10"/>
          <p:cNvSpPr/>
          <p:nvPr/>
        </p:nvSpPr>
        <p:spPr>
          <a:xfrm>
            <a:off x="7161567" y="2939929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/>
          <p:cNvSpPr/>
          <p:nvPr/>
        </p:nvSpPr>
        <p:spPr>
          <a:xfrm>
            <a:off x="7161567" y="4235377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/>
          <p:cNvSpPr/>
          <p:nvPr/>
        </p:nvSpPr>
        <p:spPr>
          <a:xfrm>
            <a:off x="7161567" y="5637720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/>
          </p:nvPr>
        </p:nvGraphicFramePr>
        <p:xfrm>
          <a:off x="663491" y="1063089"/>
          <a:ext cx="77104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65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1727231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959483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2648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7724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i="1" baseline="-25000" dirty="0">
                          <a:solidFill>
                            <a:schemeClr val="bg1"/>
                          </a:solidFill>
                        </a:rPr>
                        <a:t>COT medido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Adição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graphicFrame>
        <p:nvGraphicFramePr>
          <p:cNvPr id="21" name="Tabela 20"/>
          <p:cNvGraphicFramePr>
            <a:graphicFrameLocks noGrp="1"/>
          </p:cNvGraphicFramePr>
          <p:nvPr>
            <p:extLst/>
          </p:nvPr>
        </p:nvGraphicFramePr>
        <p:xfrm>
          <a:off x="655472" y="1696751"/>
          <a:ext cx="7718506" cy="535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61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3895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929476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824793">
                  <a:extLst>
                    <a:ext uri="{9D8B030D-6E8A-4147-A177-3AD203B41FA5}">
                      <a16:colId xmlns:a16="http://schemas.microsoft.com/office/drawing/2014/main" val="3615673512"/>
                    </a:ext>
                  </a:extLst>
                </a:gridCol>
                <a:gridCol w="935240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3971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8970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Manejo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 anual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Decomp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Sequestro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sp>
        <p:nvSpPr>
          <p:cNvPr id="22" name="CaixaDeTexto 21"/>
          <p:cNvSpPr txBox="1"/>
          <p:nvPr/>
        </p:nvSpPr>
        <p:spPr>
          <a:xfrm>
            <a:off x="3096127" y="2216494"/>
            <a:ext cx="4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 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 ------------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967662" y="2245898"/>
            <a:ext cx="112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 % -----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090610" y="2253920"/>
            <a:ext cx="13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-- Mg ha</a:t>
            </a:r>
            <a:r>
              <a:rPr lang="pt-BR" b="1" baseline="30000" dirty="0">
                <a:solidFill>
                  <a:schemeClr val="bg1"/>
                </a:solidFill>
              </a:rPr>
              <a:t>-1 </a:t>
            </a:r>
            <a:r>
              <a:rPr lang="pt-BR" b="1" dirty="0">
                <a:solidFill>
                  <a:schemeClr val="bg1"/>
                </a:solidFill>
              </a:rPr>
              <a:t>--</a:t>
            </a:r>
          </a:p>
        </p:txBody>
      </p:sp>
      <p:sp>
        <p:nvSpPr>
          <p:cNvPr id="25" name="CaixaDeTexto 15"/>
          <p:cNvSpPr txBox="1">
            <a:spLocks noChangeArrowheads="1"/>
          </p:cNvSpPr>
          <p:nvPr/>
        </p:nvSpPr>
        <p:spPr bwMode="auto">
          <a:xfrm>
            <a:off x="147092" y="6453188"/>
            <a:ext cx="4424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 et al., 2006 – </a:t>
            </a:r>
            <a:r>
              <a:rPr lang="en-US" b="1" dirty="0" err="1">
                <a:solidFill>
                  <a:schemeClr val="bg1"/>
                </a:solidFill>
              </a:rPr>
              <a:t>Edafologia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nl-NL" b="1" dirty="0">
                <a:solidFill>
                  <a:schemeClr val="bg1"/>
                </a:solidFill>
              </a:rPr>
              <a:t>v. 13, 139-150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539552" y="1052736"/>
            <a:ext cx="7992888" cy="5472608"/>
            <a:chOff x="539552" y="1052736"/>
            <a:chExt cx="7992888" cy="5472608"/>
          </a:xfrm>
        </p:grpSpPr>
        <p:sp>
          <p:nvSpPr>
            <p:cNvPr id="5" name="Retângulo 4"/>
            <p:cNvSpPr/>
            <p:nvPr/>
          </p:nvSpPr>
          <p:spPr>
            <a:xfrm>
              <a:off x="539552" y="1052736"/>
              <a:ext cx="7992888" cy="5472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578" name="Freeform 32"/>
            <p:cNvSpPr>
              <a:spLocks noEditPoints="1"/>
            </p:cNvSpPr>
            <p:nvPr/>
          </p:nvSpPr>
          <p:spPr bwMode="auto">
            <a:xfrm>
              <a:off x="2156595" y="2183717"/>
              <a:ext cx="4772025" cy="14287"/>
            </a:xfrm>
            <a:custGeom>
              <a:avLst/>
              <a:gdLst>
                <a:gd name="T0" fmla="*/ 0 w 18050"/>
                <a:gd name="T1" fmla="*/ 2147483647 h 50"/>
                <a:gd name="T2" fmla="*/ 2147483647 w 18050"/>
                <a:gd name="T3" fmla="*/ 2147483647 h 50"/>
                <a:gd name="T4" fmla="*/ 2147483647 w 18050"/>
                <a:gd name="T5" fmla="*/ 2147483647 h 50"/>
                <a:gd name="T6" fmla="*/ 2147483647 w 18050"/>
                <a:gd name="T7" fmla="*/ 2147483647 h 50"/>
                <a:gd name="T8" fmla="*/ 2147483647 w 18050"/>
                <a:gd name="T9" fmla="*/ 0 h 50"/>
                <a:gd name="T10" fmla="*/ 2147483647 w 18050"/>
                <a:gd name="T11" fmla="*/ 0 h 50"/>
                <a:gd name="T12" fmla="*/ 2147483647 w 18050"/>
                <a:gd name="T13" fmla="*/ 0 h 50"/>
                <a:gd name="T14" fmla="*/ 2147483647 w 18050"/>
                <a:gd name="T15" fmla="*/ 2147483647 h 50"/>
                <a:gd name="T16" fmla="*/ 2147483647 w 18050"/>
                <a:gd name="T17" fmla="*/ 2147483647 h 50"/>
                <a:gd name="T18" fmla="*/ 2147483647 w 18050"/>
                <a:gd name="T19" fmla="*/ 2147483647 h 50"/>
                <a:gd name="T20" fmla="*/ 2147483647 w 18050"/>
                <a:gd name="T21" fmla="*/ 2147483647 h 50"/>
                <a:gd name="T22" fmla="*/ 2147483647 w 18050"/>
                <a:gd name="T23" fmla="*/ 0 h 50"/>
                <a:gd name="T24" fmla="*/ 2147483647 w 18050"/>
                <a:gd name="T25" fmla="*/ 0 h 50"/>
                <a:gd name="T26" fmla="*/ 2147483647 w 18050"/>
                <a:gd name="T27" fmla="*/ 0 h 50"/>
                <a:gd name="T28" fmla="*/ 2147483647 w 18050"/>
                <a:gd name="T29" fmla="*/ 2147483647 h 50"/>
                <a:gd name="T30" fmla="*/ 2147483647 w 18050"/>
                <a:gd name="T31" fmla="*/ 2147483647 h 50"/>
                <a:gd name="T32" fmla="*/ 2147483647 w 18050"/>
                <a:gd name="T33" fmla="*/ 2147483647 h 50"/>
                <a:gd name="T34" fmla="*/ 2147483647 w 18050"/>
                <a:gd name="T35" fmla="*/ 2147483647 h 50"/>
                <a:gd name="T36" fmla="*/ 2147483647 w 18050"/>
                <a:gd name="T37" fmla="*/ 0 h 50"/>
                <a:gd name="T38" fmla="*/ 2147483647 w 18050"/>
                <a:gd name="T39" fmla="*/ 0 h 50"/>
                <a:gd name="T40" fmla="*/ 2147483647 w 18050"/>
                <a:gd name="T41" fmla="*/ 0 h 50"/>
                <a:gd name="T42" fmla="*/ 2147483647 w 18050"/>
                <a:gd name="T43" fmla="*/ 2147483647 h 50"/>
                <a:gd name="T44" fmla="*/ 2147483647 w 18050"/>
                <a:gd name="T45" fmla="*/ 2147483647 h 50"/>
                <a:gd name="T46" fmla="*/ 2147483647 w 18050"/>
                <a:gd name="T47" fmla="*/ 2147483647 h 50"/>
                <a:gd name="T48" fmla="*/ 2147483647 w 18050"/>
                <a:gd name="T49" fmla="*/ 2147483647 h 50"/>
                <a:gd name="T50" fmla="*/ 2147483647 w 18050"/>
                <a:gd name="T51" fmla="*/ 0 h 50"/>
                <a:gd name="T52" fmla="*/ 2147483647 w 18050"/>
                <a:gd name="T53" fmla="*/ 0 h 50"/>
                <a:gd name="T54" fmla="*/ 2147483647 w 18050"/>
                <a:gd name="T55" fmla="*/ 0 h 50"/>
                <a:gd name="T56" fmla="*/ 2147483647 w 18050"/>
                <a:gd name="T57" fmla="*/ 2147483647 h 50"/>
                <a:gd name="T58" fmla="*/ 2147483647 w 18050"/>
                <a:gd name="T59" fmla="*/ 2147483647 h 50"/>
                <a:gd name="T60" fmla="*/ 2147483647 w 18050"/>
                <a:gd name="T61" fmla="*/ 2147483647 h 50"/>
                <a:gd name="T62" fmla="*/ 2147483647 w 18050"/>
                <a:gd name="T63" fmla="*/ 2147483647 h 50"/>
                <a:gd name="T64" fmla="*/ 2147483647 w 18050"/>
                <a:gd name="T65" fmla="*/ 0 h 50"/>
                <a:gd name="T66" fmla="*/ 2147483647 w 18050"/>
                <a:gd name="T67" fmla="*/ 0 h 50"/>
                <a:gd name="T68" fmla="*/ 2147483647 w 18050"/>
                <a:gd name="T69" fmla="*/ 0 h 50"/>
                <a:gd name="T70" fmla="*/ 2147483647 w 18050"/>
                <a:gd name="T71" fmla="*/ 2147483647 h 50"/>
                <a:gd name="T72" fmla="*/ 2147483647 w 18050"/>
                <a:gd name="T73" fmla="*/ 2147483647 h 50"/>
                <a:gd name="T74" fmla="*/ 2147483647 w 18050"/>
                <a:gd name="T75" fmla="*/ 2147483647 h 50"/>
                <a:gd name="T76" fmla="*/ 2147483647 w 18050"/>
                <a:gd name="T77" fmla="*/ 2147483647 h 50"/>
                <a:gd name="T78" fmla="*/ 2147483647 w 18050"/>
                <a:gd name="T79" fmla="*/ 0 h 50"/>
                <a:gd name="T80" fmla="*/ 2147483647 w 18050"/>
                <a:gd name="T81" fmla="*/ 0 h 50"/>
                <a:gd name="T82" fmla="*/ 2147483647 w 18050"/>
                <a:gd name="T83" fmla="*/ 0 h 50"/>
                <a:gd name="T84" fmla="*/ 2147483647 w 18050"/>
                <a:gd name="T85" fmla="*/ 2147483647 h 50"/>
                <a:gd name="T86" fmla="*/ 2147483647 w 18050"/>
                <a:gd name="T87" fmla="*/ 2147483647 h 50"/>
                <a:gd name="T88" fmla="*/ 2147483647 w 18050"/>
                <a:gd name="T89" fmla="*/ 2147483647 h 50"/>
                <a:gd name="T90" fmla="*/ 2147483647 w 18050"/>
                <a:gd name="T91" fmla="*/ 2147483647 h 50"/>
                <a:gd name="T92" fmla="*/ 2147483647 w 18050"/>
                <a:gd name="T93" fmla="*/ 0 h 50"/>
                <a:gd name="T94" fmla="*/ 2147483647 w 18050"/>
                <a:gd name="T95" fmla="*/ 0 h 50"/>
                <a:gd name="T96" fmla="*/ 2147483647 w 18050"/>
                <a:gd name="T97" fmla="*/ 0 h 50"/>
                <a:gd name="T98" fmla="*/ 2147483647 w 18050"/>
                <a:gd name="T99" fmla="*/ 2147483647 h 50"/>
                <a:gd name="T100" fmla="*/ 2147483647 w 18050"/>
                <a:gd name="T101" fmla="*/ 2147483647 h 50"/>
                <a:gd name="T102" fmla="*/ 2147483647 w 18050"/>
                <a:gd name="T103" fmla="*/ 2147483647 h 50"/>
                <a:gd name="T104" fmla="*/ 2147483647 w 18050"/>
                <a:gd name="T105" fmla="*/ 2147483647 h 50"/>
                <a:gd name="T106" fmla="*/ 2147483647 w 18050"/>
                <a:gd name="T107" fmla="*/ 0 h 50"/>
                <a:gd name="T108" fmla="*/ 2147483647 w 18050"/>
                <a:gd name="T109" fmla="*/ 0 h 50"/>
                <a:gd name="T110" fmla="*/ 2147483647 w 18050"/>
                <a:gd name="T111" fmla="*/ 0 h 50"/>
                <a:gd name="T112" fmla="*/ 2147483647 w 18050"/>
                <a:gd name="T113" fmla="*/ 2147483647 h 50"/>
                <a:gd name="T114" fmla="*/ 2147483647 w 18050"/>
                <a:gd name="T115" fmla="*/ 2147483647 h 50"/>
                <a:gd name="T116" fmla="*/ 2147483647 w 18050"/>
                <a:gd name="T117" fmla="*/ 2147483647 h 50"/>
                <a:gd name="T118" fmla="*/ 2147483647 w 18050"/>
                <a:gd name="T119" fmla="*/ 2147483647 h 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050"/>
                <a:gd name="T181" fmla="*/ 0 h 50"/>
                <a:gd name="T182" fmla="*/ 18050 w 18050"/>
                <a:gd name="T183" fmla="*/ 50 h 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050" h="50">
                  <a:moveTo>
                    <a:pt x="25" y="0"/>
                  </a:moveTo>
                  <a:lnTo>
                    <a:pt x="175" y="0"/>
                  </a:lnTo>
                  <a:cubicBezTo>
                    <a:pt x="189" y="0"/>
                    <a:pt x="200" y="12"/>
                    <a:pt x="200" y="25"/>
                  </a:cubicBezTo>
                  <a:cubicBezTo>
                    <a:pt x="200" y="39"/>
                    <a:pt x="189" y="50"/>
                    <a:pt x="175" y="50"/>
                  </a:cubicBezTo>
                  <a:lnTo>
                    <a:pt x="25" y="50"/>
                  </a:lnTo>
                  <a:cubicBezTo>
                    <a:pt x="12" y="50"/>
                    <a:pt x="0" y="39"/>
                    <a:pt x="0" y="25"/>
                  </a:cubicBezTo>
                  <a:cubicBezTo>
                    <a:pt x="0" y="12"/>
                    <a:pt x="12" y="0"/>
                    <a:pt x="25" y="0"/>
                  </a:cubicBezTo>
                  <a:close/>
                  <a:moveTo>
                    <a:pt x="375" y="0"/>
                  </a:moveTo>
                  <a:lnTo>
                    <a:pt x="525" y="0"/>
                  </a:lnTo>
                  <a:cubicBezTo>
                    <a:pt x="539" y="0"/>
                    <a:pt x="550" y="12"/>
                    <a:pt x="550" y="25"/>
                  </a:cubicBezTo>
                  <a:cubicBezTo>
                    <a:pt x="550" y="39"/>
                    <a:pt x="539" y="50"/>
                    <a:pt x="525" y="50"/>
                  </a:cubicBezTo>
                  <a:lnTo>
                    <a:pt x="375" y="50"/>
                  </a:lnTo>
                  <a:cubicBezTo>
                    <a:pt x="362" y="50"/>
                    <a:pt x="350" y="39"/>
                    <a:pt x="350" y="25"/>
                  </a:cubicBezTo>
                  <a:cubicBezTo>
                    <a:pt x="350" y="12"/>
                    <a:pt x="362" y="0"/>
                    <a:pt x="375" y="0"/>
                  </a:cubicBezTo>
                  <a:close/>
                  <a:moveTo>
                    <a:pt x="725" y="0"/>
                  </a:moveTo>
                  <a:lnTo>
                    <a:pt x="875" y="0"/>
                  </a:lnTo>
                  <a:cubicBezTo>
                    <a:pt x="889" y="0"/>
                    <a:pt x="900" y="12"/>
                    <a:pt x="900" y="25"/>
                  </a:cubicBezTo>
                  <a:cubicBezTo>
                    <a:pt x="900" y="39"/>
                    <a:pt x="889" y="50"/>
                    <a:pt x="875" y="50"/>
                  </a:cubicBezTo>
                  <a:lnTo>
                    <a:pt x="725" y="50"/>
                  </a:lnTo>
                  <a:cubicBezTo>
                    <a:pt x="712" y="50"/>
                    <a:pt x="700" y="39"/>
                    <a:pt x="700" y="25"/>
                  </a:cubicBezTo>
                  <a:cubicBezTo>
                    <a:pt x="700" y="12"/>
                    <a:pt x="712" y="0"/>
                    <a:pt x="725" y="0"/>
                  </a:cubicBezTo>
                  <a:close/>
                  <a:moveTo>
                    <a:pt x="1075" y="0"/>
                  </a:moveTo>
                  <a:lnTo>
                    <a:pt x="1225" y="0"/>
                  </a:lnTo>
                  <a:cubicBezTo>
                    <a:pt x="1239" y="0"/>
                    <a:pt x="1250" y="12"/>
                    <a:pt x="1250" y="25"/>
                  </a:cubicBezTo>
                  <a:cubicBezTo>
                    <a:pt x="1250" y="39"/>
                    <a:pt x="1239" y="50"/>
                    <a:pt x="1225" y="50"/>
                  </a:cubicBezTo>
                  <a:lnTo>
                    <a:pt x="1075" y="50"/>
                  </a:lnTo>
                  <a:cubicBezTo>
                    <a:pt x="1062" y="50"/>
                    <a:pt x="1050" y="39"/>
                    <a:pt x="1050" y="25"/>
                  </a:cubicBezTo>
                  <a:cubicBezTo>
                    <a:pt x="1050" y="12"/>
                    <a:pt x="1062" y="0"/>
                    <a:pt x="1075" y="0"/>
                  </a:cubicBezTo>
                  <a:close/>
                  <a:moveTo>
                    <a:pt x="1425" y="0"/>
                  </a:moveTo>
                  <a:lnTo>
                    <a:pt x="1575" y="0"/>
                  </a:lnTo>
                  <a:cubicBezTo>
                    <a:pt x="1589" y="0"/>
                    <a:pt x="1600" y="12"/>
                    <a:pt x="1600" y="25"/>
                  </a:cubicBezTo>
                  <a:cubicBezTo>
                    <a:pt x="1600" y="39"/>
                    <a:pt x="1589" y="50"/>
                    <a:pt x="1575" y="50"/>
                  </a:cubicBezTo>
                  <a:lnTo>
                    <a:pt x="1425" y="50"/>
                  </a:lnTo>
                  <a:cubicBezTo>
                    <a:pt x="1412" y="50"/>
                    <a:pt x="1400" y="39"/>
                    <a:pt x="1400" y="25"/>
                  </a:cubicBezTo>
                  <a:cubicBezTo>
                    <a:pt x="1400" y="12"/>
                    <a:pt x="1412" y="0"/>
                    <a:pt x="1425" y="0"/>
                  </a:cubicBezTo>
                  <a:close/>
                  <a:moveTo>
                    <a:pt x="1775" y="0"/>
                  </a:moveTo>
                  <a:lnTo>
                    <a:pt x="1925" y="0"/>
                  </a:lnTo>
                  <a:cubicBezTo>
                    <a:pt x="1939" y="0"/>
                    <a:pt x="1950" y="12"/>
                    <a:pt x="1950" y="25"/>
                  </a:cubicBezTo>
                  <a:cubicBezTo>
                    <a:pt x="1950" y="39"/>
                    <a:pt x="1939" y="50"/>
                    <a:pt x="1925" y="50"/>
                  </a:cubicBezTo>
                  <a:lnTo>
                    <a:pt x="1775" y="50"/>
                  </a:lnTo>
                  <a:cubicBezTo>
                    <a:pt x="1762" y="50"/>
                    <a:pt x="1750" y="39"/>
                    <a:pt x="1750" y="25"/>
                  </a:cubicBezTo>
                  <a:cubicBezTo>
                    <a:pt x="1750" y="12"/>
                    <a:pt x="1762" y="0"/>
                    <a:pt x="1775" y="0"/>
                  </a:cubicBezTo>
                  <a:close/>
                  <a:moveTo>
                    <a:pt x="2125" y="0"/>
                  </a:moveTo>
                  <a:lnTo>
                    <a:pt x="2275" y="0"/>
                  </a:lnTo>
                  <a:cubicBezTo>
                    <a:pt x="2289" y="0"/>
                    <a:pt x="2300" y="12"/>
                    <a:pt x="2300" y="25"/>
                  </a:cubicBezTo>
                  <a:cubicBezTo>
                    <a:pt x="2300" y="39"/>
                    <a:pt x="2289" y="50"/>
                    <a:pt x="2275" y="50"/>
                  </a:cubicBezTo>
                  <a:lnTo>
                    <a:pt x="2125" y="50"/>
                  </a:lnTo>
                  <a:cubicBezTo>
                    <a:pt x="2112" y="50"/>
                    <a:pt x="2100" y="39"/>
                    <a:pt x="2100" y="25"/>
                  </a:cubicBezTo>
                  <a:cubicBezTo>
                    <a:pt x="2100" y="12"/>
                    <a:pt x="2112" y="0"/>
                    <a:pt x="2125" y="0"/>
                  </a:cubicBezTo>
                  <a:close/>
                  <a:moveTo>
                    <a:pt x="2475" y="0"/>
                  </a:moveTo>
                  <a:lnTo>
                    <a:pt x="2625" y="0"/>
                  </a:lnTo>
                  <a:cubicBezTo>
                    <a:pt x="2639" y="0"/>
                    <a:pt x="2650" y="12"/>
                    <a:pt x="2650" y="25"/>
                  </a:cubicBezTo>
                  <a:cubicBezTo>
                    <a:pt x="2650" y="39"/>
                    <a:pt x="2639" y="50"/>
                    <a:pt x="2625" y="50"/>
                  </a:cubicBezTo>
                  <a:lnTo>
                    <a:pt x="2475" y="50"/>
                  </a:lnTo>
                  <a:cubicBezTo>
                    <a:pt x="2462" y="50"/>
                    <a:pt x="2450" y="39"/>
                    <a:pt x="2450" y="25"/>
                  </a:cubicBezTo>
                  <a:cubicBezTo>
                    <a:pt x="2450" y="12"/>
                    <a:pt x="2462" y="0"/>
                    <a:pt x="2475" y="0"/>
                  </a:cubicBezTo>
                  <a:close/>
                  <a:moveTo>
                    <a:pt x="2825" y="0"/>
                  </a:moveTo>
                  <a:lnTo>
                    <a:pt x="2975" y="0"/>
                  </a:lnTo>
                  <a:cubicBezTo>
                    <a:pt x="2989" y="0"/>
                    <a:pt x="3000" y="12"/>
                    <a:pt x="3000" y="25"/>
                  </a:cubicBezTo>
                  <a:cubicBezTo>
                    <a:pt x="3000" y="39"/>
                    <a:pt x="2989" y="50"/>
                    <a:pt x="2975" y="50"/>
                  </a:cubicBezTo>
                  <a:lnTo>
                    <a:pt x="2825" y="50"/>
                  </a:lnTo>
                  <a:cubicBezTo>
                    <a:pt x="2812" y="50"/>
                    <a:pt x="2800" y="39"/>
                    <a:pt x="2800" y="25"/>
                  </a:cubicBezTo>
                  <a:cubicBezTo>
                    <a:pt x="2800" y="12"/>
                    <a:pt x="2812" y="0"/>
                    <a:pt x="2825" y="0"/>
                  </a:cubicBezTo>
                  <a:close/>
                  <a:moveTo>
                    <a:pt x="3175" y="0"/>
                  </a:moveTo>
                  <a:lnTo>
                    <a:pt x="3325" y="0"/>
                  </a:lnTo>
                  <a:cubicBezTo>
                    <a:pt x="3339" y="0"/>
                    <a:pt x="3350" y="12"/>
                    <a:pt x="3350" y="25"/>
                  </a:cubicBezTo>
                  <a:cubicBezTo>
                    <a:pt x="3350" y="39"/>
                    <a:pt x="3339" y="50"/>
                    <a:pt x="3325" y="50"/>
                  </a:cubicBezTo>
                  <a:lnTo>
                    <a:pt x="3175" y="50"/>
                  </a:lnTo>
                  <a:cubicBezTo>
                    <a:pt x="3162" y="50"/>
                    <a:pt x="3150" y="39"/>
                    <a:pt x="3150" y="25"/>
                  </a:cubicBezTo>
                  <a:cubicBezTo>
                    <a:pt x="3150" y="12"/>
                    <a:pt x="3162" y="0"/>
                    <a:pt x="3175" y="0"/>
                  </a:cubicBezTo>
                  <a:close/>
                  <a:moveTo>
                    <a:pt x="3525" y="0"/>
                  </a:moveTo>
                  <a:lnTo>
                    <a:pt x="3675" y="0"/>
                  </a:lnTo>
                  <a:cubicBezTo>
                    <a:pt x="3689" y="0"/>
                    <a:pt x="3700" y="12"/>
                    <a:pt x="3700" y="25"/>
                  </a:cubicBezTo>
                  <a:cubicBezTo>
                    <a:pt x="3700" y="39"/>
                    <a:pt x="3689" y="50"/>
                    <a:pt x="3675" y="50"/>
                  </a:cubicBezTo>
                  <a:lnTo>
                    <a:pt x="3525" y="50"/>
                  </a:lnTo>
                  <a:cubicBezTo>
                    <a:pt x="3512" y="50"/>
                    <a:pt x="3500" y="39"/>
                    <a:pt x="3500" y="25"/>
                  </a:cubicBezTo>
                  <a:cubicBezTo>
                    <a:pt x="3500" y="12"/>
                    <a:pt x="3512" y="0"/>
                    <a:pt x="3525" y="0"/>
                  </a:cubicBezTo>
                  <a:close/>
                  <a:moveTo>
                    <a:pt x="3875" y="0"/>
                  </a:moveTo>
                  <a:lnTo>
                    <a:pt x="4025" y="0"/>
                  </a:lnTo>
                  <a:cubicBezTo>
                    <a:pt x="4039" y="0"/>
                    <a:pt x="4050" y="12"/>
                    <a:pt x="4050" y="25"/>
                  </a:cubicBezTo>
                  <a:cubicBezTo>
                    <a:pt x="4050" y="39"/>
                    <a:pt x="4039" y="50"/>
                    <a:pt x="4025" y="50"/>
                  </a:cubicBezTo>
                  <a:lnTo>
                    <a:pt x="3875" y="50"/>
                  </a:lnTo>
                  <a:cubicBezTo>
                    <a:pt x="3862" y="50"/>
                    <a:pt x="3850" y="39"/>
                    <a:pt x="3850" y="25"/>
                  </a:cubicBezTo>
                  <a:cubicBezTo>
                    <a:pt x="3850" y="12"/>
                    <a:pt x="3862" y="0"/>
                    <a:pt x="3875" y="0"/>
                  </a:cubicBezTo>
                  <a:close/>
                  <a:moveTo>
                    <a:pt x="4225" y="0"/>
                  </a:moveTo>
                  <a:lnTo>
                    <a:pt x="4375" y="0"/>
                  </a:lnTo>
                  <a:cubicBezTo>
                    <a:pt x="4389" y="0"/>
                    <a:pt x="4400" y="12"/>
                    <a:pt x="4400" y="25"/>
                  </a:cubicBezTo>
                  <a:cubicBezTo>
                    <a:pt x="4400" y="39"/>
                    <a:pt x="4389" y="50"/>
                    <a:pt x="4375" y="50"/>
                  </a:cubicBezTo>
                  <a:lnTo>
                    <a:pt x="4225" y="50"/>
                  </a:lnTo>
                  <a:cubicBezTo>
                    <a:pt x="4212" y="50"/>
                    <a:pt x="4200" y="39"/>
                    <a:pt x="4200" y="25"/>
                  </a:cubicBezTo>
                  <a:cubicBezTo>
                    <a:pt x="4200" y="12"/>
                    <a:pt x="4212" y="0"/>
                    <a:pt x="4225" y="0"/>
                  </a:cubicBezTo>
                  <a:close/>
                  <a:moveTo>
                    <a:pt x="4575" y="0"/>
                  </a:moveTo>
                  <a:lnTo>
                    <a:pt x="4725" y="0"/>
                  </a:lnTo>
                  <a:cubicBezTo>
                    <a:pt x="4739" y="0"/>
                    <a:pt x="4750" y="12"/>
                    <a:pt x="4750" y="25"/>
                  </a:cubicBezTo>
                  <a:cubicBezTo>
                    <a:pt x="4750" y="39"/>
                    <a:pt x="4739" y="50"/>
                    <a:pt x="4725" y="50"/>
                  </a:cubicBezTo>
                  <a:lnTo>
                    <a:pt x="4575" y="50"/>
                  </a:lnTo>
                  <a:cubicBezTo>
                    <a:pt x="4562" y="50"/>
                    <a:pt x="4550" y="39"/>
                    <a:pt x="4550" y="25"/>
                  </a:cubicBezTo>
                  <a:cubicBezTo>
                    <a:pt x="4550" y="12"/>
                    <a:pt x="4562" y="0"/>
                    <a:pt x="4575" y="0"/>
                  </a:cubicBezTo>
                  <a:close/>
                  <a:moveTo>
                    <a:pt x="4925" y="0"/>
                  </a:moveTo>
                  <a:lnTo>
                    <a:pt x="5075" y="0"/>
                  </a:lnTo>
                  <a:cubicBezTo>
                    <a:pt x="5089" y="0"/>
                    <a:pt x="5100" y="12"/>
                    <a:pt x="5100" y="25"/>
                  </a:cubicBezTo>
                  <a:cubicBezTo>
                    <a:pt x="5100" y="39"/>
                    <a:pt x="5089" y="50"/>
                    <a:pt x="5075" y="50"/>
                  </a:cubicBezTo>
                  <a:lnTo>
                    <a:pt x="4925" y="50"/>
                  </a:lnTo>
                  <a:cubicBezTo>
                    <a:pt x="4912" y="50"/>
                    <a:pt x="4900" y="39"/>
                    <a:pt x="4900" y="25"/>
                  </a:cubicBezTo>
                  <a:cubicBezTo>
                    <a:pt x="4900" y="12"/>
                    <a:pt x="4912" y="0"/>
                    <a:pt x="4925" y="0"/>
                  </a:cubicBezTo>
                  <a:close/>
                  <a:moveTo>
                    <a:pt x="5275" y="0"/>
                  </a:moveTo>
                  <a:lnTo>
                    <a:pt x="5425" y="0"/>
                  </a:lnTo>
                  <a:cubicBezTo>
                    <a:pt x="5439" y="0"/>
                    <a:pt x="5450" y="12"/>
                    <a:pt x="5450" y="25"/>
                  </a:cubicBezTo>
                  <a:cubicBezTo>
                    <a:pt x="5450" y="39"/>
                    <a:pt x="5439" y="50"/>
                    <a:pt x="5425" y="50"/>
                  </a:cubicBezTo>
                  <a:lnTo>
                    <a:pt x="5275" y="50"/>
                  </a:lnTo>
                  <a:cubicBezTo>
                    <a:pt x="5262" y="50"/>
                    <a:pt x="5250" y="39"/>
                    <a:pt x="5250" y="25"/>
                  </a:cubicBezTo>
                  <a:cubicBezTo>
                    <a:pt x="5250" y="12"/>
                    <a:pt x="5262" y="0"/>
                    <a:pt x="5275" y="0"/>
                  </a:cubicBezTo>
                  <a:close/>
                  <a:moveTo>
                    <a:pt x="5625" y="0"/>
                  </a:moveTo>
                  <a:lnTo>
                    <a:pt x="5775" y="0"/>
                  </a:lnTo>
                  <a:cubicBezTo>
                    <a:pt x="5789" y="0"/>
                    <a:pt x="5800" y="12"/>
                    <a:pt x="5800" y="25"/>
                  </a:cubicBezTo>
                  <a:cubicBezTo>
                    <a:pt x="5800" y="39"/>
                    <a:pt x="5789" y="50"/>
                    <a:pt x="5775" y="50"/>
                  </a:cubicBezTo>
                  <a:lnTo>
                    <a:pt x="5625" y="50"/>
                  </a:lnTo>
                  <a:cubicBezTo>
                    <a:pt x="5612" y="50"/>
                    <a:pt x="5600" y="39"/>
                    <a:pt x="5600" y="25"/>
                  </a:cubicBezTo>
                  <a:cubicBezTo>
                    <a:pt x="5600" y="12"/>
                    <a:pt x="5612" y="0"/>
                    <a:pt x="5625" y="0"/>
                  </a:cubicBezTo>
                  <a:close/>
                  <a:moveTo>
                    <a:pt x="5975" y="0"/>
                  </a:moveTo>
                  <a:lnTo>
                    <a:pt x="6125" y="0"/>
                  </a:lnTo>
                  <a:cubicBezTo>
                    <a:pt x="6139" y="0"/>
                    <a:pt x="6150" y="12"/>
                    <a:pt x="6150" y="25"/>
                  </a:cubicBezTo>
                  <a:cubicBezTo>
                    <a:pt x="6150" y="39"/>
                    <a:pt x="6139" y="50"/>
                    <a:pt x="6125" y="50"/>
                  </a:cubicBezTo>
                  <a:lnTo>
                    <a:pt x="5975" y="50"/>
                  </a:lnTo>
                  <a:cubicBezTo>
                    <a:pt x="5962" y="50"/>
                    <a:pt x="5950" y="39"/>
                    <a:pt x="5950" y="25"/>
                  </a:cubicBezTo>
                  <a:cubicBezTo>
                    <a:pt x="5950" y="12"/>
                    <a:pt x="5962" y="0"/>
                    <a:pt x="5975" y="0"/>
                  </a:cubicBezTo>
                  <a:close/>
                  <a:moveTo>
                    <a:pt x="6325" y="0"/>
                  </a:moveTo>
                  <a:lnTo>
                    <a:pt x="6475" y="0"/>
                  </a:lnTo>
                  <a:cubicBezTo>
                    <a:pt x="6489" y="0"/>
                    <a:pt x="6500" y="12"/>
                    <a:pt x="6500" y="25"/>
                  </a:cubicBezTo>
                  <a:cubicBezTo>
                    <a:pt x="6500" y="39"/>
                    <a:pt x="6489" y="50"/>
                    <a:pt x="6475" y="50"/>
                  </a:cubicBezTo>
                  <a:lnTo>
                    <a:pt x="6325" y="50"/>
                  </a:lnTo>
                  <a:cubicBezTo>
                    <a:pt x="6312" y="50"/>
                    <a:pt x="6300" y="39"/>
                    <a:pt x="6300" y="25"/>
                  </a:cubicBezTo>
                  <a:cubicBezTo>
                    <a:pt x="6300" y="12"/>
                    <a:pt x="6312" y="0"/>
                    <a:pt x="6325" y="0"/>
                  </a:cubicBezTo>
                  <a:close/>
                  <a:moveTo>
                    <a:pt x="6675" y="0"/>
                  </a:moveTo>
                  <a:lnTo>
                    <a:pt x="6825" y="0"/>
                  </a:lnTo>
                  <a:cubicBezTo>
                    <a:pt x="6839" y="0"/>
                    <a:pt x="6850" y="12"/>
                    <a:pt x="6850" y="25"/>
                  </a:cubicBezTo>
                  <a:cubicBezTo>
                    <a:pt x="6850" y="39"/>
                    <a:pt x="6839" y="50"/>
                    <a:pt x="6825" y="50"/>
                  </a:cubicBezTo>
                  <a:lnTo>
                    <a:pt x="6675" y="50"/>
                  </a:lnTo>
                  <a:cubicBezTo>
                    <a:pt x="6662" y="50"/>
                    <a:pt x="6650" y="39"/>
                    <a:pt x="6650" y="25"/>
                  </a:cubicBezTo>
                  <a:cubicBezTo>
                    <a:pt x="6650" y="12"/>
                    <a:pt x="6662" y="0"/>
                    <a:pt x="6675" y="0"/>
                  </a:cubicBezTo>
                  <a:close/>
                  <a:moveTo>
                    <a:pt x="7025" y="0"/>
                  </a:moveTo>
                  <a:lnTo>
                    <a:pt x="7175" y="0"/>
                  </a:lnTo>
                  <a:cubicBezTo>
                    <a:pt x="7189" y="0"/>
                    <a:pt x="7200" y="12"/>
                    <a:pt x="7200" y="25"/>
                  </a:cubicBezTo>
                  <a:cubicBezTo>
                    <a:pt x="7200" y="39"/>
                    <a:pt x="7189" y="50"/>
                    <a:pt x="7175" y="50"/>
                  </a:cubicBezTo>
                  <a:lnTo>
                    <a:pt x="7025" y="50"/>
                  </a:lnTo>
                  <a:cubicBezTo>
                    <a:pt x="7012" y="50"/>
                    <a:pt x="7000" y="39"/>
                    <a:pt x="7000" y="25"/>
                  </a:cubicBezTo>
                  <a:cubicBezTo>
                    <a:pt x="7000" y="12"/>
                    <a:pt x="7012" y="0"/>
                    <a:pt x="7025" y="0"/>
                  </a:cubicBezTo>
                  <a:close/>
                  <a:moveTo>
                    <a:pt x="7375" y="0"/>
                  </a:moveTo>
                  <a:lnTo>
                    <a:pt x="7525" y="0"/>
                  </a:lnTo>
                  <a:cubicBezTo>
                    <a:pt x="7539" y="0"/>
                    <a:pt x="7550" y="12"/>
                    <a:pt x="7550" y="25"/>
                  </a:cubicBezTo>
                  <a:cubicBezTo>
                    <a:pt x="7550" y="39"/>
                    <a:pt x="7539" y="50"/>
                    <a:pt x="7525" y="50"/>
                  </a:cubicBezTo>
                  <a:lnTo>
                    <a:pt x="7375" y="50"/>
                  </a:lnTo>
                  <a:cubicBezTo>
                    <a:pt x="7362" y="50"/>
                    <a:pt x="7350" y="39"/>
                    <a:pt x="7350" y="25"/>
                  </a:cubicBezTo>
                  <a:cubicBezTo>
                    <a:pt x="7350" y="12"/>
                    <a:pt x="7362" y="0"/>
                    <a:pt x="7375" y="0"/>
                  </a:cubicBezTo>
                  <a:close/>
                  <a:moveTo>
                    <a:pt x="7725" y="0"/>
                  </a:moveTo>
                  <a:lnTo>
                    <a:pt x="7875" y="0"/>
                  </a:lnTo>
                  <a:cubicBezTo>
                    <a:pt x="7889" y="0"/>
                    <a:pt x="7900" y="12"/>
                    <a:pt x="7900" y="25"/>
                  </a:cubicBezTo>
                  <a:cubicBezTo>
                    <a:pt x="7900" y="39"/>
                    <a:pt x="7889" y="50"/>
                    <a:pt x="7875" y="50"/>
                  </a:cubicBezTo>
                  <a:lnTo>
                    <a:pt x="7725" y="50"/>
                  </a:lnTo>
                  <a:cubicBezTo>
                    <a:pt x="7712" y="50"/>
                    <a:pt x="7700" y="39"/>
                    <a:pt x="7700" y="25"/>
                  </a:cubicBezTo>
                  <a:cubicBezTo>
                    <a:pt x="7700" y="12"/>
                    <a:pt x="7712" y="0"/>
                    <a:pt x="7725" y="0"/>
                  </a:cubicBezTo>
                  <a:close/>
                  <a:moveTo>
                    <a:pt x="8075" y="0"/>
                  </a:moveTo>
                  <a:lnTo>
                    <a:pt x="8225" y="0"/>
                  </a:lnTo>
                  <a:cubicBezTo>
                    <a:pt x="8239" y="0"/>
                    <a:pt x="8250" y="12"/>
                    <a:pt x="8250" y="25"/>
                  </a:cubicBezTo>
                  <a:cubicBezTo>
                    <a:pt x="8250" y="39"/>
                    <a:pt x="8239" y="50"/>
                    <a:pt x="8225" y="50"/>
                  </a:cubicBezTo>
                  <a:lnTo>
                    <a:pt x="8075" y="50"/>
                  </a:lnTo>
                  <a:cubicBezTo>
                    <a:pt x="8062" y="50"/>
                    <a:pt x="8050" y="39"/>
                    <a:pt x="8050" y="25"/>
                  </a:cubicBezTo>
                  <a:cubicBezTo>
                    <a:pt x="8050" y="12"/>
                    <a:pt x="8062" y="0"/>
                    <a:pt x="8075" y="0"/>
                  </a:cubicBezTo>
                  <a:close/>
                  <a:moveTo>
                    <a:pt x="8425" y="0"/>
                  </a:moveTo>
                  <a:lnTo>
                    <a:pt x="8575" y="0"/>
                  </a:lnTo>
                  <a:cubicBezTo>
                    <a:pt x="8589" y="0"/>
                    <a:pt x="8600" y="12"/>
                    <a:pt x="8600" y="25"/>
                  </a:cubicBezTo>
                  <a:cubicBezTo>
                    <a:pt x="8600" y="39"/>
                    <a:pt x="8589" y="50"/>
                    <a:pt x="8575" y="50"/>
                  </a:cubicBezTo>
                  <a:lnTo>
                    <a:pt x="8425" y="50"/>
                  </a:lnTo>
                  <a:cubicBezTo>
                    <a:pt x="8412" y="50"/>
                    <a:pt x="8400" y="39"/>
                    <a:pt x="8400" y="25"/>
                  </a:cubicBezTo>
                  <a:cubicBezTo>
                    <a:pt x="8400" y="12"/>
                    <a:pt x="8412" y="0"/>
                    <a:pt x="8425" y="0"/>
                  </a:cubicBezTo>
                  <a:close/>
                  <a:moveTo>
                    <a:pt x="8775" y="0"/>
                  </a:moveTo>
                  <a:lnTo>
                    <a:pt x="8925" y="0"/>
                  </a:lnTo>
                  <a:cubicBezTo>
                    <a:pt x="8939" y="0"/>
                    <a:pt x="8950" y="12"/>
                    <a:pt x="8950" y="25"/>
                  </a:cubicBezTo>
                  <a:cubicBezTo>
                    <a:pt x="8950" y="39"/>
                    <a:pt x="8939" y="50"/>
                    <a:pt x="8925" y="50"/>
                  </a:cubicBezTo>
                  <a:lnTo>
                    <a:pt x="8775" y="50"/>
                  </a:lnTo>
                  <a:cubicBezTo>
                    <a:pt x="8762" y="50"/>
                    <a:pt x="8750" y="39"/>
                    <a:pt x="8750" y="25"/>
                  </a:cubicBezTo>
                  <a:cubicBezTo>
                    <a:pt x="8750" y="12"/>
                    <a:pt x="8762" y="0"/>
                    <a:pt x="8775" y="0"/>
                  </a:cubicBezTo>
                  <a:close/>
                  <a:moveTo>
                    <a:pt x="9125" y="0"/>
                  </a:moveTo>
                  <a:lnTo>
                    <a:pt x="9275" y="0"/>
                  </a:lnTo>
                  <a:cubicBezTo>
                    <a:pt x="9289" y="0"/>
                    <a:pt x="9300" y="12"/>
                    <a:pt x="9300" y="25"/>
                  </a:cubicBezTo>
                  <a:cubicBezTo>
                    <a:pt x="9300" y="39"/>
                    <a:pt x="9289" y="50"/>
                    <a:pt x="9275" y="50"/>
                  </a:cubicBezTo>
                  <a:lnTo>
                    <a:pt x="9125" y="50"/>
                  </a:lnTo>
                  <a:cubicBezTo>
                    <a:pt x="9112" y="50"/>
                    <a:pt x="9100" y="39"/>
                    <a:pt x="9100" y="25"/>
                  </a:cubicBezTo>
                  <a:cubicBezTo>
                    <a:pt x="9100" y="12"/>
                    <a:pt x="9112" y="0"/>
                    <a:pt x="9125" y="0"/>
                  </a:cubicBezTo>
                  <a:close/>
                  <a:moveTo>
                    <a:pt x="9475" y="0"/>
                  </a:moveTo>
                  <a:lnTo>
                    <a:pt x="9625" y="0"/>
                  </a:lnTo>
                  <a:cubicBezTo>
                    <a:pt x="9639" y="0"/>
                    <a:pt x="9650" y="12"/>
                    <a:pt x="9650" y="25"/>
                  </a:cubicBezTo>
                  <a:cubicBezTo>
                    <a:pt x="9650" y="39"/>
                    <a:pt x="9639" y="50"/>
                    <a:pt x="9625" y="50"/>
                  </a:cubicBezTo>
                  <a:lnTo>
                    <a:pt x="9475" y="50"/>
                  </a:lnTo>
                  <a:cubicBezTo>
                    <a:pt x="9462" y="50"/>
                    <a:pt x="9450" y="39"/>
                    <a:pt x="9450" y="25"/>
                  </a:cubicBezTo>
                  <a:cubicBezTo>
                    <a:pt x="9450" y="12"/>
                    <a:pt x="9462" y="0"/>
                    <a:pt x="9475" y="0"/>
                  </a:cubicBezTo>
                  <a:close/>
                  <a:moveTo>
                    <a:pt x="9825" y="0"/>
                  </a:moveTo>
                  <a:lnTo>
                    <a:pt x="9975" y="0"/>
                  </a:lnTo>
                  <a:cubicBezTo>
                    <a:pt x="9989" y="0"/>
                    <a:pt x="10000" y="12"/>
                    <a:pt x="10000" y="25"/>
                  </a:cubicBezTo>
                  <a:cubicBezTo>
                    <a:pt x="10000" y="39"/>
                    <a:pt x="9989" y="50"/>
                    <a:pt x="9975" y="50"/>
                  </a:cubicBezTo>
                  <a:lnTo>
                    <a:pt x="9825" y="50"/>
                  </a:lnTo>
                  <a:cubicBezTo>
                    <a:pt x="9812" y="50"/>
                    <a:pt x="9800" y="39"/>
                    <a:pt x="9800" y="25"/>
                  </a:cubicBezTo>
                  <a:cubicBezTo>
                    <a:pt x="9800" y="12"/>
                    <a:pt x="9812" y="0"/>
                    <a:pt x="9825" y="0"/>
                  </a:cubicBezTo>
                  <a:close/>
                  <a:moveTo>
                    <a:pt x="10175" y="0"/>
                  </a:moveTo>
                  <a:lnTo>
                    <a:pt x="10325" y="0"/>
                  </a:lnTo>
                  <a:cubicBezTo>
                    <a:pt x="10339" y="0"/>
                    <a:pt x="10350" y="12"/>
                    <a:pt x="10350" y="25"/>
                  </a:cubicBezTo>
                  <a:cubicBezTo>
                    <a:pt x="10350" y="39"/>
                    <a:pt x="10339" y="50"/>
                    <a:pt x="10325" y="50"/>
                  </a:cubicBezTo>
                  <a:lnTo>
                    <a:pt x="10175" y="50"/>
                  </a:lnTo>
                  <a:cubicBezTo>
                    <a:pt x="10162" y="50"/>
                    <a:pt x="10150" y="39"/>
                    <a:pt x="10150" y="25"/>
                  </a:cubicBezTo>
                  <a:cubicBezTo>
                    <a:pt x="10150" y="12"/>
                    <a:pt x="10162" y="0"/>
                    <a:pt x="10175" y="0"/>
                  </a:cubicBezTo>
                  <a:close/>
                  <a:moveTo>
                    <a:pt x="10525" y="0"/>
                  </a:moveTo>
                  <a:lnTo>
                    <a:pt x="10675" y="0"/>
                  </a:lnTo>
                  <a:cubicBezTo>
                    <a:pt x="10689" y="0"/>
                    <a:pt x="10700" y="12"/>
                    <a:pt x="10700" y="25"/>
                  </a:cubicBezTo>
                  <a:cubicBezTo>
                    <a:pt x="10700" y="39"/>
                    <a:pt x="10689" y="50"/>
                    <a:pt x="10675" y="50"/>
                  </a:cubicBezTo>
                  <a:lnTo>
                    <a:pt x="10525" y="50"/>
                  </a:lnTo>
                  <a:cubicBezTo>
                    <a:pt x="10512" y="50"/>
                    <a:pt x="10500" y="39"/>
                    <a:pt x="10500" y="25"/>
                  </a:cubicBezTo>
                  <a:cubicBezTo>
                    <a:pt x="10500" y="12"/>
                    <a:pt x="10512" y="0"/>
                    <a:pt x="10525" y="0"/>
                  </a:cubicBezTo>
                  <a:close/>
                  <a:moveTo>
                    <a:pt x="10875" y="0"/>
                  </a:moveTo>
                  <a:lnTo>
                    <a:pt x="11025" y="0"/>
                  </a:lnTo>
                  <a:cubicBezTo>
                    <a:pt x="11039" y="0"/>
                    <a:pt x="11050" y="12"/>
                    <a:pt x="11050" y="25"/>
                  </a:cubicBezTo>
                  <a:cubicBezTo>
                    <a:pt x="11050" y="39"/>
                    <a:pt x="11039" y="50"/>
                    <a:pt x="11025" y="50"/>
                  </a:cubicBezTo>
                  <a:lnTo>
                    <a:pt x="10875" y="50"/>
                  </a:lnTo>
                  <a:cubicBezTo>
                    <a:pt x="10862" y="50"/>
                    <a:pt x="10850" y="39"/>
                    <a:pt x="10850" y="25"/>
                  </a:cubicBezTo>
                  <a:cubicBezTo>
                    <a:pt x="10850" y="12"/>
                    <a:pt x="10862" y="0"/>
                    <a:pt x="10875" y="0"/>
                  </a:cubicBezTo>
                  <a:close/>
                  <a:moveTo>
                    <a:pt x="11225" y="0"/>
                  </a:moveTo>
                  <a:lnTo>
                    <a:pt x="11375" y="0"/>
                  </a:lnTo>
                  <a:cubicBezTo>
                    <a:pt x="11389" y="0"/>
                    <a:pt x="11400" y="12"/>
                    <a:pt x="11400" y="25"/>
                  </a:cubicBezTo>
                  <a:cubicBezTo>
                    <a:pt x="11400" y="39"/>
                    <a:pt x="11389" y="50"/>
                    <a:pt x="11375" y="50"/>
                  </a:cubicBezTo>
                  <a:lnTo>
                    <a:pt x="11225" y="50"/>
                  </a:lnTo>
                  <a:cubicBezTo>
                    <a:pt x="11212" y="50"/>
                    <a:pt x="11200" y="39"/>
                    <a:pt x="11200" y="25"/>
                  </a:cubicBezTo>
                  <a:cubicBezTo>
                    <a:pt x="11200" y="12"/>
                    <a:pt x="11212" y="0"/>
                    <a:pt x="11225" y="0"/>
                  </a:cubicBezTo>
                  <a:close/>
                  <a:moveTo>
                    <a:pt x="11575" y="0"/>
                  </a:moveTo>
                  <a:lnTo>
                    <a:pt x="11725" y="0"/>
                  </a:lnTo>
                  <a:cubicBezTo>
                    <a:pt x="11739" y="0"/>
                    <a:pt x="11750" y="12"/>
                    <a:pt x="11750" y="25"/>
                  </a:cubicBezTo>
                  <a:cubicBezTo>
                    <a:pt x="11750" y="39"/>
                    <a:pt x="11739" y="50"/>
                    <a:pt x="11725" y="50"/>
                  </a:cubicBezTo>
                  <a:lnTo>
                    <a:pt x="11575" y="50"/>
                  </a:lnTo>
                  <a:cubicBezTo>
                    <a:pt x="11562" y="50"/>
                    <a:pt x="11550" y="39"/>
                    <a:pt x="11550" y="25"/>
                  </a:cubicBezTo>
                  <a:cubicBezTo>
                    <a:pt x="11550" y="12"/>
                    <a:pt x="11562" y="0"/>
                    <a:pt x="11575" y="0"/>
                  </a:cubicBezTo>
                  <a:close/>
                  <a:moveTo>
                    <a:pt x="11925" y="0"/>
                  </a:moveTo>
                  <a:lnTo>
                    <a:pt x="12075" y="0"/>
                  </a:lnTo>
                  <a:cubicBezTo>
                    <a:pt x="12089" y="0"/>
                    <a:pt x="12100" y="12"/>
                    <a:pt x="12100" y="25"/>
                  </a:cubicBezTo>
                  <a:cubicBezTo>
                    <a:pt x="12100" y="39"/>
                    <a:pt x="12089" y="50"/>
                    <a:pt x="12075" y="50"/>
                  </a:cubicBezTo>
                  <a:lnTo>
                    <a:pt x="11925" y="50"/>
                  </a:lnTo>
                  <a:cubicBezTo>
                    <a:pt x="11912" y="50"/>
                    <a:pt x="11900" y="39"/>
                    <a:pt x="11900" y="25"/>
                  </a:cubicBezTo>
                  <a:cubicBezTo>
                    <a:pt x="11900" y="12"/>
                    <a:pt x="11912" y="0"/>
                    <a:pt x="11925" y="0"/>
                  </a:cubicBezTo>
                  <a:close/>
                  <a:moveTo>
                    <a:pt x="12275" y="0"/>
                  </a:moveTo>
                  <a:lnTo>
                    <a:pt x="12425" y="0"/>
                  </a:lnTo>
                  <a:cubicBezTo>
                    <a:pt x="12439" y="0"/>
                    <a:pt x="12450" y="12"/>
                    <a:pt x="12450" y="25"/>
                  </a:cubicBezTo>
                  <a:cubicBezTo>
                    <a:pt x="12450" y="39"/>
                    <a:pt x="12439" y="50"/>
                    <a:pt x="12425" y="50"/>
                  </a:cubicBezTo>
                  <a:lnTo>
                    <a:pt x="12275" y="50"/>
                  </a:lnTo>
                  <a:cubicBezTo>
                    <a:pt x="12262" y="50"/>
                    <a:pt x="12250" y="39"/>
                    <a:pt x="12250" y="25"/>
                  </a:cubicBezTo>
                  <a:cubicBezTo>
                    <a:pt x="12250" y="12"/>
                    <a:pt x="12262" y="0"/>
                    <a:pt x="12275" y="0"/>
                  </a:cubicBezTo>
                  <a:close/>
                  <a:moveTo>
                    <a:pt x="12625" y="0"/>
                  </a:moveTo>
                  <a:lnTo>
                    <a:pt x="12775" y="0"/>
                  </a:lnTo>
                  <a:cubicBezTo>
                    <a:pt x="12789" y="0"/>
                    <a:pt x="12800" y="12"/>
                    <a:pt x="12800" y="25"/>
                  </a:cubicBezTo>
                  <a:cubicBezTo>
                    <a:pt x="12800" y="39"/>
                    <a:pt x="12789" y="50"/>
                    <a:pt x="12775" y="50"/>
                  </a:cubicBezTo>
                  <a:lnTo>
                    <a:pt x="12625" y="50"/>
                  </a:lnTo>
                  <a:cubicBezTo>
                    <a:pt x="12612" y="50"/>
                    <a:pt x="12600" y="39"/>
                    <a:pt x="12600" y="25"/>
                  </a:cubicBezTo>
                  <a:cubicBezTo>
                    <a:pt x="12600" y="12"/>
                    <a:pt x="12612" y="0"/>
                    <a:pt x="12625" y="0"/>
                  </a:cubicBezTo>
                  <a:close/>
                  <a:moveTo>
                    <a:pt x="12975" y="0"/>
                  </a:moveTo>
                  <a:lnTo>
                    <a:pt x="13125" y="0"/>
                  </a:lnTo>
                  <a:cubicBezTo>
                    <a:pt x="13139" y="0"/>
                    <a:pt x="13150" y="12"/>
                    <a:pt x="13150" y="25"/>
                  </a:cubicBezTo>
                  <a:cubicBezTo>
                    <a:pt x="13150" y="39"/>
                    <a:pt x="13139" y="50"/>
                    <a:pt x="13125" y="50"/>
                  </a:cubicBezTo>
                  <a:lnTo>
                    <a:pt x="12975" y="50"/>
                  </a:lnTo>
                  <a:cubicBezTo>
                    <a:pt x="12962" y="50"/>
                    <a:pt x="12950" y="39"/>
                    <a:pt x="12950" y="25"/>
                  </a:cubicBezTo>
                  <a:cubicBezTo>
                    <a:pt x="12950" y="12"/>
                    <a:pt x="12962" y="0"/>
                    <a:pt x="12975" y="0"/>
                  </a:cubicBezTo>
                  <a:close/>
                  <a:moveTo>
                    <a:pt x="13325" y="0"/>
                  </a:moveTo>
                  <a:lnTo>
                    <a:pt x="13475" y="0"/>
                  </a:lnTo>
                  <a:cubicBezTo>
                    <a:pt x="13489" y="0"/>
                    <a:pt x="13500" y="12"/>
                    <a:pt x="13500" y="25"/>
                  </a:cubicBezTo>
                  <a:cubicBezTo>
                    <a:pt x="13500" y="39"/>
                    <a:pt x="13489" y="50"/>
                    <a:pt x="13475" y="50"/>
                  </a:cubicBezTo>
                  <a:lnTo>
                    <a:pt x="13325" y="50"/>
                  </a:lnTo>
                  <a:cubicBezTo>
                    <a:pt x="13312" y="50"/>
                    <a:pt x="13300" y="39"/>
                    <a:pt x="13300" y="25"/>
                  </a:cubicBezTo>
                  <a:cubicBezTo>
                    <a:pt x="13300" y="12"/>
                    <a:pt x="13312" y="0"/>
                    <a:pt x="13325" y="0"/>
                  </a:cubicBezTo>
                  <a:close/>
                  <a:moveTo>
                    <a:pt x="13675" y="0"/>
                  </a:moveTo>
                  <a:lnTo>
                    <a:pt x="13825" y="0"/>
                  </a:lnTo>
                  <a:cubicBezTo>
                    <a:pt x="13839" y="0"/>
                    <a:pt x="13850" y="12"/>
                    <a:pt x="13850" y="25"/>
                  </a:cubicBezTo>
                  <a:cubicBezTo>
                    <a:pt x="13850" y="39"/>
                    <a:pt x="13839" y="50"/>
                    <a:pt x="13825" y="50"/>
                  </a:cubicBezTo>
                  <a:lnTo>
                    <a:pt x="13675" y="50"/>
                  </a:lnTo>
                  <a:cubicBezTo>
                    <a:pt x="13662" y="50"/>
                    <a:pt x="13650" y="39"/>
                    <a:pt x="13650" y="25"/>
                  </a:cubicBezTo>
                  <a:cubicBezTo>
                    <a:pt x="13650" y="12"/>
                    <a:pt x="13662" y="0"/>
                    <a:pt x="13675" y="0"/>
                  </a:cubicBezTo>
                  <a:close/>
                  <a:moveTo>
                    <a:pt x="14025" y="0"/>
                  </a:moveTo>
                  <a:lnTo>
                    <a:pt x="14175" y="0"/>
                  </a:lnTo>
                  <a:cubicBezTo>
                    <a:pt x="14189" y="0"/>
                    <a:pt x="14200" y="12"/>
                    <a:pt x="14200" y="25"/>
                  </a:cubicBezTo>
                  <a:cubicBezTo>
                    <a:pt x="14200" y="39"/>
                    <a:pt x="14189" y="50"/>
                    <a:pt x="14175" y="50"/>
                  </a:cubicBezTo>
                  <a:lnTo>
                    <a:pt x="14025" y="50"/>
                  </a:lnTo>
                  <a:cubicBezTo>
                    <a:pt x="14012" y="50"/>
                    <a:pt x="14000" y="39"/>
                    <a:pt x="14000" y="25"/>
                  </a:cubicBezTo>
                  <a:cubicBezTo>
                    <a:pt x="14000" y="12"/>
                    <a:pt x="14012" y="0"/>
                    <a:pt x="14025" y="0"/>
                  </a:cubicBezTo>
                  <a:close/>
                  <a:moveTo>
                    <a:pt x="14375" y="0"/>
                  </a:moveTo>
                  <a:lnTo>
                    <a:pt x="14525" y="0"/>
                  </a:lnTo>
                  <a:cubicBezTo>
                    <a:pt x="14539" y="0"/>
                    <a:pt x="14550" y="12"/>
                    <a:pt x="14550" y="25"/>
                  </a:cubicBezTo>
                  <a:cubicBezTo>
                    <a:pt x="14550" y="39"/>
                    <a:pt x="14539" y="50"/>
                    <a:pt x="14525" y="50"/>
                  </a:cubicBezTo>
                  <a:lnTo>
                    <a:pt x="14375" y="50"/>
                  </a:lnTo>
                  <a:cubicBezTo>
                    <a:pt x="14362" y="50"/>
                    <a:pt x="14350" y="39"/>
                    <a:pt x="14350" y="25"/>
                  </a:cubicBezTo>
                  <a:cubicBezTo>
                    <a:pt x="14350" y="12"/>
                    <a:pt x="14362" y="0"/>
                    <a:pt x="14375" y="0"/>
                  </a:cubicBezTo>
                  <a:close/>
                  <a:moveTo>
                    <a:pt x="14725" y="0"/>
                  </a:moveTo>
                  <a:lnTo>
                    <a:pt x="14875" y="0"/>
                  </a:lnTo>
                  <a:cubicBezTo>
                    <a:pt x="14889" y="0"/>
                    <a:pt x="14900" y="12"/>
                    <a:pt x="14900" y="25"/>
                  </a:cubicBezTo>
                  <a:cubicBezTo>
                    <a:pt x="14900" y="39"/>
                    <a:pt x="14889" y="50"/>
                    <a:pt x="14875" y="50"/>
                  </a:cubicBezTo>
                  <a:lnTo>
                    <a:pt x="14725" y="50"/>
                  </a:lnTo>
                  <a:cubicBezTo>
                    <a:pt x="14712" y="50"/>
                    <a:pt x="14700" y="39"/>
                    <a:pt x="14700" y="25"/>
                  </a:cubicBezTo>
                  <a:cubicBezTo>
                    <a:pt x="14700" y="12"/>
                    <a:pt x="14712" y="0"/>
                    <a:pt x="14725" y="0"/>
                  </a:cubicBezTo>
                  <a:close/>
                  <a:moveTo>
                    <a:pt x="15075" y="0"/>
                  </a:moveTo>
                  <a:lnTo>
                    <a:pt x="15225" y="0"/>
                  </a:lnTo>
                  <a:cubicBezTo>
                    <a:pt x="15239" y="0"/>
                    <a:pt x="15250" y="12"/>
                    <a:pt x="15250" y="25"/>
                  </a:cubicBezTo>
                  <a:cubicBezTo>
                    <a:pt x="15250" y="39"/>
                    <a:pt x="15239" y="50"/>
                    <a:pt x="15225" y="50"/>
                  </a:cubicBezTo>
                  <a:lnTo>
                    <a:pt x="15075" y="50"/>
                  </a:lnTo>
                  <a:cubicBezTo>
                    <a:pt x="15062" y="50"/>
                    <a:pt x="15050" y="39"/>
                    <a:pt x="15050" y="25"/>
                  </a:cubicBezTo>
                  <a:cubicBezTo>
                    <a:pt x="15050" y="12"/>
                    <a:pt x="15062" y="0"/>
                    <a:pt x="15075" y="0"/>
                  </a:cubicBezTo>
                  <a:close/>
                  <a:moveTo>
                    <a:pt x="15425" y="0"/>
                  </a:moveTo>
                  <a:lnTo>
                    <a:pt x="15575" y="0"/>
                  </a:lnTo>
                  <a:cubicBezTo>
                    <a:pt x="15589" y="0"/>
                    <a:pt x="15600" y="12"/>
                    <a:pt x="15600" y="25"/>
                  </a:cubicBezTo>
                  <a:cubicBezTo>
                    <a:pt x="15600" y="39"/>
                    <a:pt x="15589" y="50"/>
                    <a:pt x="15575" y="50"/>
                  </a:cubicBezTo>
                  <a:lnTo>
                    <a:pt x="15425" y="50"/>
                  </a:lnTo>
                  <a:cubicBezTo>
                    <a:pt x="15412" y="50"/>
                    <a:pt x="15400" y="39"/>
                    <a:pt x="15400" y="25"/>
                  </a:cubicBezTo>
                  <a:cubicBezTo>
                    <a:pt x="15400" y="12"/>
                    <a:pt x="15412" y="0"/>
                    <a:pt x="15425" y="0"/>
                  </a:cubicBezTo>
                  <a:close/>
                  <a:moveTo>
                    <a:pt x="15775" y="0"/>
                  </a:moveTo>
                  <a:lnTo>
                    <a:pt x="15925" y="0"/>
                  </a:lnTo>
                  <a:cubicBezTo>
                    <a:pt x="15939" y="0"/>
                    <a:pt x="15950" y="12"/>
                    <a:pt x="15950" y="25"/>
                  </a:cubicBezTo>
                  <a:cubicBezTo>
                    <a:pt x="15950" y="39"/>
                    <a:pt x="15939" y="50"/>
                    <a:pt x="15925" y="50"/>
                  </a:cubicBezTo>
                  <a:lnTo>
                    <a:pt x="15775" y="50"/>
                  </a:lnTo>
                  <a:cubicBezTo>
                    <a:pt x="15762" y="50"/>
                    <a:pt x="15750" y="39"/>
                    <a:pt x="15750" y="25"/>
                  </a:cubicBezTo>
                  <a:cubicBezTo>
                    <a:pt x="15750" y="12"/>
                    <a:pt x="15762" y="0"/>
                    <a:pt x="15775" y="0"/>
                  </a:cubicBezTo>
                  <a:close/>
                  <a:moveTo>
                    <a:pt x="16125" y="0"/>
                  </a:moveTo>
                  <a:lnTo>
                    <a:pt x="16275" y="0"/>
                  </a:lnTo>
                  <a:cubicBezTo>
                    <a:pt x="16289" y="0"/>
                    <a:pt x="16300" y="12"/>
                    <a:pt x="16300" y="25"/>
                  </a:cubicBezTo>
                  <a:cubicBezTo>
                    <a:pt x="16300" y="39"/>
                    <a:pt x="16289" y="50"/>
                    <a:pt x="16275" y="50"/>
                  </a:cubicBezTo>
                  <a:lnTo>
                    <a:pt x="16125" y="50"/>
                  </a:lnTo>
                  <a:cubicBezTo>
                    <a:pt x="16112" y="50"/>
                    <a:pt x="16100" y="39"/>
                    <a:pt x="16100" y="25"/>
                  </a:cubicBezTo>
                  <a:cubicBezTo>
                    <a:pt x="16100" y="12"/>
                    <a:pt x="16112" y="0"/>
                    <a:pt x="16125" y="0"/>
                  </a:cubicBezTo>
                  <a:close/>
                  <a:moveTo>
                    <a:pt x="16475" y="0"/>
                  </a:moveTo>
                  <a:lnTo>
                    <a:pt x="16625" y="0"/>
                  </a:lnTo>
                  <a:cubicBezTo>
                    <a:pt x="16639" y="0"/>
                    <a:pt x="16650" y="12"/>
                    <a:pt x="16650" y="25"/>
                  </a:cubicBezTo>
                  <a:cubicBezTo>
                    <a:pt x="16650" y="39"/>
                    <a:pt x="16639" y="50"/>
                    <a:pt x="16625" y="50"/>
                  </a:cubicBezTo>
                  <a:lnTo>
                    <a:pt x="16475" y="50"/>
                  </a:lnTo>
                  <a:cubicBezTo>
                    <a:pt x="16462" y="50"/>
                    <a:pt x="16450" y="39"/>
                    <a:pt x="16450" y="25"/>
                  </a:cubicBezTo>
                  <a:cubicBezTo>
                    <a:pt x="16450" y="12"/>
                    <a:pt x="16462" y="0"/>
                    <a:pt x="16475" y="0"/>
                  </a:cubicBezTo>
                  <a:close/>
                  <a:moveTo>
                    <a:pt x="16825" y="0"/>
                  </a:moveTo>
                  <a:lnTo>
                    <a:pt x="16975" y="0"/>
                  </a:lnTo>
                  <a:cubicBezTo>
                    <a:pt x="16989" y="0"/>
                    <a:pt x="17000" y="12"/>
                    <a:pt x="17000" y="25"/>
                  </a:cubicBezTo>
                  <a:cubicBezTo>
                    <a:pt x="17000" y="39"/>
                    <a:pt x="16989" y="50"/>
                    <a:pt x="16975" y="50"/>
                  </a:cubicBezTo>
                  <a:lnTo>
                    <a:pt x="16825" y="50"/>
                  </a:lnTo>
                  <a:cubicBezTo>
                    <a:pt x="16812" y="50"/>
                    <a:pt x="16800" y="39"/>
                    <a:pt x="16800" y="25"/>
                  </a:cubicBezTo>
                  <a:cubicBezTo>
                    <a:pt x="16800" y="12"/>
                    <a:pt x="16812" y="0"/>
                    <a:pt x="16825" y="0"/>
                  </a:cubicBezTo>
                  <a:close/>
                  <a:moveTo>
                    <a:pt x="17175" y="0"/>
                  </a:moveTo>
                  <a:lnTo>
                    <a:pt x="17325" y="0"/>
                  </a:lnTo>
                  <a:cubicBezTo>
                    <a:pt x="17339" y="0"/>
                    <a:pt x="17350" y="12"/>
                    <a:pt x="17350" y="25"/>
                  </a:cubicBezTo>
                  <a:cubicBezTo>
                    <a:pt x="17350" y="39"/>
                    <a:pt x="17339" y="50"/>
                    <a:pt x="17325" y="50"/>
                  </a:cubicBezTo>
                  <a:lnTo>
                    <a:pt x="17175" y="50"/>
                  </a:lnTo>
                  <a:cubicBezTo>
                    <a:pt x="17162" y="50"/>
                    <a:pt x="17150" y="39"/>
                    <a:pt x="17150" y="25"/>
                  </a:cubicBezTo>
                  <a:cubicBezTo>
                    <a:pt x="17150" y="12"/>
                    <a:pt x="17162" y="0"/>
                    <a:pt x="17175" y="0"/>
                  </a:cubicBezTo>
                  <a:close/>
                  <a:moveTo>
                    <a:pt x="17525" y="0"/>
                  </a:moveTo>
                  <a:lnTo>
                    <a:pt x="17675" y="0"/>
                  </a:lnTo>
                  <a:cubicBezTo>
                    <a:pt x="17689" y="0"/>
                    <a:pt x="17700" y="12"/>
                    <a:pt x="17700" y="25"/>
                  </a:cubicBezTo>
                  <a:cubicBezTo>
                    <a:pt x="17700" y="39"/>
                    <a:pt x="17689" y="50"/>
                    <a:pt x="17675" y="50"/>
                  </a:cubicBezTo>
                  <a:lnTo>
                    <a:pt x="17525" y="50"/>
                  </a:lnTo>
                  <a:cubicBezTo>
                    <a:pt x="17512" y="50"/>
                    <a:pt x="17500" y="39"/>
                    <a:pt x="17500" y="25"/>
                  </a:cubicBezTo>
                  <a:cubicBezTo>
                    <a:pt x="17500" y="12"/>
                    <a:pt x="17512" y="0"/>
                    <a:pt x="17525" y="0"/>
                  </a:cubicBezTo>
                  <a:close/>
                  <a:moveTo>
                    <a:pt x="17875" y="0"/>
                  </a:moveTo>
                  <a:lnTo>
                    <a:pt x="18025" y="0"/>
                  </a:lnTo>
                  <a:cubicBezTo>
                    <a:pt x="18039" y="0"/>
                    <a:pt x="18050" y="12"/>
                    <a:pt x="18050" y="25"/>
                  </a:cubicBezTo>
                  <a:cubicBezTo>
                    <a:pt x="18050" y="39"/>
                    <a:pt x="18039" y="50"/>
                    <a:pt x="18025" y="50"/>
                  </a:cubicBezTo>
                  <a:lnTo>
                    <a:pt x="17875" y="50"/>
                  </a:lnTo>
                  <a:cubicBezTo>
                    <a:pt x="17862" y="50"/>
                    <a:pt x="17850" y="39"/>
                    <a:pt x="17850" y="25"/>
                  </a:cubicBezTo>
                  <a:cubicBezTo>
                    <a:pt x="17850" y="12"/>
                    <a:pt x="17862" y="0"/>
                    <a:pt x="17875" y="0"/>
                  </a:cubicBez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79" name="Line 33"/>
            <p:cNvSpPr>
              <a:spLocks noChangeShapeType="1"/>
            </p:cNvSpPr>
            <p:nvPr/>
          </p:nvSpPr>
          <p:spPr bwMode="auto">
            <a:xfrm>
              <a:off x="2075632" y="5715904"/>
              <a:ext cx="6096768" cy="0"/>
            </a:xfrm>
            <a:prstGeom prst="line">
              <a:avLst/>
            </a:prstGeom>
            <a:noFill/>
            <a:ln w="9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87" name="Rectangle 129"/>
            <p:cNvSpPr>
              <a:spLocks noChangeArrowheads="1"/>
            </p:cNvSpPr>
            <p:nvPr/>
          </p:nvSpPr>
          <p:spPr bwMode="auto">
            <a:xfrm>
              <a:off x="2190830" y="1897725"/>
              <a:ext cx="116705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b="1" dirty="0" err="1">
                  <a:solidFill>
                    <a:srgbClr val="000000"/>
                  </a:solidFill>
                </a:rPr>
                <a:t>Native</a:t>
              </a:r>
              <a:endParaRPr lang="pt-BR" b="1" dirty="0">
                <a:solidFill>
                  <a:srgbClr val="000000"/>
                </a:solidFill>
              </a:endParaRPr>
            </a:p>
            <a:p>
              <a:r>
                <a:rPr lang="pt-BR" b="1" dirty="0" err="1">
                  <a:solidFill>
                    <a:srgbClr val="000000"/>
                  </a:solidFill>
                </a:rPr>
                <a:t>Vegetation</a:t>
              </a:r>
              <a:endParaRPr lang="pt-BR" sz="2400" b="1" dirty="0"/>
            </a:p>
          </p:txBody>
        </p:sp>
        <p:sp>
          <p:nvSpPr>
            <p:cNvPr id="24589" name="Rectangle 170"/>
            <p:cNvSpPr>
              <a:spLocks noChangeArrowheads="1"/>
            </p:cNvSpPr>
            <p:nvPr/>
          </p:nvSpPr>
          <p:spPr bwMode="auto">
            <a:xfrm rot="-5400000">
              <a:off x="-310444" y="3272713"/>
              <a:ext cx="25072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400" b="1" dirty="0">
                  <a:solidFill>
                    <a:srgbClr val="000000"/>
                  </a:solidFill>
                </a:rPr>
                <a:t>SOC Stock (Mg ha</a:t>
              </a:r>
              <a:r>
                <a:rPr lang="pt-BR" sz="2400" b="1" baseline="30000" dirty="0">
                  <a:solidFill>
                    <a:srgbClr val="000000"/>
                  </a:solidFill>
                </a:rPr>
                <a:t>-1</a:t>
              </a:r>
              <a:r>
                <a:rPr lang="pt-BR" sz="2400" b="1" dirty="0">
                  <a:solidFill>
                    <a:srgbClr val="000000"/>
                  </a:solidFill>
                </a:rPr>
                <a:t>)</a:t>
              </a:r>
              <a:endParaRPr lang="pt-BR" sz="2400" b="1" dirty="0"/>
            </a:p>
          </p:txBody>
        </p:sp>
        <p:sp>
          <p:nvSpPr>
            <p:cNvPr id="24593" name="CaixaDeTexto 234"/>
            <p:cNvSpPr txBox="1">
              <a:spLocks noChangeArrowheads="1"/>
            </p:cNvSpPr>
            <p:nvPr/>
          </p:nvSpPr>
          <p:spPr bwMode="auto">
            <a:xfrm>
              <a:off x="3004320" y="5860367"/>
              <a:ext cx="400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/>
                <a:t>Temporal changes in SOC stock</a:t>
              </a:r>
              <a:endParaRPr lang="pt-BR" b="1" dirty="0"/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1684264" y="1794928"/>
              <a:ext cx="259686" cy="4127302"/>
              <a:chOff x="1344613" y="1821978"/>
              <a:chExt cx="259686" cy="4127302"/>
            </a:xfrm>
          </p:grpSpPr>
          <p:sp>
            <p:nvSpPr>
              <p:cNvPr id="24615" name="Rectangle 12"/>
              <p:cNvSpPr>
                <a:spLocks noChangeArrowheads="1"/>
              </p:cNvSpPr>
              <p:nvPr/>
            </p:nvSpPr>
            <p:spPr bwMode="auto">
              <a:xfrm>
                <a:off x="1449388" y="5641503"/>
                <a:ext cx="12984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0</a:t>
                </a:r>
                <a:endParaRPr lang="pt-BR" sz="2000" b="1"/>
              </a:p>
            </p:txBody>
          </p:sp>
          <p:sp>
            <p:nvSpPr>
              <p:cNvPr id="24616" name="Rectangle 13"/>
              <p:cNvSpPr>
                <a:spLocks noChangeArrowheads="1"/>
              </p:cNvSpPr>
              <p:nvPr/>
            </p:nvSpPr>
            <p:spPr bwMode="auto">
              <a:xfrm>
                <a:off x="1344613" y="4687416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20</a:t>
                </a:r>
                <a:endParaRPr lang="pt-BR" sz="2000" b="1"/>
              </a:p>
            </p:txBody>
          </p:sp>
          <p:sp>
            <p:nvSpPr>
              <p:cNvPr id="24617" name="Rectangle 14"/>
              <p:cNvSpPr>
                <a:spLocks noChangeArrowheads="1"/>
              </p:cNvSpPr>
              <p:nvPr/>
            </p:nvSpPr>
            <p:spPr bwMode="auto">
              <a:xfrm>
                <a:off x="1344613" y="3815878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40</a:t>
                </a:r>
                <a:endParaRPr lang="pt-BR" sz="2000" b="1"/>
              </a:p>
            </p:txBody>
          </p:sp>
          <p:sp>
            <p:nvSpPr>
              <p:cNvPr id="24618" name="Rectangle 15"/>
              <p:cNvSpPr>
                <a:spLocks noChangeArrowheads="1"/>
              </p:cNvSpPr>
              <p:nvPr/>
            </p:nvSpPr>
            <p:spPr bwMode="auto">
              <a:xfrm>
                <a:off x="1344613" y="2702098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60</a:t>
                </a:r>
                <a:endParaRPr lang="pt-BR" sz="2000" b="1"/>
              </a:p>
            </p:txBody>
          </p:sp>
          <p:sp>
            <p:nvSpPr>
              <p:cNvPr id="24619" name="Rectangle 16"/>
              <p:cNvSpPr>
                <a:spLocks noChangeArrowheads="1"/>
              </p:cNvSpPr>
              <p:nvPr/>
            </p:nvSpPr>
            <p:spPr bwMode="auto">
              <a:xfrm>
                <a:off x="1344613" y="1821978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 dirty="0">
                    <a:solidFill>
                      <a:srgbClr val="000000"/>
                    </a:solidFill>
                  </a:rPr>
                  <a:t>80</a:t>
                </a:r>
                <a:endParaRPr lang="pt-BR" sz="2000" b="1" dirty="0"/>
              </a:p>
            </p:txBody>
          </p:sp>
        </p:grpSp>
        <p:grpSp>
          <p:nvGrpSpPr>
            <p:cNvPr id="2" name="Grupo 1"/>
            <p:cNvGrpSpPr/>
            <p:nvPr/>
          </p:nvGrpSpPr>
          <p:grpSpPr>
            <a:xfrm>
              <a:off x="2056583" y="1591926"/>
              <a:ext cx="55562" cy="4138613"/>
              <a:chOff x="1631951" y="1641822"/>
              <a:chExt cx="55562" cy="4138613"/>
            </a:xfrm>
          </p:grpSpPr>
          <p:sp>
            <p:nvSpPr>
              <p:cNvPr id="24608" name="Line 5"/>
              <p:cNvSpPr>
                <a:spLocks noChangeShapeType="1"/>
              </p:cNvSpPr>
              <p:nvPr/>
            </p:nvSpPr>
            <p:spPr bwMode="auto">
              <a:xfrm>
                <a:off x="1685926" y="1641822"/>
                <a:ext cx="1587" cy="4138613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0" name="Line 7"/>
              <p:cNvSpPr>
                <a:spLocks noChangeShapeType="1"/>
              </p:cNvSpPr>
              <p:nvPr/>
            </p:nvSpPr>
            <p:spPr bwMode="auto">
              <a:xfrm>
                <a:off x="1631951" y="4891434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1" name="Line 8"/>
              <p:cNvSpPr>
                <a:spLocks noChangeShapeType="1"/>
              </p:cNvSpPr>
              <p:nvPr/>
            </p:nvSpPr>
            <p:spPr bwMode="auto">
              <a:xfrm>
                <a:off x="1631951" y="399925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2" name="Line 9"/>
              <p:cNvSpPr>
                <a:spLocks noChangeShapeType="1"/>
              </p:cNvSpPr>
              <p:nvPr/>
            </p:nvSpPr>
            <p:spPr bwMode="auto">
              <a:xfrm>
                <a:off x="1631951" y="288547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3" name="Line 10"/>
              <p:cNvSpPr>
                <a:spLocks noChangeShapeType="1"/>
              </p:cNvSpPr>
              <p:nvPr/>
            </p:nvSpPr>
            <p:spPr bwMode="auto">
              <a:xfrm>
                <a:off x="1631951" y="200535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22" name="Line 119"/>
              <p:cNvSpPr>
                <a:spLocks noChangeShapeType="1"/>
              </p:cNvSpPr>
              <p:nvPr/>
            </p:nvSpPr>
            <p:spPr bwMode="auto">
              <a:xfrm>
                <a:off x="1631951" y="4891434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23" name="Line 120"/>
              <p:cNvSpPr>
                <a:spLocks noChangeShapeType="1"/>
              </p:cNvSpPr>
              <p:nvPr/>
            </p:nvSpPr>
            <p:spPr bwMode="auto">
              <a:xfrm>
                <a:off x="1631951" y="399925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</p:grpSp>
      </p:grpSp>
      <p:sp>
        <p:nvSpPr>
          <p:cNvPr id="24607" name="CaixaDeTexto 234"/>
          <p:cNvSpPr txBox="1">
            <a:spLocks noChangeArrowheads="1"/>
          </p:cNvSpPr>
          <p:nvPr/>
        </p:nvSpPr>
        <p:spPr bwMode="auto">
          <a:xfrm>
            <a:off x="539552" y="44624"/>
            <a:ext cx="79928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Temporal changes in SOC stock due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plow-based tillage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652534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solidFill>
                  <a:schemeClr val="bg1"/>
                </a:solidFill>
              </a:rPr>
              <a:t>Source</a:t>
            </a:r>
            <a:r>
              <a:rPr lang="pt-BR" sz="1600" b="1" dirty="0">
                <a:solidFill>
                  <a:schemeClr val="bg1"/>
                </a:solidFill>
              </a:rPr>
              <a:t>: Sá, </a:t>
            </a:r>
            <a:r>
              <a:rPr lang="pt-BR" sz="1600" b="1" dirty="0" err="1">
                <a:solidFill>
                  <a:schemeClr val="bg1"/>
                </a:solidFill>
              </a:rPr>
              <a:t>Séguy</a:t>
            </a:r>
            <a:r>
              <a:rPr lang="pt-BR" sz="1600" b="1" dirty="0">
                <a:solidFill>
                  <a:schemeClr val="bg1"/>
                </a:solidFill>
              </a:rPr>
              <a:t>, Tivet, Lal et al., 2015 - Land Degradation &amp; </a:t>
            </a:r>
            <a:r>
              <a:rPr lang="pt-BR" sz="1600" b="1" dirty="0" err="1">
                <a:solidFill>
                  <a:schemeClr val="bg1"/>
                </a:solidFill>
              </a:rPr>
              <a:t>Development</a:t>
            </a:r>
            <a:r>
              <a:rPr lang="pt-BR" sz="1600" b="1" dirty="0">
                <a:solidFill>
                  <a:schemeClr val="bg1"/>
                </a:solidFill>
              </a:rPr>
              <a:t>, v.26:531-543 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2204685" y="2542528"/>
            <a:ext cx="936080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  </a:t>
            </a:r>
            <a:r>
              <a:rPr lang="pt-BR" b="1" dirty="0" err="1">
                <a:solidFill>
                  <a:schemeClr val="bg1"/>
                </a:solidFill>
              </a:rPr>
              <a:t>Steady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state</a:t>
            </a:r>
            <a:endParaRPr lang="pt-BR" b="1" dirty="0">
              <a:solidFill>
                <a:schemeClr val="bg1"/>
              </a:solidFill>
            </a:endParaRPr>
          </a:p>
        </p:txBody>
      </p:sp>
      <p:grpSp>
        <p:nvGrpSpPr>
          <p:cNvPr id="46" name="Grupo 45"/>
          <p:cNvGrpSpPr/>
          <p:nvPr/>
        </p:nvGrpSpPr>
        <p:grpSpPr>
          <a:xfrm>
            <a:off x="2990800" y="2134504"/>
            <a:ext cx="1101725" cy="3487401"/>
            <a:chOff x="2990800" y="2134504"/>
            <a:chExt cx="1101725" cy="3487401"/>
          </a:xfrm>
        </p:grpSpPr>
        <p:sp>
          <p:nvSpPr>
            <p:cNvPr id="47" name="Freeform 76"/>
            <p:cNvSpPr>
              <a:spLocks noEditPoints="1"/>
            </p:cNvSpPr>
            <p:nvPr/>
          </p:nvSpPr>
          <p:spPr bwMode="auto">
            <a:xfrm>
              <a:off x="3408313" y="2971117"/>
              <a:ext cx="106362" cy="1493837"/>
            </a:xfrm>
            <a:custGeom>
              <a:avLst/>
              <a:gdLst>
                <a:gd name="T0" fmla="*/ 2147483647 w 800"/>
                <a:gd name="T1" fmla="*/ 2147483647 h 11266"/>
                <a:gd name="T2" fmla="*/ 2147483647 w 800"/>
                <a:gd name="T3" fmla="*/ 2147483647 h 11266"/>
                <a:gd name="T4" fmla="*/ 2147483647 w 800"/>
                <a:gd name="T5" fmla="*/ 2147483647 h 11266"/>
                <a:gd name="T6" fmla="*/ 2147483647 w 800"/>
                <a:gd name="T7" fmla="*/ 2147483647 h 11266"/>
                <a:gd name="T8" fmla="*/ 2147483647 w 800"/>
                <a:gd name="T9" fmla="*/ 2147483647 h 11266"/>
                <a:gd name="T10" fmla="*/ 2147483647 w 800"/>
                <a:gd name="T11" fmla="*/ 0 h 11266"/>
                <a:gd name="T12" fmla="*/ 2147483647 w 800"/>
                <a:gd name="T13" fmla="*/ 2147483647 h 11266"/>
                <a:gd name="T14" fmla="*/ 2147483647 w 800"/>
                <a:gd name="T15" fmla="*/ 2147483647 h 11266"/>
                <a:gd name="T16" fmla="*/ 2147483647 w 800"/>
                <a:gd name="T17" fmla="*/ 2147483647 h 11266"/>
                <a:gd name="T18" fmla="*/ 0 w 800"/>
                <a:gd name="T19" fmla="*/ 2147483647 h 11266"/>
                <a:gd name="T20" fmla="*/ 2147483647 w 800"/>
                <a:gd name="T21" fmla="*/ 2147483647 h 112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0"/>
                <a:gd name="T34" fmla="*/ 0 h 11266"/>
                <a:gd name="T35" fmla="*/ 800 w 800"/>
                <a:gd name="T36" fmla="*/ 11266 h 112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0" h="11266">
                  <a:moveTo>
                    <a:pt x="467" y="66"/>
                  </a:moveTo>
                  <a:lnTo>
                    <a:pt x="467" y="10600"/>
                  </a:lnTo>
                  <a:cubicBezTo>
                    <a:pt x="467" y="10637"/>
                    <a:pt x="437" y="10666"/>
                    <a:pt x="400" y="10666"/>
                  </a:cubicBezTo>
                  <a:cubicBezTo>
                    <a:pt x="364" y="10666"/>
                    <a:pt x="334" y="10637"/>
                    <a:pt x="334" y="10600"/>
                  </a:cubicBezTo>
                  <a:lnTo>
                    <a:pt x="334" y="66"/>
                  </a:lnTo>
                  <a:cubicBezTo>
                    <a:pt x="334" y="30"/>
                    <a:pt x="364" y="0"/>
                    <a:pt x="400" y="0"/>
                  </a:cubicBezTo>
                  <a:cubicBezTo>
                    <a:pt x="437" y="0"/>
                    <a:pt x="467" y="30"/>
                    <a:pt x="467" y="66"/>
                  </a:cubicBezTo>
                  <a:close/>
                  <a:moveTo>
                    <a:pt x="800" y="10466"/>
                  </a:moveTo>
                  <a:lnTo>
                    <a:pt x="400" y="11266"/>
                  </a:lnTo>
                  <a:lnTo>
                    <a:pt x="0" y="10466"/>
                  </a:lnTo>
                  <a:lnTo>
                    <a:pt x="800" y="10466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CaixaDeTexto 240"/>
            <p:cNvSpPr txBox="1">
              <a:spLocks noChangeArrowheads="1"/>
            </p:cNvSpPr>
            <p:nvPr/>
          </p:nvSpPr>
          <p:spPr bwMode="auto">
            <a:xfrm>
              <a:off x="2990800" y="4606242"/>
              <a:ext cx="11017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Forest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75.7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Mg ha</a:t>
              </a:r>
              <a:r>
                <a:rPr lang="en-US" sz="2000" b="1" baseline="30000" dirty="0">
                  <a:latin typeface="Calibri" pitchFamily="34" charset="0"/>
                </a:rPr>
                <a:t>-1</a:t>
              </a:r>
              <a:endParaRPr lang="pt-BR" sz="2000" b="1" baseline="30000" dirty="0">
                <a:latin typeface="Calibri" pitchFamily="34" charset="0"/>
              </a:endParaRPr>
            </a:p>
          </p:txBody>
        </p:sp>
        <p:sp>
          <p:nvSpPr>
            <p:cNvPr id="49" name="Retângulo 48"/>
            <p:cNvSpPr>
              <a:spLocks noChangeAspect="1"/>
            </p:cNvSpPr>
            <p:nvPr/>
          </p:nvSpPr>
          <p:spPr bwMode="auto">
            <a:xfrm>
              <a:off x="3452763" y="2134504"/>
              <a:ext cx="107950" cy="1063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3371800" y="2443000"/>
              <a:ext cx="2413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t-BR" sz="2800" i="1" dirty="0">
                  <a:solidFill>
                    <a:srgbClr val="000000"/>
                  </a:solidFill>
                </a:rPr>
                <a:t>t</a:t>
              </a:r>
              <a:r>
                <a:rPr lang="pt-BR" sz="2800" i="1" baseline="-25000" dirty="0">
                  <a:solidFill>
                    <a:srgbClr val="000000"/>
                  </a:solidFill>
                </a:rPr>
                <a:t>0</a:t>
              </a:r>
              <a:endParaRPr lang="pt-BR" sz="2400" baseline="-25000" dirty="0"/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3399760" y="1136240"/>
            <a:ext cx="2404692" cy="900893"/>
            <a:chOff x="3399760" y="1136240"/>
            <a:chExt cx="2404692" cy="900893"/>
          </a:xfrm>
        </p:grpSpPr>
        <p:sp>
          <p:nvSpPr>
            <p:cNvPr id="61" name="CaixaDeTexto 60"/>
            <p:cNvSpPr txBox="1"/>
            <p:nvPr/>
          </p:nvSpPr>
          <p:spPr>
            <a:xfrm>
              <a:off x="3461493" y="1136240"/>
              <a:ext cx="2342959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Conversion</a:t>
              </a:r>
              <a:r>
                <a:rPr lang="pt-BR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to</a:t>
              </a:r>
              <a:r>
                <a:rPr lang="pt-BR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agricultural</a:t>
              </a:r>
              <a:r>
                <a:rPr lang="pt-BR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land</a:t>
              </a:r>
              <a:endParaRPr lang="pt-BR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2" name="Seta para baixo 61"/>
            <p:cNvSpPr>
              <a:spLocks noChangeAspect="1"/>
            </p:cNvSpPr>
            <p:nvPr/>
          </p:nvSpPr>
          <p:spPr>
            <a:xfrm>
              <a:off x="3399760" y="1781678"/>
              <a:ext cx="236011" cy="25545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3517850" y="2190067"/>
            <a:ext cx="1533525" cy="2185035"/>
            <a:chOff x="3517850" y="2190067"/>
            <a:chExt cx="1533525" cy="2185035"/>
          </a:xfrm>
        </p:grpSpPr>
        <p:sp>
          <p:nvSpPr>
            <p:cNvPr id="65" name="Rectangle 34"/>
            <p:cNvSpPr>
              <a:spLocks noChangeArrowheads="1"/>
            </p:cNvSpPr>
            <p:nvPr/>
          </p:nvSpPr>
          <p:spPr bwMode="auto">
            <a:xfrm>
              <a:off x="4810075" y="3425142"/>
              <a:ext cx="2413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t-BR" sz="2800" i="1" dirty="0">
                  <a:solidFill>
                    <a:srgbClr val="000000"/>
                  </a:solidFill>
                </a:rPr>
                <a:t>t</a:t>
              </a:r>
              <a:r>
                <a:rPr lang="pt-BR" sz="2800" i="1" baseline="-25000" dirty="0">
                  <a:solidFill>
                    <a:srgbClr val="000000"/>
                  </a:solidFill>
                </a:rPr>
                <a:t>1</a:t>
              </a:r>
              <a:endParaRPr lang="pt-BR" sz="2400" baseline="-25000" dirty="0"/>
            </a:p>
          </p:txBody>
        </p:sp>
        <p:sp>
          <p:nvSpPr>
            <p:cNvPr id="66" name="Rectangle 41"/>
            <p:cNvSpPr>
              <a:spLocks noChangeArrowheads="1"/>
            </p:cNvSpPr>
            <p:nvPr/>
          </p:nvSpPr>
          <p:spPr bwMode="auto">
            <a:xfrm>
              <a:off x="3541662" y="3390217"/>
              <a:ext cx="1154113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000000"/>
                  </a:solidFill>
                </a:rPr>
                <a:t>15 </a:t>
              </a:r>
              <a:r>
                <a:rPr lang="pt-BR" sz="1600" b="1" dirty="0" err="1">
                  <a:solidFill>
                    <a:srgbClr val="000000"/>
                  </a:solidFill>
                </a:rPr>
                <a:t>years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continuous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soybean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under</a:t>
              </a:r>
              <a:r>
                <a:rPr lang="pt-BR" sz="1600" b="1" dirty="0">
                  <a:solidFill>
                    <a:srgbClr val="000000"/>
                  </a:solidFill>
                </a:rPr>
                <a:t> CT </a:t>
              </a:r>
              <a:endParaRPr lang="pt-BR" sz="1600" b="1" dirty="0"/>
            </a:p>
          </p:txBody>
        </p:sp>
        <p:sp>
          <p:nvSpPr>
            <p:cNvPr id="67" name="Freeform 86"/>
            <p:cNvSpPr>
              <a:spLocks/>
            </p:cNvSpPr>
            <p:nvPr/>
          </p:nvSpPr>
          <p:spPr bwMode="auto">
            <a:xfrm>
              <a:off x="3517850" y="2190067"/>
              <a:ext cx="1362075" cy="1084262"/>
            </a:xfrm>
            <a:custGeom>
              <a:avLst/>
              <a:gdLst>
                <a:gd name="T0" fmla="*/ 0 w 533"/>
                <a:gd name="T1" fmla="*/ 0 h 602"/>
                <a:gd name="T2" fmla="*/ 2147483647 w 533"/>
                <a:gd name="T3" fmla="*/ 2147483647 h 602"/>
                <a:gd name="T4" fmla="*/ 2147483647 w 533"/>
                <a:gd name="T5" fmla="*/ 2147483647 h 602"/>
                <a:gd name="T6" fmla="*/ 0 60000 65536"/>
                <a:gd name="T7" fmla="*/ 0 60000 65536"/>
                <a:gd name="T8" fmla="*/ 0 60000 65536"/>
                <a:gd name="T9" fmla="*/ 0 w 533"/>
                <a:gd name="T10" fmla="*/ 0 h 602"/>
                <a:gd name="T11" fmla="*/ 533 w 533"/>
                <a:gd name="T12" fmla="*/ 602 h 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3" h="602">
                  <a:moveTo>
                    <a:pt x="0" y="0"/>
                  </a:moveTo>
                  <a:cubicBezTo>
                    <a:pt x="32" y="151"/>
                    <a:pt x="64" y="301"/>
                    <a:pt x="152" y="402"/>
                  </a:cubicBezTo>
                  <a:cubicBezTo>
                    <a:pt x="241" y="502"/>
                    <a:pt x="470" y="569"/>
                    <a:pt x="533" y="602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Oval 228"/>
            <p:cNvSpPr>
              <a:spLocks noChangeArrowheads="1"/>
            </p:cNvSpPr>
            <p:nvPr/>
          </p:nvSpPr>
          <p:spPr bwMode="auto">
            <a:xfrm>
              <a:off x="4879925" y="3221942"/>
              <a:ext cx="106363" cy="104775"/>
            </a:xfrm>
            <a:prstGeom prst="ellipse">
              <a:avLst/>
            </a:prstGeom>
            <a:noFill/>
            <a:ln w="9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69" name="Grupo 68"/>
          <p:cNvGrpSpPr/>
          <p:nvPr/>
        </p:nvGrpSpPr>
        <p:grpSpPr>
          <a:xfrm>
            <a:off x="4979386" y="3297038"/>
            <a:ext cx="2678663" cy="2269304"/>
            <a:chOff x="4979386" y="3297038"/>
            <a:chExt cx="2678663" cy="2269304"/>
          </a:xfrm>
        </p:grpSpPr>
        <p:sp>
          <p:nvSpPr>
            <p:cNvPr id="70" name="Freeform 89"/>
            <p:cNvSpPr>
              <a:spLocks/>
            </p:cNvSpPr>
            <p:nvPr/>
          </p:nvSpPr>
          <p:spPr bwMode="auto">
            <a:xfrm>
              <a:off x="4979386" y="3297038"/>
              <a:ext cx="2016125" cy="101600"/>
            </a:xfrm>
            <a:custGeom>
              <a:avLst/>
              <a:gdLst>
                <a:gd name="T0" fmla="*/ 0 w 783"/>
                <a:gd name="T1" fmla="*/ 0 h 107"/>
                <a:gd name="T2" fmla="*/ 2147483647 w 783"/>
                <a:gd name="T3" fmla="*/ 2147483647 h 107"/>
                <a:gd name="T4" fmla="*/ 2147483647 w 783"/>
                <a:gd name="T5" fmla="*/ 2147483647 h 107"/>
                <a:gd name="T6" fmla="*/ 0 60000 65536"/>
                <a:gd name="T7" fmla="*/ 0 60000 65536"/>
                <a:gd name="T8" fmla="*/ 0 60000 65536"/>
                <a:gd name="T9" fmla="*/ 0 w 783"/>
                <a:gd name="T10" fmla="*/ 0 h 107"/>
                <a:gd name="T11" fmla="*/ 783 w 783"/>
                <a:gd name="T12" fmla="*/ 107 h 1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3" h="107">
                  <a:moveTo>
                    <a:pt x="0" y="0"/>
                  </a:moveTo>
                  <a:cubicBezTo>
                    <a:pt x="164" y="34"/>
                    <a:pt x="327" y="67"/>
                    <a:pt x="457" y="85"/>
                  </a:cubicBezTo>
                  <a:cubicBezTo>
                    <a:pt x="587" y="103"/>
                    <a:pt x="729" y="103"/>
                    <a:pt x="783" y="107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112"/>
            <p:cNvSpPr>
              <a:spLocks noEditPoints="1"/>
            </p:cNvSpPr>
            <p:nvPr/>
          </p:nvSpPr>
          <p:spPr bwMode="auto">
            <a:xfrm>
              <a:off x="7040513" y="3976004"/>
              <a:ext cx="106362" cy="539750"/>
            </a:xfrm>
            <a:custGeom>
              <a:avLst/>
              <a:gdLst>
                <a:gd name="T0" fmla="*/ 2147483647 w 400"/>
                <a:gd name="T1" fmla="*/ 2147483647 h 2033"/>
                <a:gd name="T2" fmla="*/ 2147483647 w 400"/>
                <a:gd name="T3" fmla="*/ 2147483647 h 2033"/>
                <a:gd name="T4" fmla="*/ 2147483647 w 400"/>
                <a:gd name="T5" fmla="*/ 2147483647 h 2033"/>
                <a:gd name="T6" fmla="*/ 2147483647 w 400"/>
                <a:gd name="T7" fmla="*/ 2147483647 h 2033"/>
                <a:gd name="T8" fmla="*/ 2147483647 w 400"/>
                <a:gd name="T9" fmla="*/ 2147483647 h 2033"/>
                <a:gd name="T10" fmla="*/ 2147483647 w 400"/>
                <a:gd name="T11" fmla="*/ 0 h 2033"/>
                <a:gd name="T12" fmla="*/ 2147483647 w 400"/>
                <a:gd name="T13" fmla="*/ 2147483647 h 2033"/>
                <a:gd name="T14" fmla="*/ 2147483647 w 400"/>
                <a:gd name="T15" fmla="*/ 2147483647 h 2033"/>
                <a:gd name="T16" fmla="*/ 2147483647 w 400"/>
                <a:gd name="T17" fmla="*/ 2147483647 h 2033"/>
                <a:gd name="T18" fmla="*/ 0 w 400"/>
                <a:gd name="T19" fmla="*/ 2147483647 h 2033"/>
                <a:gd name="T20" fmla="*/ 2147483647 w 400"/>
                <a:gd name="T21" fmla="*/ 2147483647 h 2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033"/>
                <a:gd name="T35" fmla="*/ 400 w 400"/>
                <a:gd name="T36" fmla="*/ 2033 h 2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033">
                  <a:moveTo>
                    <a:pt x="234" y="33"/>
                  </a:moveTo>
                  <a:lnTo>
                    <a:pt x="234" y="1700"/>
                  </a:lnTo>
                  <a:cubicBezTo>
                    <a:pt x="234" y="1719"/>
                    <a:pt x="219" y="1733"/>
                    <a:pt x="200" y="1733"/>
                  </a:cubicBezTo>
                  <a:cubicBezTo>
                    <a:pt x="182" y="1733"/>
                    <a:pt x="167" y="1719"/>
                    <a:pt x="167" y="1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4" y="15"/>
                    <a:pt x="234" y="33"/>
                  </a:cubicBezTo>
                  <a:close/>
                  <a:moveTo>
                    <a:pt x="400" y="1633"/>
                  </a:moveTo>
                  <a:lnTo>
                    <a:pt x="200" y="2033"/>
                  </a:lnTo>
                  <a:lnTo>
                    <a:pt x="0" y="1633"/>
                  </a:lnTo>
                  <a:lnTo>
                    <a:pt x="400" y="1633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Rectangle 148"/>
            <p:cNvSpPr>
              <a:spLocks noChangeArrowheads="1"/>
            </p:cNvSpPr>
            <p:nvPr/>
          </p:nvSpPr>
          <p:spPr bwMode="auto">
            <a:xfrm>
              <a:off x="7010350" y="3537854"/>
              <a:ext cx="24205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800" i="1" dirty="0">
                  <a:solidFill>
                    <a:srgbClr val="000000"/>
                  </a:solidFill>
                </a:rPr>
                <a:t>t</a:t>
              </a:r>
              <a:r>
                <a:rPr lang="pt-BR" sz="2800" i="1" baseline="-25000" dirty="0">
                  <a:solidFill>
                    <a:srgbClr val="000000"/>
                  </a:solidFill>
                </a:rPr>
                <a:t>2</a:t>
              </a:r>
              <a:endParaRPr lang="pt-BR" sz="2400" baseline="-25000" dirty="0"/>
            </a:p>
          </p:txBody>
        </p:sp>
        <p:sp>
          <p:nvSpPr>
            <p:cNvPr id="73" name="CaixaDeTexto 238"/>
            <p:cNvSpPr txBox="1">
              <a:spLocks noChangeArrowheads="1"/>
            </p:cNvSpPr>
            <p:nvPr/>
          </p:nvSpPr>
          <p:spPr bwMode="auto">
            <a:xfrm>
              <a:off x="6619824" y="4550679"/>
              <a:ext cx="10382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CT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55.6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Mg ha</a:t>
              </a:r>
              <a:r>
                <a:rPr lang="en-US" sz="2000" b="1" baseline="30000" dirty="0">
                  <a:latin typeface="Calibri" pitchFamily="34" charset="0"/>
                </a:rPr>
                <a:t>-1</a:t>
              </a:r>
              <a:endParaRPr lang="pt-BR" sz="2000" b="1" baseline="30000" dirty="0">
                <a:latin typeface="Calibri" pitchFamily="34" charset="0"/>
              </a:endParaRPr>
            </a:p>
          </p:txBody>
        </p:sp>
      </p:grpSp>
      <p:sp>
        <p:nvSpPr>
          <p:cNvPr id="74" name="CaixaDeTexto 73"/>
          <p:cNvSpPr txBox="1"/>
          <p:nvPr/>
        </p:nvSpPr>
        <p:spPr>
          <a:xfrm>
            <a:off x="4183101" y="4813995"/>
            <a:ext cx="2418116" cy="7078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n-lt"/>
              </a:rPr>
              <a:t>20.1 Mg ha</a:t>
            </a:r>
            <a:r>
              <a:rPr lang="pt-BR" sz="2000" b="1" baseline="30000" dirty="0">
                <a:solidFill>
                  <a:schemeClr val="bg1"/>
                </a:solidFill>
                <a:latin typeface="+mn-lt"/>
              </a:rPr>
              <a:t>-1</a:t>
            </a:r>
            <a:r>
              <a:rPr lang="pt-BR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pt-BR" sz="2000" b="1" dirty="0">
                <a:solidFill>
                  <a:schemeClr val="bg1"/>
                </a:solidFill>
                <a:latin typeface="+mn-lt"/>
              </a:rPr>
              <a:t> C </a:t>
            </a:r>
            <a:r>
              <a:rPr lang="pt-BR" sz="2000" b="1" dirty="0" err="1">
                <a:solidFill>
                  <a:schemeClr val="bg1"/>
                </a:solidFill>
                <a:latin typeface="+mn-lt"/>
              </a:rPr>
              <a:t>lost</a:t>
            </a:r>
            <a:endParaRPr lang="pt-BR" sz="20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+mn-lt"/>
                <a:sym typeface="Symbol"/>
              </a:rPr>
              <a:t>- 0.87 Mg ha</a:t>
            </a:r>
            <a:r>
              <a:rPr lang="pt-BR" sz="2000" b="1" baseline="30000" dirty="0">
                <a:solidFill>
                  <a:schemeClr val="bg1"/>
                </a:solidFill>
                <a:latin typeface="+mn-lt"/>
                <a:sym typeface="Symbol"/>
              </a:rPr>
              <a:t>-1</a:t>
            </a:r>
            <a:r>
              <a:rPr lang="pt-BR" sz="2000" b="1" dirty="0">
                <a:solidFill>
                  <a:schemeClr val="bg1"/>
                </a:solidFill>
                <a:latin typeface="+mn-lt"/>
                <a:sym typeface="Symbol"/>
              </a:rPr>
              <a:t> yr</a:t>
            </a:r>
            <a:r>
              <a:rPr lang="pt-BR" sz="2000" b="1" baseline="30000" dirty="0">
                <a:solidFill>
                  <a:schemeClr val="bg1"/>
                </a:solidFill>
                <a:latin typeface="+mn-lt"/>
                <a:sym typeface="Symbol"/>
              </a:rPr>
              <a:t>-1</a:t>
            </a:r>
            <a:endParaRPr lang="pt-BR" sz="2000" b="1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Freeform 90"/>
          <p:cNvSpPr>
            <a:spLocks/>
          </p:cNvSpPr>
          <p:nvPr/>
        </p:nvSpPr>
        <p:spPr bwMode="auto">
          <a:xfrm>
            <a:off x="4932040" y="2386459"/>
            <a:ext cx="2079625" cy="895350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CaixaDeTexto 231"/>
          <p:cNvSpPr txBox="1">
            <a:spLocks noChangeArrowheads="1"/>
          </p:cNvSpPr>
          <p:nvPr/>
        </p:nvSpPr>
        <p:spPr bwMode="auto">
          <a:xfrm>
            <a:off x="7011665" y="2275334"/>
            <a:ext cx="1285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71.4 Mg ha</a:t>
            </a:r>
            <a:r>
              <a:rPr lang="en-US" sz="1600" b="1" baseline="30000" dirty="0">
                <a:latin typeface="Calibri" pitchFamily="34" charset="0"/>
              </a:rPr>
              <a:t>-1</a:t>
            </a:r>
            <a:endParaRPr lang="pt-BR" sz="1600" b="1" dirty="0">
              <a:latin typeface="Calibri" pitchFamily="34" charset="0"/>
            </a:endParaRPr>
          </a:p>
        </p:txBody>
      </p:sp>
      <p:sp>
        <p:nvSpPr>
          <p:cNvPr id="52" name="CaixaDeTexto 232"/>
          <p:cNvSpPr txBox="1">
            <a:spLocks noChangeArrowheads="1"/>
          </p:cNvSpPr>
          <p:nvPr/>
        </p:nvSpPr>
        <p:spPr bwMode="auto">
          <a:xfrm>
            <a:off x="7057702" y="2700784"/>
            <a:ext cx="1285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61.4 Mg ha</a:t>
            </a:r>
            <a:r>
              <a:rPr lang="en-US" sz="1600" b="1" baseline="30000" dirty="0">
                <a:latin typeface="Calibri" pitchFamily="34" charset="0"/>
              </a:rPr>
              <a:t>-1</a:t>
            </a:r>
            <a:endParaRPr lang="pt-BR" sz="1600" b="1" dirty="0">
              <a:latin typeface="Calibri" pitchFamily="34" charset="0"/>
            </a:endParaRPr>
          </a:p>
        </p:txBody>
      </p:sp>
      <p:sp>
        <p:nvSpPr>
          <p:cNvPr id="53" name="Freeform 90"/>
          <p:cNvSpPr>
            <a:spLocks/>
          </p:cNvSpPr>
          <p:nvPr/>
        </p:nvSpPr>
        <p:spPr bwMode="auto">
          <a:xfrm>
            <a:off x="4932040" y="2538859"/>
            <a:ext cx="2079625" cy="746125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Freeform 90"/>
          <p:cNvSpPr>
            <a:spLocks/>
          </p:cNvSpPr>
          <p:nvPr/>
        </p:nvSpPr>
        <p:spPr bwMode="auto">
          <a:xfrm>
            <a:off x="4932040" y="2834134"/>
            <a:ext cx="2079625" cy="450850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Freeform 90"/>
          <p:cNvSpPr>
            <a:spLocks/>
          </p:cNvSpPr>
          <p:nvPr/>
        </p:nvSpPr>
        <p:spPr bwMode="auto">
          <a:xfrm>
            <a:off x="4932040" y="2700784"/>
            <a:ext cx="2073275" cy="584200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Right Bracket 1"/>
          <p:cNvSpPr>
            <a:spLocks/>
          </p:cNvSpPr>
          <p:nvPr/>
        </p:nvSpPr>
        <p:spPr bwMode="auto">
          <a:xfrm>
            <a:off x="8248327" y="2303909"/>
            <a:ext cx="95250" cy="755650"/>
          </a:xfrm>
          <a:prstGeom prst="rightBracket">
            <a:avLst>
              <a:gd name="adj" fmla="val 822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CaixaDeTexto 238"/>
          <p:cNvSpPr txBox="1">
            <a:spLocks noChangeArrowheads="1"/>
          </p:cNvSpPr>
          <p:nvPr/>
        </p:nvSpPr>
        <p:spPr bwMode="auto">
          <a:xfrm>
            <a:off x="8168952" y="2472184"/>
            <a:ext cx="928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>
                <a:latin typeface="Calibri" pitchFamily="34" charset="0"/>
              </a:rPr>
              <a:t>NTs</a:t>
            </a:r>
            <a:endParaRPr lang="pt-BR" sz="1600" baseline="30000">
              <a:latin typeface="Calibri" pitchFamily="34" charset="0"/>
            </a:endParaRP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auto">
          <a:xfrm>
            <a:off x="6578868" y="3114001"/>
            <a:ext cx="1862755" cy="492443"/>
          </a:xfrm>
          <a:prstGeom prst="rect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8 </a:t>
            </a:r>
            <a:r>
              <a:rPr lang="pt-BR" sz="1600" b="1" dirty="0" err="1">
                <a:solidFill>
                  <a:schemeClr val="bg1"/>
                </a:solidFill>
              </a:rPr>
              <a:t>yrs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under</a:t>
            </a:r>
            <a:r>
              <a:rPr lang="pt-BR" sz="1600" b="1" dirty="0">
                <a:solidFill>
                  <a:schemeClr val="bg1"/>
                </a:solidFill>
              </a:rPr>
              <a:t> NT </a:t>
            </a:r>
            <a:r>
              <a:rPr lang="pt-BR" sz="1600" b="1" dirty="0" err="1">
                <a:solidFill>
                  <a:schemeClr val="bg1"/>
                </a:solidFill>
              </a:rPr>
              <a:t>cropping</a:t>
            </a:r>
            <a:r>
              <a:rPr lang="pt-BR" sz="1600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07784" y="1399987"/>
            <a:ext cx="1552575" cy="738664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C-input                         8.38 Mg ha</a:t>
            </a:r>
            <a:r>
              <a:rPr lang="pt-BR" sz="1400" b="1" baseline="30000" dirty="0">
                <a:solidFill>
                  <a:schemeClr val="bg1"/>
                </a:solidFill>
              </a:rPr>
              <a:t>-1</a:t>
            </a:r>
            <a:r>
              <a:rPr lang="pt-BR" sz="1400" b="1" dirty="0">
                <a:solidFill>
                  <a:schemeClr val="bg1"/>
                </a:solidFill>
              </a:rPr>
              <a:t> yr</a:t>
            </a:r>
            <a:r>
              <a:rPr lang="pt-BR" sz="1400" b="1" baseline="30000" dirty="0">
                <a:solidFill>
                  <a:schemeClr val="bg1"/>
                </a:solidFill>
              </a:rPr>
              <a:t>-1</a:t>
            </a:r>
            <a:endParaRPr lang="pt-BR" sz="1400" b="1" dirty="0">
              <a:solidFill>
                <a:schemeClr val="bg1"/>
              </a:solidFill>
            </a:endParaRPr>
          </a:p>
          <a:p>
            <a:r>
              <a:rPr lang="pt-BR" sz="1400" b="1" dirty="0">
                <a:solidFill>
                  <a:schemeClr val="bg1"/>
                </a:solidFill>
              </a:rPr>
              <a:t>+ 144 kg ha</a:t>
            </a:r>
            <a:r>
              <a:rPr lang="pt-BR" sz="1400" b="1" baseline="30000" dirty="0">
                <a:solidFill>
                  <a:schemeClr val="bg1"/>
                </a:solidFill>
              </a:rPr>
              <a:t>-1</a:t>
            </a:r>
            <a:r>
              <a:rPr lang="pt-BR" sz="1400" b="1" dirty="0">
                <a:solidFill>
                  <a:schemeClr val="bg1"/>
                </a:solidFill>
              </a:rPr>
              <a:t> N </a:t>
            </a:r>
          </a:p>
        </p:txBody>
      </p:sp>
      <p:sp>
        <p:nvSpPr>
          <p:cNvPr id="63" name="Rectangle 41"/>
          <p:cNvSpPr>
            <a:spLocks noChangeArrowheads="1"/>
          </p:cNvSpPr>
          <p:nvPr/>
        </p:nvSpPr>
        <p:spPr bwMode="auto">
          <a:xfrm>
            <a:off x="5284664" y="3523120"/>
            <a:ext cx="1330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</a:rPr>
              <a:t>8 </a:t>
            </a:r>
            <a:r>
              <a:rPr lang="pt-BR" dirty="0" err="1">
                <a:solidFill>
                  <a:srgbClr val="000000"/>
                </a:solidFill>
              </a:rPr>
              <a:t>years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dirty="0" err="1">
                <a:solidFill>
                  <a:srgbClr val="000000"/>
                </a:solidFill>
              </a:rPr>
              <a:t>under</a:t>
            </a:r>
            <a:r>
              <a:rPr lang="pt-BR" dirty="0">
                <a:solidFill>
                  <a:srgbClr val="000000"/>
                </a:solidFill>
              </a:rPr>
              <a:t> CT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75804" y="2240687"/>
            <a:ext cx="1223775" cy="738664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/>
              <a:t>SOC seq.</a:t>
            </a:r>
          </a:p>
          <a:p>
            <a:r>
              <a:rPr lang="pt-BR" sz="1400" b="1" u="sng" dirty="0"/>
              <a:t>0.73 </a:t>
            </a:r>
            <a:r>
              <a:rPr lang="pt-BR" sz="1400" b="1" u="sng" dirty="0" err="1"/>
              <a:t>to</a:t>
            </a:r>
            <a:r>
              <a:rPr lang="pt-BR" sz="1400" b="1" u="sng" dirty="0"/>
              <a:t> 1.25 </a:t>
            </a:r>
            <a:r>
              <a:rPr lang="pt-BR" sz="1400" b="1" dirty="0">
                <a:sym typeface="Symbol"/>
              </a:rPr>
              <a:t>Mg ha</a:t>
            </a:r>
            <a:r>
              <a:rPr lang="pt-BR" sz="1400" b="1" baseline="30000" dirty="0">
                <a:sym typeface="Symbol"/>
              </a:rPr>
              <a:t>-1</a:t>
            </a:r>
            <a:r>
              <a:rPr lang="pt-BR" sz="1400" b="1" dirty="0">
                <a:sym typeface="Symbol"/>
              </a:rPr>
              <a:t> yr</a:t>
            </a:r>
            <a:r>
              <a:rPr lang="pt-BR" sz="1400" b="1" baseline="30000" dirty="0">
                <a:sym typeface="Symbol"/>
              </a:rPr>
              <a:t>-1</a:t>
            </a:r>
            <a:endParaRPr lang="pt-BR" sz="1400" b="1" baseline="30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5318" y="1088942"/>
            <a:ext cx="2248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Location</a:t>
            </a:r>
            <a:r>
              <a:rPr lang="pt-BR" sz="1600" b="1" dirty="0"/>
              <a:t>: 13° 00´ SL</a:t>
            </a:r>
          </a:p>
        </p:txBody>
      </p:sp>
    </p:spTree>
    <p:extLst>
      <p:ext uri="{BB962C8B-B14F-4D97-AF65-F5344CB8AC3E}">
        <p14:creationId xmlns:p14="http://schemas.microsoft.com/office/powerpoint/2010/main" val="35062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/>
      <p:bldP spid="53" grpId="0" animBg="1"/>
      <p:bldP spid="55" grpId="0" animBg="1"/>
      <p:bldP spid="56" grpId="0" animBg="1"/>
      <p:bldP spid="57" grpId="0" animBg="1"/>
      <p:bldP spid="58" grpId="0"/>
      <p:bldP spid="60" grpId="0" animBg="1"/>
      <p:bldP spid="6" grpId="0" animBg="1"/>
      <p:bldP spid="63" grpId="0"/>
      <p:bldP spid="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8510" r="8542" b="9126"/>
          <a:stretch>
            <a:fillRect/>
          </a:stretch>
        </p:blipFill>
        <p:spPr bwMode="auto">
          <a:xfrm>
            <a:off x="971601" y="620688"/>
            <a:ext cx="7272808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ipse 2"/>
          <p:cNvSpPr/>
          <p:nvPr/>
        </p:nvSpPr>
        <p:spPr>
          <a:xfrm>
            <a:off x="4685573" y="4758320"/>
            <a:ext cx="648072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713376" y="4196231"/>
            <a:ext cx="2323120" cy="3693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5.3 a 6 </a:t>
            </a:r>
            <a:r>
              <a:rPr lang="pt-BR" b="1" dirty="0" err="1"/>
              <a:t>ton</a:t>
            </a:r>
            <a:r>
              <a:rPr lang="pt-BR" b="1" dirty="0"/>
              <a:t> de C / ha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7884368" y="4653136"/>
            <a:ext cx="0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134119" y="5336094"/>
            <a:ext cx="2957797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As regiões LRV, Sinop e Campo Verde, necessitam de 11.7 a 13.3 </a:t>
            </a:r>
            <a:r>
              <a:rPr lang="pt-BR" b="1" dirty="0" err="1"/>
              <a:t>ton</a:t>
            </a:r>
            <a:r>
              <a:rPr lang="pt-BR" b="1" dirty="0"/>
              <a:t>/ha de palhada para manter o </a:t>
            </a:r>
            <a:r>
              <a:rPr lang="pt-BR" b="1" u="sng" dirty="0"/>
              <a:t>equilíbrio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7504" y="6453336"/>
            <a:ext cx="6251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Fonte: Sá et al., 2015. Land Degradation </a:t>
            </a:r>
            <a:r>
              <a:rPr lang="pt-BR" sz="1600" b="1" dirty="0" err="1">
                <a:solidFill>
                  <a:schemeClr val="bg1"/>
                </a:solidFill>
              </a:rPr>
              <a:t>and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Development</a:t>
            </a:r>
            <a:r>
              <a:rPr lang="pt-BR" sz="1600" b="1" dirty="0">
                <a:solidFill>
                  <a:schemeClr val="bg1"/>
                </a:solidFill>
              </a:rPr>
              <a:t>, 26:531-643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0"/>
            <a:ext cx="9180512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39552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Quantidade mínima de palhada para tornar o balanço de C no solo positivo</a:t>
            </a:r>
          </a:p>
          <a:p>
            <a:pPr algn="ctr"/>
            <a:r>
              <a:rPr lang="pt-BR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Lucas do Rio verde, Sinop e Campo Verde - MT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5009517" y="4380898"/>
            <a:ext cx="1722723" cy="717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5009517" y="2230578"/>
            <a:ext cx="0" cy="286789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4045530" y="1814945"/>
            <a:ext cx="20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 de equilíbrio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9" y="879595"/>
            <a:ext cx="3956736" cy="2348514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14" name="Retângulo 13"/>
          <p:cNvSpPr/>
          <p:nvPr/>
        </p:nvSpPr>
        <p:spPr>
          <a:xfrm>
            <a:off x="3560618" y="1510145"/>
            <a:ext cx="360218" cy="1607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462952" y="149642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16,9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490660" y="239696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18,6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4045530" y="1676400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4045525" y="2590803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2438400" y="1510145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38397" y="2410694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95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5" grpId="0"/>
      <p:bldP spid="14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-1"/>
            <a:ext cx="9144000" cy="9987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344841" y="1268760"/>
          <a:ext cx="8352928" cy="5022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2975" y="188640"/>
            <a:ext cx="882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SOC stock </a:t>
            </a:r>
            <a:r>
              <a:rPr lang="pt-BR" sz="2800" b="1" dirty="0" err="1">
                <a:solidFill>
                  <a:schemeClr val="bg1"/>
                </a:solidFill>
              </a:rPr>
              <a:t>increase</a:t>
            </a:r>
            <a:r>
              <a:rPr lang="pt-BR" sz="2800" b="1" dirty="0">
                <a:solidFill>
                  <a:schemeClr val="bg1"/>
                </a:solidFill>
              </a:rPr>
              <a:t> x </a:t>
            </a:r>
            <a:r>
              <a:rPr lang="pt-BR" sz="2800" b="1" dirty="0" err="1">
                <a:solidFill>
                  <a:schemeClr val="bg1"/>
                </a:solidFill>
              </a:rPr>
              <a:t>Yield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6024" y="6444044"/>
            <a:ext cx="7812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</a:t>
            </a:r>
            <a:r>
              <a:rPr lang="pt-BR" sz="1600" b="1" dirty="0"/>
              <a:t>Sá, </a:t>
            </a:r>
            <a:r>
              <a:rPr lang="pt-BR" sz="1600" b="1" dirty="0" err="1"/>
              <a:t>Séguy</a:t>
            </a:r>
            <a:r>
              <a:rPr lang="pt-BR" sz="1600" b="1" dirty="0"/>
              <a:t>, </a:t>
            </a:r>
            <a:r>
              <a:rPr lang="pt-BR" sz="1600" b="1" dirty="0" err="1"/>
              <a:t>Tivet</a:t>
            </a:r>
            <a:r>
              <a:rPr lang="pt-BR" sz="1600" b="1" dirty="0"/>
              <a:t>, </a:t>
            </a:r>
            <a:r>
              <a:rPr lang="pt-BR" sz="1600" b="1" dirty="0" err="1"/>
              <a:t>Lal</a:t>
            </a:r>
            <a:r>
              <a:rPr lang="pt-BR" sz="1600" b="1" dirty="0"/>
              <a:t> et al., 2015 - Land </a:t>
            </a:r>
            <a:r>
              <a:rPr lang="pt-BR" sz="1600" b="1" dirty="0" err="1"/>
              <a:t>Degradation</a:t>
            </a:r>
            <a:r>
              <a:rPr lang="pt-BR" sz="1600" b="1" dirty="0"/>
              <a:t> &amp; </a:t>
            </a:r>
            <a:r>
              <a:rPr lang="pt-BR" sz="1600" b="1" dirty="0" err="1"/>
              <a:t>Development</a:t>
            </a:r>
            <a:r>
              <a:rPr lang="pt-BR" sz="1600" b="1" dirty="0"/>
              <a:t>, v.26:531-543 </a:t>
            </a:r>
          </a:p>
        </p:txBody>
      </p:sp>
      <p:sp>
        <p:nvSpPr>
          <p:cNvPr id="6" name="Elipse 5"/>
          <p:cNvSpPr/>
          <p:nvPr/>
        </p:nvSpPr>
        <p:spPr>
          <a:xfrm>
            <a:off x="7092280" y="1700808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915816" y="3429000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7130446" y="1002727"/>
            <a:ext cx="198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err="1"/>
              <a:t>Location</a:t>
            </a:r>
            <a:r>
              <a:rPr lang="pt-BR" sz="1400" b="1" dirty="0"/>
              <a:t>: 13° 00´ SL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84872" y="1671191"/>
            <a:ext cx="872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18,6</a:t>
            </a:r>
          </a:p>
          <a:p>
            <a:pPr algn="ctr"/>
            <a:r>
              <a:rPr lang="pt-BR" b="1" dirty="0" err="1"/>
              <a:t>Ton</a:t>
            </a:r>
            <a:r>
              <a:rPr lang="pt-BR" b="1" dirty="0"/>
              <a:t>/ha</a:t>
            </a:r>
          </a:p>
          <a:p>
            <a:pPr algn="ctr"/>
            <a:r>
              <a:rPr lang="pt-BR" b="1" dirty="0"/>
              <a:t>palha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821563" y="1784117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=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087659" y="3527700"/>
            <a:ext cx="872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8,9</a:t>
            </a:r>
          </a:p>
          <a:p>
            <a:pPr algn="ctr"/>
            <a:r>
              <a:rPr lang="pt-BR" b="1" dirty="0" err="1"/>
              <a:t>Ton</a:t>
            </a:r>
            <a:r>
              <a:rPr lang="pt-BR" b="1" dirty="0"/>
              <a:t>/ha</a:t>
            </a:r>
          </a:p>
          <a:p>
            <a:pPr algn="ctr"/>
            <a:r>
              <a:rPr lang="pt-BR" b="1" dirty="0"/>
              <a:t>palha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724350" y="3640626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=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054442" y="4326335"/>
            <a:ext cx="2310545" cy="92333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 aumento de 1 </a:t>
            </a:r>
            <a:r>
              <a:rPr lang="pt-BR" b="1" dirty="0" err="1"/>
              <a:t>ton</a:t>
            </a:r>
            <a:r>
              <a:rPr lang="pt-BR" b="1" dirty="0"/>
              <a:t> de C aumenta 28 kg soja/ha</a:t>
            </a:r>
          </a:p>
        </p:txBody>
      </p:sp>
    </p:spTree>
    <p:extLst>
      <p:ext uri="{BB962C8B-B14F-4D97-AF65-F5344CB8AC3E}">
        <p14:creationId xmlns:p14="http://schemas.microsoft.com/office/powerpoint/2010/main" val="10315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  <p:bldP spid="7" grpId="0" animBg="1"/>
      <p:bldP spid="9" grpId="0"/>
      <p:bldP spid="10" grpId="0"/>
      <p:bldP spid="11" grpId="0"/>
      <p:bldP spid="12" grpId="0"/>
      <p:bldP spid="14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aixaDeTexto 2"/>
          <p:cNvSpPr txBox="1">
            <a:spLocks noChangeArrowheads="1"/>
          </p:cNvSpPr>
          <p:nvPr/>
        </p:nvSpPr>
        <p:spPr bwMode="auto">
          <a:xfrm>
            <a:off x="179512" y="77723"/>
            <a:ext cx="8784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Relação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linear entre a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adição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anual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de C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pelos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sistemas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produção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e o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sequestro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anual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de C </a:t>
            </a:r>
            <a:endParaRPr lang="pt-BR" sz="24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234064"/>
              </p:ext>
            </p:extLst>
          </p:nvPr>
        </p:nvGraphicFramePr>
        <p:xfrm>
          <a:off x="467544" y="1052736"/>
          <a:ext cx="8208912" cy="538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60040" y="6550223"/>
            <a:ext cx="6516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Fonte: Sá, et al., Land Degradation and Development, 2015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27984" y="4622219"/>
            <a:ext cx="3456384" cy="707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Taxa de conversão de C da palhada em C no solo = 16.5%</a:t>
            </a:r>
          </a:p>
        </p:txBody>
      </p:sp>
    </p:spTree>
    <p:extLst>
      <p:ext uri="{BB962C8B-B14F-4D97-AF65-F5344CB8AC3E}">
        <p14:creationId xmlns:p14="http://schemas.microsoft.com/office/powerpoint/2010/main" val="2061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m 10" descr="latossospd20.bmp"/>
          <p:cNvSpPr>
            <a:spLocks noChangeAspect="1"/>
          </p:cNvSpPr>
          <p:nvPr/>
        </p:nvSpPr>
        <p:spPr bwMode="auto">
          <a:xfrm>
            <a:off x="6227887" y="1171927"/>
            <a:ext cx="2490787" cy="261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" name="Imagem 8" descr="latossocn.bmp"/>
          <p:cNvSpPr>
            <a:spLocks noChangeAspect="1"/>
          </p:cNvSpPr>
          <p:nvPr/>
        </p:nvSpPr>
        <p:spPr bwMode="auto">
          <a:xfrm>
            <a:off x="785366" y="1098906"/>
            <a:ext cx="2490788" cy="267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" name="Imagem 10" descr="latossocn.bmp"/>
          <p:cNvSpPr>
            <a:spLocks noChangeAspect="1"/>
          </p:cNvSpPr>
          <p:nvPr/>
        </p:nvSpPr>
        <p:spPr bwMode="auto">
          <a:xfrm>
            <a:off x="827584" y="1108324"/>
            <a:ext cx="2509007" cy="265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" name="Imagem 11" descr="latossospd11.bmp"/>
          <p:cNvSpPr>
            <a:spLocks noChangeAspect="1"/>
          </p:cNvSpPr>
          <p:nvPr/>
        </p:nvSpPr>
        <p:spPr bwMode="auto">
          <a:xfrm>
            <a:off x="3563888" y="1144672"/>
            <a:ext cx="2472627" cy="261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" name="Imagem 12" descr="latossospd20.bmp"/>
          <p:cNvSpPr>
            <a:spLocks noChangeAspect="1"/>
          </p:cNvSpPr>
          <p:nvPr/>
        </p:nvSpPr>
        <p:spPr bwMode="auto">
          <a:xfrm>
            <a:off x="6257721" y="1162723"/>
            <a:ext cx="2490743" cy="260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upo 19"/>
          <p:cNvGrpSpPr/>
          <p:nvPr/>
        </p:nvGrpSpPr>
        <p:grpSpPr>
          <a:xfrm>
            <a:off x="1613482" y="768159"/>
            <a:ext cx="2454462" cy="2952309"/>
            <a:chOff x="1613482" y="910053"/>
            <a:chExt cx="2454462" cy="2952309"/>
          </a:xfrm>
        </p:grpSpPr>
        <p:pic>
          <p:nvPicPr>
            <p:cNvPr id="11" name="Imagem 10" descr="latocn.bmp"/>
            <p:cNvPicPr>
              <a:picLocks noChangeAspect="1"/>
            </p:cNvPicPr>
            <p:nvPr/>
          </p:nvPicPr>
          <p:blipFill>
            <a:blip r:embed="rId2" cstate="print"/>
            <a:srcRect l="12852" t="14808" r="22849" b="37358"/>
            <a:stretch>
              <a:fillRect/>
            </a:stretch>
          </p:blipFill>
          <p:spPr>
            <a:xfrm>
              <a:off x="1613482" y="1279385"/>
              <a:ext cx="2454462" cy="25829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CaixaDeTexto 13"/>
            <p:cNvSpPr txBox="1"/>
            <p:nvPr/>
          </p:nvSpPr>
          <p:spPr>
            <a:xfrm>
              <a:off x="2483768" y="91005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NV</a:t>
              </a:r>
              <a:endParaRPr lang="pt-BR" b="1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4115555" y="768159"/>
            <a:ext cx="2472669" cy="2952309"/>
            <a:chOff x="4115555" y="910053"/>
            <a:chExt cx="2472669" cy="2952309"/>
          </a:xfrm>
        </p:grpSpPr>
        <p:pic>
          <p:nvPicPr>
            <p:cNvPr id="12" name="Imagem 11" descr="latospd11.bmp"/>
            <p:cNvPicPr>
              <a:picLocks noChangeAspect="1"/>
            </p:cNvPicPr>
            <p:nvPr/>
          </p:nvPicPr>
          <p:blipFill>
            <a:blip r:embed="rId3" cstate="print"/>
            <a:srcRect l="12376" t="14808" r="22849" b="36685"/>
            <a:stretch>
              <a:fillRect/>
            </a:stretch>
          </p:blipFill>
          <p:spPr>
            <a:xfrm>
              <a:off x="4115555" y="1279385"/>
              <a:ext cx="2472669" cy="25829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CaixaDeTexto 14"/>
            <p:cNvSpPr txBox="1"/>
            <p:nvPr/>
          </p:nvSpPr>
          <p:spPr>
            <a:xfrm>
              <a:off x="4860032" y="910053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NT-11</a:t>
              </a:r>
              <a:endParaRPr lang="pt-BR" b="1" dirty="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635898" y="768159"/>
            <a:ext cx="2472606" cy="2970528"/>
            <a:chOff x="6635898" y="910053"/>
            <a:chExt cx="2472606" cy="2970528"/>
          </a:xfrm>
        </p:grpSpPr>
        <p:pic>
          <p:nvPicPr>
            <p:cNvPr id="13" name="Imagem 12" descr="latospd20.bmp"/>
            <p:cNvPicPr>
              <a:picLocks noChangeAspect="1"/>
            </p:cNvPicPr>
            <p:nvPr/>
          </p:nvPicPr>
          <p:blipFill>
            <a:blip r:embed="rId4" cstate="print"/>
            <a:srcRect l="12852" t="14808" r="22373" b="37021"/>
            <a:stretch>
              <a:fillRect/>
            </a:stretch>
          </p:blipFill>
          <p:spPr>
            <a:xfrm>
              <a:off x="6635898" y="1279385"/>
              <a:ext cx="2472606" cy="26011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CaixaDeTexto 15"/>
            <p:cNvSpPr txBox="1"/>
            <p:nvPr/>
          </p:nvSpPr>
          <p:spPr>
            <a:xfrm>
              <a:off x="7460048" y="910053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NT-20</a:t>
              </a:r>
              <a:endParaRPr lang="pt-BR" b="1" dirty="0"/>
            </a:p>
          </p:txBody>
        </p:sp>
      </p:grpSp>
      <p:sp>
        <p:nvSpPr>
          <p:cNvPr id="17" name="Imagem 14" descr="cambissolospd20.bmp"/>
          <p:cNvSpPr>
            <a:spLocks noChangeAspect="1"/>
          </p:cNvSpPr>
          <p:nvPr/>
        </p:nvSpPr>
        <p:spPr bwMode="auto">
          <a:xfrm>
            <a:off x="6147371" y="4338017"/>
            <a:ext cx="274478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" name="Imagem 13" descr="cambissolospd11.bmp"/>
          <p:cNvSpPr>
            <a:spLocks noChangeAspect="1"/>
          </p:cNvSpPr>
          <p:nvPr/>
        </p:nvSpPr>
        <p:spPr bwMode="auto">
          <a:xfrm>
            <a:off x="3285108" y="4196123"/>
            <a:ext cx="272732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9" name="Imagem 12" descr="cambissolocn.bmp"/>
          <p:cNvSpPr>
            <a:spLocks noChangeAspect="1"/>
          </p:cNvSpPr>
          <p:nvPr/>
        </p:nvSpPr>
        <p:spPr bwMode="auto">
          <a:xfrm>
            <a:off x="250825" y="4311029"/>
            <a:ext cx="2782888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3" name="Imagem 22" descr="cambicn.bmp"/>
          <p:cNvPicPr>
            <a:picLocks noChangeAspect="1"/>
          </p:cNvPicPr>
          <p:nvPr/>
        </p:nvPicPr>
        <p:blipFill>
          <a:blip r:embed="rId5" cstate="print"/>
          <a:srcRect l="16660" t="18511" r="11900" b="33992"/>
          <a:stretch>
            <a:fillRect/>
          </a:stretch>
        </p:blipFill>
        <p:spPr>
          <a:xfrm>
            <a:off x="1613482" y="3880318"/>
            <a:ext cx="2454462" cy="2621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m 23" descr="cambispd11.bmp"/>
          <p:cNvPicPr>
            <a:picLocks noChangeAspect="1"/>
          </p:cNvPicPr>
          <p:nvPr/>
        </p:nvPicPr>
        <p:blipFill>
          <a:blip r:embed="rId6" cstate="print"/>
          <a:srcRect l="16660" t="18511" r="11900" b="33992"/>
          <a:stretch>
            <a:fillRect/>
          </a:stretch>
        </p:blipFill>
        <p:spPr>
          <a:xfrm>
            <a:off x="4115555" y="3880318"/>
            <a:ext cx="2472669" cy="2632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m 24" descr="cambispd20.bmp"/>
          <p:cNvPicPr>
            <a:picLocks noChangeAspect="1"/>
          </p:cNvPicPr>
          <p:nvPr/>
        </p:nvPicPr>
        <p:blipFill>
          <a:blip r:embed="rId7" cstate="print"/>
          <a:srcRect l="16660" t="18511" r="11900" b="33992"/>
          <a:stretch>
            <a:fillRect/>
          </a:stretch>
        </p:blipFill>
        <p:spPr>
          <a:xfrm>
            <a:off x="6635898" y="3880318"/>
            <a:ext cx="2472606" cy="26329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upo 5"/>
          <p:cNvGrpSpPr/>
          <p:nvPr/>
        </p:nvGrpSpPr>
        <p:grpSpPr>
          <a:xfrm>
            <a:off x="107504" y="1098906"/>
            <a:ext cx="1584176" cy="2554182"/>
            <a:chOff x="107504" y="1240800"/>
            <a:chExt cx="1584176" cy="2554182"/>
          </a:xfrm>
        </p:grpSpPr>
        <p:grpSp>
          <p:nvGrpSpPr>
            <p:cNvPr id="29" name="Grupo 28"/>
            <p:cNvGrpSpPr/>
            <p:nvPr/>
          </p:nvGrpSpPr>
          <p:grpSpPr>
            <a:xfrm>
              <a:off x="107504" y="1953552"/>
              <a:ext cx="1584176" cy="1841430"/>
              <a:chOff x="539552" y="4509120"/>
              <a:chExt cx="1584176" cy="1841430"/>
            </a:xfrm>
          </p:grpSpPr>
          <p:sp>
            <p:nvSpPr>
              <p:cNvPr id="30" name="CaixaDeTexto 29"/>
              <p:cNvSpPr txBox="1"/>
              <p:nvPr/>
            </p:nvSpPr>
            <p:spPr>
              <a:xfrm>
                <a:off x="539552" y="4509120"/>
                <a:ext cx="15121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TOC, Mg ha</a:t>
                </a:r>
                <a:r>
                  <a:rPr lang="en-US" sz="1600" b="1" baseline="30000" dirty="0"/>
                  <a:t>-1</a:t>
                </a:r>
                <a:endParaRPr lang="pt-BR" sz="1600" b="1" baseline="30000" dirty="0"/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1115616" y="4931876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50 -100</a:t>
                </a:r>
                <a:endParaRPr lang="pt-BR" sz="1600" b="1" dirty="0"/>
              </a:p>
            </p:txBody>
          </p:sp>
          <p:sp>
            <p:nvSpPr>
              <p:cNvPr id="32" name="CaixaDeTexto 31"/>
              <p:cNvSpPr txBox="1"/>
              <p:nvPr/>
            </p:nvSpPr>
            <p:spPr>
              <a:xfrm>
                <a:off x="971600" y="5291916"/>
                <a:ext cx="1152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101 - 150</a:t>
                </a:r>
                <a:endParaRPr lang="pt-BR" sz="1600" b="1" dirty="0"/>
              </a:p>
            </p:txBody>
          </p:sp>
          <p:sp>
            <p:nvSpPr>
              <p:cNvPr id="33" name="CaixaDeTexto 32"/>
              <p:cNvSpPr txBox="1"/>
              <p:nvPr/>
            </p:nvSpPr>
            <p:spPr>
              <a:xfrm>
                <a:off x="971600" y="5651956"/>
                <a:ext cx="1152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151 - 200</a:t>
                </a:r>
                <a:endParaRPr lang="pt-BR" sz="1600" b="1" dirty="0"/>
              </a:p>
            </p:txBody>
          </p:sp>
          <p:sp>
            <p:nvSpPr>
              <p:cNvPr id="34" name="CaixaDeTexto 33"/>
              <p:cNvSpPr txBox="1"/>
              <p:nvPr/>
            </p:nvSpPr>
            <p:spPr>
              <a:xfrm>
                <a:off x="971600" y="6011996"/>
                <a:ext cx="1152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201 - 250</a:t>
                </a:r>
                <a:endParaRPr lang="pt-BR" sz="1600" b="1" dirty="0"/>
              </a:p>
            </p:txBody>
          </p:sp>
          <p:grpSp>
            <p:nvGrpSpPr>
              <p:cNvPr id="35" name="Grupo 34"/>
              <p:cNvGrpSpPr/>
              <p:nvPr/>
            </p:nvGrpSpPr>
            <p:grpSpPr>
              <a:xfrm>
                <a:off x="611560" y="4931876"/>
                <a:ext cx="360040" cy="1368152"/>
                <a:chOff x="611560" y="4931876"/>
                <a:chExt cx="648072" cy="1368152"/>
              </a:xfrm>
            </p:grpSpPr>
            <p:sp>
              <p:nvSpPr>
                <p:cNvPr id="36" name="Retângulo 35"/>
                <p:cNvSpPr/>
                <p:nvPr/>
              </p:nvSpPr>
              <p:spPr>
                <a:xfrm>
                  <a:off x="611560" y="4931876"/>
                  <a:ext cx="648072" cy="28803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7" name="Retângulo 36"/>
                <p:cNvSpPr/>
                <p:nvPr/>
              </p:nvSpPr>
              <p:spPr>
                <a:xfrm>
                  <a:off x="611560" y="5291916"/>
                  <a:ext cx="648072" cy="28803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8" name="Retângulo 37"/>
                <p:cNvSpPr/>
                <p:nvPr/>
              </p:nvSpPr>
              <p:spPr>
                <a:xfrm>
                  <a:off x="611560" y="5651956"/>
                  <a:ext cx="648072" cy="288032"/>
                </a:xfrm>
                <a:prstGeom prst="rect">
                  <a:avLst/>
                </a:prstGeom>
                <a:solidFill>
                  <a:srgbClr val="33CC33"/>
                </a:solidFill>
                <a:ln>
                  <a:solidFill>
                    <a:srgbClr val="33C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9" name="Retângulo 38"/>
                <p:cNvSpPr/>
                <p:nvPr/>
              </p:nvSpPr>
              <p:spPr>
                <a:xfrm>
                  <a:off x="611560" y="6011996"/>
                  <a:ext cx="648072" cy="288032"/>
                </a:xfrm>
                <a:prstGeom prst="rect">
                  <a:avLst/>
                </a:prstGeom>
                <a:solidFill>
                  <a:srgbClr val="000099"/>
                </a:solidFill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52" name="CaixaDeTexto 51"/>
            <p:cNvSpPr txBox="1"/>
            <p:nvPr/>
          </p:nvSpPr>
          <p:spPr>
            <a:xfrm>
              <a:off x="155296" y="1240800"/>
              <a:ext cx="1260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Oxisols</a:t>
              </a:r>
              <a:endParaRPr lang="pt-BR" b="1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43508" y="3791162"/>
            <a:ext cx="1620180" cy="2633518"/>
            <a:chOff x="143508" y="3933056"/>
            <a:chExt cx="1620180" cy="2633518"/>
          </a:xfrm>
        </p:grpSpPr>
        <p:grpSp>
          <p:nvGrpSpPr>
            <p:cNvPr id="40" name="Grupo 39"/>
            <p:cNvGrpSpPr/>
            <p:nvPr/>
          </p:nvGrpSpPr>
          <p:grpSpPr>
            <a:xfrm>
              <a:off x="179512" y="4797152"/>
              <a:ext cx="432048" cy="1718900"/>
              <a:chOff x="251520" y="4941168"/>
              <a:chExt cx="648072" cy="1718900"/>
            </a:xfrm>
          </p:grpSpPr>
          <p:sp>
            <p:nvSpPr>
              <p:cNvPr id="41" name="Retângulo 40"/>
              <p:cNvSpPr/>
              <p:nvPr/>
            </p:nvSpPr>
            <p:spPr>
              <a:xfrm>
                <a:off x="251520" y="4941168"/>
                <a:ext cx="648072" cy="28803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42" name="Retângulo 41"/>
              <p:cNvSpPr/>
              <p:nvPr/>
            </p:nvSpPr>
            <p:spPr>
              <a:xfrm>
                <a:off x="251520" y="6011996"/>
                <a:ext cx="648072" cy="28803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43" name="Retângulo 42"/>
              <p:cNvSpPr/>
              <p:nvPr/>
            </p:nvSpPr>
            <p:spPr>
              <a:xfrm>
                <a:off x="251520" y="5661248"/>
                <a:ext cx="648072" cy="288032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44" name="Retângulo 43"/>
              <p:cNvSpPr/>
              <p:nvPr/>
            </p:nvSpPr>
            <p:spPr>
              <a:xfrm>
                <a:off x="251520" y="6372036"/>
                <a:ext cx="648072" cy="288032"/>
              </a:xfrm>
              <a:prstGeom prst="rect">
                <a:avLst/>
              </a:prstGeom>
              <a:solidFill>
                <a:srgbClr val="000066"/>
              </a:solidFill>
              <a:ln>
                <a:solidFill>
                  <a:srgbClr val="00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45" name="Retângulo 44"/>
              <p:cNvSpPr/>
              <p:nvPr/>
            </p:nvSpPr>
            <p:spPr>
              <a:xfrm>
                <a:off x="251520" y="5301208"/>
                <a:ext cx="648072" cy="288032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</p:grpSp>
        <p:sp>
          <p:nvSpPr>
            <p:cNvPr id="46" name="CaixaDeTexto 45"/>
            <p:cNvSpPr txBox="1"/>
            <p:nvPr/>
          </p:nvSpPr>
          <p:spPr>
            <a:xfrm>
              <a:off x="971600" y="4797152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&lt; 135</a:t>
              </a:r>
              <a:endParaRPr lang="pt-BR" sz="1600" b="1" dirty="0"/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611560" y="5867980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176 - 200</a:t>
              </a:r>
              <a:endParaRPr lang="pt-BR" sz="1600" b="1" dirty="0"/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611560" y="5517232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156 - 175 </a:t>
              </a:r>
              <a:endParaRPr lang="pt-BR" sz="1600" b="1" dirty="0"/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971600" y="622802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&gt; 200</a:t>
              </a:r>
              <a:endParaRPr lang="pt-BR" sz="1600" b="1" dirty="0"/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611560" y="5147900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136 - 155</a:t>
              </a:r>
              <a:endParaRPr lang="pt-BR" sz="1600" b="1" dirty="0"/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143508" y="3933056"/>
              <a:ext cx="1404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Inceptisols</a:t>
              </a:r>
              <a:endParaRPr lang="pt-BR" b="1" dirty="0"/>
            </a:p>
          </p:txBody>
        </p:sp>
      </p:grpSp>
      <p:sp>
        <p:nvSpPr>
          <p:cNvPr id="5" name="Retângulo 4"/>
          <p:cNvSpPr/>
          <p:nvPr/>
        </p:nvSpPr>
        <p:spPr>
          <a:xfrm>
            <a:off x="0" y="1"/>
            <a:ext cx="9144000" cy="752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07504" y="76156"/>
            <a:ext cx="878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Soil C stock </a:t>
            </a:r>
            <a:r>
              <a:rPr lang="pt-BR" sz="2000" b="1" dirty="0" err="1">
                <a:solidFill>
                  <a:schemeClr val="bg1"/>
                </a:solidFill>
              </a:rPr>
              <a:t>recovery</a:t>
            </a:r>
            <a:r>
              <a:rPr lang="pt-BR" sz="2000" b="1" dirty="0">
                <a:solidFill>
                  <a:schemeClr val="bg1"/>
                </a:solidFill>
              </a:rPr>
              <a:t> in </a:t>
            </a:r>
            <a:r>
              <a:rPr lang="pt-BR" sz="2000" b="1" dirty="0" err="1">
                <a:solidFill>
                  <a:schemeClr val="bg1"/>
                </a:solidFill>
              </a:rPr>
              <a:t>Oxisols</a:t>
            </a:r>
            <a:r>
              <a:rPr lang="pt-BR" sz="2000" b="1" dirty="0">
                <a:solidFill>
                  <a:schemeClr val="bg1"/>
                </a:solidFill>
              </a:rPr>
              <a:t> and </a:t>
            </a:r>
            <a:r>
              <a:rPr lang="pt-BR" sz="2000" b="1" dirty="0" err="1">
                <a:solidFill>
                  <a:schemeClr val="bg1"/>
                </a:solidFill>
              </a:rPr>
              <a:t>Inceptisols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by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duration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of</a:t>
            </a:r>
            <a:r>
              <a:rPr lang="pt-BR" sz="2000" b="1" dirty="0">
                <a:solidFill>
                  <a:schemeClr val="bg1"/>
                </a:solidFill>
              </a:rPr>
              <a:t> No-</a:t>
            </a:r>
            <a:r>
              <a:rPr lang="pt-BR" sz="2000" b="1" dirty="0" err="1">
                <a:solidFill>
                  <a:schemeClr val="bg1"/>
                </a:solidFill>
              </a:rPr>
              <a:t>till</a:t>
            </a:r>
            <a:r>
              <a:rPr lang="pt-BR" sz="2000" b="1" dirty="0">
                <a:solidFill>
                  <a:schemeClr val="bg1"/>
                </a:solidFill>
              </a:rPr>
              <a:t> (Case </a:t>
            </a:r>
            <a:r>
              <a:rPr lang="pt-BR" sz="2000" b="1" dirty="0" err="1">
                <a:solidFill>
                  <a:schemeClr val="bg1"/>
                </a:solidFill>
              </a:rPr>
              <a:t>of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study</a:t>
            </a:r>
            <a:r>
              <a:rPr lang="pt-BR" sz="2000" b="1" dirty="0">
                <a:solidFill>
                  <a:schemeClr val="bg1"/>
                </a:solidFill>
              </a:rPr>
              <a:t> – 1.8 </a:t>
            </a:r>
            <a:r>
              <a:rPr lang="pt-BR" sz="2000" b="1" dirty="0" err="1">
                <a:solidFill>
                  <a:schemeClr val="bg1"/>
                </a:solidFill>
              </a:rPr>
              <a:t>million</a:t>
            </a:r>
            <a:r>
              <a:rPr lang="pt-BR" sz="2000" b="1" dirty="0">
                <a:solidFill>
                  <a:schemeClr val="bg1"/>
                </a:solidFill>
              </a:rPr>
              <a:t> ha, Southern </a:t>
            </a:r>
            <a:r>
              <a:rPr lang="pt-BR" sz="2000" b="1" dirty="0" err="1">
                <a:solidFill>
                  <a:schemeClr val="bg1"/>
                </a:solidFill>
              </a:rPr>
              <a:t>Brazil</a:t>
            </a:r>
            <a:r>
              <a:rPr lang="pt-BR" sz="2000" b="1" dirty="0">
                <a:solidFill>
                  <a:schemeClr val="bg1"/>
                </a:solidFill>
              </a:rPr>
              <a:t> )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216024" y="6475576"/>
            <a:ext cx="7812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Source</a:t>
            </a:r>
            <a:r>
              <a:rPr lang="pt-BR" sz="1400" dirty="0"/>
              <a:t>: Sá, Santos, Lal et al., 2013. Soil </a:t>
            </a:r>
            <a:r>
              <a:rPr lang="pt-BR" sz="1400" dirty="0" err="1"/>
              <a:t>Sci</a:t>
            </a:r>
            <a:r>
              <a:rPr lang="pt-BR" sz="1400" dirty="0"/>
              <a:t>. Soc. Am. J. v.77:2094-2110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30864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6" descr="P1010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92275" y="3595959"/>
            <a:ext cx="5875338" cy="1539875"/>
            <a:chOff x="1045" y="2129"/>
            <a:chExt cx="3722" cy="970"/>
          </a:xfrm>
        </p:grpSpPr>
        <p:sp>
          <p:nvSpPr>
            <p:cNvPr id="67601" name="Pyr3"/>
            <p:cNvSpPr>
              <a:spLocks noEditPoints="1" noChangeArrowheads="1"/>
            </p:cNvSpPr>
            <p:nvPr/>
          </p:nvSpPr>
          <p:spPr bwMode="auto">
            <a:xfrm>
              <a:off x="1045" y="2129"/>
              <a:ext cx="3722" cy="9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87 w 21600"/>
                <a:gd name="T13" fmla="*/ 490 h 21600"/>
                <a:gd name="T14" fmla="*/ 16313 w 21600"/>
                <a:gd name="T15" fmla="*/ 2111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E7D">
                    <a:alpha val="29999"/>
                  </a:srgbClr>
                </a:gs>
                <a:gs pos="100000">
                  <a:srgbClr val="76583A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602" name="Text Box 4"/>
            <p:cNvSpPr txBox="1">
              <a:spLocks noChangeArrowheads="1"/>
            </p:cNvSpPr>
            <p:nvPr/>
          </p:nvSpPr>
          <p:spPr bwMode="auto">
            <a:xfrm>
              <a:off x="1747" y="2226"/>
              <a:ext cx="23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 dirty="0">
                  <a:solidFill>
                    <a:schemeClr val="bg1"/>
                  </a:solidFill>
                  <a:latin typeface="Tahoma" pitchFamily="34" charset="0"/>
                </a:rPr>
                <a:t>Proteção dos agregados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08400" y="738459"/>
            <a:ext cx="1804988" cy="1322387"/>
            <a:chOff x="2344" y="329"/>
            <a:chExt cx="1129" cy="833"/>
          </a:xfrm>
        </p:grpSpPr>
        <p:sp>
          <p:nvSpPr>
            <p:cNvPr id="67599" name="Pyr1"/>
            <p:cNvSpPr>
              <a:spLocks noEditPoints="1" noChangeArrowheads="1"/>
            </p:cNvSpPr>
            <p:nvPr/>
          </p:nvSpPr>
          <p:spPr bwMode="auto">
            <a:xfrm>
              <a:off x="2344" y="329"/>
              <a:ext cx="1129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395 w 21600"/>
                <a:gd name="T10" fmla="*/ 11791 h 21600"/>
                <a:gd name="T11" fmla="*/ 16205 w 21600"/>
                <a:gd name="T12" fmla="*/ 20609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gradFill rotWithShape="1">
              <a:gsLst>
                <a:gs pos="0">
                  <a:srgbClr val="D8EBB3">
                    <a:alpha val="29999"/>
                  </a:srgbClr>
                </a:gs>
                <a:gs pos="100000">
                  <a:srgbClr val="646D53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600" name="Text Box 7"/>
            <p:cNvSpPr txBox="1">
              <a:spLocks noChangeArrowheads="1"/>
            </p:cNvSpPr>
            <p:nvPr/>
          </p:nvSpPr>
          <p:spPr bwMode="auto">
            <a:xfrm>
              <a:off x="2472" y="586"/>
              <a:ext cx="89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5400" b="1" dirty="0">
                  <a:solidFill>
                    <a:srgbClr val="FFFF66"/>
                  </a:solidFill>
                  <a:latin typeface="Arial Black" pitchFamily="34" charset="0"/>
                </a:rPr>
                <a:t>C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84213" y="5127897"/>
            <a:ext cx="7920037" cy="1541463"/>
            <a:chOff x="684213" y="4911726"/>
            <a:chExt cx="7920037" cy="1541463"/>
          </a:xfrm>
        </p:grpSpPr>
        <p:sp>
          <p:nvSpPr>
            <p:cNvPr id="278537" name="Pyr4"/>
            <p:cNvSpPr>
              <a:spLocks noEditPoints="1" noChangeArrowheads="1"/>
            </p:cNvSpPr>
            <p:nvPr/>
          </p:nvSpPr>
          <p:spPr bwMode="auto">
            <a:xfrm>
              <a:off x="684213" y="4911726"/>
              <a:ext cx="7920037" cy="1541463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FF">
                    <a:gamma/>
                    <a:shade val="0"/>
                    <a:invGamma/>
                    <a:alpha val="60001"/>
                  </a:srgbClr>
                </a:gs>
                <a:gs pos="50000">
                  <a:srgbClr val="0000FF">
                    <a:alpha val="30000"/>
                  </a:srgbClr>
                </a:gs>
                <a:gs pos="100000">
                  <a:srgbClr val="0000FF">
                    <a:gamma/>
                    <a:shade val="0"/>
                    <a:invGamma/>
                    <a:alpha val="60001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7597" name="Text Box 10"/>
            <p:cNvSpPr txBox="1">
              <a:spLocks noChangeArrowheads="1"/>
            </p:cNvSpPr>
            <p:nvPr/>
          </p:nvSpPr>
          <p:spPr bwMode="auto">
            <a:xfrm>
              <a:off x="899592" y="5868414"/>
              <a:ext cx="74199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 dirty="0">
                  <a:solidFill>
                    <a:schemeClr val="bg1"/>
                  </a:solidFill>
                  <a:latin typeface="Tahoma" pitchFamily="34" charset="0"/>
                </a:rPr>
                <a:t>Plantio direto e rotação de culturas</a:t>
              </a:r>
              <a:endParaRPr lang="pt-BR" sz="24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sp>
        <p:nvSpPr>
          <p:cNvPr id="67598" name="Text Box 11"/>
          <p:cNvSpPr txBox="1">
            <a:spLocks noChangeArrowheads="1"/>
          </p:cNvSpPr>
          <p:nvPr/>
        </p:nvSpPr>
        <p:spPr bwMode="auto">
          <a:xfrm>
            <a:off x="1184426" y="5139189"/>
            <a:ext cx="71351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latin typeface="Tahoma" pitchFamily="34" charset="0"/>
              </a:rPr>
              <a:t>Diversidade no input de C            (Parte aérea e raízes)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00338" y="2052909"/>
            <a:ext cx="3840162" cy="1543050"/>
            <a:chOff x="1691" y="1157"/>
            <a:chExt cx="2429" cy="972"/>
          </a:xfrm>
        </p:grpSpPr>
        <p:sp>
          <p:nvSpPr>
            <p:cNvPr id="67592" name="Pyr2"/>
            <p:cNvSpPr>
              <a:spLocks noEditPoints="1" noChangeArrowheads="1"/>
            </p:cNvSpPr>
            <p:nvPr/>
          </p:nvSpPr>
          <p:spPr bwMode="auto">
            <a:xfrm>
              <a:off x="1691" y="1157"/>
              <a:ext cx="2429" cy="9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489 h 21600"/>
                <a:gd name="T14" fmla="*/ 15811 w 21600"/>
                <a:gd name="T15" fmla="*/ 21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gradFill rotWithShape="1">
              <a:gsLst>
                <a:gs pos="0">
                  <a:srgbClr val="CCCCFF">
                    <a:alpha val="29999"/>
                  </a:srgbClr>
                </a:gs>
                <a:gs pos="100000">
                  <a:srgbClr val="5E5E76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593" name="Text Box 14"/>
            <p:cNvSpPr txBox="1">
              <a:spLocks noChangeArrowheads="1"/>
            </p:cNvSpPr>
            <p:nvPr/>
          </p:nvSpPr>
          <p:spPr bwMode="auto">
            <a:xfrm>
              <a:off x="2064" y="1344"/>
              <a:ext cx="1701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 dirty="0">
                  <a:solidFill>
                    <a:schemeClr val="bg1"/>
                  </a:solidFill>
                  <a:latin typeface="Tahoma" pitchFamily="34" charset="0"/>
                </a:rPr>
                <a:t>Redução da oxidação</a:t>
              </a:r>
            </a:p>
          </p:txBody>
        </p:sp>
      </p:grpSp>
      <p:sp>
        <p:nvSpPr>
          <p:cNvPr id="278543" name="Text Box 15"/>
          <p:cNvSpPr txBox="1">
            <a:spLocks noChangeArrowheads="1"/>
          </p:cNvSpPr>
          <p:nvPr/>
        </p:nvSpPr>
        <p:spPr bwMode="auto">
          <a:xfrm>
            <a:off x="1583829" y="0"/>
            <a:ext cx="597634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400" b="1" dirty="0">
                <a:solidFill>
                  <a:schemeClr val="bg1"/>
                </a:solidFill>
                <a:latin typeface="Tahoma" pitchFamily="34" charset="0"/>
              </a:rPr>
              <a:t>Qualidade do solo </a:t>
            </a:r>
          </a:p>
        </p:txBody>
      </p:sp>
    </p:spTree>
    <p:extLst>
      <p:ext uri="{BB962C8B-B14F-4D97-AF65-F5344CB8AC3E}">
        <p14:creationId xmlns:p14="http://schemas.microsoft.com/office/powerpoint/2010/main" val="12467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8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8" grpId="0"/>
      <p:bldP spid="27854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7" y="-25000"/>
            <a:ext cx="9117833" cy="68383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Pergaminho horizontal 3"/>
          <p:cNvSpPr/>
          <p:nvPr/>
        </p:nvSpPr>
        <p:spPr>
          <a:xfrm>
            <a:off x="179512" y="116632"/>
            <a:ext cx="3386138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82231" y="44676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76056" y="116632"/>
            <a:ext cx="3960440" cy="65556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 </a:t>
            </a:r>
            <a:r>
              <a:rPr lang="en-US" sz="2800" b="1" dirty="0" err="1">
                <a:solidFill>
                  <a:schemeClr val="bg1"/>
                </a:solidFill>
              </a:rPr>
              <a:t>manejo</a:t>
            </a:r>
            <a:r>
              <a:rPr lang="en-US" sz="2800" b="1" dirty="0">
                <a:solidFill>
                  <a:schemeClr val="bg1"/>
                </a:solidFill>
              </a:rPr>
              <a:t> para </a:t>
            </a:r>
            <a:r>
              <a:rPr lang="en-US" sz="2800" b="1" dirty="0" err="1">
                <a:solidFill>
                  <a:schemeClr val="bg1"/>
                </a:solidFill>
              </a:rPr>
              <a:t>conseguir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rgbClr val="FFFF00"/>
                </a:solidFill>
              </a:rPr>
              <a:t>qualidade</a:t>
            </a:r>
            <a:r>
              <a:rPr lang="en-US" sz="2800" b="1" dirty="0">
                <a:solidFill>
                  <a:srgbClr val="FFFF00"/>
                </a:solidFill>
              </a:rPr>
              <a:t> do solo e </a:t>
            </a:r>
            <a:r>
              <a:rPr lang="en-US" sz="2800" b="1" dirty="0" err="1">
                <a:solidFill>
                  <a:srgbClr val="FFFF00"/>
                </a:solidFill>
              </a:rPr>
              <a:t>sucesso</a:t>
            </a:r>
            <a:r>
              <a:rPr lang="en-US" sz="2800" b="1" dirty="0">
                <a:solidFill>
                  <a:srgbClr val="FFFF00"/>
                </a:solidFill>
              </a:rPr>
              <a:t> no SPD </a:t>
            </a:r>
            <a:r>
              <a:rPr lang="en-US" sz="2800" b="1" dirty="0" err="1">
                <a:solidFill>
                  <a:schemeClr val="bg1"/>
                </a:solidFill>
              </a:rPr>
              <a:t>está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associado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capacidade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reestabelecer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uma</a:t>
            </a:r>
            <a:r>
              <a:rPr lang="en-US" sz="2800" b="1" dirty="0">
                <a:solidFill>
                  <a:schemeClr val="bg1"/>
                </a:solidFill>
              </a:rPr>
              <a:t> nova </a:t>
            </a:r>
            <a:r>
              <a:rPr lang="en-US" sz="2800" b="1" dirty="0" err="1">
                <a:solidFill>
                  <a:schemeClr val="bg1"/>
                </a:solidFill>
              </a:rPr>
              <a:t>estrutura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permita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redistribuição</a:t>
            </a:r>
            <a:r>
              <a:rPr lang="en-US" sz="2800" b="1" dirty="0">
                <a:solidFill>
                  <a:schemeClr val="bg1"/>
                </a:solidFill>
              </a:rPr>
              <a:t> do C e N </a:t>
            </a:r>
            <a:r>
              <a:rPr lang="en-US" sz="2800" b="1" dirty="0" err="1">
                <a:solidFill>
                  <a:schemeClr val="bg1"/>
                </a:solidFill>
              </a:rPr>
              <a:t>nos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diversos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reservatórios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promovendo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ativação</a:t>
            </a:r>
            <a:r>
              <a:rPr lang="en-US" sz="2800" b="1" dirty="0">
                <a:solidFill>
                  <a:schemeClr val="bg1"/>
                </a:solidFill>
              </a:rPr>
              <a:t> dos </a:t>
            </a:r>
            <a:r>
              <a:rPr lang="en-US" sz="2800" b="1" dirty="0" err="1">
                <a:solidFill>
                  <a:schemeClr val="bg1"/>
                </a:solidFill>
              </a:rPr>
              <a:t>ciclos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biológicos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atuarão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como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componente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chave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estabilidade</a:t>
            </a:r>
            <a:r>
              <a:rPr lang="en-US" sz="2800" b="1" dirty="0">
                <a:solidFill>
                  <a:schemeClr val="bg1"/>
                </a:solidFill>
              </a:rPr>
              <a:t> dos </a:t>
            </a:r>
            <a:r>
              <a:rPr lang="en-US" sz="2800" b="1" dirty="0" err="1">
                <a:solidFill>
                  <a:schemeClr val="bg1"/>
                </a:solidFill>
              </a:rPr>
              <a:t>sistemas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produção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1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 descr="Palhada de Braquiaria 18.3 ton h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9918" y="4571543"/>
            <a:ext cx="8926578" cy="21698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O </a:t>
            </a:r>
            <a:r>
              <a:rPr lang="en-US" sz="2700" b="1" dirty="0" err="1">
                <a:solidFill>
                  <a:schemeClr val="bg1"/>
                </a:solidFill>
              </a:rPr>
              <a:t>reestabelecimento</a:t>
            </a:r>
            <a:r>
              <a:rPr lang="en-US" sz="2700" b="1" dirty="0">
                <a:solidFill>
                  <a:schemeClr val="bg1"/>
                </a:solidFill>
              </a:rPr>
              <a:t> dos </a:t>
            </a:r>
            <a:r>
              <a:rPr lang="en-US" sz="2700" b="1" dirty="0" err="1">
                <a:solidFill>
                  <a:schemeClr val="bg1"/>
                </a:solidFill>
              </a:rPr>
              <a:t>ciclos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biológicos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está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diretamente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relacionada</a:t>
            </a:r>
            <a:r>
              <a:rPr lang="en-US" sz="2700" b="1" dirty="0">
                <a:solidFill>
                  <a:schemeClr val="bg1"/>
                </a:solidFill>
              </a:rPr>
              <a:t> com a </a:t>
            </a:r>
            <a:r>
              <a:rPr lang="en-US" sz="2700" b="1" dirty="0" err="1">
                <a:solidFill>
                  <a:schemeClr val="bg1"/>
                </a:solidFill>
              </a:rPr>
              <a:t>manutenção</a:t>
            </a:r>
            <a:r>
              <a:rPr lang="en-US" sz="2700" b="1" dirty="0">
                <a:solidFill>
                  <a:schemeClr val="bg1"/>
                </a:solidFill>
              </a:rPr>
              <a:t> do solo </a:t>
            </a:r>
            <a:r>
              <a:rPr lang="en-US" sz="2700" b="1" dirty="0" err="1">
                <a:solidFill>
                  <a:schemeClr val="bg1"/>
                </a:solidFill>
              </a:rPr>
              <a:t>permanentemente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coberto</a:t>
            </a:r>
            <a:r>
              <a:rPr lang="en-US" sz="2700" b="1" dirty="0">
                <a:solidFill>
                  <a:schemeClr val="bg1"/>
                </a:solidFill>
              </a:rPr>
              <a:t> com </a:t>
            </a:r>
            <a:r>
              <a:rPr lang="en-US" sz="2700" b="1" dirty="0" err="1">
                <a:solidFill>
                  <a:schemeClr val="bg1"/>
                </a:solidFill>
              </a:rPr>
              <a:t>resíduos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culturais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ou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plantas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vivas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para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promover</a:t>
            </a:r>
            <a:r>
              <a:rPr lang="en-US" sz="2700" b="1" dirty="0">
                <a:solidFill>
                  <a:schemeClr val="bg1"/>
                </a:solidFill>
              </a:rPr>
              <a:t>  um </a:t>
            </a:r>
            <a:r>
              <a:rPr lang="en-US" sz="2700" b="1" dirty="0" err="1">
                <a:solidFill>
                  <a:schemeClr val="bg1"/>
                </a:solidFill>
              </a:rPr>
              <a:t>fluxo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contínuo</a:t>
            </a:r>
            <a:r>
              <a:rPr lang="en-US" sz="2700" b="1" dirty="0">
                <a:solidFill>
                  <a:schemeClr val="bg1"/>
                </a:solidFill>
              </a:rPr>
              <a:t> de C e N </a:t>
            </a:r>
            <a:r>
              <a:rPr lang="en-US" sz="2700" b="1" dirty="0" err="1">
                <a:solidFill>
                  <a:schemeClr val="bg1"/>
                </a:solidFill>
              </a:rPr>
              <a:t>através</a:t>
            </a:r>
            <a:r>
              <a:rPr lang="en-US" sz="2700" b="1" dirty="0">
                <a:solidFill>
                  <a:schemeClr val="bg1"/>
                </a:solidFill>
              </a:rPr>
              <a:t> da </a:t>
            </a:r>
            <a:r>
              <a:rPr lang="en-US" sz="2700" b="1" dirty="0" err="1">
                <a:solidFill>
                  <a:schemeClr val="bg1"/>
                </a:solidFill>
              </a:rPr>
              <a:t>comunidade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microbiana</a:t>
            </a:r>
            <a:r>
              <a:rPr lang="en-US" sz="2700" b="1" dirty="0">
                <a:solidFill>
                  <a:schemeClr val="bg1"/>
                </a:solidFill>
              </a:rPr>
              <a:t>.</a:t>
            </a:r>
            <a:endParaRPr lang="pt-BR" sz="2700" b="1" dirty="0">
              <a:solidFill>
                <a:schemeClr val="bg1"/>
              </a:solidFill>
            </a:endParaRPr>
          </a:p>
        </p:txBody>
      </p:sp>
      <p:sp>
        <p:nvSpPr>
          <p:cNvPr id="4" name="Pergaminho horizontal 3"/>
          <p:cNvSpPr/>
          <p:nvPr/>
        </p:nvSpPr>
        <p:spPr>
          <a:xfrm>
            <a:off x="179512" y="116632"/>
            <a:ext cx="3386138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82231" y="44676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Conclusões</a:t>
            </a:r>
          </a:p>
        </p:txBody>
      </p:sp>
    </p:spTree>
    <p:extLst>
      <p:ext uri="{BB962C8B-B14F-4D97-AF65-F5344CB8AC3E}">
        <p14:creationId xmlns:p14="http://schemas.microsoft.com/office/powerpoint/2010/main" val="36757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ilho PD - A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b="9227"/>
          <a:stretch>
            <a:fillRect/>
          </a:stretch>
        </p:blipFill>
        <p:spPr bwMode="auto">
          <a:xfrm>
            <a:off x="0" y="195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gaminho horizontal 3"/>
          <p:cNvSpPr/>
          <p:nvPr/>
        </p:nvSpPr>
        <p:spPr>
          <a:xfrm>
            <a:off x="35496" y="44624"/>
            <a:ext cx="3386138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13322" y="47367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5733256"/>
            <a:ext cx="8784976" cy="95410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 </a:t>
            </a:r>
            <a:r>
              <a:rPr lang="en-US" sz="2800" b="1" dirty="0" err="1">
                <a:solidFill>
                  <a:schemeClr val="bg1"/>
                </a:solidFill>
              </a:rPr>
              <a:t>ponto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chave</a:t>
            </a:r>
            <a:r>
              <a:rPr lang="en-US" sz="2800" b="1" dirty="0">
                <a:solidFill>
                  <a:schemeClr val="bg1"/>
                </a:solidFill>
              </a:rPr>
              <a:t> do </a:t>
            </a:r>
            <a:r>
              <a:rPr lang="en-US" sz="2800" b="1" dirty="0" err="1">
                <a:solidFill>
                  <a:schemeClr val="bg1"/>
                </a:solidFill>
              </a:rPr>
              <a:t>sucesso</a:t>
            </a:r>
            <a:r>
              <a:rPr lang="en-US" sz="2800" b="1" dirty="0">
                <a:solidFill>
                  <a:schemeClr val="bg1"/>
                </a:solidFill>
              </a:rPr>
              <a:t> da </a:t>
            </a:r>
            <a:r>
              <a:rPr lang="en-US" sz="2800" b="1" dirty="0" err="1">
                <a:solidFill>
                  <a:schemeClr val="bg1"/>
                </a:solidFill>
              </a:rPr>
              <a:t>qualidade</a:t>
            </a:r>
            <a:r>
              <a:rPr lang="en-US" sz="2800" b="1" dirty="0">
                <a:solidFill>
                  <a:schemeClr val="bg1"/>
                </a:solidFill>
              </a:rPr>
              <a:t> do SPD de </a:t>
            </a:r>
            <a:r>
              <a:rPr lang="en-US" sz="2800" b="1" dirty="0" err="1">
                <a:solidFill>
                  <a:schemeClr val="bg1"/>
                </a:solidFill>
              </a:rPr>
              <a:t>produção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está</a:t>
            </a:r>
            <a:r>
              <a:rPr lang="en-US" sz="2800" b="1" dirty="0">
                <a:solidFill>
                  <a:schemeClr val="bg1"/>
                </a:solidFill>
              </a:rPr>
              <a:t> no </a:t>
            </a:r>
            <a:r>
              <a:rPr lang="en-US" sz="2800" b="1" dirty="0" err="1">
                <a:solidFill>
                  <a:schemeClr val="bg1"/>
                </a:solidFill>
              </a:rPr>
              <a:t>manejo</a:t>
            </a:r>
            <a:r>
              <a:rPr lang="en-US" sz="2800" b="1" dirty="0">
                <a:solidFill>
                  <a:schemeClr val="bg1"/>
                </a:solidFill>
              </a:rPr>
              <a:t> da </a:t>
            </a:r>
            <a:r>
              <a:rPr lang="en-US" sz="2800" b="1" dirty="0" err="1">
                <a:solidFill>
                  <a:schemeClr val="bg1"/>
                </a:solidFill>
              </a:rPr>
              <a:t>matéria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orgânica</a:t>
            </a:r>
            <a:r>
              <a:rPr lang="en-US" sz="2800" b="1" dirty="0">
                <a:solidFill>
                  <a:schemeClr val="bg1"/>
                </a:solidFill>
              </a:rPr>
              <a:t> do solo.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8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pH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012353"/>
              </p:ext>
            </p:extLst>
          </p:nvPr>
        </p:nvGraphicFramePr>
        <p:xfrm>
          <a:off x="467544" y="1196752"/>
          <a:ext cx="8352928" cy="5565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7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/>
        </p:nvGraphicFramePr>
        <p:xfrm>
          <a:off x="3143240" y="142875"/>
          <a:ext cx="2928958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Gráfico 1"/>
          <p:cNvGraphicFramePr>
            <a:graphicFrameLocks noGrp="1"/>
          </p:cNvGraphicFramePr>
          <p:nvPr/>
        </p:nvGraphicFramePr>
        <p:xfrm>
          <a:off x="214282" y="152400"/>
          <a:ext cx="291465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/>
        </p:nvGraphicFramePr>
        <p:xfrm>
          <a:off x="6072198" y="142875"/>
          <a:ext cx="3000396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/>
        </p:nvGraphicFramePr>
        <p:xfrm>
          <a:off x="3143240" y="3429000"/>
          <a:ext cx="3000396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/>
        </p:nvGraphicFramePr>
        <p:xfrm>
          <a:off x="6072198" y="3429000"/>
          <a:ext cx="3000396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CaixaDeTexto 7"/>
          <p:cNvSpPr txBox="1"/>
          <p:nvPr/>
        </p:nvSpPr>
        <p:spPr>
          <a:xfrm rot="16200000">
            <a:off x="-739118" y="1882070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Profundidade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(cm)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-739118" y="4953904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Profundidade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(cm)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Gráfico 4"/>
          <p:cNvGraphicFramePr>
            <a:graphicFrameLocks noGrp="1"/>
          </p:cNvGraphicFramePr>
          <p:nvPr/>
        </p:nvGraphicFramePr>
        <p:xfrm>
          <a:off x="214282" y="3429000"/>
          <a:ext cx="2952750" cy="325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281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Área de Trabalho - JCMS\JCMS\Eventos\2014\FertiBio - Araxá, Setembro - 2014\Estoque C x Cmic, C-COD, C-Pol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0" b="18452"/>
          <a:stretch/>
        </p:blipFill>
        <p:spPr bwMode="auto">
          <a:xfrm>
            <a:off x="78482" y="1231231"/>
            <a:ext cx="8987036" cy="439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5093" y="191067"/>
            <a:ext cx="761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</a:rPr>
              <a:t>Liberação de compostos lábeis ao sistema  para estimular a revitalização da microbiota do solo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7419" y="6373504"/>
            <a:ext cx="678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Fonte: Sá </a:t>
            </a:r>
            <a:r>
              <a:rPr lang="pt-BR" sz="1600" dirty="0" err="1">
                <a:solidFill>
                  <a:schemeClr val="bg1"/>
                </a:solidFill>
              </a:rPr>
              <a:t>and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Lal</a:t>
            </a:r>
            <a:r>
              <a:rPr lang="pt-BR" sz="1600" dirty="0">
                <a:solidFill>
                  <a:schemeClr val="bg1"/>
                </a:solidFill>
              </a:rPr>
              <a:t>, 2009. </a:t>
            </a:r>
            <a:r>
              <a:rPr lang="pt-BR" sz="1600" dirty="0" err="1">
                <a:solidFill>
                  <a:schemeClr val="bg1"/>
                </a:solidFill>
              </a:rPr>
              <a:t>Soil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and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Tillage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Research</a:t>
            </a:r>
            <a:r>
              <a:rPr lang="pt-BR" sz="1600" dirty="0">
                <a:solidFill>
                  <a:schemeClr val="bg1"/>
                </a:solidFill>
              </a:rPr>
              <a:t>, 103 (2009) 46–56</a:t>
            </a:r>
          </a:p>
        </p:txBody>
      </p:sp>
    </p:spTree>
    <p:extLst>
      <p:ext uri="{BB962C8B-B14F-4D97-AF65-F5344CB8AC3E}">
        <p14:creationId xmlns:p14="http://schemas.microsoft.com/office/powerpoint/2010/main" val="35422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156325" y="549275"/>
            <a:ext cx="2987675" cy="5400675"/>
            <a:chOff x="3878" y="346"/>
            <a:chExt cx="1882" cy="3402"/>
          </a:xfrm>
        </p:grpSpPr>
        <p:pic>
          <p:nvPicPr>
            <p:cNvPr id="47113" name="Picture 2" descr="DSC0479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3413" y="1401"/>
              <a:ext cx="2812" cy="1882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47114" name="Text Box 6"/>
            <p:cNvSpPr txBox="1">
              <a:spLocks noChangeArrowheads="1"/>
            </p:cNvSpPr>
            <p:nvPr/>
          </p:nvSpPr>
          <p:spPr bwMode="auto">
            <a:xfrm>
              <a:off x="4422" y="346"/>
              <a:ext cx="862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</a:rPr>
                <a:t>Mata Natural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519113"/>
            <a:ext cx="3203575" cy="5429250"/>
            <a:chOff x="0" y="327"/>
            <a:chExt cx="2018" cy="3420"/>
          </a:xfrm>
        </p:grpSpPr>
        <p:pic>
          <p:nvPicPr>
            <p:cNvPr id="47111" name="Picture 4" descr="DSC0479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397" y="1332"/>
              <a:ext cx="2812" cy="201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47112" name="Text Box 7"/>
            <p:cNvSpPr txBox="1">
              <a:spLocks noChangeArrowheads="1"/>
            </p:cNvSpPr>
            <p:nvPr/>
          </p:nvSpPr>
          <p:spPr bwMode="auto">
            <a:xfrm>
              <a:off x="340" y="327"/>
              <a:ext cx="1225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</a:rPr>
                <a:t>PD 12 anos Sj/MLH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003550" y="519113"/>
            <a:ext cx="3228975" cy="5430837"/>
            <a:chOff x="1892" y="327"/>
            <a:chExt cx="2034" cy="3421"/>
          </a:xfrm>
        </p:grpSpPr>
        <p:pic>
          <p:nvPicPr>
            <p:cNvPr id="47109" name="Picture 3" descr="DSC0479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1503" y="1325"/>
              <a:ext cx="2812" cy="203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47110" name="Text Box 8"/>
            <p:cNvSpPr txBox="1">
              <a:spLocks noChangeArrowheads="1"/>
            </p:cNvSpPr>
            <p:nvPr/>
          </p:nvSpPr>
          <p:spPr bwMode="auto">
            <a:xfrm>
              <a:off x="2336" y="327"/>
              <a:ext cx="1134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</a:rPr>
                <a:t>Pasto Braquiária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7277058" y="6381328"/>
            <a:ext cx="181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Foto</a:t>
            </a:r>
            <a:r>
              <a:rPr lang="en-US" dirty="0">
                <a:solidFill>
                  <a:schemeClr val="bg1"/>
                </a:solidFill>
              </a:rPr>
              <a:t>: Sá, JCM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6184435"/>
            <a:ext cx="180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Rio Verde - Go</a:t>
            </a:r>
          </a:p>
        </p:txBody>
      </p:sp>
    </p:spTree>
    <p:extLst>
      <p:ext uri="{BB962C8B-B14F-4D97-AF65-F5344CB8AC3E}">
        <p14:creationId xmlns:p14="http://schemas.microsoft.com/office/powerpoint/2010/main" val="31082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Área de Trabalho - Prof. Juca\Área de Trabalho\Eventos\2009\Lucas do Rio Verde, Curso GMOSFSPD - Maio 2009\Fotos\DSCN3184.JPG"/>
          <p:cNvPicPr>
            <a:picLocks noChangeAspect="1" noChangeArrowheads="1"/>
          </p:cNvPicPr>
          <p:nvPr/>
        </p:nvPicPr>
        <p:blipFill>
          <a:blip r:embed="rId2" cstate="print"/>
          <a:srcRect l="13599" t="6908" r="11980" b="15541"/>
          <a:stretch>
            <a:fillRect/>
          </a:stretch>
        </p:blipFill>
        <p:spPr bwMode="auto">
          <a:xfrm>
            <a:off x="4706506" y="116033"/>
            <a:ext cx="4289718" cy="353797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" name="Picture 2" descr="D:\Área de Trabalho - Prof. Juca\Área de Trabalho\Eventos\2009\Lucas do Rio Verde, Curso GMOSFSPD - Maio 2009\Fotos\DSCN3190.JPG"/>
          <p:cNvPicPr>
            <a:picLocks noChangeAspect="1" noChangeArrowheads="1"/>
          </p:cNvPicPr>
          <p:nvPr/>
        </p:nvPicPr>
        <p:blipFill>
          <a:blip r:embed="rId3" cstate="print"/>
          <a:srcRect l="15865" t="12518" r="7123"/>
          <a:stretch>
            <a:fillRect/>
          </a:stretch>
        </p:blipFill>
        <p:spPr bwMode="auto">
          <a:xfrm>
            <a:off x="196705" y="88560"/>
            <a:ext cx="4300097" cy="356544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96982" y="3654003"/>
          <a:ext cx="4399820" cy="3070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4706506" y="3654003"/>
          <a:ext cx="4289718" cy="3070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588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138545"/>
            <a:ext cx="9132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Perda de C orgânico Total devido ao preparo convencional contínuo por </a:t>
            </a:r>
            <a:r>
              <a:rPr lang="pt-BR" sz="2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9 anos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(Lucas do Rio Verde, MT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215738" y="1021694"/>
          <a:ext cx="8700655" cy="5424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967345" y="5694214"/>
            <a:ext cx="565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Perda total em relação a VN = 20,1% </a:t>
            </a:r>
          </a:p>
        </p:txBody>
      </p:sp>
      <p:sp>
        <p:nvSpPr>
          <p:cNvPr id="9" name="Seta: para a Direita 8"/>
          <p:cNvSpPr/>
          <p:nvPr/>
        </p:nvSpPr>
        <p:spPr>
          <a:xfrm>
            <a:off x="4391880" y="2369120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10" name="CaixaDeTexto 9"/>
          <p:cNvSpPr txBox="1"/>
          <p:nvPr/>
        </p:nvSpPr>
        <p:spPr>
          <a:xfrm>
            <a:off x="5112324" y="2272135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50,8%</a:t>
            </a:r>
          </a:p>
        </p:txBody>
      </p:sp>
      <p:sp>
        <p:nvSpPr>
          <p:cNvPr id="12" name="Seta: para a Direita 11"/>
          <p:cNvSpPr/>
          <p:nvPr/>
        </p:nvSpPr>
        <p:spPr>
          <a:xfrm>
            <a:off x="2881745" y="2867885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3269669" y="2770900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18,1%</a:t>
            </a:r>
          </a:p>
        </p:txBody>
      </p:sp>
      <p:sp>
        <p:nvSpPr>
          <p:cNvPr id="14" name="Seta: para a Direita 13"/>
          <p:cNvSpPr/>
          <p:nvPr/>
        </p:nvSpPr>
        <p:spPr>
          <a:xfrm>
            <a:off x="3020290" y="3352802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3408214" y="3255817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14,5%</a:t>
            </a:r>
          </a:p>
        </p:txBody>
      </p:sp>
      <p:sp>
        <p:nvSpPr>
          <p:cNvPr id="16" name="Seta: para a Direita 15"/>
          <p:cNvSpPr/>
          <p:nvPr/>
        </p:nvSpPr>
        <p:spPr>
          <a:xfrm>
            <a:off x="3754586" y="3837722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17" name="CaixaDeTexto 16"/>
          <p:cNvSpPr txBox="1"/>
          <p:nvPr/>
        </p:nvSpPr>
        <p:spPr>
          <a:xfrm>
            <a:off x="4142510" y="3740737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21,4%</a:t>
            </a:r>
          </a:p>
        </p:txBody>
      </p:sp>
      <p:sp>
        <p:nvSpPr>
          <p:cNvPr id="18" name="Seta: para a Direita 17"/>
          <p:cNvSpPr/>
          <p:nvPr/>
        </p:nvSpPr>
        <p:spPr>
          <a:xfrm>
            <a:off x="3228101" y="4336489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3616025" y="4239504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17,1%</a:t>
            </a:r>
          </a:p>
        </p:txBody>
      </p:sp>
      <p:sp>
        <p:nvSpPr>
          <p:cNvPr id="20" name="Seta: para a Direita 19"/>
          <p:cNvSpPr/>
          <p:nvPr/>
        </p:nvSpPr>
        <p:spPr>
          <a:xfrm>
            <a:off x="2881729" y="4835256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3449764" y="4738271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15,0%</a:t>
            </a:r>
          </a:p>
        </p:txBody>
      </p:sp>
      <p:cxnSp>
        <p:nvCxnSpPr>
          <p:cNvPr id="25" name="Conector de Seta Reta 24"/>
          <p:cNvCxnSpPr/>
          <p:nvPr/>
        </p:nvCxnSpPr>
        <p:spPr>
          <a:xfrm>
            <a:off x="7412181" y="5444830"/>
            <a:ext cx="38792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/>
          <p:cNvSpPr/>
          <p:nvPr/>
        </p:nvSpPr>
        <p:spPr>
          <a:xfrm>
            <a:off x="7800109" y="5694214"/>
            <a:ext cx="581891" cy="4001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>
            <a:off x="5029200" y="2272135"/>
            <a:ext cx="942106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/>
          <p:nvPr/>
        </p:nvSpPr>
        <p:spPr>
          <a:xfrm>
            <a:off x="3366640" y="4747767"/>
            <a:ext cx="942106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de Seta Reta 29"/>
          <p:cNvCxnSpPr/>
          <p:nvPr/>
        </p:nvCxnSpPr>
        <p:spPr>
          <a:xfrm>
            <a:off x="5500253" y="2770900"/>
            <a:ext cx="0" cy="2336703"/>
          </a:xfrm>
          <a:prstGeom prst="straightConnector1">
            <a:avLst/>
          </a:prstGeom>
          <a:ln w="47625">
            <a:solidFill>
              <a:srgbClr val="FF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80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5" grpId="0"/>
      <p:bldP spid="9" grpId="0" animBg="1"/>
      <p:bldP spid="10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6" grpId="0" animBg="1"/>
      <p:bldP spid="27" grpId="0" animBg="1"/>
      <p:bldP spid="2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Área de Trabalho - JCMS\JCMS\Artigos Gerais\Artigos Prof. Juca\Artigo AEE, Inagaki, Sá et al., 2016\Resubmission April-May 2016\Fig. 3 Ca x SOC pools (May 20, 2016)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16309"/>
            <a:ext cx="6984776" cy="558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3528" y="64440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Inagaki, Sá et al., Agric. Ecos. </a:t>
            </a:r>
            <a:r>
              <a:rPr lang="pt-BR" dirty="0" err="1"/>
              <a:t>Envir</a:t>
            </a:r>
            <a:r>
              <a:rPr lang="pt-BR" dirty="0"/>
              <a:t>., 2016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23528" y="116632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Contribuição do Ca</a:t>
            </a:r>
            <a:r>
              <a:rPr lang="pt-BR" sz="2000" b="1" baseline="30000" dirty="0">
                <a:solidFill>
                  <a:schemeClr val="bg1"/>
                </a:solidFill>
              </a:rPr>
              <a:t>2+</a:t>
            </a:r>
            <a:r>
              <a:rPr lang="pt-BR" sz="2000" b="1" dirty="0">
                <a:solidFill>
                  <a:schemeClr val="bg1"/>
                </a:solidFill>
              </a:rPr>
              <a:t> no aumento dos compartimentos de C em plantio direto</a:t>
            </a:r>
          </a:p>
        </p:txBody>
      </p:sp>
    </p:spTree>
    <p:extLst>
      <p:ext uri="{BB962C8B-B14F-4D97-AF65-F5344CB8AC3E}">
        <p14:creationId xmlns:p14="http://schemas.microsoft.com/office/powerpoint/2010/main" val="41251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75086"/>
              </p:ext>
            </p:extLst>
          </p:nvPr>
        </p:nvGraphicFramePr>
        <p:xfrm>
          <a:off x="323528" y="1052736"/>
          <a:ext cx="8640959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alumínio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trocável</a:t>
            </a:r>
            <a:r>
              <a:rPr lang="en-US" sz="2400" b="1" dirty="0">
                <a:solidFill>
                  <a:schemeClr val="bg1"/>
                </a:solidFill>
              </a:rPr>
              <a:t> (Al</a:t>
            </a:r>
            <a:r>
              <a:rPr lang="en-US" sz="2400" b="1" baseline="30000" dirty="0">
                <a:solidFill>
                  <a:schemeClr val="bg1"/>
                </a:solidFill>
              </a:rPr>
              <a:t>3+</a:t>
            </a:r>
            <a:r>
              <a:rPr lang="en-US" sz="2400" b="1" dirty="0">
                <a:solidFill>
                  <a:schemeClr val="bg1"/>
                </a:solidFill>
              </a:rPr>
              <a:t>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- Lucas do Rio Verde, MT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45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38787"/>
              </p:ext>
            </p:extLst>
          </p:nvPr>
        </p:nvGraphicFramePr>
        <p:xfrm>
          <a:off x="251520" y="1124744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pH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727382"/>
              </p:ext>
            </p:extLst>
          </p:nvPr>
        </p:nvGraphicFramePr>
        <p:xfrm>
          <a:off x="355599" y="892671"/>
          <a:ext cx="8429377" cy="584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63" name="CaixaDeTexto 2"/>
          <p:cNvSpPr txBox="1">
            <a:spLocks noChangeArrowheads="1"/>
          </p:cNvSpPr>
          <p:nvPr/>
        </p:nvSpPr>
        <p:spPr bwMode="auto">
          <a:xfrm>
            <a:off x="179388" y="5715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cálcio</a:t>
            </a:r>
            <a:r>
              <a:rPr lang="en-US" sz="2400" b="1" dirty="0">
                <a:solidFill>
                  <a:schemeClr val="bg1"/>
                </a:solidFill>
              </a:rPr>
              <a:t> (Ca</a:t>
            </a:r>
            <a:r>
              <a:rPr lang="en-US" sz="2400" b="1" baseline="30000" dirty="0">
                <a:solidFill>
                  <a:schemeClr val="bg1"/>
                </a:solidFill>
              </a:rPr>
              <a:t>2+</a:t>
            </a:r>
            <a:r>
              <a:rPr lang="en-US" sz="2400" b="1" dirty="0">
                <a:solidFill>
                  <a:schemeClr val="bg1"/>
                </a:solidFill>
              </a:rPr>
              <a:t>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, Lucas do Rio Verde, MT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816424" y="398901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2.5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55776" y="3052912"/>
            <a:ext cx="622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Elevadas produtividades são obtidas com Ca</a:t>
            </a:r>
            <a:r>
              <a:rPr lang="pt-BR" sz="2400" b="1" baseline="30000" dirty="0"/>
              <a:t>2+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760640" y="400798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4.5 </a:t>
            </a:r>
            <a:r>
              <a:rPr lang="pt-BR" sz="2400" b="1" dirty="0" err="1"/>
              <a:t>cmol</a:t>
            </a:r>
            <a:r>
              <a:rPr lang="pt-BR" sz="2400" b="1" dirty="0"/>
              <a:t> dm</a:t>
            </a:r>
            <a:r>
              <a:rPr lang="pt-BR" sz="2400" b="1" baseline="30000" dirty="0"/>
              <a:t>-3</a:t>
            </a:r>
          </a:p>
        </p:txBody>
      </p:sp>
      <p:sp>
        <p:nvSpPr>
          <p:cNvPr id="8" name="Seta para a direita 7"/>
          <p:cNvSpPr/>
          <p:nvPr/>
        </p:nvSpPr>
        <p:spPr>
          <a:xfrm>
            <a:off x="4968552" y="4133032"/>
            <a:ext cx="504056" cy="187761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751352" y="5766355"/>
            <a:ext cx="1188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3 a 9.3 vezes</a:t>
            </a:r>
          </a:p>
        </p:txBody>
      </p:sp>
      <p:cxnSp>
        <p:nvCxnSpPr>
          <p:cNvPr id="10" name="Conector de seta reta 9"/>
          <p:cNvCxnSpPr/>
          <p:nvPr/>
        </p:nvCxnSpPr>
        <p:spPr>
          <a:xfrm>
            <a:off x="4320480" y="5075892"/>
            <a:ext cx="0" cy="54644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012668" y="5766355"/>
            <a:ext cx="1548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5.4 a 16.7 vezes</a:t>
            </a: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6804248" y="5085184"/>
            <a:ext cx="0" cy="54644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283968" y="4685074"/>
            <a:ext cx="257479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Necessita aumentar</a:t>
            </a:r>
          </a:p>
        </p:txBody>
      </p:sp>
    </p:spTree>
    <p:extLst>
      <p:ext uri="{BB962C8B-B14F-4D97-AF65-F5344CB8AC3E}">
        <p14:creationId xmlns:p14="http://schemas.microsoft.com/office/powerpoint/2010/main" val="55590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6" grpId="0"/>
      <p:bldP spid="7" grpId="0"/>
      <p:bldP spid="8" grpId="0" animBg="1"/>
      <p:bldP spid="3" grpId="0"/>
      <p:bldP spid="12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886648"/>
              </p:ext>
            </p:extLst>
          </p:nvPr>
        </p:nvGraphicFramePr>
        <p:xfrm>
          <a:off x="224896" y="1124743"/>
          <a:ext cx="8694208" cy="56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Ca</a:t>
            </a:r>
            <a:r>
              <a:rPr lang="en-US" sz="2400" b="1" baseline="30000" dirty="0">
                <a:solidFill>
                  <a:schemeClr val="bg1"/>
                </a:solidFill>
              </a:rPr>
              <a:t>2+</a:t>
            </a:r>
            <a:r>
              <a:rPr lang="en-US" sz="2400" b="1" dirty="0">
                <a:solidFill>
                  <a:schemeClr val="bg1"/>
                </a:solidFill>
              </a:rPr>
              <a:t>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816424" y="398901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2.5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760640" y="400798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4.5 </a:t>
            </a:r>
            <a:r>
              <a:rPr lang="pt-BR" sz="2400" b="1" dirty="0" err="1"/>
              <a:t>cmol</a:t>
            </a:r>
            <a:r>
              <a:rPr lang="pt-BR" sz="2400" b="1" dirty="0"/>
              <a:t> dm</a:t>
            </a:r>
            <a:r>
              <a:rPr lang="pt-BR" sz="2400" b="1" baseline="30000" dirty="0"/>
              <a:t>-3</a:t>
            </a:r>
          </a:p>
        </p:txBody>
      </p:sp>
      <p:sp>
        <p:nvSpPr>
          <p:cNvPr id="15" name="Seta para a direita 7"/>
          <p:cNvSpPr/>
          <p:nvPr/>
        </p:nvSpPr>
        <p:spPr>
          <a:xfrm>
            <a:off x="4968552" y="4133032"/>
            <a:ext cx="504056" cy="187761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751352" y="5766355"/>
            <a:ext cx="11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 vezes</a:t>
            </a:r>
          </a:p>
        </p:txBody>
      </p:sp>
      <p:cxnSp>
        <p:nvCxnSpPr>
          <p:cNvPr id="17" name="Conector de seta reta 9"/>
          <p:cNvCxnSpPr/>
          <p:nvPr/>
        </p:nvCxnSpPr>
        <p:spPr>
          <a:xfrm>
            <a:off x="4320480" y="5075892"/>
            <a:ext cx="0" cy="54644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6012668" y="5766355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3.2 vezes</a:t>
            </a:r>
          </a:p>
        </p:txBody>
      </p:sp>
      <p:cxnSp>
        <p:nvCxnSpPr>
          <p:cNvPr id="19" name="Conector de seta reta 12"/>
          <p:cNvCxnSpPr/>
          <p:nvPr/>
        </p:nvCxnSpPr>
        <p:spPr>
          <a:xfrm>
            <a:off x="6804248" y="5085184"/>
            <a:ext cx="0" cy="54644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4283968" y="4685074"/>
            <a:ext cx="257479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Necessita aumentar</a:t>
            </a:r>
          </a:p>
        </p:txBody>
      </p:sp>
    </p:spTree>
    <p:extLst>
      <p:ext uri="{BB962C8B-B14F-4D97-AF65-F5344CB8AC3E}">
        <p14:creationId xmlns:p14="http://schemas.microsoft.com/office/powerpoint/2010/main" val="345518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/>
      <p:bldP spid="18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478819"/>
              </p:ext>
            </p:extLst>
          </p:nvPr>
        </p:nvGraphicFramePr>
        <p:xfrm>
          <a:off x="251520" y="1108695"/>
          <a:ext cx="8496944" cy="570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da </a:t>
            </a:r>
            <a:r>
              <a:rPr lang="en-US" sz="2400" b="1" dirty="0" err="1">
                <a:solidFill>
                  <a:schemeClr val="bg1"/>
                </a:solidFill>
              </a:rPr>
              <a:t>saturação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por</a:t>
            </a:r>
            <a:r>
              <a:rPr lang="en-US" sz="2400" b="1" dirty="0">
                <a:solidFill>
                  <a:schemeClr val="bg1"/>
                </a:solidFill>
              </a:rPr>
              <a:t> bases (V%)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- Lucas do Rio Verde,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27984" y="3940427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40%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03848" y="3228865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Elevadas produtividades são obtidas com V% de: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72200" y="395939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55%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5580112" y="4084443"/>
            <a:ext cx="504056" cy="187761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9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5" grpId="0"/>
      <p:bldP spid="7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CC728A4-7D8C-4009-B8C1-85C05B3FF17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1801" y="673768"/>
          <a:ext cx="4445418" cy="618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48A9915-810C-4E13-871B-FD9F5D22640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0" y="673768"/>
          <a:ext cx="4572000" cy="6195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ixaDeTexto 3"/>
          <p:cNvSpPr txBox="1"/>
          <p:nvPr/>
        </p:nvSpPr>
        <p:spPr>
          <a:xfrm rot="16200000">
            <a:off x="-930914" y="3565826"/>
            <a:ext cx="232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Profundidade (cm)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6627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35886" y="70185"/>
            <a:ext cx="891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Ca e Mg em um </a:t>
            </a:r>
            <a:r>
              <a:rPr lang="pt-BR" sz="2800" b="1" dirty="0" err="1">
                <a:solidFill>
                  <a:schemeClr val="bg1"/>
                </a:solidFill>
              </a:rPr>
              <a:t>Neossolo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Quartzarênico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 rot="16200000">
            <a:off x="7563937" y="5353026"/>
            <a:ext cx="2702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Sá et al., 2017 (em preparação)</a:t>
            </a:r>
          </a:p>
        </p:txBody>
      </p:sp>
    </p:spTree>
    <p:extLst>
      <p:ext uri="{BB962C8B-B14F-4D97-AF65-F5344CB8AC3E}">
        <p14:creationId xmlns:p14="http://schemas.microsoft.com/office/powerpoint/2010/main" val="21815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www.achetudoeregiao.com.br/animais/Agua.gif/rio_amazona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3" b="6999"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14313" y="3861048"/>
            <a:ext cx="5214937" cy="1200329"/>
          </a:xfrm>
          <a:prstGeom prst="rect">
            <a:avLst/>
          </a:prstGeom>
          <a:solidFill>
            <a:schemeClr val="tx1">
              <a:alpha val="39999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b="1" dirty="0">
                <a:solidFill>
                  <a:schemeClr val="bg1"/>
                </a:solidFill>
              </a:rPr>
              <a:t>La biomasa (ramas y raíces) y los organismos del suelo conecta las unidades estructurales (PED, agregados, microestructuras y partículas minerales) . </a:t>
            </a:r>
            <a:endParaRPr lang="pt-BR" altLang="pt-BR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214938" y="115888"/>
            <a:ext cx="3500437" cy="2246312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chemeClr val="bg1"/>
                </a:solidFill>
              </a:rPr>
              <a:t>¿Cuál es la principal lección que la Madre Naturaleza nos ha enseñado sobre el suelo?</a:t>
            </a:r>
            <a:endParaRPr lang="pt-BR" sz="2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14312" y="5264040"/>
            <a:ext cx="5214937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s-ES" alt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 la estructura del suelo y conecta los ciclos biogeoquímicos (descomposición, el flujo de gas, el flujo de agua y ciclo de nutrientes) preservando la capacidad del suelo para la producción de cultivos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00063" y="785813"/>
            <a:ext cx="792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800" b="1">
                <a:solidFill>
                  <a:schemeClr val="bg1"/>
                </a:solidFill>
              </a:rPr>
              <a:t>¿</a:t>
            </a:r>
            <a:r>
              <a:rPr lang="pt-BR" sz="4800" b="1">
                <a:solidFill>
                  <a:schemeClr val="bg1"/>
                </a:solidFill>
                <a:latin typeface="AvantGarde Md BT" pitchFamily="34" charset="0"/>
              </a:rPr>
              <a:t>De donde arrancamos?</a:t>
            </a:r>
            <a:endParaRPr lang="en-US" sz="4800" b="1">
              <a:solidFill>
                <a:schemeClr val="bg1"/>
              </a:solidFill>
              <a:latin typeface="AvantGarde Md B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93" t="40" r="25513" b="18350"/>
          <a:stretch/>
        </p:blipFill>
        <p:spPr bwMode="auto">
          <a:xfrm>
            <a:off x="0" y="0"/>
            <a:ext cx="9144000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99176" y="116632"/>
            <a:ext cx="7573224" cy="830262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4800" b="1" dirty="0"/>
              <a:t>¿</a:t>
            </a:r>
            <a:r>
              <a:rPr lang="pt-BR" altLang="pt-BR" sz="4800" b="1" dirty="0">
                <a:latin typeface="AvantGarde Md BT" pitchFamily="34" charset="0"/>
              </a:rPr>
              <a:t>De donde arrancamos?</a:t>
            </a:r>
            <a:endParaRPr lang="en-US" altLang="pt-BR" sz="4800" b="1" dirty="0">
              <a:latin typeface="AvantGarde Md BT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3528" y="5599685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Solo </a:t>
            </a:r>
            <a:r>
              <a:rPr lang="en-US" sz="4000" b="1" dirty="0" err="1">
                <a:solidFill>
                  <a:schemeClr val="bg1"/>
                </a:solidFill>
              </a:rPr>
              <a:t>sem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restrições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para</a:t>
            </a:r>
            <a:r>
              <a:rPr lang="en-US" sz="4000" b="1" dirty="0">
                <a:solidFill>
                  <a:schemeClr val="bg1"/>
                </a:solidFill>
              </a:rPr>
              <a:t> o </a:t>
            </a:r>
            <a:r>
              <a:rPr lang="en-US" sz="4000" b="1" dirty="0" err="1">
                <a:solidFill>
                  <a:schemeClr val="bg1"/>
                </a:solidFill>
              </a:rPr>
              <a:t>desenvolvimento</a:t>
            </a:r>
            <a:r>
              <a:rPr lang="en-US" sz="4000" b="1" dirty="0">
                <a:solidFill>
                  <a:schemeClr val="bg1"/>
                </a:solidFill>
              </a:rPr>
              <a:t> de </a:t>
            </a:r>
            <a:r>
              <a:rPr lang="en-US" sz="4000" b="1" dirty="0" err="1">
                <a:solidFill>
                  <a:schemeClr val="bg1"/>
                </a:solidFill>
              </a:rPr>
              <a:t>plantas</a:t>
            </a:r>
            <a:endParaRPr lang="pt-BR" sz="4000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899592" y="1772816"/>
            <a:ext cx="7048443" cy="3642398"/>
            <a:chOff x="899592" y="1772816"/>
            <a:chExt cx="7048443" cy="3642398"/>
          </a:xfrm>
        </p:grpSpPr>
        <p:pic>
          <p:nvPicPr>
            <p:cNvPr id="8" name="Picture 2" descr="D:\Área de Trabalho - Prof. Juca\Área de Trabalho\Eventos\2009\Lucas do Rio Verde, Curso GMOSFSPD - Maio 2009\Fotos\DSCN3190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3987" t="12616" r="18581" b="5565"/>
            <a:stretch/>
          </p:blipFill>
          <p:spPr bwMode="auto">
            <a:xfrm>
              <a:off x="5868144" y="3212976"/>
              <a:ext cx="2079891" cy="220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Conector de seta reta 2"/>
            <p:cNvCxnSpPr/>
            <p:nvPr/>
          </p:nvCxnSpPr>
          <p:spPr>
            <a:xfrm flipV="1">
              <a:off x="4462463" y="3233617"/>
              <a:ext cx="1405681" cy="110111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>
              <a:off x="4462463" y="4314095"/>
              <a:ext cx="1405681" cy="95746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 9"/>
            <p:cNvSpPr/>
            <p:nvPr/>
          </p:nvSpPr>
          <p:spPr>
            <a:xfrm>
              <a:off x="4211960" y="4191438"/>
              <a:ext cx="250503" cy="288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899592" y="1772816"/>
              <a:ext cx="69127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</a:rPr>
                <a:t>A conversão do solo sob vegetação nativa para o uso agrícola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3705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Area de trabalho - Juca\Área de Trabalho\SPD Consultoria\Grupos Bolívia\Grupo GPA - Bolívia\Viagem Fz. Zacarias - Norte (18-08-06)\Imagens Faz. (19-08-06)\DSC04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C:\Area de trabalho - Juca\Área de Trabalho\SPD Consultoria\Grupos Bolívia\Grupo GPA - Bolívia\Viagem Fz. Zacarias - Norte (18-08-06)\Imagens Faz. (19-08-06)\DSC04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C:\Area de trabalho - Juca\Área de Trabalho\SPD Consultoria\Grupos Bolívia\Grupo GPA - Bolívia\Viagem Fz. Zacarias - Norte (18-08-06)\Imagens Faz. (19-08-06)\DSC04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Area de trabalho - Juca\Área de Trabalho\SPD Consultoria\Grupos Bolívia\Grupo GPA - Bolívia\Viagem Fz. Zacarias - Norte (18-08-06)\Imagens Faz. (19-08-06)\DSC04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85750" y="2714625"/>
            <a:ext cx="8429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algn="ctr" eaLnBrk="1" hangingPunct="1"/>
            <a:r>
              <a:rPr lang="es-ES" altLang="pt-BR" sz="4800">
                <a:solidFill>
                  <a:schemeClr val="bg1"/>
                </a:solidFill>
              </a:rPr>
              <a:t>El impacto de la conversión del monte en agroecosistema</a:t>
            </a:r>
          </a:p>
        </p:txBody>
      </p:sp>
    </p:spTree>
    <p:extLst>
      <p:ext uri="{BB962C8B-B14F-4D97-AF65-F5344CB8AC3E}">
        <p14:creationId xmlns:p14="http://schemas.microsoft.com/office/powerpoint/2010/main" val="811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Area de trabalho - Juca\Área de Trabalho\SPD Consultoria\Grupos Bolívia\Grupo GPA - Bolívia\Viagem Fz. Zacarias - Norte (18-08-06)\Imagens Faz. (19-08-06)\DSC04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9"/>
          <p:cNvGrpSpPr>
            <a:grpSpLocks/>
          </p:cNvGrpSpPr>
          <p:nvPr/>
        </p:nvGrpSpPr>
        <p:grpSpPr bwMode="auto">
          <a:xfrm>
            <a:off x="0" y="0"/>
            <a:ext cx="9144000" cy="3429000"/>
            <a:chOff x="1" y="0"/>
            <a:chExt cx="9143999" cy="3429002"/>
          </a:xfrm>
        </p:grpSpPr>
        <p:pic>
          <p:nvPicPr>
            <p:cNvPr id="19465" name="Picture 2" descr="C:\Area de trabalho - Juca\Área de Trabalho\SPD Consultoria\Grupos Bolívia\Grupo GPA - Bolívia\Viagem Fz. Zacarias - Norte (18-08-06)\Imagens Faz. (19-08-06)\DSC043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3" descr="C:\Area de trabalho - Juca\Área de Trabalho\SPD Consultoria\Grupos Bolívia\Grupo GPA - Bolívia\Viagem Fz. Zacarias - Norte (18-08-06)\Imagens Faz. (19-08-06)\DSC0438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0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CaixaDeTexto 8"/>
            <p:cNvSpPr txBox="1">
              <a:spLocks noChangeArrowheads="1"/>
            </p:cNvSpPr>
            <p:nvPr/>
          </p:nvSpPr>
          <p:spPr bwMode="auto">
            <a:xfrm>
              <a:off x="2714612" y="500042"/>
              <a:ext cx="335758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5400">
                  <a:solidFill>
                    <a:schemeClr val="bg1"/>
                  </a:solidFill>
                </a:rPr>
                <a:t>Acordonar</a:t>
              </a:r>
            </a:p>
          </p:txBody>
        </p:sp>
      </p:grpSp>
      <p:grpSp>
        <p:nvGrpSpPr>
          <p:cNvPr id="3" name="Grupo 12"/>
          <p:cNvGrpSpPr>
            <a:grpSpLocks/>
          </p:cNvGrpSpPr>
          <p:nvPr/>
        </p:nvGrpSpPr>
        <p:grpSpPr bwMode="auto">
          <a:xfrm>
            <a:off x="0" y="3357563"/>
            <a:ext cx="9167813" cy="3500437"/>
            <a:chOff x="0" y="3357562"/>
            <a:chExt cx="9167812" cy="3500438"/>
          </a:xfrm>
        </p:grpSpPr>
        <p:pic>
          <p:nvPicPr>
            <p:cNvPr id="19461" name="Picture 4" descr="C:\Area de trabalho - Juca\Área de Trabalho\SPD Consultoria\Grupos Bolívia\Grupo GPA - Bolívia\Viagem Fz. Zacarias - Norte (18-08-06)\Imagens Faz. (19-08-06)\DSC0436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Imagem 5" descr="DSC04393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1" y="3357562"/>
              <a:ext cx="4667251" cy="35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CaixaDeTexto 10"/>
            <p:cNvSpPr txBox="1">
              <a:spLocks noChangeArrowheads="1"/>
            </p:cNvSpPr>
            <p:nvPr/>
          </p:nvSpPr>
          <p:spPr bwMode="auto">
            <a:xfrm>
              <a:off x="0" y="3357562"/>
              <a:ext cx="4071934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4000">
                  <a:solidFill>
                    <a:schemeClr val="bg1"/>
                  </a:solidFill>
                </a:rPr>
                <a:t>Nivelamiento del suelo</a:t>
              </a:r>
            </a:p>
          </p:txBody>
        </p:sp>
        <p:sp>
          <p:nvSpPr>
            <p:cNvPr id="19464" name="CaixaDeTexto 11"/>
            <p:cNvSpPr txBox="1">
              <a:spLocks noChangeArrowheads="1"/>
            </p:cNvSpPr>
            <p:nvPr/>
          </p:nvSpPr>
          <p:spPr bwMode="auto">
            <a:xfrm>
              <a:off x="4643438" y="3429000"/>
              <a:ext cx="450056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800" b="1">
                  <a:solidFill>
                    <a:schemeClr val="bg1"/>
                  </a:solidFill>
                </a:rPr>
                <a:t>Dispersión total del suelo y encrostamiento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2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00063" y="785813"/>
            <a:ext cx="792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800" b="1">
                <a:solidFill>
                  <a:schemeClr val="bg1"/>
                </a:solidFill>
              </a:rPr>
              <a:t>¿</a:t>
            </a:r>
            <a:r>
              <a:rPr lang="pt-BR" sz="4800" b="1">
                <a:solidFill>
                  <a:schemeClr val="bg1"/>
                </a:solidFill>
                <a:latin typeface="AvantGarde Md BT" pitchFamily="34" charset="0"/>
              </a:rPr>
              <a:t>De donde arrancamos?</a:t>
            </a:r>
            <a:endParaRPr lang="en-US" sz="4800" b="1">
              <a:solidFill>
                <a:schemeClr val="bg1"/>
              </a:solidFill>
              <a:latin typeface="AvantGarde Md B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93" t="40" r="25513" b="18350"/>
          <a:stretch/>
        </p:blipFill>
        <p:spPr bwMode="auto">
          <a:xfrm>
            <a:off x="0" y="0"/>
            <a:ext cx="9144000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Área de Trabalho - Prof. Juca\Área de Trabalho\Eventos\2009\Lucas do Rio Verde, Curso GMOSFSPD - Maio 2009\Fotos\DSCN3206.JPG"/>
          <p:cNvPicPr>
            <a:picLocks noChangeAspect="1" noChangeArrowheads="1"/>
          </p:cNvPicPr>
          <p:nvPr/>
        </p:nvPicPr>
        <p:blipFill>
          <a:blip r:embed="rId3" cstate="print"/>
          <a:srcRect l="970" t="7770" r="44032" b="11224"/>
          <a:stretch>
            <a:fillRect/>
          </a:stretch>
        </p:blipFill>
        <p:spPr bwMode="auto">
          <a:xfrm>
            <a:off x="896938" y="0"/>
            <a:ext cx="2746375" cy="3033713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3" name="Picture 4" descr="D:\Área de Trabalho - Prof. Juca\Área de Trabalho\Eventos\2009\Lucas do Rio Verde, Curso GMOSFSPD - Maio 2009\Fotos\DSCN3206.JPG"/>
          <p:cNvPicPr>
            <a:picLocks noChangeAspect="1" noChangeArrowheads="1"/>
          </p:cNvPicPr>
          <p:nvPr/>
        </p:nvPicPr>
        <p:blipFill>
          <a:blip r:embed="rId4" cstate="print"/>
          <a:srcRect l="43385" t="7339" b="9929"/>
          <a:stretch>
            <a:fillRect/>
          </a:stretch>
        </p:blipFill>
        <p:spPr bwMode="auto">
          <a:xfrm>
            <a:off x="5715000" y="0"/>
            <a:ext cx="2738438" cy="3000375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197501" y="90498"/>
            <a:ext cx="8768702" cy="230832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 </a:t>
            </a:r>
            <a:r>
              <a:rPr lang="en-US" sz="3600" b="1" dirty="0" err="1">
                <a:solidFill>
                  <a:schemeClr val="bg1"/>
                </a:solidFill>
              </a:rPr>
              <a:t>que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acontece</a:t>
            </a:r>
            <a:r>
              <a:rPr lang="en-US" sz="3600" b="1" dirty="0">
                <a:solidFill>
                  <a:schemeClr val="bg1"/>
                </a:solidFill>
              </a:rPr>
              <a:t> com a </a:t>
            </a:r>
            <a:r>
              <a:rPr lang="en-US" sz="3600" b="1" dirty="0" err="1">
                <a:solidFill>
                  <a:schemeClr val="bg1"/>
                </a:solidFill>
              </a:rPr>
              <a:t>matéria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orgânica</a:t>
            </a:r>
            <a:r>
              <a:rPr lang="en-US" sz="3600" b="1" dirty="0">
                <a:solidFill>
                  <a:schemeClr val="bg1"/>
                </a:solidFill>
              </a:rPr>
              <a:t> do solo </a:t>
            </a:r>
            <a:r>
              <a:rPr lang="en-US" sz="3600" b="1" dirty="0" err="1">
                <a:solidFill>
                  <a:schemeClr val="bg1"/>
                </a:solidFill>
              </a:rPr>
              <a:t>após</a:t>
            </a:r>
            <a:r>
              <a:rPr lang="en-US" sz="3600" b="1" dirty="0">
                <a:solidFill>
                  <a:schemeClr val="bg1"/>
                </a:solidFill>
              </a:rPr>
              <a:t> a </a:t>
            </a:r>
            <a:r>
              <a:rPr lang="en-US" sz="3600" b="1" dirty="0" err="1">
                <a:solidFill>
                  <a:schemeClr val="bg1"/>
                </a:solidFill>
              </a:rPr>
              <a:t>conversão</a:t>
            </a:r>
            <a:r>
              <a:rPr lang="en-US" sz="3600" b="1" dirty="0">
                <a:solidFill>
                  <a:schemeClr val="bg1"/>
                </a:solidFill>
              </a:rPr>
              <a:t> da </a:t>
            </a:r>
            <a:r>
              <a:rPr lang="en-US" sz="3600" b="1" dirty="0" err="1">
                <a:solidFill>
                  <a:schemeClr val="bg1"/>
                </a:solidFill>
              </a:rPr>
              <a:t>vegetação</a:t>
            </a:r>
            <a:r>
              <a:rPr lang="en-US" sz="3600" b="1" dirty="0">
                <a:solidFill>
                  <a:schemeClr val="bg1"/>
                </a:solidFill>
              </a:rPr>
              <a:t> natural </a:t>
            </a:r>
            <a:r>
              <a:rPr lang="en-US" sz="3600" b="1" dirty="0" err="1">
                <a:solidFill>
                  <a:schemeClr val="bg1"/>
                </a:solidFill>
              </a:rPr>
              <a:t>em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área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agricola</a:t>
            </a:r>
            <a:r>
              <a:rPr lang="en-US" sz="3600" b="1" dirty="0">
                <a:solidFill>
                  <a:schemeClr val="bg1"/>
                </a:solidFill>
              </a:rPr>
              <a:t> e a </a:t>
            </a:r>
            <a:r>
              <a:rPr lang="en-US" sz="3600" b="1" dirty="0" err="1">
                <a:solidFill>
                  <a:schemeClr val="bg1"/>
                </a:solidFill>
              </a:rPr>
              <a:t>manutenção</a:t>
            </a:r>
            <a:r>
              <a:rPr lang="en-US" sz="3600" b="1" dirty="0">
                <a:solidFill>
                  <a:schemeClr val="bg1"/>
                </a:solidFill>
              </a:rPr>
              <a:t> do </a:t>
            </a:r>
            <a:r>
              <a:rPr lang="en-US" sz="3600" b="1" dirty="0" err="1">
                <a:solidFill>
                  <a:schemeClr val="bg1"/>
                </a:solidFill>
              </a:rPr>
              <a:t>preparo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contínuo</a:t>
            </a:r>
            <a:r>
              <a:rPr lang="en-US" sz="3600" b="1" dirty="0">
                <a:solidFill>
                  <a:schemeClr val="bg1"/>
                </a:solidFill>
              </a:rPr>
              <a:t> do solo?</a:t>
            </a:r>
            <a:endParaRPr lang="pt-BR" sz="3600" b="1" dirty="0">
              <a:solidFill>
                <a:schemeClr val="bg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-268" y="3062288"/>
            <a:ext cx="9144268" cy="3795712"/>
            <a:chOff x="-268" y="3062288"/>
            <a:chExt cx="9144268" cy="3795712"/>
          </a:xfrm>
        </p:grpSpPr>
        <p:grpSp>
          <p:nvGrpSpPr>
            <p:cNvPr id="6" name="Grupo 17"/>
            <p:cNvGrpSpPr>
              <a:grpSpLocks/>
            </p:cNvGrpSpPr>
            <p:nvPr/>
          </p:nvGrpSpPr>
          <p:grpSpPr bwMode="auto">
            <a:xfrm>
              <a:off x="-268" y="3062288"/>
              <a:ext cx="9144268" cy="3795712"/>
              <a:chOff x="0" y="3062288"/>
              <a:chExt cx="9144000" cy="3795712"/>
            </a:xfrm>
          </p:grpSpPr>
          <p:pic>
            <p:nvPicPr>
              <p:cNvPr id="7" name="Picture 3" descr="D:\Área de Trabalho - Prof. Juca\Área de Trabalho\Eventos\2009\Lucas do Rio Verde, Curso GMOSFSPD - Maio 2009\Fotos\DSCN3184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3599" t="6908" r="11980" b="15541"/>
              <a:stretch>
                <a:fillRect/>
              </a:stretch>
            </p:blipFill>
            <p:spPr bwMode="auto">
              <a:xfrm>
                <a:off x="4286250" y="3062288"/>
                <a:ext cx="4857750" cy="3795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 descr="D:\Área de Trabalho - Prof. Juca\Área de Trabalho\Eventos\2009\Lucas do Rio Verde, Curso GMOSFSPD - Maio 2009\Fotos\DSCN319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5865" t="12518" r="7123"/>
              <a:stretch>
                <a:fillRect/>
              </a:stretch>
            </p:blipFill>
            <p:spPr bwMode="auto">
              <a:xfrm>
                <a:off x="0" y="3073400"/>
                <a:ext cx="4443413" cy="378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" name="Conector reto 8"/>
              <p:cNvCxnSpPr/>
              <p:nvPr/>
            </p:nvCxnSpPr>
            <p:spPr>
              <a:xfrm rot="5400000">
                <a:off x="-821277" y="5536407"/>
                <a:ext cx="25003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ixaDeTexto 13"/>
              <p:cNvSpPr txBox="1">
                <a:spLocks noChangeArrowheads="1"/>
              </p:cNvSpPr>
              <p:nvPr/>
            </p:nvSpPr>
            <p:spPr bwMode="auto">
              <a:xfrm rot="16200000">
                <a:off x="-398841" y="5370672"/>
                <a:ext cx="1271612" cy="46166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 pitchFamily="34" charset="0"/>
                  </a:rPr>
                  <a:t>20 cm </a:t>
                </a:r>
                <a:endParaRPr lang="pt-BR" sz="24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" name="CaixaDeTexto 1"/>
            <p:cNvSpPr txBox="1"/>
            <p:nvPr/>
          </p:nvSpPr>
          <p:spPr>
            <a:xfrm>
              <a:off x="467544" y="6093296"/>
              <a:ext cx="345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LVA - vegetação nativa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220072" y="5733256"/>
              <a:ext cx="3746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LVA - preparo convencional 23 anos (soja monocultura) </a:t>
              </a:r>
            </a:p>
          </p:txBody>
        </p:sp>
      </p:grpSp>
      <p:grpSp>
        <p:nvGrpSpPr>
          <p:cNvPr id="15" name="Grupo 10"/>
          <p:cNvGrpSpPr>
            <a:grpSpLocks/>
          </p:cNvGrpSpPr>
          <p:nvPr/>
        </p:nvGrpSpPr>
        <p:grpSpPr bwMode="auto">
          <a:xfrm>
            <a:off x="1494193" y="5231617"/>
            <a:ext cx="6357938" cy="369887"/>
            <a:chOff x="1500188" y="2852936"/>
            <a:chExt cx="6357937" cy="369887"/>
          </a:xfrm>
        </p:grpSpPr>
        <p:sp>
          <p:nvSpPr>
            <p:cNvPr id="16" name="CaixaDeTexto 9"/>
            <p:cNvSpPr txBox="1">
              <a:spLocks noChangeArrowheads="1"/>
            </p:cNvSpPr>
            <p:nvPr/>
          </p:nvSpPr>
          <p:spPr bwMode="auto">
            <a:xfrm>
              <a:off x="6072188" y="2852936"/>
              <a:ext cx="17859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1,6 % MOS</a:t>
              </a:r>
              <a:endParaRPr lang="pt-BR" b="1">
                <a:solidFill>
                  <a:schemeClr val="bg1"/>
                </a:solidFill>
              </a:endParaRPr>
            </a:p>
          </p:txBody>
        </p:sp>
        <p:sp>
          <p:nvSpPr>
            <p:cNvPr id="17" name="CaixaDeTexto 9"/>
            <p:cNvSpPr txBox="1">
              <a:spLocks noChangeArrowheads="1"/>
            </p:cNvSpPr>
            <p:nvPr/>
          </p:nvSpPr>
          <p:spPr bwMode="auto">
            <a:xfrm>
              <a:off x="1500188" y="2852936"/>
              <a:ext cx="15001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4,3 % MOS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3791322" y="3427851"/>
            <a:ext cx="1428750" cy="147637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Perda de 62,8% do conteúdo original  de MOS</a:t>
            </a:r>
            <a:endParaRPr lang="pt-B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Área de Trabalho - JCMS\JCMS\Artigos Gerais\Artigos Prof. Juca\Artigo STR, Tivet, Sá, Lal et al., 2012\Final TIF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5357"/>
          <a:stretch/>
        </p:blipFill>
        <p:spPr bwMode="auto">
          <a:xfrm>
            <a:off x="62031" y="70587"/>
            <a:ext cx="9046473" cy="49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Tivet, F.; Sá, JCM.; Lal, R. et al., 2013. </a:t>
            </a:r>
            <a:r>
              <a:rPr lang="pt-BR" sz="1600" dirty="0" err="1"/>
              <a:t>Soil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Tillage</a:t>
            </a:r>
            <a:r>
              <a:rPr lang="pt-BR" sz="1600" dirty="0"/>
              <a:t> </a:t>
            </a:r>
            <a:r>
              <a:rPr lang="pt-BR" sz="1600" dirty="0" err="1"/>
              <a:t>Research</a:t>
            </a:r>
            <a:r>
              <a:rPr lang="pt-BR" sz="1600" dirty="0"/>
              <a:t>, v. 126, 203-218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95536" y="3645024"/>
            <a:ext cx="331236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652120" y="2541881"/>
            <a:ext cx="3312368" cy="247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07904" y="2996952"/>
            <a:ext cx="1944216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222"/>
          <p:cNvSpPr txBox="1">
            <a:spLocks noChangeArrowheads="1"/>
          </p:cNvSpPr>
          <p:nvPr/>
        </p:nvSpPr>
        <p:spPr bwMode="auto">
          <a:xfrm>
            <a:off x="107504" y="3968477"/>
            <a:ext cx="3600400" cy="224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 </a:t>
            </a:r>
            <a:r>
              <a:rPr lang="en-US" sz="2000" dirty="0" err="1">
                <a:latin typeface="Calibri" pitchFamily="34" charset="0"/>
              </a:rPr>
              <a:t>preparo</a:t>
            </a:r>
            <a:r>
              <a:rPr lang="en-US" sz="2000" dirty="0">
                <a:latin typeface="Calibri" pitchFamily="34" charset="0"/>
              </a:rPr>
              <a:t> do solo </a:t>
            </a:r>
            <a:r>
              <a:rPr lang="en-US" sz="2000" dirty="0" err="1">
                <a:latin typeface="Calibri" pitchFamily="34" charset="0"/>
              </a:rPr>
              <a:t>rompe</a:t>
            </a:r>
            <a:r>
              <a:rPr lang="en-US" sz="2000" dirty="0">
                <a:latin typeface="Calibri" pitchFamily="34" charset="0"/>
              </a:rPr>
              <a:t> a </a:t>
            </a:r>
            <a:r>
              <a:rPr lang="en-US" sz="2000" dirty="0" err="1">
                <a:latin typeface="Calibri" pitchFamily="34" charset="0"/>
              </a:rPr>
              <a:t>estrutura</a:t>
            </a:r>
            <a:r>
              <a:rPr lang="en-US" sz="2000" dirty="0">
                <a:latin typeface="Calibri" pitchFamily="34" charset="0"/>
              </a:rPr>
              <a:t> e a </a:t>
            </a:r>
            <a:r>
              <a:rPr lang="en-US" sz="2000" dirty="0" err="1">
                <a:latin typeface="Calibri" pitchFamily="34" charset="0"/>
              </a:rPr>
              <a:t>agregação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expondo</a:t>
            </a:r>
            <a:r>
              <a:rPr lang="en-US" sz="2000" dirty="0">
                <a:latin typeface="Calibri" pitchFamily="34" charset="0"/>
              </a:rPr>
              <a:t> a MO </a:t>
            </a:r>
            <a:r>
              <a:rPr lang="en-US" sz="2000" dirty="0" err="1">
                <a:latin typeface="Calibri" pitchFamily="34" charset="0"/>
              </a:rPr>
              <a:t>protegida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dentro</a:t>
            </a:r>
            <a:r>
              <a:rPr lang="en-US" sz="2000" dirty="0">
                <a:latin typeface="Calibri" pitchFamily="34" charset="0"/>
              </a:rPr>
              <a:t> dos </a:t>
            </a:r>
            <a:r>
              <a:rPr lang="en-US" sz="2000" dirty="0" err="1">
                <a:latin typeface="Calibri" pitchFamily="34" charset="0"/>
              </a:rPr>
              <a:t>agregados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ao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ataque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microbiano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resultando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na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dispersão</a:t>
            </a:r>
            <a:r>
              <a:rPr lang="en-US" sz="2000" dirty="0">
                <a:latin typeface="Calibri" pitchFamily="34" charset="0"/>
              </a:rPr>
              <a:t> de </a:t>
            </a:r>
            <a:r>
              <a:rPr lang="en-US" sz="2000" dirty="0" err="1">
                <a:latin typeface="Calibri" pitchFamily="34" charset="0"/>
              </a:rPr>
              <a:t>partículas</a:t>
            </a:r>
            <a:r>
              <a:rPr lang="en-US" sz="2000" dirty="0">
                <a:latin typeface="Calibri" pitchFamily="34" charset="0"/>
              </a:rPr>
              <a:t> de </a:t>
            </a:r>
            <a:r>
              <a:rPr lang="en-US" sz="2000" dirty="0" err="1">
                <a:latin typeface="Calibri" pitchFamily="34" charset="0"/>
              </a:rPr>
              <a:t>argila</a:t>
            </a:r>
            <a:r>
              <a:rPr lang="en-US" sz="2000" dirty="0">
                <a:latin typeface="Calibri" pitchFamily="34" charset="0"/>
              </a:rPr>
              <a:t>, micro-</a:t>
            </a:r>
            <a:r>
              <a:rPr lang="en-US" sz="2000" dirty="0" err="1">
                <a:latin typeface="Calibri" pitchFamily="34" charset="0"/>
              </a:rPr>
              <a:t>estruturas</a:t>
            </a:r>
            <a:r>
              <a:rPr lang="en-US" sz="2000" dirty="0">
                <a:latin typeface="Calibri" pitchFamily="34" charset="0"/>
              </a:rPr>
              <a:t> de </a:t>
            </a:r>
            <a:r>
              <a:rPr lang="en-US" sz="2000" dirty="0" err="1">
                <a:latin typeface="Calibri" pitchFamily="34" charset="0"/>
              </a:rPr>
              <a:t>argila+silte</a:t>
            </a:r>
            <a:endParaRPr lang="pt-BR" sz="2000" dirty="0"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652120" y="188640"/>
            <a:ext cx="3168352" cy="2353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2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Freeform 453"/>
          <p:cNvSpPr>
            <a:spLocks/>
          </p:cNvSpPr>
          <p:nvPr/>
        </p:nvSpPr>
        <p:spPr bwMode="auto">
          <a:xfrm>
            <a:off x="3132138" y="2078038"/>
            <a:ext cx="2846387" cy="2916237"/>
          </a:xfrm>
          <a:custGeom>
            <a:avLst/>
            <a:gdLst>
              <a:gd name="T0" fmla="*/ 2147483647 w 1793"/>
              <a:gd name="T1" fmla="*/ 2147483647 h 1837"/>
              <a:gd name="T2" fmla="*/ 2147483647 w 1793"/>
              <a:gd name="T3" fmla="*/ 2147483647 h 1837"/>
              <a:gd name="T4" fmla="*/ 2147483647 w 1793"/>
              <a:gd name="T5" fmla="*/ 2147483647 h 1837"/>
              <a:gd name="T6" fmla="*/ 2147483647 w 1793"/>
              <a:gd name="T7" fmla="*/ 2147483647 h 1837"/>
              <a:gd name="T8" fmla="*/ 2147483647 w 1793"/>
              <a:gd name="T9" fmla="*/ 2147483647 h 1837"/>
              <a:gd name="T10" fmla="*/ 2147483647 w 1793"/>
              <a:gd name="T11" fmla="*/ 2147483647 h 1837"/>
              <a:gd name="T12" fmla="*/ 2147483647 w 1793"/>
              <a:gd name="T13" fmla="*/ 2147483647 h 1837"/>
              <a:gd name="T14" fmla="*/ 2147483647 w 1793"/>
              <a:gd name="T15" fmla="*/ 2147483647 h 1837"/>
              <a:gd name="T16" fmla="*/ 2147483647 w 1793"/>
              <a:gd name="T17" fmla="*/ 2147483647 h 1837"/>
              <a:gd name="T18" fmla="*/ 2147483647 w 1793"/>
              <a:gd name="T19" fmla="*/ 2147483647 h 1837"/>
              <a:gd name="T20" fmla="*/ 2147483647 w 1793"/>
              <a:gd name="T21" fmla="*/ 0 h 1837"/>
              <a:gd name="T22" fmla="*/ 2147483647 w 1793"/>
              <a:gd name="T23" fmla="*/ 2147483647 h 1837"/>
              <a:gd name="T24" fmla="*/ 2147483647 w 1793"/>
              <a:gd name="T25" fmla="*/ 2147483647 h 1837"/>
              <a:gd name="T26" fmla="*/ 2147483647 w 1793"/>
              <a:gd name="T27" fmla="*/ 2147483647 h 1837"/>
              <a:gd name="T28" fmla="*/ 2147483647 w 1793"/>
              <a:gd name="T29" fmla="*/ 2147483647 h 1837"/>
              <a:gd name="T30" fmla="*/ 2147483647 w 1793"/>
              <a:gd name="T31" fmla="*/ 2147483647 h 1837"/>
              <a:gd name="T32" fmla="*/ 2147483647 w 1793"/>
              <a:gd name="T33" fmla="*/ 2147483647 h 1837"/>
              <a:gd name="T34" fmla="*/ 2147483647 w 1793"/>
              <a:gd name="T35" fmla="*/ 2147483647 h 1837"/>
              <a:gd name="T36" fmla="*/ 2147483647 w 1793"/>
              <a:gd name="T37" fmla="*/ 2147483647 h 1837"/>
              <a:gd name="T38" fmla="*/ 2147483647 w 1793"/>
              <a:gd name="T39" fmla="*/ 2147483647 h 1837"/>
              <a:gd name="T40" fmla="*/ 2147483647 w 1793"/>
              <a:gd name="T41" fmla="*/ 2147483647 h 1837"/>
              <a:gd name="T42" fmla="*/ 2147483647 w 1793"/>
              <a:gd name="T43" fmla="*/ 2147483647 h 1837"/>
              <a:gd name="T44" fmla="*/ 2147483647 w 1793"/>
              <a:gd name="T45" fmla="*/ 2147483647 h 1837"/>
              <a:gd name="T46" fmla="*/ 2147483647 w 1793"/>
              <a:gd name="T47" fmla="*/ 2147483647 h 1837"/>
              <a:gd name="T48" fmla="*/ 2147483647 w 1793"/>
              <a:gd name="T49" fmla="*/ 2147483647 h 1837"/>
              <a:gd name="T50" fmla="*/ 2147483647 w 1793"/>
              <a:gd name="T51" fmla="*/ 2147483647 h 1837"/>
              <a:gd name="T52" fmla="*/ 2147483647 w 1793"/>
              <a:gd name="T53" fmla="*/ 2147483647 h 1837"/>
              <a:gd name="T54" fmla="*/ 2147483647 w 1793"/>
              <a:gd name="T55" fmla="*/ 2147483647 h 1837"/>
              <a:gd name="T56" fmla="*/ 2147483647 w 1793"/>
              <a:gd name="T57" fmla="*/ 2147483647 h 1837"/>
              <a:gd name="T58" fmla="*/ 2147483647 w 1793"/>
              <a:gd name="T59" fmla="*/ 2147483647 h 1837"/>
              <a:gd name="T60" fmla="*/ 2147483647 w 1793"/>
              <a:gd name="T61" fmla="*/ 2147483647 h 1837"/>
              <a:gd name="T62" fmla="*/ 2147483647 w 1793"/>
              <a:gd name="T63" fmla="*/ 2147483647 h 1837"/>
              <a:gd name="T64" fmla="*/ 2147483647 w 1793"/>
              <a:gd name="T65" fmla="*/ 2147483647 h 1837"/>
              <a:gd name="T66" fmla="*/ 2147483647 w 1793"/>
              <a:gd name="T67" fmla="*/ 2147483647 h 1837"/>
              <a:gd name="T68" fmla="*/ 2147483647 w 1793"/>
              <a:gd name="T69" fmla="*/ 2147483647 h 1837"/>
              <a:gd name="T70" fmla="*/ 2147483647 w 1793"/>
              <a:gd name="T71" fmla="*/ 2147483647 h 1837"/>
              <a:gd name="T72" fmla="*/ 2147483647 w 1793"/>
              <a:gd name="T73" fmla="*/ 2147483647 h 1837"/>
              <a:gd name="T74" fmla="*/ 2147483647 w 1793"/>
              <a:gd name="T75" fmla="*/ 2147483647 h 1837"/>
              <a:gd name="T76" fmla="*/ 2147483647 w 1793"/>
              <a:gd name="T77" fmla="*/ 2147483647 h 1837"/>
              <a:gd name="T78" fmla="*/ 2147483647 w 1793"/>
              <a:gd name="T79" fmla="*/ 2147483647 h 1837"/>
              <a:gd name="T80" fmla="*/ 2147483647 w 1793"/>
              <a:gd name="T81" fmla="*/ 2147483647 h 1837"/>
              <a:gd name="T82" fmla="*/ 2147483647 w 1793"/>
              <a:gd name="T83" fmla="*/ 2147483647 h 1837"/>
              <a:gd name="T84" fmla="*/ 2147483647 w 1793"/>
              <a:gd name="T85" fmla="*/ 2147483647 h 1837"/>
              <a:gd name="T86" fmla="*/ 2147483647 w 1793"/>
              <a:gd name="T87" fmla="*/ 2147483647 h 1837"/>
              <a:gd name="T88" fmla="*/ 2147483647 w 1793"/>
              <a:gd name="T89" fmla="*/ 2147483647 h 1837"/>
              <a:gd name="T90" fmla="*/ 2147483647 w 1793"/>
              <a:gd name="T91" fmla="*/ 2147483647 h 1837"/>
              <a:gd name="T92" fmla="*/ 2147483647 w 1793"/>
              <a:gd name="T93" fmla="*/ 2147483647 h 1837"/>
              <a:gd name="T94" fmla="*/ 2147483647 w 1793"/>
              <a:gd name="T95" fmla="*/ 2147483647 h 1837"/>
              <a:gd name="T96" fmla="*/ 2147483647 w 1793"/>
              <a:gd name="T97" fmla="*/ 2147483647 h 1837"/>
              <a:gd name="T98" fmla="*/ 2147483647 w 1793"/>
              <a:gd name="T99" fmla="*/ 2147483647 h 1837"/>
              <a:gd name="T100" fmla="*/ 2147483647 w 1793"/>
              <a:gd name="T101" fmla="*/ 2147483647 h 1837"/>
              <a:gd name="T102" fmla="*/ 2147483647 w 1793"/>
              <a:gd name="T103" fmla="*/ 2147483647 h 1837"/>
              <a:gd name="T104" fmla="*/ 2147483647 w 1793"/>
              <a:gd name="T105" fmla="*/ 2147483647 h 1837"/>
              <a:gd name="T106" fmla="*/ 2147483647 w 1793"/>
              <a:gd name="T107" fmla="*/ 2147483647 h 1837"/>
              <a:gd name="T108" fmla="*/ 2147483647 w 1793"/>
              <a:gd name="T109" fmla="*/ 2147483647 h 1837"/>
              <a:gd name="T110" fmla="*/ 2147483647 w 1793"/>
              <a:gd name="T111" fmla="*/ 2147483647 h 183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93"/>
              <a:gd name="T169" fmla="*/ 0 h 1837"/>
              <a:gd name="T170" fmla="*/ 1793 w 1793"/>
              <a:gd name="T171" fmla="*/ 1837 h 183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93" h="1837">
                <a:moveTo>
                  <a:pt x="1737" y="378"/>
                </a:moveTo>
                <a:cubicBezTo>
                  <a:pt x="1704" y="371"/>
                  <a:pt x="1698" y="360"/>
                  <a:pt x="1671" y="342"/>
                </a:cubicBezTo>
                <a:cubicBezTo>
                  <a:pt x="1659" y="312"/>
                  <a:pt x="1639" y="288"/>
                  <a:pt x="1611" y="270"/>
                </a:cubicBezTo>
                <a:cubicBezTo>
                  <a:pt x="1586" y="232"/>
                  <a:pt x="1559" y="200"/>
                  <a:pt x="1527" y="168"/>
                </a:cubicBezTo>
                <a:cubicBezTo>
                  <a:pt x="1505" y="146"/>
                  <a:pt x="1458" y="126"/>
                  <a:pt x="1431" y="108"/>
                </a:cubicBezTo>
                <a:cubicBezTo>
                  <a:pt x="1401" y="62"/>
                  <a:pt x="1383" y="50"/>
                  <a:pt x="1329" y="42"/>
                </a:cubicBezTo>
                <a:cubicBezTo>
                  <a:pt x="1281" y="26"/>
                  <a:pt x="1305" y="32"/>
                  <a:pt x="1257" y="24"/>
                </a:cubicBezTo>
                <a:cubicBezTo>
                  <a:pt x="1134" y="29"/>
                  <a:pt x="1080" y="35"/>
                  <a:pt x="957" y="30"/>
                </a:cubicBezTo>
                <a:cubicBezTo>
                  <a:pt x="877" y="10"/>
                  <a:pt x="966" y="30"/>
                  <a:pt x="771" y="30"/>
                </a:cubicBezTo>
                <a:cubicBezTo>
                  <a:pt x="728" y="30"/>
                  <a:pt x="672" y="23"/>
                  <a:pt x="627" y="18"/>
                </a:cubicBezTo>
                <a:cubicBezTo>
                  <a:pt x="605" y="12"/>
                  <a:pt x="583" y="6"/>
                  <a:pt x="561" y="0"/>
                </a:cubicBezTo>
                <a:cubicBezTo>
                  <a:pt x="533" y="2"/>
                  <a:pt x="504" y="0"/>
                  <a:pt x="477" y="6"/>
                </a:cubicBezTo>
                <a:cubicBezTo>
                  <a:pt x="463" y="9"/>
                  <a:pt x="420" y="59"/>
                  <a:pt x="411" y="72"/>
                </a:cubicBezTo>
                <a:cubicBezTo>
                  <a:pt x="371" y="128"/>
                  <a:pt x="349" y="187"/>
                  <a:pt x="327" y="252"/>
                </a:cubicBezTo>
                <a:cubicBezTo>
                  <a:pt x="316" y="284"/>
                  <a:pt x="316" y="313"/>
                  <a:pt x="297" y="342"/>
                </a:cubicBezTo>
                <a:cubicBezTo>
                  <a:pt x="284" y="392"/>
                  <a:pt x="221" y="461"/>
                  <a:pt x="171" y="474"/>
                </a:cubicBezTo>
                <a:cubicBezTo>
                  <a:pt x="163" y="498"/>
                  <a:pt x="147" y="504"/>
                  <a:pt x="129" y="522"/>
                </a:cubicBezTo>
                <a:cubicBezTo>
                  <a:pt x="118" y="565"/>
                  <a:pt x="119" y="613"/>
                  <a:pt x="105" y="654"/>
                </a:cubicBezTo>
                <a:cubicBezTo>
                  <a:pt x="101" y="694"/>
                  <a:pt x="100" y="736"/>
                  <a:pt x="87" y="774"/>
                </a:cubicBezTo>
                <a:cubicBezTo>
                  <a:pt x="81" y="813"/>
                  <a:pt x="86" y="859"/>
                  <a:pt x="51" y="882"/>
                </a:cubicBezTo>
                <a:cubicBezTo>
                  <a:pt x="40" y="898"/>
                  <a:pt x="35" y="905"/>
                  <a:pt x="27" y="924"/>
                </a:cubicBezTo>
                <a:cubicBezTo>
                  <a:pt x="22" y="936"/>
                  <a:pt x="15" y="960"/>
                  <a:pt x="15" y="960"/>
                </a:cubicBezTo>
                <a:cubicBezTo>
                  <a:pt x="0" y="1062"/>
                  <a:pt x="16" y="1141"/>
                  <a:pt x="87" y="1212"/>
                </a:cubicBezTo>
                <a:cubicBezTo>
                  <a:pt x="100" y="1252"/>
                  <a:pt x="142" y="1333"/>
                  <a:pt x="177" y="1356"/>
                </a:cubicBezTo>
                <a:cubicBezTo>
                  <a:pt x="193" y="1380"/>
                  <a:pt x="216" y="1415"/>
                  <a:pt x="237" y="1434"/>
                </a:cubicBezTo>
                <a:cubicBezTo>
                  <a:pt x="261" y="1455"/>
                  <a:pt x="291" y="1462"/>
                  <a:pt x="315" y="1482"/>
                </a:cubicBezTo>
                <a:cubicBezTo>
                  <a:pt x="343" y="1505"/>
                  <a:pt x="370" y="1524"/>
                  <a:pt x="405" y="1536"/>
                </a:cubicBezTo>
                <a:cubicBezTo>
                  <a:pt x="430" y="1561"/>
                  <a:pt x="465" y="1576"/>
                  <a:pt x="495" y="1596"/>
                </a:cubicBezTo>
                <a:cubicBezTo>
                  <a:pt x="515" y="1626"/>
                  <a:pt x="553" y="1634"/>
                  <a:pt x="585" y="1650"/>
                </a:cubicBezTo>
                <a:cubicBezTo>
                  <a:pt x="624" y="1670"/>
                  <a:pt x="581" y="1653"/>
                  <a:pt x="621" y="1680"/>
                </a:cubicBezTo>
                <a:cubicBezTo>
                  <a:pt x="626" y="1684"/>
                  <a:pt x="633" y="1683"/>
                  <a:pt x="639" y="1686"/>
                </a:cubicBezTo>
                <a:cubicBezTo>
                  <a:pt x="665" y="1700"/>
                  <a:pt x="684" y="1725"/>
                  <a:pt x="711" y="1734"/>
                </a:cubicBezTo>
                <a:cubicBezTo>
                  <a:pt x="771" y="1779"/>
                  <a:pt x="836" y="1812"/>
                  <a:pt x="909" y="1836"/>
                </a:cubicBezTo>
                <a:cubicBezTo>
                  <a:pt x="1063" y="1824"/>
                  <a:pt x="1039" y="1837"/>
                  <a:pt x="1131" y="1776"/>
                </a:cubicBezTo>
                <a:cubicBezTo>
                  <a:pt x="1139" y="1764"/>
                  <a:pt x="1150" y="1754"/>
                  <a:pt x="1155" y="1740"/>
                </a:cubicBezTo>
                <a:cubicBezTo>
                  <a:pt x="1169" y="1698"/>
                  <a:pt x="1155" y="1708"/>
                  <a:pt x="1185" y="1698"/>
                </a:cubicBezTo>
                <a:cubicBezTo>
                  <a:pt x="1218" y="1648"/>
                  <a:pt x="1291" y="1661"/>
                  <a:pt x="1341" y="1638"/>
                </a:cubicBezTo>
                <a:cubicBezTo>
                  <a:pt x="1389" y="1616"/>
                  <a:pt x="1385" y="1617"/>
                  <a:pt x="1425" y="1590"/>
                </a:cubicBezTo>
                <a:cubicBezTo>
                  <a:pt x="1431" y="1586"/>
                  <a:pt x="1443" y="1578"/>
                  <a:pt x="1443" y="1578"/>
                </a:cubicBezTo>
                <a:cubicBezTo>
                  <a:pt x="1467" y="1542"/>
                  <a:pt x="1505" y="1508"/>
                  <a:pt x="1545" y="1488"/>
                </a:cubicBezTo>
                <a:cubicBezTo>
                  <a:pt x="1553" y="1463"/>
                  <a:pt x="1565" y="1449"/>
                  <a:pt x="1587" y="1434"/>
                </a:cubicBezTo>
                <a:cubicBezTo>
                  <a:pt x="1597" y="1404"/>
                  <a:pt x="1627" y="1352"/>
                  <a:pt x="1647" y="1326"/>
                </a:cubicBezTo>
                <a:cubicBezTo>
                  <a:pt x="1653" y="1258"/>
                  <a:pt x="1656" y="1175"/>
                  <a:pt x="1695" y="1116"/>
                </a:cubicBezTo>
                <a:cubicBezTo>
                  <a:pt x="1701" y="1093"/>
                  <a:pt x="1712" y="1078"/>
                  <a:pt x="1719" y="1056"/>
                </a:cubicBezTo>
                <a:cubicBezTo>
                  <a:pt x="1721" y="1022"/>
                  <a:pt x="1722" y="988"/>
                  <a:pt x="1725" y="954"/>
                </a:cubicBezTo>
                <a:cubicBezTo>
                  <a:pt x="1726" y="948"/>
                  <a:pt x="1734" y="941"/>
                  <a:pt x="1731" y="936"/>
                </a:cubicBezTo>
                <a:cubicBezTo>
                  <a:pt x="1726" y="928"/>
                  <a:pt x="1715" y="928"/>
                  <a:pt x="1707" y="924"/>
                </a:cubicBezTo>
                <a:cubicBezTo>
                  <a:pt x="1732" y="891"/>
                  <a:pt x="1743" y="858"/>
                  <a:pt x="1761" y="822"/>
                </a:cubicBezTo>
                <a:cubicBezTo>
                  <a:pt x="1768" y="779"/>
                  <a:pt x="1775" y="739"/>
                  <a:pt x="1779" y="696"/>
                </a:cubicBezTo>
                <a:cubicBezTo>
                  <a:pt x="1773" y="497"/>
                  <a:pt x="1793" y="569"/>
                  <a:pt x="1761" y="474"/>
                </a:cubicBezTo>
                <a:cubicBezTo>
                  <a:pt x="1756" y="458"/>
                  <a:pt x="1729" y="467"/>
                  <a:pt x="1713" y="462"/>
                </a:cubicBezTo>
                <a:cubicBezTo>
                  <a:pt x="1715" y="452"/>
                  <a:pt x="1709" y="434"/>
                  <a:pt x="1719" y="432"/>
                </a:cubicBezTo>
                <a:cubicBezTo>
                  <a:pt x="1724" y="431"/>
                  <a:pt x="1752" y="473"/>
                  <a:pt x="1773" y="480"/>
                </a:cubicBezTo>
                <a:cubicBezTo>
                  <a:pt x="1766" y="415"/>
                  <a:pt x="1770" y="377"/>
                  <a:pt x="1701" y="354"/>
                </a:cubicBezTo>
                <a:cubicBezTo>
                  <a:pt x="1691" y="325"/>
                  <a:pt x="1703" y="343"/>
                  <a:pt x="1677" y="330"/>
                </a:cubicBezTo>
                <a:cubicBezTo>
                  <a:pt x="1671" y="327"/>
                  <a:pt x="1659" y="318"/>
                  <a:pt x="1659" y="3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5222875" y="2563813"/>
            <a:ext cx="258763" cy="246062"/>
            <a:chOff x="1400" y="2127"/>
            <a:chExt cx="163" cy="155"/>
          </a:xfrm>
        </p:grpSpPr>
        <p:sp>
          <p:nvSpPr>
            <p:cNvPr id="10486" name="Freeform 139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3" name="Freeform 140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3927475" y="3859213"/>
            <a:ext cx="258763" cy="246062"/>
            <a:chOff x="1400" y="2127"/>
            <a:chExt cx="163" cy="155"/>
          </a:xfrm>
        </p:grpSpPr>
        <p:sp>
          <p:nvSpPr>
            <p:cNvPr id="10484" name="Freeform 14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1" name="Freeform 14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4" name="Group 144"/>
          <p:cNvGrpSpPr>
            <a:grpSpLocks/>
          </p:cNvGrpSpPr>
          <p:nvPr/>
        </p:nvGrpSpPr>
        <p:grpSpPr bwMode="auto">
          <a:xfrm rot="1874145">
            <a:off x="3698875" y="2182813"/>
            <a:ext cx="1211263" cy="677862"/>
            <a:chOff x="1560" y="1488"/>
            <a:chExt cx="763" cy="427"/>
          </a:xfrm>
        </p:grpSpPr>
        <p:sp>
          <p:nvSpPr>
            <p:cNvPr id="30546" name="Freeform 145"/>
            <p:cNvSpPr>
              <a:spLocks/>
            </p:cNvSpPr>
            <p:nvPr/>
          </p:nvSpPr>
          <p:spPr bwMode="auto">
            <a:xfrm>
              <a:off x="1662" y="1588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5" name="Group 146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0482" name="Freeform 14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9" name="Freeform 148"/>
              <p:cNvSpPr>
                <a:spLocks/>
              </p:cNvSpPr>
              <p:nvPr/>
            </p:nvSpPr>
            <p:spPr bwMode="auto">
              <a:xfrm>
                <a:off x="1417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48" name="Freeform 149"/>
            <p:cNvSpPr>
              <a:spLocks/>
            </p:cNvSpPr>
            <p:nvPr/>
          </p:nvSpPr>
          <p:spPr bwMode="auto">
            <a:xfrm>
              <a:off x="1869" y="172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6" name="Group 150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0480" name="Freeform 1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7" name="Freeform 152"/>
              <p:cNvSpPr>
                <a:spLocks/>
              </p:cNvSpPr>
              <p:nvPr/>
            </p:nvSpPr>
            <p:spPr bwMode="auto">
              <a:xfrm>
                <a:off x="1420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153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0478" name="Freeform 1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5" name="Freeform 155"/>
              <p:cNvSpPr>
                <a:spLocks/>
              </p:cNvSpPr>
              <p:nvPr/>
            </p:nvSpPr>
            <p:spPr bwMode="auto">
              <a:xfrm>
                <a:off x="1416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156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0476" name="Freeform 15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3" name="Freeform 158"/>
              <p:cNvSpPr>
                <a:spLocks/>
              </p:cNvSpPr>
              <p:nvPr/>
            </p:nvSpPr>
            <p:spPr bwMode="auto">
              <a:xfrm>
                <a:off x="1417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52" name="Freeform 159"/>
            <p:cNvSpPr>
              <a:spLocks/>
            </p:cNvSpPr>
            <p:nvPr/>
          </p:nvSpPr>
          <p:spPr bwMode="auto">
            <a:xfrm>
              <a:off x="1704" y="1612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3" name="Freeform 160"/>
            <p:cNvSpPr>
              <a:spLocks/>
            </p:cNvSpPr>
            <p:nvPr/>
          </p:nvSpPr>
          <p:spPr bwMode="auto">
            <a:xfrm>
              <a:off x="2110" y="1659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4" name="Freeform 161"/>
            <p:cNvSpPr>
              <a:spLocks/>
            </p:cNvSpPr>
            <p:nvPr/>
          </p:nvSpPr>
          <p:spPr bwMode="auto">
            <a:xfrm>
              <a:off x="1651" y="175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5" name="Freeform 162"/>
            <p:cNvSpPr>
              <a:spLocks/>
            </p:cNvSpPr>
            <p:nvPr/>
          </p:nvSpPr>
          <p:spPr bwMode="auto">
            <a:xfrm>
              <a:off x="2074" y="153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9" name="Group 163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0474" name="Freeform 1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1" name="Freeform 16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66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0472" name="Freeform 16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59" name="Freeform 168"/>
              <p:cNvSpPr>
                <a:spLocks/>
              </p:cNvSpPr>
              <p:nvPr/>
            </p:nvSpPr>
            <p:spPr bwMode="auto">
              <a:xfrm>
                <a:off x="1419" y="216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" name="Group 169"/>
          <p:cNvGrpSpPr>
            <a:grpSpLocks/>
          </p:cNvGrpSpPr>
          <p:nvPr/>
        </p:nvGrpSpPr>
        <p:grpSpPr bwMode="auto">
          <a:xfrm>
            <a:off x="5222875" y="2640013"/>
            <a:ext cx="698500" cy="627062"/>
            <a:chOff x="2956" y="2016"/>
            <a:chExt cx="440" cy="395"/>
          </a:xfrm>
        </p:grpSpPr>
        <p:sp>
          <p:nvSpPr>
            <p:cNvPr id="30529" name="Freeform 170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2" name="Group 171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58" name="Freeform 17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5" name="Freeform 17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74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56" name="Freeform 175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3" name="Freeform 176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roup 177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54" name="Freeform 17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1" name="Freeform 17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3" name="Freeform 180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4" name="Freeform 181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5" name="Freeform 182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5" name="Group 183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52" name="Freeform 18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39" name="Freeform 18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7" name="Freeform 186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16" name="Group 187"/>
          <p:cNvGrpSpPr>
            <a:grpSpLocks/>
          </p:cNvGrpSpPr>
          <p:nvPr/>
        </p:nvGrpSpPr>
        <p:grpSpPr bwMode="auto">
          <a:xfrm>
            <a:off x="3317875" y="2868613"/>
            <a:ext cx="698500" cy="627062"/>
            <a:chOff x="2956" y="2016"/>
            <a:chExt cx="440" cy="395"/>
          </a:xfrm>
        </p:grpSpPr>
        <p:sp>
          <p:nvSpPr>
            <p:cNvPr id="30512" name="Freeform 188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7" name="Group 189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41" name="Freeform 19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8" name="Freeform 19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8" name="Group 192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39" name="Freeform 19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6" name="Freeform 194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9" name="Group 195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37" name="Freeform 19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4" name="Freeform 19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16" name="Freeform 198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7" name="Freeform 199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8" name="Freeform 200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0" name="Group 201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35" name="Freeform 20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2" name="Freeform 20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20" name="Freeform 204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1" name="Group 205"/>
          <p:cNvGrpSpPr>
            <a:grpSpLocks/>
          </p:cNvGrpSpPr>
          <p:nvPr/>
        </p:nvGrpSpPr>
        <p:grpSpPr bwMode="auto">
          <a:xfrm>
            <a:off x="4003675" y="3554413"/>
            <a:ext cx="698500" cy="627062"/>
            <a:chOff x="2956" y="2016"/>
            <a:chExt cx="440" cy="395"/>
          </a:xfrm>
        </p:grpSpPr>
        <p:sp>
          <p:nvSpPr>
            <p:cNvPr id="30495" name="Freeform 206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2" name="Group 207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24" name="Freeform 20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11" name="Freeform 20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3" name="Group 210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22" name="Freeform 21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9" name="Freeform 212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4" name="Group 213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20" name="Freeform 21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7" name="Freeform 21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99" name="Freeform 216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0" name="Freeform 217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1" name="Freeform 218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5" name="Group 219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18" name="Freeform 22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5" name="Freeform 22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03" name="Freeform 222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6" name="Group 223"/>
          <p:cNvGrpSpPr>
            <a:grpSpLocks/>
          </p:cNvGrpSpPr>
          <p:nvPr/>
        </p:nvGrpSpPr>
        <p:grpSpPr bwMode="auto">
          <a:xfrm>
            <a:off x="3165475" y="3478213"/>
            <a:ext cx="698500" cy="627062"/>
            <a:chOff x="2956" y="2016"/>
            <a:chExt cx="440" cy="395"/>
          </a:xfrm>
        </p:grpSpPr>
        <p:sp>
          <p:nvSpPr>
            <p:cNvPr id="30478" name="Freeform 224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7" name="Group 225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07" name="Freeform 22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4" name="Freeform 22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8" name="Group 228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05" name="Freeform 22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2" name="Freeform 230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9" name="Group 231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03" name="Freeform 23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0" name="Freeform 23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2" name="Freeform 234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3" name="Freeform 235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4" name="Freeform 236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" name="Group 237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01" name="Freeform 23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88" name="Freeform 23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6" name="Freeform 240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1" name="Group 241"/>
          <p:cNvGrpSpPr>
            <a:grpSpLocks/>
          </p:cNvGrpSpPr>
          <p:nvPr/>
        </p:nvGrpSpPr>
        <p:grpSpPr bwMode="auto">
          <a:xfrm rot="-8585416">
            <a:off x="3775075" y="4164013"/>
            <a:ext cx="1211263" cy="677862"/>
            <a:chOff x="1560" y="1488"/>
            <a:chExt cx="763" cy="427"/>
          </a:xfrm>
        </p:grpSpPr>
        <p:sp>
          <p:nvSpPr>
            <p:cNvPr id="30454" name="Freeform 242"/>
            <p:cNvSpPr>
              <a:spLocks/>
            </p:cNvSpPr>
            <p:nvPr/>
          </p:nvSpPr>
          <p:spPr bwMode="auto">
            <a:xfrm>
              <a:off x="1666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06" name="Group 243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0390" name="Freeform 24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7" name="Freeform 24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56" name="Freeform 246"/>
            <p:cNvSpPr>
              <a:spLocks/>
            </p:cNvSpPr>
            <p:nvPr/>
          </p:nvSpPr>
          <p:spPr bwMode="auto">
            <a:xfrm>
              <a:off x="1861" y="172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08" name="Group 247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0388" name="Freeform 24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5" name="Freeform 249"/>
              <p:cNvSpPr>
                <a:spLocks/>
              </p:cNvSpPr>
              <p:nvPr/>
            </p:nvSpPr>
            <p:spPr bwMode="auto">
              <a:xfrm>
                <a:off x="1442" y="2161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10" name="Group 250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0386" name="Freeform 2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3" name="Freeform 252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13" name="Group 253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0384" name="Freeform 2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1" name="Freeform 25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60" name="Freeform 256"/>
            <p:cNvSpPr>
              <a:spLocks/>
            </p:cNvSpPr>
            <p:nvPr/>
          </p:nvSpPr>
          <p:spPr bwMode="auto">
            <a:xfrm>
              <a:off x="1707" y="161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1" name="Freeform 257"/>
            <p:cNvSpPr>
              <a:spLocks/>
            </p:cNvSpPr>
            <p:nvPr/>
          </p:nvSpPr>
          <p:spPr bwMode="auto">
            <a:xfrm>
              <a:off x="2112" y="1660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2" name="Freeform 258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3" name="Freeform 259"/>
            <p:cNvSpPr>
              <a:spLocks/>
            </p:cNvSpPr>
            <p:nvPr/>
          </p:nvSpPr>
          <p:spPr bwMode="auto">
            <a:xfrm>
              <a:off x="2078" y="153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14" name="Group 260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0382" name="Freeform 26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9" name="Freeform 262"/>
              <p:cNvSpPr>
                <a:spLocks/>
              </p:cNvSpPr>
              <p:nvPr/>
            </p:nvSpPr>
            <p:spPr bwMode="auto">
              <a:xfrm>
                <a:off x="1437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30" name="Group 263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0380" name="Freeform 2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7" name="Freeform 265"/>
              <p:cNvSpPr>
                <a:spLocks/>
              </p:cNvSpPr>
              <p:nvPr/>
            </p:nvSpPr>
            <p:spPr bwMode="auto">
              <a:xfrm>
                <a:off x="1444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231" name="Group 266"/>
          <p:cNvGrpSpPr>
            <a:grpSpLocks/>
          </p:cNvGrpSpPr>
          <p:nvPr/>
        </p:nvGrpSpPr>
        <p:grpSpPr bwMode="auto">
          <a:xfrm rot="-2173390">
            <a:off x="4765675" y="3859213"/>
            <a:ext cx="1211263" cy="677862"/>
            <a:chOff x="1560" y="1488"/>
            <a:chExt cx="763" cy="427"/>
          </a:xfrm>
        </p:grpSpPr>
        <p:sp>
          <p:nvSpPr>
            <p:cNvPr id="30430" name="Freeform 267"/>
            <p:cNvSpPr>
              <a:spLocks/>
            </p:cNvSpPr>
            <p:nvPr/>
          </p:nvSpPr>
          <p:spPr bwMode="auto">
            <a:xfrm>
              <a:off x="1663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47" name="Group 268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0366" name="Freeform 26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3" name="Freeform 270"/>
              <p:cNvSpPr>
                <a:spLocks/>
              </p:cNvSpPr>
              <p:nvPr/>
            </p:nvSpPr>
            <p:spPr bwMode="auto">
              <a:xfrm>
                <a:off x="1420" y="2148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32" name="Freeform 271"/>
            <p:cNvSpPr>
              <a:spLocks/>
            </p:cNvSpPr>
            <p:nvPr/>
          </p:nvSpPr>
          <p:spPr bwMode="auto">
            <a:xfrm>
              <a:off x="1871" y="172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48" name="Group 272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0364" name="Freeform 27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1" name="Freeform 274"/>
              <p:cNvSpPr>
                <a:spLocks/>
              </p:cNvSpPr>
              <p:nvPr/>
            </p:nvSpPr>
            <p:spPr bwMode="auto">
              <a:xfrm>
                <a:off x="1424" y="2153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81" name="Group 275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0362" name="Freeform 27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63" name="Freeform 27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0284" name="Group 278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0360" name="Freeform 27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61" name="Freeform 280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30436" name="Freeform 281"/>
            <p:cNvSpPr>
              <a:spLocks/>
            </p:cNvSpPr>
            <p:nvPr/>
          </p:nvSpPr>
          <p:spPr bwMode="auto">
            <a:xfrm>
              <a:off x="1706" y="161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7" name="Freeform 282"/>
            <p:cNvSpPr>
              <a:spLocks/>
            </p:cNvSpPr>
            <p:nvPr/>
          </p:nvSpPr>
          <p:spPr bwMode="auto">
            <a:xfrm>
              <a:off x="2097" y="162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8" name="Freeform 283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9" name="Freeform 284"/>
            <p:cNvSpPr>
              <a:spLocks/>
            </p:cNvSpPr>
            <p:nvPr/>
          </p:nvSpPr>
          <p:spPr bwMode="auto">
            <a:xfrm>
              <a:off x="2077" y="153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85" name="Group 285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0358" name="Freeform 28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5" name="Freeform 287"/>
              <p:cNvSpPr>
                <a:spLocks/>
              </p:cNvSpPr>
              <p:nvPr/>
            </p:nvSpPr>
            <p:spPr bwMode="auto">
              <a:xfrm>
                <a:off x="1431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01" name="Group 288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0356" name="Freeform 28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3" name="Freeform 290"/>
              <p:cNvSpPr>
                <a:spLocks/>
              </p:cNvSpPr>
              <p:nvPr/>
            </p:nvSpPr>
            <p:spPr bwMode="auto">
              <a:xfrm>
                <a:off x="1423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302" name="Group 291"/>
          <p:cNvGrpSpPr>
            <a:grpSpLocks/>
          </p:cNvGrpSpPr>
          <p:nvPr/>
        </p:nvGrpSpPr>
        <p:grpSpPr bwMode="auto">
          <a:xfrm>
            <a:off x="5146675" y="2182827"/>
            <a:ext cx="428625" cy="411162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361" name="Freeform 29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318" name="Group 29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427" name="Freeform 29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8" name="Freeform 29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9" name="Freeform 29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19" name="Group 29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424" name="Freeform 29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5" name="Freeform 29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6" name="Freeform 30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64" name="Freeform 30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5" name="Freeform 30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6" name="Freeform 30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7" name="Freeform 30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8" name="Freeform 30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9" name="Freeform 30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0" name="Freeform 30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1" name="Freeform 30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2" name="Freeform 30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3" name="Freeform 31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4" name="Freeform 31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5" name="Freeform 31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6" name="Freeform 31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7" name="Freeform 31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8" name="Freeform 31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362" name="Group 31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421" name="Freeform 31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2" name="Freeform 31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3" name="Freeform 31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63" name="Group 32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418" name="Freeform 32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9" name="Freeform 32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0" name="Freeform 32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81" name="Freeform 32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2" name="Freeform 32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3" name="Freeform 32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4" name="Freeform 32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5" name="Freeform 32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6" name="Freeform 32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7" name="Freeform 33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8" name="Freeform 33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9" name="Freeform 33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0" name="Freeform 33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1" name="Freeform 33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2" name="Freeform 33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3" name="Freeform 33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4" name="Freeform 33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5" name="Freeform 33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379" name="Group 33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415" name="Freeform 34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6" name="Freeform 34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7" name="Freeform 34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80" name="Group 34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412" name="Freeform 34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3" name="Freeform 34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4" name="Freeform 34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98" name="Freeform 34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9" name="Freeform 34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0" name="Freeform 34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1" name="Freeform 35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2" name="Freeform 35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3" name="Freeform 35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4" name="Freeform 35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5" name="Freeform 35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6" name="Freeform 35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7" name="Freeform 35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8" name="Freeform 35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9" name="Freeform 35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10" name="Freeform 35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11" name="Freeform 36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396" name="Group 361"/>
          <p:cNvGrpSpPr>
            <a:grpSpLocks/>
          </p:cNvGrpSpPr>
          <p:nvPr/>
        </p:nvGrpSpPr>
        <p:grpSpPr bwMode="auto">
          <a:xfrm rot="-621878">
            <a:off x="3687763" y="2532077"/>
            <a:ext cx="2220912" cy="809625"/>
            <a:chOff x="1625" y="1468"/>
            <a:chExt cx="1399" cy="510"/>
          </a:xfrm>
          <a:solidFill>
            <a:schemeClr val="bg1">
              <a:lumMod val="75000"/>
            </a:schemeClr>
          </a:solidFill>
        </p:grpSpPr>
        <p:sp>
          <p:nvSpPr>
            <p:cNvPr id="30352" name="Freeform 362"/>
            <p:cNvSpPr>
              <a:spLocks/>
            </p:cNvSpPr>
            <p:nvPr/>
          </p:nvSpPr>
          <p:spPr bwMode="auto">
            <a:xfrm rot="-3405074">
              <a:off x="2198" y="1175"/>
              <a:ext cx="235" cy="1372"/>
            </a:xfrm>
            <a:custGeom>
              <a:avLst/>
              <a:gdLst>
                <a:gd name="T0" fmla="*/ 86 w 271"/>
                <a:gd name="T1" fmla="*/ 1 h 2744"/>
                <a:gd name="T2" fmla="*/ 52 w 271"/>
                <a:gd name="T3" fmla="*/ 10 h 2744"/>
                <a:gd name="T4" fmla="*/ 40 w 271"/>
                <a:gd name="T5" fmla="*/ 27 h 2744"/>
                <a:gd name="T6" fmla="*/ 43 w 271"/>
                <a:gd name="T7" fmla="*/ 43 h 2744"/>
                <a:gd name="T8" fmla="*/ 36 w 271"/>
                <a:gd name="T9" fmla="*/ 54 h 2744"/>
                <a:gd name="T10" fmla="*/ 36 w 271"/>
                <a:gd name="T11" fmla="*/ 67 h 2744"/>
                <a:gd name="T12" fmla="*/ 40 w 271"/>
                <a:gd name="T13" fmla="*/ 86 h 2744"/>
                <a:gd name="T14" fmla="*/ 36 w 271"/>
                <a:gd name="T15" fmla="*/ 97 h 2744"/>
                <a:gd name="T16" fmla="*/ 43 w 271"/>
                <a:gd name="T17" fmla="*/ 111 h 2744"/>
                <a:gd name="T18" fmla="*/ 30 w 271"/>
                <a:gd name="T19" fmla="*/ 127 h 2744"/>
                <a:gd name="T20" fmla="*/ 37 w 271"/>
                <a:gd name="T21" fmla="*/ 142 h 2744"/>
                <a:gd name="T22" fmla="*/ 40 w 271"/>
                <a:gd name="T23" fmla="*/ 156 h 2744"/>
                <a:gd name="T24" fmla="*/ 30 w 271"/>
                <a:gd name="T25" fmla="*/ 170 h 2744"/>
                <a:gd name="T26" fmla="*/ 36 w 271"/>
                <a:gd name="T27" fmla="*/ 182 h 2744"/>
                <a:gd name="T28" fmla="*/ 37 w 271"/>
                <a:gd name="T29" fmla="*/ 197 h 2744"/>
                <a:gd name="T30" fmla="*/ 28 w 271"/>
                <a:gd name="T31" fmla="*/ 210 h 2744"/>
                <a:gd name="T32" fmla="*/ 28 w 271"/>
                <a:gd name="T33" fmla="*/ 224 h 2744"/>
                <a:gd name="T34" fmla="*/ 34 w 271"/>
                <a:gd name="T35" fmla="*/ 237 h 2744"/>
                <a:gd name="T36" fmla="*/ 31 w 271"/>
                <a:gd name="T37" fmla="*/ 251 h 2744"/>
                <a:gd name="T38" fmla="*/ 24 w 271"/>
                <a:gd name="T39" fmla="*/ 266 h 2744"/>
                <a:gd name="T40" fmla="*/ 24 w 271"/>
                <a:gd name="T41" fmla="*/ 286 h 2744"/>
                <a:gd name="T42" fmla="*/ 14 w 271"/>
                <a:gd name="T43" fmla="*/ 300 h 2744"/>
                <a:gd name="T44" fmla="*/ 20 w 271"/>
                <a:gd name="T45" fmla="*/ 312 h 2744"/>
                <a:gd name="T46" fmla="*/ 8 w 271"/>
                <a:gd name="T47" fmla="*/ 322 h 2744"/>
                <a:gd name="T48" fmla="*/ 0 w 271"/>
                <a:gd name="T49" fmla="*/ 335 h 2744"/>
                <a:gd name="T50" fmla="*/ 28 w 271"/>
                <a:gd name="T51" fmla="*/ 342 h 2744"/>
                <a:gd name="T52" fmla="*/ 95 w 271"/>
                <a:gd name="T53" fmla="*/ 343 h 2744"/>
                <a:gd name="T54" fmla="*/ 160 w 271"/>
                <a:gd name="T55" fmla="*/ 340 h 2744"/>
                <a:gd name="T56" fmla="*/ 177 w 271"/>
                <a:gd name="T57" fmla="*/ 336 h 2744"/>
                <a:gd name="T58" fmla="*/ 172 w 271"/>
                <a:gd name="T59" fmla="*/ 331 h 2744"/>
                <a:gd name="T60" fmla="*/ 157 w 271"/>
                <a:gd name="T61" fmla="*/ 325 h 2744"/>
                <a:gd name="T62" fmla="*/ 145 w 271"/>
                <a:gd name="T63" fmla="*/ 317 h 2744"/>
                <a:gd name="T64" fmla="*/ 141 w 271"/>
                <a:gd name="T65" fmla="*/ 305 h 2744"/>
                <a:gd name="T66" fmla="*/ 151 w 271"/>
                <a:gd name="T67" fmla="*/ 294 h 2744"/>
                <a:gd name="T68" fmla="*/ 145 w 271"/>
                <a:gd name="T69" fmla="*/ 282 h 2744"/>
                <a:gd name="T70" fmla="*/ 155 w 271"/>
                <a:gd name="T71" fmla="*/ 264 h 2744"/>
                <a:gd name="T72" fmla="*/ 150 w 271"/>
                <a:gd name="T73" fmla="*/ 248 h 2744"/>
                <a:gd name="T74" fmla="*/ 155 w 271"/>
                <a:gd name="T75" fmla="*/ 235 h 2744"/>
                <a:gd name="T76" fmla="*/ 161 w 271"/>
                <a:gd name="T77" fmla="*/ 220 h 2744"/>
                <a:gd name="T78" fmla="*/ 160 w 271"/>
                <a:gd name="T79" fmla="*/ 207 h 2744"/>
                <a:gd name="T80" fmla="*/ 150 w 271"/>
                <a:gd name="T81" fmla="*/ 196 h 2744"/>
                <a:gd name="T82" fmla="*/ 160 w 271"/>
                <a:gd name="T83" fmla="*/ 182 h 2744"/>
                <a:gd name="T84" fmla="*/ 165 w 271"/>
                <a:gd name="T85" fmla="*/ 169 h 2744"/>
                <a:gd name="T86" fmla="*/ 156 w 271"/>
                <a:gd name="T87" fmla="*/ 156 h 2744"/>
                <a:gd name="T88" fmla="*/ 156 w 271"/>
                <a:gd name="T89" fmla="*/ 144 h 2744"/>
                <a:gd name="T90" fmla="*/ 163 w 271"/>
                <a:gd name="T91" fmla="*/ 132 h 2744"/>
                <a:gd name="T92" fmla="*/ 156 w 271"/>
                <a:gd name="T93" fmla="*/ 119 h 2744"/>
                <a:gd name="T94" fmla="*/ 165 w 271"/>
                <a:gd name="T95" fmla="*/ 100 h 2744"/>
                <a:gd name="T96" fmla="*/ 167 w 271"/>
                <a:gd name="T97" fmla="*/ 87 h 2744"/>
                <a:gd name="T98" fmla="*/ 160 w 271"/>
                <a:gd name="T99" fmla="*/ 77 h 2744"/>
                <a:gd name="T100" fmla="*/ 167 w 271"/>
                <a:gd name="T101" fmla="*/ 59 h 2744"/>
                <a:gd name="T102" fmla="*/ 160 w 271"/>
                <a:gd name="T103" fmla="*/ 45 h 2744"/>
                <a:gd name="T104" fmla="*/ 157 w 271"/>
                <a:gd name="T105" fmla="*/ 28 h 2744"/>
                <a:gd name="T106" fmla="*/ 164 w 271"/>
                <a:gd name="T107" fmla="*/ 14 h 2744"/>
                <a:gd name="T108" fmla="*/ 148 w 271"/>
                <a:gd name="T109" fmla="*/ 3 h 2744"/>
                <a:gd name="T110" fmla="*/ 105 w 271"/>
                <a:gd name="T111" fmla="*/ 0 h 27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1"/>
                <a:gd name="T169" fmla="*/ 0 h 2744"/>
                <a:gd name="T170" fmla="*/ 271 w 271"/>
                <a:gd name="T171" fmla="*/ 2744 h 27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1" h="2744">
                  <a:moveTo>
                    <a:pt x="160" y="0"/>
                  </a:moveTo>
                  <a:lnTo>
                    <a:pt x="131" y="12"/>
                  </a:lnTo>
                  <a:lnTo>
                    <a:pt x="116" y="31"/>
                  </a:lnTo>
                  <a:lnTo>
                    <a:pt x="79" y="79"/>
                  </a:lnTo>
                  <a:lnTo>
                    <a:pt x="61" y="142"/>
                  </a:lnTo>
                  <a:lnTo>
                    <a:pt x="61" y="220"/>
                  </a:lnTo>
                  <a:lnTo>
                    <a:pt x="70" y="278"/>
                  </a:lnTo>
                  <a:lnTo>
                    <a:pt x="67" y="345"/>
                  </a:lnTo>
                  <a:lnTo>
                    <a:pt x="61" y="397"/>
                  </a:lnTo>
                  <a:lnTo>
                    <a:pt x="55" y="437"/>
                  </a:lnTo>
                  <a:lnTo>
                    <a:pt x="55" y="489"/>
                  </a:lnTo>
                  <a:lnTo>
                    <a:pt x="55" y="535"/>
                  </a:lnTo>
                  <a:lnTo>
                    <a:pt x="67" y="613"/>
                  </a:lnTo>
                  <a:lnTo>
                    <a:pt x="61" y="685"/>
                  </a:lnTo>
                  <a:lnTo>
                    <a:pt x="52" y="736"/>
                  </a:lnTo>
                  <a:lnTo>
                    <a:pt x="55" y="779"/>
                  </a:lnTo>
                  <a:lnTo>
                    <a:pt x="61" y="825"/>
                  </a:lnTo>
                  <a:lnTo>
                    <a:pt x="67" y="888"/>
                  </a:lnTo>
                  <a:lnTo>
                    <a:pt x="61" y="959"/>
                  </a:lnTo>
                  <a:lnTo>
                    <a:pt x="46" y="1023"/>
                  </a:lnTo>
                  <a:lnTo>
                    <a:pt x="49" y="1085"/>
                  </a:lnTo>
                  <a:lnTo>
                    <a:pt x="58" y="1136"/>
                  </a:lnTo>
                  <a:lnTo>
                    <a:pt x="61" y="1188"/>
                  </a:lnTo>
                  <a:lnTo>
                    <a:pt x="61" y="1243"/>
                  </a:lnTo>
                  <a:lnTo>
                    <a:pt x="49" y="1313"/>
                  </a:lnTo>
                  <a:lnTo>
                    <a:pt x="46" y="1356"/>
                  </a:lnTo>
                  <a:lnTo>
                    <a:pt x="49" y="1408"/>
                  </a:lnTo>
                  <a:lnTo>
                    <a:pt x="55" y="1463"/>
                  </a:lnTo>
                  <a:lnTo>
                    <a:pt x="55" y="1526"/>
                  </a:lnTo>
                  <a:lnTo>
                    <a:pt x="58" y="1579"/>
                  </a:lnTo>
                  <a:lnTo>
                    <a:pt x="52" y="1621"/>
                  </a:lnTo>
                  <a:lnTo>
                    <a:pt x="43" y="1683"/>
                  </a:lnTo>
                  <a:lnTo>
                    <a:pt x="43" y="1741"/>
                  </a:lnTo>
                  <a:lnTo>
                    <a:pt x="43" y="1796"/>
                  </a:lnTo>
                  <a:lnTo>
                    <a:pt x="49" y="1840"/>
                  </a:lnTo>
                  <a:lnTo>
                    <a:pt x="52" y="1899"/>
                  </a:lnTo>
                  <a:lnTo>
                    <a:pt x="61" y="1951"/>
                  </a:lnTo>
                  <a:lnTo>
                    <a:pt x="49" y="2012"/>
                  </a:lnTo>
                  <a:lnTo>
                    <a:pt x="37" y="2061"/>
                  </a:lnTo>
                  <a:lnTo>
                    <a:pt x="37" y="2123"/>
                  </a:lnTo>
                  <a:lnTo>
                    <a:pt x="43" y="2210"/>
                  </a:lnTo>
                  <a:lnTo>
                    <a:pt x="37" y="2284"/>
                  </a:lnTo>
                  <a:lnTo>
                    <a:pt x="24" y="2352"/>
                  </a:lnTo>
                  <a:lnTo>
                    <a:pt x="21" y="2394"/>
                  </a:lnTo>
                  <a:lnTo>
                    <a:pt x="24" y="2453"/>
                  </a:lnTo>
                  <a:lnTo>
                    <a:pt x="30" y="2495"/>
                  </a:lnTo>
                  <a:lnTo>
                    <a:pt x="24" y="2539"/>
                  </a:lnTo>
                  <a:lnTo>
                    <a:pt x="12" y="2570"/>
                  </a:lnTo>
                  <a:lnTo>
                    <a:pt x="6" y="2625"/>
                  </a:lnTo>
                  <a:lnTo>
                    <a:pt x="0" y="2680"/>
                  </a:lnTo>
                  <a:lnTo>
                    <a:pt x="3" y="2719"/>
                  </a:lnTo>
                  <a:lnTo>
                    <a:pt x="43" y="2735"/>
                  </a:lnTo>
                  <a:lnTo>
                    <a:pt x="85" y="2744"/>
                  </a:lnTo>
                  <a:lnTo>
                    <a:pt x="147" y="2744"/>
                  </a:lnTo>
                  <a:lnTo>
                    <a:pt x="205" y="2735"/>
                  </a:lnTo>
                  <a:lnTo>
                    <a:pt x="244" y="2719"/>
                  </a:lnTo>
                  <a:lnTo>
                    <a:pt x="268" y="2703"/>
                  </a:lnTo>
                  <a:lnTo>
                    <a:pt x="271" y="2688"/>
                  </a:lnTo>
                  <a:lnTo>
                    <a:pt x="270" y="2675"/>
                  </a:lnTo>
                  <a:lnTo>
                    <a:pt x="263" y="2648"/>
                  </a:lnTo>
                  <a:lnTo>
                    <a:pt x="256" y="2627"/>
                  </a:lnTo>
                  <a:lnTo>
                    <a:pt x="241" y="2597"/>
                  </a:lnTo>
                  <a:lnTo>
                    <a:pt x="233" y="2572"/>
                  </a:lnTo>
                  <a:lnTo>
                    <a:pt x="223" y="2530"/>
                  </a:lnTo>
                  <a:lnTo>
                    <a:pt x="221" y="2493"/>
                  </a:lnTo>
                  <a:lnTo>
                    <a:pt x="217" y="2434"/>
                  </a:lnTo>
                  <a:lnTo>
                    <a:pt x="227" y="2390"/>
                  </a:lnTo>
                  <a:lnTo>
                    <a:pt x="232" y="2349"/>
                  </a:lnTo>
                  <a:lnTo>
                    <a:pt x="227" y="2296"/>
                  </a:lnTo>
                  <a:lnTo>
                    <a:pt x="223" y="2251"/>
                  </a:lnTo>
                  <a:lnTo>
                    <a:pt x="229" y="2193"/>
                  </a:lnTo>
                  <a:lnTo>
                    <a:pt x="238" y="2110"/>
                  </a:lnTo>
                  <a:lnTo>
                    <a:pt x="233" y="2044"/>
                  </a:lnTo>
                  <a:lnTo>
                    <a:pt x="229" y="1988"/>
                  </a:lnTo>
                  <a:lnTo>
                    <a:pt x="229" y="1927"/>
                  </a:lnTo>
                  <a:lnTo>
                    <a:pt x="238" y="1884"/>
                  </a:lnTo>
                  <a:lnTo>
                    <a:pt x="244" y="1823"/>
                  </a:lnTo>
                  <a:lnTo>
                    <a:pt x="247" y="1762"/>
                  </a:lnTo>
                  <a:lnTo>
                    <a:pt x="247" y="1716"/>
                  </a:lnTo>
                  <a:lnTo>
                    <a:pt x="244" y="1661"/>
                  </a:lnTo>
                  <a:lnTo>
                    <a:pt x="238" y="1615"/>
                  </a:lnTo>
                  <a:lnTo>
                    <a:pt x="229" y="1573"/>
                  </a:lnTo>
                  <a:lnTo>
                    <a:pt x="233" y="1533"/>
                  </a:lnTo>
                  <a:lnTo>
                    <a:pt x="244" y="1456"/>
                  </a:lnTo>
                  <a:lnTo>
                    <a:pt x="253" y="1395"/>
                  </a:lnTo>
                  <a:lnTo>
                    <a:pt x="253" y="1346"/>
                  </a:lnTo>
                  <a:lnTo>
                    <a:pt x="250" y="1295"/>
                  </a:lnTo>
                  <a:lnTo>
                    <a:pt x="239" y="1243"/>
                  </a:lnTo>
                  <a:lnTo>
                    <a:pt x="238" y="1197"/>
                  </a:lnTo>
                  <a:lnTo>
                    <a:pt x="239" y="1148"/>
                  </a:lnTo>
                  <a:lnTo>
                    <a:pt x="244" y="1102"/>
                  </a:lnTo>
                  <a:lnTo>
                    <a:pt x="250" y="1056"/>
                  </a:lnTo>
                  <a:lnTo>
                    <a:pt x="250" y="1010"/>
                  </a:lnTo>
                  <a:lnTo>
                    <a:pt x="239" y="959"/>
                  </a:lnTo>
                  <a:lnTo>
                    <a:pt x="239" y="873"/>
                  </a:lnTo>
                  <a:lnTo>
                    <a:pt x="253" y="804"/>
                  </a:lnTo>
                  <a:lnTo>
                    <a:pt x="256" y="761"/>
                  </a:lnTo>
                  <a:lnTo>
                    <a:pt x="256" y="700"/>
                  </a:lnTo>
                  <a:lnTo>
                    <a:pt x="251" y="652"/>
                  </a:lnTo>
                  <a:lnTo>
                    <a:pt x="244" y="611"/>
                  </a:lnTo>
                  <a:lnTo>
                    <a:pt x="253" y="538"/>
                  </a:lnTo>
                  <a:lnTo>
                    <a:pt x="256" y="474"/>
                  </a:lnTo>
                  <a:lnTo>
                    <a:pt x="250" y="400"/>
                  </a:lnTo>
                  <a:lnTo>
                    <a:pt x="245" y="362"/>
                  </a:lnTo>
                  <a:lnTo>
                    <a:pt x="238" y="287"/>
                  </a:lnTo>
                  <a:lnTo>
                    <a:pt x="241" y="229"/>
                  </a:lnTo>
                  <a:lnTo>
                    <a:pt x="250" y="171"/>
                  </a:lnTo>
                  <a:lnTo>
                    <a:pt x="251" y="117"/>
                  </a:lnTo>
                  <a:lnTo>
                    <a:pt x="241" y="67"/>
                  </a:lnTo>
                  <a:lnTo>
                    <a:pt x="227" y="31"/>
                  </a:lnTo>
                  <a:lnTo>
                    <a:pt x="195" y="9"/>
                  </a:lnTo>
                  <a:lnTo>
                    <a:pt x="160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3" name="Freeform 363"/>
            <p:cNvSpPr>
              <a:spLocks/>
            </p:cNvSpPr>
            <p:nvPr/>
          </p:nvSpPr>
          <p:spPr bwMode="auto">
            <a:xfrm rot="-3405074">
              <a:off x="2276" y="1145"/>
              <a:ext cx="134" cy="1362"/>
            </a:xfrm>
            <a:custGeom>
              <a:avLst/>
              <a:gdLst>
                <a:gd name="T0" fmla="*/ 40 w 154"/>
                <a:gd name="T1" fmla="*/ 2 h 2725"/>
                <a:gd name="T2" fmla="*/ 44 w 154"/>
                <a:gd name="T3" fmla="*/ 16 h 2725"/>
                <a:gd name="T4" fmla="*/ 25 w 154"/>
                <a:gd name="T5" fmla="*/ 33 h 2725"/>
                <a:gd name="T6" fmla="*/ 44 w 154"/>
                <a:gd name="T7" fmla="*/ 48 h 2725"/>
                <a:gd name="T8" fmla="*/ 38 w 154"/>
                <a:gd name="T9" fmla="*/ 60 h 2725"/>
                <a:gd name="T10" fmla="*/ 29 w 154"/>
                <a:gd name="T11" fmla="*/ 76 h 2725"/>
                <a:gd name="T12" fmla="*/ 38 w 154"/>
                <a:gd name="T13" fmla="*/ 90 h 2725"/>
                <a:gd name="T14" fmla="*/ 33 w 154"/>
                <a:gd name="T15" fmla="*/ 102 h 2725"/>
                <a:gd name="T16" fmla="*/ 29 w 154"/>
                <a:gd name="T17" fmla="*/ 117 h 2725"/>
                <a:gd name="T18" fmla="*/ 38 w 154"/>
                <a:gd name="T19" fmla="*/ 134 h 2725"/>
                <a:gd name="T20" fmla="*/ 29 w 154"/>
                <a:gd name="T21" fmla="*/ 148 h 2725"/>
                <a:gd name="T22" fmla="*/ 31 w 154"/>
                <a:gd name="T23" fmla="*/ 161 h 2725"/>
                <a:gd name="T24" fmla="*/ 37 w 154"/>
                <a:gd name="T25" fmla="*/ 176 h 2725"/>
                <a:gd name="T26" fmla="*/ 20 w 154"/>
                <a:gd name="T27" fmla="*/ 189 h 2725"/>
                <a:gd name="T28" fmla="*/ 29 w 154"/>
                <a:gd name="T29" fmla="*/ 202 h 2725"/>
                <a:gd name="T30" fmla="*/ 35 w 154"/>
                <a:gd name="T31" fmla="*/ 217 h 2725"/>
                <a:gd name="T32" fmla="*/ 29 w 154"/>
                <a:gd name="T33" fmla="*/ 229 h 2725"/>
                <a:gd name="T34" fmla="*/ 23 w 154"/>
                <a:gd name="T35" fmla="*/ 242 h 2725"/>
                <a:gd name="T36" fmla="*/ 29 w 154"/>
                <a:gd name="T37" fmla="*/ 258 h 2725"/>
                <a:gd name="T38" fmla="*/ 17 w 154"/>
                <a:gd name="T39" fmla="*/ 274 h 2725"/>
                <a:gd name="T40" fmla="*/ 25 w 154"/>
                <a:gd name="T41" fmla="*/ 293 h 2725"/>
                <a:gd name="T42" fmla="*/ 23 w 154"/>
                <a:gd name="T43" fmla="*/ 305 h 2725"/>
                <a:gd name="T44" fmla="*/ 27 w 154"/>
                <a:gd name="T45" fmla="*/ 319 h 2725"/>
                <a:gd name="T46" fmla="*/ 23 w 154"/>
                <a:gd name="T47" fmla="*/ 330 h 2725"/>
                <a:gd name="T48" fmla="*/ 8 w 154"/>
                <a:gd name="T49" fmla="*/ 337 h 2725"/>
                <a:gd name="T50" fmla="*/ 26 w 154"/>
                <a:gd name="T51" fmla="*/ 340 h 2725"/>
                <a:gd name="T52" fmla="*/ 90 w 154"/>
                <a:gd name="T53" fmla="*/ 337 h 2725"/>
                <a:gd name="T54" fmla="*/ 93 w 154"/>
                <a:gd name="T55" fmla="*/ 331 h 2725"/>
                <a:gd name="T56" fmla="*/ 81 w 154"/>
                <a:gd name="T57" fmla="*/ 327 h 2725"/>
                <a:gd name="T58" fmla="*/ 69 w 154"/>
                <a:gd name="T59" fmla="*/ 321 h 2725"/>
                <a:gd name="T60" fmla="*/ 57 w 154"/>
                <a:gd name="T61" fmla="*/ 312 h 2725"/>
                <a:gd name="T62" fmla="*/ 61 w 154"/>
                <a:gd name="T63" fmla="*/ 303 h 2725"/>
                <a:gd name="T64" fmla="*/ 69 w 154"/>
                <a:gd name="T65" fmla="*/ 292 h 2725"/>
                <a:gd name="T66" fmla="*/ 65 w 154"/>
                <a:gd name="T67" fmla="*/ 280 h 2725"/>
                <a:gd name="T68" fmla="*/ 71 w 154"/>
                <a:gd name="T69" fmla="*/ 263 h 2725"/>
                <a:gd name="T70" fmla="*/ 71 w 154"/>
                <a:gd name="T71" fmla="*/ 247 h 2725"/>
                <a:gd name="T72" fmla="*/ 73 w 154"/>
                <a:gd name="T73" fmla="*/ 235 h 2725"/>
                <a:gd name="T74" fmla="*/ 82 w 154"/>
                <a:gd name="T75" fmla="*/ 218 h 2725"/>
                <a:gd name="T76" fmla="*/ 81 w 154"/>
                <a:gd name="T77" fmla="*/ 206 h 2725"/>
                <a:gd name="T78" fmla="*/ 69 w 154"/>
                <a:gd name="T79" fmla="*/ 195 h 2725"/>
                <a:gd name="T80" fmla="*/ 81 w 154"/>
                <a:gd name="T81" fmla="*/ 180 h 2725"/>
                <a:gd name="T82" fmla="*/ 84 w 154"/>
                <a:gd name="T83" fmla="*/ 167 h 2725"/>
                <a:gd name="T84" fmla="*/ 75 w 154"/>
                <a:gd name="T85" fmla="*/ 155 h 2725"/>
                <a:gd name="T86" fmla="*/ 73 w 154"/>
                <a:gd name="T87" fmla="*/ 143 h 2725"/>
                <a:gd name="T88" fmla="*/ 83 w 154"/>
                <a:gd name="T89" fmla="*/ 130 h 2725"/>
                <a:gd name="T90" fmla="*/ 78 w 154"/>
                <a:gd name="T91" fmla="*/ 118 h 2725"/>
                <a:gd name="T92" fmla="*/ 84 w 154"/>
                <a:gd name="T93" fmla="*/ 99 h 2725"/>
                <a:gd name="T94" fmla="*/ 89 w 154"/>
                <a:gd name="T95" fmla="*/ 86 h 2725"/>
                <a:gd name="T96" fmla="*/ 77 w 154"/>
                <a:gd name="T97" fmla="*/ 75 h 2725"/>
                <a:gd name="T98" fmla="*/ 84 w 154"/>
                <a:gd name="T99" fmla="*/ 58 h 2725"/>
                <a:gd name="T100" fmla="*/ 81 w 154"/>
                <a:gd name="T101" fmla="*/ 44 h 2725"/>
                <a:gd name="T102" fmla="*/ 75 w 154"/>
                <a:gd name="T103" fmla="*/ 29 h 2725"/>
                <a:gd name="T104" fmla="*/ 84 w 154"/>
                <a:gd name="T105" fmla="*/ 13 h 2725"/>
                <a:gd name="T106" fmla="*/ 75 w 154"/>
                <a:gd name="T107" fmla="*/ 4 h 2725"/>
                <a:gd name="T108" fmla="*/ 37 w 154"/>
                <a:gd name="T109" fmla="*/ 0 h 27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"/>
                <a:gd name="T166" fmla="*/ 0 h 2725"/>
                <a:gd name="T167" fmla="*/ 154 w 154"/>
                <a:gd name="T168" fmla="*/ 2725 h 27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" h="2725">
                  <a:moveTo>
                    <a:pt x="56" y="0"/>
                  </a:moveTo>
                  <a:lnTo>
                    <a:pt x="61" y="23"/>
                  </a:lnTo>
                  <a:lnTo>
                    <a:pt x="68" y="71"/>
                  </a:lnTo>
                  <a:lnTo>
                    <a:pt x="68" y="132"/>
                  </a:lnTo>
                  <a:lnTo>
                    <a:pt x="59" y="208"/>
                  </a:lnTo>
                  <a:lnTo>
                    <a:pt x="38" y="269"/>
                  </a:lnTo>
                  <a:lnTo>
                    <a:pt x="50" y="339"/>
                  </a:lnTo>
                  <a:lnTo>
                    <a:pt x="65" y="388"/>
                  </a:lnTo>
                  <a:lnTo>
                    <a:pt x="68" y="440"/>
                  </a:lnTo>
                  <a:lnTo>
                    <a:pt x="59" y="483"/>
                  </a:lnTo>
                  <a:lnTo>
                    <a:pt x="59" y="538"/>
                  </a:lnTo>
                  <a:lnTo>
                    <a:pt x="44" y="608"/>
                  </a:lnTo>
                  <a:lnTo>
                    <a:pt x="59" y="654"/>
                  </a:lnTo>
                  <a:lnTo>
                    <a:pt x="59" y="724"/>
                  </a:lnTo>
                  <a:lnTo>
                    <a:pt x="56" y="767"/>
                  </a:lnTo>
                  <a:lnTo>
                    <a:pt x="50" y="819"/>
                  </a:lnTo>
                  <a:lnTo>
                    <a:pt x="50" y="885"/>
                  </a:lnTo>
                  <a:lnTo>
                    <a:pt x="44" y="943"/>
                  </a:lnTo>
                  <a:lnTo>
                    <a:pt x="62" y="1011"/>
                  </a:lnTo>
                  <a:lnTo>
                    <a:pt x="59" y="1078"/>
                  </a:lnTo>
                  <a:lnTo>
                    <a:pt x="50" y="1127"/>
                  </a:lnTo>
                  <a:lnTo>
                    <a:pt x="44" y="1185"/>
                  </a:lnTo>
                  <a:lnTo>
                    <a:pt x="34" y="1233"/>
                  </a:lnTo>
                  <a:lnTo>
                    <a:pt x="47" y="1292"/>
                  </a:lnTo>
                  <a:lnTo>
                    <a:pt x="56" y="1347"/>
                  </a:lnTo>
                  <a:lnTo>
                    <a:pt x="56" y="1408"/>
                  </a:lnTo>
                  <a:lnTo>
                    <a:pt x="41" y="1472"/>
                  </a:lnTo>
                  <a:lnTo>
                    <a:pt x="31" y="1516"/>
                  </a:lnTo>
                  <a:lnTo>
                    <a:pt x="44" y="1579"/>
                  </a:lnTo>
                  <a:lnTo>
                    <a:pt x="44" y="1622"/>
                  </a:lnTo>
                  <a:lnTo>
                    <a:pt x="53" y="1682"/>
                  </a:lnTo>
                  <a:lnTo>
                    <a:pt x="53" y="1737"/>
                  </a:lnTo>
                  <a:lnTo>
                    <a:pt x="47" y="1787"/>
                  </a:lnTo>
                  <a:lnTo>
                    <a:pt x="44" y="1833"/>
                  </a:lnTo>
                  <a:lnTo>
                    <a:pt x="30" y="1889"/>
                  </a:lnTo>
                  <a:lnTo>
                    <a:pt x="34" y="1940"/>
                  </a:lnTo>
                  <a:lnTo>
                    <a:pt x="47" y="2006"/>
                  </a:lnTo>
                  <a:lnTo>
                    <a:pt x="44" y="2070"/>
                  </a:lnTo>
                  <a:lnTo>
                    <a:pt x="38" y="2125"/>
                  </a:lnTo>
                  <a:lnTo>
                    <a:pt x="25" y="2198"/>
                  </a:lnTo>
                  <a:lnTo>
                    <a:pt x="34" y="2274"/>
                  </a:lnTo>
                  <a:lnTo>
                    <a:pt x="38" y="2345"/>
                  </a:lnTo>
                  <a:lnTo>
                    <a:pt x="34" y="2394"/>
                  </a:lnTo>
                  <a:lnTo>
                    <a:pt x="34" y="2445"/>
                  </a:lnTo>
                  <a:lnTo>
                    <a:pt x="16" y="2493"/>
                  </a:lnTo>
                  <a:lnTo>
                    <a:pt x="41" y="2555"/>
                  </a:lnTo>
                  <a:lnTo>
                    <a:pt x="41" y="2597"/>
                  </a:lnTo>
                  <a:lnTo>
                    <a:pt x="34" y="2640"/>
                  </a:lnTo>
                  <a:lnTo>
                    <a:pt x="22" y="2678"/>
                  </a:lnTo>
                  <a:lnTo>
                    <a:pt x="12" y="2699"/>
                  </a:lnTo>
                  <a:lnTo>
                    <a:pt x="0" y="2725"/>
                  </a:lnTo>
                  <a:lnTo>
                    <a:pt x="40" y="2725"/>
                  </a:lnTo>
                  <a:lnTo>
                    <a:pt x="92" y="2716"/>
                  </a:lnTo>
                  <a:lnTo>
                    <a:pt x="137" y="2699"/>
                  </a:lnTo>
                  <a:lnTo>
                    <a:pt x="154" y="2686"/>
                  </a:lnTo>
                  <a:lnTo>
                    <a:pt x="141" y="2655"/>
                  </a:lnTo>
                  <a:lnTo>
                    <a:pt x="134" y="2637"/>
                  </a:lnTo>
                  <a:lnTo>
                    <a:pt x="123" y="2621"/>
                  </a:lnTo>
                  <a:lnTo>
                    <a:pt x="117" y="2597"/>
                  </a:lnTo>
                  <a:lnTo>
                    <a:pt x="105" y="2570"/>
                  </a:lnTo>
                  <a:lnTo>
                    <a:pt x="99" y="2536"/>
                  </a:lnTo>
                  <a:lnTo>
                    <a:pt x="86" y="2496"/>
                  </a:lnTo>
                  <a:lnTo>
                    <a:pt x="83" y="2469"/>
                  </a:lnTo>
                  <a:lnTo>
                    <a:pt x="92" y="2430"/>
                  </a:lnTo>
                  <a:lnTo>
                    <a:pt x="96" y="2381"/>
                  </a:lnTo>
                  <a:lnTo>
                    <a:pt x="105" y="2339"/>
                  </a:lnTo>
                  <a:lnTo>
                    <a:pt x="105" y="2293"/>
                  </a:lnTo>
                  <a:lnTo>
                    <a:pt x="99" y="2244"/>
                  </a:lnTo>
                  <a:lnTo>
                    <a:pt x="102" y="2183"/>
                  </a:lnTo>
                  <a:lnTo>
                    <a:pt x="108" y="2106"/>
                  </a:lnTo>
                  <a:lnTo>
                    <a:pt x="108" y="2039"/>
                  </a:lnTo>
                  <a:lnTo>
                    <a:pt x="108" y="1981"/>
                  </a:lnTo>
                  <a:lnTo>
                    <a:pt x="102" y="1923"/>
                  </a:lnTo>
                  <a:lnTo>
                    <a:pt x="111" y="1886"/>
                  </a:lnTo>
                  <a:lnTo>
                    <a:pt x="114" y="1810"/>
                  </a:lnTo>
                  <a:lnTo>
                    <a:pt x="124" y="1751"/>
                  </a:lnTo>
                  <a:lnTo>
                    <a:pt x="124" y="1705"/>
                  </a:lnTo>
                  <a:lnTo>
                    <a:pt x="123" y="1650"/>
                  </a:lnTo>
                  <a:lnTo>
                    <a:pt x="114" y="1609"/>
                  </a:lnTo>
                  <a:lnTo>
                    <a:pt x="105" y="1567"/>
                  </a:lnTo>
                  <a:lnTo>
                    <a:pt x="111" y="1512"/>
                  </a:lnTo>
                  <a:lnTo>
                    <a:pt x="123" y="1447"/>
                  </a:lnTo>
                  <a:lnTo>
                    <a:pt x="127" y="1385"/>
                  </a:lnTo>
                  <a:lnTo>
                    <a:pt x="127" y="1337"/>
                  </a:lnTo>
                  <a:lnTo>
                    <a:pt x="125" y="1285"/>
                  </a:lnTo>
                  <a:lnTo>
                    <a:pt x="114" y="1246"/>
                  </a:lnTo>
                  <a:lnTo>
                    <a:pt x="111" y="1197"/>
                  </a:lnTo>
                  <a:lnTo>
                    <a:pt x="111" y="1148"/>
                  </a:lnTo>
                  <a:lnTo>
                    <a:pt x="117" y="1093"/>
                  </a:lnTo>
                  <a:lnTo>
                    <a:pt x="125" y="1047"/>
                  </a:lnTo>
                  <a:lnTo>
                    <a:pt x="125" y="1001"/>
                  </a:lnTo>
                  <a:lnTo>
                    <a:pt x="120" y="951"/>
                  </a:lnTo>
                  <a:lnTo>
                    <a:pt x="111" y="870"/>
                  </a:lnTo>
                  <a:lnTo>
                    <a:pt x="127" y="795"/>
                  </a:lnTo>
                  <a:lnTo>
                    <a:pt x="128" y="752"/>
                  </a:lnTo>
                  <a:lnTo>
                    <a:pt x="135" y="693"/>
                  </a:lnTo>
                  <a:lnTo>
                    <a:pt x="126" y="643"/>
                  </a:lnTo>
                  <a:lnTo>
                    <a:pt x="117" y="604"/>
                  </a:lnTo>
                  <a:lnTo>
                    <a:pt x="127" y="530"/>
                  </a:lnTo>
                  <a:lnTo>
                    <a:pt x="128" y="466"/>
                  </a:lnTo>
                  <a:lnTo>
                    <a:pt x="126" y="403"/>
                  </a:lnTo>
                  <a:lnTo>
                    <a:pt x="123" y="354"/>
                  </a:lnTo>
                  <a:lnTo>
                    <a:pt x="114" y="287"/>
                  </a:lnTo>
                  <a:lnTo>
                    <a:pt x="114" y="235"/>
                  </a:lnTo>
                  <a:lnTo>
                    <a:pt x="125" y="163"/>
                  </a:lnTo>
                  <a:lnTo>
                    <a:pt x="126" y="109"/>
                  </a:lnTo>
                  <a:lnTo>
                    <a:pt x="121" y="59"/>
                  </a:lnTo>
                  <a:lnTo>
                    <a:pt x="114" y="36"/>
                  </a:lnTo>
                  <a:lnTo>
                    <a:pt x="96" y="1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4" name="Freeform 364"/>
            <p:cNvSpPr>
              <a:spLocks/>
            </p:cNvSpPr>
            <p:nvPr/>
          </p:nvSpPr>
          <p:spPr bwMode="auto">
            <a:xfrm rot="-3405074">
              <a:off x="2263" y="1209"/>
              <a:ext cx="85" cy="1355"/>
            </a:xfrm>
            <a:custGeom>
              <a:avLst/>
              <a:gdLst>
                <a:gd name="T0" fmla="*/ 65 w 97"/>
                <a:gd name="T1" fmla="*/ 6 h 2711"/>
                <a:gd name="T2" fmla="*/ 57 w 97"/>
                <a:gd name="T3" fmla="*/ 21 h 2711"/>
                <a:gd name="T4" fmla="*/ 45 w 97"/>
                <a:gd name="T5" fmla="*/ 32 h 2711"/>
                <a:gd name="T6" fmla="*/ 57 w 97"/>
                <a:gd name="T7" fmla="*/ 42 h 2711"/>
                <a:gd name="T8" fmla="*/ 61 w 97"/>
                <a:gd name="T9" fmla="*/ 59 h 2711"/>
                <a:gd name="T10" fmla="*/ 53 w 97"/>
                <a:gd name="T11" fmla="*/ 70 h 2711"/>
                <a:gd name="T12" fmla="*/ 51 w 97"/>
                <a:gd name="T13" fmla="*/ 78 h 2711"/>
                <a:gd name="T14" fmla="*/ 57 w 97"/>
                <a:gd name="T15" fmla="*/ 96 h 2711"/>
                <a:gd name="T16" fmla="*/ 46 w 97"/>
                <a:gd name="T17" fmla="*/ 113 h 2711"/>
                <a:gd name="T18" fmla="*/ 61 w 97"/>
                <a:gd name="T19" fmla="*/ 125 h 2711"/>
                <a:gd name="T20" fmla="*/ 54 w 97"/>
                <a:gd name="T21" fmla="*/ 136 h 2711"/>
                <a:gd name="T22" fmla="*/ 48 w 97"/>
                <a:gd name="T23" fmla="*/ 146 h 2711"/>
                <a:gd name="T24" fmla="*/ 45 w 97"/>
                <a:gd name="T25" fmla="*/ 155 h 2711"/>
                <a:gd name="T26" fmla="*/ 53 w 97"/>
                <a:gd name="T27" fmla="*/ 165 h 2711"/>
                <a:gd name="T28" fmla="*/ 45 w 97"/>
                <a:gd name="T29" fmla="*/ 177 h 2711"/>
                <a:gd name="T30" fmla="*/ 51 w 97"/>
                <a:gd name="T31" fmla="*/ 198 h 2711"/>
                <a:gd name="T32" fmla="*/ 54 w 97"/>
                <a:gd name="T33" fmla="*/ 208 h 2711"/>
                <a:gd name="T34" fmla="*/ 48 w 97"/>
                <a:gd name="T35" fmla="*/ 223 h 2711"/>
                <a:gd name="T36" fmla="*/ 40 w 97"/>
                <a:gd name="T37" fmla="*/ 234 h 2711"/>
                <a:gd name="T38" fmla="*/ 45 w 97"/>
                <a:gd name="T39" fmla="*/ 243 h 2711"/>
                <a:gd name="T40" fmla="*/ 48 w 97"/>
                <a:gd name="T41" fmla="*/ 256 h 2711"/>
                <a:gd name="T42" fmla="*/ 40 w 97"/>
                <a:gd name="T43" fmla="*/ 271 h 2711"/>
                <a:gd name="T44" fmla="*/ 42 w 97"/>
                <a:gd name="T45" fmla="*/ 284 h 2711"/>
                <a:gd name="T46" fmla="*/ 36 w 97"/>
                <a:gd name="T47" fmla="*/ 303 h 2711"/>
                <a:gd name="T48" fmla="*/ 39 w 97"/>
                <a:gd name="T49" fmla="*/ 315 h 2711"/>
                <a:gd name="T50" fmla="*/ 34 w 97"/>
                <a:gd name="T51" fmla="*/ 325 h 2711"/>
                <a:gd name="T52" fmla="*/ 23 w 97"/>
                <a:gd name="T53" fmla="*/ 335 h 2711"/>
                <a:gd name="T54" fmla="*/ 0 w 97"/>
                <a:gd name="T55" fmla="*/ 338 h 2711"/>
                <a:gd name="T56" fmla="*/ 11 w 97"/>
                <a:gd name="T57" fmla="*/ 332 h 2711"/>
                <a:gd name="T58" fmla="*/ 19 w 97"/>
                <a:gd name="T59" fmla="*/ 326 h 2711"/>
                <a:gd name="T60" fmla="*/ 28 w 97"/>
                <a:gd name="T61" fmla="*/ 309 h 2711"/>
                <a:gd name="T62" fmla="*/ 32 w 97"/>
                <a:gd name="T63" fmla="*/ 297 h 2711"/>
                <a:gd name="T64" fmla="*/ 32 w 97"/>
                <a:gd name="T65" fmla="*/ 281 h 2711"/>
                <a:gd name="T66" fmla="*/ 32 w 97"/>
                <a:gd name="T67" fmla="*/ 264 h 2711"/>
                <a:gd name="T68" fmla="*/ 34 w 97"/>
                <a:gd name="T69" fmla="*/ 249 h 2711"/>
                <a:gd name="T70" fmla="*/ 34 w 97"/>
                <a:gd name="T71" fmla="*/ 232 h 2711"/>
                <a:gd name="T72" fmla="*/ 39 w 97"/>
                <a:gd name="T73" fmla="*/ 218 h 2711"/>
                <a:gd name="T74" fmla="*/ 42 w 97"/>
                <a:gd name="T75" fmla="*/ 204 h 2711"/>
                <a:gd name="T76" fmla="*/ 34 w 97"/>
                <a:gd name="T77" fmla="*/ 185 h 2711"/>
                <a:gd name="T78" fmla="*/ 39 w 97"/>
                <a:gd name="T79" fmla="*/ 169 h 2711"/>
                <a:gd name="T80" fmla="*/ 34 w 97"/>
                <a:gd name="T81" fmla="*/ 156 h 2711"/>
                <a:gd name="T82" fmla="*/ 42 w 97"/>
                <a:gd name="T83" fmla="*/ 136 h 2711"/>
                <a:gd name="T84" fmla="*/ 46 w 97"/>
                <a:gd name="T85" fmla="*/ 126 h 2711"/>
                <a:gd name="T86" fmla="*/ 39 w 97"/>
                <a:gd name="T87" fmla="*/ 114 h 2711"/>
                <a:gd name="T88" fmla="*/ 46 w 97"/>
                <a:gd name="T89" fmla="*/ 103 h 2711"/>
                <a:gd name="T90" fmla="*/ 46 w 97"/>
                <a:gd name="T91" fmla="*/ 88 h 2711"/>
                <a:gd name="T92" fmla="*/ 40 w 97"/>
                <a:gd name="T93" fmla="*/ 74 h 2711"/>
                <a:gd name="T94" fmla="*/ 48 w 97"/>
                <a:gd name="T95" fmla="*/ 65 h 2711"/>
                <a:gd name="T96" fmla="*/ 53 w 97"/>
                <a:gd name="T97" fmla="*/ 49 h 2711"/>
                <a:gd name="T98" fmla="*/ 39 w 97"/>
                <a:gd name="T99" fmla="*/ 35 h 2711"/>
                <a:gd name="T100" fmla="*/ 40 w 97"/>
                <a:gd name="T101" fmla="*/ 26 h 2711"/>
                <a:gd name="T102" fmla="*/ 65 w 97"/>
                <a:gd name="T103" fmla="*/ 0 h 27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7"/>
                <a:gd name="T157" fmla="*/ 0 h 2711"/>
                <a:gd name="T158" fmla="*/ 97 w 97"/>
                <a:gd name="T159" fmla="*/ 2711 h 27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7" h="2711">
                  <a:moveTo>
                    <a:pt x="97" y="0"/>
                  </a:moveTo>
                  <a:lnTo>
                    <a:pt x="97" y="49"/>
                  </a:lnTo>
                  <a:lnTo>
                    <a:pt x="91" y="110"/>
                  </a:lnTo>
                  <a:lnTo>
                    <a:pt x="84" y="168"/>
                  </a:lnTo>
                  <a:lnTo>
                    <a:pt x="69" y="223"/>
                  </a:lnTo>
                  <a:lnTo>
                    <a:pt x="66" y="259"/>
                  </a:lnTo>
                  <a:lnTo>
                    <a:pt x="72" y="293"/>
                  </a:lnTo>
                  <a:lnTo>
                    <a:pt x="84" y="342"/>
                  </a:lnTo>
                  <a:lnTo>
                    <a:pt x="91" y="409"/>
                  </a:lnTo>
                  <a:lnTo>
                    <a:pt x="91" y="476"/>
                  </a:lnTo>
                  <a:lnTo>
                    <a:pt x="81" y="528"/>
                  </a:lnTo>
                  <a:lnTo>
                    <a:pt x="78" y="565"/>
                  </a:lnTo>
                  <a:lnTo>
                    <a:pt x="69" y="595"/>
                  </a:lnTo>
                  <a:lnTo>
                    <a:pt x="75" y="626"/>
                  </a:lnTo>
                  <a:lnTo>
                    <a:pt x="84" y="696"/>
                  </a:lnTo>
                  <a:lnTo>
                    <a:pt x="84" y="770"/>
                  </a:lnTo>
                  <a:lnTo>
                    <a:pt x="78" y="861"/>
                  </a:lnTo>
                  <a:lnTo>
                    <a:pt x="69" y="904"/>
                  </a:lnTo>
                  <a:lnTo>
                    <a:pt x="84" y="956"/>
                  </a:lnTo>
                  <a:lnTo>
                    <a:pt x="91" y="1005"/>
                  </a:lnTo>
                  <a:lnTo>
                    <a:pt x="87" y="1051"/>
                  </a:lnTo>
                  <a:lnTo>
                    <a:pt x="81" y="1090"/>
                  </a:lnTo>
                  <a:lnTo>
                    <a:pt x="72" y="1133"/>
                  </a:lnTo>
                  <a:lnTo>
                    <a:pt x="72" y="1170"/>
                  </a:lnTo>
                  <a:lnTo>
                    <a:pt x="69" y="1206"/>
                  </a:lnTo>
                  <a:lnTo>
                    <a:pt x="66" y="1243"/>
                  </a:lnTo>
                  <a:lnTo>
                    <a:pt x="69" y="1283"/>
                  </a:lnTo>
                  <a:lnTo>
                    <a:pt x="78" y="1323"/>
                  </a:lnTo>
                  <a:lnTo>
                    <a:pt x="75" y="1368"/>
                  </a:lnTo>
                  <a:lnTo>
                    <a:pt x="66" y="1417"/>
                  </a:lnTo>
                  <a:lnTo>
                    <a:pt x="60" y="1469"/>
                  </a:lnTo>
                  <a:lnTo>
                    <a:pt x="75" y="1589"/>
                  </a:lnTo>
                  <a:lnTo>
                    <a:pt x="81" y="1626"/>
                  </a:lnTo>
                  <a:lnTo>
                    <a:pt x="81" y="1666"/>
                  </a:lnTo>
                  <a:lnTo>
                    <a:pt x="78" y="1727"/>
                  </a:lnTo>
                  <a:lnTo>
                    <a:pt x="72" y="1785"/>
                  </a:lnTo>
                  <a:lnTo>
                    <a:pt x="72" y="1831"/>
                  </a:lnTo>
                  <a:lnTo>
                    <a:pt x="60" y="1877"/>
                  </a:lnTo>
                  <a:lnTo>
                    <a:pt x="60" y="1913"/>
                  </a:lnTo>
                  <a:lnTo>
                    <a:pt x="66" y="1950"/>
                  </a:lnTo>
                  <a:lnTo>
                    <a:pt x="66" y="1996"/>
                  </a:lnTo>
                  <a:lnTo>
                    <a:pt x="72" y="2051"/>
                  </a:lnTo>
                  <a:lnTo>
                    <a:pt x="66" y="2097"/>
                  </a:lnTo>
                  <a:lnTo>
                    <a:pt x="60" y="2170"/>
                  </a:lnTo>
                  <a:lnTo>
                    <a:pt x="63" y="2231"/>
                  </a:lnTo>
                  <a:lnTo>
                    <a:pt x="63" y="2277"/>
                  </a:lnTo>
                  <a:lnTo>
                    <a:pt x="69" y="2362"/>
                  </a:lnTo>
                  <a:lnTo>
                    <a:pt x="54" y="2430"/>
                  </a:lnTo>
                  <a:lnTo>
                    <a:pt x="51" y="2490"/>
                  </a:lnTo>
                  <a:lnTo>
                    <a:pt x="57" y="2526"/>
                  </a:lnTo>
                  <a:lnTo>
                    <a:pt x="54" y="2560"/>
                  </a:lnTo>
                  <a:lnTo>
                    <a:pt x="51" y="2600"/>
                  </a:lnTo>
                  <a:lnTo>
                    <a:pt x="45" y="2648"/>
                  </a:lnTo>
                  <a:lnTo>
                    <a:pt x="34" y="2687"/>
                  </a:lnTo>
                  <a:lnTo>
                    <a:pt x="26" y="2711"/>
                  </a:lnTo>
                  <a:lnTo>
                    <a:pt x="0" y="2704"/>
                  </a:lnTo>
                  <a:lnTo>
                    <a:pt x="11" y="2685"/>
                  </a:lnTo>
                  <a:lnTo>
                    <a:pt x="17" y="2661"/>
                  </a:lnTo>
                  <a:lnTo>
                    <a:pt x="26" y="2630"/>
                  </a:lnTo>
                  <a:lnTo>
                    <a:pt x="29" y="2609"/>
                  </a:lnTo>
                  <a:lnTo>
                    <a:pt x="42" y="2551"/>
                  </a:lnTo>
                  <a:lnTo>
                    <a:pt x="42" y="2474"/>
                  </a:lnTo>
                  <a:lnTo>
                    <a:pt x="45" y="2423"/>
                  </a:lnTo>
                  <a:lnTo>
                    <a:pt x="48" y="2378"/>
                  </a:lnTo>
                  <a:lnTo>
                    <a:pt x="51" y="2310"/>
                  </a:lnTo>
                  <a:lnTo>
                    <a:pt x="48" y="2249"/>
                  </a:lnTo>
                  <a:lnTo>
                    <a:pt x="45" y="2179"/>
                  </a:lnTo>
                  <a:lnTo>
                    <a:pt x="48" y="2118"/>
                  </a:lnTo>
                  <a:lnTo>
                    <a:pt x="48" y="2057"/>
                  </a:lnTo>
                  <a:lnTo>
                    <a:pt x="51" y="1993"/>
                  </a:lnTo>
                  <a:lnTo>
                    <a:pt x="48" y="1916"/>
                  </a:lnTo>
                  <a:lnTo>
                    <a:pt x="51" y="1858"/>
                  </a:lnTo>
                  <a:lnTo>
                    <a:pt x="54" y="1803"/>
                  </a:lnTo>
                  <a:lnTo>
                    <a:pt x="57" y="1745"/>
                  </a:lnTo>
                  <a:lnTo>
                    <a:pt x="60" y="1690"/>
                  </a:lnTo>
                  <a:lnTo>
                    <a:pt x="63" y="1635"/>
                  </a:lnTo>
                  <a:lnTo>
                    <a:pt x="63" y="1580"/>
                  </a:lnTo>
                  <a:lnTo>
                    <a:pt x="51" y="1484"/>
                  </a:lnTo>
                  <a:lnTo>
                    <a:pt x="51" y="1426"/>
                  </a:lnTo>
                  <a:lnTo>
                    <a:pt x="57" y="1359"/>
                  </a:lnTo>
                  <a:lnTo>
                    <a:pt x="57" y="1316"/>
                  </a:lnTo>
                  <a:lnTo>
                    <a:pt x="51" y="1252"/>
                  </a:lnTo>
                  <a:lnTo>
                    <a:pt x="57" y="1173"/>
                  </a:lnTo>
                  <a:lnTo>
                    <a:pt x="63" y="1090"/>
                  </a:lnTo>
                  <a:lnTo>
                    <a:pt x="63" y="1060"/>
                  </a:lnTo>
                  <a:lnTo>
                    <a:pt x="69" y="1014"/>
                  </a:lnTo>
                  <a:lnTo>
                    <a:pt x="63" y="977"/>
                  </a:lnTo>
                  <a:lnTo>
                    <a:pt x="57" y="919"/>
                  </a:lnTo>
                  <a:lnTo>
                    <a:pt x="63" y="880"/>
                  </a:lnTo>
                  <a:lnTo>
                    <a:pt x="69" y="831"/>
                  </a:lnTo>
                  <a:lnTo>
                    <a:pt x="69" y="763"/>
                  </a:lnTo>
                  <a:lnTo>
                    <a:pt x="69" y="708"/>
                  </a:lnTo>
                  <a:lnTo>
                    <a:pt x="69" y="660"/>
                  </a:lnTo>
                  <a:lnTo>
                    <a:pt x="60" y="598"/>
                  </a:lnTo>
                  <a:lnTo>
                    <a:pt x="66" y="568"/>
                  </a:lnTo>
                  <a:lnTo>
                    <a:pt x="72" y="522"/>
                  </a:lnTo>
                  <a:lnTo>
                    <a:pt x="81" y="461"/>
                  </a:lnTo>
                  <a:lnTo>
                    <a:pt x="78" y="397"/>
                  </a:lnTo>
                  <a:lnTo>
                    <a:pt x="69" y="330"/>
                  </a:lnTo>
                  <a:lnTo>
                    <a:pt x="57" y="284"/>
                  </a:lnTo>
                  <a:lnTo>
                    <a:pt x="54" y="259"/>
                  </a:lnTo>
                  <a:lnTo>
                    <a:pt x="60" y="210"/>
                  </a:lnTo>
                  <a:lnTo>
                    <a:pt x="81" y="137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5" name="Freeform 365"/>
            <p:cNvSpPr>
              <a:spLocks/>
            </p:cNvSpPr>
            <p:nvPr/>
          </p:nvSpPr>
          <p:spPr bwMode="auto">
            <a:xfrm rot="-3405074">
              <a:off x="2245" y="1236"/>
              <a:ext cx="102" cy="1342"/>
            </a:xfrm>
            <a:custGeom>
              <a:avLst/>
              <a:gdLst>
                <a:gd name="T0" fmla="*/ 68 w 119"/>
                <a:gd name="T1" fmla="*/ 5 h 2684"/>
                <a:gd name="T2" fmla="*/ 49 w 119"/>
                <a:gd name="T3" fmla="*/ 23 h 2684"/>
                <a:gd name="T4" fmla="*/ 49 w 119"/>
                <a:gd name="T5" fmla="*/ 33 h 2684"/>
                <a:gd name="T6" fmla="*/ 52 w 119"/>
                <a:gd name="T7" fmla="*/ 45 h 2684"/>
                <a:gd name="T8" fmla="*/ 52 w 119"/>
                <a:gd name="T9" fmla="*/ 61 h 2684"/>
                <a:gd name="T10" fmla="*/ 49 w 119"/>
                <a:gd name="T11" fmla="*/ 71 h 2684"/>
                <a:gd name="T12" fmla="*/ 51 w 119"/>
                <a:gd name="T13" fmla="*/ 89 h 2684"/>
                <a:gd name="T14" fmla="*/ 52 w 119"/>
                <a:gd name="T15" fmla="*/ 104 h 2684"/>
                <a:gd name="T16" fmla="*/ 51 w 119"/>
                <a:gd name="T17" fmla="*/ 118 h 2684"/>
                <a:gd name="T18" fmla="*/ 54 w 119"/>
                <a:gd name="T19" fmla="*/ 126 h 2684"/>
                <a:gd name="T20" fmla="*/ 46 w 119"/>
                <a:gd name="T21" fmla="*/ 142 h 2684"/>
                <a:gd name="T22" fmla="*/ 51 w 119"/>
                <a:gd name="T23" fmla="*/ 147 h 2684"/>
                <a:gd name="T24" fmla="*/ 42 w 119"/>
                <a:gd name="T25" fmla="*/ 157 h 2684"/>
                <a:gd name="T26" fmla="*/ 46 w 119"/>
                <a:gd name="T27" fmla="*/ 168 h 2684"/>
                <a:gd name="T28" fmla="*/ 39 w 119"/>
                <a:gd name="T29" fmla="*/ 179 h 2684"/>
                <a:gd name="T30" fmla="*/ 51 w 119"/>
                <a:gd name="T31" fmla="*/ 193 h 2684"/>
                <a:gd name="T32" fmla="*/ 52 w 119"/>
                <a:gd name="T33" fmla="*/ 204 h 2684"/>
                <a:gd name="T34" fmla="*/ 49 w 119"/>
                <a:gd name="T35" fmla="*/ 218 h 2684"/>
                <a:gd name="T36" fmla="*/ 45 w 119"/>
                <a:gd name="T37" fmla="*/ 233 h 2684"/>
                <a:gd name="T38" fmla="*/ 40 w 119"/>
                <a:gd name="T39" fmla="*/ 249 h 2684"/>
                <a:gd name="T40" fmla="*/ 37 w 119"/>
                <a:gd name="T41" fmla="*/ 269 h 2684"/>
                <a:gd name="T42" fmla="*/ 39 w 119"/>
                <a:gd name="T43" fmla="*/ 285 h 2684"/>
                <a:gd name="T44" fmla="*/ 42 w 119"/>
                <a:gd name="T45" fmla="*/ 297 h 2684"/>
                <a:gd name="T46" fmla="*/ 34 w 119"/>
                <a:gd name="T47" fmla="*/ 307 h 2684"/>
                <a:gd name="T48" fmla="*/ 39 w 119"/>
                <a:gd name="T49" fmla="*/ 319 h 2684"/>
                <a:gd name="T50" fmla="*/ 24 w 119"/>
                <a:gd name="T51" fmla="*/ 327 h 2684"/>
                <a:gd name="T52" fmla="*/ 17 w 119"/>
                <a:gd name="T53" fmla="*/ 332 h 2684"/>
                <a:gd name="T54" fmla="*/ 2 w 119"/>
                <a:gd name="T55" fmla="*/ 335 h 2684"/>
                <a:gd name="T56" fmla="*/ 3 w 119"/>
                <a:gd name="T57" fmla="*/ 330 h 2684"/>
                <a:gd name="T58" fmla="*/ 18 w 119"/>
                <a:gd name="T59" fmla="*/ 322 h 2684"/>
                <a:gd name="T60" fmla="*/ 23 w 119"/>
                <a:gd name="T61" fmla="*/ 309 h 2684"/>
                <a:gd name="T62" fmla="*/ 27 w 119"/>
                <a:gd name="T63" fmla="*/ 297 h 2684"/>
                <a:gd name="T64" fmla="*/ 33 w 119"/>
                <a:gd name="T65" fmla="*/ 283 h 2684"/>
                <a:gd name="T66" fmla="*/ 27 w 119"/>
                <a:gd name="T67" fmla="*/ 264 h 2684"/>
                <a:gd name="T68" fmla="*/ 28 w 119"/>
                <a:gd name="T69" fmla="*/ 247 h 2684"/>
                <a:gd name="T70" fmla="*/ 39 w 119"/>
                <a:gd name="T71" fmla="*/ 229 h 2684"/>
                <a:gd name="T72" fmla="*/ 39 w 119"/>
                <a:gd name="T73" fmla="*/ 216 h 2684"/>
                <a:gd name="T74" fmla="*/ 34 w 119"/>
                <a:gd name="T75" fmla="*/ 202 h 2684"/>
                <a:gd name="T76" fmla="*/ 40 w 119"/>
                <a:gd name="T77" fmla="*/ 192 h 2684"/>
                <a:gd name="T78" fmla="*/ 33 w 119"/>
                <a:gd name="T79" fmla="*/ 177 h 2684"/>
                <a:gd name="T80" fmla="*/ 34 w 119"/>
                <a:gd name="T81" fmla="*/ 164 h 2684"/>
                <a:gd name="T82" fmla="*/ 42 w 119"/>
                <a:gd name="T83" fmla="*/ 138 h 2684"/>
                <a:gd name="T84" fmla="*/ 37 w 119"/>
                <a:gd name="T85" fmla="*/ 127 h 2684"/>
                <a:gd name="T86" fmla="*/ 42 w 119"/>
                <a:gd name="T87" fmla="*/ 115 h 2684"/>
                <a:gd name="T88" fmla="*/ 46 w 119"/>
                <a:gd name="T89" fmla="*/ 106 h 2684"/>
                <a:gd name="T90" fmla="*/ 40 w 119"/>
                <a:gd name="T91" fmla="*/ 95 h 2684"/>
                <a:gd name="T92" fmla="*/ 45 w 119"/>
                <a:gd name="T93" fmla="*/ 81 h 2684"/>
                <a:gd name="T94" fmla="*/ 40 w 119"/>
                <a:gd name="T95" fmla="*/ 67 h 2684"/>
                <a:gd name="T96" fmla="*/ 40 w 119"/>
                <a:gd name="T97" fmla="*/ 54 h 2684"/>
                <a:gd name="T98" fmla="*/ 46 w 119"/>
                <a:gd name="T99" fmla="*/ 43 h 2684"/>
                <a:gd name="T100" fmla="*/ 42 w 119"/>
                <a:gd name="T101" fmla="*/ 29 h 2684"/>
                <a:gd name="T102" fmla="*/ 42 w 119"/>
                <a:gd name="T103" fmla="*/ 18 h 2684"/>
                <a:gd name="T104" fmla="*/ 59 w 119"/>
                <a:gd name="T105" fmla="*/ 5 h 26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"/>
                <a:gd name="T160" fmla="*/ 0 h 2684"/>
                <a:gd name="T161" fmla="*/ 119 w 119"/>
                <a:gd name="T162" fmla="*/ 2684 h 26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" h="2684">
                  <a:moveTo>
                    <a:pt x="119" y="0"/>
                  </a:moveTo>
                  <a:lnTo>
                    <a:pt x="107" y="46"/>
                  </a:lnTo>
                  <a:lnTo>
                    <a:pt x="95" y="110"/>
                  </a:lnTo>
                  <a:lnTo>
                    <a:pt x="77" y="186"/>
                  </a:lnTo>
                  <a:lnTo>
                    <a:pt x="77" y="217"/>
                  </a:lnTo>
                  <a:lnTo>
                    <a:pt x="77" y="257"/>
                  </a:lnTo>
                  <a:lnTo>
                    <a:pt x="77" y="312"/>
                  </a:lnTo>
                  <a:lnTo>
                    <a:pt x="83" y="360"/>
                  </a:lnTo>
                  <a:lnTo>
                    <a:pt x="83" y="434"/>
                  </a:lnTo>
                  <a:lnTo>
                    <a:pt x="83" y="489"/>
                  </a:lnTo>
                  <a:lnTo>
                    <a:pt x="77" y="535"/>
                  </a:lnTo>
                  <a:lnTo>
                    <a:pt x="77" y="568"/>
                  </a:lnTo>
                  <a:lnTo>
                    <a:pt x="80" y="663"/>
                  </a:lnTo>
                  <a:lnTo>
                    <a:pt x="80" y="712"/>
                  </a:lnTo>
                  <a:lnTo>
                    <a:pt x="83" y="807"/>
                  </a:lnTo>
                  <a:lnTo>
                    <a:pt x="83" y="837"/>
                  </a:lnTo>
                  <a:lnTo>
                    <a:pt x="77" y="880"/>
                  </a:lnTo>
                  <a:lnTo>
                    <a:pt x="80" y="950"/>
                  </a:lnTo>
                  <a:lnTo>
                    <a:pt x="86" y="981"/>
                  </a:lnTo>
                  <a:lnTo>
                    <a:pt x="86" y="1014"/>
                  </a:lnTo>
                  <a:lnTo>
                    <a:pt x="86" y="1063"/>
                  </a:lnTo>
                  <a:lnTo>
                    <a:pt x="74" y="1136"/>
                  </a:lnTo>
                  <a:lnTo>
                    <a:pt x="80" y="1112"/>
                  </a:lnTo>
                  <a:lnTo>
                    <a:pt x="80" y="1173"/>
                  </a:lnTo>
                  <a:lnTo>
                    <a:pt x="71" y="1207"/>
                  </a:lnTo>
                  <a:lnTo>
                    <a:pt x="67" y="1253"/>
                  </a:lnTo>
                  <a:lnTo>
                    <a:pt x="71" y="1308"/>
                  </a:lnTo>
                  <a:lnTo>
                    <a:pt x="74" y="1344"/>
                  </a:lnTo>
                  <a:lnTo>
                    <a:pt x="74" y="1387"/>
                  </a:lnTo>
                  <a:lnTo>
                    <a:pt x="61" y="1436"/>
                  </a:lnTo>
                  <a:lnTo>
                    <a:pt x="74" y="1488"/>
                  </a:lnTo>
                  <a:lnTo>
                    <a:pt x="80" y="1544"/>
                  </a:lnTo>
                  <a:lnTo>
                    <a:pt x="83" y="1599"/>
                  </a:lnTo>
                  <a:lnTo>
                    <a:pt x="83" y="1639"/>
                  </a:lnTo>
                  <a:lnTo>
                    <a:pt x="83" y="1694"/>
                  </a:lnTo>
                  <a:lnTo>
                    <a:pt x="77" y="1745"/>
                  </a:lnTo>
                  <a:lnTo>
                    <a:pt x="77" y="1804"/>
                  </a:lnTo>
                  <a:lnTo>
                    <a:pt x="71" y="1865"/>
                  </a:lnTo>
                  <a:lnTo>
                    <a:pt x="67" y="1907"/>
                  </a:lnTo>
                  <a:lnTo>
                    <a:pt x="64" y="1996"/>
                  </a:lnTo>
                  <a:lnTo>
                    <a:pt x="61" y="2069"/>
                  </a:lnTo>
                  <a:lnTo>
                    <a:pt x="58" y="2152"/>
                  </a:lnTo>
                  <a:lnTo>
                    <a:pt x="58" y="2219"/>
                  </a:lnTo>
                  <a:lnTo>
                    <a:pt x="61" y="2277"/>
                  </a:lnTo>
                  <a:lnTo>
                    <a:pt x="61" y="2326"/>
                  </a:lnTo>
                  <a:lnTo>
                    <a:pt x="67" y="2375"/>
                  </a:lnTo>
                  <a:lnTo>
                    <a:pt x="61" y="2429"/>
                  </a:lnTo>
                  <a:lnTo>
                    <a:pt x="55" y="2453"/>
                  </a:lnTo>
                  <a:lnTo>
                    <a:pt x="58" y="2496"/>
                  </a:lnTo>
                  <a:lnTo>
                    <a:pt x="61" y="2548"/>
                  </a:lnTo>
                  <a:lnTo>
                    <a:pt x="50" y="2585"/>
                  </a:lnTo>
                  <a:lnTo>
                    <a:pt x="39" y="2612"/>
                  </a:lnTo>
                  <a:lnTo>
                    <a:pt x="31" y="2633"/>
                  </a:lnTo>
                  <a:lnTo>
                    <a:pt x="27" y="2654"/>
                  </a:lnTo>
                  <a:lnTo>
                    <a:pt x="25" y="2684"/>
                  </a:lnTo>
                  <a:lnTo>
                    <a:pt x="2" y="2675"/>
                  </a:lnTo>
                  <a:lnTo>
                    <a:pt x="0" y="2656"/>
                  </a:lnTo>
                  <a:lnTo>
                    <a:pt x="3" y="2637"/>
                  </a:lnTo>
                  <a:lnTo>
                    <a:pt x="12" y="2603"/>
                  </a:lnTo>
                  <a:lnTo>
                    <a:pt x="28" y="2569"/>
                  </a:lnTo>
                  <a:lnTo>
                    <a:pt x="31" y="2527"/>
                  </a:lnTo>
                  <a:lnTo>
                    <a:pt x="37" y="2469"/>
                  </a:lnTo>
                  <a:lnTo>
                    <a:pt x="46" y="2404"/>
                  </a:lnTo>
                  <a:lnTo>
                    <a:pt x="43" y="2369"/>
                  </a:lnTo>
                  <a:lnTo>
                    <a:pt x="40" y="2320"/>
                  </a:lnTo>
                  <a:lnTo>
                    <a:pt x="52" y="2259"/>
                  </a:lnTo>
                  <a:lnTo>
                    <a:pt x="49" y="2146"/>
                  </a:lnTo>
                  <a:lnTo>
                    <a:pt x="43" y="2106"/>
                  </a:lnTo>
                  <a:lnTo>
                    <a:pt x="43" y="2042"/>
                  </a:lnTo>
                  <a:lnTo>
                    <a:pt x="46" y="1981"/>
                  </a:lnTo>
                  <a:lnTo>
                    <a:pt x="55" y="1932"/>
                  </a:lnTo>
                  <a:lnTo>
                    <a:pt x="61" y="1834"/>
                  </a:lnTo>
                  <a:lnTo>
                    <a:pt x="61" y="1785"/>
                  </a:lnTo>
                  <a:lnTo>
                    <a:pt x="61" y="1730"/>
                  </a:lnTo>
                  <a:lnTo>
                    <a:pt x="55" y="1681"/>
                  </a:lnTo>
                  <a:lnTo>
                    <a:pt x="55" y="1623"/>
                  </a:lnTo>
                  <a:lnTo>
                    <a:pt x="64" y="1581"/>
                  </a:lnTo>
                  <a:lnTo>
                    <a:pt x="64" y="1541"/>
                  </a:lnTo>
                  <a:lnTo>
                    <a:pt x="61" y="1476"/>
                  </a:lnTo>
                  <a:lnTo>
                    <a:pt x="52" y="1421"/>
                  </a:lnTo>
                  <a:lnTo>
                    <a:pt x="49" y="1366"/>
                  </a:lnTo>
                  <a:lnTo>
                    <a:pt x="55" y="1308"/>
                  </a:lnTo>
                  <a:lnTo>
                    <a:pt x="64" y="1188"/>
                  </a:lnTo>
                  <a:lnTo>
                    <a:pt x="67" y="1097"/>
                  </a:lnTo>
                  <a:lnTo>
                    <a:pt x="67" y="1066"/>
                  </a:lnTo>
                  <a:lnTo>
                    <a:pt x="58" y="1017"/>
                  </a:lnTo>
                  <a:lnTo>
                    <a:pt x="64" y="978"/>
                  </a:lnTo>
                  <a:lnTo>
                    <a:pt x="67" y="923"/>
                  </a:lnTo>
                  <a:lnTo>
                    <a:pt x="67" y="886"/>
                  </a:lnTo>
                  <a:lnTo>
                    <a:pt x="74" y="849"/>
                  </a:lnTo>
                  <a:lnTo>
                    <a:pt x="71" y="813"/>
                  </a:lnTo>
                  <a:lnTo>
                    <a:pt x="64" y="761"/>
                  </a:lnTo>
                  <a:lnTo>
                    <a:pt x="64" y="703"/>
                  </a:lnTo>
                  <a:lnTo>
                    <a:pt x="71" y="642"/>
                  </a:lnTo>
                  <a:lnTo>
                    <a:pt x="71" y="593"/>
                  </a:lnTo>
                  <a:lnTo>
                    <a:pt x="64" y="532"/>
                  </a:lnTo>
                  <a:lnTo>
                    <a:pt x="61" y="489"/>
                  </a:lnTo>
                  <a:lnTo>
                    <a:pt x="64" y="437"/>
                  </a:lnTo>
                  <a:lnTo>
                    <a:pt x="71" y="379"/>
                  </a:lnTo>
                  <a:lnTo>
                    <a:pt x="74" y="345"/>
                  </a:lnTo>
                  <a:lnTo>
                    <a:pt x="71" y="296"/>
                  </a:lnTo>
                  <a:lnTo>
                    <a:pt x="67" y="238"/>
                  </a:lnTo>
                  <a:lnTo>
                    <a:pt x="67" y="186"/>
                  </a:lnTo>
                  <a:lnTo>
                    <a:pt x="67" y="144"/>
                  </a:lnTo>
                  <a:lnTo>
                    <a:pt x="80" y="86"/>
                  </a:lnTo>
                  <a:lnTo>
                    <a:pt x="95" y="43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6" name="Freeform 366"/>
            <p:cNvSpPr>
              <a:spLocks/>
            </p:cNvSpPr>
            <p:nvPr/>
          </p:nvSpPr>
          <p:spPr bwMode="auto">
            <a:xfrm rot="-3405074">
              <a:off x="2250" y="1434"/>
              <a:ext cx="351" cy="420"/>
            </a:xfrm>
            <a:custGeom>
              <a:avLst/>
              <a:gdLst>
                <a:gd name="T0" fmla="*/ 14 w 406"/>
                <a:gd name="T1" fmla="*/ 87 h 841"/>
                <a:gd name="T2" fmla="*/ 34 w 406"/>
                <a:gd name="T3" fmla="*/ 85 h 841"/>
                <a:gd name="T4" fmla="*/ 57 w 406"/>
                <a:gd name="T5" fmla="*/ 86 h 841"/>
                <a:gd name="T6" fmla="*/ 83 w 406"/>
                <a:gd name="T7" fmla="*/ 84 h 841"/>
                <a:gd name="T8" fmla="*/ 102 w 406"/>
                <a:gd name="T9" fmla="*/ 82 h 841"/>
                <a:gd name="T10" fmla="*/ 120 w 406"/>
                <a:gd name="T11" fmla="*/ 79 h 841"/>
                <a:gd name="T12" fmla="*/ 143 w 406"/>
                <a:gd name="T13" fmla="*/ 77 h 841"/>
                <a:gd name="T14" fmla="*/ 148 w 406"/>
                <a:gd name="T15" fmla="*/ 73 h 841"/>
                <a:gd name="T16" fmla="*/ 160 w 406"/>
                <a:gd name="T17" fmla="*/ 68 h 841"/>
                <a:gd name="T18" fmla="*/ 171 w 406"/>
                <a:gd name="T19" fmla="*/ 64 h 841"/>
                <a:gd name="T20" fmla="*/ 179 w 406"/>
                <a:gd name="T21" fmla="*/ 60 h 841"/>
                <a:gd name="T22" fmla="*/ 182 w 406"/>
                <a:gd name="T23" fmla="*/ 57 h 841"/>
                <a:gd name="T24" fmla="*/ 182 w 406"/>
                <a:gd name="T25" fmla="*/ 51 h 841"/>
                <a:gd name="T26" fmla="*/ 185 w 406"/>
                <a:gd name="T27" fmla="*/ 46 h 841"/>
                <a:gd name="T28" fmla="*/ 190 w 406"/>
                <a:gd name="T29" fmla="*/ 42 h 841"/>
                <a:gd name="T30" fmla="*/ 195 w 406"/>
                <a:gd name="T31" fmla="*/ 34 h 841"/>
                <a:gd name="T32" fmla="*/ 193 w 406"/>
                <a:gd name="T33" fmla="*/ 29 h 841"/>
                <a:gd name="T34" fmla="*/ 193 w 406"/>
                <a:gd name="T35" fmla="*/ 24 h 841"/>
                <a:gd name="T36" fmla="*/ 195 w 406"/>
                <a:gd name="T37" fmla="*/ 18 h 841"/>
                <a:gd name="T38" fmla="*/ 197 w 406"/>
                <a:gd name="T39" fmla="*/ 14 h 841"/>
                <a:gd name="T40" fmla="*/ 195 w 406"/>
                <a:gd name="T41" fmla="*/ 10 h 841"/>
                <a:gd name="T42" fmla="*/ 197 w 406"/>
                <a:gd name="T43" fmla="*/ 7 h 841"/>
                <a:gd name="T44" fmla="*/ 201 w 406"/>
                <a:gd name="T45" fmla="*/ 4 h 841"/>
                <a:gd name="T46" fmla="*/ 205 w 406"/>
                <a:gd name="T47" fmla="*/ 1 h 841"/>
                <a:gd name="T48" fmla="*/ 223 w 406"/>
                <a:gd name="T49" fmla="*/ 0 h 841"/>
                <a:gd name="T50" fmla="*/ 247 w 406"/>
                <a:gd name="T51" fmla="*/ 0 h 841"/>
                <a:gd name="T52" fmla="*/ 258 w 406"/>
                <a:gd name="T53" fmla="*/ 4 h 841"/>
                <a:gd name="T54" fmla="*/ 262 w 406"/>
                <a:gd name="T55" fmla="*/ 10 h 841"/>
                <a:gd name="T56" fmla="*/ 258 w 406"/>
                <a:gd name="T57" fmla="*/ 15 h 841"/>
                <a:gd name="T58" fmla="*/ 257 w 406"/>
                <a:gd name="T59" fmla="*/ 21 h 841"/>
                <a:gd name="T60" fmla="*/ 258 w 406"/>
                <a:gd name="T61" fmla="*/ 28 h 841"/>
                <a:gd name="T62" fmla="*/ 255 w 406"/>
                <a:gd name="T63" fmla="*/ 33 h 841"/>
                <a:gd name="T64" fmla="*/ 252 w 406"/>
                <a:gd name="T65" fmla="*/ 39 h 841"/>
                <a:gd name="T66" fmla="*/ 248 w 406"/>
                <a:gd name="T67" fmla="*/ 45 h 841"/>
                <a:gd name="T68" fmla="*/ 253 w 406"/>
                <a:gd name="T69" fmla="*/ 49 h 841"/>
                <a:gd name="T70" fmla="*/ 252 w 406"/>
                <a:gd name="T71" fmla="*/ 53 h 841"/>
                <a:gd name="T72" fmla="*/ 251 w 406"/>
                <a:gd name="T73" fmla="*/ 57 h 841"/>
                <a:gd name="T74" fmla="*/ 246 w 406"/>
                <a:gd name="T75" fmla="*/ 60 h 841"/>
                <a:gd name="T76" fmla="*/ 245 w 406"/>
                <a:gd name="T77" fmla="*/ 65 h 841"/>
                <a:gd name="T78" fmla="*/ 239 w 406"/>
                <a:gd name="T79" fmla="*/ 70 h 841"/>
                <a:gd name="T80" fmla="*/ 227 w 406"/>
                <a:gd name="T81" fmla="*/ 75 h 841"/>
                <a:gd name="T82" fmla="*/ 219 w 406"/>
                <a:gd name="T83" fmla="*/ 81 h 841"/>
                <a:gd name="T84" fmla="*/ 205 w 406"/>
                <a:gd name="T85" fmla="*/ 84 h 841"/>
                <a:gd name="T86" fmla="*/ 193 w 406"/>
                <a:gd name="T87" fmla="*/ 88 h 841"/>
                <a:gd name="T88" fmla="*/ 174 w 406"/>
                <a:gd name="T89" fmla="*/ 92 h 841"/>
                <a:gd name="T90" fmla="*/ 142 w 406"/>
                <a:gd name="T91" fmla="*/ 95 h 841"/>
                <a:gd name="T92" fmla="*/ 118 w 406"/>
                <a:gd name="T93" fmla="*/ 98 h 841"/>
                <a:gd name="T94" fmla="*/ 97 w 406"/>
                <a:gd name="T95" fmla="*/ 99 h 841"/>
                <a:gd name="T96" fmla="*/ 73 w 406"/>
                <a:gd name="T97" fmla="*/ 102 h 841"/>
                <a:gd name="T98" fmla="*/ 46 w 406"/>
                <a:gd name="T99" fmla="*/ 104 h 841"/>
                <a:gd name="T100" fmla="*/ 27 w 406"/>
                <a:gd name="T101" fmla="*/ 105 h 841"/>
                <a:gd name="T102" fmla="*/ 8 w 406"/>
                <a:gd name="T103" fmla="*/ 103 h 841"/>
                <a:gd name="T104" fmla="*/ 3 w 406"/>
                <a:gd name="T105" fmla="*/ 97 h 841"/>
                <a:gd name="T106" fmla="*/ 0 w 406"/>
                <a:gd name="T107" fmla="*/ 92 h 841"/>
                <a:gd name="T108" fmla="*/ 14 w 406"/>
                <a:gd name="T109" fmla="*/ 87 h 8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6"/>
                <a:gd name="T166" fmla="*/ 0 h 841"/>
                <a:gd name="T167" fmla="*/ 406 w 406"/>
                <a:gd name="T168" fmla="*/ 841 h 8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6" h="841">
                  <a:moveTo>
                    <a:pt x="21" y="697"/>
                  </a:moveTo>
                  <a:lnTo>
                    <a:pt x="52" y="685"/>
                  </a:lnTo>
                  <a:lnTo>
                    <a:pt x="88" y="688"/>
                  </a:lnTo>
                  <a:lnTo>
                    <a:pt x="128" y="679"/>
                  </a:lnTo>
                  <a:lnTo>
                    <a:pt x="158" y="657"/>
                  </a:lnTo>
                  <a:lnTo>
                    <a:pt x="186" y="639"/>
                  </a:lnTo>
                  <a:lnTo>
                    <a:pt x="221" y="623"/>
                  </a:lnTo>
                  <a:lnTo>
                    <a:pt x="229" y="584"/>
                  </a:lnTo>
                  <a:lnTo>
                    <a:pt x="247" y="547"/>
                  </a:lnTo>
                  <a:lnTo>
                    <a:pt x="265" y="517"/>
                  </a:lnTo>
                  <a:lnTo>
                    <a:pt x="278" y="483"/>
                  </a:lnTo>
                  <a:lnTo>
                    <a:pt x="281" y="456"/>
                  </a:lnTo>
                  <a:lnTo>
                    <a:pt x="281" y="413"/>
                  </a:lnTo>
                  <a:lnTo>
                    <a:pt x="287" y="373"/>
                  </a:lnTo>
                  <a:lnTo>
                    <a:pt x="294" y="337"/>
                  </a:lnTo>
                  <a:lnTo>
                    <a:pt x="302" y="278"/>
                  </a:lnTo>
                  <a:lnTo>
                    <a:pt x="299" y="239"/>
                  </a:lnTo>
                  <a:lnTo>
                    <a:pt x="299" y="196"/>
                  </a:lnTo>
                  <a:lnTo>
                    <a:pt x="302" y="150"/>
                  </a:lnTo>
                  <a:lnTo>
                    <a:pt x="305" y="116"/>
                  </a:lnTo>
                  <a:lnTo>
                    <a:pt x="302" y="86"/>
                  </a:lnTo>
                  <a:lnTo>
                    <a:pt x="305" y="58"/>
                  </a:lnTo>
                  <a:lnTo>
                    <a:pt x="310" y="36"/>
                  </a:lnTo>
                  <a:lnTo>
                    <a:pt x="317" y="13"/>
                  </a:lnTo>
                  <a:lnTo>
                    <a:pt x="345" y="0"/>
                  </a:lnTo>
                  <a:lnTo>
                    <a:pt x="383" y="3"/>
                  </a:lnTo>
                  <a:lnTo>
                    <a:pt x="400" y="36"/>
                  </a:lnTo>
                  <a:lnTo>
                    <a:pt x="406" y="80"/>
                  </a:lnTo>
                  <a:lnTo>
                    <a:pt x="400" y="126"/>
                  </a:lnTo>
                  <a:lnTo>
                    <a:pt x="397" y="171"/>
                  </a:lnTo>
                  <a:lnTo>
                    <a:pt x="400" y="226"/>
                  </a:lnTo>
                  <a:lnTo>
                    <a:pt x="394" y="266"/>
                  </a:lnTo>
                  <a:lnTo>
                    <a:pt x="391" y="315"/>
                  </a:lnTo>
                  <a:lnTo>
                    <a:pt x="384" y="361"/>
                  </a:lnTo>
                  <a:lnTo>
                    <a:pt x="392" y="393"/>
                  </a:lnTo>
                  <a:lnTo>
                    <a:pt x="391" y="428"/>
                  </a:lnTo>
                  <a:lnTo>
                    <a:pt x="387" y="456"/>
                  </a:lnTo>
                  <a:lnTo>
                    <a:pt x="381" y="483"/>
                  </a:lnTo>
                  <a:lnTo>
                    <a:pt x="378" y="520"/>
                  </a:lnTo>
                  <a:lnTo>
                    <a:pt x="369" y="563"/>
                  </a:lnTo>
                  <a:lnTo>
                    <a:pt x="351" y="606"/>
                  </a:lnTo>
                  <a:lnTo>
                    <a:pt x="339" y="651"/>
                  </a:lnTo>
                  <a:lnTo>
                    <a:pt x="317" y="676"/>
                  </a:lnTo>
                  <a:lnTo>
                    <a:pt x="299" y="706"/>
                  </a:lnTo>
                  <a:lnTo>
                    <a:pt x="268" y="743"/>
                  </a:lnTo>
                  <a:lnTo>
                    <a:pt x="220" y="767"/>
                  </a:lnTo>
                  <a:lnTo>
                    <a:pt x="183" y="786"/>
                  </a:lnTo>
                  <a:lnTo>
                    <a:pt x="149" y="795"/>
                  </a:lnTo>
                  <a:lnTo>
                    <a:pt x="113" y="819"/>
                  </a:lnTo>
                  <a:lnTo>
                    <a:pt x="70" y="837"/>
                  </a:lnTo>
                  <a:lnTo>
                    <a:pt x="42" y="841"/>
                  </a:lnTo>
                  <a:lnTo>
                    <a:pt x="12" y="825"/>
                  </a:lnTo>
                  <a:lnTo>
                    <a:pt x="3" y="779"/>
                  </a:lnTo>
                  <a:lnTo>
                    <a:pt x="0" y="743"/>
                  </a:lnTo>
                  <a:lnTo>
                    <a:pt x="21" y="69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7" name="Freeform 367"/>
            <p:cNvSpPr>
              <a:spLocks/>
            </p:cNvSpPr>
            <p:nvPr/>
          </p:nvSpPr>
          <p:spPr bwMode="auto">
            <a:xfrm rot="-3405074">
              <a:off x="2258" y="1441"/>
              <a:ext cx="336" cy="412"/>
            </a:xfrm>
            <a:custGeom>
              <a:avLst/>
              <a:gdLst>
                <a:gd name="T0" fmla="*/ 98 w 388"/>
                <a:gd name="T1" fmla="*/ 85 h 822"/>
                <a:gd name="T2" fmla="*/ 132 w 388"/>
                <a:gd name="T3" fmla="*/ 87 h 822"/>
                <a:gd name="T4" fmla="*/ 165 w 388"/>
                <a:gd name="T5" fmla="*/ 85 h 822"/>
                <a:gd name="T6" fmla="*/ 184 w 388"/>
                <a:gd name="T7" fmla="*/ 80 h 822"/>
                <a:gd name="T8" fmla="*/ 193 w 388"/>
                <a:gd name="T9" fmla="*/ 76 h 822"/>
                <a:gd name="T10" fmla="*/ 208 w 388"/>
                <a:gd name="T11" fmla="*/ 72 h 822"/>
                <a:gd name="T12" fmla="*/ 223 w 388"/>
                <a:gd name="T13" fmla="*/ 66 h 822"/>
                <a:gd name="T14" fmla="*/ 225 w 388"/>
                <a:gd name="T15" fmla="*/ 58 h 822"/>
                <a:gd name="T16" fmla="*/ 231 w 388"/>
                <a:gd name="T17" fmla="*/ 51 h 822"/>
                <a:gd name="T18" fmla="*/ 229 w 388"/>
                <a:gd name="T19" fmla="*/ 45 h 822"/>
                <a:gd name="T20" fmla="*/ 231 w 388"/>
                <a:gd name="T21" fmla="*/ 39 h 822"/>
                <a:gd name="T22" fmla="*/ 234 w 388"/>
                <a:gd name="T23" fmla="*/ 31 h 822"/>
                <a:gd name="T24" fmla="*/ 233 w 388"/>
                <a:gd name="T25" fmla="*/ 24 h 822"/>
                <a:gd name="T26" fmla="*/ 238 w 388"/>
                <a:gd name="T27" fmla="*/ 16 h 822"/>
                <a:gd name="T28" fmla="*/ 241 w 388"/>
                <a:gd name="T29" fmla="*/ 8 h 822"/>
                <a:gd name="T30" fmla="*/ 239 w 388"/>
                <a:gd name="T31" fmla="*/ 0 h 822"/>
                <a:gd name="T32" fmla="*/ 251 w 388"/>
                <a:gd name="T33" fmla="*/ 6 h 822"/>
                <a:gd name="T34" fmla="*/ 252 w 388"/>
                <a:gd name="T35" fmla="*/ 13 h 822"/>
                <a:gd name="T36" fmla="*/ 247 w 388"/>
                <a:gd name="T37" fmla="*/ 20 h 822"/>
                <a:gd name="T38" fmla="*/ 246 w 388"/>
                <a:gd name="T39" fmla="*/ 27 h 822"/>
                <a:gd name="T40" fmla="*/ 242 w 388"/>
                <a:gd name="T41" fmla="*/ 32 h 822"/>
                <a:gd name="T42" fmla="*/ 243 w 388"/>
                <a:gd name="T43" fmla="*/ 39 h 822"/>
                <a:gd name="T44" fmla="*/ 239 w 388"/>
                <a:gd name="T45" fmla="*/ 44 h 822"/>
                <a:gd name="T46" fmla="*/ 243 w 388"/>
                <a:gd name="T47" fmla="*/ 50 h 822"/>
                <a:gd name="T48" fmla="*/ 241 w 388"/>
                <a:gd name="T49" fmla="*/ 57 h 822"/>
                <a:gd name="T50" fmla="*/ 235 w 388"/>
                <a:gd name="T51" fmla="*/ 64 h 822"/>
                <a:gd name="T52" fmla="*/ 226 w 388"/>
                <a:gd name="T53" fmla="*/ 70 h 822"/>
                <a:gd name="T54" fmla="*/ 212 w 388"/>
                <a:gd name="T55" fmla="*/ 78 h 822"/>
                <a:gd name="T56" fmla="*/ 193 w 388"/>
                <a:gd name="T57" fmla="*/ 83 h 822"/>
                <a:gd name="T58" fmla="*/ 180 w 388"/>
                <a:gd name="T59" fmla="*/ 88 h 822"/>
                <a:gd name="T60" fmla="*/ 158 w 388"/>
                <a:gd name="T61" fmla="*/ 92 h 822"/>
                <a:gd name="T62" fmla="*/ 128 w 388"/>
                <a:gd name="T63" fmla="*/ 96 h 822"/>
                <a:gd name="T64" fmla="*/ 93 w 388"/>
                <a:gd name="T65" fmla="*/ 98 h 822"/>
                <a:gd name="T66" fmla="*/ 69 w 388"/>
                <a:gd name="T67" fmla="*/ 101 h 822"/>
                <a:gd name="T68" fmla="*/ 23 w 388"/>
                <a:gd name="T69" fmla="*/ 104 h 822"/>
                <a:gd name="T70" fmla="*/ 5 w 388"/>
                <a:gd name="T71" fmla="*/ 100 h 822"/>
                <a:gd name="T72" fmla="*/ 0 w 388"/>
                <a:gd name="T73" fmla="*/ 92 h 822"/>
                <a:gd name="T74" fmla="*/ 31 w 388"/>
                <a:gd name="T75" fmla="*/ 85 h 822"/>
                <a:gd name="T76" fmla="*/ 59 w 388"/>
                <a:gd name="T77" fmla="*/ 85 h 8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8"/>
                <a:gd name="T118" fmla="*/ 0 h 822"/>
                <a:gd name="T119" fmla="*/ 388 w 388"/>
                <a:gd name="T120" fmla="*/ 822 h 8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8" h="822">
                  <a:moveTo>
                    <a:pt x="122" y="670"/>
                  </a:moveTo>
                  <a:lnTo>
                    <a:pt x="151" y="677"/>
                  </a:lnTo>
                  <a:lnTo>
                    <a:pt x="179" y="691"/>
                  </a:lnTo>
                  <a:lnTo>
                    <a:pt x="203" y="689"/>
                  </a:lnTo>
                  <a:lnTo>
                    <a:pt x="229" y="685"/>
                  </a:lnTo>
                  <a:lnTo>
                    <a:pt x="253" y="674"/>
                  </a:lnTo>
                  <a:lnTo>
                    <a:pt x="277" y="654"/>
                  </a:lnTo>
                  <a:lnTo>
                    <a:pt x="284" y="634"/>
                  </a:lnTo>
                  <a:lnTo>
                    <a:pt x="289" y="618"/>
                  </a:lnTo>
                  <a:lnTo>
                    <a:pt x="298" y="607"/>
                  </a:lnTo>
                  <a:lnTo>
                    <a:pt x="307" y="593"/>
                  </a:lnTo>
                  <a:lnTo>
                    <a:pt x="320" y="570"/>
                  </a:lnTo>
                  <a:lnTo>
                    <a:pt x="332" y="542"/>
                  </a:lnTo>
                  <a:lnTo>
                    <a:pt x="344" y="521"/>
                  </a:lnTo>
                  <a:lnTo>
                    <a:pt x="344" y="491"/>
                  </a:lnTo>
                  <a:lnTo>
                    <a:pt x="347" y="463"/>
                  </a:lnTo>
                  <a:lnTo>
                    <a:pt x="356" y="433"/>
                  </a:lnTo>
                  <a:lnTo>
                    <a:pt x="356" y="403"/>
                  </a:lnTo>
                  <a:lnTo>
                    <a:pt x="356" y="377"/>
                  </a:lnTo>
                  <a:lnTo>
                    <a:pt x="353" y="353"/>
                  </a:lnTo>
                  <a:lnTo>
                    <a:pt x="347" y="332"/>
                  </a:lnTo>
                  <a:lnTo>
                    <a:pt x="356" y="308"/>
                  </a:lnTo>
                  <a:lnTo>
                    <a:pt x="359" y="274"/>
                  </a:lnTo>
                  <a:lnTo>
                    <a:pt x="360" y="246"/>
                  </a:lnTo>
                  <a:lnTo>
                    <a:pt x="357" y="220"/>
                  </a:lnTo>
                  <a:lnTo>
                    <a:pt x="359" y="192"/>
                  </a:lnTo>
                  <a:lnTo>
                    <a:pt x="368" y="155"/>
                  </a:lnTo>
                  <a:lnTo>
                    <a:pt x="366" y="125"/>
                  </a:lnTo>
                  <a:lnTo>
                    <a:pt x="372" y="91"/>
                  </a:lnTo>
                  <a:lnTo>
                    <a:pt x="371" y="61"/>
                  </a:lnTo>
                  <a:lnTo>
                    <a:pt x="368" y="33"/>
                  </a:lnTo>
                  <a:lnTo>
                    <a:pt x="368" y="0"/>
                  </a:lnTo>
                  <a:lnTo>
                    <a:pt x="379" y="23"/>
                  </a:lnTo>
                  <a:lnTo>
                    <a:pt x="387" y="42"/>
                  </a:lnTo>
                  <a:lnTo>
                    <a:pt x="386" y="67"/>
                  </a:lnTo>
                  <a:lnTo>
                    <a:pt x="388" y="98"/>
                  </a:lnTo>
                  <a:lnTo>
                    <a:pt x="384" y="128"/>
                  </a:lnTo>
                  <a:lnTo>
                    <a:pt x="380" y="158"/>
                  </a:lnTo>
                  <a:lnTo>
                    <a:pt x="380" y="187"/>
                  </a:lnTo>
                  <a:lnTo>
                    <a:pt x="379" y="213"/>
                  </a:lnTo>
                  <a:lnTo>
                    <a:pt x="378" y="235"/>
                  </a:lnTo>
                  <a:lnTo>
                    <a:pt x="373" y="253"/>
                  </a:lnTo>
                  <a:lnTo>
                    <a:pt x="377" y="284"/>
                  </a:lnTo>
                  <a:lnTo>
                    <a:pt x="374" y="305"/>
                  </a:lnTo>
                  <a:lnTo>
                    <a:pt x="371" y="330"/>
                  </a:lnTo>
                  <a:lnTo>
                    <a:pt x="368" y="351"/>
                  </a:lnTo>
                  <a:lnTo>
                    <a:pt x="370" y="375"/>
                  </a:lnTo>
                  <a:lnTo>
                    <a:pt x="375" y="397"/>
                  </a:lnTo>
                  <a:lnTo>
                    <a:pt x="375" y="424"/>
                  </a:lnTo>
                  <a:lnTo>
                    <a:pt x="371" y="454"/>
                  </a:lnTo>
                  <a:lnTo>
                    <a:pt x="362" y="479"/>
                  </a:lnTo>
                  <a:lnTo>
                    <a:pt x="362" y="507"/>
                  </a:lnTo>
                  <a:lnTo>
                    <a:pt x="359" y="531"/>
                  </a:lnTo>
                  <a:lnTo>
                    <a:pt x="348" y="556"/>
                  </a:lnTo>
                  <a:lnTo>
                    <a:pt x="331" y="593"/>
                  </a:lnTo>
                  <a:lnTo>
                    <a:pt x="327" y="619"/>
                  </a:lnTo>
                  <a:lnTo>
                    <a:pt x="318" y="638"/>
                  </a:lnTo>
                  <a:lnTo>
                    <a:pt x="297" y="663"/>
                  </a:lnTo>
                  <a:lnTo>
                    <a:pt x="292" y="679"/>
                  </a:lnTo>
                  <a:lnTo>
                    <a:pt x="277" y="697"/>
                  </a:lnTo>
                  <a:lnTo>
                    <a:pt x="262" y="709"/>
                  </a:lnTo>
                  <a:lnTo>
                    <a:pt x="244" y="734"/>
                  </a:lnTo>
                  <a:lnTo>
                    <a:pt x="225" y="745"/>
                  </a:lnTo>
                  <a:lnTo>
                    <a:pt x="197" y="760"/>
                  </a:lnTo>
                  <a:lnTo>
                    <a:pt x="174" y="771"/>
                  </a:lnTo>
                  <a:lnTo>
                    <a:pt x="142" y="779"/>
                  </a:lnTo>
                  <a:lnTo>
                    <a:pt x="127" y="791"/>
                  </a:lnTo>
                  <a:lnTo>
                    <a:pt x="106" y="803"/>
                  </a:lnTo>
                  <a:lnTo>
                    <a:pt x="63" y="821"/>
                  </a:lnTo>
                  <a:lnTo>
                    <a:pt x="36" y="822"/>
                  </a:lnTo>
                  <a:lnTo>
                    <a:pt x="12" y="810"/>
                  </a:lnTo>
                  <a:lnTo>
                    <a:pt x="8" y="792"/>
                  </a:lnTo>
                  <a:lnTo>
                    <a:pt x="5" y="768"/>
                  </a:lnTo>
                  <a:lnTo>
                    <a:pt x="0" y="731"/>
                  </a:lnTo>
                  <a:lnTo>
                    <a:pt x="20" y="687"/>
                  </a:lnTo>
                  <a:lnTo>
                    <a:pt x="49" y="676"/>
                  </a:lnTo>
                  <a:lnTo>
                    <a:pt x="72" y="676"/>
                  </a:lnTo>
                  <a:lnTo>
                    <a:pt x="90" y="679"/>
                  </a:lnTo>
                  <a:lnTo>
                    <a:pt x="122" y="67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8" name="Freeform 368"/>
            <p:cNvSpPr>
              <a:spLocks/>
            </p:cNvSpPr>
            <p:nvPr/>
          </p:nvSpPr>
          <p:spPr bwMode="auto">
            <a:xfrm rot="-3405074">
              <a:off x="2347" y="1411"/>
              <a:ext cx="170" cy="344"/>
            </a:xfrm>
            <a:custGeom>
              <a:avLst/>
              <a:gdLst>
                <a:gd name="T0" fmla="*/ 129 w 195"/>
                <a:gd name="T1" fmla="*/ 5 h 688"/>
                <a:gd name="T2" fmla="*/ 129 w 195"/>
                <a:gd name="T3" fmla="*/ 11 h 688"/>
                <a:gd name="T4" fmla="*/ 126 w 195"/>
                <a:gd name="T5" fmla="*/ 18 h 688"/>
                <a:gd name="T6" fmla="*/ 121 w 195"/>
                <a:gd name="T7" fmla="*/ 24 h 688"/>
                <a:gd name="T8" fmla="*/ 121 w 195"/>
                <a:gd name="T9" fmla="*/ 31 h 688"/>
                <a:gd name="T10" fmla="*/ 116 w 195"/>
                <a:gd name="T11" fmla="*/ 39 h 688"/>
                <a:gd name="T12" fmla="*/ 116 w 195"/>
                <a:gd name="T13" fmla="*/ 44 h 688"/>
                <a:gd name="T14" fmla="*/ 117 w 195"/>
                <a:gd name="T15" fmla="*/ 52 h 688"/>
                <a:gd name="T16" fmla="*/ 112 w 195"/>
                <a:gd name="T17" fmla="*/ 60 h 688"/>
                <a:gd name="T18" fmla="*/ 104 w 195"/>
                <a:gd name="T19" fmla="*/ 65 h 688"/>
                <a:gd name="T20" fmla="*/ 94 w 195"/>
                <a:gd name="T21" fmla="*/ 69 h 688"/>
                <a:gd name="T22" fmla="*/ 80 w 195"/>
                <a:gd name="T23" fmla="*/ 74 h 688"/>
                <a:gd name="T24" fmla="*/ 70 w 195"/>
                <a:gd name="T25" fmla="*/ 79 h 688"/>
                <a:gd name="T26" fmla="*/ 54 w 195"/>
                <a:gd name="T27" fmla="*/ 83 h 688"/>
                <a:gd name="T28" fmla="*/ 33 w 195"/>
                <a:gd name="T29" fmla="*/ 85 h 688"/>
                <a:gd name="T30" fmla="*/ 3 w 195"/>
                <a:gd name="T31" fmla="*/ 86 h 688"/>
                <a:gd name="T32" fmla="*/ 15 w 195"/>
                <a:gd name="T33" fmla="*/ 85 h 688"/>
                <a:gd name="T34" fmla="*/ 42 w 195"/>
                <a:gd name="T35" fmla="*/ 83 h 688"/>
                <a:gd name="T36" fmla="*/ 58 w 195"/>
                <a:gd name="T37" fmla="*/ 79 h 688"/>
                <a:gd name="T38" fmla="*/ 68 w 195"/>
                <a:gd name="T39" fmla="*/ 74 h 688"/>
                <a:gd name="T40" fmla="*/ 80 w 195"/>
                <a:gd name="T41" fmla="*/ 70 h 688"/>
                <a:gd name="T42" fmla="*/ 86 w 195"/>
                <a:gd name="T43" fmla="*/ 66 h 688"/>
                <a:gd name="T44" fmla="*/ 100 w 195"/>
                <a:gd name="T45" fmla="*/ 60 h 688"/>
                <a:gd name="T46" fmla="*/ 108 w 195"/>
                <a:gd name="T47" fmla="*/ 56 h 688"/>
                <a:gd name="T48" fmla="*/ 110 w 195"/>
                <a:gd name="T49" fmla="*/ 49 h 688"/>
                <a:gd name="T50" fmla="*/ 105 w 195"/>
                <a:gd name="T51" fmla="*/ 42 h 688"/>
                <a:gd name="T52" fmla="*/ 111 w 195"/>
                <a:gd name="T53" fmla="*/ 38 h 688"/>
                <a:gd name="T54" fmla="*/ 116 w 195"/>
                <a:gd name="T55" fmla="*/ 30 h 688"/>
                <a:gd name="T56" fmla="*/ 116 w 195"/>
                <a:gd name="T57" fmla="*/ 25 h 688"/>
                <a:gd name="T58" fmla="*/ 121 w 195"/>
                <a:gd name="T59" fmla="*/ 20 h 688"/>
                <a:gd name="T60" fmla="*/ 119 w 195"/>
                <a:gd name="T61" fmla="*/ 13 h 688"/>
                <a:gd name="T62" fmla="*/ 126 w 195"/>
                <a:gd name="T63" fmla="*/ 10 h 688"/>
                <a:gd name="T64" fmla="*/ 126 w 195"/>
                <a:gd name="T65" fmla="*/ 3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5"/>
                <a:gd name="T100" fmla="*/ 0 h 688"/>
                <a:gd name="T101" fmla="*/ 195 w 195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5" h="688">
                  <a:moveTo>
                    <a:pt x="192" y="0"/>
                  </a:moveTo>
                  <a:lnTo>
                    <a:pt x="195" y="33"/>
                  </a:lnTo>
                  <a:lnTo>
                    <a:pt x="195" y="67"/>
                  </a:lnTo>
                  <a:lnTo>
                    <a:pt x="195" y="93"/>
                  </a:lnTo>
                  <a:lnTo>
                    <a:pt x="191" y="109"/>
                  </a:lnTo>
                  <a:lnTo>
                    <a:pt x="189" y="137"/>
                  </a:lnTo>
                  <a:lnTo>
                    <a:pt x="189" y="155"/>
                  </a:lnTo>
                  <a:lnTo>
                    <a:pt x="183" y="197"/>
                  </a:lnTo>
                  <a:lnTo>
                    <a:pt x="182" y="232"/>
                  </a:lnTo>
                  <a:lnTo>
                    <a:pt x="183" y="249"/>
                  </a:lnTo>
                  <a:lnTo>
                    <a:pt x="180" y="277"/>
                  </a:lnTo>
                  <a:lnTo>
                    <a:pt x="174" y="311"/>
                  </a:lnTo>
                  <a:lnTo>
                    <a:pt x="168" y="327"/>
                  </a:lnTo>
                  <a:lnTo>
                    <a:pt x="174" y="354"/>
                  </a:lnTo>
                  <a:lnTo>
                    <a:pt x="177" y="387"/>
                  </a:lnTo>
                  <a:lnTo>
                    <a:pt x="177" y="417"/>
                  </a:lnTo>
                  <a:lnTo>
                    <a:pt x="174" y="454"/>
                  </a:lnTo>
                  <a:lnTo>
                    <a:pt x="170" y="480"/>
                  </a:lnTo>
                  <a:lnTo>
                    <a:pt x="163" y="500"/>
                  </a:lnTo>
                  <a:lnTo>
                    <a:pt x="157" y="518"/>
                  </a:lnTo>
                  <a:lnTo>
                    <a:pt x="149" y="533"/>
                  </a:lnTo>
                  <a:lnTo>
                    <a:pt x="142" y="551"/>
                  </a:lnTo>
                  <a:lnTo>
                    <a:pt x="130" y="567"/>
                  </a:lnTo>
                  <a:lnTo>
                    <a:pt x="121" y="590"/>
                  </a:lnTo>
                  <a:lnTo>
                    <a:pt x="115" y="609"/>
                  </a:lnTo>
                  <a:lnTo>
                    <a:pt x="105" y="627"/>
                  </a:lnTo>
                  <a:lnTo>
                    <a:pt x="94" y="643"/>
                  </a:lnTo>
                  <a:lnTo>
                    <a:pt x="82" y="662"/>
                  </a:lnTo>
                  <a:lnTo>
                    <a:pt x="66" y="670"/>
                  </a:lnTo>
                  <a:lnTo>
                    <a:pt x="51" y="674"/>
                  </a:lnTo>
                  <a:lnTo>
                    <a:pt x="29" y="686"/>
                  </a:lnTo>
                  <a:lnTo>
                    <a:pt x="6" y="688"/>
                  </a:lnTo>
                  <a:lnTo>
                    <a:pt x="0" y="680"/>
                  </a:lnTo>
                  <a:lnTo>
                    <a:pt x="23" y="679"/>
                  </a:lnTo>
                  <a:lnTo>
                    <a:pt x="39" y="671"/>
                  </a:lnTo>
                  <a:lnTo>
                    <a:pt x="63" y="661"/>
                  </a:lnTo>
                  <a:lnTo>
                    <a:pt x="81" y="646"/>
                  </a:lnTo>
                  <a:lnTo>
                    <a:pt x="88" y="628"/>
                  </a:lnTo>
                  <a:lnTo>
                    <a:pt x="96" y="613"/>
                  </a:lnTo>
                  <a:lnTo>
                    <a:pt x="102" y="591"/>
                  </a:lnTo>
                  <a:lnTo>
                    <a:pt x="115" y="579"/>
                  </a:lnTo>
                  <a:lnTo>
                    <a:pt x="121" y="557"/>
                  </a:lnTo>
                  <a:lnTo>
                    <a:pt x="127" y="538"/>
                  </a:lnTo>
                  <a:lnTo>
                    <a:pt x="130" y="524"/>
                  </a:lnTo>
                  <a:lnTo>
                    <a:pt x="139" y="506"/>
                  </a:lnTo>
                  <a:lnTo>
                    <a:pt x="151" y="487"/>
                  </a:lnTo>
                  <a:lnTo>
                    <a:pt x="160" y="474"/>
                  </a:lnTo>
                  <a:lnTo>
                    <a:pt x="163" y="455"/>
                  </a:lnTo>
                  <a:lnTo>
                    <a:pt x="167" y="423"/>
                  </a:lnTo>
                  <a:lnTo>
                    <a:pt x="165" y="396"/>
                  </a:lnTo>
                  <a:lnTo>
                    <a:pt x="160" y="362"/>
                  </a:lnTo>
                  <a:lnTo>
                    <a:pt x="158" y="335"/>
                  </a:lnTo>
                  <a:lnTo>
                    <a:pt x="157" y="327"/>
                  </a:lnTo>
                  <a:lnTo>
                    <a:pt x="168" y="299"/>
                  </a:lnTo>
                  <a:lnTo>
                    <a:pt x="174" y="271"/>
                  </a:lnTo>
                  <a:lnTo>
                    <a:pt x="174" y="247"/>
                  </a:lnTo>
                  <a:lnTo>
                    <a:pt x="171" y="234"/>
                  </a:lnTo>
                  <a:lnTo>
                    <a:pt x="176" y="207"/>
                  </a:lnTo>
                  <a:lnTo>
                    <a:pt x="174" y="195"/>
                  </a:lnTo>
                  <a:lnTo>
                    <a:pt x="182" y="154"/>
                  </a:lnTo>
                  <a:lnTo>
                    <a:pt x="180" y="136"/>
                  </a:lnTo>
                  <a:lnTo>
                    <a:pt x="180" y="110"/>
                  </a:lnTo>
                  <a:lnTo>
                    <a:pt x="188" y="93"/>
                  </a:lnTo>
                  <a:lnTo>
                    <a:pt x="189" y="76"/>
                  </a:lnTo>
                  <a:lnTo>
                    <a:pt x="189" y="49"/>
                  </a:lnTo>
                  <a:lnTo>
                    <a:pt x="189" y="2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9" name="Freeform 369"/>
            <p:cNvSpPr>
              <a:spLocks/>
            </p:cNvSpPr>
            <p:nvPr/>
          </p:nvSpPr>
          <p:spPr bwMode="auto">
            <a:xfrm rot="-3405074">
              <a:off x="2337" y="1423"/>
              <a:ext cx="177" cy="347"/>
            </a:xfrm>
            <a:custGeom>
              <a:avLst/>
              <a:gdLst>
                <a:gd name="T0" fmla="*/ 126 w 206"/>
                <a:gd name="T1" fmla="*/ 3 h 692"/>
                <a:gd name="T2" fmla="*/ 123 w 206"/>
                <a:gd name="T3" fmla="*/ 10 h 692"/>
                <a:gd name="T4" fmla="*/ 121 w 206"/>
                <a:gd name="T5" fmla="*/ 13 h 692"/>
                <a:gd name="T6" fmla="*/ 116 w 206"/>
                <a:gd name="T7" fmla="*/ 20 h 692"/>
                <a:gd name="T8" fmla="*/ 116 w 206"/>
                <a:gd name="T9" fmla="*/ 27 h 692"/>
                <a:gd name="T10" fmla="*/ 117 w 206"/>
                <a:gd name="T11" fmla="*/ 29 h 692"/>
                <a:gd name="T12" fmla="*/ 115 w 206"/>
                <a:gd name="T13" fmla="*/ 34 h 692"/>
                <a:gd name="T14" fmla="*/ 107 w 206"/>
                <a:gd name="T15" fmla="*/ 40 h 692"/>
                <a:gd name="T16" fmla="*/ 106 w 206"/>
                <a:gd name="T17" fmla="*/ 48 h 692"/>
                <a:gd name="T18" fmla="*/ 101 w 206"/>
                <a:gd name="T19" fmla="*/ 54 h 692"/>
                <a:gd name="T20" fmla="*/ 103 w 206"/>
                <a:gd name="T21" fmla="*/ 59 h 692"/>
                <a:gd name="T22" fmla="*/ 89 w 206"/>
                <a:gd name="T23" fmla="*/ 65 h 692"/>
                <a:gd name="T24" fmla="*/ 77 w 206"/>
                <a:gd name="T25" fmla="*/ 70 h 692"/>
                <a:gd name="T26" fmla="*/ 69 w 206"/>
                <a:gd name="T27" fmla="*/ 74 h 692"/>
                <a:gd name="T28" fmla="*/ 55 w 206"/>
                <a:gd name="T29" fmla="*/ 79 h 692"/>
                <a:gd name="T30" fmla="*/ 34 w 206"/>
                <a:gd name="T31" fmla="*/ 80 h 692"/>
                <a:gd name="T32" fmla="*/ 20 w 206"/>
                <a:gd name="T33" fmla="*/ 84 h 692"/>
                <a:gd name="T34" fmla="*/ 0 w 206"/>
                <a:gd name="T35" fmla="*/ 85 h 692"/>
                <a:gd name="T36" fmla="*/ 22 w 206"/>
                <a:gd name="T37" fmla="*/ 81 h 692"/>
                <a:gd name="T38" fmla="*/ 45 w 206"/>
                <a:gd name="T39" fmla="*/ 79 h 692"/>
                <a:gd name="T40" fmla="*/ 62 w 206"/>
                <a:gd name="T41" fmla="*/ 75 h 692"/>
                <a:gd name="T42" fmla="*/ 70 w 206"/>
                <a:gd name="T43" fmla="*/ 71 h 692"/>
                <a:gd name="T44" fmla="*/ 86 w 206"/>
                <a:gd name="T45" fmla="*/ 64 h 692"/>
                <a:gd name="T46" fmla="*/ 95 w 206"/>
                <a:gd name="T47" fmla="*/ 60 h 692"/>
                <a:gd name="T48" fmla="*/ 96 w 206"/>
                <a:gd name="T49" fmla="*/ 55 h 692"/>
                <a:gd name="T50" fmla="*/ 99 w 206"/>
                <a:gd name="T51" fmla="*/ 48 h 692"/>
                <a:gd name="T52" fmla="*/ 105 w 206"/>
                <a:gd name="T53" fmla="*/ 43 h 692"/>
                <a:gd name="T54" fmla="*/ 102 w 206"/>
                <a:gd name="T55" fmla="*/ 38 h 692"/>
                <a:gd name="T56" fmla="*/ 109 w 206"/>
                <a:gd name="T57" fmla="*/ 34 h 692"/>
                <a:gd name="T58" fmla="*/ 111 w 206"/>
                <a:gd name="T59" fmla="*/ 30 h 692"/>
                <a:gd name="T60" fmla="*/ 108 w 206"/>
                <a:gd name="T61" fmla="*/ 23 h 692"/>
                <a:gd name="T62" fmla="*/ 113 w 206"/>
                <a:gd name="T63" fmla="*/ 18 h 692"/>
                <a:gd name="T64" fmla="*/ 118 w 206"/>
                <a:gd name="T65" fmla="*/ 12 h 692"/>
                <a:gd name="T66" fmla="*/ 116 w 206"/>
                <a:gd name="T67" fmla="*/ 8 h 692"/>
                <a:gd name="T68" fmla="*/ 120 w 206"/>
                <a:gd name="T69" fmla="*/ 3 h 6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6"/>
                <a:gd name="T106" fmla="*/ 0 h 692"/>
                <a:gd name="T107" fmla="*/ 206 w 206"/>
                <a:gd name="T108" fmla="*/ 692 h 6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6" h="692">
                  <a:moveTo>
                    <a:pt x="206" y="0"/>
                  </a:moveTo>
                  <a:lnTo>
                    <a:pt x="199" y="17"/>
                  </a:lnTo>
                  <a:lnTo>
                    <a:pt x="193" y="57"/>
                  </a:lnTo>
                  <a:lnTo>
                    <a:pt x="193" y="75"/>
                  </a:lnTo>
                  <a:lnTo>
                    <a:pt x="193" y="94"/>
                  </a:lnTo>
                  <a:lnTo>
                    <a:pt x="191" y="103"/>
                  </a:lnTo>
                  <a:lnTo>
                    <a:pt x="186" y="122"/>
                  </a:lnTo>
                  <a:lnTo>
                    <a:pt x="183" y="158"/>
                  </a:lnTo>
                  <a:lnTo>
                    <a:pt x="183" y="195"/>
                  </a:lnTo>
                  <a:lnTo>
                    <a:pt x="183" y="211"/>
                  </a:lnTo>
                  <a:lnTo>
                    <a:pt x="183" y="223"/>
                  </a:lnTo>
                  <a:lnTo>
                    <a:pt x="184" y="232"/>
                  </a:lnTo>
                  <a:lnTo>
                    <a:pt x="183" y="249"/>
                  </a:lnTo>
                  <a:lnTo>
                    <a:pt x="181" y="268"/>
                  </a:lnTo>
                  <a:lnTo>
                    <a:pt x="172" y="298"/>
                  </a:lnTo>
                  <a:lnTo>
                    <a:pt x="168" y="314"/>
                  </a:lnTo>
                  <a:lnTo>
                    <a:pt x="169" y="347"/>
                  </a:lnTo>
                  <a:lnTo>
                    <a:pt x="166" y="379"/>
                  </a:lnTo>
                  <a:lnTo>
                    <a:pt x="162" y="411"/>
                  </a:lnTo>
                  <a:lnTo>
                    <a:pt x="160" y="429"/>
                  </a:lnTo>
                  <a:lnTo>
                    <a:pt x="160" y="443"/>
                  </a:lnTo>
                  <a:lnTo>
                    <a:pt x="163" y="469"/>
                  </a:lnTo>
                  <a:lnTo>
                    <a:pt x="153" y="488"/>
                  </a:lnTo>
                  <a:lnTo>
                    <a:pt x="141" y="514"/>
                  </a:lnTo>
                  <a:lnTo>
                    <a:pt x="129" y="535"/>
                  </a:lnTo>
                  <a:lnTo>
                    <a:pt x="122" y="558"/>
                  </a:lnTo>
                  <a:lnTo>
                    <a:pt x="120" y="575"/>
                  </a:lnTo>
                  <a:lnTo>
                    <a:pt x="108" y="590"/>
                  </a:lnTo>
                  <a:lnTo>
                    <a:pt x="101" y="609"/>
                  </a:lnTo>
                  <a:lnTo>
                    <a:pt x="87" y="625"/>
                  </a:lnTo>
                  <a:lnTo>
                    <a:pt x="71" y="633"/>
                  </a:lnTo>
                  <a:lnTo>
                    <a:pt x="53" y="637"/>
                  </a:lnTo>
                  <a:lnTo>
                    <a:pt x="43" y="649"/>
                  </a:lnTo>
                  <a:lnTo>
                    <a:pt x="32" y="665"/>
                  </a:lnTo>
                  <a:lnTo>
                    <a:pt x="6" y="692"/>
                  </a:lnTo>
                  <a:lnTo>
                    <a:pt x="0" y="679"/>
                  </a:lnTo>
                  <a:lnTo>
                    <a:pt x="17" y="667"/>
                  </a:lnTo>
                  <a:lnTo>
                    <a:pt x="35" y="643"/>
                  </a:lnTo>
                  <a:lnTo>
                    <a:pt x="49" y="633"/>
                  </a:lnTo>
                  <a:lnTo>
                    <a:pt x="70" y="624"/>
                  </a:lnTo>
                  <a:lnTo>
                    <a:pt x="90" y="618"/>
                  </a:lnTo>
                  <a:lnTo>
                    <a:pt x="98" y="594"/>
                  </a:lnTo>
                  <a:lnTo>
                    <a:pt x="105" y="575"/>
                  </a:lnTo>
                  <a:lnTo>
                    <a:pt x="110" y="560"/>
                  </a:lnTo>
                  <a:lnTo>
                    <a:pt x="120" y="535"/>
                  </a:lnTo>
                  <a:lnTo>
                    <a:pt x="135" y="508"/>
                  </a:lnTo>
                  <a:lnTo>
                    <a:pt x="145" y="488"/>
                  </a:lnTo>
                  <a:lnTo>
                    <a:pt x="150" y="472"/>
                  </a:lnTo>
                  <a:lnTo>
                    <a:pt x="156" y="460"/>
                  </a:lnTo>
                  <a:lnTo>
                    <a:pt x="151" y="436"/>
                  </a:lnTo>
                  <a:lnTo>
                    <a:pt x="153" y="409"/>
                  </a:lnTo>
                  <a:lnTo>
                    <a:pt x="156" y="382"/>
                  </a:lnTo>
                  <a:lnTo>
                    <a:pt x="160" y="368"/>
                  </a:lnTo>
                  <a:lnTo>
                    <a:pt x="165" y="342"/>
                  </a:lnTo>
                  <a:lnTo>
                    <a:pt x="162" y="323"/>
                  </a:lnTo>
                  <a:lnTo>
                    <a:pt x="162" y="304"/>
                  </a:lnTo>
                  <a:lnTo>
                    <a:pt x="166" y="283"/>
                  </a:lnTo>
                  <a:lnTo>
                    <a:pt x="172" y="268"/>
                  </a:lnTo>
                  <a:lnTo>
                    <a:pt x="175" y="259"/>
                  </a:lnTo>
                  <a:lnTo>
                    <a:pt x="175" y="240"/>
                  </a:lnTo>
                  <a:lnTo>
                    <a:pt x="171" y="211"/>
                  </a:lnTo>
                  <a:lnTo>
                    <a:pt x="171" y="180"/>
                  </a:lnTo>
                  <a:lnTo>
                    <a:pt x="172" y="162"/>
                  </a:lnTo>
                  <a:lnTo>
                    <a:pt x="178" y="137"/>
                  </a:lnTo>
                  <a:lnTo>
                    <a:pt x="180" y="116"/>
                  </a:lnTo>
                  <a:lnTo>
                    <a:pt x="186" y="94"/>
                  </a:lnTo>
                  <a:lnTo>
                    <a:pt x="183" y="76"/>
                  </a:lnTo>
                  <a:lnTo>
                    <a:pt x="183" y="63"/>
                  </a:lnTo>
                  <a:lnTo>
                    <a:pt x="184" y="41"/>
                  </a:lnTo>
                  <a:lnTo>
                    <a:pt x="190" y="24"/>
                  </a:lnTo>
                  <a:lnTo>
                    <a:pt x="206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0" name="Freeform 370"/>
            <p:cNvSpPr>
              <a:spLocks/>
            </p:cNvSpPr>
            <p:nvPr/>
          </p:nvSpPr>
          <p:spPr bwMode="auto">
            <a:xfrm rot="-3405074">
              <a:off x="2220" y="1615"/>
              <a:ext cx="140" cy="465"/>
            </a:xfrm>
            <a:custGeom>
              <a:avLst/>
              <a:gdLst>
                <a:gd name="T0" fmla="*/ 93 w 162"/>
                <a:gd name="T1" fmla="*/ 97 h 930"/>
                <a:gd name="T2" fmla="*/ 102 w 162"/>
                <a:gd name="T3" fmla="*/ 103 h 930"/>
                <a:gd name="T4" fmla="*/ 105 w 162"/>
                <a:gd name="T5" fmla="*/ 110 h 930"/>
                <a:gd name="T6" fmla="*/ 92 w 162"/>
                <a:gd name="T7" fmla="*/ 114 h 930"/>
                <a:gd name="T8" fmla="*/ 68 w 162"/>
                <a:gd name="T9" fmla="*/ 116 h 930"/>
                <a:gd name="T10" fmla="*/ 38 w 162"/>
                <a:gd name="T11" fmla="*/ 116 h 930"/>
                <a:gd name="T12" fmla="*/ 35 w 162"/>
                <a:gd name="T13" fmla="*/ 113 h 930"/>
                <a:gd name="T14" fmla="*/ 40 w 162"/>
                <a:gd name="T15" fmla="*/ 108 h 930"/>
                <a:gd name="T16" fmla="*/ 40 w 162"/>
                <a:gd name="T17" fmla="*/ 100 h 930"/>
                <a:gd name="T18" fmla="*/ 35 w 162"/>
                <a:gd name="T19" fmla="*/ 92 h 930"/>
                <a:gd name="T20" fmla="*/ 26 w 162"/>
                <a:gd name="T21" fmla="*/ 87 h 930"/>
                <a:gd name="T22" fmla="*/ 26 w 162"/>
                <a:gd name="T23" fmla="*/ 79 h 930"/>
                <a:gd name="T24" fmla="*/ 16 w 162"/>
                <a:gd name="T25" fmla="*/ 74 h 930"/>
                <a:gd name="T26" fmla="*/ 10 w 162"/>
                <a:gd name="T27" fmla="*/ 65 h 930"/>
                <a:gd name="T28" fmla="*/ 10 w 162"/>
                <a:gd name="T29" fmla="*/ 58 h 930"/>
                <a:gd name="T30" fmla="*/ 0 w 162"/>
                <a:gd name="T31" fmla="*/ 48 h 930"/>
                <a:gd name="T32" fmla="*/ 8 w 162"/>
                <a:gd name="T33" fmla="*/ 39 h 930"/>
                <a:gd name="T34" fmla="*/ 4 w 162"/>
                <a:gd name="T35" fmla="*/ 31 h 930"/>
                <a:gd name="T36" fmla="*/ 4 w 162"/>
                <a:gd name="T37" fmla="*/ 25 h 930"/>
                <a:gd name="T38" fmla="*/ 16 w 162"/>
                <a:gd name="T39" fmla="*/ 15 h 930"/>
                <a:gd name="T40" fmla="*/ 12 w 162"/>
                <a:gd name="T41" fmla="*/ 6 h 930"/>
                <a:gd name="T42" fmla="*/ 14 w 162"/>
                <a:gd name="T43" fmla="*/ 2 h 930"/>
                <a:gd name="T44" fmla="*/ 28 w 162"/>
                <a:gd name="T45" fmla="*/ 6 h 930"/>
                <a:gd name="T46" fmla="*/ 35 w 162"/>
                <a:gd name="T47" fmla="*/ 11 h 930"/>
                <a:gd name="T48" fmla="*/ 34 w 162"/>
                <a:gd name="T49" fmla="*/ 18 h 930"/>
                <a:gd name="T50" fmla="*/ 29 w 162"/>
                <a:gd name="T51" fmla="*/ 25 h 930"/>
                <a:gd name="T52" fmla="*/ 30 w 162"/>
                <a:gd name="T53" fmla="*/ 34 h 930"/>
                <a:gd name="T54" fmla="*/ 35 w 162"/>
                <a:gd name="T55" fmla="*/ 39 h 930"/>
                <a:gd name="T56" fmla="*/ 30 w 162"/>
                <a:gd name="T57" fmla="*/ 46 h 930"/>
                <a:gd name="T58" fmla="*/ 30 w 162"/>
                <a:gd name="T59" fmla="*/ 52 h 930"/>
                <a:gd name="T60" fmla="*/ 35 w 162"/>
                <a:gd name="T61" fmla="*/ 58 h 930"/>
                <a:gd name="T62" fmla="*/ 33 w 162"/>
                <a:gd name="T63" fmla="*/ 65 h 930"/>
                <a:gd name="T64" fmla="*/ 41 w 162"/>
                <a:gd name="T65" fmla="*/ 70 h 930"/>
                <a:gd name="T66" fmla="*/ 51 w 162"/>
                <a:gd name="T67" fmla="*/ 76 h 930"/>
                <a:gd name="T68" fmla="*/ 53 w 162"/>
                <a:gd name="T69" fmla="*/ 83 h 930"/>
                <a:gd name="T70" fmla="*/ 65 w 162"/>
                <a:gd name="T71" fmla="*/ 90 h 930"/>
                <a:gd name="T72" fmla="*/ 86 w 162"/>
                <a:gd name="T73" fmla="*/ 94 h 9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"/>
                <a:gd name="T112" fmla="*/ 0 h 930"/>
                <a:gd name="T113" fmla="*/ 162 w 162"/>
                <a:gd name="T114" fmla="*/ 930 h 9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" h="930">
                  <a:moveTo>
                    <a:pt x="132" y="751"/>
                  </a:moveTo>
                  <a:lnTo>
                    <a:pt x="145" y="770"/>
                  </a:lnTo>
                  <a:lnTo>
                    <a:pt x="149" y="796"/>
                  </a:lnTo>
                  <a:lnTo>
                    <a:pt x="158" y="821"/>
                  </a:lnTo>
                  <a:lnTo>
                    <a:pt x="160" y="856"/>
                  </a:lnTo>
                  <a:lnTo>
                    <a:pt x="162" y="875"/>
                  </a:lnTo>
                  <a:lnTo>
                    <a:pt x="154" y="900"/>
                  </a:lnTo>
                  <a:lnTo>
                    <a:pt x="143" y="912"/>
                  </a:lnTo>
                  <a:lnTo>
                    <a:pt x="128" y="918"/>
                  </a:lnTo>
                  <a:lnTo>
                    <a:pt x="105" y="928"/>
                  </a:lnTo>
                  <a:lnTo>
                    <a:pt x="82" y="930"/>
                  </a:lnTo>
                  <a:lnTo>
                    <a:pt x="59" y="924"/>
                  </a:lnTo>
                  <a:lnTo>
                    <a:pt x="41" y="915"/>
                  </a:lnTo>
                  <a:lnTo>
                    <a:pt x="53" y="897"/>
                  </a:lnTo>
                  <a:lnTo>
                    <a:pt x="56" y="879"/>
                  </a:lnTo>
                  <a:lnTo>
                    <a:pt x="61" y="863"/>
                  </a:lnTo>
                  <a:lnTo>
                    <a:pt x="62" y="833"/>
                  </a:lnTo>
                  <a:lnTo>
                    <a:pt x="61" y="793"/>
                  </a:lnTo>
                  <a:lnTo>
                    <a:pt x="57" y="765"/>
                  </a:lnTo>
                  <a:lnTo>
                    <a:pt x="53" y="736"/>
                  </a:lnTo>
                  <a:lnTo>
                    <a:pt x="50" y="713"/>
                  </a:lnTo>
                  <a:lnTo>
                    <a:pt x="40" y="689"/>
                  </a:lnTo>
                  <a:lnTo>
                    <a:pt x="41" y="656"/>
                  </a:lnTo>
                  <a:lnTo>
                    <a:pt x="40" y="632"/>
                  </a:lnTo>
                  <a:lnTo>
                    <a:pt x="37" y="610"/>
                  </a:lnTo>
                  <a:lnTo>
                    <a:pt x="24" y="588"/>
                  </a:lnTo>
                  <a:lnTo>
                    <a:pt x="13" y="548"/>
                  </a:lnTo>
                  <a:lnTo>
                    <a:pt x="16" y="513"/>
                  </a:lnTo>
                  <a:lnTo>
                    <a:pt x="18" y="482"/>
                  </a:lnTo>
                  <a:lnTo>
                    <a:pt x="16" y="458"/>
                  </a:lnTo>
                  <a:lnTo>
                    <a:pt x="12" y="421"/>
                  </a:lnTo>
                  <a:lnTo>
                    <a:pt x="0" y="384"/>
                  </a:lnTo>
                  <a:lnTo>
                    <a:pt x="6" y="352"/>
                  </a:lnTo>
                  <a:lnTo>
                    <a:pt x="12" y="312"/>
                  </a:lnTo>
                  <a:lnTo>
                    <a:pt x="12" y="278"/>
                  </a:lnTo>
                  <a:lnTo>
                    <a:pt x="7" y="254"/>
                  </a:lnTo>
                  <a:lnTo>
                    <a:pt x="9" y="232"/>
                  </a:lnTo>
                  <a:lnTo>
                    <a:pt x="7" y="195"/>
                  </a:lnTo>
                  <a:lnTo>
                    <a:pt x="16" y="164"/>
                  </a:lnTo>
                  <a:lnTo>
                    <a:pt x="24" y="122"/>
                  </a:lnTo>
                  <a:lnTo>
                    <a:pt x="27" y="77"/>
                  </a:lnTo>
                  <a:lnTo>
                    <a:pt x="18" y="42"/>
                  </a:lnTo>
                  <a:lnTo>
                    <a:pt x="4" y="0"/>
                  </a:lnTo>
                  <a:lnTo>
                    <a:pt x="21" y="16"/>
                  </a:lnTo>
                  <a:lnTo>
                    <a:pt x="34" y="30"/>
                  </a:lnTo>
                  <a:lnTo>
                    <a:pt x="43" y="45"/>
                  </a:lnTo>
                  <a:lnTo>
                    <a:pt x="50" y="62"/>
                  </a:lnTo>
                  <a:lnTo>
                    <a:pt x="55" y="84"/>
                  </a:lnTo>
                  <a:lnTo>
                    <a:pt x="55" y="109"/>
                  </a:lnTo>
                  <a:lnTo>
                    <a:pt x="52" y="140"/>
                  </a:lnTo>
                  <a:lnTo>
                    <a:pt x="46" y="174"/>
                  </a:lnTo>
                  <a:lnTo>
                    <a:pt x="44" y="198"/>
                  </a:lnTo>
                  <a:lnTo>
                    <a:pt x="43" y="237"/>
                  </a:lnTo>
                  <a:lnTo>
                    <a:pt x="46" y="268"/>
                  </a:lnTo>
                  <a:lnTo>
                    <a:pt x="52" y="292"/>
                  </a:lnTo>
                  <a:lnTo>
                    <a:pt x="53" y="308"/>
                  </a:lnTo>
                  <a:lnTo>
                    <a:pt x="52" y="338"/>
                  </a:lnTo>
                  <a:lnTo>
                    <a:pt x="47" y="361"/>
                  </a:lnTo>
                  <a:lnTo>
                    <a:pt x="43" y="383"/>
                  </a:lnTo>
                  <a:lnTo>
                    <a:pt x="47" y="412"/>
                  </a:lnTo>
                  <a:lnTo>
                    <a:pt x="55" y="438"/>
                  </a:lnTo>
                  <a:lnTo>
                    <a:pt x="56" y="460"/>
                  </a:lnTo>
                  <a:lnTo>
                    <a:pt x="55" y="484"/>
                  </a:lnTo>
                  <a:lnTo>
                    <a:pt x="51" y="515"/>
                  </a:lnTo>
                  <a:lnTo>
                    <a:pt x="58" y="533"/>
                  </a:lnTo>
                  <a:lnTo>
                    <a:pt x="65" y="554"/>
                  </a:lnTo>
                  <a:lnTo>
                    <a:pt x="73" y="579"/>
                  </a:lnTo>
                  <a:lnTo>
                    <a:pt x="79" y="603"/>
                  </a:lnTo>
                  <a:lnTo>
                    <a:pt x="82" y="631"/>
                  </a:lnTo>
                  <a:lnTo>
                    <a:pt x="82" y="664"/>
                  </a:lnTo>
                  <a:lnTo>
                    <a:pt x="94" y="693"/>
                  </a:lnTo>
                  <a:lnTo>
                    <a:pt x="101" y="713"/>
                  </a:lnTo>
                  <a:lnTo>
                    <a:pt x="115" y="733"/>
                  </a:lnTo>
                  <a:lnTo>
                    <a:pt x="132" y="751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397" name="Group 371"/>
          <p:cNvGrpSpPr>
            <a:grpSpLocks/>
          </p:cNvGrpSpPr>
          <p:nvPr/>
        </p:nvGrpSpPr>
        <p:grpSpPr bwMode="auto">
          <a:xfrm>
            <a:off x="4689475" y="3325827"/>
            <a:ext cx="685800" cy="6858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283" name="Freeform 37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31" name="Group 37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349" name="Freeform 37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50" name="Freeform 37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51" name="Freeform 37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33" name="Group 37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346" name="Freeform 37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7" name="Freeform 37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8" name="Freeform 38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86" name="Freeform 38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87" name="Freeform 38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88" name="Freeform 38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89" name="Freeform 38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0" name="Freeform 38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1" name="Freeform 38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2" name="Freeform 38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3" name="Freeform 38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4" name="Freeform 38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5" name="Freeform 39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6" name="Freeform 39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7" name="Freeform 39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8" name="Freeform 39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9" name="Freeform 39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0" name="Freeform 39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34" name="Group 39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343" name="Freeform 39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4" name="Freeform 39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5" name="Freeform 39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35" name="Group 40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340" name="Freeform 40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1" name="Freeform 40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2" name="Freeform 40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03" name="Freeform 40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4" name="Freeform 40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5" name="Freeform 40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6" name="Freeform 40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7" name="Freeform 40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8" name="Freeform 40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9" name="Freeform 41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0" name="Freeform 41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1" name="Freeform 41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2" name="Freeform 41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3" name="Freeform 41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4" name="Freeform 41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5" name="Freeform 41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6" name="Freeform 41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7" name="Freeform 41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40" name="Group 41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337" name="Freeform 42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8" name="Freeform 42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9" name="Freeform 42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41" name="Group 42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334" name="Freeform 42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5" name="Freeform 42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6" name="Freeform 42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20" name="Freeform 42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1" name="Freeform 42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2" name="Freeform 42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3" name="Freeform 43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4" name="Freeform 43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5" name="Freeform 43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6" name="Freeform 43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7" name="Freeform 43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8" name="Freeform 43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9" name="Freeform 43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0" name="Freeform 43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1" name="Freeform 43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2" name="Freeform 43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3" name="Freeform 44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9711" name="Freeform 441"/>
          <p:cNvSpPr>
            <a:spLocks/>
          </p:cNvSpPr>
          <p:nvPr/>
        </p:nvSpPr>
        <p:spPr bwMode="auto">
          <a:xfrm>
            <a:off x="4994275" y="26400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442" name="Group 442"/>
          <p:cNvGrpSpPr>
            <a:grpSpLocks/>
          </p:cNvGrpSpPr>
          <p:nvPr/>
        </p:nvGrpSpPr>
        <p:grpSpPr bwMode="auto">
          <a:xfrm>
            <a:off x="3927475" y="3249613"/>
            <a:ext cx="258763" cy="246062"/>
            <a:chOff x="1400" y="2127"/>
            <a:chExt cx="163" cy="155"/>
          </a:xfrm>
        </p:grpSpPr>
        <p:sp>
          <p:nvSpPr>
            <p:cNvPr id="10342" name="Freeform 443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82" name="Freeform 444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22518" name="Freeform 445"/>
          <p:cNvSpPr>
            <a:spLocks/>
          </p:cNvSpPr>
          <p:nvPr/>
        </p:nvSpPr>
        <p:spPr bwMode="auto">
          <a:xfrm>
            <a:off x="3455988" y="2341563"/>
            <a:ext cx="728662" cy="746125"/>
          </a:xfrm>
          <a:custGeom>
            <a:avLst/>
            <a:gdLst>
              <a:gd name="T0" fmla="*/ 2147483647 w 459"/>
              <a:gd name="T1" fmla="*/ 2147483647 h 470"/>
              <a:gd name="T2" fmla="*/ 2147483647 w 459"/>
              <a:gd name="T3" fmla="*/ 2147483647 h 470"/>
              <a:gd name="T4" fmla="*/ 2147483647 w 459"/>
              <a:gd name="T5" fmla="*/ 2147483647 h 470"/>
              <a:gd name="T6" fmla="*/ 2147483647 w 459"/>
              <a:gd name="T7" fmla="*/ 2147483647 h 470"/>
              <a:gd name="T8" fmla="*/ 2147483647 w 459"/>
              <a:gd name="T9" fmla="*/ 2147483647 h 470"/>
              <a:gd name="T10" fmla="*/ 2147483647 w 459"/>
              <a:gd name="T11" fmla="*/ 2147483647 h 470"/>
              <a:gd name="T12" fmla="*/ 2147483647 w 459"/>
              <a:gd name="T13" fmla="*/ 2147483647 h 470"/>
              <a:gd name="T14" fmla="*/ 2147483647 w 459"/>
              <a:gd name="T15" fmla="*/ 2147483647 h 470"/>
              <a:gd name="T16" fmla="*/ 2147483647 w 459"/>
              <a:gd name="T17" fmla="*/ 2147483647 h 470"/>
              <a:gd name="T18" fmla="*/ 2147483647 w 459"/>
              <a:gd name="T19" fmla="*/ 2147483647 h 470"/>
              <a:gd name="T20" fmla="*/ 2147483647 w 459"/>
              <a:gd name="T21" fmla="*/ 2147483647 h 470"/>
              <a:gd name="T22" fmla="*/ 2147483647 w 459"/>
              <a:gd name="T23" fmla="*/ 2147483647 h 4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9"/>
              <a:gd name="T37" fmla="*/ 0 h 470"/>
              <a:gd name="T38" fmla="*/ 459 w 459"/>
              <a:gd name="T39" fmla="*/ 470 h 47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9" h="470">
                <a:moveTo>
                  <a:pt x="459" y="320"/>
                </a:moveTo>
                <a:cubicBezTo>
                  <a:pt x="457" y="256"/>
                  <a:pt x="458" y="192"/>
                  <a:pt x="453" y="128"/>
                </a:cubicBezTo>
                <a:cubicBezTo>
                  <a:pt x="452" y="108"/>
                  <a:pt x="458" y="79"/>
                  <a:pt x="441" y="68"/>
                </a:cubicBezTo>
                <a:cubicBezTo>
                  <a:pt x="412" y="49"/>
                  <a:pt x="430" y="58"/>
                  <a:pt x="387" y="44"/>
                </a:cubicBezTo>
                <a:cubicBezTo>
                  <a:pt x="381" y="42"/>
                  <a:pt x="369" y="38"/>
                  <a:pt x="369" y="38"/>
                </a:cubicBezTo>
                <a:cubicBezTo>
                  <a:pt x="331" y="0"/>
                  <a:pt x="279" y="20"/>
                  <a:pt x="231" y="32"/>
                </a:cubicBezTo>
                <a:cubicBezTo>
                  <a:pt x="197" y="57"/>
                  <a:pt x="187" y="70"/>
                  <a:pt x="177" y="110"/>
                </a:cubicBezTo>
                <a:cubicBezTo>
                  <a:pt x="184" y="197"/>
                  <a:pt x="199" y="241"/>
                  <a:pt x="183" y="338"/>
                </a:cubicBezTo>
                <a:cubicBezTo>
                  <a:pt x="182" y="344"/>
                  <a:pt x="110" y="361"/>
                  <a:pt x="105" y="362"/>
                </a:cubicBezTo>
                <a:cubicBezTo>
                  <a:pt x="83" y="371"/>
                  <a:pt x="59" y="374"/>
                  <a:pt x="39" y="386"/>
                </a:cubicBezTo>
                <a:cubicBezTo>
                  <a:pt x="24" y="395"/>
                  <a:pt x="19" y="414"/>
                  <a:pt x="9" y="428"/>
                </a:cubicBezTo>
                <a:cubicBezTo>
                  <a:pt x="0" y="454"/>
                  <a:pt x="3" y="440"/>
                  <a:pt x="3" y="47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19" name="Freeform 446"/>
          <p:cNvSpPr>
            <a:spLocks/>
          </p:cNvSpPr>
          <p:nvPr/>
        </p:nvSpPr>
        <p:spPr bwMode="auto">
          <a:xfrm>
            <a:off x="4289425" y="3068638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59" name="Freeform 447"/>
          <p:cNvSpPr>
            <a:spLocks/>
          </p:cNvSpPr>
          <p:nvPr/>
        </p:nvSpPr>
        <p:spPr bwMode="auto">
          <a:xfrm>
            <a:off x="4460875" y="40116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1" name="Freeform 448"/>
          <p:cNvSpPr>
            <a:spLocks/>
          </p:cNvSpPr>
          <p:nvPr/>
        </p:nvSpPr>
        <p:spPr bwMode="auto">
          <a:xfrm>
            <a:off x="3698875" y="33258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1" name="Freeform 449"/>
          <p:cNvSpPr>
            <a:spLocks/>
          </p:cNvSpPr>
          <p:nvPr/>
        </p:nvSpPr>
        <p:spPr bwMode="auto">
          <a:xfrm>
            <a:off x="5299075" y="3525838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3" name="Freeform 450"/>
          <p:cNvSpPr>
            <a:spLocks/>
          </p:cNvSpPr>
          <p:nvPr/>
        </p:nvSpPr>
        <p:spPr bwMode="auto">
          <a:xfrm>
            <a:off x="5070475" y="2716213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4" name="Freeform 451"/>
          <p:cNvSpPr>
            <a:spLocks/>
          </p:cNvSpPr>
          <p:nvPr/>
        </p:nvSpPr>
        <p:spPr bwMode="auto">
          <a:xfrm>
            <a:off x="2936875" y="3097213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5" name="Freeform 452"/>
          <p:cNvSpPr>
            <a:spLocks/>
          </p:cNvSpPr>
          <p:nvPr/>
        </p:nvSpPr>
        <p:spPr bwMode="auto">
          <a:xfrm>
            <a:off x="3775075" y="2716213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6" name="Freeform 454"/>
          <p:cNvSpPr>
            <a:spLocks/>
          </p:cNvSpPr>
          <p:nvPr/>
        </p:nvSpPr>
        <p:spPr bwMode="auto">
          <a:xfrm>
            <a:off x="4765675" y="40878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7" name="Freeform 455"/>
          <p:cNvSpPr>
            <a:spLocks/>
          </p:cNvSpPr>
          <p:nvPr/>
        </p:nvSpPr>
        <p:spPr bwMode="auto">
          <a:xfrm rot="3375668">
            <a:off x="5066507" y="2034381"/>
            <a:ext cx="457200" cy="906463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pt-BR"/>
          </a:p>
        </p:txBody>
      </p:sp>
      <p:sp>
        <p:nvSpPr>
          <p:cNvPr id="222528" name="Freeform 456"/>
          <p:cNvSpPr>
            <a:spLocks/>
          </p:cNvSpPr>
          <p:nvPr/>
        </p:nvSpPr>
        <p:spPr bwMode="auto">
          <a:xfrm rot="-9256711">
            <a:off x="3622675" y="38592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pt-BR"/>
          </a:p>
        </p:txBody>
      </p:sp>
      <p:grpSp>
        <p:nvGrpSpPr>
          <p:cNvPr id="30444" name="Group 457"/>
          <p:cNvGrpSpPr>
            <a:grpSpLocks/>
          </p:cNvGrpSpPr>
          <p:nvPr/>
        </p:nvGrpSpPr>
        <p:grpSpPr bwMode="auto">
          <a:xfrm>
            <a:off x="4765675" y="2792427"/>
            <a:ext cx="228600" cy="2286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212" name="Freeform 458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46" name="Group 459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278" name="Freeform 46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9" name="Freeform 46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80" name="Freeform 46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47" name="Group 463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275" name="Freeform 46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6" name="Freeform 46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7" name="Freeform 46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15" name="Freeform 467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6" name="Freeform 468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7" name="Freeform 469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8" name="Freeform 470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9" name="Freeform 471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0" name="Freeform 472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1" name="Freeform 473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2" name="Freeform 474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3" name="Freeform 475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4" name="Freeform 476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5" name="Freeform 477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6" name="Freeform 478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7" name="Freeform 479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8" name="Freeform 480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9" name="Freeform 481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48" name="Group 482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272" name="Freeform 483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3" name="Freeform 484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4" name="Freeform 485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49" name="Group 486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269" name="Freeform 487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0" name="Freeform 488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1" name="Freeform 489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32" name="Freeform 490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3" name="Freeform 491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4" name="Freeform 492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5" name="Freeform 493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6" name="Freeform 494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7" name="Freeform 495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8" name="Freeform 496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9" name="Freeform 497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0" name="Freeform 498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1" name="Freeform 499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2" name="Freeform 500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3" name="Freeform 501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4" name="Freeform 502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5" name="Freeform 503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6" name="Freeform 504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50" name="Group 505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266" name="Freeform 506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7" name="Freeform 507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8" name="Freeform 508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52" name="Group 509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263" name="Freeform 510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4" name="Freeform 511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5" name="Freeform 512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49" name="Freeform 513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0" name="Freeform 514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1" name="Freeform 515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2" name="Freeform 516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3" name="Freeform 517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4" name="Freeform 518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5" name="Freeform 519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6" name="Freeform 520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7" name="Freeform 521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8" name="Freeform 522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9" name="Freeform 523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60" name="Freeform 524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61" name="Freeform 525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62" name="Freeform 526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5" name="Group 527"/>
          <p:cNvGrpSpPr>
            <a:grpSpLocks/>
          </p:cNvGrpSpPr>
          <p:nvPr/>
        </p:nvGrpSpPr>
        <p:grpSpPr bwMode="auto">
          <a:xfrm>
            <a:off x="4156075" y="3402013"/>
            <a:ext cx="258763" cy="246062"/>
            <a:chOff x="1400" y="2127"/>
            <a:chExt cx="163" cy="155"/>
          </a:xfrm>
        </p:grpSpPr>
        <p:sp>
          <p:nvSpPr>
            <p:cNvPr id="10340" name="Freeform 52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11" name="Freeform 52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7" name="Group 530"/>
          <p:cNvGrpSpPr>
            <a:grpSpLocks/>
          </p:cNvGrpSpPr>
          <p:nvPr/>
        </p:nvGrpSpPr>
        <p:grpSpPr bwMode="auto">
          <a:xfrm>
            <a:off x="4003675" y="2716213"/>
            <a:ext cx="258763" cy="246062"/>
            <a:chOff x="1400" y="2127"/>
            <a:chExt cx="163" cy="155"/>
          </a:xfrm>
        </p:grpSpPr>
        <p:sp>
          <p:nvSpPr>
            <p:cNvPr id="10338" name="Freeform 53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9" name="Freeform 53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8" name="Group 533"/>
          <p:cNvGrpSpPr>
            <a:grpSpLocks/>
          </p:cNvGrpSpPr>
          <p:nvPr/>
        </p:nvGrpSpPr>
        <p:grpSpPr bwMode="auto">
          <a:xfrm>
            <a:off x="3622675" y="4011613"/>
            <a:ext cx="258763" cy="246062"/>
            <a:chOff x="1400" y="2127"/>
            <a:chExt cx="163" cy="155"/>
          </a:xfrm>
        </p:grpSpPr>
        <p:sp>
          <p:nvSpPr>
            <p:cNvPr id="10336" name="Freeform 53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7" name="Freeform 53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9" name="Group 536"/>
          <p:cNvGrpSpPr>
            <a:grpSpLocks/>
          </p:cNvGrpSpPr>
          <p:nvPr/>
        </p:nvGrpSpPr>
        <p:grpSpPr bwMode="auto">
          <a:xfrm>
            <a:off x="4079875" y="3097227"/>
            <a:ext cx="428625" cy="411162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137" name="Freeform 537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64" name="Group 538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203" name="Freeform 539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4" name="Freeform 540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5" name="Freeform 541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65" name="Group 542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200" name="Freeform 543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1" name="Freeform 544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2" name="Freeform 545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140" name="Freeform 546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1" name="Freeform 547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2" name="Freeform 548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3" name="Freeform 549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4" name="Freeform 550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5" name="Freeform 551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6" name="Freeform 552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7" name="Freeform 553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8" name="Freeform 554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9" name="Freeform 555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0" name="Freeform 556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1" name="Freeform 557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2" name="Freeform 558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3" name="Freeform 559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4" name="Freeform 560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66" name="Group 561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197" name="Freeform 562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8" name="Freeform 563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9" name="Freeform 564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68" name="Group 565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194" name="Freeform 566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5" name="Freeform 567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6" name="Freeform 568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157" name="Freeform 569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8" name="Freeform 570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9" name="Freeform 571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0" name="Freeform 572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1" name="Freeform 573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2" name="Freeform 574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3" name="Freeform 575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4" name="Freeform 576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5" name="Freeform 577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6" name="Freeform 578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7" name="Freeform 579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8" name="Freeform 580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9" name="Freeform 581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0" name="Freeform 582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1" name="Freeform 583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70" name="Group 584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191" name="Freeform 585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2" name="Freeform 586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3" name="Freeform 587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72" name="Group 588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188" name="Freeform 589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89" name="Freeform 590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0" name="Freeform 591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174" name="Freeform 592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5" name="Freeform 593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6" name="Freeform 594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7" name="Freeform 595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8" name="Freeform 596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9" name="Freeform 597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0" name="Freeform 598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1" name="Freeform 599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2" name="Freeform 600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3" name="Freeform 601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4" name="Freeform 602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5" name="Freeform 603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6" name="Freeform 604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7" name="Freeform 605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9729" name="Freeform 606"/>
          <p:cNvSpPr>
            <a:spLocks/>
          </p:cNvSpPr>
          <p:nvPr/>
        </p:nvSpPr>
        <p:spPr bwMode="auto">
          <a:xfrm>
            <a:off x="5375275" y="33258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0" name="Freeform 607"/>
          <p:cNvSpPr>
            <a:spLocks/>
          </p:cNvSpPr>
          <p:nvPr/>
        </p:nvSpPr>
        <p:spPr bwMode="auto">
          <a:xfrm>
            <a:off x="4613275" y="29448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1" name="Freeform 608"/>
          <p:cNvSpPr>
            <a:spLocks/>
          </p:cNvSpPr>
          <p:nvPr/>
        </p:nvSpPr>
        <p:spPr bwMode="auto">
          <a:xfrm>
            <a:off x="3927475" y="40878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2" name="Freeform 609"/>
          <p:cNvSpPr>
            <a:spLocks/>
          </p:cNvSpPr>
          <p:nvPr/>
        </p:nvSpPr>
        <p:spPr bwMode="auto">
          <a:xfrm>
            <a:off x="4003675" y="35544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3" name="Freeform 610"/>
          <p:cNvSpPr>
            <a:spLocks/>
          </p:cNvSpPr>
          <p:nvPr/>
        </p:nvSpPr>
        <p:spPr bwMode="auto">
          <a:xfrm>
            <a:off x="4079875" y="30210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474" name="Group 611"/>
          <p:cNvGrpSpPr>
            <a:grpSpLocks/>
          </p:cNvGrpSpPr>
          <p:nvPr/>
        </p:nvGrpSpPr>
        <p:grpSpPr bwMode="auto">
          <a:xfrm>
            <a:off x="4994275" y="2259013"/>
            <a:ext cx="258763" cy="246062"/>
            <a:chOff x="1400" y="2127"/>
            <a:chExt cx="163" cy="155"/>
          </a:xfrm>
        </p:grpSpPr>
        <p:sp>
          <p:nvSpPr>
            <p:cNvPr id="10334" name="Freeform 61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6" name="Freeform 61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76" name="Group 614"/>
          <p:cNvGrpSpPr>
            <a:grpSpLocks/>
          </p:cNvGrpSpPr>
          <p:nvPr/>
        </p:nvGrpSpPr>
        <p:grpSpPr bwMode="auto">
          <a:xfrm>
            <a:off x="5070475" y="3402013"/>
            <a:ext cx="258763" cy="246062"/>
            <a:chOff x="1400" y="2127"/>
            <a:chExt cx="163" cy="155"/>
          </a:xfrm>
        </p:grpSpPr>
        <p:sp>
          <p:nvSpPr>
            <p:cNvPr id="10332" name="Freeform 615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4" name="Freeform 616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79" name="Group 617"/>
          <p:cNvGrpSpPr>
            <a:grpSpLocks/>
          </p:cNvGrpSpPr>
          <p:nvPr/>
        </p:nvGrpSpPr>
        <p:grpSpPr bwMode="auto">
          <a:xfrm>
            <a:off x="4841875" y="3935413"/>
            <a:ext cx="258763" cy="246062"/>
            <a:chOff x="1400" y="2127"/>
            <a:chExt cx="163" cy="155"/>
          </a:xfrm>
        </p:grpSpPr>
        <p:sp>
          <p:nvSpPr>
            <p:cNvPr id="10330" name="Freeform 61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2" name="Freeform 61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80" name="Group 620"/>
          <p:cNvGrpSpPr>
            <a:grpSpLocks/>
          </p:cNvGrpSpPr>
          <p:nvPr/>
        </p:nvGrpSpPr>
        <p:grpSpPr bwMode="auto">
          <a:xfrm>
            <a:off x="4308475" y="3097213"/>
            <a:ext cx="258763" cy="246062"/>
            <a:chOff x="1400" y="2127"/>
            <a:chExt cx="163" cy="155"/>
          </a:xfrm>
        </p:grpSpPr>
        <p:sp>
          <p:nvSpPr>
            <p:cNvPr id="10328" name="Freeform 62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0" name="Freeform 62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81" name="Group 623"/>
          <p:cNvGrpSpPr>
            <a:grpSpLocks/>
          </p:cNvGrpSpPr>
          <p:nvPr/>
        </p:nvGrpSpPr>
        <p:grpSpPr bwMode="auto">
          <a:xfrm>
            <a:off x="4918075" y="3097213"/>
            <a:ext cx="258763" cy="246062"/>
            <a:chOff x="1400" y="2127"/>
            <a:chExt cx="163" cy="155"/>
          </a:xfrm>
        </p:grpSpPr>
        <p:sp>
          <p:nvSpPr>
            <p:cNvPr id="10326" name="Freeform 62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8" name="Freeform 62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85" name="Group 626"/>
          <p:cNvGrpSpPr>
            <a:grpSpLocks/>
          </p:cNvGrpSpPr>
          <p:nvPr/>
        </p:nvGrpSpPr>
        <p:grpSpPr bwMode="auto">
          <a:xfrm>
            <a:off x="4613275" y="2182813"/>
            <a:ext cx="258763" cy="246062"/>
            <a:chOff x="1400" y="2127"/>
            <a:chExt cx="163" cy="155"/>
          </a:xfrm>
        </p:grpSpPr>
        <p:sp>
          <p:nvSpPr>
            <p:cNvPr id="10324" name="Freeform 627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6" name="Freeform 628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10284" name="Oval 629"/>
          <p:cNvSpPr>
            <a:spLocks noChangeArrowheads="1"/>
          </p:cNvSpPr>
          <p:nvPr/>
        </p:nvSpPr>
        <p:spPr bwMode="auto">
          <a:xfrm>
            <a:off x="4308475" y="28686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85" name="Oval 630"/>
          <p:cNvSpPr>
            <a:spLocks noChangeArrowheads="1"/>
          </p:cNvSpPr>
          <p:nvPr/>
        </p:nvSpPr>
        <p:spPr bwMode="auto">
          <a:xfrm>
            <a:off x="4537075" y="27924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3" name="Oval 631"/>
          <p:cNvSpPr>
            <a:spLocks noChangeArrowheads="1"/>
          </p:cNvSpPr>
          <p:nvPr/>
        </p:nvSpPr>
        <p:spPr bwMode="auto">
          <a:xfrm>
            <a:off x="4689475" y="38592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4" name="Oval 632"/>
          <p:cNvSpPr>
            <a:spLocks noChangeArrowheads="1"/>
          </p:cNvSpPr>
          <p:nvPr/>
        </p:nvSpPr>
        <p:spPr bwMode="auto">
          <a:xfrm>
            <a:off x="5680075" y="35544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0487" name="Group 635"/>
          <p:cNvGrpSpPr>
            <a:grpSpLocks/>
          </p:cNvGrpSpPr>
          <p:nvPr/>
        </p:nvGrpSpPr>
        <p:grpSpPr bwMode="auto">
          <a:xfrm>
            <a:off x="3851275" y="3935427"/>
            <a:ext cx="228600" cy="2286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056" name="Freeform 636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89" name="Group 637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122" name="Freeform 638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3" name="Freeform 639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4" name="Freeform 640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91" name="Group 641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119" name="Freeform 642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0" name="Freeform 643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1" name="Freeform 644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59" name="Freeform 645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0" name="Freeform 646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1" name="Freeform 647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2" name="Freeform 648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3" name="Freeform 649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4" name="Freeform 650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5" name="Freeform 651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6" name="Freeform 652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7" name="Freeform 653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8" name="Freeform 654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9" name="Freeform 655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0" name="Freeform 656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1" name="Freeform 657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2" name="Freeform 658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3" name="Freeform 659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93" name="Group 660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116" name="Freeform 661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7" name="Freeform 662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8" name="Freeform 663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96" name="Group 664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113" name="Freeform 665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4" name="Freeform 666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5" name="Freeform 667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76" name="Freeform 668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7" name="Freeform 669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8" name="Freeform 670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9" name="Freeform 671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0" name="Freeform 672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1" name="Freeform 673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2" name="Freeform 674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3" name="Freeform 675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4" name="Freeform 676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5" name="Freeform 677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6" name="Freeform 678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7" name="Freeform 679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8" name="Freeform 680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9" name="Freeform 681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0" name="Freeform 682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97" name="Group 683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110" name="Freeform 68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1" name="Freeform 68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2" name="Freeform 68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98" name="Group 687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107" name="Freeform 68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08" name="Freeform 68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09" name="Freeform 69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93" name="Freeform 691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4" name="Freeform 692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5" name="Freeform 693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6" name="Freeform 694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7" name="Freeform 695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8" name="Freeform 696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9" name="Freeform 697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0" name="Freeform 698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1" name="Freeform 699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2" name="Freeform 700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3" name="Freeform 701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4" name="Freeform 702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5" name="Freeform 703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6" name="Freeform 704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502" name="Group 705"/>
          <p:cNvGrpSpPr>
            <a:grpSpLocks/>
          </p:cNvGrpSpPr>
          <p:nvPr/>
        </p:nvGrpSpPr>
        <p:grpSpPr bwMode="auto">
          <a:xfrm>
            <a:off x="4537075" y="4087827"/>
            <a:ext cx="228600" cy="2286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987" name="Freeform 706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04" name="Group 707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053" name="Freeform 708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4" name="Freeform 709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5" name="Freeform 710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06" name="Group 711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050" name="Freeform 712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1" name="Freeform 713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2" name="Freeform 714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90" name="Freeform 715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1" name="Freeform 716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2" name="Freeform 717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3" name="Freeform 718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4" name="Freeform 719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5" name="Freeform 720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6" name="Freeform 721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7" name="Freeform 722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8" name="Freeform 723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9" name="Freeform 724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0" name="Freeform 725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1" name="Freeform 726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2" name="Freeform 727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3" name="Freeform 728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4" name="Freeform 729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08" name="Group 730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047" name="Freeform 731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8" name="Freeform 732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9" name="Freeform 733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10" name="Group 734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044" name="Freeform 735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5" name="Freeform 736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6" name="Freeform 737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07" name="Freeform 738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8" name="Freeform 739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9" name="Freeform 740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0" name="Freeform 741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1" name="Freeform 742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2" name="Freeform 743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3" name="Freeform 744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4" name="Freeform 745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5" name="Freeform 746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6" name="Freeform 747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7" name="Freeform 748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8" name="Freeform 749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9" name="Freeform 750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0" name="Freeform 751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1" name="Freeform 752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13" name="Group 753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041" name="Freeform 75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2" name="Freeform 75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3" name="Freeform 75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14" name="Group 757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038" name="Freeform 75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39" name="Freeform 75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0" name="Freeform 76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24" name="Freeform 761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5" name="Freeform 762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6" name="Freeform 763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7" name="Freeform 764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8" name="Freeform 765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9" name="Freeform 766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0" name="Freeform 767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1" name="Freeform 768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2" name="Freeform 769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3" name="Freeform 770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4" name="Freeform 771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5" name="Freeform 772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6" name="Freeform 773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7" name="Freeform 774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22845" name="Freeform 775"/>
          <p:cNvSpPr>
            <a:spLocks/>
          </p:cNvSpPr>
          <p:nvPr/>
        </p:nvSpPr>
        <p:spPr bwMode="auto">
          <a:xfrm>
            <a:off x="4765675" y="21066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846" name="Freeform 776"/>
          <p:cNvSpPr>
            <a:spLocks/>
          </p:cNvSpPr>
          <p:nvPr/>
        </p:nvSpPr>
        <p:spPr bwMode="auto">
          <a:xfrm rot="-2288628">
            <a:off x="3394075" y="2382838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847" name="Freeform 777"/>
          <p:cNvSpPr>
            <a:spLocks/>
          </p:cNvSpPr>
          <p:nvPr/>
        </p:nvSpPr>
        <p:spPr bwMode="auto">
          <a:xfrm rot="-2288628">
            <a:off x="4156075" y="1849438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848" name="Freeform 780"/>
          <p:cNvSpPr>
            <a:spLocks/>
          </p:cNvSpPr>
          <p:nvPr/>
        </p:nvSpPr>
        <p:spPr bwMode="auto">
          <a:xfrm>
            <a:off x="5527675" y="4364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0" name="Freeform 781"/>
          <p:cNvSpPr>
            <a:spLocks/>
          </p:cNvSpPr>
          <p:nvPr/>
        </p:nvSpPr>
        <p:spPr bwMode="auto">
          <a:xfrm>
            <a:off x="4918075" y="4592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0" name="Freeform 782"/>
          <p:cNvSpPr>
            <a:spLocks/>
          </p:cNvSpPr>
          <p:nvPr/>
        </p:nvSpPr>
        <p:spPr bwMode="auto">
          <a:xfrm>
            <a:off x="4308475" y="4745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1" name="Freeform 783"/>
          <p:cNvSpPr>
            <a:spLocks/>
          </p:cNvSpPr>
          <p:nvPr/>
        </p:nvSpPr>
        <p:spPr bwMode="auto">
          <a:xfrm>
            <a:off x="3927475" y="4516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3" name="Freeform 784"/>
          <p:cNvSpPr>
            <a:spLocks/>
          </p:cNvSpPr>
          <p:nvPr/>
        </p:nvSpPr>
        <p:spPr bwMode="auto">
          <a:xfrm>
            <a:off x="3698875" y="4364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3" name="Freeform 785"/>
          <p:cNvSpPr>
            <a:spLocks/>
          </p:cNvSpPr>
          <p:nvPr/>
        </p:nvSpPr>
        <p:spPr bwMode="auto">
          <a:xfrm>
            <a:off x="3546475" y="42878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5" name="Freeform 786"/>
          <p:cNvSpPr>
            <a:spLocks/>
          </p:cNvSpPr>
          <p:nvPr/>
        </p:nvSpPr>
        <p:spPr bwMode="auto">
          <a:xfrm>
            <a:off x="3394075" y="4135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6" name="Freeform 787"/>
          <p:cNvSpPr>
            <a:spLocks/>
          </p:cNvSpPr>
          <p:nvPr/>
        </p:nvSpPr>
        <p:spPr bwMode="auto">
          <a:xfrm>
            <a:off x="3317875" y="2840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6" name="Freeform 788"/>
          <p:cNvSpPr>
            <a:spLocks/>
          </p:cNvSpPr>
          <p:nvPr/>
        </p:nvSpPr>
        <p:spPr bwMode="auto">
          <a:xfrm>
            <a:off x="3546475" y="2687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8" name="Freeform 789"/>
          <p:cNvSpPr>
            <a:spLocks/>
          </p:cNvSpPr>
          <p:nvPr/>
        </p:nvSpPr>
        <p:spPr bwMode="auto">
          <a:xfrm>
            <a:off x="3622675" y="27638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8" name="Freeform 790"/>
          <p:cNvSpPr>
            <a:spLocks/>
          </p:cNvSpPr>
          <p:nvPr/>
        </p:nvSpPr>
        <p:spPr bwMode="auto">
          <a:xfrm>
            <a:off x="3470275" y="2840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0" name="Freeform 791"/>
          <p:cNvSpPr>
            <a:spLocks/>
          </p:cNvSpPr>
          <p:nvPr/>
        </p:nvSpPr>
        <p:spPr bwMode="auto">
          <a:xfrm>
            <a:off x="3357563" y="3457575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1" name="Freeform 792"/>
          <p:cNvSpPr>
            <a:spLocks/>
          </p:cNvSpPr>
          <p:nvPr/>
        </p:nvSpPr>
        <p:spPr bwMode="auto">
          <a:xfrm>
            <a:off x="3241675" y="3221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1" name="Freeform 793"/>
          <p:cNvSpPr>
            <a:spLocks/>
          </p:cNvSpPr>
          <p:nvPr/>
        </p:nvSpPr>
        <p:spPr bwMode="auto">
          <a:xfrm>
            <a:off x="3165475" y="3373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3" name="Freeform 794"/>
          <p:cNvSpPr>
            <a:spLocks/>
          </p:cNvSpPr>
          <p:nvPr/>
        </p:nvSpPr>
        <p:spPr bwMode="auto">
          <a:xfrm>
            <a:off x="46132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3" name="Freeform 795"/>
          <p:cNvSpPr>
            <a:spLocks/>
          </p:cNvSpPr>
          <p:nvPr/>
        </p:nvSpPr>
        <p:spPr bwMode="auto">
          <a:xfrm>
            <a:off x="43846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4" name="Freeform 796"/>
          <p:cNvSpPr>
            <a:spLocks/>
          </p:cNvSpPr>
          <p:nvPr/>
        </p:nvSpPr>
        <p:spPr bwMode="auto">
          <a:xfrm>
            <a:off x="41560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5" name="Freeform 797"/>
          <p:cNvSpPr>
            <a:spLocks/>
          </p:cNvSpPr>
          <p:nvPr/>
        </p:nvSpPr>
        <p:spPr bwMode="auto">
          <a:xfrm>
            <a:off x="3698875" y="2306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7" name="Freeform 798"/>
          <p:cNvSpPr>
            <a:spLocks/>
          </p:cNvSpPr>
          <p:nvPr/>
        </p:nvSpPr>
        <p:spPr bwMode="auto">
          <a:xfrm>
            <a:off x="3622675" y="2459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7" name="Freeform 799"/>
          <p:cNvSpPr>
            <a:spLocks/>
          </p:cNvSpPr>
          <p:nvPr/>
        </p:nvSpPr>
        <p:spPr bwMode="auto">
          <a:xfrm>
            <a:off x="3698875" y="2459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8" name="Freeform 800"/>
          <p:cNvSpPr>
            <a:spLocks/>
          </p:cNvSpPr>
          <p:nvPr/>
        </p:nvSpPr>
        <p:spPr bwMode="auto">
          <a:xfrm>
            <a:off x="4613275" y="32972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0" name="Freeform 801"/>
          <p:cNvSpPr>
            <a:spLocks/>
          </p:cNvSpPr>
          <p:nvPr/>
        </p:nvSpPr>
        <p:spPr bwMode="auto">
          <a:xfrm>
            <a:off x="5756275" y="3221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1" name="Freeform 802"/>
          <p:cNvSpPr>
            <a:spLocks/>
          </p:cNvSpPr>
          <p:nvPr/>
        </p:nvSpPr>
        <p:spPr bwMode="auto">
          <a:xfrm>
            <a:off x="5222875" y="2992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2" name="Freeform 803"/>
          <p:cNvSpPr>
            <a:spLocks/>
          </p:cNvSpPr>
          <p:nvPr/>
        </p:nvSpPr>
        <p:spPr bwMode="auto">
          <a:xfrm>
            <a:off x="5603875" y="2459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3" name="Freeform 804"/>
          <p:cNvSpPr>
            <a:spLocks/>
          </p:cNvSpPr>
          <p:nvPr/>
        </p:nvSpPr>
        <p:spPr bwMode="auto">
          <a:xfrm>
            <a:off x="5451475" y="2306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4" name="Freeform 805"/>
          <p:cNvSpPr>
            <a:spLocks/>
          </p:cNvSpPr>
          <p:nvPr/>
        </p:nvSpPr>
        <p:spPr bwMode="auto">
          <a:xfrm>
            <a:off x="49942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5" name="Freeform 806"/>
          <p:cNvSpPr>
            <a:spLocks/>
          </p:cNvSpPr>
          <p:nvPr/>
        </p:nvSpPr>
        <p:spPr bwMode="auto">
          <a:xfrm>
            <a:off x="48418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515" name="Group 371"/>
          <p:cNvGrpSpPr>
            <a:grpSpLocks/>
          </p:cNvGrpSpPr>
          <p:nvPr/>
        </p:nvGrpSpPr>
        <p:grpSpPr bwMode="auto">
          <a:xfrm>
            <a:off x="6732588" y="4814902"/>
            <a:ext cx="685800" cy="6858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918" name="Freeform 37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19" name="Group 37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29984" name="Freeform 37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5" name="Freeform 37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6" name="Freeform 37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21" name="Group 37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29981" name="Freeform 37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2" name="Freeform 37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3" name="Freeform 38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21" name="Freeform 38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2" name="Freeform 38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3" name="Freeform 38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4" name="Freeform 38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5" name="Freeform 38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6" name="Freeform 38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7" name="Freeform 38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8" name="Freeform 38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9" name="Freeform 38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0" name="Freeform 39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1" name="Freeform 39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2" name="Freeform 39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3" name="Freeform 39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4" name="Freeform 39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5" name="Freeform 39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23" name="Group 39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29978" name="Freeform 39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9" name="Freeform 39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0" name="Freeform 39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25" name="Group 40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29975" name="Freeform 40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6" name="Freeform 40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7" name="Freeform 40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38" name="Freeform 40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9" name="Freeform 40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0" name="Freeform 40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1" name="Freeform 40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2" name="Freeform 40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3" name="Freeform 40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4" name="Freeform 41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5" name="Freeform 41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6" name="Freeform 41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7" name="Freeform 41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8" name="Freeform 41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9" name="Freeform 41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0" name="Freeform 41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1" name="Freeform 41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2" name="Freeform 41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27" name="Group 41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29972" name="Freeform 42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3" name="Freeform 42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4" name="Freeform 42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30" name="Group 42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29969" name="Freeform 42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0" name="Freeform 42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1" name="Freeform 42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55" name="Freeform 42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6" name="Freeform 42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7" name="Freeform 42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8" name="Freeform 43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9" name="Freeform 43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0" name="Freeform 43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1" name="Freeform 43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2" name="Freeform 43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3" name="Freeform 43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4" name="Freeform 43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5" name="Freeform 43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6" name="Freeform 43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7" name="Freeform 43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8" name="Freeform 44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531" name="Group 291"/>
          <p:cNvGrpSpPr>
            <a:grpSpLocks/>
          </p:cNvGrpSpPr>
          <p:nvPr/>
        </p:nvGrpSpPr>
        <p:grpSpPr bwMode="auto">
          <a:xfrm>
            <a:off x="7456488" y="2171714"/>
            <a:ext cx="428625" cy="411163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849" name="Freeform 29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32" name="Group 29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29915" name="Freeform 29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6" name="Freeform 29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7" name="Freeform 29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36" name="Group 29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29912" name="Freeform 29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3" name="Freeform 29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4" name="Freeform 30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52" name="Freeform 30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3" name="Freeform 30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4" name="Freeform 30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5" name="Freeform 30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6" name="Freeform 30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7" name="Freeform 30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8" name="Freeform 30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9" name="Freeform 30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0" name="Freeform 30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1" name="Freeform 31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2" name="Freeform 31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3" name="Freeform 31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4" name="Freeform 31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5" name="Freeform 31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6" name="Freeform 31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38" name="Group 31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29909" name="Freeform 31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0" name="Freeform 31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1" name="Freeform 31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40" name="Group 32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29906" name="Freeform 32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7" name="Freeform 32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8" name="Freeform 32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69" name="Freeform 32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0" name="Freeform 32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1" name="Freeform 32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2" name="Freeform 32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3" name="Freeform 32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4" name="Freeform 32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5" name="Freeform 33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6" name="Freeform 33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7" name="Freeform 33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8" name="Freeform 33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9" name="Freeform 33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0" name="Freeform 33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1" name="Freeform 33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2" name="Freeform 33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3" name="Freeform 33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42" name="Group 33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29903" name="Freeform 34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4" name="Freeform 34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5" name="Freeform 34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44" name="Group 34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29900" name="Freeform 34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1" name="Freeform 34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2" name="Freeform 34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86" name="Freeform 34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7" name="Freeform 34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8" name="Freeform 34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9" name="Freeform 35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0" name="Freeform 35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1" name="Freeform 35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2" name="Freeform 35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3" name="Freeform 35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4" name="Freeform 35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5" name="Freeform 35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6" name="Freeform 35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7" name="Freeform 35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8" name="Freeform 35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9" name="Freeform 36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547" name="Group 291"/>
          <p:cNvGrpSpPr>
            <a:grpSpLocks/>
          </p:cNvGrpSpPr>
          <p:nvPr/>
        </p:nvGrpSpPr>
        <p:grpSpPr bwMode="auto">
          <a:xfrm>
            <a:off x="1766888" y="3108339"/>
            <a:ext cx="428625" cy="411163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780" name="Freeform 29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49" name="Group 29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29846" name="Freeform 29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7" name="Freeform 29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8" name="Freeform 29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50" name="Group 29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29843" name="Freeform 29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4" name="Freeform 29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5" name="Freeform 30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783" name="Freeform 30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4" name="Freeform 30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5" name="Freeform 30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6" name="Freeform 30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7" name="Freeform 30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8" name="Freeform 30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9" name="Freeform 30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0" name="Freeform 30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1" name="Freeform 30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2" name="Freeform 31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3" name="Freeform 31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4" name="Freeform 31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5" name="Freeform 31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6" name="Freeform 31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7" name="Freeform 31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51" name="Group 31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29840" name="Freeform 31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1" name="Freeform 31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2" name="Freeform 31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56" name="Group 32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29837" name="Freeform 32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8" name="Freeform 32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9" name="Freeform 32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00" name="Freeform 32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1" name="Freeform 32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2" name="Freeform 32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3" name="Freeform 32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4" name="Freeform 32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5" name="Freeform 32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6" name="Freeform 33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7" name="Freeform 33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8" name="Freeform 33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9" name="Freeform 33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0" name="Freeform 33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1" name="Freeform 33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2" name="Freeform 33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3" name="Freeform 33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4" name="Freeform 33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57" name="Group 33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29834" name="Freeform 34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5" name="Freeform 34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6" name="Freeform 34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58" name="Group 34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29831" name="Freeform 34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2" name="Freeform 34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3" name="Freeform 34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17" name="Freeform 34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8" name="Freeform 34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9" name="Freeform 34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0" name="Freeform 35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1" name="Freeform 35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2" name="Freeform 35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3" name="Freeform 35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4" name="Freeform 35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5" name="Freeform 35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6" name="Freeform 35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7" name="Freeform 35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8" name="Freeform 35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9" name="Freeform 35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30" name="Freeform 36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1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87 -0.0874 L -0.10451 -0.14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7 -0.04717 L -0.25538 -0.11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4.91329E-6 L 0.31251 -0.396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98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82 -0.05897 L -0.24844 -0.39454 " pathEditMode="relative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9824E-7 L 0.10243 -0.13645 " pathEditMode="relative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2 0.01896 L 0.14444 -0.05458 " pathEditMode="relative" ptsTypes="AA">
                                      <p:cBhvr>
                                        <p:cTn id="19" dur="2000" fill="hold"/>
                                        <p:tgtEl>
                                          <p:spTgt spid="222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21" dur="2000" fill="hold"/>
                                        <p:tgtEl>
                                          <p:spTgt spid="30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33526E-6 L -0.38664 0.006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0" y="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1536E-6 L 0.17656 -0.0668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2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-34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78035E-8 L -0.07639 0.151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2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7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202 L 0.10816 0.141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6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5434E-6 L 0.05764 -0.192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2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96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33" dur="2000" fill="hold"/>
                                        <p:tgtEl>
                                          <p:spTgt spid="222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35" dur="2000" fill="hold"/>
                                        <p:tgtEl>
                                          <p:spTgt spid="30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526E-6 L 0.19584 -0.009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2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16185E-6 L -0.13924 0.0566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2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28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1" dur="2000" fill="hold"/>
                                        <p:tgtEl>
                                          <p:spTgt spid="222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3" dur="2000" fill="hold"/>
                                        <p:tgtEl>
                                          <p:spTgt spid="222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47" dur="2000" fill="hold"/>
                                        <p:tgtEl>
                                          <p:spTgt spid="222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9" dur="2000" fill="hold"/>
                                        <p:tgtEl>
                                          <p:spTgt spid="222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3052 L 0.15417 0.121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2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76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2011 L 0.19687 0.033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7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55" dur="2000" fill="hold"/>
                                        <p:tgtEl>
                                          <p:spTgt spid="222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57" dur="2000" fill="hold"/>
                                        <p:tgtEl>
                                          <p:spTgt spid="222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59" dur="2000" fill="hold"/>
                                        <p:tgtEl>
                                          <p:spTgt spid="222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61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22 L 0.00937 0.053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22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38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326 L 0.03837 0.2090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22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121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5 -0.04393 L -0.0632 0.0053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22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25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0405E-6 L 0.03784 0.0663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2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33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8092E-6 L 0.18021 -0.1870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0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94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104E-6 L 0.15833 -0.2783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75" dur="2000" fill="hold"/>
                                        <p:tgtEl>
                                          <p:spTgt spid="222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0.17725 -0.0087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2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-4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5087E-6 L -0.03021 0.2626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0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131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90751E-6 L -0.18542 0.0122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22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6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4509E-6 L 0.22534 0.2194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0" y="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22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22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2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222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2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3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xit" presetSubtype="4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22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2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22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22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 animBg="1"/>
      <p:bldP spid="222518" grpId="0" animBg="1"/>
      <p:bldP spid="222519" grpId="0" animBg="1"/>
      <p:bldP spid="222519" grpId="1" animBg="1"/>
      <p:bldP spid="222521" grpId="0" animBg="1"/>
      <p:bldP spid="222523" grpId="0" animBg="1"/>
      <p:bldP spid="222523" grpId="1" animBg="1"/>
      <p:bldP spid="222524" grpId="0" animBg="1"/>
      <p:bldP spid="222524" grpId="1" animBg="1"/>
      <p:bldP spid="222525" grpId="0" animBg="1"/>
      <p:bldP spid="222526" grpId="0" animBg="1"/>
      <p:bldP spid="222526" grpId="1" animBg="1"/>
      <p:bldP spid="222527" grpId="0" animBg="1"/>
      <p:bldP spid="222528" grpId="0" animBg="1"/>
      <p:bldP spid="222703" grpId="0" animBg="1"/>
      <p:bldP spid="222704" grpId="0" animBg="1"/>
      <p:bldP spid="222845" grpId="0" animBg="1"/>
      <p:bldP spid="222846" grpId="0" animBg="1"/>
      <p:bldP spid="222847" grpId="0" animBg="1"/>
      <p:bldP spid="222847" grpId="1" animBg="1"/>
      <p:bldP spid="222847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5222875" y="2583341"/>
            <a:ext cx="258763" cy="246062"/>
            <a:chOff x="1400" y="2127"/>
            <a:chExt cx="163" cy="155"/>
          </a:xfrm>
        </p:grpSpPr>
        <p:sp>
          <p:nvSpPr>
            <p:cNvPr id="11486" name="Freeform 139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3" name="Freeform 140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3927475" y="3878741"/>
            <a:ext cx="258763" cy="246062"/>
            <a:chOff x="1400" y="2127"/>
            <a:chExt cx="163" cy="155"/>
          </a:xfrm>
        </p:grpSpPr>
        <p:sp>
          <p:nvSpPr>
            <p:cNvPr id="11484" name="Freeform 14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1" name="Freeform 14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4" name="Group 144"/>
          <p:cNvGrpSpPr>
            <a:grpSpLocks/>
          </p:cNvGrpSpPr>
          <p:nvPr/>
        </p:nvGrpSpPr>
        <p:grpSpPr bwMode="auto">
          <a:xfrm rot="1874145">
            <a:off x="3698875" y="2202341"/>
            <a:ext cx="1211263" cy="677862"/>
            <a:chOff x="1560" y="1488"/>
            <a:chExt cx="763" cy="427"/>
          </a:xfrm>
        </p:grpSpPr>
        <p:sp>
          <p:nvSpPr>
            <p:cNvPr id="30546" name="Freeform 145"/>
            <p:cNvSpPr>
              <a:spLocks/>
            </p:cNvSpPr>
            <p:nvPr/>
          </p:nvSpPr>
          <p:spPr bwMode="auto">
            <a:xfrm>
              <a:off x="1662" y="1588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5" name="Group 146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1482" name="Freeform 14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9" name="Freeform 148"/>
              <p:cNvSpPr>
                <a:spLocks/>
              </p:cNvSpPr>
              <p:nvPr/>
            </p:nvSpPr>
            <p:spPr bwMode="auto">
              <a:xfrm>
                <a:off x="1417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48" name="Freeform 149"/>
            <p:cNvSpPr>
              <a:spLocks/>
            </p:cNvSpPr>
            <p:nvPr/>
          </p:nvSpPr>
          <p:spPr bwMode="auto">
            <a:xfrm>
              <a:off x="1869" y="172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6" name="Group 150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1480" name="Freeform 1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7" name="Freeform 152"/>
              <p:cNvSpPr>
                <a:spLocks/>
              </p:cNvSpPr>
              <p:nvPr/>
            </p:nvSpPr>
            <p:spPr bwMode="auto">
              <a:xfrm>
                <a:off x="1420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153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1478" name="Freeform 1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5" name="Freeform 155"/>
              <p:cNvSpPr>
                <a:spLocks/>
              </p:cNvSpPr>
              <p:nvPr/>
            </p:nvSpPr>
            <p:spPr bwMode="auto">
              <a:xfrm>
                <a:off x="1416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156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1476" name="Freeform 15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3" name="Freeform 158"/>
              <p:cNvSpPr>
                <a:spLocks/>
              </p:cNvSpPr>
              <p:nvPr/>
            </p:nvSpPr>
            <p:spPr bwMode="auto">
              <a:xfrm>
                <a:off x="1417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52" name="Freeform 159"/>
            <p:cNvSpPr>
              <a:spLocks/>
            </p:cNvSpPr>
            <p:nvPr/>
          </p:nvSpPr>
          <p:spPr bwMode="auto">
            <a:xfrm>
              <a:off x="1704" y="1612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3" name="Freeform 160"/>
            <p:cNvSpPr>
              <a:spLocks/>
            </p:cNvSpPr>
            <p:nvPr/>
          </p:nvSpPr>
          <p:spPr bwMode="auto">
            <a:xfrm>
              <a:off x="2110" y="1659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4" name="Freeform 161"/>
            <p:cNvSpPr>
              <a:spLocks/>
            </p:cNvSpPr>
            <p:nvPr/>
          </p:nvSpPr>
          <p:spPr bwMode="auto">
            <a:xfrm>
              <a:off x="1651" y="175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5" name="Freeform 162"/>
            <p:cNvSpPr>
              <a:spLocks/>
            </p:cNvSpPr>
            <p:nvPr/>
          </p:nvSpPr>
          <p:spPr bwMode="auto">
            <a:xfrm>
              <a:off x="2074" y="153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9" name="Group 163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1474" name="Freeform 1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1" name="Freeform 16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66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1472" name="Freeform 16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59" name="Freeform 168"/>
              <p:cNvSpPr>
                <a:spLocks/>
              </p:cNvSpPr>
              <p:nvPr/>
            </p:nvSpPr>
            <p:spPr bwMode="auto">
              <a:xfrm>
                <a:off x="1419" y="216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" name="Group 169"/>
          <p:cNvGrpSpPr>
            <a:grpSpLocks/>
          </p:cNvGrpSpPr>
          <p:nvPr/>
        </p:nvGrpSpPr>
        <p:grpSpPr bwMode="auto">
          <a:xfrm>
            <a:off x="5222875" y="2659541"/>
            <a:ext cx="698500" cy="627062"/>
            <a:chOff x="2956" y="2016"/>
            <a:chExt cx="440" cy="395"/>
          </a:xfrm>
        </p:grpSpPr>
        <p:sp>
          <p:nvSpPr>
            <p:cNvPr id="30529" name="Freeform 170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2" name="Group 171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58" name="Freeform 17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5" name="Freeform 17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74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56" name="Freeform 175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3" name="Freeform 176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roup 177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54" name="Freeform 17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1" name="Freeform 17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3" name="Freeform 180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4" name="Freeform 181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5" name="Freeform 182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5" name="Group 183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52" name="Freeform 18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39" name="Freeform 18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7" name="Freeform 186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16" name="Group 187"/>
          <p:cNvGrpSpPr>
            <a:grpSpLocks/>
          </p:cNvGrpSpPr>
          <p:nvPr/>
        </p:nvGrpSpPr>
        <p:grpSpPr bwMode="auto">
          <a:xfrm>
            <a:off x="3317875" y="2888141"/>
            <a:ext cx="698500" cy="627062"/>
            <a:chOff x="2956" y="2016"/>
            <a:chExt cx="440" cy="395"/>
          </a:xfrm>
        </p:grpSpPr>
        <p:sp>
          <p:nvSpPr>
            <p:cNvPr id="30512" name="Freeform 188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7" name="Group 189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41" name="Freeform 19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8" name="Freeform 19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8" name="Group 192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39" name="Freeform 19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6" name="Freeform 194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9" name="Group 195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37" name="Freeform 19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4" name="Freeform 19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16" name="Freeform 198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7" name="Freeform 199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8" name="Freeform 200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0" name="Group 201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35" name="Freeform 20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2" name="Freeform 20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20" name="Freeform 204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1" name="Group 205"/>
          <p:cNvGrpSpPr>
            <a:grpSpLocks/>
          </p:cNvGrpSpPr>
          <p:nvPr/>
        </p:nvGrpSpPr>
        <p:grpSpPr bwMode="auto">
          <a:xfrm>
            <a:off x="4003675" y="3573941"/>
            <a:ext cx="698500" cy="627062"/>
            <a:chOff x="2956" y="2016"/>
            <a:chExt cx="440" cy="395"/>
          </a:xfrm>
        </p:grpSpPr>
        <p:sp>
          <p:nvSpPr>
            <p:cNvPr id="30495" name="Freeform 206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2" name="Group 207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24" name="Freeform 20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11" name="Freeform 20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3" name="Group 210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22" name="Freeform 21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9" name="Freeform 212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4" name="Group 213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20" name="Freeform 21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7" name="Freeform 21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99" name="Freeform 216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0" name="Freeform 217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1" name="Freeform 218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5" name="Group 219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18" name="Freeform 22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5" name="Freeform 22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03" name="Freeform 222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6" name="Group 223"/>
          <p:cNvGrpSpPr>
            <a:grpSpLocks/>
          </p:cNvGrpSpPr>
          <p:nvPr/>
        </p:nvGrpSpPr>
        <p:grpSpPr bwMode="auto">
          <a:xfrm>
            <a:off x="3165475" y="3497741"/>
            <a:ext cx="698500" cy="627062"/>
            <a:chOff x="2956" y="2016"/>
            <a:chExt cx="440" cy="395"/>
          </a:xfrm>
        </p:grpSpPr>
        <p:sp>
          <p:nvSpPr>
            <p:cNvPr id="30478" name="Freeform 224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7" name="Group 225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07" name="Freeform 22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4" name="Freeform 22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8" name="Group 228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05" name="Freeform 22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2" name="Freeform 230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9" name="Group 231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03" name="Freeform 23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0" name="Freeform 23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2" name="Freeform 234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3" name="Freeform 235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4" name="Freeform 236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" name="Group 237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01" name="Freeform 23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88" name="Freeform 23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6" name="Freeform 240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1" name="Group 241"/>
          <p:cNvGrpSpPr>
            <a:grpSpLocks/>
          </p:cNvGrpSpPr>
          <p:nvPr/>
        </p:nvGrpSpPr>
        <p:grpSpPr bwMode="auto">
          <a:xfrm rot="-8585416">
            <a:off x="3775075" y="4183541"/>
            <a:ext cx="1211263" cy="677862"/>
            <a:chOff x="1560" y="1488"/>
            <a:chExt cx="763" cy="427"/>
          </a:xfrm>
        </p:grpSpPr>
        <p:sp>
          <p:nvSpPr>
            <p:cNvPr id="30454" name="Freeform 242"/>
            <p:cNvSpPr>
              <a:spLocks/>
            </p:cNvSpPr>
            <p:nvPr/>
          </p:nvSpPr>
          <p:spPr bwMode="auto">
            <a:xfrm>
              <a:off x="1666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76" name="Group 243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1390" name="Freeform 24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7" name="Freeform 24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56" name="Freeform 246"/>
            <p:cNvSpPr>
              <a:spLocks/>
            </p:cNvSpPr>
            <p:nvPr/>
          </p:nvSpPr>
          <p:spPr bwMode="auto">
            <a:xfrm>
              <a:off x="1861" y="172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77" name="Group 247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1388" name="Freeform 24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5" name="Freeform 249"/>
              <p:cNvSpPr>
                <a:spLocks/>
              </p:cNvSpPr>
              <p:nvPr/>
            </p:nvSpPr>
            <p:spPr bwMode="auto">
              <a:xfrm>
                <a:off x="1442" y="2161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78" name="Group 250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1386" name="Freeform 2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3" name="Freeform 252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79" name="Group 253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1384" name="Freeform 2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1" name="Freeform 25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60" name="Freeform 256"/>
            <p:cNvSpPr>
              <a:spLocks/>
            </p:cNvSpPr>
            <p:nvPr/>
          </p:nvSpPr>
          <p:spPr bwMode="auto">
            <a:xfrm>
              <a:off x="1707" y="161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1" name="Freeform 257"/>
            <p:cNvSpPr>
              <a:spLocks/>
            </p:cNvSpPr>
            <p:nvPr/>
          </p:nvSpPr>
          <p:spPr bwMode="auto">
            <a:xfrm>
              <a:off x="2112" y="1660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2" name="Freeform 258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3" name="Freeform 259"/>
            <p:cNvSpPr>
              <a:spLocks/>
            </p:cNvSpPr>
            <p:nvPr/>
          </p:nvSpPr>
          <p:spPr bwMode="auto">
            <a:xfrm>
              <a:off x="2078" y="153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0" name="Group 260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1382" name="Freeform 26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9" name="Freeform 262"/>
              <p:cNvSpPr>
                <a:spLocks/>
              </p:cNvSpPr>
              <p:nvPr/>
            </p:nvSpPr>
            <p:spPr bwMode="auto">
              <a:xfrm>
                <a:off x="1437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1" name="Group 263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1380" name="Freeform 2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7" name="Freeform 265"/>
              <p:cNvSpPr>
                <a:spLocks/>
              </p:cNvSpPr>
              <p:nvPr/>
            </p:nvSpPr>
            <p:spPr bwMode="auto">
              <a:xfrm>
                <a:off x="1444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182" name="Group 266"/>
          <p:cNvGrpSpPr>
            <a:grpSpLocks/>
          </p:cNvGrpSpPr>
          <p:nvPr/>
        </p:nvGrpSpPr>
        <p:grpSpPr bwMode="auto">
          <a:xfrm rot="-2173390">
            <a:off x="4765675" y="3878741"/>
            <a:ext cx="1211263" cy="677862"/>
            <a:chOff x="1560" y="1488"/>
            <a:chExt cx="763" cy="427"/>
          </a:xfrm>
        </p:grpSpPr>
        <p:sp>
          <p:nvSpPr>
            <p:cNvPr id="30430" name="Freeform 267"/>
            <p:cNvSpPr>
              <a:spLocks/>
            </p:cNvSpPr>
            <p:nvPr/>
          </p:nvSpPr>
          <p:spPr bwMode="auto">
            <a:xfrm>
              <a:off x="1663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3" name="Group 268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1366" name="Freeform 26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3" name="Freeform 270"/>
              <p:cNvSpPr>
                <a:spLocks/>
              </p:cNvSpPr>
              <p:nvPr/>
            </p:nvSpPr>
            <p:spPr bwMode="auto">
              <a:xfrm>
                <a:off x="1420" y="2148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32" name="Freeform 271"/>
            <p:cNvSpPr>
              <a:spLocks/>
            </p:cNvSpPr>
            <p:nvPr/>
          </p:nvSpPr>
          <p:spPr bwMode="auto">
            <a:xfrm>
              <a:off x="1871" y="172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4" name="Group 272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1364" name="Freeform 27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1" name="Freeform 274"/>
              <p:cNvSpPr>
                <a:spLocks/>
              </p:cNvSpPr>
              <p:nvPr/>
            </p:nvSpPr>
            <p:spPr bwMode="auto">
              <a:xfrm>
                <a:off x="1424" y="2153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5" name="Group 275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1362" name="Freeform 27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9" name="Freeform 277"/>
              <p:cNvSpPr>
                <a:spLocks/>
              </p:cNvSpPr>
              <p:nvPr/>
            </p:nvSpPr>
            <p:spPr bwMode="auto">
              <a:xfrm>
                <a:off x="1431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6" name="Group 278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1360" name="Freeform 27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7" name="Freeform 280"/>
              <p:cNvSpPr>
                <a:spLocks/>
              </p:cNvSpPr>
              <p:nvPr/>
            </p:nvSpPr>
            <p:spPr bwMode="auto">
              <a:xfrm>
                <a:off x="1428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36" name="Freeform 281"/>
            <p:cNvSpPr>
              <a:spLocks/>
            </p:cNvSpPr>
            <p:nvPr/>
          </p:nvSpPr>
          <p:spPr bwMode="auto">
            <a:xfrm>
              <a:off x="1706" y="161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7" name="Freeform 282"/>
            <p:cNvSpPr>
              <a:spLocks/>
            </p:cNvSpPr>
            <p:nvPr/>
          </p:nvSpPr>
          <p:spPr bwMode="auto">
            <a:xfrm>
              <a:off x="2097" y="162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8" name="Freeform 283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9" name="Freeform 284"/>
            <p:cNvSpPr>
              <a:spLocks/>
            </p:cNvSpPr>
            <p:nvPr/>
          </p:nvSpPr>
          <p:spPr bwMode="auto">
            <a:xfrm>
              <a:off x="2077" y="153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7" name="Group 285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1358" name="Freeform 28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5" name="Freeform 287"/>
              <p:cNvSpPr>
                <a:spLocks/>
              </p:cNvSpPr>
              <p:nvPr/>
            </p:nvSpPr>
            <p:spPr bwMode="auto">
              <a:xfrm>
                <a:off x="1431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8" name="Group 288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1356" name="Freeform 28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3" name="Freeform 290"/>
              <p:cNvSpPr>
                <a:spLocks/>
              </p:cNvSpPr>
              <p:nvPr/>
            </p:nvSpPr>
            <p:spPr bwMode="auto">
              <a:xfrm>
                <a:off x="1423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0360" name="Freeform 370"/>
          <p:cNvSpPr>
            <a:spLocks/>
          </p:cNvSpPr>
          <p:nvPr/>
        </p:nvSpPr>
        <p:spPr bwMode="auto">
          <a:xfrm rot="17573048">
            <a:off x="4668044" y="2792097"/>
            <a:ext cx="222250" cy="738188"/>
          </a:xfrm>
          <a:custGeom>
            <a:avLst/>
            <a:gdLst>
              <a:gd name="T0" fmla="*/ 93 w 162"/>
              <a:gd name="T1" fmla="*/ 97 h 930"/>
              <a:gd name="T2" fmla="*/ 102 w 162"/>
              <a:gd name="T3" fmla="*/ 103 h 930"/>
              <a:gd name="T4" fmla="*/ 105 w 162"/>
              <a:gd name="T5" fmla="*/ 110 h 930"/>
              <a:gd name="T6" fmla="*/ 92 w 162"/>
              <a:gd name="T7" fmla="*/ 114 h 930"/>
              <a:gd name="T8" fmla="*/ 68 w 162"/>
              <a:gd name="T9" fmla="*/ 116 h 930"/>
              <a:gd name="T10" fmla="*/ 38 w 162"/>
              <a:gd name="T11" fmla="*/ 116 h 930"/>
              <a:gd name="T12" fmla="*/ 35 w 162"/>
              <a:gd name="T13" fmla="*/ 113 h 930"/>
              <a:gd name="T14" fmla="*/ 40 w 162"/>
              <a:gd name="T15" fmla="*/ 108 h 930"/>
              <a:gd name="T16" fmla="*/ 40 w 162"/>
              <a:gd name="T17" fmla="*/ 100 h 930"/>
              <a:gd name="T18" fmla="*/ 35 w 162"/>
              <a:gd name="T19" fmla="*/ 92 h 930"/>
              <a:gd name="T20" fmla="*/ 26 w 162"/>
              <a:gd name="T21" fmla="*/ 87 h 930"/>
              <a:gd name="T22" fmla="*/ 26 w 162"/>
              <a:gd name="T23" fmla="*/ 79 h 930"/>
              <a:gd name="T24" fmla="*/ 16 w 162"/>
              <a:gd name="T25" fmla="*/ 74 h 930"/>
              <a:gd name="T26" fmla="*/ 10 w 162"/>
              <a:gd name="T27" fmla="*/ 65 h 930"/>
              <a:gd name="T28" fmla="*/ 10 w 162"/>
              <a:gd name="T29" fmla="*/ 58 h 930"/>
              <a:gd name="T30" fmla="*/ 0 w 162"/>
              <a:gd name="T31" fmla="*/ 48 h 930"/>
              <a:gd name="T32" fmla="*/ 8 w 162"/>
              <a:gd name="T33" fmla="*/ 39 h 930"/>
              <a:gd name="T34" fmla="*/ 4 w 162"/>
              <a:gd name="T35" fmla="*/ 31 h 930"/>
              <a:gd name="T36" fmla="*/ 4 w 162"/>
              <a:gd name="T37" fmla="*/ 25 h 930"/>
              <a:gd name="T38" fmla="*/ 16 w 162"/>
              <a:gd name="T39" fmla="*/ 15 h 930"/>
              <a:gd name="T40" fmla="*/ 12 w 162"/>
              <a:gd name="T41" fmla="*/ 6 h 930"/>
              <a:gd name="T42" fmla="*/ 14 w 162"/>
              <a:gd name="T43" fmla="*/ 2 h 930"/>
              <a:gd name="T44" fmla="*/ 28 w 162"/>
              <a:gd name="T45" fmla="*/ 6 h 930"/>
              <a:gd name="T46" fmla="*/ 35 w 162"/>
              <a:gd name="T47" fmla="*/ 11 h 930"/>
              <a:gd name="T48" fmla="*/ 34 w 162"/>
              <a:gd name="T49" fmla="*/ 18 h 930"/>
              <a:gd name="T50" fmla="*/ 29 w 162"/>
              <a:gd name="T51" fmla="*/ 25 h 930"/>
              <a:gd name="T52" fmla="*/ 30 w 162"/>
              <a:gd name="T53" fmla="*/ 34 h 930"/>
              <a:gd name="T54" fmla="*/ 35 w 162"/>
              <a:gd name="T55" fmla="*/ 39 h 930"/>
              <a:gd name="T56" fmla="*/ 30 w 162"/>
              <a:gd name="T57" fmla="*/ 46 h 930"/>
              <a:gd name="T58" fmla="*/ 30 w 162"/>
              <a:gd name="T59" fmla="*/ 52 h 930"/>
              <a:gd name="T60" fmla="*/ 35 w 162"/>
              <a:gd name="T61" fmla="*/ 58 h 930"/>
              <a:gd name="T62" fmla="*/ 33 w 162"/>
              <a:gd name="T63" fmla="*/ 65 h 930"/>
              <a:gd name="T64" fmla="*/ 41 w 162"/>
              <a:gd name="T65" fmla="*/ 70 h 930"/>
              <a:gd name="T66" fmla="*/ 51 w 162"/>
              <a:gd name="T67" fmla="*/ 76 h 930"/>
              <a:gd name="T68" fmla="*/ 53 w 162"/>
              <a:gd name="T69" fmla="*/ 83 h 930"/>
              <a:gd name="T70" fmla="*/ 65 w 162"/>
              <a:gd name="T71" fmla="*/ 90 h 930"/>
              <a:gd name="T72" fmla="*/ 86 w 162"/>
              <a:gd name="T73" fmla="*/ 94 h 93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62"/>
              <a:gd name="T112" fmla="*/ 0 h 930"/>
              <a:gd name="T113" fmla="*/ 162 w 162"/>
              <a:gd name="T114" fmla="*/ 930 h 93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62" h="930">
                <a:moveTo>
                  <a:pt x="132" y="751"/>
                </a:moveTo>
                <a:lnTo>
                  <a:pt x="145" y="770"/>
                </a:lnTo>
                <a:lnTo>
                  <a:pt x="149" y="796"/>
                </a:lnTo>
                <a:lnTo>
                  <a:pt x="158" y="821"/>
                </a:lnTo>
                <a:lnTo>
                  <a:pt x="160" y="856"/>
                </a:lnTo>
                <a:lnTo>
                  <a:pt x="162" y="875"/>
                </a:lnTo>
                <a:lnTo>
                  <a:pt x="154" y="900"/>
                </a:lnTo>
                <a:lnTo>
                  <a:pt x="143" y="912"/>
                </a:lnTo>
                <a:lnTo>
                  <a:pt x="128" y="918"/>
                </a:lnTo>
                <a:lnTo>
                  <a:pt x="105" y="928"/>
                </a:lnTo>
                <a:lnTo>
                  <a:pt x="82" y="930"/>
                </a:lnTo>
                <a:lnTo>
                  <a:pt x="59" y="924"/>
                </a:lnTo>
                <a:lnTo>
                  <a:pt x="41" y="915"/>
                </a:lnTo>
                <a:lnTo>
                  <a:pt x="53" y="897"/>
                </a:lnTo>
                <a:lnTo>
                  <a:pt x="56" y="879"/>
                </a:lnTo>
                <a:lnTo>
                  <a:pt x="61" y="863"/>
                </a:lnTo>
                <a:lnTo>
                  <a:pt x="62" y="833"/>
                </a:lnTo>
                <a:lnTo>
                  <a:pt x="61" y="793"/>
                </a:lnTo>
                <a:lnTo>
                  <a:pt x="57" y="765"/>
                </a:lnTo>
                <a:lnTo>
                  <a:pt x="53" y="736"/>
                </a:lnTo>
                <a:lnTo>
                  <a:pt x="50" y="713"/>
                </a:lnTo>
                <a:lnTo>
                  <a:pt x="40" y="689"/>
                </a:lnTo>
                <a:lnTo>
                  <a:pt x="41" y="656"/>
                </a:lnTo>
                <a:lnTo>
                  <a:pt x="40" y="632"/>
                </a:lnTo>
                <a:lnTo>
                  <a:pt x="37" y="610"/>
                </a:lnTo>
                <a:lnTo>
                  <a:pt x="24" y="588"/>
                </a:lnTo>
                <a:lnTo>
                  <a:pt x="13" y="548"/>
                </a:lnTo>
                <a:lnTo>
                  <a:pt x="16" y="513"/>
                </a:lnTo>
                <a:lnTo>
                  <a:pt x="18" y="482"/>
                </a:lnTo>
                <a:lnTo>
                  <a:pt x="16" y="458"/>
                </a:lnTo>
                <a:lnTo>
                  <a:pt x="12" y="421"/>
                </a:lnTo>
                <a:lnTo>
                  <a:pt x="0" y="384"/>
                </a:lnTo>
                <a:lnTo>
                  <a:pt x="6" y="352"/>
                </a:lnTo>
                <a:lnTo>
                  <a:pt x="12" y="312"/>
                </a:lnTo>
                <a:lnTo>
                  <a:pt x="12" y="278"/>
                </a:lnTo>
                <a:lnTo>
                  <a:pt x="7" y="254"/>
                </a:lnTo>
                <a:lnTo>
                  <a:pt x="9" y="232"/>
                </a:lnTo>
                <a:lnTo>
                  <a:pt x="7" y="195"/>
                </a:lnTo>
                <a:lnTo>
                  <a:pt x="16" y="164"/>
                </a:lnTo>
                <a:lnTo>
                  <a:pt x="24" y="122"/>
                </a:lnTo>
                <a:lnTo>
                  <a:pt x="27" y="77"/>
                </a:lnTo>
                <a:lnTo>
                  <a:pt x="18" y="42"/>
                </a:lnTo>
                <a:lnTo>
                  <a:pt x="4" y="0"/>
                </a:lnTo>
                <a:lnTo>
                  <a:pt x="21" y="16"/>
                </a:lnTo>
                <a:lnTo>
                  <a:pt x="34" y="30"/>
                </a:lnTo>
                <a:lnTo>
                  <a:pt x="43" y="45"/>
                </a:lnTo>
                <a:lnTo>
                  <a:pt x="50" y="62"/>
                </a:lnTo>
                <a:lnTo>
                  <a:pt x="55" y="84"/>
                </a:lnTo>
                <a:lnTo>
                  <a:pt x="55" y="109"/>
                </a:lnTo>
                <a:lnTo>
                  <a:pt x="52" y="140"/>
                </a:lnTo>
                <a:lnTo>
                  <a:pt x="46" y="174"/>
                </a:lnTo>
                <a:lnTo>
                  <a:pt x="44" y="198"/>
                </a:lnTo>
                <a:lnTo>
                  <a:pt x="43" y="237"/>
                </a:lnTo>
                <a:lnTo>
                  <a:pt x="46" y="268"/>
                </a:lnTo>
                <a:lnTo>
                  <a:pt x="52" y="292"/>
                </a:lnTo>
                <a:lnTo>
                  <a:pt x="53" y="308"/>
                </a:lnTo>
                <a:lnTo>
                  <a:pt x="52" y="338"/>
                </a:lnTo>
                <a:lnTo>
                  <a:pt x="47" y="361"/>
                </a:lnTo>
                <a:lnTo>
                  <a:pt x="43" y="383"/>
                </a:lnTo>
                <a:lnTo>
                  <a:pt x="47" y="412"/>
                </a:lnTo>
                <a:lnTo>
                  <a:pt x="55" y="438"/>
                </a:lnTo>
                <a:lnTo>
                  <a:pt x="56" y="460"/>
                </a:lnTo>
                <a:lnTo>
                  <a:pt x="55" y="484"/>
                </a:lnTo>
                <a:lnTo>
                  <a:pt x="51" y="515"/>
                </a:lnTo>
                <a:lnTo>
                  <a:pt x="58" y="533"/>
                </a:lnTo>
                <a:lnTo>
                  <a:pt x="65" y="554"/>
                </a:lnTo>
                <a:lnTo>
                  <a:pt x="73" y="579"/>
                </a:lnTo>
                <a:lnTo>
                  <a:pt x="79" y="603"/>
                </a:lnTo>
                <a:lnTo>
                  <a:pt x="82" y="631"/>
                </a:lnTo>
                <a:lnTo>
                  <a:pt x="82" y="664"/>
                </a:lnTo>
                <a:lnTo>
                  <a:pt x="94" y="693"/>
                </a:lnTo>
                <a:lnTo>
                  <a:pt x="101" y="713"/>
                </a:lnTo>
                <a:lnTo>
                  <a:pt x="115" y="733"/>
                </a:lnTo>
                <a:lnTo>
                  <a:pt x="132" y="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11" name="Freeform 441"/>
          <p:cNvSpPr>
            <a:spLocks/>
          </p:cNvSpPr>
          <p:nvPr/>
        </p:nvSpPr>
        <p:spPr bwMode="auto">
          <a:xfrm>
            <a:off x="4994275" y="26595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189" name="Group 442"/>
          <p:cNvGrpSpPr>
            <a:grpSpLocks/>
          </p:cNvGrpSpPr>
          <p:nvPr/>
        </p:nvGrpSpPr>
        <p:grpSpPr bwMode="auto">
          <a:xfrm>
            <a:off x="3927475" y="3269141"/>
            <a:ext cx="258763" cy="246062"/>
            <a:chOff x="1400" y="2127"/>
            <a:chExt cx="163" cy="155"/>
          </a:xfrm>
        </p:grpSpPr>
        <p:sp>
          <p:nvSpPr>
            <p:cNvPr id="11342" name="Freeform 443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82" name="Freeform 444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0" name="Group 527"/>
          <p:cNvGrpSpPr>
            <a:grpSpLocks/>
          </p:cNvGrpSpPr>
          <p:nvPr/>
        </p:nvGrpSpPr>
        <p:grpSpPr bwMode="auto">
          <a:xfrm>
            <a:off x="4156075" y="3421541"/>
            <a:ext cx="258763" cy="246062"/>
            <a:chOff x="1400" y="2127"/>
            <a:chExt cx="163" cy="155"/>
          </a:xfrm>
        </p:grpSpPr>
        <p:sp>
          <p:nvSpPr>
            <p:cNvPr id="11340" name="Freeform 52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11" name="Freeform 52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1" name="Group 530"/>
          <p:cNvGrpSpPr>
            <a:grpSpLocks/>
          </p:cNvGrpSpPr>
          <p:nvPr/>
        </p:nvGrpSpPr>
        <p:grpSpPr bwMode="auto">
          <a:xfrm>
            <a:off x="4003675" y="2735741"/>
            <a:ext cx="258763" cy="246062"/>
            <a:chOff x="1400" y="2127"/>
            <a:chExt cx="163" cy="155"/>
          </a:xfrm>
        </p:grpSpPr>
        <p:sp>
          <p:nvSpPr>
            <p:cNvPr id="11338" name="Freeform 53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9" name="Freeform 53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2" name="Group 533"/>
          <p:cNvGrpSpPr>
            <a:grpSpLocks/>
          </p:cNvGrpSpPr>
          <p:nvPr/>
        </p:nvGrpSpPr>
        <p:grpSpPr bwMode="auto">
          <a:xfrm>
            <a:off x="3622675" y="4031141"/>
            <a:ext cx="258763" cy="246062"/>
            <a:chOff x="1400" y="2127"/>
            <a:chExt cx="163" cy="155"/>
          </a:xfrm>
        </p:grpSpPr>
        <p:sp>
          <p:nvSpPr>
            <p:cNvPr id="11336" name="Freeform 53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7" name="Freeform 53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9729" name="Freeform 606"/>
          <p:cNvSpPr>
            <a:spLocks/>
          </p:cNvSpPr>
          <p:nvPr/>
        </p:nvSpPr>
        <p:spPr bwMode="auto">
          <a:xfrm>
            <a:off x="5375275" y="33453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0" name="Freeform 607"/>
          <p:cNvSpPr>
            <a:spLocks/>
          </p:cNvSpPr>
          <p:nvPr/>
        </p:nvSpPr>
        <p:spPr bwMode="auto">
          <a:xfrm>
            <a:off x="4613275" y="29643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1" name="Freeform 608"/>
          <p:cNvSpPr>
            <a:spLocks/>
          </p:cNvSpPr>
          <p:nvPr/>
        </p:nvSpPr>
        <p:spPr bwMode="auto">
          <a:xfrm>
            <a:off x="3927475" y="41073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2" name="Freeform 609"/>
          <p:cNvSpPr>
            <a:spLocks/>
          </p:cNvSpPr>
          <p:nvPr/>
        </p:nvSpPr>
        <p:spPr bwMode="auto">
          <a:xfrm>
            <a:off x="4003675" y="35739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3" name="Freeform 610"/>
          <p:cNvSpPr>
            <a:spLocks/>
          </p:cNvSpPr>
          <p:nvPr/>
        </p:nvSpPr>
        <p:spPr bwMode="auto">
          <a:xfrm>
            <a:off x="4079875" y="30405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193" name="Group 611"/>
          <p:cNvGrpSpPr>
            <a:grpSpLocks/>
          </p:cNvGrpSpPr>
          <p:nvPr/>
        </p:nvGrpSpPr>
        <p:grpSpPr bwMode="auto">
          <a:xfrm>
            <a:off x="4994275" y="2278541"/>
            <a:ext cx="258763" cy="246062"/>
            <a:chOff x="1400" y="2127"/>
            <a:chExt cx="163" cy="155"/>
          </a:xfrm>
        </p:grpSpPr>
        <p:sp>
          <p:nvSpPr>
            <p:cNvPr id="11334" name="Freeform 61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6" name="Freeform 61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4" name="Group 614"/>
          <p:cNvGrpSpPr>
            <a:grpSpLocks/>
          </p:cNvGrpSpPr>
          <p:nvPr/>
        </p:nvGrpSpPr>
        <p:grpSpPr bwMode="auto">
          <a:xfrm>
            <a:off x="5070475" y="3421541"/>
            <a:ext cx="258763" cy="246062"/>
            <a:chOff x="1400" y="2127"/>
            <a:chExt cx="163" cy="155"/>
          </a:xfrm>
        </p:grpSpPr>
        <p:sp>
          <p:nvSpPr>
            <p:cNvPr id="11332" name="Freeform 615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4" name="Freeform 616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5" name="Group 617"/>
          <p:cNvGrpSpPr>
            <a:grpSpLocks/>
          </p:cNvGrpSpPr>
          <p:nvPr/>
        </p:nvGrpSpPr>
        <p:grpSpPr bwMode="auto">
          <a:xfrm>
            <a:off x="4841875" y="3954941"/>
            <a:ext cx="258763" cy="246062"/>
            <a:chOff x="1400" y="2127"/>
            <a:chExt cx="163" cy="155"/>
          </a:xfrm>
        </p:grpSpPr>
        <p:sp>
          <p:nvSpPr>
            <p:cNvPr id="11330" name="Freeform 61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2" name="Freeform 61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6" name="Group 620"/>
          <p:cNvGrpSpPr>
            <a:grpSpLocks/>
          </p:cNvGrpSpPr>
          <p:nvPr/>
        </p:nvGrpSpPr>
        <p:grpSpPr bwMode="auto">
          <a:xfrm>
            <a:off x="4308475" y="3116741"/>
            <a:ext cx="258763" cy="246062"/>
            <a:chOff x="1400" y="2127"/>
            <a:chExt cx="163" cy="155"/>
          </a:xfrm>
        </p:grpSpPr>
        <p:sp>
          <p:nvSpPr>
            <p:cNvPr id="11328" name="Freeform 62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0" name="Freeform 62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7" name="Group 623"/>
          <p:cNvGrpSpPr>
            <a:grpSpLocks/>
          </p:cNvGrpSpPr>
          <p:nvPr/>
        </p:nvGrpSpPr>
        <p:grpSpPr bwMode="auto">
          <a:xfrm>
            <a:off x="4918075" y="3116741"/>
            <a:ext cx="258763" cy="246062"/>
            <a:chOff x="1400" y="2127"/>
            <a:chExt cx="163" cy="155"/>
          </a:xfrm>
        </p:grpSpPr>
        <p:sp>
          <p:nvSpPr>
            <p:cNvPr id="11326" name="Freeform 62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8" name="Freeform 62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8" name="Group 626"/>
          <p:cNvGrpSpPr>
            <a:grpSpLocks/>
          </p:cNvGrpSpPr>
          <p:nvPr/>
        </p:nvGrpSpPr>
        <p:grpSpPr bwMode="auto">
          <a:xfrm>
            <a:off x="4613275" y="2202341"/>
            <a:ext cx="258763" cy="246062"/>
            <a:chOff x="1400" y="2127"/>
            <a:chExt cx="163" cy="155"/>
          </a:xfrm>
        </p:grpSpPr>
        <p:sp>
          <p:nvSpPr>
            <p:cNvPr id="11324" name="Freeform 627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6" name="Freeform 628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11292" name="Oval 629"/>
          <p:cNvSpPr>
            <a:spLocks noChangeArrowheads="1"/>
          </p:cNvSpPr>
          <p:nvPr/>
        </p:nvSpPr>
        <p:spPr bwMode="auto">
          <a:xfrm>
            <a:off x="4308475" y="28881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93" name="Oval 630"/>
          <p:cNvSpPr>
            <a:spLocks noChangeArrowheads="1"/>
          </p:cNvSpPr>
          <p:nvPr/>
        </p:nvSpPr>
        <p:spPr bwMode="auto">
          <a:xfrm>
            <a:off x="4537075" y="28119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3" name="Oval 631"/>
          <p:cNvSpPr>
            <a:spLocks noChangeArrowheads="1"/>
          </p:cNvSpPr>
          <p:nvPr/>
        </p:nvSpPr>
        <p:spPr bwMode="auto">
          <a:xfrm>
            <a:off x="4689475" y="38787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4" name="Oval 632"/>
          <p:cNvSpPr>
            <a:spLocks noChangeArrowheads="1"/>
          </p:cNvSpPr>
          <p:nvPr/>
        </p:nvSpPr>
        <p:spPr bwMode="auto">
          <a:xfrm>
            <a:off x="5680075" y="35739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848" name="Freeform 780"/>
          <p:cNvSpPr>
            <a:spLocks/>
          </p:cNvSpPr>
          <p:nvPr/>
        </p:nvSpPr>
        <p:spPr bwMode="auto">
          <a:xfrm>
            <a:off x="5527675" y="4383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0" name="Freeform 781"/>
          <p:cNvSpPr>
            <a:spLocks/>
          </p:cNvSpPr>
          <p:nvPr/>
        </p:nvSpPr>
        <p:spPr bwMode="auto">
          <a:xfrm>
            <a:off x="4918075" y="4612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0" name="Freeform 782"/>
          <p:cNvSpPr>
            <a:spLocks/>
          </p:cNvSpPr>
          <p:nvPr/>
        </p:nvSpPr>
        <p:spPr bwMode="auto">
          <a:xfrm>
            <a:off x="4308475" y="4764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1" name="Freeform 783"/>
          <p:cNvSpPr>
            <a:spLocks/>
          </p:cNvSpPr>
          <p:nvPr/>
        </p:nvSpPr>
        <p:spPr bwMode="auto">
          <a:xfrm>
            <a:off x="3927475" y="4535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3" name="Freeform 784"/>
          <p:cNvSpPr>
            <a:spLocks/>
          </p:cNvSpPr>
          <p:nvPr/>
        </p:nvSpPr>
        <p:spPr bwMode="auto">
          <a:xfrm>
            <a:off x="3698875" y="4383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3" name="Freeform 785"/>
          <p:cNvSpPr>
            <a:spLocks/>
          </p:cNvSpPr>
          <p:nvPr/>
        </p:nvSpPr>
        <p:spPr bwMode="auto">
          <a:xfrm>
            <a:off x="3546475" y="43073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5" name="Freeform 786"/>
          <p:cNvSpPr>
            <a:spLocks/>
          </p:cNvSpPr>
          <p:nvPr/>
        </p:nvSpPr>
        <p:spPr bwMode="auto">
          <a:xfrm>
            <a:off x="3394075" y="4154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6" name="Freeform 787"/>
          <p:cNvSpPr>
            <a:spLocks/>
          </p:cNvSpPr>
          <p:nvPr/>
        </p:nvSpPr>
        <p:spPr bwMode="auto">
          <a:xfrm>
            <a:off x="3317875" y="2859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6" name="Freeform 788"/>
          <p:cNvSpPr>
            <a:spLocks/>
          </p:cNvSpPr>
          <p:nvPr/>
        </p:nvSpPr>
        <p:spPr bwMode="auto">
          <a:xfrm>
            <a:off x="3546475" y="2707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8" name="Freeform 789"/>
          <p:cNvSpPr>
            <a:spLocks/>
          </p:cNvSpPr>
          <p:nvPr/>
        </p:nvSpPr>
        <p:spPr bwMode="auto">
          <a:xfrm>
            <a:off x="3622675" y="27833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8" name="Freeform 790"/>
          <p:cNvSpPr>
            <a:spLocks/>
          </p:cNvSpPr>
          <p:nvPr/>
        </p:nvSpPr>
        <p:spPr bwMode="auto">
          <a:xfrm>
            <a:off x="3470275" y="2859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0" name="Freeform 791"/>
          <p:cNvSpPr>
            <a:spLocks/>
          </p:cNvSpPr>
          <p:nvPr/>
        </p:nvSpPr>
        <p:spPr bwMode="auto">
          <a:xfrm>
            <a:off x="3357563" y="347710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1" name="Freeform 792"/>
          <p:cNvSpPr>
            <a:spLocks/>
          </p:cNvSpPr>
          <p:nvPr/>
        </p:nvSpPr>
        <p:spPr bwMode="auto">
          <a:xfrm>
            <a:off x="3241675" y="3240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1" name="Freeform 793"/>
          <p:cNvSpPr>
            <a:spLocks/>
          </p:cNvSpPr>
          <p:nvPr/>
        </p:nvSpPr>
        <p:spPr bwMode="auto">
          <a:xfrm>
            <a:off x="3165475" y="3392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3" name="Freeform 794"/>
          <p:cNvSpPr>
            <a:spLocks/>
          </p:cNvSpPr>
          <p:nvPr/>
        </p:nvSpPr>
        <p:spPr bwMode="auto">
          <a:xfrm>
            <a:off x="46132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3" name="Freeform 795"/>
          <p:cNvSpPr>
            <a:spLocks/>
          </p:cNvSpPr>
          <p:nvPr/>
        </p:nvSpPr>
        <p:spPr bwMode="auto">
          <a:xfrm>
            <a:off x="43846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4" name="Freeform 796"/>
          <p:cNvSpPr>
            <a:spLocks/>
          </p:cNvSpPr>
          <p:nvPr/>
        </p:nvSpPr>
        <p:spPr bwMode="auto">
          <a:xfrm>
            <a:off x="41560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5" name="Freeform 797"/>
          <p:cNvSpPr>
            <a:spLocks/>
          </p:cNvSpPr>
          <p:nvPr/>
        </p:nvSpPr>
        <p:spPr bwMode="auto">
          <a:xfrm>
            <a:off x="3698875" y="2326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7" name="Freeform 798"/>
          <p:cNvSpPr>
            <a:spLocks/>
          </p:cNvSpPr>
          <p:nvPr/>
        </p:nvSpPr>
        <p:spPr bwMode="auto">
          <a:xfrm>
            <a:off x="3622675" y="2478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7" name="Freeform 799"/>
          <p:cNvSpPr>
            <a:spLocks/>
          </p:cNvSpPr>
          <p:nvPr/>
        </p:nvSpPr>
        <p:spPr bwMode="auto">
          <a:xfrm>
            <a:off x="3698875" y="2478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8" name="Freeform 800"/>
          <p:cNvSpPr>
            <a:spLocks/>
          </p:cNvSpPr>
          <p:nvPr/>
        </p:nvSpPr>
        <p:spPr bwMode="auto">
          <a:xfrm>
            <a:off x="4613275" y="33167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0" name="Freeform 801"/>
          <p:cNvSpPr>
            <a:spLocks/>
          </p:cNvSpPr>
          <p:nvPr/>
        </p:nvSpPr>
        <p:spPr bwMode="auto">
          <a:xfrm>
            <a:off x="5756275" y="3240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1" name="Freeform 802"/>
          <p:cNvSpPr>
            <a:spLocks/>
          </p:cNvSpPr>
          <p:nvPr/>
        </p:nvSpPr>
        <p:spPr bwMode="auto">
          <a:xfrm>
            <a:off x="5222875" y="3011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2" name="Freeform 803"/>
          <p:cNvSpPr>
            <a:spLocks/>
          </p:cNvSpPr>
          <p:nvPr/>
        </p:nvSpPr>
        <p:spPr bwMode="auto">
          <a:xfrm>
            <a:off x="5603875" y="2478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3" name="Freeform 804"/>
          <p:cNvSpPr>
            <a:spLocks/>
          </p:cNvSpPr>
          <p:nvPr/>
        </p:nvSpPr>
        <p:spPr bwMode="auto">
          <a:xfrm>
            <a:off x="5451475" y="2326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4" name="Freeform 805"/>
          <p:cNvSpPr>
            <a:spLocks/>
          </p:cNvSpPr>
          <p:nvPr/>
        </p:nvSpPr>
        <p:spPr bwMode="auto">
          <a:xfrm>
            <a:off x="49942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5" name="Freeform 806"/>
          <p:cNvSpPr>
            <a:spLocks/>
          </p:cNvSpPr>
          <p:nvPr/>
        </p:nvSpPr>
        <p:spPr bwMode="auto">
          <a:xfrm>
            <a:off x="48418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1323" name="CaixaDeTexto 222"/>
          <p:cNvSpPr txBox="1">
            <a:spLocks noChangeArrowheads="1"/>
          </p:cNvSpPr>
          <p:nvPr/>
        </p:nvSpPr>
        <p:spPr bwMode="auto">
          <a:xfrm>
            <a:off x="71438" y="116632"/>
            <a:ext cx="9001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dirty="0"/>
              <a:t>A </a:t>
            </a:r>
            <a:r>
              <a:rPr lang="es-ES" sz="2000" dirty="0" err="1"/>
              <a:t>redução</a:t>
            </a:r>
            <a:r>
              <a:rPr lang="es-ES" sz="2000" dirty="0"/>
              <a:t> da MOS </a:t>
            </a:r>
            <a:r>
              <a:rPr lang="es-ES" sz="2000" dirty="0" err="1"/>
              <a:t>devido</a:t>
            </a:r>
            <a:r>
              <a:rPr lang="es-ES" sz="2000" dirty="0"/>
              <a:t> La reducción de la materia orgánica por la actividad microbiana provoca la dispersión de las partículas de arcilla, limo y </a:t>
            </a:r>
            <a:r>
              <a:rPr lang="es-ES" sz="2000" dirty="0" err="1"/>
              <a:t>microagregados</a:t>
            </a:r>
            <a:endParaRPr lang="pt-BR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87 -0.0874 L -0.10451 -0.1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7 -0.04717 L -0.25538 -0.118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-3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4.91329E-6 L 0.31251 -0.3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9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82 -0.05897 L -0.24844 -0.39454 " pathEditMode="relative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9824E-7 L 0.10243 -0.13645 " pathEditMode="relative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33526E-6 L -0.38664 0.006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0" y="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202 L 0.10816 0.14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6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5434E-6 L 0.05764 -0.192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2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9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22" dur="2000" fill="hold"/>
                                        <p:tgtEl>
                                          <p:spTgt spid="222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526E-6 L 0.19584 -0.009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2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16185E-6 L -0.13924 0.056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2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28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28" dur="2000" fill="hold"/>
                                        <p:tgtEl>
                                          <p:spTgt spid="222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32" dur="2000" fill="hold"/>
                                        <p:tgtEl>
                                          <p:spTgt spid="222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2011 L 0.19687 0.033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7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36" dur="2000" fill="hold"/>
                                        <p:tgtEl>
                                          <p:spTgt spid="222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38" dur="2000" fill="hold"/>
                                        <p:tgtEl>
                                          <p:spTgt spid="222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0" dur="2000" fill="hold"/>
                                        <p:tgtEl>
                                          <p:spTgt spid="222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2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22 L 0.00937 0.0536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2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38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326 L 0.03837 0.209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22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12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0405E-6 L 0.03784 0.066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2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3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8092E-6 L 0.18021 -0.187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94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104E-6 L 0.15833 -0.278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0.17725 -0.008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2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-4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5087E-6 L -0.03021 0.2626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703" grpId="0" animBg="1"/>
      <p:bldP spid="222704" grpId="0" animBg="1"/>
      <p:bldP spid="113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Área de Trabalho - JCMS\JCMS\Artigos Gerais\Artigos Prof. Juca\Artigo STR, Tivet, Sá, Lal et al., 2012\Final TIF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5357"/>
          <a:stretch/>
        </p:blipFill>
        <p:spPr bwMode="auto">
          <a:xfrm>
            <a:off x="62031" y="70587"/>
            <a:ext cx="9046473" cy="49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95536" y="3645024"/>
            <a:ext cx="331236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74417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Fuente: Tivet, F.; Sá, JCM.; Lal, R. et al., 2013. </a:t>
            </a:r>
            <a:r>
              <a:rPr lang="pt-BR" sz="1600" dirty="0" err="1"/>
              <a:t>Soil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Tillage</a:t>
            </a:r>
            <a:r>
              <a:rPr lang="pt-BR" sz="1600" dirty="0"/>
              <a:t> </a:t>
            </a:r>
            <a:r>
              <a:rPr lang="pt-BR" sz="1600" dirty="0" err="1"/>
              <a:t>Research</a:t>
            </a:r>
            <a:r>
              <a:rPr lang="pt-BR" sz="1600" dirty="0"/>
              <a:t>, v. 126, 203-218 </a:t>
            </a:r>
          </a:p>
        </p:txBody>
      </p:sp>
      <p:sp>
        <p:nvSpPr>
          <p:cNvPr id="2" name="Elipse 1"/>
          <p:cNvSpPr/>
          <p:nvPr/>
        </p:nvSpPr>
        <p:spPr>
          <a:xfrm>
            <a:off x="6300192" y="260648"/>
            <a:ext cx="864096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6300192" y="2276872"/>
            <a:ext cx="1729680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436096" y="3693020"/>
            <a:ext cx="1080120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6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10102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4038600"/>
            <a:ext cx="9144000" cy="28194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9966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0580" name="AutoShape 4"/>
          <p:cNvSpPr>
            <a:spLocks noChangeArrowheads="1"/>
          </p:cNvSpPr>
          <p:nvPr/>
        </p:nvSpPr>
        <p:spPr bwMode="auto">
          <a:xfrm>
            <a:off x="457200" y="1981200"/>
            <a:ext cx="4876800" cy="2057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3559 h 21600"/>
              <a:gd name="T20" fmla="*/ 1845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016" y="0"/>
                </a:moveTo>
                <a:lnTo>
                  <a:pt x="8432" y="8432"/>
                </a:lnTo>
                <a:lnTo>
                  <a:pt x="11582" y="8432"/>
                </a:lnTo>
                <a:lnTo>
                  <a:pt x="11582" y="13559"/>
                </a:lnTo>
                <a:lnTo>
                  <a:pt x="0" y="13559"/>
                </a:lnTo>
                <a:lnTo>
                  <a:pt x="0" y="21600"/>
                </a:lnTo>
                <a:lnTo>
                  <a:pt x="18450" y="21600"/>
                </a:lnTo>
                <a:lnTo>
                  <a:pt x="18450" y="8432"/>
                </a:lnTo>
                <a:lnTo>
                  <a:pt x="21600" y="8432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533400" y="3276600"/>
            <a:ext cx="2438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Adição de 1.0 </a:t>
            </a:r>
            <a:r>
              <a:rPr lang="pt-BR" sz="2000" b="1" dirty="0" err="1"/>
              <a:t>ton</a:t>
            </a:r>
            <a:r>
              <a:rPr lang="pt-BR" sz="2000" b="1" dirty="0"/>
              <a:t> de </a:t>
            </a:r>
            <a:r>
              <a:rPr lang="pt-BR" sz="2000" b="1" dirty="0" err="1"/>
              <a:t>de</a:t>
            </a:r>
            <a:r>
              <a:rPr lang="pt-BR" sz="2000" b="1" dirty="0"/>
              <a:t> C via palhada</a:t>
            </a:r>
            <a:endParaRPr lang="en-US" sz="2000" b="1" dirty="0"/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3143240" y="2214554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 Saída de 0.736 </a:t>
            </a:r>
            <a:r>
              <a:rPr lang="pt-BR" sz="2000" b="1" dirty="0" err="1"/>
              <a:t>ton</a:t>
            </a:r>
            <a:endParaRPr lang="en-US" sz="2000" b="1" dirty="0"/>
          </a:p>
        </p:txBody>
      </p:sp>
      <p:sp>
        <p:nvSpPr>
          <p:cNvPr id="4104" name="AutoShape 11"/>
          <p:cNvSpPr>
            <a:spLocks noChangeArrowheads="1"/>
          </p:cNvSpPr>
          <p:nvPr/>
        </p:nvSpPr>
        <p:spPr bwMode="auto">
          <a:xfrm>
            <a:off x="457200" y="4038600"/>
            <a:ext cx="3429000" cy="982144"/>
          </a:xfrm>
          <a:prstGeom prst="downArrowCallout">
            <a:avLst>
              <a:gd name="adj1" fmla="val 118750"/>
              <a:gd name="adj2" fmla="val 89063"/>
              <a:gd name="adj3" fmla="val 18750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105" name="AutoShape 12"/>
          <p:cNvSpPr>
            <a:spLocks noChangeArrowheads="1"/>
          </p:cNvSpPr>
          <p:nvPr/>
        </p:nvSpPr>
        <p:spPr bwMode="auto">
          <a:xfrm>
            <a:off x="2895600" y="4038600"/>
            <a:ext cx="3429000" cy="982144"/>
          </a:xfrm>
          <a:prstGeom prst="downArrowCallout">
            <a:avLst>
              <a:gd name="adj1" fmla="val 114323"/>
              <a:gd name="adj2" fmla="val 84635"/>
              <a:gd name="adj3" fmla="val 18880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4106" name="AutoShape 13"/>
          <p:cNvSpPr>
            <a:spLocks noChangeArrowheads="1"/>
          </p:cNvSpPr>
          <p:nvPr/>
        </p:nvSpPr>
        <p:spPr bwMode="auto">
          <a:xfrm>
            <a:off x="5334000" y="4038600"/>
            <a:ext cx="3429000" cy="982144"/>
          </a:xfrm>
          <a:prstGeom prst="downArrowCallout">
            <a:avLst>
              <a:gd name="adj1" fmla="val 105469"/>
              <a:gd name="adj2" fmla="val 86979"/>
              <a:gd name="adj3" fmla="val 15495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1828800" y="4022725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Compartimentos da MOS</a:t>
            </a:r>
            <a:endParaRPr lang="en-US" sz="2000" b="1" dirty="0"/>
          </a:p>
        </p:txBody>
      </p:sp>
      <p:sp>
        <p:nvSpPr>
          <p:cNvPr id="4108" name="Text Box 16"/>
          <p:cNvSpPr txBox="1">
            <a:spLocks noChangeArrowheads="1"/>
          </p:cNvSpPr>
          <p:nvPr/>
        </p:nvSpPr>
        <p:spPr bwMode="auto">
          <a:xfrm>
            <a:off x="1295400" y="5008414"/>
            <a:ext cx="175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Microbiota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09" name="Text Box 17"/>
          <p:cNvSpPr txBox="1">
            <a:spLocks noChangeArrowheads="1"/>
          </p:cNvSpPr>
          <p:nvPr/>
        </p:nvSpPr>
        <p:spPr bwMode="auto">
          <a:xfrm>
            <a:off x="1676400" y="4516576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0.044  </a:t>
            </a:r>
            <a:endParaRPr lang="en-US" sz="2400" b="1" dirty="0"/>
          </a:p>
        </p:txBody>
      </p:sp>
      <p:sp>
        <p:nvSpPr>
          <p:cNvPr id="4110" name="AutoShape 19"/>
          <p:cNvSpPr>
            <a:spLocks/>
          </p:cNvSpPr>
          <p:nvPr/>
        </p:nvSpPr>
        <p:spPr bwMode="auto">
          <a:xfrm rot="-5400000">
            <a:off x="5638800" y="3636814"/>
            <a:ext cx="304800" cy="4267200"/>
          </a:xfrm>
          <a:prstGeom prst="leftBrace">
            <a:avLst>
              <a:gd name="adj1" fmla="val 116667"/>
              <a:gd name="adj2" fmla="val 50000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11" name="Text Box 20"/>
          <p:cNvSpPr txBox="1">
            <a:spLocks noChangeArrowheads="1"/>
          </p:cNvSpPr>
          <p:nvPr/>
        </p:nvSpPr>
        <p:spPr bwMode="auto">
          <a:xfrm>
            <a:off x="3810000" y="5978233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C lábil + estável (0.22 </a:t>
            </a:r>
            <a:r>
              <a:rPr lang="pt-BR" b="1" dirty="0" err="1">
                <a:solidFill>
                  <a:schemeClr val="bg1"/>
                </a:solidFill>
              </a:rPr>
              <a:t>ton</a:t>
            </a:r>
            <a:r>
              <a:rPr lang="pt-BR" b="1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12" name="Text Box 21"/>
          <p:cNvSpPr txBox="1">
            <a:spLocks noChangeArrowheads="1"/>
          </p:cNvSpPr>
          <p:nvPr/>
        </p:nvSpPr>
        <p:spPr bwMode="auto">
          <a:xfrm>
            <a:off x="6172200" y="5052864"/>
            <a:ext cx="1752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Substâncias </a:t>
            </a:r>
            <a:r>
              <a:rPr lang="pt-BR" sz="2000" b="1" dirty="0" err="1">
                <a:solidFill>
                  <a:schemeClr val="bg1"/>
                </a:solidFill>
              </a:rPr>
              <a:t>húmicas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13" name="Text Box 22"/>
          <p:cNvSpPr txBox="1">
            <a:spLocks noChangeArrowheads="1"/>
          </p:cNvSpPr>
          <p:nvPr/>
        </p:nvSpPr>
        <p:spPr bwMode="auto">
          <a:xfrm>
            <a:off x="3657600" y="5052864"/>
            <a:ext cx="1752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Substancias não </a:t>
            </a:r>
            <a:r>
              <a:rPr lang="pt-BR" sz="2000" b="1" dirty="0" err="1">
                <a:solidFill>
                  <a:schemeClr val="bg1"/>
                </a:solidFill>
              </a:rPr>
              <a:t>húmicas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14" name="Text Box 23"/>
          <p:cNvSpPr txBox="1">
            <a:spLocks noChangeArrowheads="1"/>
          </p:cNvSpPr>
          <p:nvPr/>
        </p:nvSpPr>
        <p:spPr bwMode="auto">
          <a:xfrm>
            <a:off x="4114800" y="451657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0.06   </a:t>
            </a:r>
            <a:endParaRPr lang="en-US" sz="2400" b="1" dirty="0"/>
          </a:p>
        </p:txBody>
      </p:sp>
      <p:sp>
        <p:nvSpPr>
          <p:cNvPr id="4115" name="Text Box 24"/>
          <p:cNvSpPr txBox="1">
            <a:spLocks noChangeArrowheads="1"/>
          </p:cNvSpPr>
          <p:nvPr/>
        </p:nvSpPr>
        <p:spPr bwMode="auto">
          <a:xfrm>
            <a:off x="6400800" y="4530863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0.16   </a:t>
            </a:r>
            <a:endParaRPr lang="en-US" sz="24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3276600" y="1371600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548" name="CaixaDeTexto 33"/>
          <p:cNvSpPr txBox="1">
            <a:spLocks noChangeArrowheads="1"/>
          </p:cNvSpPr>
          <p:nvPr/>
        </p:nvSpPr>
        <p:spPr bwMode="auto">
          <a:xfrm>
            <a:off x="23277" y="6384530"/>
            <a:ext cx="91747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6100" indent="-546100"/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Fonte:  Sá et al. SSSAJ 2001; Sá et al., Edafologia 2006;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Tivet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et al., 2013,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Soil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Tillage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Research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; Sá et al., 2014,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Soil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Tillage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Research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, Sá et al.,2015,  Land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Degradation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Development</a:t>
            </a:r>
            <a:endParaRPr lang="en-US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1407" y="71414"/>
            <a:ext cx="8979394" cy="892552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Conversão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e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distribuição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do C–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resíduos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culturais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para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os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compartimentos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da MOS e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perdas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via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oxidação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pela microbiota</a:t>
            </a:r>
            <a:endParaRPr lang="en-US" sz="2600" b="1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786315" y="1130295"/>
            <a:ext cx="2649538" cy="1655763"/>
            <a:chOff x="3516" y="845"/>
            <a:chExt cx="1669" cy="1043"/>
          </a:xfrm>
        </p:grpSpPr>
        <p:sp>
          <p:nvSpPr>
            <p:cNvPr id="22555" name="Oval 26"/>
            <p:cNvSpPr>
              <a:spLocks noChangeArrowheads="1"/>
            </p:cNvSpPr>
            <p:nvPr/>
          </p:nvSpPr>
          <p:spPr bwMode="auto">
            <a:xfrm>
              <a:off x="3516" y="845"/>
              <a:ext cx="1134" cy="104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56" name="Text Box 27"/>
            <p:cNvSpPr txBox="1">
              <a:spLocks noChangeArrowheads="1"/>
            </p:cNvSpPr>
            <p:nvPr/>
          </p:nvSpPr>
          <p:spPr bwMode="auto">
            <a:xfrm>
              <a:off x="3562" y="1000"/>
              <a:ext cx="103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 dirty="0">
                  <a:solidFill>
                    <a:schemeClr val="bg1"/>
                  </a:solidFill>
                </a:rPr>
                <a:t>Sinop-MT 0.857 </a:t>
              </a:r>
              <a:r>
                <a:rPr lang="pt-BR" sz="2400" b="1" dirty="0" err="1">
                  <a:solidFill>
                    <a:schemeClr val="bg1"/>
                  </a:solidFill>
                </a:rPr>
                <a:t>ton</a:t>
              </a:r>
              <a:r>
                <a:rPr lang="pt-BR" sz="2400" b="1" dirty="0">
                  <a:solidFill>
                    <a:schemeClr val="bg1"/>
                  </a:solidFill>
                </a:rPr>
                <a:t>       13° SL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557" name="AutoShape 29"/>
            <p:cNvSpPr>
              <a:spLocks noChangeArrowheads="1"/>
            </p:cNvSpPr>
            <p:nvPr/>
          </p:nvSpPr>
          <p:spPr bwMode="auto">
            <a:xfrm rot="19977054">
              <a:off x="4495" y="1199"/>
              <a:ext cx="690" cy="145"/>
            </a:xfrm>
            <a:prstGeom prst="curvedUpArrow">
              <a:avLst>
                <a:gd name="adj1" fmla="val 113382"/>
                <a:gd name="adj2" fmla="val 226765"/>
                <a:gd name="adj3" fmla="val 33333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264276" y="2058988"/>
            <a:ext cx="2560638" cy="1655762"/>
            <a:chOff x="3697" y="1843"/>
            <a:chExt cx="1613" cy="1043"/>
          </a:xfrm>
        </p:grpSpPr>
        <p:sp>
          <p:nvSpPr>
            <p:cNvPr id="22552" name="Oval 31"/>
            <p:cNvSpPr>
              <a:spLocks noChangeArrowheads="1"/>
            </p:cNvSpPr>
            <p:nvPr/>
          </p:nvSpPr>
          <p:spPr bwMode="auto">
            <a:xfrm>
              <a:off x="3697" y="1843"/>
              <a:ext cx="1134" cy="104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53" name="Text Box 32"/>
            <p:cNvSpPr txBox="1">
              <a:spLocks noChangeArrowheads="1"/>
            </p:cNvSpPr>
            <p:nvPr/>
          </p:nvSpPr>
          <p:spPr bwMode="auto">
            <a:xfrm>
              <a:off x="3703" y="2094"/>
              <a:ext cx="115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 dirty="0" err="1">
                  <a:solidFill>
                    <a:schemeClr val="bg1"/>
                  </a:solidFill>
                </a:rPr>
                <a:t>Prv</a:t>
              </a:r>
              <a:r>
                <a:rPr lang="pt-BR" sz="2400" b="1" dirty="0">
                  <a:solidFill>
                    <a:schemeClr val="bg1"/>
                  </a:solidFill>
                </a:rPr>
                <a:t>. </a:t>
              </a:r>
              <a:r>
                <a:rPr lang="pt-BR" sz="2400" b="1" dirty="0" err="1">
                  <a:solidFill>
                    <a:schemeClr val="bg1"/>
                  </a:solidFill>
                </a:rPr>
                <a:t>Lst</a:t>
              </a:r>
              <a:r>
                <a:rPr lang="pt-BR" sz="2400" b="1" dirty="0">
                  <a:solidFill>
                    <a:schemeClr val="bg1"/>
                  </a:solidFill>
                </a:rPr>
                <a:t> - MT 0.841 </a:t>
              </a:r>
              <a:r>
                <a:rPr lang="pt-BR" sz="2400" b="1" dirty="0" err="1">
                  <a:solidFill>
                    <a:schemeClr val="bg1"/>
                  </a:solidFill>
                </a:rPr>
                <a:t>ton</a:t>
              </a:r>
              <a:r>
                <a:rPr lang="pt-BR" sz="2400" b="1" dirty="0">
                  <a:solidFill>
                    <a:schemeClr val="bg1"/>
                  </a:solidFill>
                </a:rPr>
                <a:t>  16° SL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554" name="AutoShape 33"/>
            <p:cNvSpPr>
              <a:spLocks noChangeArrowheads="1"/>
            </p:cNvSpPr>
            <p:nvPr/>
          </p:nvSpPr>
          <p:spPr bwMode="auto">
            <a:xfrm rot="18995598">
              <a:off x="4539" y="2115"/>
              <a:ext cx="771" cy="136"/>
            </a:xfrm>
            <a:prstGeom prst="curvedUpArrow">
              <a:avLst>
                <a:gd name="adj1" fmla="val 113382"/>
                <a:gd name="adj2" fmla="val 226765"/>
                <a:gd name="adj3" fmla="val 33333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3097349" y="3340252"/>
            <a:ext cx="14469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Ponta </a:t>
            </a:r>
            <a:r>
              <a:rPr lang="en-US" b="1" dirty="0" err="1"/>
              <a:t>Grossa</a:t>
            </a:r>
            <a:r>
              <a:rPr lang="en-US" b="1" dirty="0"/>
              <a:t> 25° LS</a:t>
            </a:r>
            <a:endParaRPr lang="pt-BR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7874509" y="1554366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759164" y="955299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854" y="1066795"/>
            <a:ext cx="2634700" cy="1477328"/>
          </a:xfrm>
          <a:prstGeom prst="rect">
            <a:avLst/>
          </a:prstGeom>
          <a:solidFill>
            <a:srgbClr val="00FF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/>
              <a:t>Tx</a:t>
            </a:r>
            <a:r>
              <a:rPr lang="pt-BR" dirty="0"/>
              <a:t>. de conversão:</a:t>
            </a:r>
          </a:p>
          <a:p>
            <a:r>
              <a:rPr lang="pt-BR" b="1" i="1" dirty="0"/>
              <a:t>C-resíduos para </a:t>
            </a:r>
            <a:r>
              <a:rPr lang="pt-BR" b="1" i="1" dirty="0" err="1"/>
              <a:t>C-solo</a:t>
            </a:r>
            <a:endParaRPr lang="pt-BR" b="1" i="1" dirty="0"/>
          </a:p>
          <a:p>
            <a:endParaRPr lang="pt-BR" b="1" dirty="0"/>
          </a:p>
          <a:p>
            <a:r>
              <a:rPr lang="pt-BR" b="1" dirty="0" err="1"/>
              <a:t>Sub-tropical</a:t>
            </a:r>
            <a:r>
              <a:rPr lang="pt-BR" b="1" dirty="0"/>
              <a:t> =</a:t>
            </a:r>
            <a:r>
              <a:rPr lang="pt-BR" dirty="0"/>
              <a:t> 14 a 26,4%</a:t>
            </a:r>
          </a:p>
          <a:p>
            <a:r>
              <a:rPr lang="pt-BR" b="1" dirty="0"/>
              <a:t>Tropical =  </a:t>
            </a:r>
            <a:r>
              <a:rPr lang="pt-BR" dirty="0"/>
              <a:t>11 a 20,5%</a:t>
            </a:r>
          </a:p>
        </p:txBody>
      </p:sp>
    </p:spTree>
    <p:extLst>
      <p:ext uri="{BB962C8B-B14F-4D97-AF65-F5344CB8AC3E}">
        <p14:creationId xmlns:p14="http://schemas.microsoft.com/office/powerpoint/2010/main" val="4103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 animBg="1"/>
      <p:bldP spid="280581" grpId="0"/>
      <p:bldP spid="4102" grpId="0"/>
      <p:bldP spid="4104" grpId="0" animBg="1"/>
      <p:bldP spid="4105" grpId="0" animBg="1"/>
      <p:bldP spid="4106" grpId="0" animBg="1"/>
      <p:bldP spid="4107" grpId="0"/>
      <p:bldP spid="4108" grpId="0"/>
      <p:bldP spid="4109" grpId="0"/>
      <p:bldP spid="4110" grpId="0" animBg="1"/>
      <p:bldP spid="4111" grpId="0"/>
      <p:bldP spid="4112" grpId="0"/>
      <p:bldP spid="4113" grpId="0"/>
      <p:bldP spid="4114" grpId="0"/>
      <p:bldP spid="4115" grpId="0"/>
      <p:bldP spid="33" grpId="0"/>
      <p:bldP spid="22" grpId="0" animBg="1"/>
      <p:bldP spid="35" grpId="0" animBg="1"/>
      <p:bldP spid="31" grpId="0"/>
      <p:bldP spid="32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que ocorre com os atributos do solo com a perda de C?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49842" y="1052736"/>
            <a:ext cx="2844316" cy="523220"/>
          </a:xfrm>
          <a:prstGeom prst="rect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Carbono orgânico</a:t>
            </a:r>
          </a:p>
        </p:txBody>
      </p:sp>
      <p:grpSp>
        <p:nvGrpSpPr>
          <p:cNvPr id="52" name="Grupo 51"/>
          <p:cNvGrpSpPr/>
          <p:nvPr/>
        </p:nvGrpSpPr>
        <p:grpSpPr>
          <a:xfrm>
            <a:off x="323528" y="1314345"/>
            <a:ext cx="8496944" cy="1218621"/>
            <a:chOff x="323528" y="1602377"/>
            <a:chExt cx="8496944" cy="1218621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4572000" y="1863987"/>
              <a:ext cx="0" cy="5569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/>
            <p:cNvSpPr txBox="1"/>
            <p:nvPr/>
          </p:nvSpPr>
          <p:spPr>
            <a:xfrm>
              <a:off x="323528" y="2420888"/>
              <a:ext cx="2016224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</a:t>
              </a:r>
              <a:r>
                <a:rPr lang="pt-BR" sz="2000" b="1" dirty="0" err="1">
                  <a:solidFill>
                    <a:schemeClr val="bg1"/>
                  </a:solidFill>
                </a:rPr>
                <a:t>fisicos</a:t>
              </a:r>
              <a:endParaRPr lang="pt-BR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ector angulado 10"/>
            <p:cNvCxnSpPr/>
            <p:nvPr/>
          </p:nvCxnSpPr>
          <p:spPr>
            <a:xfrm rot="10800000" flipV="1">
              <a:off x="1331640" y="1602377"/>
              <a:ext cx="1818202" cy="890518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3347864" y="2420888"/>
              <a:ext cx="2304256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químicos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372200" y="2420888"/>
              <a:ext cx="2448272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biológicos</a:t>
              </a:r>
            </a:p>
          </p:txBody>
        </p:sp>
        <p:cxnSp>
          <p:nvCxnSpPr>
            <p:cNvPr id="27" name="Conector angulado 26"/>
            <p:cNvCxnSpPr/>
            <p:nvPr/>
          </p:nvCxnSpPr>
          <p:spPr>
            <a:xfrm>
              <a:off x="5994158" y="1602379"/>
              <a:ext cx="1548172" cy="818509"/>
            </a:xfrm>
            <a:prstGeom prst="bentConnector3">
              <a:avLst>
                <a:gd name="adj1" fmla="val 99688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>
              <a:stCxn id="4" idx="3"/>
              <a:endCxn id="15" idx="1"/>
            </p:cNvCxnSpPr>
            <p:nvPr/>
          </p:nvCxnSpPr>
          <p:spPr>
            <a:xfrm>
              <a:off x="2339752" y="2620943"/>
              <a:ext cx="1008112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>
              <a:stCxn id="15" idx="3"/>
              <a:endCxn id="16" idx="1"/>
            </p:cNvCxnSpPr>
            <p:nvPr/>
          </p:nvCxnSpPr>
          <p:spPr>
            <a:xfrm>
              <a:off x="5652120" y="2620943"/>
              <a:ext cx="720080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251520" y="3110711"/>
            <a:ext cx="1728192" cy="400110"/>
            <a:chOff x="251520" y="3419708"/>
            <a:chExt cx="1728192" cy="400110"/>
          </a:xfrm>
        </p:grpSpPr>
        <p:sp>
          <p:nvSpPr>
            <p:cNvPr id="9" name="CaixaDeTexto 8"/>
            <p:cNvSpPr txBox="1"/>
            <p:nvPr/>
          </p:nvSpPr>
          <p:spPr>
            <a:xfrm>
              <a:off x="251520" y="3419708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Agregação</a:t>
              </a:r>
            </a:p>
          </p:txBody>
        </p:sp>
        <p:sp>
          <p:nvSpPr>
            <p:cNvPr id="10" name="Seta para baixo 9"/>
            <p:cNvSpPr/>
            <p:nvPr/>
          </p:nvSpPr>
          <p:spPr>
            <a:xfrm>
              <a:off x="1691680" y="357301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51520" y="3550621"/>
            <a:ext cx="2376264" cy="400110"/>
            <a:chOff x="251520" y="2996952"/>
            <a:chExt cx="1584176" cy="400110"/>
          </a:xfrm>
        </p:grpSpPr>
        <p:sp>
          <p:nvSpPr>
            <p:cNvPr id="5" name="CaixaDeTexto 4"/>
            <p:cNvSpPr txBox="1"/>
            <p:nvPr/>
          </p:nvSpPr>
          <p:spPr>
            <a:xfrm>
              <a:off x="251520" y="2996952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Densidade do Solo</a:t>
              </a:r>
            </a:p>
          </p:txBody>
        </p:sp>
        <p:sp>
          <p:nvSpPr>
            <p:cNvPr id="28" name="Seta para baixo 27"/>
            <p:cNvSpPr/>
            <p:nvPr/>
          </p:nvSpPr>
          <p:spPr>
            <a:xfrm flipV="1">
              <a:off x="1727848" y="3068960"/>
              <a:ext cx="72008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51520" y="4036954"/>
            <a:ext cx="1728192" cy="400110"/>
            <a:chOff x="251520" y="3842464"/>
            <a:chExt cx="1728192" cy="400110"/>
          </a:xfrm>
        </p:grpSpPr>
        <p:sp>
          <p:nvSpPr>
            <p:cNvPr id="7" name="CaixaDeTexto 6"/>
            <p:cNvSpPr txBox="1"/>
            <p:nvPr/>
          </p:nvSpPr>
          <p:spPr>
            <a:xfrm>
              <a:off x="251520" y="3842464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Porosidade</a:t>
              </a:r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1691680" y="400506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51520" y="4514795"/>
            <a:ext cx="1728192" cy="400110"/>
            <a:chOff x="251520" y="4253026"/>
            <a:chExt cx="1728192" cy="400110"/>
          </a:xfrm>
        </p:grpSpPr>
        <p:sp>
          <p:nvSpPr>
            <p:cNvPr id="8" name="CaixaDeTexto 7"/>
            <p:cNvSpPr txBox="1"/>
            <p:nvPr/>
          </p:nvSpPr>
          <p:spPr>
            <a:xfrm>
              <a:off x="251520" y="425302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Infiltração</a:t>
              </a:r>
            </a:p>
          </p:txBody>
        </p:sp>
        <p:sp>
          <p:nvSpPr>
            <p:cNvPr id="30" name="Seta para baixo 29"/>
            <p:cNvSpPr/>
            <p:nvPr/>
          </p:nvSpPr>
          <p:spPr>
            <a:xfrm>
              <a:off x="1691680" y="436510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251520" y="4923105"/>
            <a:ext cx="1944216" cy="707886"/>
            <a:chOff x="251520" y="4665330"/>
            <a:chExt cx="1944216" cy="707886"/>
          </a:xfrm>
        </p:grpSpPr>
        <p:sp>
          <p:nvSpPr>
            <p:cNvPr id="6" name="CaixaDeTexto 5"/>
            <p:cNvSpPr txBox="1"/>
            <p:nvPr/>
          </p:nvSpPr>
          <p:spPr>
            <a:xfrm>
              <a:off x="251520" y="4665330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Resistência a  </a:t>
              </a:r>
            </a:p>
            <a:p>
              <a:r>
                <a:rPr lang="pt-BR" sz="2000" b="1" dirty="0"/>
                <a:t>penetração</a:t>
              </a:r>
            </a:p>
          </p:txBody>
        </p:sp>
        <p:sp>
          <p:nvSpPr>
            <p:cNvPr id="31" name="Seta para baixo 30"/>
            <p:cNvSpPr/>
            <p:nvPr/>
          </p:nvSpPr>
          <p:spPr>
            <a:xfrm flipV="1">
              <a:off x="1763688" y="501317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6" name="Grupo 13"/>
          <p:cNvGrpSpPr/>
          <p:nvPr/>
        </p:nvGrpSpPr>
        <p:grpSpPr>
          <a:xfrm>
            <a:off x="251514" y="2653512"/>
            <a:ext cx="2761819" cy="400110"/>
            <a:chOff x="251519" y="3419708"/>
            <a:chExt cx="2761819" cy="400110"/>
          </a:xfrm>
        </p:grpSpPr>
        <p:sp>
          <p:nvSpPr>
            <p:cNvPr id="57" name="CaixaDeTexto 56"/>
            <p:cNvSpPr txBox="1"/>
            <p:nvPr/>
          </p:nvSpPr>
          <p:spPr>
            <a:xfrm>
              <a:off x="251519" y="3419708"/>
              <a:ext cx="2685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Dispersão de </a:t>
              </a:r>
              <a:r>
                <a:rPr lang="pt-BR" sz="2000" b="1" dirty="0" err="1"/>
                <a:t>particulas</a:t>
              </a:r>
              <a:endParaRPr lang="pt-BR" sz="2000" b="1" dirty="0"/>
            </a:p>
          </p:txBody>
        </p:sp>
        <p:sp>
          <p:nvSpPr>
            <p:cNvPr id="58" name="Seta para baixo 9"/>
            <p:cNvSpPr/>
            <p:nvPr/>
          </p:nvSpPr>
          <p:spPr>
            <a:xfrm flipV="1">
              <a:off x="2869322" y="353145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19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ixaDeTexto 2"/>
          <p:cNvSpPr txBox="1">
            <a:spLocks noChangeArrowheads="1"/>
          </p:cNvSpPr>
          <p:nvPr/>
        </p:nvSpPr>
        <p:spPr bwMode="auto">
          <a:xfrm>
            <a:off x="500063" y="214313"/>
            <a:ext cx="8286750" cy="64611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3600">
                <a:solidFill>
                  <a:schemeClr val="bg1"/>
                </a:solidFill>
                <a:latin typeface="Calibri" panose="020F0502020204030204" pitchFamily="34" charset="0"/>
              </a:rPr>
              <a:t>¿Como es el suelo bajo vegetación natural?</a:t>
            </a:r>
            <a:endParaRPr lang="pt-BR" altLang="pt-BR" sz="36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ângulo 51"/>
          <p:cNvSpPr/>
          <p:nvPr/>
        </p:nvSpPr>
        <p:spPr>
          <a:xfrm>
            <a:off x="0" y="0"/>
            <a:ext cx="9144000" cy="1174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3" name="Gráfico 2"/>
          <p:cNvGraphicFramePr/>
          <p:nvPr>
            <p:extLst/>
          </p:nvPr>
        </p:nvGraphicFramePr>
        <p:xfrm>
          <a:off x="395536" y="1340768"/>
          <a:ext cx="8352928" cy="517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07504" y="116632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schemeClr val="bg1"/>
                </a:solidFill>
              </a:rPr>
              <a:t>Infiltration</a:t>
            </a:r>
            <a:r>
              <a:rPr lang="pt-BR" sz="2800" b="1" dirty="0">
                <a:solidFill>
                  <a:schemeClr val="bg1"/>
                </a:solidFill>
              </a:rPr>
              <a:t> rates </a:t>
            </a:r>
            <a:r>
              <a:rPr lang="pt-BR" sz="2800" b="1" dirty="0" err="1">
                <a:solidFill>
                  <a:schemeClr val="bg1"/>
                </a:solidFill>
              </a:rPr>
              <a:t>after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deforestation</a:t>
            </a:r>
            <a:r>
              <a:rPr lang="pt-BR" sz="2800" b="1" dirty="0">
                <a:solidFill>
                  <a:schemeClr val="bg1"/>
                </a:solidFill>
              </a:rPr>
              <a:t> and </a:t>
            </a:r>
            <a:r>
              <a:rPr lang="pt-BR" sz="2800" b="1" dirty="0" err="1">
                <a:solidFill>
                  <a:schemeClr val="bg1"/>
                </a:solidFill>
              </a:rPr>
              <a:t>soybean</a:t>
            </a:r>
            <a:r>
              <a:rPr lang="pt-BR" sz="2800" b="1" dirty="0">
                <a:solidFill>
                  <a:schemeClr val="bg1"/>
                </a:solidFill>
              </a:rPr>
              <a:t>  </a:t>
            </a:r>
            <a:r>
              <a:rPr lang="pt-BR" sz="2800" b="1" dirty="0" err="1">
                <a:solidFill>
                  <a:schemeClr val="bg1"/>
                </a:solidFill>
              </a:rPr>
              <a:t>production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under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conventional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tillage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89482" y="1264508"/>
            <a:ext cx="356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Sta. Cruz de La </a:t>
            </a:r>
            <a:r>
              <a:rPr lang="pt-BR" b="1" dirty="0" err="1"/>
              <a:t>Sierra</a:t>
            </a:r>
            <a:r>
              <a:rPr lang="pt-BR" b="1" dirty="0"/>
              <a:t>  (17° SL)</a:t>
            </a:r>
          </a:p>
          <a:p>
            <a:r>
              <a:rPr lang="pt-BR" b="1" dirty="0"/>
              <a:t>(</a:t>
            </a:r>
            <a:r>
              <a:rPr lang="pt-BR" b="1" dirty="0" err="1"/>
              <a:t>period</a:t>
            </a:r>
            <a:r>
              <a:rPr lang="pt-BR" b="1" dirty="0"/>
              <a:t> </a:t>
            </a:r>
            <a:r>
              <a:rPr lang="pt-BR" b="1" dirty="0" err="1"/>
              <a:t>between</a:t>
            </a:r>
            <a:r>
              <a:rPr lang="pt-BR" b="1" dirty="0"/>
              <a:t>  2005 -2011)</a:t>
            </a:r>
          </a:p>
          <a:p>
            <a:r>
              <a:rPr lang="pt-BR" b="1" dirty="0" err="1"/>
              <a:t>Texture</a:t>
            </a:r>
            <a:r>
              <a:rPr lang="pt-BR" b="1" dirty="0"/>
              <a:t>: </a:t>
            </a:r>
            <a:r>
              <a:rPr lang="pt-BR" b="1" dirty="0" err="1"/>
              <a:t>silt</a:t>
            </a:r>
            <a:r>
              <a:rPr lang="pt-BR" b="1" dirty="0"/>
              <a:t> </a:t>
            </a:r>
            <a:r>
              <a:rPr lang="pt-BR" b="1" dirty="0" err="1"/>
              <a:t>loam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7503" y="6519446"/>
            <a:ext cx="4764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Sá, et al., 2011. </a:t>
            </a:r>
            <a:r>
              <a:rPr lang="pt-BR" sz="1600" dirty="0" err="1"/>
              <a:t>Unpublished</a:t>
            </a:r>
            <a:r>
              <a:rPr lang="pt-BR" sz="1600" dirty="0"/>
              <a:t> data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455876" y="3818450"/>
            <a:ext cx="122413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&lt; 5 times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084999" y="3998242"/>
            <a:ext cx="14892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&lt; 6.7 times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876256" y="4288396"/>
            <a:ext cx="166865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&lt; 15.3 times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2915816" y="1988840"/>
            <a:ext cx="1152128" cy="18296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2915816" y="1988840"/>
            <a:ext cx="2844316" cy="20142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2915816" y="1988840"/>
            <a:ext cx="4657426" cy="22728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3455876" y="4351808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5216408" y="4519974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098515" y="4877332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3491880" y="5560495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5347008" y="5586767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7123306" y="5597273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Grupo 22"/>
          <p:cNvGrpSpPr/>
          <p:nvPr/>
        </p:nvGrpSpPr>
        <p:grpSpPr>
          <a:xfrm>
            <a:off x="917765" y="1466305"/>
            <a:ext cx="4487164" cy="2352675"/>
            <a:chOff x="917765" y="1466305"/>
            <a:chExt cx="4487164" cy="235267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567" y="1466305"/>
              <a:ext cx="1630362" cy="2352675"/>
            </a:xfrm>
            <a:prstGeom prst="rect">
              <a:avLst/>
            </a:prstGeom>
            <a:solidFill>
              <a:srgbClr val="00206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xtLst/>
          </p:spPr>
        </p:pic>
        <p:grpSp>
          <p:nvGrpSpPr>
            <p:cNvPr id="25" name="Grupo 24"/>
            <p:cNvGrpSpPr/>
            <p:nvPr/>
          </p:nvGrpSpPr>
          <p:grpSpPr>
            <a:xfrm>
              <a:off x="917765" y="2653119"/>
              <a:ext cx="2674344" cy="369332"/>
              <a:chOff x="4050266" y="3105460"/>
              <a:chExt cx="2674344" cy="369332"/>
            </a:xfrm>
          </p:grpSpPr>
          <p:sp>
            <p:nvSpPr>
              <p:cNvPr id="26" name="CaixaDeTexto 25"/>
              <p:cNvSpPr txBox="1"/>
              <p:nvPr/>
            </p:nvSpPr>
            <p:spPr>
              <a:xfrm>
                <a:off x="4050266" y="3105460"/>
                <a:ext cx="2433182" cy="369332"/>
              </a:xfrm>
              <a:prstGeom prst="rect">
                <a:avLst/>
              </a:prstGeom>
              <a:solidFill>
                <a:srgbClr val="0000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err="1">
                    <a:solidFill>
                      <a:schemeClr val="bg1"/>
                    </a:solidFill>
                  </a:rPr>
                  <a:t>Aggregates</a:t>
                </a:r>
                <a:r>
                  <a:rPr lang="pt-BR" dirty="0">
                    <a:solidFill>
                      <a:schemeClr val="bg1"/>
                    </a:solidFill>
                  </a:rPr>
                  <a:t> </a:t>
                </a:r>
                <a:r>
                  <a:rPr lang="pt-BR" dirty="0" err="1">
                    <a:solidFill>
                      <a:schemeClr val="bg1"/>
                    </a:solidFill>
                  </a:rPr>
                  <a:t>preserved</a:t>
                </a:r>
                <a:endParaRPr lang="pt-B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Seta para a direita 26"/>
              <p:cNvSpPr/>
              <p:nvPr/>
            </p:nvSpPr>
            <p:spPr>
              <a:xfrm>
                <a:off x="6488528" y="3183993"/>
                <a:ext cx="236082" cy="20406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29" name="Picture 4" descr="D:\Área de Trabalho - Prof. Juca\Área de Trabalho\Eventos\2009\Lucas do Rio Verde, Curso GMOSFSPD - Maio 2009\Fotos\DSCN3206.JPG"/>
          <p:cNvPicPr>
            <a:picLocks noChangeAspect="1" noChangeArrowheads="1"/>
          </p:cNvPicPr>
          <p:nvPr/>
        </p:nvPicPr>
        <p:blipFill>
          <a:blip r:embed="rId4" cstate="print"/>
          <a:srcRect l="43385" t="7339" b="9929"/>
          <a:stretch>
            <a:fillRect/>
          </a:stretch>
        </p:blipFill>
        <p:spPr bwMode="auto">
          <a:xfrm>
            <a:off x="6569861" y="1301102"/>
            <a:ext cx="2281444" cy="2499669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216166" y="4473062"/>
            <a:ext cx="5532298" cy="1249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 animBg="1"/>
      <p:bldP spid="9" grpId="0" animBg="1"/>
      <p:bldP spid="10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251520" y="178049"/>
          <a:ext cx="864096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3887924" y="3302300"/>
            <a:ext cx="4068452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4644008" y="2378396"/>
          <a:ext cx="4176465" cy="338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1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874">
                <a:tc>
                  <a:txBody>
                    <a:bodyPr/>
                    <a:lstStyle/>
                    <a:p>
                      <a:r>
                        <a:rPr lang="pt-BR" sz="2400" b="1" dirty="0" err="1"/>
                        <a:t>Depth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/>
                        <a:t>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/>
                        <a:t>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b="1" dirty="0"/>
                        <a:t>cm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err="1"/>
                        <a:t>Mean</a:t>
                      </a:r>
                      <a:r>
                        <a:rPr lang="pt-BR" b="1" dirty="0"/>
                        <a:t> </a:t>
                      </a:r>
                      <a:r>
                        <a:rPr lang="pt-BR" b="1" dirty="0" err="1"/>
                        <a:t>weight</a:t>
                      </a:r>
                      <a:r>
                        <a:rPr lang="pt-BR" b="1" dirty="0"/>
                        <a:t> </a:t>
                      </a:r>
                      <a:r>
                        <a:rPr lang="pt-BR" b="1" dirty="0" err="1"/>
                        <a:t>diameter</a:t>
                      </a:r>
                      <a:r>
                        <a:rPr lang="pt-BR" b="1" dirty="0"/>
                        <a:t> </a:t>
                      </a:r>
                    </a:p>
                    <a:p>
                      <a:pPr algn="ctr"/>
                      <a:r>
                        <a:rPr lang="pt-BR" b="1" dirty="0"/>
                        <a:t>(mm)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sz="2800" b="1" dirty="0"/>
                        <a:t>0-10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8.50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0.69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sz="2800" b="1" dirty="0"/>
                        <a:t>10-20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5.30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sz="2800" b="1" dirty="0"/>
                        <a:t>20-40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3.58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8100392" y="3659482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(12.3 times)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100392" y="4311845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(7.3 times)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100392" y="5014779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(4.8 times)</a:t>
            </a:r>
          </a:p>
        </p:txBody>
      </p:sp>
      <p:sp>
        <p:nvSpPr>
          <p:cNvPr id="8" name="Retângulo 7"/>
          <p:cNvSpPr/>
          <p:nvPr/>
        </p:nvSpPr>
        <p:spPr>
          <a:xfrm>
            <a:off x="4644008" y="3634433"/>
            <a:ext cx="4320480" cy="760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8100392" y="1186161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644008" y="1595320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/>
          <p:cNvCxnSpPr/>
          <p:nvPr/>
        </p:nvCxnSpPr>
        <p:spPr>
          <a:xfrm flipH="1">
            <a:off x="5364088" y="1595320"/>
            <a:ext cx="2736304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>
            <a:spLocks noChangeAspect="1"/>
          </p:cNvSpPr>
          <p:nvPr/>
        </p:nvSpPr>
        <p:spPr>
          <a:xfrm>
            <a:off x="3239852" y="2496707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2473136" y="3388710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2339752" y="4296907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2195736" y="5161003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>
            <a:spLocks noChangeAspect="1"/>
          </p:cNvSpPr>
          <p:nvPr/>
        </p:nvSpPr>
        <p:spPr>
          <a:xfrm>
            <a:off x="1979712" y="6025099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3887924" y="2741534"/>
            <a:ext cx="0" cy="35283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35496" y="6525344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Source</a:t>
            </a:r>
            <a:r>
              <a:rPr lang="pt-BR" sz="1600" dirty="0"/>
              <a:t>: Tivet, Sá, Lal, et al., </a:t>
            </a:r>
            <a:r>
              <a:rPr lang="pt-BR" sz="1600" b="1" dirty="0"/>
              <a:t>2013</a:t>
            </a:r>
            <a:r>
              <a:rPr lang="pt-BR" sz="1600" dirty="0"/>
              <a:t>. Soil and Tillage Research, v. 126, 203-218 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6606226" y="5991671"/>
            <a:ext cx="1134126" cy="461665"/>
            <a:chOff x="4644008" y="5991671"/>
            <a:chExt cx="1134126" cy="461665"/>
          </a:xfrm>
        </p:grpSpPr>
        <p:sp>
          <p:nvSpPr>
            <p:cNvPr id="24" name="Retângulo 23"/>
            <p:cNvSpPr/>
            <p:nvPr/>
          </p:nvSpPr>
          <p:spPr>
            <a:xfrm>
              <a:off x="4644008" y="6025099"/>
              <a:ext cx="360040" cy="35622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5004048" y="5991671"/>
              <a:ext cx="774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NV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7884368" y="5972380"/>
            <a:ext cx="1008112" cy="461665"/>
            <a:chOff x="6948264" y="5972380"/>
            <a:chExt cx="1008112" cy="461665"/>
          </a:xfrm>
        </p:grpSpPr>
        <p:sp>
          <p:nvSpPr>
            <p:cNvPr id="25" name="Retângulo 24"/>
            <p:cNvSpPr/>
            <p:nvPr/>
          </p:nvSpPr>
          <p:spPr>
            <a:xfrm>
              <a:off x="6948264" y="6021288"/>
              <a:ext cx="360040" cy="3562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7326306" y="5972380"/>
              <a:ext cx="630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CT</a:t>
              </a:r>
            </a:p>
          </p:txBody>
        </p:sp>
      </p:grpSp>
      <p:sp>
        <p:nvSpPr>
          <p:cNvPr id="30" name="Elipse 29"/>
          <p:cNvSpPr/>
          <p:nvPr/>
        </p:nvSpPr>
        <p:spPr>
          <a:xfrm>
            <a:off x="899592" y="1340768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5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que ocorre com os atributos do solo com a perda de C?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49842" y="1052736"/>
            <a:ext cx="2844316" cy="523220"/>
          </a:xfrm>
          <a:prstGeom prst="rect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Carbono orgânico</a:t>
            </a:r>
          </a:p>
        </p:txBody>
      </p:sp>
      <p:grpSp>
        <p:nvGrpSpPr>
          <p:cNvPr id="52" name="Grupo 51"/>
          <p:cNvGrpSpPr/>
          <p:nvPr/>
        </p:nvGrpSpPr>
        <p:grpSpPr>
          <a:xfrm>
            <a:off x="323528" y="1314345"/>
            <a:ext cx="8496944" cy="1218621"/>
            <a:chOff x="323528" y="1602377"/>
            <a:chExt cx="8496944" cy="1218621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4572000" y="1863987"/>
              <a:ext cx="0" cy="5569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/>
            <p:cNvSpPr txBox="1"/>
            <p:nvPr/>
          </p:nvSpPr>
          <p:spPr>
            <a:xfrm>
              <a:off x="323528" y="2420888"/>
              <a:ext cx="2016224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</a:t>
              </a:r>
              <a:r>
                <a:rPr lang="pt-BR" sz="2000" b="1" dirty="0" err="1">
                  <a:solidFill>
                    <a:schemeClr val="bg1"/>
                  </a:solidFill>
                </a:rPr>
                <a:t>fisicos</a:t>
              </a:r>
              <a:endParaRPr lang="pt-BR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ector angulado 10"/>
            <p:cNvCxnSpPr/>
            <p:nvPr/>
          </p:nvCxnSpPr>
          <p:spPr>
            <a:xfrm rot="10800000" flipV="1">
              <a:off x="1331640" y="1602377"/>
              <a:ext cx="1818202" cy="890518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3347864" y="2420888"/>
              <a:ext cx="2304256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químicos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372200" y="2420888"/>
              <a:ext cx="2448272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biológicos</a:t>
              </a:r>
            </a:p>
          </p:txBody>
        </p:sp>
        <p:cxnSp>
          <p:nvCxnSpPr>
            <p:cNvPr id="27" name="Conector angulado 26"/>
            <p:cNvCxnSpPr/>
            <p:nvPr/>
          </p:nvCxnSpPr>
          <p:spPr>
            <a:xfrm>
              <a:off x="5994158" y="1602379"/>
              <a:ext cx="1548172" cy="818509"/>
            </a:xfrm>
            <a:prstGeom prst="bentConnector3">
              <a:avLst>
                <a:gd name="adj1" fmla="val 99688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>
              <a:stCxn id="4" idx="3"/>
              <a:endCxn id="15" idx="1"/>
            </p:cNvCxnSpPr>
            <p:nvPr/>
          </p:nvCxnSpPr>
          <p:spPr>
            <a:xfrm>
              <a:off x="2339752" y="2620943"/>
              <a:ext cx="1008112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>
              <a:stCxn id="15" idx="3"/>
              <a:endCxn id="16" idx="1"/>
            </p:cNvCxnSpPr>
            <p:nvPr/>
          </p:nvCxnSpPr>
          <p:spPr>
            <a:xfrm>
              <a:off x="5652120" y="2620943"/>
              <a:ext cx="720080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251520" y="3110711"/>
            <a:ext cx="1728192" cy="400110"/>
            <a:chOff x="251520" y="3419708"/>
            <a:chExt cx="1728192" cy="400110"/>
          </a:xfrm>
        </p:grpSpPr>
        <p:sp>
          <p:nvSpPr>
            <p:cNvPr id="9" name="CaixaDeTexto 8"/>
            <p:cNvSpPr txBox="1"/>
            <p:nvPr/>
          </p:nvSpPr>
          <p:spPr>
            <a:xfrm>
              <a:off x="251520" y="3419708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Agregação</a:t>
              </a:r>
            </a:p>
          </p:txBody>
        </p:sp>
        <p:sp>
          <p:nvSpPr>
            <p:cNvPr id="10" name="Seta para baixo 9"/>
            <p:cNvSpPr/>
            <p:nvPr/>
          </p:nvSpPr>
          <p:spPr>
            <a:xfrm>
              <a:off x="1691680" y="357301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51520" y="3550621"/>
            <a:ext cx="2376264" cy="400110"/>
            <a:chOff x="251520" y="2996952"/>
            <a:chExt cx="1584176" cy="400110"/>
          </a:xfrm>
        </p:grpSpPr>
        <p:sp>
          <p:nvSpPr>
            <p:cNvPr id="5" name="CaixaDeTexto 4"/>
            <p:cNvSpPr txBox="1"/>
            <p:nvPr/>
          </p:nvSpPr>
          <p:spPr>
            <a:xfrm>
              <a:off x="251520" y="2996952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Densidade do Solo</a:t>
              </a:r>
            </a:p>
          </p:txBody>
        </p:sp>
        <p:sp>
          <p:nvSpPr>
            <p:cNvPr id="28" name="Seta para baixo 27"/>
            <p:cNvSpPr/>
            <p:nvPr/>
          </p:nvSpPr>
          <p:spPr>
            <a:xfrm flipV="1">
              <a:off x="1727848" y="3068960"/>
              <a:ext cx="72008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51520" y="4036954"/>
            <a:ext cx="1728192" cy="400110"/>
            <a:chOff x="251520" y="3842464"/>
            <a:chExt cx="1728192" cy="400110"/>
          </a:xfrm>
        </p:grpSpPr>
        <p:sp>
          <p:nvSpPr>
            <p:cNvPr id="7" name="CaixaDeTexto 6"/>
            <p:cNvSpPr txBox="1"/>
            <p:nvPr/>
          </p:nvSpPr>
          <p:spPr>
            <a:xfrm>
              <a:off x="251520" y="3842464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Porosidade</a:t>
              </a:r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1691680" y="400506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51520" y="4514795"/>
            <a:ext cx="1728192" cy="400110"/>
            <a:chOff x="251520" y="4253026"/>
            <a:chExt cx="1728192" cy="400110"/>
          </a:xfrm>
        </p:grpSpPr>
        <p:sp>
          <p:nvSpPr>
            <p:cNvPr id="8" name="CaixaDeTexto 7"/>
            <p:cNvSpPr txBox="1"/>
            <p:nvPr/>
          </p:nvSpPr>
          <p:spPr>
            <a:xfrm>
              <a:off x="251520" y="425302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Infiltração</a:t>
              </a:r>
            </a:p>
          </p:txBody>
        </p:sp>
        <p:sp>
          <p:nvSpPr>
            <p:cNvPr id="30" name="Seta para baixo 29"/>
            <p:cNvSpPr/>
            <p:nvPr/>
          </p:nvSpPr>
          <p:spPr>
            <a:xfrm>
              <a:off x="1691680" y="436510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251520" y="4923105"/>
            <a:ext cx="1944216" cy="707886"/>
            <a:chOff x="251520" y="4665330"/>
            <a:chExt cx="1944216" cy="707886"/>
          </a:xfrm>
        </p:grpSpPr>
        <p:sp>
          <p:nvSpPr>
            <p:cNvPr id="6" name="CaixaDeTexto 5"/>
            <p:cNvSpPr txBox="1"/>
            <p:nvPr/>
          </p:nvSpPr>
          <p:spPr>
            <a:xfrm>
              <a:off x="251520" y="4665330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Resistência a  </a:t>
              </a:r>
            </a:p>
            <a:p>
              <a:r>
                <a:rPr lang="pt-BR" sz="2000" b="1" dirty="0"/>
                <a:t>penetração</a:t>
              </a:r>
            </a:p>
          </p:txBody>
        </p:sp>
        <p:sp>
          <p:nvSpPr>
            <p:cNvPr id="31" name="Seta para baixo 30"/>
            <p:cNvSpPr/>
            <p:nvPr/>
          </p:nvSpPr>
          <p:spPr>
            <a:xfrm flipV="1">
              <a:off x="1763688" y="501317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3275856" y="3604954"/>
            <a:ext cx="2088232" cy="400110"/>
            <a:chOff x="3275856" y="3820978"/>
            <a:chExt cx="2088232" cy="400110"/>
          </a:xfrm>
        </p:grpSpPr>
        <p:sp>
          <p:nvSpPr>
            <p:cNvPr id="19" name="CaixaDeTexto 18"/>
            <p:cNvSpPr txBox="1"/>
            <p:nvPr/>
          </p:nvSpPr>
          <p:spPr>
            <a:xfrm>
              <a:off x="3275856" y="3820978"/>
              <a:ext cx="1944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Potencial redox</a:t>
              </a:r>
            </a:p>
          </p:txBody>
        </p:sp>
        <p:sp>
          <p:nvSpPr>
            <p:cNvPr id="33" name="Seta para baixo 32"/>
            <p:cNvSpPr/>
            <p:nvPr/>
          </p:nvSpPr>
          <p:spPr>
            <a:xfrm flipV="1">
              <a:off x="5220072" y="3910018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3275856" y="4077072"/>
            <a:ext cx="2639338" cy="707886"/>
            <a:chOff x="3275856" y="4233282"/>
            <a:chExt cx="1989402" cy="707886"/>
          </a:xfrm>
        </p:grpSpPr>
        <p:sp>
          <p:nvSpPr>
            <p:cNvPr id="21" name="CaixaDeTexto 20"/>
            <p:cNvSpPr txBox="1"/>
            <p:nvPr/>
          </p:nvSpPr>
          <p:spPr>
            <a:xfrm>
              <a:off x="3275856" y="4233282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Disponibilidade de N, P, S e micronutrientes</a:t>
              </a:r>
            </a:p>
          </p:txBody>
        </p:sp>
        <p:sp>
          <p:nvSpPr>
            <p:cNvPr id="37" name="Seta para baixo 36"/>
            <p:cNvSpPr/>
            <p:nvPr/>
          </p:nvSpPr>
          <p:spPr>
            <a:xfrm>
              <a:off x="5121242" y="465313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3239852" y="3154322"/>
            <a:ext cx="936104" cy="400110"/>
            <a:chOff x="3239852" y="3442354"/>
            <a:chExt cx="936104" cy="400110"/>
          </a:xfrm>
        </p:grpSpPr>
        <p:sp>
          <p:nvSpPr>
            <p:cNvPr id="18" name="CaixaDeTexto 17"/>
            <p:cNvSpPr txBox="1"/>
            <p:nvPr/>
          </p:nvSpPr>
          <p:spPr>
            <a:xfrm>
              <a:off x="3239852" y="3442354"/>
              <a:ext cx="9361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CTC</a:t>
              </a:r>
            </a:p>
          </p:txBody>
        </p:sp>
        <p:sp>
          <p:nvSpPr>
            <p:cNvPr id="38" name="Seta para baixo 37"/>
            <p:cNvSpPr/>
            <p:nvPr/>
          </p:nvSpPr>
          <p:spPr>
            <a:xfrm>
              <a:off x="3852576" y="356501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3239852" y="2708920"/>
            <a:ext cx="756740" cy="400110"/>
            <a:chOff x="3239852" y="2996952"/>
            <a:chExt cx="756740" cy="400110"/>
          </a:xfrm>
        </p:grpSpPr>
        <p:sp>
          <p:nvSpPr>
            <p:cNvPr id="17" name="CaixaDeTexto 16"/>
            <p:cNvSpPr txBox="1"/>
            <p:nvPr/>
          </p:nvSpPr>
          <p:spPr>
            <a:xfrm>
              <a:off x="3239852" y="2996952"/>
              <a:ext cx="756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pH</a:t>
              </a:r>
            </a:p>
          </p:txBody>
        </p:sp>
        <p:sp>
          <p:nvSpPr>
            <p:cNvPr id="39" name="Seta para baixo 38"/>
            <p:cNvSpPr/>
            <p:nvPr/>
          </p:nvSpPr>
          <p:spPr>
            <a:xfrm>
              <a:off x="3852576" y="313487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                       </a:t>
              </a:r>
            </a:p>
          </p:txBody>
        </p:sp>
      </p:grpSp>
      <p:grpSp>
        <p:nvGrpSpPr>
          <p:cNvPr id="56" name="Grupo 13"/>
          <p:cNvGrpSpPr/>
          <p:nvPr/>
        </p:nvGrpSpPr>
        <p:grpSpPr>
          <a:xfrm>
            <a:off x="251514" y="2653512"/>
            <a:ext cx="2761819" cy="400110"/>
            <a:chOff x="251519" y="3419708"/>
            <a:chExt cx="2761819" cy="400110"/>
          </a:xfrm>
        </p:grpSpPr>
        <p:sp>
          <p:nvSpPr>
            <p:cNvPr id="57" name="CaixaDeTexto 56"/>
            <p:cNvSpPr txBox="1"/>
            <p:nvPr/>
          </p:nvSpPr>
          <p:spPr>
            <a:xfrm>
              <a:off x="251519" y="3419708"/>
              <a:ext cx="2685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Dispersão de </a:t>
              </a:r>
              <a:r>
                <a:rPr lang="pt-BR" sz="2000" b="1" dirty="0" err="1"/>
                <a:t>particulas</a:t>
              </a:r>
              <a:endParaRPr lang="pt-BR" sz="2000" b="1" dirty="0"/>
            </a:p>
          </p:txBody>
        </p:sp>
        <p:sp>
          <p:nvSpPr>
            <p:cNvPr id="58" name="Seta para baixo 9"/>
            <p:cNvSpPr/>
            <p:nvPr/>
          </p:nvSpPr>
          <p:spPr>
            <a:xfrm flipV="1">
              <a:off x="2869322" y="353145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11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/>
          </p:nvPr>
        </p:nvGraphicFramePr>
        <p:xfrm>
          <a:off x="381379" y="609599"/>
          <a:ext cx="5091167" cy="5841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078182" y="0"/>
            <a:ext cx="5264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Distribuição do pH no perfil do solo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4218" y="6476134"/>
            <a:ext cx="668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Sá, </a:t>
            </a:r>
            <a:r>
              <a:rPr lang="pt-BR" dirty="0" err="1">
                <a:solidFill>
                  <a:schemeClr val="bg1"/>
                </a:solidFill>
              </a:rPr>
              <a:t>Cerri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Lal</a:t>
            </a:r>
            <a:r>
              <a:rPr lang="pt-BR" dirty="0">
                <a:solidFill>
                  <a:schemeClr val="bg1"/>
                </a:solidFill>
              </a:rPr>
              <a:t> et al., 2009. </a:t>
            </a:r>
            <a:r>
              <a:rPr lang="pt-BR" dirty="0" err="1">
                <a:solidFill>
                  <a:schemeClr val="bg1"/>
                </a:solidFill>
              </a:rPr>
              <a:t>Soil</a:t>
            </a:r>
            <a:r>
              <a:rPr lang="pt-BR" dirty="0">
                <a:solidFill>
                  <a:schemeClr val="bg1"/>
                </a:solidFill>
              </a:rPr>
              <a:t> &amp; </a:t>
            </a:r>
            <a:r>
              <a:rPr lang="pt-BR" dirty="0" err="1">
                <a:solidFill>
                  <a:schemeClr val="bg1"/>
                </a:solidFill>
              </a:rPr>
              <a:t>Tillage</a:t>
            </a:r>
            <a:r>
              <a:rPr lang="pt-BR" dirty="0">
                <a:solidFill>
                  <a:schemeClr val="bg1"/>
                </a:solidFill>
              </a:rPr>
              <a:t>  </a:t>
            </a:r>
            <a:r>
              <a:rPr lang="pt-BR" dirty="0" err="1">
                <a:solidFill>
                  <a:schemeClr val="bg1"/>
                </a:solidFill>
              </a:rPr>
              <a:t>Research</a:t>
            </a:r>
            <a:r>
              <a:rPr lang="pt-BR" dirty="0">
                <a:solidFill>
                  <a:schemeClr val="bg1"/>
                </a:solidFill>
              </a:rPr>
              <a:t>, v.104:56-64</a:t>
            </a:r>
          </a:p>
        </p:txBody>
      </p:sp>
    </p:spTree>
    <p:extLst>
      <p:ext uri="{BB962C8B-B14F-4D97-AF65-F5344CB8AC3E}">
        <p14:creationId xmlns:p14="http://schemas.microsoft.com/office/powerpoint/2010/main" val="36427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485383"/>
              </p:ext>
            </p:extLst>
          </p:nvPr>
        </p:nvGraphicFramePr>
        <p:xfrm>
          <a:off x="103827" y="908720"/>
          <a:ext cx="9026525" cy="563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07504" y="-27384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 (Mata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, PC)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Lucas do Rio Verde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223628" y="218570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76056" y="278092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16016" y="340983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968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2820183"/>
              </p:ext>
            </p:extLst>
          </p:nvPr>
        </p:nvGraphicFramePr>
        <p:xfrm>
          <a:off x="360362" y="1124744"/>
          <a:ext cx="8423275" cy="563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da CTC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 (Mata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, PC)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Lucas do Rio Verde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have direita 5"/>
          <p:cNvSpPr/>
          <p:nvPr/>
        </p:nvSpPr>
        <p:spPr>
          <a:xfrm>
            <a:off x="7812360" y="2132856"/>
            <a:ext cx="288032" cy="187220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020272" y="4049937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- 3.5 </a:t>
            </a:r>
          </a:p>
          <a:p>
            <a:pPr algn="ctr"/>
            <a:r>
              <a:rPr lang="pt-BR" sz="2400" b="1" dirty="0" err="1"/>
              <a:t>cmolc</a:t>
            </a:r>
            <a:r>
              <a:rPr lang="pt-BR" sz="2400" b="1" dirty="0"/>
              <a:t> dm</a:t>
            </a:r>
            <a:r>
              <a:rPr lang="pt-BR" sz="2400" b="1" baseline="30000" dirty="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9563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atossolo Bruno Castrolanda"/>
          <p:cNvPicPr>
            <a:picLocks noChangeAspect="1" noChangeArrowheads="1"/>
          </p:cNvPicPr>
          <p:nvPr/>
        </p:nvPicPr>
        <p:blipFill>
          <a:blip r:embed="rId2" cstate="print"/>
          <a:srcRect t="14287" b="14287"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9011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49237"/>
              </p:ext>
            </p:extLst>
          </p:nvPr>
        </p:nvGraphicFramePr>
        <p:xfrm>
          <a:off x="381000" y="1600200"/>
          <a:ext cx="8458200" cy="4809744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6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Local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Solos (Unid.)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%</a:t>
                      </a: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da CTC devido a MOS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Referência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Estado de São Paulo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16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70 a 74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Raij,1969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Estado do Paraná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12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75 a 90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Pavan, 1985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Região dos Cerrados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14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75 a 85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80 a 90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Lopes, 1978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Resck, 1998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8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Faixa Média =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70 a 90 %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da CTC dos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solos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é proveniente da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 Black" pitchFamily="34" charset="0"/>
                        </a:rPr>
                        <a:t>Matéria Orgânica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9043" name="Text Box 35"/>
          <p:cNvSpPr txBox="1">
            <a:spLocks noChangeArrowheads="1"/>
          </p:cNvSpPr>
          <p:nvPr/>
        </p:nvSpPr>
        <p:spPr bwMode="auto">
          <a:xfrm>
            <a:off x="304800" y="152400"/>
            <a:ext cx="8610600" cy="12287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  <a:alpha val="7000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70000"/>
                </a:schemeClr>
              </a:gs>
            </a:gsLst>
            <a:lin ang="5400000" scaled="1"/>
          </a:gra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Contribuição da </a:t>
            </a:r>
            <a:r>
              <a:rPr lang="pt-BR" sz="36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Matéria Orgânica </a:t>
            </a: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na </a:t>
            </a:r>
            <a:r>
              <a:rPr lang="pt-BR" sz="36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CTC</a:t>
            </a: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 de </a:t>
            </a:r>
            <a:r>
              <a:rPr lang="pt-BR" sz="36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solos</a:t>
            </a: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 no Brasil</a:t>
            </a:r>
            <a:endParaRPr lang="en-US" sz="3600" dirty="0">
              <a:solidFill>
                <a:schemeClr val="bg1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134"/>
          <p:cNvSpPr txBox="1">
            <a:spLocks noChangeArrowheads="1"/>
          </p:cNvSpPr>
          <p:nvPr/>
        </p:nvSpPr>
        <p:spPr bwMode="auto">
          <a:xfrm>
            <a:off x="1403350" y="152400"/>
            <a:ext cx="681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latin typeface="Tahoma" pitchFamily="34" charset="0"/>
              </a:rPr>
              <a:t>MOS x CTC em amostras coletas no MT em plantio direto</a:t>
            </a:r>
            <a:endParaRPr lang="en-US" sz="2400" b="1" dirty="0">
              <a:latin typeface="Tahoma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85750" y="1000125"/>
            <a:ext cx="8572500" cy="5606519"/>
            <a:chOff x="285750" y="1000125"/>
            <a:chExt cx="8572500" cy="5606519"/>
          </a:xfrm>
        </p:grpSpPr>
        <p:pic>
          <p:nvPicPr>
            <p:cNvPr id="59394" name="Gráfico 11"/>
            <p:cNvPicPr>
              <a:picLocks noChangeArrowheads="1"/>
            </p:cNvPicPr>
            <p:nvPr/>
          </p:nvPicPr>
          <p:blipFill>
            <a:blip r:embed="rId3" cstate="print"/>
            <a:srcRect l="-1334" t="-2266" r="-1183" b="-1324"/>
            <a:stretch>
              <a:fillRect/>
            </a:stretch>
          </p:blipFill>
          <p:spPr bwMode="auto">
            <a:xfrm>
              <a:off x="285750" y="1000125"/>
              <a:ext cx="8572500" cy="558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CaixaDeTexto 2"/>
            <p:cNvSpPr txBox="1"/>
            <p:nvPr/>
          </p:nvSpPr>
          <p:spPr>
            <a:xfrm>
              <a:off x="5350595" y="4717593"/>
              <a:ext cx="325385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CTC = 0.18</a:t>
              </a:r>
              <a:r>
                <a:rPr lang="pt-BR" sz="2000" baseline="-25000" dirty="0"/>
                <a:t>MOS</a:t>
              </a:r>
              <a:r>
                <a:rPr lang="pt-BR" sz="2000" dirty="0"/>
                <a:t> + 2.54</a:t>
              </a:r>
            </a:p>
            <a:p>
              <a:r>
                <a:rPr lang="pt-BR" sz="2000" dirty="0"/>
                <a:t>R</a:t>
              </a:r>
              <a:r>
                <a:rPr lang="pt-BR" sz="2000" baseline="30000" dirty="0"/>
                <a:t>2</a:t>
              </a:r>
              <a:r>
                <a:rPr lang="pt-BR" sz="2000" dirty="0"/>
                <a:t> = 0.66</a:t>
              </a:r>
            </a:p>
            <a:p>
              <a:r>
                <a:rPr lang="pt-BR" sz="2000" i="1" dirty="0"/>
                <a:t>n</a:t>
              </a:r>
              <a:r>
                <a:rPr lang="pt-BR" sz="2000" dirty="0"/>
                <a:t> = 2088 amostras</a:t>
              </a:r>
            </a:p>
          </p:txBody>
        </p:sp>
        <p:sp>
          <p:nvSpPr>
            <p:cNvPr id="5" name="CaixaDeTexto 4"/>
            <p:cNvSpPr txBox="1"/>
            <p:nvPr/>
          </p:nvSpPr>
          <p:spPr>
            <a:xfrm rot="16200000">
              <a:off x="-488595" y="3480973"/>
              <a:ext cx="20882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CTC, </a:t>
              </a:r>
              <a:r>
                <a:rPr lang="pt-BR" sz="2000" dirty="0" err="1"/>
                <a:t>cmolc</a:t>
              </a:r>
              <a:r>
                <a:rPr lang="pt-BR" sz="2000" dirty="0"/>
                <a:t> dm</a:t>
              </a:r>
              <a:r>
                <a:rPr lang="pt-BR" sz="2000" baseline="30000" dirty="0"/>
                <a:t>-3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4427984" y="6237312"/>
              <a:ext cx="16270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MOS, g dm</a:t>
              </a:r>
              <a:r>
                <a:rPr lang="pt-BR" baseline="30000" dirty="0"/>
                <a:t>-3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35496" y="642203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Source</a:t>
            </a:r>
            <a:r>
              <a:rPr lang="pt-BR" b="1" dirty="0"/>
              <a:t>: </a:t>
            </a:r>
            <a:r>
              <a:rPr lang="pt-BR" dirty="0"/>
              <a:t>Sá, 2008 (SBCS)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092280" y="2276872"/>
            <a:ext cx="129614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 cada 1 g MOS aumenta 0.18 </a:t>
            </a:r>
            <a:r>
              <a:rPr lang="pt-BR" dirty="0" err="1"/>
              <a:t>cmolc</a:t>
            </a:r>
            <a:r>
              <a:rPr lang="pt-BR" dirty="0"/>
              <a:t>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10 g MOS</a:t>
            </a:r>
          </a:p>
          <a:p>
            <a:pPr algn="ctr"/>
            <a:r>
              <a:rPr lang="pt-BR" dirty="0"/>
              <a:t>1.8 </a:t>
            </a:r>
            <a:r>
              <a:rPr lang="pt-BR" dirty="0" err="1"/>
              <a:t>cmolc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5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747597"/>
              </p:ext>
            </p:extLst>
          </p:nvPr>
        </p:nvGraphicFramePr>
        <p:xfrm>
          <a:off x="395536" y="822644"/>
          <a:ext cx="8280920" cy="575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5" name="CaixaDeTexto 2"/>
          <p:cNvSpPr txBox="1">
            <a:spLocks noChangeArrowheads="1"/>
          </p:cNvSpPr>
          <p:nvPr/>
        </p:nvSpPr>
        <p:spPr bwMode="auto">
          <a:xfrm>
            <a:off x="0" y="-2738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Distribuição</a:t>
            </a:r>
            <a:r>
              <a:rPr lang="en-US" sz="2400" b="1" dirty="0"/>
              <a:t> do pH no </a:t>
            </a:r>
            <a:r>
              <a:rPr lang="en-US" sz="2400" b="1" dirty="0" err="1"/>
              <a:t>perfil</a:t>
            </a:r>
            <a:r>
              <a:rPr lang="en-US" sz="2400" b="1" dirty="0"/>
              <a:t> do solo. </a:t>
            </a:r>
          </a:p>
          <a:p>
            <a:pPr algn="ctr"/>
            <a:r>
              <a:rPr lang="en-US" sz="2400" b="1" dirty="0"/>
              <a:t>Mata </a:t>
            </a:r>
            <a:r>
              <a:rPr lang="en-US" sz="2400" b="1" dirty="0" err="1"/>
              <a:t>nativa</a:t>
            </a:r>
            <a:r>
              <a:rPr lang="en-US" sz="2400" b="1" dirty="0"/>
              <a:t> e PC Lucas do Rio Verde, MT. </a:t>
            </a:r>
            <a:r>
              <a:rPr lang="en-US" sz="2400" b="1" dirty="0" err="1"/>
              <a:t>Estação</a:t>
            </a:r>
            <a:r>
              <a:rPr lang="en-US" sz="2400" b="1" dirty="0"/>
              <a:t> experimental da FRV 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96336" y="203123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64288" y="270892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80312" y="339938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*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090" y="6453336"/>
            <a:ext cx="454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Sá et al., 2009. Soil and Tillage Research</a:t>
            </a:r>
          </a:p>
        </p:txBody>
      </p:sp>
    </p:spTree>
    <p:extLst>
      <p:ext uri="{BB962C8B-B14F-4D97-AF65-F5344CB8AC3E}">
        <p14:creationId xmlns:p14="http://schemas.microsoft.com/office/powerpoint/2010/main" val="8824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233186"/>
              </p:ext>
            </p:extLst>
          </p:nvPr>
        </p:nvGraphicFramePr>
        <p:xfrm>
          <a:off x="251520" y="836712"/>
          <a:ext cx="8712967" cy="587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939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Distribuição do Al trocável (</a:t>
            </a:r>
            <a:r>
              <a:rPr lang="en-US" sz="2000" b="1"/>
              <a:t>Al</a:t>
            </a:r>
            <a:r>
              <a:rPr lang="en-US" sz="2000" b="1" baseline="30000"/>
              <a:t>3+</a:t>
            </a:r>
            <a:r>
              <a:rPr lang="en-US" sz="2000"/>
              <a:t>) no perfil do solo (Mata nativa e PC) em Lucas do Rio Verde – Estação experimental da FRV </a:t>
            </a:r>
            <a:endParaRPr lang="pt-BR" sz="200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4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0" y="0"/>
            <a:ext cx="4572000" cy="6858000"/>
            <a:chOff x="2880" y="0"/>
            <a:chExt cx="2880" cy="4320"/>
          </a:xfrm>
        </p:grpSpPr>
        <p:pic>
          <p:nvPicPr>
            <p:cNvPr id="1229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294" name="Group 16"/>
            <p:cNvGrpSpPr>
              <a:grpSpLocks/>
            </p:cNvGrpSpPr>
            <p:nvPr/>
          </p:nvGrpSpPr>
          <p:grpSpPr bwMode="auto">
            <a:xfrm>
              <a:off x="3600" y="1056"/>
              <a:ext cx="192" cy="2928"/>
              <a:chOff x="4128" y="1056"/>
              <a:chExt cx="192" cy="2928"/>
            </a:xfrm>
          </p:grpSpPr>
          <p:sp>
            <p:nvSpPr>
              <p:cNvPr id="12300" name="Line 7"/>
              <p:cNvSpPr>
                <a:spLocks noChangeShapeType="1"/>
              </p:cNvSpPr>
              <p:nvPr/>
            </p:nvSpPr>
            <p:spPr bwMode="auto">
              <a:xfrm>
                <a:off x="4128" y="1056"/>
                <a:ext cx="0" cy="2928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1" name="Line 11"/>
              <p:cNvSpPr>
                <a:spLocks noChangeShapeType="1"/>
              </p:cNvSpPr>
              <p:nvPr/>
            </p:nvSpPr>
            <p:spPr bwMode="auto">
              <a:xfrm>
                <a:off x="4128" y="1056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2" name="Line 12"/>
              <p:cNvSpPr>
                <a:spLocks noChangeShapeType="1"/>
              </p:cNvSpPr>
              <p:nvPr/>
            </p:nvSpPr>
            <p:spPr bwMode="auto">
              <a:xfrm>
                <a:off x="4128" y="1824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3" name="Line 13"/>
              <p:cNvSpPr>
                <a:spLocks noChangeShapeType="1"/>
              </p:cNvSpPr>
              <p:nvPr/>
            </p:nvSpPr>
            <p:spPr bwMode="auto">
              <a:xfrm>
                <a:off x="4128" y="3984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4" name="Line 14"/>
              <p:cNvSpPr>
                <a:spLocks noChangeShapeType="1"/>
              </p:cNvSpPr>
              <p:nvPr/>
            </p:nvSpPr>
            <p:spPr bwMode="auto">
              <a:xfrm>
                <a:off x="4128" y="2544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5" name="Line 15"/>
              <p:cNvSpPr>
                <a:spLocks noChangeShapeType="1"/>
              </p:cNvSpPr>
              <p:nvPr/>
            </p:nvSpPr>
            <p:spPr bwMode="auto">
              <a:xfrm>
                <a:off x="4128" y="3264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0737" name="Text Box 17"/>
            <p:cNvSpPr txBox="1">
              <a:spLocks noChangeArrowheads="1"/>
            </p:cNvSpPr>
            <p:nvPr/>
          </p:nvSpPr>
          <p:spPr bwMode="auto">
            <a:xfrm>
              <a:off x="3936" y="816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30738" name="Text Box 18"/>
            <p:cNvSpPr txBox="1">
              <a:spLocks noChangeArrowheads="1"/>
            </p:cNvSpPr>
            <p:nvPr/>
          </p:nvSpPr>
          <p:spPr bwMode="auto">
            <a:xfrm>
              <a:off x="3792" y="1584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10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30739" name="Text Box 19"/>
            <p:cNvSpPr txBox="1">
              <a:spLocks noChangeArrowheads="1"/>
            </p:cNvSpPr>
            <p:nvPr/>
          </p:nvSpPr>
          <p:spPr bwMode="auto">
            <a:xfrm>
              <a:off x="3792" y="2304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20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30740" name="Text Box 20"/>
            <p:cNvSpPr txBox="1">
              <a:spLocks noChangeArrowheads="1"/>
            </p:cNvSpPr>
            <p:nvPr/>
          </p:nvSpPr>
          <p:spPr bwMode="auto">
            <a:xfrm>
              <a:off x="3792" y="3024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30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30741" name="Text Box 21"/>
            <p:cNvSpPr txBox="1">
              <a:spLocks noChangeArrowheads="1"/>
            </p:cNvSpPr>
            <p:nvPr/>
          </p:nvSpPr>
          <p:spPr bwMode="auto">
            <a:xfrm>
              <a:off x="3792" y="3763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40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179513" y="260648"/>
            <a:ext cx="4392488" cy="2677656"/>
          </a:xfrm>
          <a:prstGeom prst="rect">
            <a:avLst/>
          </a:prstGeom>
          <a:solidFill>
            <a:schemeClr val="tx1">
              <a:alpha val="45000"/>
            </a:schemeClr>
          </a:solidFill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chemeClr val="bg1"/>
                </a:solidFill>
              </a:rPr>
              <a:t>En suelos no perturbados la estratificación de C y de los nutrientes </a:t>
            </a:r>
            <a:r>
              <a:rPr lang="es-ES" sz="2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es un proceso natural </a:t>
            </a:r>
            <a:r>
              <a:rPr lang="es-ES" sz="2800" dirty="0">
                <a:solidFill>
                  <a:schemeClr val="bg1"/>
                </a:solidFill>
              </a:rPr>
              <a:t>regido por la entrada continua de C por los residuos  de cultivo. </a:t>
            </a:r>
            <a:endParaRPr lang="pt-BR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DFCE763-175C-47D7-842B-EB9FE767A987}"/>
              </a:ext>
            </a:extLst>
          </p:cNvPr>
          <p:cNvSpPr txBox="1"/>
          <p:nvPr/>
        </p:nvSpPr>
        <p:spPr>
          <a:xfrm>
            <a:off x="179513" y="3094038"/>
            <a:ext cx="4392486" cy="3539430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chemeClr val="bg1"/>
                </a:solidFill>
              </a:rPr>
              <a:t>El enriquecimiento de la capa superficial con los efectos de la descomposición, pero disminuyendo con el aumento de la profundidad del suelo </a:t>
            </a: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</a:rPr>
              <a:t>(Prescott et al., 1985)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26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298039"/>
              </p:ext>
            </p:extLst>
          </p:nvPr>
        </p:nvGraphicFramePr>
        <p:xfrm>
          <a:off x="319087" y="980727"/>
          <a:ext cx="8429377" cy="584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63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Distribuição do cálcio </a:t>
            </a:r>
            <a:r>
              <a:rPr lang="en-US" sz="2000" b="1"/>
              <a:t>(Ca</a:t>
            </a:r>
            <a:r>
              <a:rPr lang="en-US" sz="2000" b="1" baseline="30000"/>
              <a:t>2+</a:t>
            </a:r>
            <a:r>
              <a:rPr lang="en-US" sz="2000" b="1"/>
              <a:t>)</a:t>
            </a:r>
            <a:r>
              <a:rPr lang="en-US" sz="2000"/>
              <a:t> no perfil do solo (Mata nativa e PC) em Lucas do Rio Verde – Estação experimental da FRV </a:t>
            </a:r>
            <a:endParaRPr lang="pt-BR" sz="200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2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570948"/>
              </p:ext>
            </p:extLst>
          </p:nvPr>
        </p:nvGraphicFramePr>
        <p:xfrm>
          <a:off x="251520" y="908720"/>
          <a:ext cx="8496944" cy="5776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Distribuição da saturação por bases </a:t>
            </a:r>
            <a:r>
              <a:rPr lang="en-US" sz="2000" b="1"/>
              <a:t>(V%)</a:t>
            </a:r>
            <a:r>
              <a:rPr lang="en-US" sz="2000"/>
              <a:t> no perfil do solo (Mata nativa e PC) em Lucas do Rio Verde – Estação experimental da FRV </a:t>
            </a:r>
            <a:endParaRPr lang="pt-BR" sz="200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1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CC728A4-7D8C-4009-B8C1-85C05B3FF17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5969" y="673768"/>
          <a:ext cx="4445418" cy="618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48A9915-810C-4E13-871B-FD9F5D22640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0" y="673768"/>
          <a:ext cx="4572000" cy="6195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ixaDeTexto 3"/>
          <p:cNvSpPr txBox="1"/>
          <p:nvPr/>
        </p:nvSpPr>
        <p:spPr>
          <a:xfrm rot="16200000">
            <a:off x="-930914" y="3565826"/>
            <a:ext cx="232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Profundidade (cm)</a:t>
            </a:r>
          </a:p>
        </p:txBody>
      </p:sp>
    </p:spTree>
    <p:extLst>
      <p:ext uri="{BB962C8B-B14F-4D97-AF65-F5344CB8AC3E}">
        <p14:creationId xmlns:p14="http://schemas.microsoft.com/office/powerpoint/2010/main" val="5731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7EA92E6-B759-4894-82E0-4715E19F6CE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5010" y="752976"/>
          <a:ext cx="4331369" cy="599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>
            <a:extLst/>
          </p:cNvPr>
          <p:cNvGraphicFramePr>
            <a:graphicFrameLocks/>
          </p:cNvGraphicFramePr>
          <p:nvPr>
            <p:extLst/>
          </p:nvPr>
        </p:nvGraphicFramePr>
        <p:xfrm>
          <a:off x="4572000" y="785060"/>
          <a:ext cx="4491788" cy="599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ângulo 3"/>
          <p:cNvSpPr/>
          <p:nvPr/>
        </p:nvSpPr>
        <p:spPr>
          <a:xfrm>
            <a:off x="0" y="0"/>
            <a:ext cx="9144000" cy="8071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35886" y="32085"/>
            <a:ext cx="8911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Distribuição do pH num </a:t>
            </a:r>
            <a:r>
              <a:rPr lang="pt-BR" sz="2000" b="1" dirty="0" err="1">
                <a:solidFill>
                  <a:schemeClr val="bg1"/>
                </a:solidFill>
              </a:rPr>
              <a:t>Neossolo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Quartzarênico</a:t>
            </a:r>
            <a:r>
              <a:rPr lang="pt-BR" sz="2000" b="1" dirty="0">
                <a:solidFill>
                  <a:schemeClr val="bg1"/>
                </a:solidFill>
              </a:rPr>
              <a:t> devido a conversão da vegetação natural para agricultura com o uso do preparo e aplicação de calcário</a:t>
            </a:r>
          </a:p>
        </p:txBody>
      </p:sp>
      <p:sp>
        <p:nvSpPr>
          <p:cNvPr id="6" name="CaixaDeTexto 5"/>
          <p:cNvSpPr txBox="1"/>
          <p:nvPr/>
        </p:nvSpPr>
        <p:spPr>
          <a:xfrm rot="16200000">
            <a:off x="7570483" y="4064553"/>
            <a:ext cx="2702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Sá et al., 2017 (em preparação)</a:t>
            </a:r>
          </a:p>
        </p:txBody>
      </p:sp>
    </p:spTree>
    <p:extLst>
      <p:ext uri="{BB962C8B-B14F-4D97-AF65-F5344CB8AC3E}">
        <p14:creationId xmlns:p14="http://schemas.microsoft.com/office/powerpoint/2010/main" val="31280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Imagem 5" descr="Milho x Braquiar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Imagem 3" descr="Palhada de Braquiaria 18.3 ton ha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4" cstate="print"/>
          <a:srcRect l="4430" r="20522"/>
          <a:stretch>
            <a:fillRect/>
          </a:stretch>
        </p:blipFill>
        <p:spPr bwMode="auto">
          <a:xfrm>
            <a:off x="0" y="34290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CaixaDeTexto 10"/>
          <p:cNvSpPr txBox="1">
            <a:spLocks noChangeArrowheads="1"/>
          </p:cNvSpPr>
          <p:nvPr/>
        </p:nvSpPr>
        <p:spPr bwMode="auto">
          <a:xfrm>
            <a:off x="178246" y="4941168"/>
            <a:ext cx="8858250" cy="175432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/>
              <a:t>Se implantarmos o plantio direto com qualidade o que pode acontecer com a fertilidade do Solo?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2" cstate="print"/>
          <a:srcRect l="4430" r="20522"/>
          <a:stretch>
            <a:fillRect/>
          </a:stretch>
        </p:blipFill>
        <p:spPr bwMode="auto">
          <a:xfrm>
            <a:off x="1685" y="0"/>
            <a:ext cx="9139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18898" t="73575" r="13606" b="20157"/>
          <a:stretch>
            <a:fillRect/>
          </a:stretch>
        </p:blipFill>
        <p:spPr bwMode="auto">
          <a:xfrm>
            <a:off x="571472" y="5441862"/>
            <a:ext cx="8001056" cy="1201848"/>
          </a:xfrm>
          <a:prstGeom prst="rect">
            <a:avLst/>
          </a:prstGeom>
          <a:noFill/>
        </p:spPr>
      </p:pic>
      <p:pic>
        <p:nvPicPr>
          <p:cNvPr id="4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17386" t="8063" r="13606" b="61480"/>
          <a:stretch>
            <a:fillRect/>
          </a:stretch>
        </p:blipFill>
        <p:spPr bwMode="auto">
          <a:xfrm>
            <a:off x="571472" y="142852"/>
            <a:ext cx="7929618" cy="1469441"/>
          </a:xfrm>
          <a:prstGeom prst="rect">
            <a:avLst/>
          </a:prstGeom>
          <a:noFill/>
        </p:spPr>
      </p:pic>
      <p:pic>
        <p:nvPicPr>
          <p:cNvPr id="5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571472" y="1556842"/>
            <a:ext cx="857256" cy="3905009"/>
          </a:xfrm>
          <a:prstGeom prst="rect">
            <a:avLst/>
          </a:prstGeom>
          <a:noFill/>
        </p:spPr>
      </p:pic>
      <p:pic>
        <p:nvPicPr>
          <p:cNvPr id="11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4071934" y="1540855"/>
            <a:ext cx="857256" cy="3905009"/>
          </a:xfrm>
          <a:prstGeom prst="rect">
            <a:avLst/>
          </a:prstGeom>
          <a:noFill/>
        </p:spPr>
      </p:pic>
      <p:pic>
        <p:nvPicPr>
          <p:cNvPr id="12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7643834" y="1540855"/>
            <a:ext cx="857256" cy="3905009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1285852" y="248173"/>
            <a:ext cx="6429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Black" pitchFamily="34" charset="0"/>
              </a:rPr>
              <a:t>Sustentabilidade da produção agrícola</a:t>
            </a:r>
          </a:p>
        </p:txBody>
      </p:sp>
      <p:sp>
        <p:nvSpPr>
          <p:cNvPr id="15" name="CaixaDeTexto 14"/>
          <p:cNvSpPr txBox="1"/>
          <p:nvPr/>
        </p:nvSpPr>
        <p:spPr>
          <a:xfrm rot="16200000">
            <a:off x="-904958" y="3208626"/>
            <a:ext cx="378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latin typeface="Arial Black" pitchFamily="34" charset="0"/>
              </a:rPr>
              <a:t>Minimo</a:t>
            </a:r>
            <a:r>
              <a:rPr lang="pt-BR" sz="2400" b="1" dirty="0">
                <a:latin typeface="Arial Black" pitchFamily="34" charset="0"/>
              </a:rPr>
              <a:t> Revolvimento do solo</a:t>
            </a:r>
          </a:p>
        </p:txBody>
      </p:sp>
      <p:sp>
        <p:nvSpPr>
          <p:cNvPr id="16" name="CaixaDeTexto 15"/>
          <p:cNvSpPr txBox="1"/>
          <p:nvPr/>
        </p:nvSpPr>
        <p:spPr>
          <a:xfrm rot="16200000">
            <a:off x="2388411" y="3041239"/>
            <a:ext cx="408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Black" pitchFamily="34" charset="0"/>
              </a:rPr>
              <a:t>Cobertura Permanente do solo</a:t>
            </a:r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6258983" y="3197057"/>
            <a:ext cx="3571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Black" pitchFamily="34" charset="0"/>
              </a:rPr>
              <a:t>Diversidade na rotação de culturas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691680" y="5500702"/>
            <a:ext cx="549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/>
              <a:t>Pilares do SPD</a:t>
            </a:r>
          </a:p>
        </p:txBody>
      </p:sp>
    </p:spTree>
    <p:extLst>
      <p:ext uri="{BB962C8B-B14F-4D97-AF65-F5344CB8AC3E}">
        <p14:creationId xmlns:p14="http://schemas.microsoft.com/office/powerpoint/2010/main" val="8461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ovo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878522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Temperatura do solo (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  <a:sym typeface="Symbol"/>
              </a:rPr>
              <a:t> 2 cm) 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com 9.2 </a:t>
            </a:r>
            <a:r>
              <a:rPr lang="pt-BR" sz="2600" b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ton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 ha</a:t>
            </a:r>
            <a:r>
              <a:rPr lang="pt-BR" sz="2600" b="1" baseline="3000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-1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 (</a:t>
            </a:r>
            <a:r>
              <a:rPr lang="pt-BR" sz="2600" b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Brachiaria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2600" b="1" i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Decumbens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) e sem resíduo          (NT - 10 anos – </a:t>
            </a:r>
            <a:r>
              <a:rPr lang="pt-BR" sz="2600" b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Montividiu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GO, 16 ° SL)</a:t>
            </a:r>
          </a:p>
        </p:txBody>
      </p:sp>
      <p:pic>
        <p:nvPicPr>
          <p:cNvPr id="58379" name="Picture 6" descr="Ag8517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1"/>
            <a:ext cx="45720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20" name="Text Box 8"/>
          <p:cNvSpPr txBox="1">
            <a:spLocks noChangeArrowheads="1"/>
          </p:cNvSpPr>
          <p:nvPr/>
        </p:nvSpPr>
        <p:spPr bwMode="auto">
          <a:xfrm>
            <a:off x="1385887" y="3253006"/>
            <a:ext cx="1800225" cy="52322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  <a:alpha val="7000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70000"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latin typeface="Tahoma" pitchFamily="34" charset="0"/>
                <a:cs typeface="+mn-cs"/>
              </a:rPr>
              <a:t>62.9 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ºC</a:t>
            </a:r>
          </a:p>
        </p:txBody>
      </p:sp>
      <p:pic>
        <p:nvPicPr>
          <p:cNvPr id="58376" name="Picture 10" descr="Ag8517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19476"/>
            <a:ext cx="4608513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o 12"/>
          <p:cNvGrpSpPr/>
          <p:nvPr/>
        </p:nvGrpSpPr>
        <p:grpSpPr>
          <a:xfrm>
            <a:off x="899591" y="2439988"/>
            <a:ext cx="8208914" cy="461665"/>
            <a:chOff x="899591" y="2439988"/>
            <a:chExt cx="8208914" cy="461665"/>
          </a:xfrm>
        </p:grpSpPr>
        <p:sp>
          <p:nvSpPr>
            <p:cNvPr id="58380" name="Text Box 7"/>
            <p:cNvSpPr txBox="1">
              <a:spLocks noChangeArrowheads="1"/>
            </p:cNvSpPr>
            <p:nvPr/>
          </p:nvSpPr>
          <p:spPr bwMode="auto">
            <a:xfrm>
              <a:off x="899591" y="2439988"/>
              <a:ext cx="29148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Sem palha</a:t>
              </a:r>
            </a:p>
          </p:txBody>
        </p:sp>
        <p:sp>
          <p:nvSpPr>
            <p:cNvPr id="58377" name="Text Box 11"/>
            <p:cNvSpPr txBox="1">
              <a:spLocks noChangeArrowheads="1"/>
            </p:cNvSpPr>
            <p:nvPr/>
          </p:nvSpPr>
          <p:spPr bwMode="auto">
            <a:xfrm>
              <a:off x="4427985" y="2439988"/>
              <a:ext cx="468052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Com palha = 9.2 </a:t>
              </a:r>
              <a:r>
                <a:rPr lang="pt-BR" sz="2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ton</a:t>
              </a:r>
              <a:r>
                <a:rPr lang="pt-B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 ha</a:t>
              </a:r>
              <a:r>
                <a:rPr lang="pt-BR" sz="2400" b="1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-1</a:t>
              </a:r>
            </a:p>
          </p:txBody>
        </p:sp>
      </p:grpSp>
      <p:sp>
        <p:nvSpPr>
          <p:cNvPr id="499724" name="Text Box 12"/>
          <p:cNvSpPr txBox="1">
            <a:spLocks noChangeArrowheads="1"/>
          </p:cNvSpPr>
          <p:nvPr/>
        </p:nvSpPr>
        <p:spPr bwMode="auto">
          <a:xfrm>
            <a:off x="5795963" y="3140968"/>
            <a:ext cx="1800225" cy="52322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  <a:alpha val="7000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70000"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latin typeface="Tahoma" pitchFamily="34" charset="0"/>
                <a:cs typeface="+mn-cs"/>
              </a:rPr>
              <a:t>32.6 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ºC</a:t>
            </a:r>
          </a:p>
        </p:txBody>
      </p:sp>
      <p:sp>
        <p:nvSpPr>
          <p:cNvPr id="41989" name="Text Box 13"/>
          <p:cNvSpPr txBox="1">
            <a:spLocks noChangeArrowheads="1"/>
          </p:cNvSpPr>
          <p:nvPr/>
        </p:nvSpPr>
        <p:spPr bwMode="auto">
          <a:xfrm>
            <a:off x="1640132" y="1762969"/>
            <a:ext cx="62150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/>
              <a:t>(Média: Jan. 14, 2003 </a:t>
            </a:r>
            <a:r>
              <a:rPr lang="pt-BR" b="1" dirty="0" err="1"/>
              <a:t>and</a:t>
            </a:r>
            <a:r>
              <a:rPr lang="pt-BR" b="1" dirty="0"/>
              <a:t> Jan. 13, 2004 as 14h)</a:t>
            </a:r>
            <a:endParaRPr lang="en-US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814490" y="5445224"/>
            <a:ext cx="18722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Symbol"/>
              <a:buChar char="D"/>
            </a:pPr>
            <a:r>
              <a:rPr lang="pt-BR" sz="2400" b="1" dirty="0">
                <a:solidFill>
                  <a:schemeClr val="bg1"/>
                </a:solidFill>
                <a:sym typeface="Symbol"/>
              </a:rPr>
              <a:t>= </a:t>
            </a:r>
            <a:r>
              <a:rPr lang="pt-BR" sz="2400" b="1" dirty="0">
                <a:solidFill>
                  <a:schemeClr val="bg1"/>
                </a:solidFill>
              </a:rPr>
              <a:t>30.3 °C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940152" y="6165304"/>
            <a:ext cx="316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Sá, Ferreira, Briedis et al., Rev. Bras. </a:t>
            </a:r>
            <a:r>
              <a:rPr lang="en-US" b="1" dirty="0" err="1">
                <a:solidFill>
                  <a:schemeClr val="bg1"/>
                </a:solidFill>
              </a:rPr>
              <a:t>Ci</a:t>
            </a:r>
            <a:r>
              <a:rPr lang="en-US" b="1" dirty="0">
                <a:solidFill>
                  <a:schemeClr val="bg1"/>
                </a:solidFill>
              </a:rPr>
              <a:t>. Solo, 2010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9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9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0" grpId="0" animBg="1"/>
      <p:bldP spid="499724" grpId="0" animBg="1"/>
      <p:bldP spid="41989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novo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87852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2600" b="1">
                <a:solidFill>
                  <a:schemeClr val="bg1"/>
                </a:solidFill>
                <a:latin typeface="Arial Black" pitchFamily="34" charset="0"/>
              </a:rPr>
              <a:t>Efeito da presença e ausência de palha de braquiária na temperatura do solo, no desenvolvimento radicular e na produção de grãos de milho (10 anos de PD – Rio Verde/Montividiu-GO)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469484"/>
            <a:ext cx="9180513" cy="4435475"/>
            <a:chOff x="0" y="1537"/>
            <a:chExt cx="5783" cy="2794"/>
          </a:xfrm>
        </p:grpSpPr>
        <p:grpSp>
          <p:nvGrpSpPr>
            <p:cNvPr id="68697" name="Group 5"/>
            <p:cNvGrpSpPr>
              <a:grpSpLocks/>
            </p:cNvGrpSpPr>
            <p:nvPr/>
          </p:nvGrpSpPr>
          <p:grpSpPr bwMode="auto">
            <a:xfrm>
              <a:off x="0" y="1537"/>
              <a:ext cx="2880" cy="2794"/>
              <a:chOff x="0" y="1537"/>
              <a:chExt cx="2880" cy="2794"/>
            </a:xfrm>
          </p:grpSpPr>
          <p:pic>
            <p:nvPicPr>
              <p:cNvPr id="68702" name="Picture 6" descr="Ag8517S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160"/>
                <a:ext cx="2880" cy="2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703" name="Text Box 7"/>
              <p:cNvSpPr txBox="1">
                <a:spLocks noChangeArrowheads="1"/>
              </p:cNvSpPr>
              <p:nvPr/>
            </p:nvSpPr>
            <p:spPr bwMode="auto">
              <a:xfrm>
                <a:off x="360" y="1537"/>
                <a:ext cx="201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4000" b="1">
                    <a:solidFill>
                      <a:srgbClr val="FFFF00"/>
                    </a:solidFill>
                    <a:latin typeface="Arial Black" pitchFamily="34" charset="0"/>
                  </a:rPr>
                  <a:t>Sem Palha</a:t>
                </a:r>
              </a:p>
            </p:txBody>
          </p:sp>
          <p:sp>
            <p:nvSpPr>
              <p:cNvPr id="499720" name="Text Box 8"/>
              <p:cNvSpPr txBox="1">
                <a:spLocks noChangeArrowheads="1"/>
              </p:cNvSpPr>
              <p:nvPr/>
            </p:nvSpPr>
            <p:spPr bwMode="auto">
              <a:xfrm>
                <a:off x="521" y="2341"/>
                <a:ext cx="1134" cy="333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  <a:gs pos="50000">
                    <a:schemeClr val="tx1">
                      <a:alpha val="39999"/>
                    </a:schemeClr>
                  </a:gs>
                  <a:gs pos="10000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pt-BR" sz="2800" b="1">
                    <a:solidFill>
                      <a:schemeClr val="bg1"/>
                    </a:solidFill>
                    <a:latin typeface="Tahoma" pitchFamily="34" charset="0"/>
                  </a:rPr>
                  <a:t>62,9 </a:t>
                </a:r>
                <a:r>
                  <a:rPr lang="en-US" sz="2800" b="1">
                    <a:solidFill>
                      <a:schemeClr val="bg1"/>
                    </a:solidFill>
                    <a:latin typeface="Tahoma" pitchFamily="34" charset="0"/>
                    <a:cs typeface="+mn-cs"/>
                  </a:rPr>
                  <a:t>ºC</a:t>
                </a:r>
              </a:p>
            </p:txBody>
          </p:sp>
        </p:grpSp>
        <p:grpSp>
          <p:nvGrpSpPr>
            <p:cNvPr id="68698" name="Group 9"/>
            <p:cNvGrpSpPr>
              <a:grpSpLocks/>
            </p:cNvGrpSpPr>
            <p:nvPr/>
          </p:nvGrpSpPr>
          <p:grpSpPr bwMode="auto">
            <a:xfrm>
              <a:off x="2880" y="1537"/>
              <a:ext cx="2903" cy="2762"/>
              <a:chOff x="2880" y="1537"/>
              <a:chExt cx="2903" cy="2762"/>
            </a:xfrm>
          </p:grpSpPr>
          <p:pic>
            <p:nvPicPr>
              <p:cNvPr id="68699" name="Picture 10" descr="Ag8517C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80" y="2154"/>
                <a:ext cx="2903" cy="2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700" name="Text Box 11"/>
              <p:cNvSpPr txBox="1">
                <a:spLocks noChangeArrowheads="1"/>
              </p:cNvSpPr>
              <p:nvPr/>
            </p:nvSpPr>
            <p:spPr bwMode="auto">
              <a:xfrm>
                <a:off x="3384" y="1537"/>
                <a:ext cx="201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4000" b="1">
                    <a:solidFill>
                      <a:srgbClr val="FFFF00"/>
                    </a:solidFill>
                    <a:latin typeface="Arial Black" pitchFamily="34" charset="0"/>
                  </a:rPr>
                  <a:t>Com Palha</a:t>
                </a:r>
              </a:p>
            </p:txBody>
          </p:sp>
          <p:sp>
            <p:nvSpPr>
              <p:cNvPr id="499724" name="Text Box 12"/>
              <p:cNvSpPr txBox="1">
                <a:spLocks noChangeArrowheads="1"/>
              </p:cNvSpPr>
              <p:nvPr/>
            </p:nvSpPr>
            <p:spPr bwMode="auto">
              <a:xfrm>
                <a:off x="3651" y="2251"/>
                <a:ext cx="1134" cy="333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  <a:gs pos="50000">
                    <a:schemeClr val="tx1">
                      <a:alpha val="39999"/>
                    </a:schemeClr>
                  </a:gs>
                  <a:gs pos="10000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pt-BR" sz="2800" b="1">
                    <a:solidFill>
                      <a:schemeClr val="bg1"/>
                    </a:solidFill>
                    <a:latin typeface="Tahoma" pitchFamily="34" charset="0"/>
                  </a:rPr>
                  <a:t>32,6 </a:t>
                </a:r>
                <a:r>
                  <a:rPr lang="en-US" sz="2800" b="1">
                    <a:solidFill>
                      <a:schemeClr val="bg1"/>
                    </a:solidFill>
                    <a:latin typeface="Tahoma" pitchFamily="34" charset="0"/>
                    <a:cs typeface="+mn-cs"/>
                  </a:rPr>
                  <a:t>ºC</a:t>
                </a:r>
              </a:p>
            </p:txBody>
          </p:sp>
        </p:grpSp>
      </p:grpSp>
      <p:sp>
        <p:nvSpPr>
          <p:cNvPr id="68613" name="Text Box 13"/>
          <p:cNvSpPr txBox="1">
            <a:spLocks noChangeArrowheads="1"/>
          </p:cNvSpPr>
          <p:nvPr/>
        </p:nvSpPr>
        <p:spPr bwMode="auto">
          <a:xfrm>
            <a:off x="900113" y="2125663"/>
            <a:ext cx="7127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/>
              <a:t>(Avaliação da temperatura: 14/01/2003 e 13/01/2004 às 14:00hs)</a:t>
            </a:r>
            <a:endParaRPr lang="en-US" b="1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50825" y="1484313"/>
            <a:ext cx="8713788" cy="5365750"/>
            <a:chOff x="158" y="935"/>
            <a:chExt cx="5489" cy="3380"/>
          </a:xfrm>
        </p:grpSpPr>
        <p:sp>
          <p:nvSpPr>
            <p:cNvPr id="499727" name="Rectangle 15"/>
            <p:cNvSpPr>
              <a:spLocks noChangeArrowheads="1"/>
            </p:cNvSpPr>
            <p:nvPr/>
          </p:nvSpPr>
          <p:spPr bwMode="auto">
            <a:xfrm>
              <a:off x="158" y="1026"/>
              <a:ext cx="5489" cy="3175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shade val="0"/>
                    <a:invGamma/>
                    <a:alpha val="70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57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40" y="935"/>
              <a:ext cx="4944" cy="3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58" name="Freeform 17"/>
            <p:cNvSpPr>
              <a:spLocks/>
            </p:cNvSpPr>
            <p:nvPr/>
          </p:nvSpPr>
          <p:spPr bwMode="auto">
            <a:xfrm>
              <a:off x="745" y="982"/>
              <a:ext cx="980" cy="2986"/>
            </a:xfrm>
            <a:custGeom>
              <a:avLst/>
              <a:gdLst>
                <a:gd name="T0" fmla="*/ 0 w 980"/>
                <a:gd name="T1" fmla="*/ 2986 h 2986"/>
                <a:gd name="T2" fmla="*/ 0 w 980"/>
                <a:gd name="T3" fmla="*/ 657 h 2986"/>
                <a:gd name="T4" fmla="*/ 980 w 980"/>
                <a:gd name="T5" fmla="*/ 0 h 2986"/>
                <a:gd name="T6" fmla="*/ 980 w 980"/>
                <a:gd name="T7" fmla="*/ 2328 h 2986"/>
                <a:gd name="T8" fmla="*/ 0 w 980"/>
                <a:gd name="T9" fmla="*/ 2986 h 29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0"/>
                <a:gd name="T16" fmla="*/ 0 h 2986"/>
                <a:gd name="T17" fmla="*/ 980 w 980"/>
                <a:gd name="T18" fmla="*/ 2986 h 29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0" h="2986">
                  <a:moveTo>
                    <a:pt x="0" y="2986"/>
                  </a:moveTo>
                  <a:lnTo>
                    <a:pt x="0" y="657"/>
                  </a:lnTo>
                  <a:lnTo>
                    <a:pt x="980" y="0"/>
                  </a:lnTo>
                  <a:lnTo>
                    <a:pt x="980" y="2328"/>
                  </a:lnTo>
                  <a:lnTo>
                    <a:pt x="0" y="298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59" name="Rectangle 18"/>
            <p:cNvSpPr>
              <a:spLocks noChangeArrowheads="1"/>
            </p:cNvSpPr>
            <p:nvPr/>
          </p:nvSpPr>
          <p:spPr bwMode="auto">
            <a:xfrm>
              <a:off x="1725" y="982"/>
              <a:ext cx="3431" cy="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60" name="Freeform 19"/>
            <p:cNvSpPr>
              <a:spLocks/>
            </p:cNvSpPr>
            <p:nvPr/>
          </p:nvSpPr>
          <p:spPr bwMode="auto">
            <a:xfrm>
              <a:off x="745" y="982"/>
              <a:ext cx="980" cy="2986"/>
            </a:xfrm>
            <a:custGeom>
              <a:avLst/>
              <a:gdLst>
                <a:gd name="T0" fmla="*/ 0 w 980"/>
                <a:gd name="T1" fmla="*/ 2986 h 2986"/>
                <a:gd name="T2" fmla="*/ 0 w 980"/>
                <a:gd name="T3" fmla="*/ 657 h 2986"/>
                <a:gd name="T4" fmla="*/ 980 w 980"/>
                <a:gd name="T5" fmla="*/ 0 h 2986"/>
                <a:gd name="T6" fmla="*/ 980 w 980"/>
                <a:gd name="T7" fmla="*/ 2328 h 2986"/>
                <a:gd name="T8" fmla="*/ 0 w 980"/>
                <a:gd name="T9" fmla="*/ 2986 h 29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0"/>
                <a:gd name="T16" fmla="*/ 0 h 2986"/>
                <a:gd name="T17" fmla="*/ 980 w 980"/>
                <a:gd name="T18" fmla="*/ 2986 h 29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0" h="2986">
                  <a:moveTo>
                    <a:pt x="0" y="2986"/>
                  </a:moveTo>
                  <a:lnTo>
                    <a:pt x="0" y="657"/>
                  </a:lnTo>
                  <a:lnTo>
                    <a:pt x="980" y="0"/>
                  </a:lnTo>
                  <a:lnTo>
                    <a:pt x="980" y="2328"/>
                  </a:lnTo>
                  <a:lnTo>
                    <a:pt x="0" y="298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8661" name="Group 20"/>
            <p:cNvGrpSpPr>
              <a:grpSpLocks/>
            </p:cNvGrpSpPr>
            <p:nvPr/>
          </p:nvGrpSpPr>
          <p:grpSpPr bwMode="auto">
            <a:xfrm>
              <a:off x="251" y="1207"/>
              <a:ext cx="5305" cy="2900"/>
              <a:chOff x="160" y="1343"/>
              <a:chExt cx="5305" cy="2900"/>
            </a:xfrm>
          </p:grpSpPr>
          <p:sp>
            <p:nvSpPr>
              <p:cNvPr id="68667" name="Freeform 21"/>
              <p:cNvSpPr>
                <a:spLocks/>
              </p:cNvSpPr>
              <p:nvPr/>
            </p:nvSpPr>
            <p:spPr bwMode="auto">
              <a:xfrm>
                <a:off x="1054" y="3265"/>
                <a:ext cx="4411" cy="658"/>
              </a:xfrm>
              <a:custGeom>
                <a:avLst/>
                <a:gdLst>
                  <a:gd name="T0" fmla="*/ 0 w 4411"/>
                  <a:gd name="T1" fmla="*/ 658 h 658"/>
                  <a:gd name="T2" fmla="*/ 980 w 4411"/>
                  <a:gd name="T3" fmla="*/ 0 h 658"/>
                  <a:gd name="T4" fmla="*/ 4411 w 4411"/>
                  <a:gd name="T5" fmla="*/ 0 h 658"/>
                  <a:gd name="T6" fmla="*/ 3431 w 4411"/>
                  <a:gd name="T7" fmla="*/ 658 h 658"/>
                  <a:gd name="T8" fmla="*/ 0 w 4411"/>
                  <a:gd name="T9" fmla="*/ 658 h 6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11"/>
                  <a:gd name="T16" fmla="*/ 0 h 658"/>
                  <a:gd name="T17" fmla="*/ 4411 w 4411"/>
                  <a:gd name="T18" fmla="*/ 658 h 6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11" h="658">
                    <a:moveTo>
                      <a:pt x="0" y="658"/>
                    </a:moveTo>
                    <a:lnTo>
                      <a:pt x="980" y="0"/>
                    </a:lnTo>
                    <a:lnTo>
                      <a:pt x="4411" y="0"/>
                    </a:lnTo>
                    <a:lnTo>
                      <a:pt x="3431" y="658"/>
                    </a:lnTo>
                    <a:lnTo>
                      <a:pt x="0" y="658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68" name="Line 22"/>
              <p:cNvSpPr>
                <a:spLocks noChangeShapeType="1"/>
              </p:cNvSpPr>
              <p:nvPr/>
            </p:nvSpPr>
            <p:spPr bwMode="auto">
              <a:xfrm flipV="1">
                <a:off x="1054" y="1594"/>
                <a:ext cx="1" cy="2329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69" name="Line 23"/>
              <p:cNvSpPr>
                <a:spLocks noChangeShapeType="1"/>
              </p:cNvSpPr>
              <p:nvPr/>
            </p:nvSpPr>
            <p:spPr bwMode="auto">
              <a:xfrm flipH="1">
                <a:off x="1001" y="3923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0" name="Line 24"/>
              <p:cNvSpPr>
                <a:spLocks noChangeShapeType="1"/>
              </p:cNvSpPr>
              <p:nvPr/>
            </p:nvSpPr>
            <p:spPr bwMode="auto">
              <a:xfrm flipH="1">
                <a:off x="1001" y="3341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1" name="Line 25"/>
              <p:cNvSpPr>
                <a:spLocks noChangeShapeType="1"/>
              </p:cNvSpPr>
              <p:nvPr/>
            </p:nvSpPr>
            <p:spPr bwMode="auto">
              <a:xfrm flipH="1">
                <a:off x="1001" y="2758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2" name="Line 26"/>
              <p:cNvSpPr>
                <a:spLocks noChangeShapeType="1"/>
              </p:cNvSpPr>
              <p:nvPr/>
            </p:nvSpPr>
            <p:spPr bwMode="auto">
              <a:xfrm flipH="1">
                <a:off x="1001" y="2176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3" name="Line 27"/>
              <p:cNvSpPr>
                <a:spLocks noChangeShapeType="1"/>
              </p:cNvSpPr>
              <p:nvPr/>
            </p:nvSpPr>
            <p:spPr bwMode="auto">
              <a:xfrm flipH="1">
                <a:off x="1001" y="1594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4" name="Rectangle 28"/>
              <p:cNvSpPr>
                <a:spLocks noChangeArrowheads="1"/>
              </p:cNvSpPr>
              <p:nvPr/>
            </p:nvSpPr>
            <p:spPr bwMode="auto">
              <a:xfrm>
                <a:off x="649" y="3809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20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5" name="Rectangle 29"/>
              <p:cNvSpPr>
                <a:spLocks noChangeArrowheads="1"/>
              </p:cNvSpPr>
              <p:nvPr/>
            </p:nvSpPr>
            <p:spPr bwMode="auto">
              <a:xfrm>
                <a:off x="649" y="3226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22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6" name="Rectangle 30"/>
              <p:cNvSpPr>
                <a:spLocks noChangeArrowheads="1"/>
              </p:cNvSpPr>
              <p:nvPr/>
            </p:nvSpPr>
            <p:spPr bwMode="auto">
              <a:xfrm>
                <a:off x="649" y="2644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24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7" name="Rectangle 31"/>
              <p:cNvSpPr>
                <a:spLocks noChangeArrowheads="1"/>
              </p:cNvSpPr>
              <p:nvPr/>
            </p:nvSpPr>
            <p:spPr bwMode="auto">
              <a:xfrm>
                <a:off x="649" y="2062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26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8" name="Rectangle 32"/>
              <p:cNvSpPr>
                <a:spLocks noChangeArrowheads="1"/>
              </p:cNvSpPr>
              <p:nvPr/>
            </p:nvSpPr>
            <p:spPr bwMode="auto">
              <a:xfrm>
                <a:off x="649" y="1480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28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9" name="Line 33"/>
              <p:cNvSpPr>
                <a:spLocks noChangeShapeType="1"/>
              </p:cNvSpPr>
              <p:nvPr/>
            </p:nvSpPr>
            <p:spPr bwMode="auto">
              <a:xfrm>
                <a:off x="1054" y="3923"/>
                <a:ext cx="3431" cy="1"/>
              </a:xfrm>
              <a:prstGeom prst="line">
                <a:avLst/>
              </a:prstGeom>
              <a:noFill/>
              <a:ln w="0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80" name="Line 34"/>
              <p:cNvSpPr>
                <a:spLocks noChangeShapeType="1"/>
              </p:cNvSpPr>
              <p:nvPr/>
            </p:nvSpPr>
            <p:spPr bwMode="auto">
              <a:xfrm>
                <a:off x="1054" y="3923"/>
                <a:ext cx="1" cy="47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68681" name="Group 35"/>
              <p:cNvGrpSpPr>
                <a:grpSpLocks/>
              </p:cNvGrpSpPr>
              <p:nvPr/>
            </p:nvGrpSpPr>
            <p:grpSpPr bwMode="auto">
              <a:xfrm>
                <a:off x="1547" y="2561"/>
                <a:ext cx="1627" cy="1682"/>
                <a:chOff x="1547" y="2561"/>
                <a:chExt cx="1627" cy="1682"/>
              </a:xfrm>
            </p:grpSpPr>
            <p:sp>
              <p:nvSpPr>
                <p:cNvPr id="68691" name="Freeform 36"/>
                <p:cNvSpPr>
                  <a:spLocks/>
                </p:cNvSpPr>
                <p:nvPr/>
              </p:nvSpPr>
              <p:spPr bwMode="auto">
                <a:xfrm>
                  <a:off x="2780" y="2561"/>
                  <a:ext cx="394" cy="1164"/>
                </a:xfrm>
                <a:custGeom>
                  <a:avLst/>
                  <a:gdLst>
                    <a:gd name="T0" fmla="*/ 0 w 394"/>
                    <a:gd name="T1" fmla="*/ 1164 h 1164"/>
                    <a:gd name="T2" fmla="*/ 0 w 394"/>
                    <a:gd name="T3" fmla="*/ 263 h 1164"/>
                    <a:gd name="T4" fmla="*/ 394 w 394"/>
                    <a:gd name="T5" fmla="*/ 0 h 1164"/>
                    <a:gd name="T6" fmla="*/ 394 w 394"/>
                    <a:gd name="T7" fmla="*/ 902 h 1164"/>
                    <a:gd name="T8" fmla="*/ 0 w 394"/>
                    <a:gd name="T9" fmla="*/ 1164 h 11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4"/>
                    <a:gd name="T16" fmla="*/ 0 h 1164"/>
                    <a:gd name="T17" fmla="*/ 394 w 394"/>
                    <a:gd name="T18" fmla="*/ 1164 h 11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4" h="1164">
                      <a:moveTo>
                        <a:pt x="0" y="1164"/>
                      </a:moveTo>
                      <a:lnTo>
                        <a:pt x="0" y="263"/>
                      </a:lnTo>
                      <a:lnTo>
                        <a:pt x="394" y="0"/>
                      </a:lnTo>
                      <a:lnTo>
                        <a:pt x="394" y="902"/>
                      </a:lnTo>
                      <a:lnTo>
                        <a:pt x="0" y="116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746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692" name="Rectangle 37"/>
                <p:cNvSpPr>
                  <a:spLocks noChangeArrowheads="1"/>
                </p:cNvSpPr>
                <p:nvPr/>
              </p:nvSpPr>
              <p:spPr bwMode="auto">
                <a:xfrm>
                  <a:off x="1640" y="2824"/>
                  <a:ext cx="1140" cy="901"/>
                </a:xfrm>
                <a:prstGeom prst="rect">
                  <a:avLst/>
                </a:prstGeom>
                <a:solidFill>
                  <a:srgbClr val="FF3300"/>
                </a:solidFill>
                <a:ln w="17463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93" name="Freeform 38"/>
                <p:cNvSpPr>
                  <a:spLocks/>
                </p:cNvSpPr>
                <p:nvPr/>
              </p:nvSpPr>
              <p:spPr bwMode="auto">
                <a:xfrm>
                  <a:off x="1640" y="2561"/>
                  <a:ext cx="1534" cy="263"/>
                </a:xfrm>
                <a:custGeom>
                  <a:avLst/>
                  <a:gdLst>
                    <a:gd name="T0" fmla="*/ 1140 w 1534"/>
                    <a:gd name="T1" fmla="*/ 263 h 263"/>
                    <a:gd name="T2" fmla="*/ 1534 w 1534"/>
                    <a:gd name="T3" fmla="*/ 0 h 263"/>
                    <a:gd name="T4" fmla="*/ 384 w 1534"/>
                    <a:gd name="T5" fmla="*/ 0 h 263"/>
                    <a:gd name="T6" fmla="*/ 0 w 1534"/>
                    <a:gd name="T7" fmla="*/ 263 h 263"/>
                    <a:gd name="T8" fmla="*/ 1140 w 1534"/>
                    <a:gd name="T9" fmla="*/ 263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34"/>
                    <a:gd name="T16" fmla="*/ 0 h 263"/>
                    <a:gd name="T17" fmla="*/ 1534 w 1534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34" h="263">
                      <a:moveTo>
                        <a:pt x="1140" y="263"/>
                      </a:moveTo>
                      <a:lnTo>
                        <a:pt x="1534" y="0"/>
                      </a:lnTo>
                      <a:lnTo>
                        <a:pt x="384" y="0"/>
                      </a:lnTo>
                      <a:lnTo>
                        <a:pt x="0" y="263"/>
                      </a:lnTo>
                      <a:lnTo>
                        <a:pt x="1140" y="263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746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694" name="Rectangle 39"/>
                <p:cNvSpPr>
                  <a:spLocks noChangeArrowheads="1"/>
                </p:cNvSpPr>
                <p:nvPr/>
              </p:nvSpPr>
              <p:spPr bwMode="auto">
                <a:xfrm>
                  <a:off x="1917" y="2909"/>
                  <a:ext cx="525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2800" b="1">
                      <a:solidFill>
                        <a:srgbClr val="FFFFFF"/>
                      </a:solidFill>
                      <a:latin typeface="Arial Black" pitchFamily="34" charset="0"/>
                    </a:rPr>
                    <a:t>23,1</a:t>
                  </a:r>
                  <a:endParaRPr lang="pt-BR" sz="2400">
                    <a:latin typeface="Times New Roman" pitchFamily="18" charset="0"/>
                  </a:endParaRPr>
                </a:p>
              </p:txBody>
            </p:sp>
            <p:sp>
              <p:nvSpPr>
                <p:cNvPr id="68695" name="Line 40"/>
                <p:cNvSpPr>
                  <a:spLocks noChangeShapeType="1"/>
                </p:cNvSpPr>
                <p:nvPr/>
              </p:nvSpPr>
              <p:spPr bwMode="auto">
                <a:xfrm>
                  <a:off x="2769" y="3923"/>
                  <a:ext cx="1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696" name="Rectangle 41"/>
                <p:cNvSpPr>
                  <a:spLocks noChangeArrowheads="1"/>
                </p:cNvSpPr>
                <p:nvPr/>
              </p:nvSpPr>
              <p:spPr bwMode="auto">
                <a:xfrm>
                  <a:off x="1547" y="3974"/>
                  <a:ext cx="1294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2800">
                      <a:solidFill>
                        <a:schemeClr val="bg1"/>
                      </a:solidFill>
                      <a:latin typeface="Arial Black" pitchFamily="34" charset="0"/>
                    </a:rPr>
                    <a:t>Sem Palha</a:t>
                  </a:r>
                </a:p>
              </p:txBody>
            </p:sp>
          </p:grpSp>
          <p:grpSp>
            <p:nvGrpSpPr>
              <p:cNvPr id="68682" name="Group 42"/>
              <p:cNvGrpSpPr>
                <a:grpSpLocks/>
              </p:cNvGrpSpPr>
              <p:nvPr/>
            </p:nvGrpSpPr>
            <p:grpSpPr bwMode="auto">
              <a:xfrm>
                <a:off x="3252" y="1616"/>
                <a:ext cx="1715" cy="2627"/>
                <a:chOff x="3252" y="1616"/>
                <a:chExt cx="1715" cy="2627"/>
              </a:xfrm>
            </p:grpSpPr>
            <p:grpSp>
              <p:nvGrpSpPr>
                <p:cNvPr id="68684" name="Group 43"/>
                <p:cNvGrpSpPr>
                  <a:grpSpLocks/>
                </p:cNvGrpSpPr>
                <p:nvPr/>
              </p:nvGrpSpPr>
              <p:grpSpPr bwMode="auto">
                <a:xfrm>
                  <a:off x="3433" y="1616"/>
                  <a:ext cx="1534" cy="2354"/>
                  <a:chOff x="3345" y="1716"/>
                  <a:chExt cx="1534" cy="2254"/>
                </a:xfrm>
              </p:grpSpPr>
              <p:sp>
                <p:nvSpPr>
                  <p:cNvPr id="68686" name="Freeform 44"/>
                  <p:cNvSpPr>
                    <a:spLocks/>
                  </p:cNvSpPr>
                  <p:nvPr/>
                </p:nvSpPr>
                <p:spPr bwMode="auto">
                  <a:xfrm>
                    <a:off x="4496" y="1716"/>
                    <a:ext cx="383" cy="2009"/>
                  </a:xfrm>
                  <a:custGeom>
                    <a:avLst/>
                    <a:gdLst>
                      <a:gd name="T0" fmla="*/ 0 w 383"/>
                      <a:gd name="T1" fmla="*/ 2009 h 2009"/>
                      <a:gd name="T2" fmla="*/ 0 w 383"/>
                      <a:gd name="T3" fmla="*/ 263 h 2009"/>
                      <a:gd name="T4" fmla="*/ 383 w 383"/>
                      <a:gd name="T5" fmla="*/ 0 h 2009"/>
                      <a:gd name="T6" fmla="*/ 383 w 383"/>
                      <a:gd name="T7" fmla="*/ 1747 h 2009"/>
                      <a:gd name="T8" fmla="*/ 0 w 383"/>
                      <a:gd name="T9" fmla="*/ 2009 h 20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83"/>
                      <a:gd name="T16" fmla="*/ 0 h 2009"/>
                      <a:gd name="T17" fmla="*/ 383 w 383"/>
                      <a:gd name="T18" fmla="*/ 2009 h 20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83" h="2009">
                        <a:moveTo>
                          <a:pt x="0" y="2009"/>
                        </a:moveTo>
                        <a:lnTo>
                          <a:pt x="0" y="263"/>
                        </a:lnTo>
                        <a:lnTo>
                          <a:pt x="383" y="0"/>
                        </a:lnTo>
                        <a:lnTo>
                          <a:pt x="383" y="1747"/>
                        </a:lnTo>
                        <a:lnTo>
                          <a:pt x="0" y="2009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17463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868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345" y="1979"/>
                    <a:ext cx="1151" cy="1746"/>
                  </a:xfrm>
                  <a:prstGeom prst="rect">
                    <a:avLst/>
                  </a:prstGeom>
                  <a:solidFill>
                    <a:srgbClr val="339933"/>
                  </a:solidFill>
                  <a:ln w="17463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688" name="Freeform 46"/>
                  <p:cNvSpPr>
                    <a:spLocks/>
                  </p:cNvSpPr>
                  <p:nvPr/>
                </p:nvSpPr>
                <p:spPr bwMode="auto">
                  <a:xfrm>
                    <a:off x="3345" y="1716"/>
                    <a:ext cx="1534" cy="263"/>
                  </a:xfrm>
                  <a:custGeom>
                    <a:avLst/>
                    <a:gdLst>
                      <a:gd name="T0" fmla="*/ 1151 w 1534"/>
                      <a:gd name="T1" fmla="*/ 263 h 263"/>
                      <a:gd name="T2" fmla="*/ 1534 w 1534"/>
                      <a:gd name="T3" fmla="*/ 0 h 263"/>
                      <a:gd name="T4" fmla="*/ 394 w 1534"/>
                      <a:gd name="T5" fmla="*/ 0 h 263"/>
                      <a:gd name="T6" fmla="*/ 0 w 1534"/>
                      <a:gd name="T7" fmla="*/ 263 h 263"/>
                      <a:gd name="T8" fmla="*/ 1151 w 1534"/>
                      <a:gd name="T9" fmla="*/ 263 h 2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34"/>
                      <a:gd name="T16" fmla="*/ 0 h 263"/>
                      <a:gd name="T17" fmla="*/ 1534 w 1534"/>
                      <a:gd name="T18" fmla="*/ 263 h 2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34" h="263">
                        <a:moveTo>
                          <a:pt x="1151" y="263"/>
                        </a:moveTo>
                        <a:lnTo>
                          <a:pt x="1534" y="0"/>
                        </a:lnTo>
                        <a:lnTo>
                          <a:pt x="394" y="0"/>
                        </a:lnTo>
                        <a:lnTo>
                          <a:pt x="0" y="263"/>
                        </a:lnTo>
                        <a:lnTo>
                          <a:pt x="1151" y="263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17463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868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611" y="2064"/>
                    <a:ext cx="525" cy="2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2800" b="1">
                        <a:solidFill>
                          <a:srgbClr val="FFFFFF"/>
                        </a:solidFill>
                        <a:latin typeface="Arial Black" pitchFamily="34" charset="0"/>
                      </a:rPr>
                      <a:t>27,1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8690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485" y="3923"/>
                    <a:ext cx="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68685" name="Rectangle 49"/>
                <p:cNvSpPr>
                  <a:spLocks noChangeArrowheads="1"/>
                </p:cNvSpPr>
                <p:nvPr/>
              </p:nvSpPr>
              <p:spPr bwMode="auto">
                <a:xfrm>
                  <a:off x="3252" y="3974"/>
                  <a:ext cx="1306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2800">
                      <a:solidFill>
                        <a:schemeClr val="bg1"/>
                      </a:solidFill>
                      <a:latin typeface="Arial Black" pitchFamily="34" charset="0"/>
                    </a:rPr>
                    <a:t>Com Palha</a:t>
                  </a:r>
                </a:p>
              </p:txBody>
            </p:sp>
          </p:grpSp>
          <p:sp>
            <p:nvSpPr>
              <p:cNvPr id="68683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-1089" y="2592"/>
                <a:ext cx="276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200">
                    <a:solidFill>
                      <a:schemeClr val="bg1"/>
                    </a:solidFill>
                    <a:latin typeface="Arial Black" pitchFamily="34" charset="0"/>
                  </a:rPr>
                  <a:t>(m de raiz / 0,8 m</a:t>
                </a:r>
                <a:r>
                  <a:rPr lang="pt-BR" sz="2200" baseline="30000">
                    <a:solidFill>
                      <a:schemeClr val="bg1"/>
                    </a:solidFill>
                    <a:latin typeface="Arial Black" pitchFamily="34" charset="0"/>
                  </a:rPr>
                  <a:t>2</a:t>
                </a:r>
                <a:r>
                  <a:rPr lang="pt-BR" sz="2200">
                    <a:solidFill>
                      <a:schemeClr val="bg1"/>
                    </a:solidFill>
                    <a:latin typeface="Arial Black" pitchFamily="34" charset="0"/>
                  </a:rPr>
                  <a:t> de face)</a:t>
                </a:r>
              </a:p>
            </p:txBody>
          </p:sp>
        </p:grpSp>
        <p:grpSp>
          <p:nvGrpSpPr>
            <p:cNvPr id="68662" name="Group 51"/>
            <p:cNvGrpSpPr>
              <a:grpSpLocks/>
            </p:cNvGrpSpPr>
            <p:nvPr/>
          </p:nvGrpSpPr>
          <p:grpSpPr bwMode="auto">
            <a:xfrm>
              <a:off x="2063" y="1752"/>
              <a:ext cx="1407" cy="907"/>
              <a:chOff x="1927" y="1888"/>
              <a:chExt cx="1407" cy="907"/>
            </a:xfrm>
          </p:grpSpPr>
          <p:sp>
            <p:nvSpPr>
              <p:cNvPr id="68665" name="AutoShape 52"/>
              <p:cNvSpPr>
                <a:spLocks/>
              </p:cNvSpPr>
              <p:nvPr/>
            </p:nvSpPr>
            <p:spPr bwMode="auto">
              <a:xfrm>
                <a:off x="3243" y="1888"/>
                <a:ext cx="91" cy="907"/>
              </a:xfrm>
              <a:prstGeom prst="leftBrace">
                <a:avLst>
                  <a:gd name="adj1" fmla="val 83059"/>
                  <a:gd name="adj2" fmla="val 50000"/>
                </a:avLst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9765" name="Text Box 53"/>
              <p:cNvSpPr txBox="1">
                <a:spLocks noChangeArrowheads="1"/>
              </p:cNvSpPr>
              <p:nvPr/>
            </p:nvSpPr>
            <p:spPr bwMode="auto">
              <a:xfrm>
                <a:off x="1927" y="2123"/>
                <a:ext cx="1225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8398" dir="1593903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pt-BR" sz="3200" b="1">
                    <a:solidFill>
                      <a:srgbClr val="66FFFF"/>
                    </a:solidFill>
                    <a:latin typeface="Symphony" pitchFamily="34" charset="0"/>
                  </a:rPr>
                  <a:t>+ 17,8%</a:t>
                </a:r>
              </a:p>
            </p:txBody>
          </p:sp>
        </p:grpSp>
        <p:sp>
          <p:nvSpPr>
            <p:cNvPr id="68663" name="Text Box 54"/>
            <p:cNvSpPr txBox="1">
              <a:spLocks noChangeArrowheads="1"/>
            </p:cNvSpPr>
            <p:nvPr/>
          </p:nvSpPr>
          <p:spPr bwMode="auto">
            <a:xfrm>
              <a:off x="2018" y="315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a</a:t>
              </a:r>
            </a:p>
          </p:txBody>
        </p:sp>
        <p:sp>
          <p:nvSpPr>
            <p:cNvPr id="68664" name="Text Box 55"/>
            <p:cNvSpPr txBox="1">
              <a:spLocks noChangeArrowheads="1"/>
            </p:cNvSpPr>
            <p:nvPr/>
          </p:nvSpPr>
          <p:spPr bwMode="auto">
            <a:xfrm>
              <a:off x="3833" y="315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611188" y="1844675"/>
            <a:ext cx="7712075" cy="4919663"/>
            <a:chOff x="447" y="1019"/>
            <a:chExt cx="4858" cy="3099"/>
          </a:xfrm>
        </p:grpSpPr>
        <p:sp>
          <p:nvSpPr>
            <p:cNvPr id="499769" name="Rectangle 57"/>
            <p:cNvSpPr>
              <a:spLocks noChangeArrowheads="1"/>
            </p:cNvSpPr>
            <p:nvPr/>
          </p:nvSpPr>
          <p:spPr bwMode="auto">
            <a:xfrm>
              <a:off x="447" y="1019"/>
              <a:ext cx="4858" cy="3099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shade val="0"/>
                    <a:invGamma/>
                    <a:alpha val="70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18" name="Freeform 58"/>
            <p:cNvSpPr>
              <a:spLocks/>
            </p:cNvSpPr>
            <p:nvPr/>
          </p:nvSpPr>
          <p:spPr bwMode="auto">
            <a:xfrm>
              <a:off x="1300" y="3158"/>
              <a:ext cx="3886" cy="525"/>
            </a:xfrm>
            <a:custGeom>
              <a:avLst/>
              <a:gdLst>
                <a:gd name="T0" fmla="*/ 0 w 3886"/>
                <a:gd name="T1" fmla="*/ 525 h 525"/>
                <a:gd name="T2" fmla="*/ 553 w 3886"/>
                <a:gd name="T3" fmla="*/ 0 h 525"/>
                <a:gd name="T4" fmla="*/ 3886 w 3886"/>
                <a:gd name="T5" fmla="*/ 0 h 525"/>
                <a:gd name="T6" fmla="*/ 3333 w 3886"/>
                <a:gd name="T7" fmla="*/ 525 h 525"/>
                <a:gd name="T8" fmla="*/ 0 w 3886"/>
                <a:gd name="T9" fmla="*/ 525 h 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6"/>
                <a:gd name="T16" fmla="*/ 0 h 525"/>
                <a:gd name="T17" fmla="*/ 3886 w 3886"/>
                <a:gd name="T18" fmla="*/ 525 h 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6" h="525">
                  <a:moveTo>
                    <a:pt x="0" y="525"/>
                  </a:moveTo>
                  <a:lnTo>
                    <a:pt x="553" y="0"/>
                  </a:lnTo>
                  <a:lnTo>
                    <a:pt x="3886" y="0"/>
                  </a:lnTo>
                  <a:lnTo>
                    <a:pt x="3333" y="525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19" name="Freeform 59"/>
            <p:cNvSpPr>
              <a:spLocks/>
            </p:cNvSpPr>
            <p:nvPr/>
          </p:nvSpPr>
          <p:spPr bwMode="auto">
            <a:xfrm>
              <a:off x="1300" y="1041"/>
              <a:ext cx="553" cy="2642"/>
            </a:xfrm>
            <a:custGeom>
              <a:avLst/>
              <a:gdLst>
                <a:gd name="T0" fmla="*/ 0 w 553"/>
                <a:gd name="T1" fmla="*/ 2642 h 2642"/>
                <a:gd name="T2" fmla="*/ 0 w 553"/>
                <a:gd name="T3" fmla="*/ 525 h 2642"/>
                <a:gd name="T4" fmla="*/ 553 w 553"/>
                <a:gd name="T5" fmla="*/ 0 h 2642"/>
                <a:gd name="T6" fmla="*/ 553 w 553"/>
                <a:gd name="T7" fmla="*/ 2117 h 2642"/>
                <a:gd name="T8" fmla="*/ 0 w 553"/>
                <a:gd name="T9" fmla="*/ 2642 h 26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3"/>
                <a:gd name="T16" fmla="*/ 0 h 2642"/>
                <a:gd name="T17" fmla="*/ 553 w 553"/>
                <a:gd name="T18" fmla="*/ 2642 h 26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3" h="2642">
                  <a:moveTo>
                    <a:pt x="0" y="2642"/>
                  </a:moveTo>
                  <a:lnTo>
                    <a:pt x="0" y="525"/>
                  </a:lnTo>
                  <a:lnTo>
                    <a:pt x="553" y="0"/>
                  </a:lnTo>
                  <a:lnTo>
                    <a:pt x="553" y="2117"/>
                  </a:lnTo>
                  <a:lnTo>
                    <a:pt x="0" y="26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0" name="Rectangle 60"/>
            <p:cNvSpPr>
              <a:spLocks noChangeArrowheads="1"/>
            </p:cNvSpPr>
            <p:nvPr/>
          </p:nvSpPr>
          <p:spPr bwMode="auto">
            <a:xfrm>
              <a:off x="1853" y="1041"/>
              <a:ext cx="3333" cy="2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1" name="Freeform 61"/>
            <p:cNvSpPr>
              <a:spLocks/>
            </p:cNvSpPr>
            <p:nvPr/>
          </p:nvSpPr>
          <p:spPr bwMode="auto">
            <a:xfrm>
              <a:off x="1300" y="3158"/>
              <a:ext cx="3886" cy="525"/>
            </a:xfrm>
            <a:custGeom>
              <a:avLst/>
              <a:gdLst>
                <a:gd name="T0" fmla="*/ 3886 w 3886"/>
                <a:gd name="T1" fmla="*/ 0 h 525"/>
                <a:gd name="T2" fmla="*/ 3333 w 3886"/>
                <a:gd name="T3" fmla="*/ 525 h 525"/>
                <a:gd name="T4" fmla="*/ 0 w 3886"/>
                <a:gd name="T5" fmla="*/ 525 h 525"/>
                <a:gd name="T6" fmla="*/ 553 w 3886"/>
                <a:gd name="T7" fmla="*/ 0 h 525"/>
                <a:gd name="T8" fmla="*/ 3886 w 3886"/>
                <a:gd name="T9" fmla="*/ 0 h 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6"/>
                <a:gd name="T16" fmla="*/ 0 h 525"/>
                <a:gd name="T17" fmla="*/ 3886 w 3886"/>
                <a:gd name="T18" fmla="*/ 525 h 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6" h="525">
                  <a:moveTo>
                    <a:pt x="3886" y="0"/>
                  </a:moveTo>
                  <a:lnTo>
                    <a:pt x="3333" y="525"/>
                  </a:lnTo>
                  <a:lnTo>
                    <a:pt x="0" y="525"/>
                  </a:lnTo>
                  <a:lnTo>
                    <a:pt x="553" y="0"/>
                  </a:lnTo>
                  <a:lnTo>
                    <a:pt x="3886" y="0"/>
                  </a:lnTo>
                  <a:close/>
                </a:path>
              </a:pathLst>
            </a:custGeom>
            <a:noFill/>
            <a:ln w="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2" name="Freeform 62"/>
            <p:cNvSpPr>
              <a:spLocks/>
            </p:cNvSpPr>
            <p:nvPr/>
          </p:nvSpPr>
          <p:spPr bwMode="auto">
            <a:xfrm>
              <a:off x="1300" y="1041"/>
              <a:ext cx="553" cy="2642"/>
            </a:xfrm>
            <a:custGeom>
              <a:avLst/>
              <a:gdLst>
                <a:gd name="T0" fmla="*/ 0 w 553"/>
                <a:gd name="T1" fmla="*/ 2642 h 2642"/>
                <a:gd name="T2" fmla="*/ 0 w 553"/>
                <a:gd name="T3" fmla="*/ 525 h 2642"/>
                <a:gd name="T4" fmla="*/ 553 w 553"/>
                <a:gd name="T5" fmla="*/ 0 h 2642"/>
                <a:gd name="T6" fmla="*/ 553 w 553"/>
                <a:gd name="T7" fmla="*/ 2117 h 2642"/>
                <a:gd name="T8" fmla="*/ 0 w 553"/>
                <a:gd name="T9" fmla="*/ 2642 h 26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3"/>
                <a:gd name="T16" fmla="*/ 0 h 2642"/>
                <a:gd name="T17" fmla="*/ 553 w 553"/>
                <a:gd name="T18" fmla="*/ 2642 h 26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3" h="2642">
                  <a:moveTo>
                    <a:pt x="0" y="2642"/>
                  </a:moveTo>
                  <a:lnTo>
                    <a:pt x="0" y="525"/>
                  </a:lnTo>
                  <a:lnTo>
                    <a:pt x="553" y="0"/>
                  </a:lnTo>
                  <a:lnTo>
                    <a:pt x="553" y="2117"/>
                  </a:lnTo>
                  <a:lnTo>
                    <a:pt x="0" y="26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3" name="Rectangle 63"/>
            <p:cNvSpPr>
              <a:spLocks noChangeArrowheads="1"/>
            </p:cNvSpPr>
            <p:nvPr/>
          </p:nvSpPr>
          <p:spPr bwMode="auto">
            <a:xfrm>
              <a:off x="1853" y="1041"/>
              <a:ext cx="3333" cy="2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4" name="Freeform 64"/>
            <p:cNvSpPr>
              <a:spLocks/>
            </p:cNvSpPr>
            <p:nvPr/>
          </p:nvSpPr>
          <p:spPr bwMode="auto">
            <a:xfrm>
              <a:off x="3133" y="2437"/>
              <a:ext cx="221" cy="1088"/>
            </a:xfrm>
            <a:custGeom>
              <a:avLst/>
              <a:gdLst>
                <a:gd name="T0" fmla="*/ 0 w 221"/>
                <a:gd name="T1" fmla="*/ 1088 h 1088"/>
                <a:gd name="T2" fmla="*/ 0 w 221"/>
                <a:gd name="T3" fmla="*/ 210 h 1088"/>
                <a:gd name="T4" fmla="*/ 221 w 221"/>
                <a:gd name="T5" fmla="*/ 0 h 1088"/>
                <a:gd name="T6" fmla="*/ 221 w 221"/>
                <a:gd name="T7" fmla="*/ 878 h 1088"/>
                <a:gd name="T8" fmla="*/ 0 w 221"/>
                <a:gd name="T9" fmla="*/ 1088 h 10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"/>
                <a:gd name="T16" fmla="*/ 0 h 1088"/>
                <a:gd name="T17" fmla="*/ 221 w 221"/>
                <a:gd name="T18" fmla="*/ 1088 h 10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" h="1088">
                  <a:moveTo>
                    <a:pt x="0" y="1088"/>
                  </a:moveTo>
                  <a:lnTo>
                    <a:pt x="0" y="210"/>
                  </a:lnTo>
                  <a:lnTo>
                    <a:pt x="221" y="0"/>
                  </a:lnTo>
                  <a:lnTo>
                    <a:pt x="221" y="878"/>
                  </a:lnTo>
                  <a:lnTo>
                    <a:pt x="0" y="1088"/>
                  </a:lnTo>
                  <a:close/>
                </a:path>
              </a:pathLst>
            </a:custGeom>
            <a:solidFill>
              <a:srgbClr val="808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5" name="Rectangle 65"/>
            <p:cNvSpPr>
              <a:spLocks noChangeArrowheads="1"/>
            </p:cNvSpPr>
            <p:nvPr/>
          </p:nvSpPr>
          <p:spPr bwMode="auto">
            <a:xfrm>
              <a:off x="1853" y="2647"/>
              <a:ext cx="1280" cy="87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6" name="Freeform 66"/>
            <p:cNvSpPr>
              <a:spLocks/>
            </p:cNvSpPr>
            <p:nvPr/>
          </p:nvSpPr>
          <p:spPr bwMode="auto">
            <a:xfrm>
              <a:off x="1853" y="2437"/>
              <a:ext cx="1501" cy="210"/>
            </a:xfrm>
            <a:custGeom>
              <a:avLst/>
              <a:gdLst>
                <a:gd name="T0" fmla="*/ 1280 w 1501"/>
                <a:gd name="T1" fmla="*/ 210 h 210"/>
                <a:gd name="T2" fmla="*/ 1501 w 1501"/>
                <a:gd name="T3" fmla="*/ 0 h 210"/>
                <a:gd name="T4" fmla="*/ 221 w 1501"/>
                <a:gd name="T5" fmla="*/ 0 h 210"/>
                <a:gd name="T6" fmla="*/ 0 w 1501"/>
                <a:gd name="T7" fmla="*/ 210 h 210"/>
                <a:gd name="T8" fmla="*/ 1280 w 1501"/>
                <a:gd name="T9" fmla="*/ 21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1"/>
                <a:gd name="T16" fmla="*/ 0 h 210"/>
                <a:gd name="T17" fmla="*/ 1501 w 1501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1" h="210">
                  <a:moveTo>
                    <a:pt x="1280" y="210"/>
                  </a:moveTo>
                  <a:lnTo>
                    <a:pt x="1501" y="0"/>
                  </a:lnTo>
                  <a:lnTo>
                    <a:pt x="221" y="0"/>
                  </a:lnTo>
                  <a:lnTo>
                    <a:pt x="0" y="210"/>
                  </a:lnTo>
                  <a:lnTo>
                    <a:pt x="1280" y="210"/>
                  </a:lnTo>
                  <a:close/>
                </a:path>
              </a:pathLst>
            </a:custGeom>
            <a:solidFill>
              <a:srgbClr val="BFB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7" name="Freeform 67"/>
            <p:cNvSpPr>
              <a:spLocks/>
            </p:cNvSpPr>
            <p:nvPr/>
          </p:nvSpPr>
          <p:spPr bwMode="auto">
            <a:xfrm>
              <a:off x="4412" y="1642"/>
              <a:ext cx="221" cy="1883"/>
            </a:xfrm>
            <a:custGeom>
              <a:avLst/>
              <a:gdLst>
                <a:gd name="T0" fmla="*/ 0 w 221"/>
                <a:gd name="T1" fmla="*/ 1883 h 1883"/>
                <a:gd name="T2" fmla="*/ 0 w 221"/>
                <a:gd name="T3" fmla="*/ 210 h 1883"/>
                <a:gd name="T4" fmla="*/ 221 w 221"/>
                <a:gd name="T5" fmla="*/ 0 h 1883"/>
                <a:gd name="T6" fmla="*/ 221 w 221"/>
                <a:gd name="T7" fmla="*/ 1673 h 1883"/>
                <a:gd name="T8" fmla="*/ 0 w 221"/>
                <a:gd name="T9" fmla="*/ 1883 h 1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"/>
                <a:gd name="T16" fmla="*/ 0 h 1883"/>
                <a:gd name="T17" fmla="*/ 221 w 221"/>
                <a:gd name="T18" fmla="*/ 1883 h 1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" h="1883">
                  <a:moveTo>
                    <a:pt x="0" y="1883"/>
                  </a:moveTo>
                  <a:lnTo>
                    <a:pt x="0" y="210"/>
                  </a:lnTo>
                  <a:lnTo>
                    <a:pt x="221" y="0"/>
                  </a:lnTo>
                  <a:lnTo>
                    <a:pt x="221" y="1673"/>
                  </a:lnTo>
                  <a:lnTo>
                    <a:pt x="0" y="1883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8" name="Rectangle 68"/>
            <p:cNvSpPr>
              <a:spLocks noChangeArrowheads="1"/>
            </p:cNvSpPr>
            <p:nvPr/>
          </p:nvSpPr>
          <p:spPr bwMode="auto">
            <a:xfrm>
              <a:off x="3133" y="1852"/>
              <a:ext cx="1279" cy="167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9" name="Freeform 69"/>
            <p:cNvSpPr>
              <a:spLocks/>
            </p:cNvSpPr>
            <p:nvPr/>
          </p:nvSpPr>
          <p:spPr bwMode="auto">
            <a:xfrm>
              <a:off x="3133" y="1642"/>
              <a:ext cx="1500" cy="210"/>
            </a:xfrm>
            <a:custGeom>
              <a:avLst/>
              <a:gdLst>
                <a:gd name="T0" fmla="*/ 1279 w 1500"/>
                <a:gd name="T1" fmla="*/ 210 h 210"/>
                <a:gd name="T2" fmla="*/ 1500 w 1500"/>
                <a:gd name="T3" fmla="*/ 0 h 210"/>
                <a:gd name="T4" fmla="*/ 221 w 1500"/>
                <a:gd name="T5" fmla="*/ 0 h 210"/>
                <a:gd name="T6" fmla="*/ 0 w 1500"/>
                <a:gd name="T7" fmla="*/ 210 h 210"/>
                <a:gd name="T8" fmla="*/ 1279 w 1500"/>
                <a:gd name="T9" fmla="*/ 21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0"/>
                <a:gd name="T16" fmla="*/ 0 h 210"/>
                <a:gd name="T17" fmla="*/ 1500 w 1500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0" h="210">
                  <a:moveTo>
                    <a:pt x="1279" y="210"/>
                  </a:moveTo>
                  <a:lnTo>
                    <a:pt x="1500" y="0"/>
                  </a:lnTo>
                  <a:lnTo>
                    <a:pt x="221" y="0"/>
                  </a:lnTo>
                  <a:lnTo>
                    <a:pt x="0" y="210"/>
                  </a:lnTo>
                  <a:lnTo>
                    <a:pt x="1279" y="210"/>
                  </a:lnTo>
                  <a:close/>
                </a:path>
              </a:pathLst>
            </a:custGeom>
            <a:solidFill>
              <a:srgbClr val="0000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0" name="Rectangle 70"/>
            <p:cNvSpPr>
              <a:spLocks noChangeArrowheads="1"/>
            </p:cNvSpPr>
            <p:nvPr/>
          </p:nvSpPr>
          <p:spPr bwMode="auto">
            <a:xfrm>
              <a:off x="2245" y="2659"/>
              <a:ext cx="4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500" b="1">
                  <a:latin typeface="Arial Rounded MT Bold"/>
                </a:rPr>
                <a:t>7828</a:t>
              </a:r>
              <a:endParaRPr lang="en-US" sz="2400">
                <a:latin typeface="Arial Rounded MT Bold"/>
              </a:endParaRPr>
            </a:p>
          </p:txBody>
        </p:sp>
        <p:sp>
          <p:nvSpPr>
            <p:cNvPr id="68631" name="Rectangle 71"/>
            <p:cNvSpPr>
              <a:spLocks noChangeArrowheads="1"/>
            </p:cNvSpPr>
            <p:nvPr/>
          </p:nvSpPr>
          <p:spPr bwMode="auto">
            <a:xfrm>
              <a:off x="3591" y="1978"/>
              <a:ext cx="45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Arial Rounded MT Bold"/>
                </a:rPr>
                <a:t>8580</a:t>
              </a:r>
              <a:endParaRPr lang="en-US" sz="2400" b="1">
                <a:latin typeface="Arial Rounded MT Bold"/>
              </a:endParaRPr>
            </a:p>
          </p:txBody>
        </p:sp>
        <p:sp>
          <p:nvSpPr>
            <p:cNvPr id="68632" name="Line 72"/>
            <p:cNvSpPr>
              <a:spLocks noChangeShapeType="1"/>
            </p:cNvSpPr>
            <p:nvPr/>
          </p:nvSpPr>
          <p:spPr bwMode="auto">
            <a:xfrm flipV="1">
              <a:off x="1300" y="1566"/>
              <a:ext cx="1" cy="2117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3" name="Line 73"/>
            <p:cNvSpPr>
              <a:spLocks noChangeShapeType="1"/>
            </p:cNvSpPr>
            <p:nvPr/>
          </p:nvSpPr>
          <p:spPr bwMode="auto">
            <a:xfrm flipH="1">
              <a:off x="1261" y="3683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4" name="Line 74"/>
            <p:cNvSpPr>
              <a:spLocks noChangeShapeType="1"/>
            </p:cNvSpPr>
            <p:nvPr/>
          </p:nvSpPr>
          <p:spPr bwMode="auto">
            <a:xfrm flipH="1">
              <a:off x="1261" y="3263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5" name="Line 75"/>
            <p:cNvSpPr>
              <a:spLocks noChangeShapeType="1"/>
            </p:cNvSpPr>
            <p:nvPr/>
          </p:nvSpPr>
          <p:spPr bwMode="auto">
            <a:xfrm flipH="1">
              <a:off x="1261" y="2835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6" name="Line 76"/>
            <p:cNvSpPr>
              <a:spLocks noChangeShapeType="1"/>
            </p:cNvSpPr>
            <p:nvPr/>
          </p:nvSpPr>
          <p:spPr bwMode="auto">
            <a:xfrm flipH="1">
              <a:off x="1261" y="2415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7" name="Line 77"/>
            <p:cNvSpPr>
              <a:spLocks noChangeShapeType="1"/>
            </p:cNvSpPr>
            <p:nvPr/>
          </p:nvSpPr>
          <p:spPr bwMode="auto">
            <a:xfrm flipH="1">
              <a:off x="1261" y="1987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8" name="Line 78"/>
            <p:cNvSpPr>
              <a:spLocks noChangeShapeType="1"/>
            </p:cNvSpPr>
            <p:nvPr/>
          </p:nvSpPr>
          <p:spPr bwMode="auto">
            <a:xfrm flipH="1">
              <a:off x="1261" y="1566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9" name="Rectangle 79"/>
            <p:cNvSpPr>
              <a:spLocks noChangeArrowheads="1"/>
            </p:cNvSpPr>
            <p:nvPr/>
          </p:nvSpPr>
          <p:spPr bwMode="auto">
            <a:xfrm>
              <a:off x="884" y="3597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7000</a:t>
              </a:r>
            </a:p>
          </p:txBody>
        </p:sp>
        <p:sp>
          <p:nvSpPr>
            <p:cNvPr id="68640" name="Rectangle 80"/>
            <p:cNvSpPr>
              <a:spLocks noChangeArrowheads="1"/>
            </p:cNvSpPr>
            <p:nvPr/>
          </p:nvSpPr>
          <p:spPr bwMode="auto">
            <a:xfrm>
              <a:off x="884" y="3176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7400</a:t>
              </a:r>
            </a:p>
          </p:txBody>
        </p:sp>
        <p:sp>
          <p:nvSpPr>
            <p:cNvPr id="68641" name="Rectangle 81"/>
            <p:cNvSpPr>
              <a:spLocks noChangeArrowheads="1"/>
            </p:cNvSpPr>
            <p:nvPr/>
          </p:nvSpPr>
          <p:spPr bwMode="auto">
            <a:xfrm>
              <a:off x="884" y="2748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7800</a:t>
              </a:r>
            </a:p>
          </p:txBody>
        </p:sp>
        <p:sp>
          <p:nvSpPr>
            <p:cNvPr id="68642" name="Rectangle 82"/>
            <p:cNvSpPr>
              <a:spLocks noChangeArrowheads="1"/>
            </p:cNvSpPr>
            <p:nvPr/>
          </p:nvSpPr>
          <p:spPr bwMode="auto">
            <a:xfrm>
              <a:off x="884" y="2328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8200</a:t>
              </a:r>
            </a:p>
          </p:txBody>
        </p:sp>
        <p:sp>
          <p:nvSpPr>
            <p:cNvPr id="68643" name="Rectangle 83"/>
            <p:cNvSpPr>
              <a:spLocks noChangeArrowheads="1"/>
            </p:cNvSpPr>
            <p:nvPr/>
          </p:nvSpPr>
          <p:spPr bwMode="auto">
            <a:xfrm>
              <a:off x="884" y="1900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8600</a:t>
              </a:r>
            </a:p>
          </p:txBody>
        </p:sp>
        <p:sp>
          <p:nvSpPr>
            <p:cNvPr id="68644" name="Rectangle 84"/>
            <p:cNvSpPr>
              <a:spLocks noChangeArrowheads="1"/>
            </p:cNvSpPr>
            <p:nvPr/>
          </p:nvSpPr>
          <p:spPr bwMode="auto">
            <a:xfrm>
              <a:off x="884" y="1480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9000</a:t>
              </a:r>
            </a:p>
          </p:txBody>
        </p:sp>
        <p:sp>
          <p:nvSpPr>
            <p:cNvPr id="68645" name="Line 85"/>
            <p:cNvSpPr>
              <a:spLocks noChangeShapeType="1"/>
            </p:cNvSpPr>
            <p:nvPr/>
          </p:nvSpPr>
          <p:spPr bwMode="auto">
            <a:xfrm>
              <a:off x="1300" y="3683"/>
              <a:ext cx="333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46" name="Line 86"/>
            <p:cNvSpPr>
              <a:spLocks noChangeShapeType="1"/>
            </p:cNvSpPr>
            <p:nvPr/>
          </p:nvSpPr>
          <p:spPr bwMode="auto">
            <a:xfrm>
              <a:off x="1300" y="3683"/>
              <a:ext cx="1" cy="3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47" name="Line 87"/>
            <p:cNvSpPr>
              <a:spLocks noChangeShapeType="1"/>
            </p:cNvSpPr>
            <p:nvPr/>
          </p:nvSpPr>
          <p:spPr bwMode="auto">
            <a:xfrm>
              <a:off x="4565" y="368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48" name="Rectangle 88"/>
            <p:cNvSpPr>
              <a:spLocks noChangeArrowheads="1"/>
            </p:cNvSpPr>
            <p:nvPr/>
          </p:nvSpPr>
          <p:spPr bwMode="auto">
            <a:xfrm>
              <a:off x="3278" y="3796"/>
              <a:ext cx="99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Com Palha</a:t>
              </a:r>
            </a:p>
          </p:txBody>
        </p:sp>
        <p:sp>
          <p:nvSpPr>
            <p:cNvPr id="68649" name="Text Box 89"/>
            <p:cNvSpPr txBox="1">
              <a:spLocks noChangeArrowheads="1"/>
            </p:cNvSpPr>
            <p:nvPr/>
          </p:nvSpPr>
          <p:spPr bwMode="auto">
            <a:xfrm>
              <a:off x="1837" y="3756"/>
              <a:ext cx="11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</a:rPr>
                <a:t>Sem Palha</a:t>
              </a:r>
            </a:p>
          </p:txBody>
        </p:sp>
        <p:sp>
          <p:nvSpPr>
            <p:cNvPr id="68650" name="Text Box 90"/>
            <p:cNvSpPr txBox="1">
              <a:spLocks noChangeArrowheads="1"/>
            </p:cNvSpPr>
            <p:nvPr/>
          </p:nvSpPr>
          <p:spPr bwMode="auto">
            <a:xfrm rot="-5400000">
              <a:off x="-329" y="2421"/>
              <a:ext cx="18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</a:rPr>
                <a:t>Produtividade (kg/ha)</a:t>
              </a:r>
            </a:p>
          </p:txBody>
        </p:sp>
        <p:sp>
          <p:nvSpPr>
            <p:cNvPr id="68651" name="Text Box 91"/>
            <p:cNvSpPr txBox="1">
              <a:spLocks noChangeArrowheads="1"/>
            </p:cNvSpPr>
            <p:nvPr/>
          </p:nvSpPr>
          <p:spPr bwMode="auto">
            <a:xfrm>
              <a:off x="2245" y="306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latin typeface="Tahoma" pitchFamily="34" charset="0"/>
                </a:rPr>
                <a:t>a</a:t>
              </a:r>
            </a:p>
          </p:txBody>
        </p:sp>
        <p:sp>
          <p:nvSpPr>
            <p:cNvPr id="68652" name="Text Box 92"/>
            <p:cNvSpPr txBox="1">
              <a:spLocks noChangeArrowheads="1"/>
            </p:cNvSpPr>
            <p:nvPr/>
          </p:nvSpPr>
          <p:spPr bwMode="auto">
            <a:xfrm>
              <a:off x="3538" y="306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68653" name="Text Box 93"/>
            <p:cNvSpPr txBox="1">
              <a:spLocks noChangeArrowheads="1"/>
            </p:cNvSpPr>
            <p:nvPr/>
          </p:nvSpPr>
          <p:spPr bwMode="auto">
            <a:xfrm>
              <a:off x="2109" y="1343"/>
              <a:ext cx="998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  <a:latin typeface="Tahoma" pitchFamily="34" charset="0"/>
                </a:rPr>
                <a:t>+ 9,6 %</a:t>
              </a:r>
            </a:p>
          </p:txBody>
        </p:sp>
        <p:sp>
          <p:nvSpPr>
            <p:cNvPr id="68654" name="Text Box 94"/>
            <p:cNvSpPr txBox="1">
              <a:spLocks noChangeArrowheads="1"/>
            </p:cNvSpPr>
            <p:nvPr/>
          </p:nvSpPr>
          <p:spPr bwMode="auto">
            <a:xfrm>
              <a:off x="2019" y="1934"/>
              <a:ext cx="997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Tahoma" pitchFamily="34" charset="0"/>
                </a:rPr>
                <a:t>+ 12,5 sc/ha</a:t>
              </a:r>
            </a:p>
          </p:txBody>
        </p:sp>
        <p:sp>
          <p:nvSpPr>
            <p:cNvPr id="68655" name="AutoShape 95"/>
            <p:cNvSpPr>
              <a:spLocks/>
            </p:cNvSpPr>
            <p:nvPr/>
          </p:nvSpPr>
          <p:spPr bwMode="auto">
            <a:xfrm>
              <a:off x="2880" y="1841"/>
              <a:ext cx="136" cy="818"/>
            </a:xfrm>
            <a:prstGeom prst="leftBrace">
              <a:avLst>
                <a:gd name="adj1" fmla="val 50123"/>
                <a:gd name="adj2" fmla="val 50000"/>
              </a:avLst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6" name="CaixaDeTexto 95"/>
          <p:cNvSpPr txBox="1">
            <a:spLocks noChangeArrowheads="1"/>
          </p:cNvSpPr>
          <p:nvPr/>
        </p:nvSpPr>
        <p:spPr bwMode="auto">
          <a:xfrm rot="-5400000">
            <a:off x="7851775" y="5565775"/>
            <a:ext cx="2276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RBCS - Sá et al., 2010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ilho PD - A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8691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8424863" cy="954107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2857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</a:rPr>
              <a:t>Root response in </a:t>
            </a:r>
            <a:r>
              <a:rPr lang="pt-BR" sz="2800" b="1" dirty="0" err="1">
                <a:solidFill>
                  <a:schemeClr val="bg1"/>
                </a:solidFill>
              </a:rPr>
              <a:t>relation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C </a:t>
            </a:r>
            <a:r>
              <a:rPr lang="pt-BR" sz="2800" b="1" dirty="0" err="1">
                <a:solidFill>
                  <a:schemeClr val="bg1"/>
                </a:solidFill>
              </a:rPr>
              <a:t>increase</a:t>
            </a:r>
            <a:r>
              <a:rPr lang="pt-BR" sz="2800" b="1" dirty="0">
                <a:solidFill>
                  <a:schemeClr val="bg1"/>
                </a:solidFill>
              </a:rPr>
              <a:t> in a </a:t>
            </a:r>
            <a:r>
              <a:rPr lang="pt-BR" sz="2800" b="1" dirty="0" err="1">
                <a:solidFill>
                  <a:schemeClr val="bg1"/>
                </a:solidFill>
              </a:rPr>
              <a:t>long-term</a:t>
            </a:r>
            <a:r>
              <a:rPr lang="pt-BR" sz="2800" b="1" dirty="0">
                <a:solidFill>
                  <a:schemeClr val="bg1"/>
                </a:solidFill>
              </a:rPr>
              <a:t> no-</a:t>
            </a:r>
            <a:r>
              <a:rPr lang="pt-BR" sz="2800" b="1" dirty="0" err="1">
                <a:solidFill>
                  <a:schemeClr val="bg1"/>
                </a:solidFill>
              </a:rPr>
              <a:t>till</a:t>
            </a:r>
            <a:r>
              <a:rPr lang="pt-BR" sz="2800" b="1" dirty="0">
                <a:solidFill>
                  <a:schemeClr val="bg1"/>
                </a:solidFill>
              </a:rPr>
              <a:t> (Ponta Grossa-PR, </a:t>
            </a:r>
            <a:r>
              <a:rPr lang="pt-BR" sz="2800" b="1" dirty="0" err="1">
                <a:solidFill>
                  <a:schemeClr val="bg1"/>
                </a:solidFill>
              </a:rPr>
              <a:t>Brazil</a:t>
            </a:r>
            <a:r>
              <a:rPr lang="pt-BR" sz="2800" b="1" dirty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926530" y="1951434"/>
            <a:ext cx="5113140" cy="4933950"/>
            <a:chOff x="34925" y="1844675"/>
            <a:chExt cx="5113140" cy="4933950"/>
          </a:xfrm>
        </p:grpSpPr>
        <p:sp>
          <p:nvSpPr>
            <p:cNvPr id="498693" name="Rectangle 5"/>
            <p:cNvSpPr>
              <a:spLocks noChangeArrowheads="1"/>
            </p:cNvSpPr>
            <p:nvPr/>
          </p:nvSpPr>
          <p:spPr bwMode="auto">
            <a:xfrm>
              <a:off x="107951" y="1844675"/>
              <a:ext cx="5040114" cy="4868863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shade val="0"/>
                    <a:invGamma/>
                    <a:alpha val="70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34925" y="2060575"/>
              <a:ext cx="4630738" cy="4718050"/>
              <a:chOff x="34925" y="2060575"/>
              <a:chExt cx="4630738" cy="4718050"/>
            </a:xfrm>
          </p:grpSpPr>
          <p:sp>
            <p:nvSpPr>
              <p:cNvPr id="22579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4925" y="2060575"/>
                <a:ext cx="4630738" cy="4718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0" name="Line 8"/>
              <p:cNvSpPr>
                <a:spLocks noChangeShapeType="1"/>
              </p:cNvSpPr>
              <p:nvPr/>
            </p:nvSpPr>
            <p:spPr bwMode="auto">
              <a:xfrm>
                <a:off x="727075" y="2366963"/>
                <a:ext cx="1588" cy="324802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1" name="Line 9"/>
              <p:cNvSpPr>
                <a:spLocks noChangeShapeType="1"/>
              </p:cNvSpPr>
              <p:nvPr/>
            </p:nvSpPr>
            <p:spPr bwMode="auto">
              <a:xfrm>
                <a:off x="666750" y="5614988"/>
                <a:ext cx="60325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2" name="Line 10"/>
              <p:cNvSpPr>
                <a:spLocks noChangeShapeType="1"/>
              </p:cNvSpPr>
              <p:nvPr/>
            </p:nvSpPr>
            <p:spPr bwMode="auto">
              <a:xfrm>
                <a:off x="666750" y="5081588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3" name="Line 11"/>
              <p:cNvSpPr>
                <a:spLocks noChangeShapeType="1"/>
              </p:cNvSpPr>
              <p:nvPr/>
            </p:nvSpPr>
            <p:spPr bwMode="auto">
              <a:xfrm>
                <a:off x="666750" y="4532313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4" name="Line 12"/>
              <p:cNvSpPr>
                <a:spLocks noChangeShapeType="1"/>
              </p:cNvSpPr>
              <p:nvPr/>
            </p:nvSpPr>
            <p:spPr bwMode="auto">
              <a:xfrm>
                <a:off x="666750" y="3998913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5" name="Line 13"/>
              <p:cNvSpPr>
                <a:spLocks noChangeShapeType="1"/>
              </p:cNvSpPr>
              <p:nvPr/>
            </p:nvSpPr>
            <p:spPr bwMode="auto">
              <a:xfrm>
                <a:off x="666750" y="3449638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6" name="Line 14"/>
              <p:cNvSpPr>
                <a:spLocks noChangeShapeType="1"/>
              </p:cNvSpPr>
              <p:nvPr/>
            </p:nvSpPr>
            <p:spPr bwMode="auto">
              <a:xfrm>
                <a:off x="666750" y="2916238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7" name="Line 15"/>
              <p:cNvSpPr>
                <a:spLocks noChangeShapeType="1"/>
              </p:cNvSpPr>
              <p:nvPr/>
            </p:nvSpPr>
            <p:spPr bwMode="auto">
              <a:xfrm>
                <a:off x="666750" y="2366963"/>
                <a:ext cx="60325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8" name="Line 16"/>
              <p:cNvSpPr>
                <a:spLocks noChangeShapeType="1"/>
              </p:cNvSpPr>
              <p:nvPr/>
            </p:nvSpPr>
            <p:spPr bwMode="auto">
              <a:xfrm>
                <a:off x="727075" y="5614988"/>
                <a:ext cx="3756025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9" name="Line 17"/>
              <p:cNvSpPr>
                <a:spLocks noChangeShapeType="1"/>
              </p:cNvSpPr>
              <p:nvPr/>
            </p:nvSpPr>
            <p:spPr bwMode="auto">
              <a:xfrm flipV="1">
                <a:off x="727075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0" name="Line 18"/>
              <p:cNvSpPr>
                <a:spLocks noChangeShapeType="1"/>
              </p:cNvSpPr>
              <p:nvPr/>
            </p:nvSpPr>
            <p:spPr bwMode="auto">
              <a:xfrm flipV="1">
                <a:off x="1360488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1" name="Line 19"/>
              <p:cNvSpPr>
                <a:spLocks noChangeShapeType="1"/>
              </p:cNvSpPr>
              <p:nvPr/>
            </p:nvSpPr>
            <p:spPr bwMode="auto">
              <a:xfrm flipV="1">
                <a:off x="1979613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2" name="Line 20"/>
              <p:cNvSpPr>
                <a:spLocks noChangeShapeType="1"/>
              </p:cNvSpPr>
              <p:nvPr/>
            </p:nvSpPr>
            <p:spPr bwMode="auto">
              <a:xfrm flipV="1">
                <a:off x="2611438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3" name="Line 21"/>
              <p:cNvSpPr>
                <a:spLocks noChangeShapeType="1"/>
              </p:cNvSpPr>
              <p:nvPr/>
            </p:nvSpPr>
            <p:spPr bwMode="auto">
              <a:xfrm flipV="1">
                <a:off x="3232150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4" name="Line 22"/>
              <p:cNvSpPr>
                <a:spLocks noChangeShapeType="1"/>
              </p:cNvSpPr>
              <p:nvPr/>
            </p:nvSpPr>
            <p:spPr bwMode="auto">
              <a:xfrm flipV="1">
                <a:off x="3863975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5" name="Line 23"/>
              <p:cNvSpPr>
                <a:spLocks noChangeShapeType="1"/>
              </p:cNvSpPr>
              <p:nvPr/>
            </p:nvSpPr>
            <p:spPr bwMode="auto">
              <a:xfrm flipV="1">
                <a:off x="4483100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6" name="Freeform 24"/>
              <p:cNvSpPr>
                <a:spLocks/>
              </p:cNvSpPr>
              <p:nvPr/>
            </p:nvSpPr>
            <p:spPr bwMode="auto">
              <a:xfrm>
                <a:off x="3827463" y="2916238"/>
                <a:ext cx="73025" cy="98425"/>
              </a:xfrm>
              <a:custGeom>
                <a:avLst/>
                <a:gdLst>
                  <a:gd name="T0" fmla="*/ 23 w 46"/>
                  <a:gd name="T1" fmla="*/ 0 h 62"/>
                  <a:gd name="T2" fmla="*/ 46 w 46"/>
                  <a:gd name="T3" fmla="*/ 62 h 62"/>
                  <a:gd name="T4" fmla="*/ 0 w 46"/>
                  <a:gd name="T5" fmla="*/ 62 h 62"/>
                  <a:gd name="T6" fmla="*/ 23 w 46"/>
                  <a:gd name="T7" fmla="*/ 0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2"/>
                  <a:gd name="T14" fmla="*/ 46 w 46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2">
                    <a:moveTo>
                      <a:pt x="23" y="0"/>
                    </a:moveTo>
                    <a:lnTo>
                      <a:pt x="46" y="62"/>
                    </a:lnTo>
                    <a:lnTo>
                      <a:pt x="0" y="6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7" name="Freeform 25"/>
              <p:cNvSpPr>
                <a:spLocks/>
              </p:cNvSpPr>
              <p:nvPr/>
            </p:nvSpPr>
            <p:spPr bwMode="auto">
              <a:xfrm>
                <a:off x="3195638" y="374173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8" name="Freeform 26"/>
              <p:cNvSpPr>
                <a:spLocks/>
              </p:cNvSpPr>
              <p:nvPr/>
            </p:nvSpPr>
            <p:spPr bwMode="auto">
              <a:xfrm>
                <a:off x="2381250" y="4241800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9" name="Freeform 27"/>
              <p:cNvSpPr>
                <a:spLocks/>
              </p:cNvSpPr>
              <p:nvPr/>
            </p:nvSpPr>
            <p:spPr bwMode="auto">
              <a:xfrm>
                <a:off x="2259013" y="4113213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0" name="Freeform 28"/>
              <p:cNvSpPr>
                <a:spLocks/>
              </p:cNvSpPr>
              <p:nvPr/>
            </p:nvSpPr>
            <p:spPr bwMode="auto">
              <a:xfrm>
                <a:off x="2501900" y="3967163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1" name="Freeform 29"/>
              <p:cNvSpPr>
                <a:spLocks/>
              </p:cNvSpPr>
              <p:nvPr/>
            </p:nvSpPr>
            <p:spPr bwMode="auto">
              <a:xfrm>
                <a:off x="2574925" y="398303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2" name="Freeform 30"/>
              <p:cNvSpPr>
                <a:spLocks/>
              </p:cNvSpPr>
              <p:nvPr/>
            </p:nvSpPr>
            <p:spPr bwMode="auto">
              <a:xfrm>
                <a:off x="1943100" y="416083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3" name="Freeform 31"/>
              <p:cNvSpPr>
                <a:spLocks/>
              </p:cNvSpPr>
              <p:nvPr/>
            </p:nvSpPr>
            <p:spPr bwMode="auto">
              <a:xfrm>
                <a:off x="1760538" y="4435475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4" name="Freeform 32"/>
              <p:cNvSpPr>
                <a:spLocks/>
              </p:cNvSpPr>
              <p:nvPr/>
            </p:nvSpPr>
            <p:spPr bwMode="auto">
              <a:xfrm>
                <a:off x="1566863" y="472598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5" name="Freeform 33"/>
              <p:cNvSpPr>
                <a:spLocks/>
              </p:cNvSpPr>
              <p:nvPr/>
            </p:nvSpPr>
            <p:spPr bwMode="auto">
              <a:xfrm>
                <a:off x="1566863" y="5065713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6" name="Freeform 34"/>
              <p:cNvSpPr>
                <a:spLocks/>
              </p:cNvSpPr>
              <p:nvPr/>
            </p:nvSpPr>
            <p:spPr bwMode="auto">
              <a:xfrm>
                <a:off x="1603375" y="3078163"/>
                <a:ext cx="2260600" cy="1697038"/>
              </a:xfrm>
              <a:custGeom>
                <a:avLst/>
                <a:gdLst>
                  <a:gd name="T0" fmla="*/ 0 w 186"/>
                  <a:gd name="T1" fmla="*/ 116923277 h 105"/>
                  <a:gd name="T2" fmla="*/ 4236079 w 186"/>
                  <a:gd name="T3" fmla="*/ 104675757 h 105"/>
                  <a:gd name="T4" fmla="*/ 8258987 w 186"/>
                  <a:gd name="T5" fmla="*/ 91331790 h 105"/>
                  <a:gd name="T6" fmla="*/ 12495064 w 186"/>
                  <a:gd name="T7" fmla="*/ 77988944 h 105"/>
                  <a:gd name="T8" fmla="*/ 16703308 w 186"/>
                  <a:gd name="T9" fmla="*/ 64537344 h 105"/>
                  <a:gd name="T10" fmla="*/ 20753576 w 186"/>
                  <a:gd name="T11" fmla="*/ 52397539 h 105"/>
                  <a:gd name="T12" fmla="*/ 24958708 w 186"/>
                  <a:gd name="T13" fmla="*/ 38935341 h 105"/>
                  <a:gd name="T14" fmla="*/ 28985181 w 186"/>
                  <a:gd name="T15" fmla="*/ 25591415 h 105"/>
                  <a:gd name="T16" fmla="*/ 33217698 w 186"/>
                  <a:gd name="T17" fmla="*/ 12247494 h 105"/>
                  <a:gd name="T18" fmla="*/ 37453775 w 186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6"/>
                  <a:gd name="T31" fmla="*/ 0 h 105"/>
                  <a:gd name="T32" fmla="*/ 186 w 186"/>
                  <a:gd name="T33" fmla="*/ 105 h 1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6" h="105">
                    <a:moveTo>
                      <a:pt x="0" y="105"/>
                    </a:moveTo>
                    <a:lnTo>
                      <a:pt x="21" y="94"/>
                    </a:lnTo>
                    <a:lnTo>
                      <a:pt x="41" y="82"/>
                    </a:lnTo>
                    <a:lnTo>
                      <a:pt x="62" y="70"/>
                    </a:lnTo>
                    <a:lnTo>
                      <a:pt x="83" y="58"/>
                    </a:lnTo>
                    <a:lnTo>
                      <a:pt x="103" y="47"/>
                    </a:lnTo>
                    <a:lnTo>
                      <a:pt x="124" y="35"/>
                    </a:lnTo>
                    <a:lnTo>
                      <a:pt x="144" y="23"/>
                    </a:lnTo>
                    <a:lnTo>
                      <a:pt x="165" y="11"/>
                    </a:lnTo>
                    <a:lnTo>
                      <a:pt x="186" y="0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607" name="Group 35"/>
              <p:cNvGrpSpPr>
                <a:grpSpLocks/>
              </p:cNvGrpSpPr>
              <p:nvPr/>
            </p:nvGrpSpPr>
            <p:grpSpPr bwMode="auto">
              <a:xfrm>
                <a:off x="1141413" y="2366963"/>
                <a:ext cx="2098675" cy="693738"/>
                <a:chOff x="719" y="1174"/>
                <a:chExt cx="1322" cy="437"/>
              </a:xfrm>
            </p:grpSpPr>
            <p:sp>
              <p:nvSpPr>
                <p:cNvPr id="22624" name="Rectangle 36"/>
                <p:cNvSpPr>
                  <a:spLocks noChangeArrowheads="1"/>
                </p:cNvSpPr>
                <p:nvPr/>
              </p:nvSpPr>
              <p:spPr bwMode="auto">
                <a:xfrm>
                  <a:off x="719" y="1174"/>
                  <a:ext cx="132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y = 0,175x + 0,317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5" name="Rectangle 37"/>
                <p:cNvSpPr>
                  <a:spLocks noChangeArrowheads="1"/>
                </p:cNvSpPr>
                <p:nvPr/>
              </p:nvSpPr>
              <p:spPr bwMode="auto">
                <a:xfrm>
                  <a:off x="719" y="1419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R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6" name="Rectangle 38"/>
                <p:cNvSpPr>
                  <a:spLocks noChangeArrowheads="1"/>
                </p:cNvSpPr>
                <p:nvPr/>
              </p:nvSpPr>
              <p:spPr bwMode="auto">
                <a:xfrm>
                  <a:off x="839" y="1378"/>
                  <a:ext cx="62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chemeClr val="bg1"/>
                      </a:solidFill>
                    </a:rPr>
                    <a:t>2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7" name="Rectangle 39"/>
                <p:cNvSpPr>
                  <a:spLocks noChangeArrowheads="1"/>
                </p:cNvSpPr>
                <p:nvPr/>
              </p:nvSpPr>
              <p:spPr bwMode="auto">
                <a:xfrm>
                  <a:off x="849" y="1419"/>
                  <a:ext cx="76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 = 0,896***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2608" name="Rectangle 40"/>
              <p:cNvSpPr>
                <a:spLocks noChangeArrowheads="1"/>
              </p:cNvSpPr>
              <p:nvPr/>
            </p:nvSpPr>
            <p:spPr bwMode="auto">
              <a:xfrm>
                <a:off x="484188" y="547052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09" name="Rectangle 41"/>
              <p:cNvSpPr>
                <a:spLocks noChangeArrowheads="1"/>
              </p:cNvSpPr>
              <p:nvPr/>
            </p:nvSpPr>
            <p:spPr bwMode="auto">
              <a:xfrm>
                <a:off x="484188" y="493712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1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0" name="Rectangle 42"/>
              <p:cNvSpPr>
                <a:spLocks noChangeArrowheads="1"/>
              </p:cNvSpPr>
              <p:nvPr/>
            </p:nvSpPr>
            <p:spPr bwMode="auto">
              <a:xfrm>
                <a:off x="484188" y="4387850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2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1" name="Rectangle 43"/>
              <p:cNvSpPr>
                <a:spLocks noChangeArrowheads="1"/>
              </p:cNvSpPr>
              <p:nvPr/>
            </p:nvSpPr>
            <p:spPr bwMode="auto">
              <a:xfrm>
                <a:off x="484188" y="3854450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3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2" name="Rectangle 44"/>
              <p:cNvSpPr>
                <a:spLocks noChangeArrowheads="1"/>
              </p:cNvSpPr>
              <p:nvPr/>
            </p:nvSpPr>
            <p:spPr bwMode="auto">
              <a:xfrm>
                <a:off x="484188" y="33051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4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3" name="Rectangle 45"/>
              <p:cNvSpPr>
                <a:spLocks noChangeArrowheads="1"/>
              </p:cNvSpPr>
              <p:nvPr/>
            </p:nvSpPr>
            <p:spPr bwMode="auto">
              <a:xfrm>
                <a:off x="484188" y="27717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4" name="Rectangle 46"/>
              <p:cNvSpPr>
                <a:spLocks noChangeArrowheads="1"/>
              </p:cNvSpPr>
              <p:nvPr/>
            </p:nvSpPr>
            <p:spPr bwMode="auto">
              <a:xfrm>
                <a:off x="484188" y="2222500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6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5" name="Rectangle 47"/>
              <p:cNvSpPr>
                <a:spLocks noChangeArrowheads="1"/>
              </p:cNvSpPr>
              <p:nvPr/>
            </p:nvSpPr>
            <p:spPr bwMode="auto">
              <a:xfrm>
                <a:off x="679450" y="58578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6" name="Rectangle 48"/>
              <p:cNvSpPr>
                <a:spLocks noChangeArrowheads="1"/>
              </p:cNvSpPr>
              <p:nvPr/>
            </p:nvSpPr>
            <p:spPr bwMode="auto">
              <a:xfrm>
                <a:off x="1311275" y="58578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7" name="Rectangle 49"/>
              <p:cNvSpPr>
                <a:spLocks noChangeArrowheads="1"/>
              </p:cNvSpPr>
              <p:nvPr/>
            </p:nvSpPr>
            <p:spPr bwMode="auto">
              <a:xfrm>
                <a:off x="1882775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10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8" name="Rectangle 50"/>
              <p:cNvSpPr>
                <a:spLocks noChangeArrowheads="1"/>
              </p:cNvSpPr>
              <p:nvPr/>
            </p:nvSpPr>
            <p:spPr bwMode="auto">
              <a:xfrm>
                <a:off x="2514600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15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9" name="Rectangle 51"/>
              <p:cNvSpPr>
                <a:spLocks noChangeArrowheads="1"/>
              </p:cNvSpPr>
              <p:nvPr/>
            </p:nvSpPr>
            <p:spPr bwMode="auto">
              <a:xfrm>
                <a:off x="3133725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20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20" name="Rectangle 52"/>
              <p:cNvSpPr>
                <a:spLocks noChangeArrowheads="1"/>
              </p:cNvSpPr>
              <p:nvPr/>
            </p:nvSpPr>
            <p:spPr bwMode="auto">
              <a:xfrm>
                <a:off x="3767138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25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21" name="Rectangle 53"/>
              <p:cNvSpPr>
                <a:spLocks noChangeArrowheads="1"/>
              </p:cNvSpPr>
              <p:nvPr/>
            </p:nvSpPr>
            <p:spPr bwMode="auto">
              <a:xfrm>
                <a:off x="4386263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30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22" name="Rectangle 54"/>
              <p:cNvSpPr>
                <a:spLocks noChangeArrowheads="1"/>
              </p:cNvSpPr>
              <p:nvPr/>
            </p:nvSpPr>
            <p:spPr bwMode="auto">
              <a:xfrm>
                <a:off x="2076450" y="6326188"/>
                <a:ext cx="114935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 dirty="0">
                    <a:solidFill>
                      <a:schemeClr val="bg1"/>
                    </a:solidFill>
                  </a:rPr>
                  <a:t>SOC (g kg</a:t>
                </a:r>
                <a:r>
                  <a:rPr lang="en-US" sz="1900" b="1" baseline="30000" dirty="0">
                    <a:solidFill>
                      <a:schemeClr val="bg1"/>
                    </a:solidFill>
                  </a:rPr>
                  <a:t>-1</a:t>
                </a:r>
                <a:r>
                  <a:rPr lang="en-US" sz="1900" b="1" dirty="0">
                    <a:solidFill>
                      <a:schemeClr val="bg1"/>
                    </a:solidFill>
                  </a:rPr>
                  <a:t>)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623" name="Rectangle 55"/>
              <p:cNvSpPr>
                <a:spLocks noChangeArrowheads="1"/>
              </p:cNvSpPr>
              <p:nvPr/>
            </p:nvSpPr>
            <p:spPr bwMode="auto">
              <a:xfrm rot="16200000">
                <a:off x="-1073150" y="3962400"/>
                <a:ext cx="272256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Root development (m/m)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536" name="AutoShape 57"/>
          <p:cNvSpPr>
            <a:spLocks noChangeAspect="1" noChangeArrowheads="1" noTextEdit="1"/>
          </p:cNvSpPr>
          <p:nvPr/>
        </p:nvSpPr>
        <p:spPr bwMode="auto">
          <a:xfrm>
            <a:off x="4291013" y="2060575"/>
            <a:ext cx="4745038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" name="CaixaDeTexto 56"/>
          <p:cNvSpPr txBox="1"/>
          <p:nvPr/>
        </p:nvSpPr>
        <p:spPr>
          <a:xfrm rot="16200000">
            <a:off x="7092302" y="4715078"/>
            <a:ext cx="3794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Sá, Ferreira et al., 2010. Rev. Bras. </a:t>
            </a:r>
            <a:r>
              <a:rPr lang="pt-BR" sz="1600" b="1" dirty="0" err="1">
                <a:solidFill>
                  <a:schemeClr val="bg1"/>
                </a:solidFill>
              </a:rPr>
              <a:t>Ci</a:t>
            </a:r>
            <a:r>
              <a:rPr lang="pt-BR" sz="1600" b="1" dirty="0">
                <a:solidFill>
                  <a:schemeClr val="bg1"/>
                </a:solidFill>
              </a:rPr>
              <a:t>. Solo</a:t>
            </a:r>
          </a:p>
        </p:txBody>
      </p:sp>
    </p:spTree>
    <p:extLst>
      <p:ext uri="{BB962C8B-B14F-4D97-AF65-F5344CB8AC3E}">
        <p14:creationId xmlns:p14="http://schemas.microsoft.com/office/powerpoint/2010/main" val="3129611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Area de Trabalho - JCMS\Slides\Rio Verde - GO, 2011 (Curso MOS)\Mata nativ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3" descr="C:\Area de Trabalho - JCMS\Slides\Rio Verde - GO, 2011 (Curso MOS)\Mata nativa 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243"/>
            <a:ext cx="8496300" cy="658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6" name="Picture 4" descr="C:\Area de Trabalho - JCMS\Slides\Rio Verde - GO, 2011 (Curso MOS)\Mata nativa 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8" y="438993"/>
            <a:ext cx="7632700" cy="592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Area de Trabalho - JCMS\Slides\Rio Verde - GO, 2011 (Curso MOS)\Mata nativa 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5" t="21587" r="21562" b="24670"/>
          <a:stretch>
            <a:fillRect/>
          </a:stretch>
        </p:blipFill>
        <p:spPr bwMode="auto">
          <a:xfrm>
            <a:off x="1445891" y="658068"/>
            <a:ext cx="6221412" cy="5487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496" y="1166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Photo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by</a:t>
            </a:r>
            <a:r>
              <a:rPr lang="pt-BR" dirty="0">
                <a:solidFill>
                  <a:schemeClr val="bg1"/>
                </a:solidFill>
              </a:rPr>
              <a:t> J.C.M. Sá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45891" y="611396"/>
            <a:ext cx="6510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As raízes dão o primeiro passo na </a:t>
            </a:r>
            <a:r>
              <a:rPr lang="pt-BR" sz="3200" b="1" dirty="0" err="1">
                <a:solidFill>
                  <a:schemeClr val="bg1"/>
                </a:solidFill>
              </a:rPr>
              <a:t>re-organização</a:t>
            </a:r>
            <a:r>
              <a:rPr lang="pt-BR" sz="3200" b="1" dirty="0">
                <a:solidFill>
                  <a:schemeClr val="bg1"/>
                </a:solidFill>
              </a:rPr>
              <a:t> dos agregados</a:t>
            </a:r>
          </a:p>
          <a:p>
            <a:pPr algn="ctr"/>
            <a:endParaRPr lang="pt-BR" sz="3200" b="1" dirty="0">
              <a:solidFill>
                <a:schemeClr val="bg1"/>
              </a:solidFill>
            </a:endParaRP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Precisamos de rotação de raízes!!!</a:t>
            </a:r>
          </a:p>
        </p:txBody>
      </p:sp>
    </p:spTree>
    <p:extLst>
      <p:ext uri="{BB962C8B-B14F-4D97-AF65-F5344CB8AC3E}">
        <p14:creationId xmlns:p14="http://schemas.microsoft.com/office/powerpoint/2010/main" val="40505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786188" y="142875"/>
            <a:ext cx="5214937" cy="120015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Posee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una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estratificación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natural del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contenido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C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cxnSp>
        <p:nvCxnSpPr>
          <p:cNvPr id="10" name="Conector reto 9"/>
          <p:cNvCxnSpPr/>
          <p:nvPr/>
        </p:nvCxnSpPr>
        <p:spPr>
          <a:xfrm rot="5400000">
            <a:off x="-820737" y="4464050"/>
            <a:ext cx="3643312" cy="1588"/>
          </a:xfrm>
          <a:prstGeom prst="line">
            <a:avLst/>
          </a:prstGeom>
          <a:ln w="57150">
            <a:solidFill>
              <a:srgbClr val="00FFFF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a livre 10"/>
          <p:cNvSpPr/>
          <p:nvPr/>
        </p:nvSpPr>
        <p:spPr>
          <a:xfrm>
            <a:off x="14288" y="3214688"/>
            <a:ext cx="9132887" cy="1214437"/>
          </a:xfrm>
          <a:custGeom>
            <a:avLst/>
            <a:gdLst>
              <a:gd name="connsiteX0" fmla="*/ 0 w 9133229"/>
              <a:gd name="connsiteY0" fmla="*/ 1214651 h 1214651"/>
              <a:gd name="connsiteX1" fmla="*/ 40943 w 9133229"/>
              <a:gd name="connsiteY1" fmla="*/ 1187355 h 1214651"/>
              <a:gd name="connsiteX2" fmla="*/ 95534 w 9133229"/>
              <a:gd name="connsiteY2" fmla="*/ 1160060 h 1214651"/>
              <a:gd name="connsiteX3" fmla="*/ 122830 w 9133229"/>
              <a:gd name="connsiteY3" fmla="*/ 1119116 h 1214651"/>
              <a:gd name="connsiteX4" fmla="*/ 163773 w 9133229"/>
              <a:gd name="connsiteY4" fmla="*/ 1091821 h 1214651"/>
              <a:gd name="connsiteX5" fmla="*/ 218364 w 9133229"/>
              <a:gd name="connsiteY5" fmla="*/ 1050877 h 1214651"/>
              <a:gd name="connsiteX6" fmla="*/ 245659 w 9133229"/>
              <a:gd name="connsiteY6" fmla="*/ 1009934 h 1214651"/>
              <a:gd name="connsiteX7" fmla="*/ 286603 w 9133229"/>
              <a:gd name="connsiteY7" fmla="*/ 982639 h 1214651"/>
              <a:gd name="connsiteX8" fmla="*/ 368489 w 9133229"/>
              <a:gd name="connsiteY8" fmla="*/ 914400 h 1214651"/>
              <a:gd name="connsiteX9" fmla="*/ 423080 w 9133229"/>
              <a:gd name="connsiteY9" fmla="*/ 900752 h 1214651"/>
              <a:gd name="connsiteX10" fmla="*/ 736979 w 9133229"/>
              <a:gd name="connsiteY10" fmla="*/ 859809 h 1214651"/>
              <a:gd name="connsiteX11" fmla="*/ 900752 w 9133229"/>
              <a:gd name="connsiteY11" fmla="*/ 832513 h 1214651"/>
              <a:gd name="connsiteX12" fmla="*/ 955343 w 9133229"/>
              <a:gd name="connsiteY12" fmla="*/ 818866 h 1214651"/>
              <a:gd name="connsiteX13" fmla="*/ 1078173 w 9133229"/>
              <a:gd name="connsiteY13" fmla="*/ 750627 h 1214651"/>
              <a:gd name="connsiteX14" fmla="*/ 1119116 w 9133229"/>
              <a:gd name="connsiteY14" fmla="*/ 709683 h 1214651"/>
              <a:gd name="connsiteX15" fmla="*/ 1160059 w 9133229"/>
              <a:gd name="connsiteY15" fmla="*/ 682388 h 1214651"/>
              <a:gd name="connsiteX16" fmla="*/ 1187355 w 9133229"/>
              <a:gd name="connsiteY16" fmla="*/ 641445 h 1214651"/>
              <a:gd name="connsiteX17" fmla="*/ 1201003 w 9133229"/>
              <a:gd name="connsiteY17" fmla="*/ 600501 h 1214651"/>
              <a:gd name="connsiteX18" fmla="*/ 1269242 w 9133229"/>
              <a:gd name="connsiteY18" fmla="*/ 518615 h 1214651"/>
              <a:gd name="connsiteX19" fmla="*/ 2415653 w 9133229"/>
              <a:gd name="connsiteY19" fmla="*/ 504967 h 1214651"/>
              <a:gd name="connsiteX20" fmla="*/ 2497540 w 9133229"/>
              <a:gd name="connsiteY20" fmla="*/ 464024 h 1214651"/>
              <a:gd name="connsiteX21" fmla="*/ 2579427 w 9133229"/>
              <a:gd name="connsiteY21" fmla="*/ 395785 h 1214651"/>
              <a:gd name="connsiteX22" fmla="*/ 2620370 w 9133229"/>
              <a:gd name="connsiteY22" fmla="*/ 382137 h 1214651"/>
              <a:gd name="connsiteX23" fmla="*/ 2702256 w 9133229"/>
              <a:gd name="connsiteY23" fmla="*/ 327546 h 1214651"/>
              <a:gd name="connsiteX24" fmla="*/ 2743200 w 9133229"/>
              <a:gd name="connsiteY24" fmla="*/ 300251 h 1214651"/>
              <a:gd name="connsiteX25" fmla="*/ 2784143 w 9133229"/>
              <a:gd name="connsiteY25" fmla="*/ 272955 h 1214651"/>
              <a:gd name="connsiteX26" fmla="*/ 2866030 w 9133229"/>
              <a:gd name="connsiteY26" fmla="*/ 204716 h 1214651"/>
              <a:gd name="connsiteX27" fmla="*/ 2906973 w 9133229"/>
              <a:gd name="connsiteY27" fmla="*/ 163773 h 1214651"/>
              <a:gd name="connsiteX28" fmla="*/ 2947916 w 9133229"/>
              <a:gd name="connsiteY28" fmla="*/ 136477 h 1214651"/>
              <a:gd name="connsiteX29" fmla="*/ 3261815 w 9133229"/>
              <a:gd name="connsiteY29" fmla="*/ 122830 h 1214651"/>
              <a:gd name="connsiteX30" fmla="*/ 3357349 w 9133229"/>
              <a:gd name="connsiteY30" fmla="*/ 68239 h 1214651"/>
              <a:gd name="connsiteX31" fmla="*/ 3507474 w 9133229"/>
              <a:gd name="connsiteY31" fmla="*/ 0 h 1214651"/>
              <a:gd name="connsiteX32" fmla="*/ 3548418 w 9133229"/>
              <a:gd name="connsiteY32" fmla="*/ 13648 h 1214651"/>
              <a:gd name="connsiteX33" fmla="*/ 3630304 w 9133229"/>
              <a:gd name="connsiteY33" fmla="*/ 68239 h 1214651"/>
              <a:gd name="connsiteX34" fmla="*/ 3712191 w 9133229"/>
              <a:gd name="connsiteY34" fmla="*/ 95534 h 1214651"/>
              <a:gd name="connsiteX35" fmla="*/ 3807725 w 9133229"/>
              <a:gd name="connsiteY35" fmla="*/ 122830 h 1214651"/>
              <a:gd name="connsiteX36" fmla="*/ 4067033 w 9133229"/>
              <a:gd name="connsiteY36" fmla="*/ 150125 h 1214651"/>
              <a:gd name="connsiteX37" fmla="*/ 4271749 w 9133229"/>
              <a:gd name="connsiteY37" fmla="*/ 136477 h 1214651"/>
              <a:gd name="connsiteX38" fmla="*/ 4312692 w 9133229"/>
              <a:gd name="connsiteY38" fmla="*/ 109182 h 1214651"/>
              <a:gd name="connsiteX39" fmla="*/ 4394579 w 9133229"/>
              <a:gd name="connsiteY39" fmla="*/ 81886 h 1214651"/>
              <a:gd name="connsiteX40" fmla="*/ 4476465 w 9133229"/>
              <a:gd name="connsiteY40" fmla="*/ 40943 h 1214651"/>
              <a:gd name="connsiteX41" fmla="*/ 4517409 w 9133229"/>
              <a:gd name="connsiteY41" fmla="*/ 13648 h 1214651"/>
              <a:gd name="connsiteX42" fmla="*/ 4667534 w 9133229"/>
              <a:gd name="connsiteY42" fmla="*/ 0 h 1214651"/>
              <a:gd name="connsiteX43" fmla="*/ 5227092 w 9133229"/>
              <a:gd name="connsiteY43" fmla="*/ 13648 h 1214651"/>
              <a:gd name="connsiteX44" fmla="*/ 5308979 w 9133229"/>
              <a:gd name="connsiteY44" fmla="*/ 68239 h 1214651"/>
              <a:gd name="connsiteX45" fmla="*/ 5418161 w 9133229"/>
              <a:gd name="connsiteY45" fmla="*/ 109182 h 1214651"/>
              <a:gd name="connsiteX46" fmla="*/ 5472752 w 9133229"/>
              <a:gd name="connsiteY46" fmla="*/ 136477 h 1214651"/>
              <a:gd name="connsiteX47" fmla="*/ 5691116 w 9133229"/>
              <a:gd name="connsiteY47" fmla="*/ 177421 h 1214651"/>
              <a:gd name="connsiteX48" fmla="*/ 5745707 w 9133229"/>
              <a:gd name="connsiteY48" fmla="*/ 191068 h 1214651"/>
              <a:gd name="connsiteX49" fmla="*/ 6073253 w 9133229"/>
              <a:gd name="connsiteY49" fmla="*/ 218364 h 1214651"/>
              <a:gd name="connsiteX50" fmla="*/ 6114197 w 9133229"/>
              <a:gd name="connsiteY50" fmla="*/ 232012 h 1214651"/>
              <a:gd name="connsiteX51" fmla="*/ 6155140 w 9133229"/>
              <a:gd name="connsiteY51" fmla="*/ 259307 h 1214651"/>
              <a:gd name="connsiteX52" fmla="*/ 6264322 w 9133229"/>
              <a:gd name="connsiteY52" fmla="*/ 300251 h 1214651"/>
              <a:gd name="connsiteX53" fmla="*/ 6373504 w 9133229"/>
              <a:gd name="connsiteY53" fmla="*/ 313898 h 1214651"/>
              <a:gd name="connsiteX54" fmla="*/ 6414448 w 9133229"/>
              <a:gd name="connsiteY54" fmla="*/ 327546 h 1214651"/>
              <a:gd name="connsiteX55" fmla="*/ 6578221 w 9133229"/>
              <a:gd name="connsiteY55" fmla="*/ 354842 h 1214651"/>
              <a:gd name="connsiteX56" fmla="*/ 6619164 w 9133229"/>
              <a:gd name="connsiteY56" fmla="*/ 382137 h 1214651"/>
              <a:gd name="connsiteX57" fmla="*/ 6673755 w 9133229"/>
              <a:gd name="connsiteY57" fmla="*/ 395785 h 1214651"/>
              <a:gd name="connsiteX58" fmla="*/ 6755642 w 9133229"/>
              <a:gd name="connsiteY58" fmla="*/ 423080 h 1214651"/>
              <a:gd name="connsiteX59" fmla="*/ 6796585 w 9133229"/>
              <a:gd name="connsiteY59" fmla="*/ 436728 h 1214651"/>
              <a:gd name="connsiteX60" fmla="*/ 7642746 w 9133229"/>
              <a:gd name="connsiteY60" fmla="*/ 436728 h 1214651"/>
              <a:gd name="connsiteX61" fmla="*/ 7724633 w 9133229"/>
              <a:gd name="connsiteY61" fmla="*/ 477671 h 1214651"/>
              <a:gd name="connsiteX62" fmla="*/ 7779224 w 9133229"/>
              <a:gd name="connsiteY62" fmla="*/ 504967 h 1214651"/>
              <a:gd name="connsiteX63" fmla="*/ 7861110 w 9133229"/>
              <a:gd name="connsiteY63" fmla="*/ 545910 h 1214651"/>
              <a:gd name="connsiteX64" fmla="*/ 7902053 w 9133229"/>
              <a:gd name="connsiteY64" fmla="*/ 573206 h 1214651"/>
              <a:gd name="connsiteX65" fmla="*/ 7942997 w 9133229"/>
              <a:gd name="connsiteY65" fmla="*/ 586854 h 1214651"/>
              <a:gd name="connsiteX66" fmla="*/ 8024883 w 9133229"/>
              <a:gd name="connsiteY66" fmla="*/ 655092 h 1214651"/>
              <a:gd name="connsiteX67" fmla="*/ 8106770 w 9133229"/>
              <a:gd name="connsiteY67" fmla="*/ 709683 h 1214651"/>
              <a:gd name="connsiteX68" fmla="*/ 8147713 w 9133229"/>
              <a:gd name="connsiteY68" fmla="*/ 750627 h 1214651"/>
              <a:gd name="connsiteX69" fmla="*/ 8256895 w 9133229"/>
              <a:gd name="connsiteY69" fmla="*/ 764274 h 1214651"/>
              <a:gd name="connsiteX70" fmla="*/ 8311486 w 9133229"/>
              <a:gd name="connsiteY70" fmla="*/ 777922 h 1214651"/>
              <a:gd name="connsiteX71" fmla="*/ 8679976 w 9133229"/>
              <a:gd name="connsiteY71" fmla="*/ 805218 h 1214651"/>
              <a:gd name="connsiteX72" fmla="*/ 8898340 w 9133229"/>
              <a:gd name="connsiteY72" fmla="*/ 846161 h 1214651"/>
              <a:gd name="connsiteX73" fmla="*/ 9048465 w 9133229"/>
              <a:gd name="connsiteY73" fmla="*/ 832513 h 1214651"/>
              <a:gd name="connsiteX74" fmla="*/ 9130352 w 9133229"/>
              <a:gd name="connsiteY74" fmla="*/ 764274 h 1214651"/>
              <a:gd name="connsiteX75" fmla="*/ 9103056 w 9133229"/>
              <a:gd name="connsiteY75" fmla="*/ 764274 h 12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9133229" h="1214651">
                <a:moveTo>
                  <a:pt x="0" y="1214651"/>
                </a:moveTo>
                <a:cubicBezTo>
                  <a:pt x="13648" y="1205552"/>
                  <a:pt x="26702" y="1195493"/>
                  <a:pt x="40943" y="1187355"/>
                </a:cubicBezTo>
                <a:cubicBezTo>
                  <a:pt x="58607" y="1177261"/>
                  <a:pt x="79905" y="1173084"/>
                  <a:pt x="95534" y="1160060"/>
                </a:cubicBezTo>
                <a:cubicBezTo>
                  <a:pt x="108135" y="1149559"/>
                  <a:pt x="111231" y="1130715"/>
                  <a:pt x="122830" y="1119116"/>
                </a:cubicBezTo>
                <a:cubicBezTo>
                  <a:pt x="134428" y="1107518"/>
                  <a:pt x="150426" y="1101355"/>
                  <a:pt x="163773" y="1091821"/>
                </a:cubicBezTo>
                <a:cubicBezTo>
                  <a:pt x="182282" y="1078600"/>
                  <a:pt x="202280" y="1066961"/>
                  <a:pt x="218364" y="1050877"/>
                </a:cubicBezTo>
                <a:cubicBezTo>
                  <a:pt x="229962" y="1039279"/>
                  <a:pt x="234061" y="1021532"/>
                  <a:pt x="245659" y="1009934"/>
                </a:cubicBezTo>
                <a:cubicBezTo>
                  <a:pt x="257258" y="998336"/>
                  <a:pt x="274002" y="993140"/>
                  <a:pt x="286603" y="982639"/>
                </a:cubicBezTo>
                <a:cubicBezTo>
                  <a:pt x="321327" y="953702"/>
                  <a:pt x="326628" y="932340"/>
                  <a:pt x="368489" y="914400"/>
                </a:cubicBezTo>
                <a:cubicBezTo>
                  <a:pt x="385729" y="907011"/>
                  <a:pt x="405114" y="906142"/>
                  <a:pt x="423080" y="900752"/>
                </a:cubicBezTo>
                <a:cubicBezTo>
                  <a:pt x="599935" y="847696"/>
                  <a:pt x="418428" y="878548"/>
                  <a:pt x="736979" y="859809"/>
                </a:cubicBezTo>
                <a:cubicBezTo>
                  <a:pt x="828403" y="829334"/>
                  <a:pt x="730980" y="858631"/>
                  <a:pt x="900752" y="832513"/>
                </a:cubicBezTo>
                <a:cubicBezTo>
                  <a:pt x="919291" y="829661"/>
                  <a:pt x="937146" y="823415"/>
                  <a:pt x="955343" y="818866"/>
                </a:cubicBezTo>
                <a:cubicBezTo>
                  <a:pt x="1049200" y="756294"/>
                  <a:pt x="1006108" y="774648"/>
                  <a:pt x="1078173" y="750627"/>
                </a:cubicBezTo>
                <a:cubicBezTo>
                  <a:pt x="1091821" y="736979"/>
                  <a:pt x="1104289" y="722039"/>
                  <a:pt x="1119116" y="709683"/>
                </a:cubicBezTo>
                <a:cubicBezTo>
                  <a:pt x="1131717" y="699182"/>
                  <a:pt x="1148461" y="693986"/>
                  <a:pt x="1160059" y="682388"/>
                </a:cubicBezTo>
                <a:cubicBezTo>
                  <a:pt x="1171657" y="670790"/>
                  <a:pt x="1178256" y="655093"/>
                  <a:pt x="1187355" y="641445"/>
                </a:cubicBezTo>
                <a:cubicBezTo>
                  <a:pt x="1191904" y="627797"/>
                  <a:pt x="1194569" y="613368"/>
                  <a:pt x="1201003" y="600501"/>
                </a:cubicBezTo>
                <a:cubicBezTo>
                  <a:pt x="1207481" y="587546"/>
                  <a:pt x="1253794" y="519325"/>
                  <a:pt x="1269242" y="518615"/>
                </a:cubicBezTo>
                <a:cubicBezTo>
                  <a:pt x="1651003" y="501063"/>
                  <a:pt x="2033516" y="509516"/>
                  <a:pt x="2415653" y="504967"/>
                </a:cubicBezTo>
                <a:cubicBezTo>
                  <a:pt x="2456687" y="491289"/>
                  <a:pt x="2462266" y="493419"/>
                  <a:pt x="2497540" y="464024"/>
                </a:cubicBezTo>
                <a:cubicBezTo>
                  <a:pt x="2542821" y="426290"/>
                  <a:pt x="2528594" y="421201"/>
                  <a:pt x="2579427" y="395785"/>
                </a:cubicBezTo>
                <a:cubicBezTo>
                  <a:pt x="2592294" y="389351"/>
                  <a:pt x="2607794" y="389123"/>
                  <a:pt x="2620370" y="382137"/>
                </a:cubicBezTo>
                <a:cubicBezTo>
                  <a:pt x="2649047" y="366205"/>
                  <a:pt x="2674961" y="345743"/>
                  <a:pt x="2702256" y="327546"/>
                </a:cubicBezTo>
                <a:lnTo>
                  <a:pt x="2743200" y="300251"/>
                </a:lnTo>
                <a:cubicBezTo>
                  <a:pt x="2756848" y="291153"/>
                  <a:pt x="2772545" y="284553"/>
                  <a:pt x="2784143" y="272955"/>
                </a:cubicBezTo>
                <a:cubicBezTo>
                  <a:pt x="2903757" y="153341"/>
                  <a:pt x="2752025" y="299720"/>
                  <a:pt x="2866030" y="204716"/>
                </a:cubicBezTo>
                <a:cubicBezTo>
                  <a:pt x="2880857" y="192360"/>
                  <a:pt x="2892146" y="176129"/>
                  <a:pt x="2906973" y="163773"/>
                </a:cubicBezTo>
                <a:cubicBezTo>
                  <a:pt x="2919574" y="153272"/>
                  <a:pt x="2931622" y="138357"/>
                  <a:pt x="2947916" y="136477"/>
                </a:cubicBezTo>
                <a:cubicBezTo>
                  <a:pt x="3051958" y="124472"/>
                  <a:pt x="3157182" y="127379"/>
                  <a:pt x="3261815" y="122830"/>
                </a:cubicBezTo>
                <a:cubicBezTo>
                  <a:pt x="3352208" y="92698"/>
                  <a:pt x="3247182" y="132503"/>
                  <a:pt x="3357349" y="68239"/>
                </a:cubicBezTo>
                <a:cubicBezTo>
                  <a:pt x="3438714" y="20776"/>
                  <a:pt x="3442313" y="21721"/>
                  <a:pt x="3507474" y="0"/>
                </a:cubicBezTo>
                <a:cubicBezTo>
                  <a:pt x="3521122" y="4549"/>
                  <a:pt x="3535842" y="6661"/>
                  <a:pt x="3548418" y="13648"/>
                </a:cubicBezTo>
                <a:cubicBezTo>
                  <a:pt x="3577095" y="29580"/>
                  <a:pt x="3599182" y="57865"/>
                  <a:pt x="3630304" y="68239"/>
                </a:cubicBezTo>
                <a:lnTo>
                  <a:pt x="3712191" y="95534"/>
                </a:lnTo>
                <a:cubicBezTo>
                  <a:pt x="3747272" y="107228"/>
                  <a:pt x="3770022" y="115975"/>
                  <a:pt x="3807725" y="122830"/>
                </a:cubicBezTo>
                <a:cubicBezTo>
                  <a:pt x="3898233" y="139286"/>
                  <a:pt x="3972113" y="142215"/>
                  <a:pt x="4067033" y="150125"/>
                </a:cubicBezTo>
                <a:cubicBezTo>
                  <a:pt x="4135272" y="145576"/>
                  <a:pt x="4204289" y="147720"/>
                  <a:pt x="4271749" y="136477"/>
                </a:cubicBezTo>
                <a:cubicBezTo>
                  <a:pt x="4287928" y="133780"/>
                  <a:pt x="4297703" y="115844"/>
                  <a:pt x="4312692" y="109182"/>
                </a:cubicBezTo>
                <a:cubicBezTo>
                  <a:pt x="4338984" y="97497"/>
                  <a:pt x="4370639" y="97846"/>
                  <a:pt x="4394579" y="81886"/>
                </a:cubicBezTo>
                <a:cubicBezTo>
                  <a:pt x="4511911" y="3666"/>
                  <a:pt x="4363462" y="97444"/>
                  <a:pt x="4476465" y="40943"/>
                </a:cubicBezTo>
                <a:cubicBezTo>
                  <a:pt x="4491136" y="33608"/>
                  <a:pt x="4501370" y="17085"/>
                  <a:pt x="4517409" y="13648"/>
                </a:cubicBezTo>
                <a:cubicBezTo>
                  <a:pt x="4566542" y="3120"/>
                  <a:pt x="4617492" y="4549"/>
                  <a:pt x="4667534" y="0"/>
                </a:cubicBezTo>
                <a:lnTo>
                  <a:pt x="5227092" y="13648"/>
                </a:lnTo>
                <a:cubicBezTo>
                  <a:pt x="5259713" y="17118"/>
                  <a:pt x="5281683" y="50042"/>
                  <a:pt x="5308979" y="68239"/>
                </a:cubicBezTo>
                <a:cubicBezTo>
                  <a:pt x="5369223" y="108401"/>
                  <a:pt x="5333839" y="92317"/>
                  <a:pt x="5418161" y="109182"/>
                </a:cubicBezTo>
                <a:cubicBezTo>
                  <a:pt x="5436358" y="118280"/>
                  <a:pt x="5453451" y="130043"/>
                  <a:pt x="5472752" y="136477"/>
                </a:cubicBezTo>
                <a:cubicBezTo>
                  <a:pt x="5582571" y="173083"/>
                  <a:pt x="5578875" y="158715"/>
                  <a:pt x="5691116" y="177421"/>
                </a:cubicBezTo>
                <a:cubicBezTo>
                  <a:pt x="5709618" y="180505"/>
                  <a:pt x="5727115" y="188589"/>
                  <a:pt x="5745707" y="191068"/>
                </a:cubicBezTo>
                <a:cubicBezTo>
                  <a:pt x="5797576" y="197984"/>
                  <a:pt x="6031447" y="215148"/>
                  <a:pt x="6073253" y="218364"/>
                </a:cubicBezTo>
                <a:cubicBezTo>
                  <a:pt x="6086901" y="222913"/>
                  <a:pt x="6101330" y="225578"/>
                  <a:pt x="6114197" y="232012"/>
                </a:cubicBezTo>
                <a:cubicBezTo>
                  <a:pt x="6128868" y="239347"/>
                  <a:pt x="6140469" y="251972"/>
                  <a:pt x="6155140" y="259307"/>
                </a:cubicBezTo>
                <a:cubicBezTo>
                  <a:pt x="6159041" y="261257"/>
                  <a:pt x="6245761" y="296876"/>
                  <a:pt x="6264322" y="300251"/>
                </a:cubicBezTo>
                <a:cubicBezTo>
                  <a:pt x="6300408" y="306812"/>
                  <a:pt x="6337110" y="309349"/>
                  <a:pt x="6373504" y="313898"/>
                </a:cubicBezTo>
                <a:cubicBezTo>
                  <a:pt x="6387152" y="318447"/>
                  <a:pt x="6400491" y="324057"/>
                  <a:pt x="6414448" y="327546"/>
                </a:cubicBezTo>
                <a:cubicBezTo>
                  <a:pt x="6467667" y="340851"/>
                  <a:pt x="6524294" y="347138"/>
                  <a:pt x="6578221" y="354842"/>
                </a:cubicBezTo>
                <a:cubicBezTo>
                  <a:pt x="6591869" y="363940"/>
                  <a:pt x="6604088" y="375676"/>
                  <a:pt x="6619164" y="382137"/>
                </a:cubicBezTo>
                <a:cubicBezTo>
                  <a:pt x="6636404" y="389526"/>
                  <a:pt x="6655789" y="390395"/>
                  <a:pt x="6673755" y="395785"/>
                </a:cubicBezTo>
                <a:cubicBezTo>
                  <a:pt x="6701314" y="404053"/>
                  <a:pt x="6728346" y="413982"/>
                  <a:pt x="6755642" y="423080"/>
                </a:cubicBezTo>
                <a:lnTo>
                  <a:pt x="6796585" y="436728"/>
                </a:lnTo>
                <a:cubicBezTo>
                  <a:pt x="7168842" y="426932"/>
                  <a:pt x="7303932" y="411630"/>
                  <a:pt x="7642746" y="436728"/>
                </a:cubicBezTo>
                <a:cubicBezTo>
                  <a:pt x="7678680" y="439390"/>
                  <a:pt x="7695173" y="460837"/>
                  <a:pt x="7724633" y="477671"/>
                </a:cubicBezTo>
                <a:cubicBezTo>
                  <a:pt x="7742297" y="487765"/>
                  <a:pt x="7761560" y="494873"/>
                  <a:pt x="7779224" y="504967"/>
                </a:cubicBezTo>
                <a:cubicBezTo>
                  <a:pt x="7853300" y="547297"/>
                  <a:pt x="7786045" y="520889"/>
                  <a:pt x="7861110" y="545910"/>
                </a:cubicBezTo>
                <a:cubicBezTo>
                  <a:pt x="7874758" y="555009"/>
                  <a:pt x="7887382" y="565870"/>
                  <a:pt x="7902053" y="573206"/>
                </a:cubicBezTo>
                <a:cubicBezTo>
                  <a:pt x="7914920" y="579640"/>
                  <a:pt x="7931945" y="577644"/>
                  <a:pt x="7942997" y="586854"/>
                </a:cubicBezTo>
                <a:cubicBezTo>
                  <a:pt x="8042146" y="669478"/>
                  <a:pt x="7931008" y="623802"/>
                  <a:pt x="8024883" y="655092"/>
                </a:cubicBezTo>
                <a:cubicBezTo>
                  <a:pt x="8052179" y="673289"/>
                  <a:pt x="8083573" y="686486"/>
                  <a:pt x="8106770" y="709683"/>
                </a:cubicBezTo>
                <a:cubicBezTo>
                  <a:pt x="8120418" y="723331"/>
                  <a:pt x="8129574" y="744031"/>
                  <a:pt x="8147713" y="750627"/>
                </a:cubicBezTo>
                <a:cubicBezTo>
                  <a:pt x="8182182" y="763161"/>
                  <a:pt x="8220501" y="759725"/>
                  <a:pt x="8256895" y="764274"/>
                </a:cubicBezTo>
                <a:cubicBezTo>
                  <a:pt x="8275092" y="768823"/>
                  <a:pt x="8292816" y="776115"/>
                  <a:pt x="8311486" y="777922"/>
                </a:cubicBezTo>
                <a:cubicBezTo>
                  <a:pt x="8434080" y="789786"/>
                  <a:pt x="8679976" y="805218"/>
                  <a:pt x="8679976" y="805218"/>
                </a:cubicBezTo>
                <a:cubicBezTo>
                  <a:pt x="8824740" y="841408"/>
                  <a:pt x="8751934" y="827860"/>
                  <a:pt x="8898340" y="846161"/>
                </a:cubicBezTo>
                <a:cubicBezTo>
                  <a:pt x="8948382" y="841612"/>
                  <a:pt x="8999332" y="843041"/>
                  <a:pt x="9048465" y="832513"/>
                </a:cubicBezTo>
                <a:cubicBezTo>
                  <a:pt x="9064155" y="829151"/>
                  <a:pt x="9126425" y="776057"/>
                  <a:pt x="9130352" y="764274"/>
                </a:cubicBezTo>
                <a:cubicBezTo>
                  <a:pt x="9133229" y="755642"/>
                  <a:pt x="9112155" y="764274"/>
                  <a:pt x="9103056" y="764274"/>
                </a:cubicBezTo>
              </a:path>
            </a:pathLst>
          </a:custGeom>
          <a:ln w="28575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Forma livre 11"/>
          <p:cNvSpPr/>
          <p:nvPr/>
        </p:nvSpPr>
        <p:spPr>
          <a:xfrm>
            <a:off x="26988" y="5516563"/>
            <a:ext cx="9117012" cy="1270000"/>
          </a:xfrm>
          <a:custGeom>
            <a:avLst/>
            <a:gdLst>
              <a:gd name="connsiteX0" fmla="*/ 0 w 9116704"/>
              <a:gd name="connsiteY0" fmla="*/ 1269242 h 1269242"/>
              <a:gd name="connsiteX1" fmla="*/ 122829 w 9116704"/>
              <a:gd name="connsiteY1" fmla="*/ 1201003 h 1269242"/>
              <a:gd name="connsiteX2" fmla="*/ 191068 w 9116704"/>
              <a:gd name="connsiteY2" fmla="*/ 1173708 h 1269242"/>
              <a:gd name="connsiteX3" fmla="*/ 259307 w 9116704"/>
              <a:gd name="connsiteY3" fmla="*/ 1119117 h 1269242"/>
              <a:gd name="connsiteX4" fmla="*/ 341194 w 9116704"/>
              <a:gd name="connsiteY4" fmla="*/ 1064526 h 1269242"/>
              <a:gd name="connsiteX5" fmla="*/ 436728 w 9116704"/>
              <a:gd name="connsiteY5" fmla="*/ 955343 h 1269242"/>
              <a:gd name="connsiteX6" fmla="*/ 573205 w 9116704"/>
              <a:gd name="connsiteY6" fmla="*/ 832514 h 1269242"/>
              <a:gd name="connsiteX7" fmla="*/ 614149 w 9116704"/>
              <a:gd name="connsiteY7" fmla="*/ 818866 h 1269242"/>
              <a:gd name="connsiteX8" fmla="*/ 655092 w 9116704"/>
              <a:gd name="connsiteY8" fmla="*/ 791570 h 1269242"/>
              <a:gd name="connsiteX9" fmla="*/ 723331 w 9116704"/>
              <a:gd name="connsiteY9" fmla="*/ 805218 h 1269242"/>
              <a:gd name="connsiteX10" fmla="*/ 805217 w 9116704"/>
              <a:gd name="connsiteY10" fmla="*/ 818866 h 1269242"/>
              <a:gd name="connsiteX11" fmla="*/ 1119116 w 9116704"/>
              <a:gd name="connsiteY11" fmla="*/ 832514 h 1269242"/>
              <a:gd name="connsiteX12" fmla="*/ 1187355 w 9116704"/>
              <a:gd name="connsiteY12" fmla="*/ 846161 h 1269242"/>
              <a:gd name="connsiteX13" fmla="*/ 1555844 w 9116704"/>
              <a:gd name="connsiteY13" fmla="*/ 818866 h 1269242"/>
              <a:gd name="connsiteX14" fmla="*/ 1596788 w 9116704"/>
              <a:gd name="connsiteY14" fmla="*/ 805218 h 1269242"/>
              <a:gd name="connsiteX15" fmla="*/ 1705970 w 9116704"/>
              <a:gd name="connsiteY15" fmla="*/ 777923 h 1269242"/>
              <a:gd name="connsiteX16" fmla="*/ 1760561 w 9116704"/>
              <a:gd name="connsiteY16" fmla="*/ 764275 h 1269242"/>
              <a:gd name="connsiteX17" fmla="*/ 1828800 w 9116704"/>
              <a:gd name="connsiteY17" fmla="*/ 750627 h 1269242"/>
              <a:gd name="connsiteX18" fmla="*/ 2169994 w 9116704"/>
              <a:gd name="connsiteY18" fmla="*/ 736979 h 1269242"/>
              <a:gd name="connsiteX19" fmla="*/ 2251880 w 9116704"/>
              <a:gd name="connsiteY19" fmla="*/ 696036 h 1269242"/>
              <a:gd name="connsiteX20" fmla="*/ 2292823 w 9116704"/>
              <a:gd name="connsiteY20" fmla="*/ 682388 h 1269242"/>
              <a:gd name="connsiteX21" fmla="*/ 2374710 w 9116704"/>
              <a:gd name="connsiteY21" fmla="*/ 627797 h 1269242"/>
              <a:gd name="connsiteX22" fmla="*/ 2456597 w 9116704"/>
              <a:gd name="connsiteY22" fmla="*/ 600502 h 1269242"/>
              <a:gd name="connsiteX23" fmla="*/ 2538483 w 9116704"/>
              <a:gd name="connsiteY23" fmla="*/ 545911 h 1269242"/>
              <a:gd name="connsiteX24" fmla="*/ 2620370 w 9116704"/>
              <a:gd name="connsiteY24" fmla="*/ 491320 h 1269242"/>
              <a:gd name="connsiteX25" fmla="*/ 2674961 w 9116704"/>
              <a:gd name="connsiteY25" fmla="*/ 450376 h 1269242"/>
              <a:gd name="connsiteX26" fmla="*/ 2715904 w 9116704"/>
              <a:gd name="connsiteY26" fmla="*/ 436729 h 1269242"/>
              <a:gd name="connsiteX27" fmla="*/ 2838734 w 9116704"/>
              <a:gd name="connsiteY27" fmla="*/ 382137 h 1269242"/>
              <a:gd name="connsiteX28" fmla="*/ 2934268 w 9116704"/>
              <a:gd name="connsiteY28" fmla="*/ 341194 h 1269242"/>
              <a:gd name="connsiteX29" fmla="*/ 3043450 w 9116704"/>
              <a:gd name="connsiteY29" fmla="*/ 313899 h 1269242"/>
              <a:gd name="connsiteX30" fmla="*/ 3098041 w 9116704"/>
              <a:gd name="connsiteY30" fmla="*/ 300251 h 1269242"/>
              <a:gd name="connsiteX31" fmla="*/ 3138985 w 9116704"/>
              <a:gd name="connsiteY31" fmla="*/ 272955 h 1269242"/>
              <a:gd name="connsiteX32" fmla="*/ 3166280 w 9116704"/>
              <a:gd name="connsiteY32" fmla="*/ 313899 h 1269242"/>
              <a:gd name="connsiteX33" fmla="*/ 3248167 w 9116704"/>
              <a:gd name="connsiteY33" fmla="*/ 341194 h 1269242"/>
              <a:gd name="connsiteX34" fmla="*/ 3289110 w 9116704"/>
              <a:gd name="connsiteY34" fmla="*/ 354842 h 1269242"/>
              <a:gd name="connsiteX35" fmla="*/ 3330053 w 9116704"/>
              <a:gd name="connsiteY35" fmla="*/ 368490 h 1269242"/>
              <a:gd name="connsiteX36" fmla="*/ 3452883 w 9116704"/>
              <a:gd name="connsiteY36" fmla="*/ 395785 h 1269242"/>
              <a:gd name="connsiteX37" fmla="*/ 4080680 w 9116704"/>
              <a:gd name="connsiteY37" fmla="*/ 382137 h 1269242"/>
              <a:gd name="connsiteX38" fmla="*/ 4121623 w 9116704"/>
              <a:gd name="connsiteY38" fmla="*/ 368490 h 1269242"/>
              <a:gd name="connsiteX39" fmla="*/ 4244453 w 9116704"/>
              <a:gd name="connsiteY39" fmla="*/ 354842 h 1269242"/>
              <a:gd name="connsiteX40" fmla="*/ 4285397 w 9116704"/>
              <a:gd name="connsiteY40" fmla="*/ 341194 h 1269242"/>
              <a:gd name="connsiteX41" fmla="*/ 4367283 w 9116704"/>
              <a:gd name="connsiteY41" fmla="*/ 286603 h 1269242"/>
              <a:gd name="connsiteX42" fmla="*/ 4394579 w 9116704"/>
              <a:gd name="connsiteY42" fmla="*/ 245660 h 1269242"/>
              <a:gd name="connsiteX43" fmla="*/ 4435522 w 9116704"/>
              <a:gd name="connsiteY43" fmla="*/ 232012 h 1269242"/>
              <a:gd name="connsiteX44" fmla="*/ 4490113 w 9116704"/>
              <a:gd name="connsiteY44" fmla="*/ 204717 h 1269242"/>
              <a:gd name="connsiteX45" fmla="*/ 4531056 w 9116704"/>
              <a:gd name="connsiteY45" fmla="*/ 177421 h 1269242"/>
              <a:gd name="connsiteX46" fmla="*/ 4572000 w 9116704"/>
              <a:gd name="connsiteY46" fmla="*/ 163773 h 1269242"/>
              <a:gd name="connsiteX47" fmla="*/ 4667534 w 9116704"/>
              <a:gd name="connsiteY47" fmla="*/ 109182 h 1269242"/>
              <a:gd name="connsiteX48" fmla="*/ 4872250 w 9116704"/>
              <a:gd name="connsiteY48" fmla="*/ 122830 h 1269242"/>
              <a:gd name="connsiteX49" fmla="*/ 4913194 w 9116704"/>
              <a:gd name="connsiteY49" fmla="*/ 150126 h 1269242"/>
              <a:gd name="connsiteX50" fmla="*/ 5076967 w 9116704"/>
              <a:gd name="connsiteY50" fmla="*/ 163773 h 1269242"/>
              <a:gd name="connsiteX51" fmla="*/ 5186149 w 9116704"/>
              <a:gd name="connsiteY51" fmla="*/ 177421 h 1269242"/>
              <a:gd name="connsiteX52" fmla="*/ 5227092 w 9116704"/>
              <a:gd name="connsiteY52" fmla="*/ 191069 h 1269242"/>
              <a:gd name="connsiteX53" fmla="*/ 5268035 w 9116704"/>
              <a:gd name="connsiteY53" fmla="*/ 232012 h 1269242"/>
              <a:gd name="connsiteX54" fmla="*/ 5609229 w 9116704"/>
              <a:gd name="connsiteY54" fmla="*/ 218364 h 1269242"/>
              <a:gd name="connsiteX55" fmla="*/ 5691116 w 9116704"/>
              <a:gd name="connsiteY55" fmla="*/ 136478 h 1269242"/>
              <a:gd name="connsiteX56" fmla="*/ 5773003 w 9116704"/>
              <a:gd name="connsiteY56" fmla="*/ 109182 h 1269242"/>
              <a:gd name="connsiteX57" fmla="*/ 6127844 w 9116704"/>
              <a:gd name="connsiteY57" fmla="*/ 136478 h 1269242"/>
              <a:gd name="connsiteX58" fmla="*/ 6168788 w 9116704"/>
              <a:gd name="connsiteY58" fmla="*/ 163773 h 1269242"/>
              <a:gd name="connsiteX59" fmla="*/ 6209731 w 9116704"/>
              <a:gd name="connsiteY59" fmla="*/ 177421 h 1269242"/>
              <a:gd name="connsiteX60" fmla="*/ 6318913 w 9116704"/>
              <a:gd name="connsiteY60" fmla="*/ 218364 h 1269242"/>
              <a:gd name="connsiteX61" fmla="*/ 6564573 w 9116704"/>
              <a:gd name="connsiteY61" fmla="*/ 204717 h 1269242"/>
              <a:gd name="connsiteX62" fmla="*/ 6605516 w 9116704"/>
              <a:gd name="connsiteY62" fmla="*/ 191069 h 1269242"/>
              <a:gd name="connsiteX63" fmla="*/ 6701050 w 9116704"/>
              <a:gd name="connsiteY63" fmla="*/ 163773 h 1269242"/>
              <a:gd name="connsiteX64" fmla="*/ 6810232 w 9116704"/>
              <a:gd name="connsiteY64" fmla="*/ 109182 h 1269242"/>
              <a:gd name="connsiteX65" fmla="*/ 6892119 w 9116704"/>
              <a:gd name="connsiteY65" fmla="*/ 81887 h 1269242"/>
              <a:gd name="connsiteX66" fmla="*/ 7028597 w 9116704"/>
              <a:gd name="connsiteY66" fmla="*/ 54591 h 1269242"/>
              <a:gd name="connsiteX67" fmla="*/ 7083188 w 9116704"/>
              <a:gd name="connsiteY67" fmla="*/ 27296 h 1269242"/>
              <a:gd name="connsiteX68" fmla="*/ 7192370 w 9116704"/>
              <a:gd name="connsiteY68" fmla="*/ 0 h 1269242"/>
              <a:gd name="connsiteX69" fmla="*/ 7315200 w 9116704"/>
              <a:gd name="connsiteY69" fmla="*/ 13648 h 1269242"/>
              <a:gd name="connsiteX70" fmla="*/ 7383438 w 9116704"/>
              <a:gd name="connsiteY70" fmla="*/ 27296 h 1269242"/>
              <a:gd name="connsiteX71" fmla="*/ 7438029 w 9116704"/>
              <a:gd name="connsiteY71" fmla="*/ 40943 h 1269242"/>
              <a:gd name="connsiteX72" fmla="*/ 7629098 w 9116704"/>
              <a:gd name="connsiteY72" fmla="*/ 54591 h 1269242"/>
              <a:gd name="connsiteX73" fmla="*/ 7670041 w 9116704"/>
              <a:gd name="connsiteY73" fmla="*/ 68239 h 1269242"/>
              <a:gd name="connsiteX74" fmla="*/ 8243247 w 9116704"/>
              <a:gd name="connsiteY74" fmla="*/ 95534 h 1269242"/>
              <a:gd name="connsiteX75" fmla="*/ 8270543 w 9116704"/>
              <a:gd name="connsiteY75" fmla="*/ 136478 h 1269242"/>
              <a:gd name="connsiteX76" fmla="*/ 8311486 w 9116704"/>
              <a:gd name="connsiteY76" fmla="*/ 204717 h 1269242"/>
              <a:gd name="connsiteX77" fmla="*/ 8352429 w 9116704"/>
              <a:gd name="connsiteY77" fmla="*/ 245660 h 1269242"/>
              <a:gd name="connsiteX78" fmla="*/ 8393373 w 9116704"/>
              <a:gd name="connsiteY78" fmla="*/ 300251 h 1269242"/>
              <a:gd name="connsiteX79" fmla="*/ 8420668 w 9116704"/>
              <a:gd name="connsiteY79" fmla="*/ 341194 h 1269242"/>
              <a:gd name="connsiteX80" fmla="*/ 8502555 w 9116704"/>
              <a:gd name="connsiteY80" fmla="*/ 395785 h 1269242"/>
              <a:gd name="connsiteX81" fmla="*/ 8557146 w 9116704"/>
              <a:gd name="connsiteY81" fmla="*/ 464024 h 1269242"/>
              <a:gd name="connsiteX82" fmla="*/ 8584441 w 9116704"/>
              <a:gd name="connsiteY82" fmla="*/ 504967 h 1269242"/>
              <a:gd name="connsiteX83" fmla="*/ 8666328 w 9116704"/>
              <a:gd name="connsiteY83" fmla="*/ 532263 h 1269242"/>
              <a:gd name="connsiteX84" fmla="*/ 8720919 w 9116704"/>
              <a:gd name="connsiteY84" fmla="*/ 559558 h 1269242"/>
              <a:gd name="connsiteX85" fmla="*/ 9021170 w 9116704"/>
              <a:gd name="connsiteY85" fmla="*/ 532263 h 1269242"/>
              <a:gd name="connsiteX86" fmla="*/ 9048465 w 9116704"/>
              <a:gd name="connsiteY86" fmla="*/ 491320 h 1269242"/>
              <a:gd name="connsiteX87" fmla="*/ 9103056 w 9116704"/>
              <a:gd name="connsiteY87" fmla="*/ 423081 h 1269242"/>
              <a:gd name="connsiteX88" fmla="*/ 9116704 w 9116704"/>
              <a:gd name="connsiteY88" fmla="*/ 436729 h 126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9116704" h="1269242">
                <a:moveTo>
                  <a:pt x="0" y="1269242"/>
                </a:moveTo>
                <a:cubicBezTo>
                  <a:pt x="49210" y="1239716"/>
                  <a:pt x="72487" y="1223377"/>
                  <a:pt x="122829" y="1201003"/>
                </a:cubicBezTo>
                <a:cubicBezTo>
                  <a:pt x="145216" y="1191053"/>
                  <a:pt x="168322" y="1182806"/>
                  <a:pt x="191068" y="1173708"/>
                </a:cubicBezTo>
                <a:cubicBezTo>
                  <a:pt x="213814" y="1155511"/>
                  <a:pt x="235749" y="1136250"/>
                  <a:pt x="259307" y="1119117"/>
                </a:cubicBezTo>
                <a:cubicBezTo>
                  <a:pt x="285838" y="1099822"/>
                  <a:pt x="341194" y="1064526"/>
                  <a:pt x="341194" y="1064526"/>
                </a:cubicBezTo>
                <a:cubicBezTo>
                  <a:pt x="457955" y="889383"/>
                  <a:pt x="341954" y="1040640"/>
                  <a:pt x="436728" y="955343"/>
                </a:cubicBezTo>
                <a:cubicBezTo>
                  <a:pt x="480937" y="915555"/>
                  <a:pt x="517708" y="860262"/>
                  <a:pt x="573205" y="832514"/>
                </a:cubicBezTo>
                <a:cubicBezTo>
                  <a:pt x="586072" y="826080"/>
                  <a:pt x="600501" y="823415"/>
                  <a:pt x="614149" y="818866"/>
                </a:cubicBezTo>
                <a:cubicBezTo>
                  <a:pt x="627797" y="809767"/>
                  <a:pt x="638816" y="793605"/>
                  <a:pt x="655092" y="791570"/>
                </a:cubicBezTo>
                <a:cubicBezTo>
                  <a:pt x="678110" y="788693"/>
                  <a:pt x="700508" y="801068"/>
                  <a:pt x="723331" y="805218"/>
                </a:cubicBezTo>
                <a:cubicBezTo>
                  <a:pt x="750556" y="810168"/>
                  <a:pt x="777611" y="816962"/>
                  <a:pt x="805217" y="818866"/>
                </a:cubicBezTo>
                <a:cubicBezTo>
                  <a:pt x="909701" y="826072"/>
                  <a:pt x="1014483" y="827965"/>
                  <a:pt x="1119116" y="832514"/>
                </a:cubicBezTo>
                <a:cubicBezTo>
                  <a:pt x="1141862" y="837063"/>
                  <a:pt x="1164158" y="846161"/>
                  <a:pt x="1187355" y="846161"/>
                </a:cubicBezTo>
                <a:cubicBezTo>
                  <a:pt x="1308176" y="846161"/>
                  <a:pt x="1436274" y="848759"/>
                  <a:pt x="1555844" y="818866"/>
                </a:cubicBezTo>
                <a:cubicBezTo>
                  <a:pt x="1569801" y="815377"/>
                  <a:pt x="1582909" y="809003"/>
                  <a:pt x="1596788" y="805218"/>
                </a:cubicBezTo>
                <a:cubicBezTo>
                  <a:pt x="1632980" y="795348"/>
                  <a:pt x="1669576" y="787021"/>
                  <a:pt x="1705970" y="777923"/>
                </a:cubicBezTo>
                <a:cubicBezTo>
                  <a:pt x="1724167" y="773374"/>
                  <a:pt x="1742168" y="767954"/>
                  <a:pt x="1760561" y="764275"/>
                </a:cubicBezTo>
                <a:cubicBezTo>
                  <a:pt x="1783307" y="759726"/>
                  <a:pt x="1805655" y="752170"/>
                  <a:pt x="1828800" y="750627"/>
                </a:cubicBezTo>
                <a:cubicBezTo>
                  <a:pt x="1942370" y="743056"/>
                  <a:pt x="2056263" y="741528"/>
                  <a:pt x="2169994" y="736979"/>
                </a:cubicBezTo>
                <a:cubicBezTo>
                  <a:pt x="2272906" y="702674"/>
                  <a:pt x="2146054" y="748949"/>
                  <a:pt x="2251880" y="696036"/>
                </a:cubicBezTo>
                <a:cubicBezTo>
                  <a:pt x="2264747" y="689602"/>
                  <a:pt x="2280247" y="689374"/>
                  <a:pt x="2292823" y="682388"/>
                </a:cubicBezTo>
                <a:cubicBezTo>
                  <a:pt x="2321500" y="666456"/>
                  <a:pt x="2343588" y="638171"/>
                  <a:pt x="2374710" y="627797"/>
                </a:cubicBezTo>
                <a:lnTo>
                  <a:pt x="2456597" y="600502"/>
                </a:lnTo>
                <a:cubicBezTo>
                  <a:pt x="2547460" y="509637"/>
                  <a:pt x="2449604" y="595288"/>
                  <a:pt x="2538483" y="545911"/>
                </a:cubicBezTo>
                <a:cubicBezTo>
                  <a:pt x="2567160" y="529980"/>
                  <a:pt x="2593074" y="509517"/>
                  <a:pt x="2620370" y="491320"/>
                </a:cubicBezTo>
                <a:cubicBezTo>
                  <a:pt x="2639296" y="478703"/>
                  <a:pt x="2655212" y="461661"/>
                  <a:pt x="2674961" y="450376"/>
                </a:cubicBezTo>
                <a:cubicBezTo>
                  <a:pt x="2687451" y="443239"/>
                  <a:pt x="2702256" y="441278"/>
                  <a:pt x="2715904" y="436729"/>
                </a:cubicBezTo>
                <a:cubicBezTo>
                  <a:pt x="2836327" y="356445"/>
                  <a:pt x="2643861" y="479572"/>
                  <a:pt x="2838734" y="382137"/>
                </a:cubicBezTo>
                <a:cubicBezTo>
                  <a:pt x="2883469" y="359770"/>
                  <a:pt x="2890092" y="353242"/>
                  <a:pt x="2934268" y="341194"/>
                </a:cubicBezTo>
                <a:cubicBezTo>
                  <a:pt x="2970460" y="331323"/>
                  <a:pt x="3007056" y="322997"/>
                  <a:pt x="3043450" y="313899"/>
                </a:cubicBezTo>
                <a:lnTo>
                  <a:pt x="3098041" y="300251"/>
                </a:lnTo>
                <a:cubicBezTo>
                  <a:pt x="3111689" y="291152"/>
                  <a:pt x="3122901" y="269738"/>
                  <a:pt x="3138985" y="272955"/>
                </a:cubicBezTo>
                <a:cubicBezTo>
                  <a:pt x="3155069" y="276172"/>
                  <a:pt x="3152371" y="305206"/>
                  <a:pt x="3166280" y="313899"/>
                </a:cubicBezTo>
                <a:cubicBezTo>
                  <a:pt x="3190679" y="329148"/>
                  <a:pt x="3220871" y="332096"/>
                  <a:pt x="3248167" y="341194"/>
                </a:cubicBezTo>
                <a:lnTo>
                  <a:pt x="3289110" y="354842"/>
                </a:lnTo>
                <a:cubicBezTo>
                  <a:pt x="3302758" y="359391"/>
                  <a:pt x="3316097" y="365001"/>
                  <a:pt x="3330053" y="368490"/>
                </a:cubicBezTo>
                <a:cubicBezTo>
                  <a:pt x="3407148" y="387763"/>
                  <a:pt x="3366251" y="378458"/>
                  <a:pt x="3452883" y="395785"/>
                </a:cubicBezTo>
                <a:lnTo>
                  <a:pt x="4080680" y="382137"/>
                </a:lnTo>
                <a:cubicBezTo>
                  <a:pt x="4095054" y="381550"/>
                  <a:pt x="4107433" y="370855"/>
                  <a:pt x="4121623" y="368490"/>
                </a:cubicBezTo>
                <a:cubicBezTo>
                  <a:pt x="4162258" y="361718"/>
                  <a:pt x="4203510" y="359391"/>
                  <a:pt x="4244453" y="354842"/>
                </a:cubicBezTo>
                <a:cubicBezTo>
                  <a:pt x="4258101" y="350293"/>
                  <a:pt x="4272821" y="348181"/>
                  <a:pt x="4285397" y="341194"/>
                </a:cubicBezTo>
                <a:cubicBezTo>
                  <a:pt x="4314074" y="325262"/>
                  <a:pt x="4367283" y="286603"/>
                  <a:pt x="4367283" y="286603"/>
                </a:cubicBezTo>
                <a:cubicBezTo>
                  <a:pt x="4376382" y="272955"/>
                  <a:pt x="4381771" y="255907"/>
                  <a:pt x="4394579" y="245660"/>
                </a:cubicBezTo>
                <a:cubicBezTo>
                  <a:pt x="4405813" y="236673"/>
                  <a:pt x="4422299" y="237679"/>
                  <a:pt x="4435522" y="232012"/>
                </a:cubicBezTo>
                <a:cubicBezTo>
                  <a:pt x="4454222" y="223998"/>
                  <a:pt x="4472449" y="214811"/>
                  <a:pt x="4490113" y="204717"/>
                </a:cubicBezTo>
                <a:cubicBezTo>
                  <a:pt x="4504354" y="196579"/>
                  <a:pt x="4516385" y="184757"/>
                  <a:pt x="4531056" y="177421"/>
                </a:cubicBezTo>
                <a:cubicBezTo>
                  <a:pt x="4543923" y="170987"/>
                  <a:pt x="4558777" y="169440"/>
                  <a:pt x="4572000" y="163773"/>
                </a:cubicBezTo>
                <a:cubicBezTo>
                  <a:pt x="4620486" y="142993"/>
                  <a:pt x="4626413" y="136597"/>
                  <a:pt x="4667534" y="109182"/>
                </a:cubicBezTo>
                <a:cubicBezTo>
                  <a:pt x="4735773" y="113731"/>
                  <a:pt x="4804790" y="111587"/>
                  <a:pt x="4872250" y="122830"/>
                </a:cubicBezTo>
                <a:cubicBezTo>
                  <a:pt x="4888430" y="125527"/>
                  <a:pt x="4897110" y="146909"/>
                  <a:pt x="4913194" y="150126"/>
                </a:cubicBezTo>
                <a:cubicBezTo>
                  <a:pt x="4966910" y="160869"/>
                  <a:pt x="5022459" y="158322"/>
                  <a:pt x="5076967" y="163773"/>
                </a:cubicBezTo>
                <a:cubicBezTo>
                  <a:pt x="5113462" y="167422"/>
                  <a:pt x="5149755" y="172872"/>
                  <a:pt x="5186149" y="177421"/>
                </a:cubicBezTo>
                <a:cubicBezTo>
                  <a:pt x="5199797" y="181970"/>
                  <a:pt x="5215122" y="183089"/>
                  <a:pt x="5227092" y="191069"/>
                </a:cubicBezTo>
                <a:cubicBezTo>
                  <a:pt x="5243151" y="201775"/>
                  <a:pt x="5248783" y="230637"/>
                  <a:pt x="5268035" y="232012"/>
                </a:cubicBezTo>
                <a:cubicBezTo>
                  <a:pt x="5381568" y="240121"/>
                  <a:pt x="5495498" y="222913"/>
                  <a:pt x="5609229" y="218364"/>
                </a:cubicBezTo>
                <a:cubicBezTo>
                  <a:pt x="5636525" y="191069"/>
                  <a:pt x="5654495" y="148685"/>
                  <a:pt x="5691116" y="136478"/>
                </a:cubicBezTo>
                <a:lnTo>
                  <a:pt x="5773003" y="109182"/>
                </a:lnTo>
                <a:cubicBezTo>
                  <a:pt x="5959033" y="155690"/>
                  <a:pt x="5625952" y="76251"/>
                  <a:pt x="6127844" y="136478"/>
                </a:cubicBezTo>
                <a:cubicBezTo>
                  <a:pt x="6144130" y="138432"/>
                  <a:pt x="6154117" y="156438"/>
                  <a:pt x="6168788" y="163773"/>
                </a:cubicBezTo>
                <a:cubicBezTo>
                  <a:pt x="6181655" y="170207"/>
                  <a:pt x="6196864" y="170987"/>
                  <a:pt x="6209731" y="177421"/>
                </a:cubicBezTo>
                <a:cubicBezTo>
                  <a:pt x="6303442" y="224277"/>
                  <a:pt x="6187261" y="192035"/>
                  <a:pt x="6318913" y="218364"/>
                </a:cubicBezTo>
                <a:cubicBezTo>
                  <a:pt x="6400800" y="213815"/>
                  <a:pt x="6482929" y="212492"/>
                  <a:pt x="6564573" y="204717"/>
                </a:cubicBezTo>
                <a:cubicBezTo>
                  <a:pt x="6578894" y="203353"/>
                  <a:pt x="6591684" y="195021"/>
                  <a:pt x="6605516" y="191069"/>
                </a:cubicBezTo>
                <a:cubicBezTo>
                  <a:pt x="6633582" y="183050"/>
                  <a:pt x="6673360" y="176359"/>
                  <a:pt x="6701050" y="163773"/>
                </a:cubicBezTo>
                <a:cubicBezTo>
                  <a:pt x="6738093" y="146935"/>
                  <a:pt x="6771630" y="122049"/>
                  <a:pt x="6810232" y="109182"/>
                </a:cubicBezTo>
                <a:cubicBezTo>
                  <a:pt x="6837528" y="100084"/>
                  <a:pt x="6863738" y="86617"/>
                  <a:pt x="6892119" y="81887"/>
                </a:cubicBezTo>
                <a:cubicBezTo>
                  <a:pt x="6920422" y="77170"/>
                  <a:pt x="6996022" y="66806"/>
                  <a:pt x="7028597" y="54591"/>
                </a:cubicBezTo>
                <a:cubicBezTo>
                  <a:pt x="7047646" y="47448"/>
                  <a:pt x="7064488" y="35310"/>
                  <a:pt x="7083188" y="27296"/>
                </a:cubicBezTo>
                <a:cubicBezTo>
                  <a:pt x="7119911" y="11558"/>
                  <a:pt x="7152314" y="8011"/>
                  <a:pt x="7192370" y="0"/>
                </a:cubicBezTo>
                <a:cubicBezTo>
                  <a:pt x="7233313" y="4549"/>
                  <a:pt x="7274419" y="7822"/>
                  <a:pt x="7315200" y="13648"/>
                </a:cubicBezTo>
                <a:cubicBezTo>
                  <a:pt x="7338163" y="16929"/>
                  <a:pt x="7360794" y="22264"/>
                  <a:pt x="7383438" y="27296"/>
                </a:cubicBezTo>
                <a:cubicBezTo>
                  <a:pt x="7401748" y="31365"/>
                  <a:pt x="7419387" y="38872"/>
                  <a:pt x="7438029" y="40943"/>
                </a:cubicBezTo>
                <a:cubicBezTo>
                  <a:pt x="7501490" y="47994"/>
                  <a:pt x="7565408" y="50042"/>
                  <a:pt x="7629098" y="54591"/>
                </a:cubicBezTo>
                <a:cubicBezTo>
                  <a:pt x="7642746" y="59140"/>
                  <a:pt x="7656209" y="64287"/>
                  <a:pt x="7670041" y="68239"/>
                </a:cubicBezTo>
                <a:cubicBezTo>
                  <a:pt x="7861785" y="123024"/>
                  <a:pt x="7988137" y="88821"/>
                  <a:pt x="8243247" y="95534"/>
                </a:cubicBezTo>
                <a:cubicBezTo>
                  <a:pt x="8252346" y="109182"/>
                  <a:pt x="8261850" y="122568"/>
                  <a:pt x="8270543" y="136478"/>
                </a:cubicBezTo>
                <a:cubicBezTo>
                  <a:pt x="8284602" y="158972"/>
                  <a:pt x="8295570" y="183496"/>
                  <a:pt x="8311486" y="204717"/>
                </a:cubicBezTo>
                <a:cubicBezTo>
                  <a:pt x="8323066" y="220158"/>
                  <a:pt x="8339868" y="231006"/>
                  <a:pt x="8352429" y="245660"/>
                </a:cubicBezTo>
                <a:cubicBezTo>
                  <a:pt x="8367232" y="262930"/>
                  <a:pt x="8380152" y="281742"/>
                  <a:pt x="8393373" y="300251"/>
                </a:cubicBezTo>
                <a:cubicBezTo>
                  <a:pt x="8402907" y="313598"/>
                  <a:pt x="8408324" y="330393"/>
                  <a:pt x="8420668" y="341194"/>
                </a:cubicBezTo>
                <a:cubicBezTo>
                  <a:pt x="8445356" y="362796"/>
                  <a:pt x="8502555" y="395785"/>
                  <a:pt x="8502555" y="395785"/>
                </a:cubicBezTo>
                <a:cubicBezTo>
                  <a:pt x="8529125" y="475495"/>
                  <a:pt x="8495414" y="402292"/>
                  <a:pt x="8557146" y="464024"/>
                </a:cubicBezTo>
                <a:cubicBezTo>
                  <a:pt x="8568744" y="475622"/>
                  <a:pt x="8570532" y="496274"/>
                  <a:pt x="8584441" y="504967"/>
                </a:cubicBezTo>
                <a:cubicBezTo>
                  <a:pt x="8608840" y="520216"/>
                  <a:pt x="8640593" y="519396"/>
                  <a:pt x="8666328" y="532263"/>
                </a:cubicBezTo>
                <a:lnTo>
                  <a:pt x="8720919" y="559558"/>
                </a:lnTo>
                <a:cubicBezTo>
                  <a:pt x="8821003" y="550460"/>
                  <a:pt x="8922786" y="552759"/>
                  <a:pt x="9021170" y="532263"/>
                </a:cubicBezTo>
                <a:cubicBezTo>
                  <a:pt x="9037228" y="528918"/>
                  <a:pt x="9041130" y="505991"/>
                  <a:pt x="9048465" y="491320"/>
                </a:cubicBezTo>
                <a:cubicBezTo>
                  <a:pt x="9067012" y="454225"/>
                  <a:pt x="9050471" y="436227"/>
                  <a:pt x="9103056" y="423081"/>
                </a:cubicBezTo>
                <a:cubicBezTo>
                  <a:pt x="9109298" y="421521"/>
                  <a:pt x="9112155" y="432180"/>
                  <a:pt x="9116704" y="436729"/>
                </a:cubicBezTo>
              </a:path>
            </a:pathLst>
          </a:custGeom>
          <a:ln w="28575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127" name="CaixaDeTexto 12"/>
          <p:cNvSpPr txBox="1">
            <a:spLocks noChangeArrowheads="1"/>
          </p:cNvSpPr>
          <p:nvPr/>
        </p:nvSpPr>
        <p:spPr bwMode="auto">
          <a:xfrm>
            <a:off x="1071563" y="2782888"/>
            <a:ext cx="1214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3600" b="1">
                <a:solidFill>
                  <a:schemeClr val="bg1"/>
                </a:solidFill>
                <a:latin typeface="Calibri" panose="020F0502020204030204" pitchFamily="34" charset="0"/>
              </a:rPr>
              <a:t>5 cm</a:t>
            </a:r>
            <a:endParaRPr lang="pt-BR" altLang="pt-BR" sz="36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128" name="CaixaDeTexto 13"/>
          <p:cNvSpPr txBox="1">
            <a:spLocks noChangeArrowheads="1"/>
          </p:cNvSpPr>
          <p:nvPr/>
        </p:nvSpPr>
        <p:spPr bwMode="auto">
          <a:xfrm>
            <a:off x="1071563" y="5572125"/>
            <a:ext cx="1428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3600" b="1">
                <a:solidFill>
                  <a:schemeClr val="bg1"/>
                </a:solidFill>
                <a:latin typeface="Calibri" panose="020F0502020204030204" pitchFamily="34" charset="0"/>
              </a:rPr>
              <a:t>20 cm</a:t>
            </a:r>
            <a:endParaRPr lang="pt-BR" altLang="pt-BR" sz="36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129" name="CaixaDeTexto 14"/>
          <p:cNvSpPr txBox="1">
            <a:spLocks noChangeArrowheads="1"/>
          </p:cNvSpPr>
          <p:nvPr/>
        </p:nvSpPr>
        <p:spPr bwMode="auto">
          <a:xfrm>
            <a:off x="2571750" y="2690813"/>
            <a:ext cx="1785938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b="1">
                <a:solidFill>
                  <a:srgbClr val="FFFF00"/>
                </a:solidFill>
                <a:latin typeface="Calibri" panose="020F0502020204030204" pitchFamily="34" charset="0"/>
              </a:rPr>
              <a:t>5,8 % MOS</a:t>
            </a:r>
            <a:endParaRPr lang="pt-BR" altLang="pt-BR" sz="2800" b="1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5130" name="CaixaDeTexto 15"/>
          <p:cNvSpPr txBox="1">
            <a:spLocks noChangeArrowheads="1"/>
          </p:cNvSpPr>
          <p:nvPr/>
        </p:nvSpPr>
        <p:spPr bwMode="auto">
          <a:xfrm>
            <a:off x="2571750" y="5191125"/>
            <a:ext cx="1785938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b="1">
                <a:solidFill>
                  <a:srgbClr val="FFFF00"/>
                </a:solidFill>
                <a:latin typeface="Calibri" panose="020F0502020204030204" pitchFamily="34" charset="0"/>
              </a:rPr>
              <a:t>3,7 % MOS</a:t>
            </a:r>
            <a:endParaRPr lang="pt-BR" altLang="pt-BR" sz="2800" b="1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5131" name="CaixaDeTexto 16"/>
          <p:cNvSpPr txBox="1">
            <a:spLocks noChangeArrowheads="1"/>
          </p:cNvSpPr>
          <p:nvPr/>
        </p:nvSpPr>
        <p:spPr bwMode="auto">
          <a:xfrm>
            <a:off x="4429125" y="3800475"/>
            <a:ext cx="4286250" cy="1200150"/>
          </a:xfrm>
          <a:prstGeom prst="rect">
            <a:avLst/>
          </a:prstGeom>
          <a:solidFill>
            <a:schemeClr val="tx1">
              <a:alpha val="70195"/>
            </a:schemeClr>
          </a:soli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400">
                <a:solidFill>
                  <a:schemeClr val="bg1"/>
                </a:solidFill>
                <a:latin typeface="Calibri" panose="020F0502020204030204" pitchFamily="34" charset="0"/>
              </a:rPr>
              <a:t>Indice de estratificación = 1,57</a:t>
            </a:r>
          </a:p>
          <a:p>
            <a:pPr eaLnBrk="1" hangingPunct="1"/>
            <a:r>
              <a:rPr lang="en-US" altLang="pt-BR" sz="2400">
                <a:solidFill>
                  <a:schemeClr val="bg1"/>
                </a:solidFill>
                <a:latin typeface="Calibri" panose="020F0502020204030204" pitchFamily="34" charset="0"/>
              </a:rPr>
              <a:t>(hay 57 % mas MOS en la camada superficial de 0-5 cm</a:t>
            </a:r>
            <a:endParaRPr lang="pt-BR" altLang="pt-BR"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28" grpId="0"/>
      <p:bldP spid="5129" grpId="0" animBg="1"/>
      <p:bldP spid="5130" grpId="0" animBg="1"/>
      <p:bldP spid="51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40" y="208296"/>
            <a:ext cx="2591302" cy="208597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665" y="208296"/>
            <a:ext cx="2954273" cy="22621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41" y="4513346"/>
            <a:ext cx="2981325" cy="2176212"/>
          </a:xfrm>
          <a:prstGeom prst="rect">
            <a:avLst/>
          </a:prstGeom>
        </p:spPr>
      </p:pic>
      <p:pic>
        <p:nvPicPr>
          <p:cNvPr id="6" name="Imagem 5" descr="Uma imagem contendo árvore, céu, ao ar livre, neve&#10;&#10;Descrição gerada com muito alta confiança"/>
          <p:cNvPicPr>
            <a:picLocks noChangeAspect="1"/>
          </p:cNvPicPr>
          <p:nvPr/>
        </p:nvPicPr>
        <p:blipFill rotWithShape="1">
          <a:blip r:embed="rId6"/>
          <a:srcRect l="11165" r="19580" b="-2"/>
          <a:stretch/>
        </p:blipFill>
        <p:spPr>
          <a:xfrm>
            <a:off x="5723684" y="4219074"/>
            <a:ext cx="3206254" cy="26389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8845" r="23220" b="4437"/>
          <a:stretch/>
        </p:blipFill>
        <p:spPr>
          <a:xfrm>
            <a:off x="2583353" y="2178528"/>
            <a:ext cx="3140331" cy="266713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975213" y="208296"/>
            <a:ext cx="2830359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Precisamos de uma rotação de raízes!</a:t>
            </a:r>
          </a:p>
        </p:txBody>
      </p:sp>
      <p:grpSp>
        <p:nvGrpSpPr>
          <p:cNvPr id="44" name="Agrupar 43"/>
          <p:cNvGrpSpPr/>
          <p:nvPr/>
        </p:nvGrpSpPr>
        <p:grpSpPr>
          <a:xfrm>
            <a:off x="2864295" y="1685301"/>
            <a:ext cx="2700383" cy="3685321"/>
            <a:chOff x="-3038314" y="1476872"/>
            <a:chExt cx="3137191" cy="4674546"/>
          </a:xfrm>
        </p:grpSpPr>
        <p:sp>
          <p:nvSpPr>
            <p:cNvPr id="43" name="Retângulo 42"/>
            <p:cNvSpPr/>
            <p:nvPr/>
          </p:nvSpPr>
          <p:spPr>
            <a:xfrm>
              <a:off x="-3038314" y="1482436"/>
              <a:ext cx="3067910" cy="466898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" name="Grupo 5"/>
            <p:cNvGrpSpPr/>
            <p:nvPr/>
          </p:nvGrpSpPr>
          <p:grpSpPr>
            <a:xfrm>
              <a:off x="-2833781" y="1476872"/>
              <a:ext cx="2932658" cy="4564144"/>
              <a:chOff x="304800" y="1169112"/>
              <a:chExt cx="2932658" cy="4564144"/>
            </a:xfrm>
          </p:grpSpPr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304800" y="2140743"/>
                <a:ext cx="2060575" cy="3592513"/>
                <a:chOff x="384" y="886"/>
                <a:chExt cx="2023" cy="3057"/>
              </a:xfrm>
            </p:grpSpPr>
            <p:sp>
              <p:nvSpPr>
                <p:cNvPr id="12" name="Freeform 8" descr="Sand"/>
                <p:cNvSpPr>
                  <a:spLocks/>
                </p:cNvSpPr>
                <p:nvPr/>
              </p:nvSpPr>
              <p:spPr bwMode="auto">
                <a:xfrm>
                  <a:off x="1247" y="2213"/>
                  <a:ext cx="432" cy="466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332" y="2299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14" name="Freeform 10" descr="Sand"/>
                <p:cNvSpPr>
                  <a:spLocks/>
                </p:cNvSpPr>
                <p:nvPr/>
              </p:nvSpPr>
              <p:spPr bwMode="auto">
                <a:xfrm>
                  <a:off x="1201" y="1461"/>
                  <a:ext cx="430" cy="454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283" y="1584"/>
                  <a:ext cx="549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16" name="Freeform 12" descr="Sand"/>
                <p:cNvSpPr>
                  <a:spLocks/>
                </p:cNvSpPr>
                <p:nvPr/>
              </p:nvSpPr>
              <p:spPr bwMode="auto">
                <a:xfrm>
                  <a:off x="961" y="886"/>
                  <a:ext cx="430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043" y="1116"/>
                  <a:ext cx="549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18" name="Freeform 14" descr="Sand"/>
                <p:cNvSpPr>
                  <a:spLocks/>
                </p:cNvSpPr>
                <p:nvPr/>
              </p:nvSpPr>
              <p:spPr bwMode="auto">
                <a:xfrm>
                  <a:off x="1007" y="3334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092" y="3563"/>
                  <a:ext cx="548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20" name="Freeform 16" descr="Sand"/>
                <p:cNvSpPr>
                  <a:spLocks/>
                </p:cNvSpPr>
                <p:nvPr/>
              </p:nvSpPr>
              <p:spPr bwMode="auto">
                <a:xfrm>
                  <a:off x="672" y="1751"/>
                  <a:ext cx="430" cy="608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55" y="1979"/>
                  <a:ext cx="549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22" name="Freeform 18" descr="Sand"/>
                <p:cNvSpPr>
                  <a:spLocks/>
                </p:cNvSpPr>
                <p:nvPr/>
              </p:nvSpPr>
              <p:spPr bwMode="auto">
                <a:xfrm>
                  <a:off x="721" y="2518"/>
                  <a:ext cx="430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03" y="2747"/>
                  <a:ext cx="549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24" name="AutoShape 20" descr="green068"/>
                <p:cNvSpPr>
                  <a:spLocks noChangeArrowheads="1"/>
                </p:cNvSpPr>
                <p:nvPr/>
              </p:nvSpPr>
              <p:spPr bwMode="auto">
                <a:xfrm rot="-5288368">
                  <a:off x="1141" y="1098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5" name="AutoShape 21" descr="green068"/>
                <p:cNvSpPr>
                  <a:spLocks noChangeArrowheads="1"/>
                </p:cNvSpPr>
                <p:nvPr/>
              </p:nvSpPr>
              <p:spPr bwMode="auto">
                <a:xfrm rot="-5288368">
                  <a:off x="1151" y="1842"/>
                  <a:ext cx="500" cy="1149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6" name="AutoShape 22" descr="green068"/>
                <p:cNvSpPr>
                  <a:spLocks noChangeArrowheads="1"/>
                </p:cNvSpPr>
                <p:nvPr/>
              </p:nvSpPr>
              <p:spPr bwMode="auto">
                <a:xfrm rot="-5288368">
                  <a:off x="1150" y="2593"/>
                  <a:ext cx="501" cy="1149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7" name="AutoShape 23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41" y="2969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8" name="AutoShape 24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12" y="721"/>
                  <a:ext cx="501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9" name="AutoShape 25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33" y="1469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0" name="AutoShape 26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41" y="2218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1" name="Freeform 27" descr="Sand"/>
                <p:cNvSpPr>
                  <a:spLocks/>
                </p:cNvSpPr>
                <p:nvPr/>
              </p:nvSpPr>
              <p:spPr bwMode="auto">
                <a:xfrm>
                  <a:off x="384" y="2950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67" y="3178"/>
                  <a:ext cx="548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3" name="Freeform 29" descr="Sand"/>
                <p:cNvSpPr>
                  <a:spLocks/>
                </p:cNvSpPr>
                <p:nvPr/>
              </p:nvSpPr>
              <p:spPr bwMode="auto">
                <a:xfrm>
                  <a:off x="384" y="2134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67" y="2362"/>
                  <a:ext cx="548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5" name="Freeform 31" descr="Sand"/>
                <p:cNvSpPr>
                  <a:spLocks/>
                </p:cNvSpPr>
                <p:nvPr/>
              </p:nvSpPr>
              <p:spPr bwMode="auto">
                <a:xfrm>
                  <a:off x="384" y="1318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67" y="1547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7" name="Freeform 33" descr="Sand"/>
                <p:cNvSpPr>
                  <a:spLocks/>
                </p:cNvSpPr>
                <p:nvPr/>
              </p:nvSpPr>
              <p:spPr bwMode="auto">
                <a:xfrm rot="400339">
                  <a:off x="1727" y="1368"/>
                  <a:ext cx="527" cy="657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8" name="Text Box 34"/>
                <p:cNvSpPr txBox="1">
                  <a:spLocks noChangeArrowheads="1"/>
                </p:cNvSpPr>
                <p:nvPr/>
              </p:nvSpPr>
              <p:spPr bwMode="auto">
                <a:xfrm rot="400339">
                  <a:off x="1821" y="1624"/>
                  <a:ext cx="549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9" name="Freeform 35" descr="Sand"/>
                <p:cNvSpPr>
                  <a:spLocks/>
                </p:cNvSpPr>
                <p:nvPr/>
              </p:nvSpPr>
              <p:spPr bwMode="auto">
                <a:xfrm>
                  <a:off x="1776" y="2181"/>
                  <a:ext cx="432" cy="608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4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859" y="2411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41" name="Freeform 37" descr="Sand"/>
                <p:cNvSpPr>
                  <a:spLocks/>
                </p:cNvSpPr>
                <p:nvPr/>
              </p:nvSpPr>
              <p:spPr bwMode="auto">
                <a:xfrm>
                  <a:off x="1727" y="2901"/>
                  <a:ext cx="432" cy="608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4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811" y="3131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</p:grpSp>
          <p:sp>
            <p:nvSpPr>
              <p:cNvPr id="10" name="CaixaDeTexto 9"/>
              <p:cNvSpPr txBox="1"/>
              <p:nvPr/>
            </p:nvSpPr>
            <p:spPr>
              <a:xfrm>
                <a:off x="358053" y="1169112"/>
                <a:ext cx="2879405" cy="66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>
                    <a:solidFill>
                      <a:schemeClr val="bg1"/>
                    </a:solidFill>
                  </a:rPr>
                  <a:t>Hifas de fungos</a:t>
                </a:r>
              </a:p>
            </p:txBody>
          </p:sp>
          <p:cxnSp>
            <p:nvCxnSpPr>
              <p:cNvPr id="11" name="Conector de seta reta 3"/>
              <p:cNvCxnSpPr>
                <a:cxnSpLocks/>
                <a:stCxn id="10" idx="2"/>
              </p:cNvCxnSpPr>
              <p:nvPr/>
            </p:nvCxnSpPr>
            <p:spPr>
              <a:xfrm flipH="1">
                <a:off x="1511093" y="1832776"/>
                <a:ext cx="286664" cy="181896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6" name="Picture 5" descr="hypha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4439" y="1854713"/>
            <a:ext cx="2761374" cy="255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tângulo 46"/>
          <p:cNvSpPr/>
          <p:nvPr/>
        </p:nvSpPr>
        <p:spPr>
          <a:xfrm rot="16200000">
            <a:off x="6940578" y="2869506"/>
            <a:ext cx="402975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Foto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cedida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Mikha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and Rice, 2004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2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root systems and soil aggreg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143000"/>
            <a:ext cx="8763000" cy="46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2267" y="177421"/>
            <a:ext cx="842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 função das raízes na reorganização da nova estrutura</a:t>
            </a:r>
          </a:p>
        </p:txBody>
      </p:sp>
    </p:spTree>
    <p:extLst>
      <p:ext uri="{BB962C8B-B14F-4D97-AF65-F5344CB8AC3E}">
        <p14:creationId xmlns:p14="http://schemas.microsoft.com/office/powerpoint/2010/main" val="6139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8" descr="Ex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52400" y="115888"/>
            <a:ext cx="8763000" cy="528637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0"/>
                  <a:invGamma/>
                  <a:alpha val="59000"/>
                </a:srgbClr>
              </a:gs>
              <a:gs pos="50000">
                <a:srgbClr val="FF3300">
                  <a:alpha val="39999"/>
                </a:srgbClr>
              </a:gs>
              <a:gs pos="100000">
                <a:srgbClr val="FF3300">
                  <a:gamma/>
                  <a:shade val="0"/>
                  <a:invGamma/>
                  <a:alpha val="5900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>
                <a:solidFill>
                  <a:schemeClr val="bg1"/>
                </a:solidFill>
                <a:latin typeface="Arial Black" pitchFamily="34" charset="0"/>
              </a:rPr>
              <a:t>Taxa de rizodeposição de algumas culturas</a:t>
            </a: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79388" y="981075"/>
            <a:ext cx="8785225" cy="576103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60392"/>
                  <a:invGamma/>
                  <a:alpha val="75000"/>
                </a:schemeClr>
              </a:gs>
              <a:gs pos="100000">
                <a:schemeClr val="bg1">
                  <a:alpha val="39999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pt-B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" y="1050925"/>
            <a:ext cx="8915400" cy="990600"/>
            <a:chOff x="48" y="480"/>
            <a:chExt cx="5616" cy="624"/>
          </a:xfrm>
        </p:grpSpPr>
        <p:sp>
          <p:nvSpPr>
            <p:cNvPr id="30755" name="Text Box 5"/>
            <p:cNvSpPr txBox="1">
              <a:spLocks noChangeArrowheads="1"/>
            </p:cNvSpPr>
            <p:nvPr/>
          </p:nvSpPr>
          <p:spPr bwMode="auto">
            <a:xfrm>
              <a:off x="48" y="528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Espécies</a:t>
              </a:r>
            </a:p>
          </p:txBody>
        </p:sp>
        <p:sp>
          <p:nvSpPr>
            <p:cNvPr id="30756" name="Text Box 6"/>
            <p:cNvSpPr txBox="1">
              <a:spLocks noChangeArrowheads="1"/>
            </p:cNvSpPr>
            <p:nvPr/>
          </p:nvSpPr>
          <p:spPr bwMode="auto">
            <a:xfrm>
              <a:off x="2544" y="528"/>
              <a:ext cx="134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Taxa de rizodeposição</a:t>
              </a:r>
            </a:p>
          </p:txBody>
        </p:sp>
        <p:sp>
          <p:nvSpPr>
            <p:cNvPr id="30757" name="Text Box 7"/>
            <p:cNvSpPr txBox="1">
              <a:spLocks noChangeArrowheads="1"/>
            </p:cNvSpPr>
            <p:nvPr/>
          </p:nvSpPr>
          <p:spPr bwMode="auto">
            <a:xfrm>
              <a:off x="912" y="528"/>
              <a:ext cx="129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Tipo de Rizodepósito</a:t>
              </a:r>
            </a:p>
          </p:txBody>
        </p:sp>
        <p:sp>
          <p:nvSpPr>
            <p:cNvPr id="30758" name="Text Box 8"/>
            <p:cNvSpPr txBox="1">
              <a:spLocks noChangeArrowheads="1"/>
            </p:cNvSpPr>
            <p:nvPr/>
          </p:nvSpPr>
          <p:spPr bwMode="auto">
            <a:xfrm>
              <a:off x="4176" y="52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Referência</a:t>
              </a:r>
            </a:p>
          </p:txBody>
        </p:sp>
        <p:sp>
          <p:nvSpPr>
            <p:cNvPr id="30759" name="Line 9"/>
            <p:cNvSpPr>
              <a:spLocks noChangeShapeType="1"/>
            </p:cNvSpPr>
            <p:nvPr/>
          </p:nvSpPr>
          <p:spPr bwMode="auto">
            <a:xfrm>
              <a:off x="96" y="480"/>
              <a:ext cx="5568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60" name="Line 10"/>
            <p:cNvSpPr>
              <a:spLocks noChangeShapeType="1"/>
            </p:cNvSpPr>
            <p:nvPr/>
          </p:nvSpPr>
          <p:spPr bwMode="auto">
            <a:xfrm>
              <a:off x="96" y="1104"/>
              <a:ext cx="5568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" y="2270125"/>
            <a:ext cx="8991600" cy="1920875"/>
            <a:chOff x="48" y="1248"/>
            <a:chExt cx="5664" cy="1210"/>
          </a:xfrm>
        </p:grpSpPr>
        <p:sp>
          <p:nvSpPr>
            <p:cNvPr id="30745" name="Text Box 12"/>
            <p:cNvSpPr txBox="1">
              <a:spLocks noChangeArrowheads="1"/>
            </p:cNvSpPr>
            <p:nvPr/>
          </p:nvSpPr>
          <p:spPr bwMode="auto">
            <a:xfrm>
              <a:off x="48" y="1248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Milho</a:t>
              </a:r>
            </a:p>
          </p:txBody>
        </p:sp>
        <p:sp>
          <p:nvSpPr>
            <p:cNvPr id="30746" name="Text Box 13"/>
            <p:cNvSpPr txBox="1">
              <a:spLocks noChangeArrowheads="1"/>
            </p:cNvSpPr>
            <p:nvPr/>
          </p:nvSpPr>
          <p:spPr bwMode="auto">
            <a:xfrm>
              <a:off x="912" y="1248"/>
              <a:ext cx="1248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900" b="1">
                  <a:latin typeface="Tahoma" pitchFamily="34" charset="0"/>
                </a:rPr>
                <a:t>Glicose   Frutose   Sucrose maltose    amino ácidos Compostos - N</a:t>
              </a:r>
            </a:p>
          </p:txBody>
        </p:sp>
        <p:sp>
          <p:nvSpPr>
            <p:cNvPr id="30747" name="Text Box 14"/>
            <p:cNvSpPr txBox="1">
              <a:spLocks noChangeArrowheads="1"/>
            </p:cNvSpPr>
            <p:nvPr/>
          </p:nvSpPr>
          <p:spPr bwMode="auto">
            <a:xfrm>
              <a:off x="2544" y="1248"/>
              <a:ext cx="1680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r>
                <a:rPr lang="pt-BR" sz="1800" b="1">
                  <a:latin typeface="Tahoma" pitchFamily="34" charset="0"/>
                </a:rPr>
                <a:t>8,76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0,88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1,30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2,04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0,80  </a:t>
              </a:r>
              <a:r>
                <a:rPr lang="pt-BR" sz="1800" b="1">
                  <a:latin typeface="Tahoma" pitchFamily="34" charset="0"/>
                  <a:sym typeface="Symbol" pitchFamily="18" charset="2"/>
                </a:rPr>
                <a:t></a:t>
              </a:r>
              <a:r>
                <a:rPr lang="pt-BR" sz="1800" b="1">
                  <a:latin typeface="Tahoma" pitchFamily="34" charset="0"/>
                </a:rPr>
                <a:t>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h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  10-680 </a:t>
              </a:r>
              <a:r>
                <a:rPr lang="pt-BR" sz="1800" b="1">
                  <a:latin typeface="Tahoma" pitchFamily="34" charset="0"/>
                  <a:sym typeface="Symbol" pitchFamily="18" charset="2"/>
                </a:rPr>
                <a:t></a:t>
              </a:r>
              <a:r>
                <a:rPr lang="pt-BR" sz="1800" b="1">
                  <a:latin typeface="Tahoma" pitchFamily="34" charset="0"/>
                </a:rPr>
                <a:t>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</a:p>
          </p:txBody>
        </p:sp>
        <p:sp>
          <p:nvSpPr>
            <p:cNvPr id="30748" name="Text Box 15"/>
            <p:cNvSpPr txBox="1">
              <a:spLocks noChangeArrowheads="1"/>
            </p:cNvSpPr>
            <p:nvPr/>
          </p:nvSpPr>
          <p:spPr bwMode="auto">
            <a:xfrm>
              <a:off x="4464" y="1296"/>
              <a:ext cx="120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pt-BR" sz="2000" baseline="30000">
                <a:latin typeface="Tahoma" pitchFamily="34" charset="0"/>
              </a:endParaRPr>
            </a:p>
          </p:txBody>
        </p:sp>
        <p:sp>
          <p:nvSpPr>
            <p:cNvPr id="30749" name="Text Box 16"/>
            <p:cNvSpPr txBox="1">
              <a:spLocks noChangeArrowheads="1"/>
            </p:cNvSpPr>
            <p:nvPr/>
          </p:nvSpPr>
          <p:spPr bwMode="auto">
            <a:xfrm>
              <a:off x="4176" y="1276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0" name="Text Box 17"/>
            <p:cNvSpPr txBox="1">
              <a:spLocks noChangeArrowheads="1"/>
            </p:cNvSpPr>
            <p:nvPr/>
          </p:nvSpPr>
          <p:spPr bwMode="auto">
            <a:xfrm>
              <a:off x="4176" y="1468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1" name="Text Box 18"/>
            <p:cNvSpPr txBox="1">
              <a:spLocks noChangeArrowheads="1"/>
            </p:cNvSpPr>
            <p:nvPr/>
          </p:nvSpPr>
          <p:spPr bwMode="auto">
            <a:xfrm>
              <a:off x="4176" y="1660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2" name="Text Box 19"/>
            <p:cNvSpPr txBox="1">
              <a:spLocks noChangeArrowheads="1"/>
            </p:cNvSpPr>
            <p:nvPr/>
          </p:nvSpPr>
          <p:spPr bwMode="auto">
            <a:xfrm>
              <a:off x="4176" y="1852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3" name="Text Box 20"/>
            <p:cNvSpPr txBox="1">
              <a:spLocks noChangeArrowheads="1"/>
            </p:cNvSpPr>
            <p:nvPr/>
          </p:nvSpPr>
          <p:spPr bwMode="auto">
            <a:xfrm>
              <a:off x="4176" y="2044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Jones &amp; Darrah, 1993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4" name="Text Box 21"/>
            <p:cNvSpPr txBox="1">
              <a:spLocks noChangeArrowheads="1"/>
            </p:cNvSpPr>
            <p:nvPr/>
          </p:nvSpPr>
          <p:spPr bwMode="auto">
            <a:xfrm>
              <a:off x="4176" y="2236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Matsumoto et al., 1979</a:t>
              </a:r>
              <a:endParaRPr lang="pt-BR" sz="1600" baseline="30000">
                <a:latin typeface="Tahoma" pitchFamily="34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52400" y="4479925"/>
            <a:ext cx="8839200" cy="711200"/>
            <a:chOff x="96" y="2736"/>
            <a:chExt cx="5568" cy="448"/>
          </a:xfrm>
        </p:grpSpPr>
        <p:sp>
          <p:nvSpPr>
            <p:cNvPr id="30741" name="Text Box 23"/>
            <p:cNvSpPr txBox="1">
              <a:spLocks noChangeArrowheads="1"/>
            </p:cNvSpPr>
            <p:nvPr/>
          </p:nvSpPr>
          <p:spPr bwMode="auto">
            <a:xfrm>
              <a:off x="96" y="27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Trigo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912" y="2738"/>
              <a:ext cx="168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2000" b="1" dirty="0">
                  <a:latin typeface="Tahoma" pitchFamily="34" charset="0"/>
                </a:rPr>
                <a:t>C solúvel (exsudatos</a:t>
              </a:r>
              <a:r>
                <a:rPr lang="pt-BR" sz="2000" dirty="0">
                  <a:latin typeface="Tahoma" pitchFamily="34" charset="0"/>
                </a:rPr>
                <a:t>)</a:t>
              </a:r>
            </a:p>
          </p:txBody>
        </p:sp>
        <p:sp>
          <p:nvSpPr>
            <p:cNvPr id="30743" name="Text Box 25"/>
            <p:cNvSpPr txBox="1">
              <a:spLocks noChangeArrowheads="1"/>
            </p:cNvSpPr>
            <p:nvPr/>
          </p:nvSpPr>
          <p:spPr bwMode="auto">
            <a:xfrm>
              <a:off x="2544" y="2784"/>
              <a:ext cx="177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700" b="1">
                  <a:latin typeface="Tahoma" pitchFamily="34" charset="0"/>
                </a:rPr>
                <a:t>66-243 mg g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  <a:r>
                <a:rPr lang="pt-BR" sz="1700" b="1">
                  <a:latin typeface="Tahoma" pitchFamily="34" charset="0"/>
                </a:rPr>
                <a:t> raiz dia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</a:p>
          </p:txBody>
        </p:sp>
        <p:sp>
          <p:nvSpPr>
            <p:cNvPr id="30744" name="Text Box 26"/>
            <p:cNvSpPr txBox="1">
              <a:spLocks noChangeArrowheads="1"/>
            </p:cNvSpPr>
            <p:nvPr/>
          </p:nvSpPr>
          <p:spPr bwMode="auto">
            <a:xfrm>
              <a:off x="4176" y="2784"/>
              <a:ext cx="14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Prikryl &amp; Vancura, 1980</a:t>
              </a:r>
              <a:endParaRPr lang="pt-BR" sz="1600" baseline="30000">
                <a:latin typeface="Tahoma" pitchFamily="34" charset="0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52400" y="5089525"/>
            <a:ext cx="8610600" cy="730250"/>
            <a:chOff x="96" y="3120"/>
            <a:chExt cx="5424" cy="460"/>
          </a:xfrm>
        </p:grpSpPr>
        <p:sp>
          <p:nvSpPr>
            <p:cNvPr id="30737" name="Text Box 28"/>
            <p:cNvSpPr txBox="1">
              <a:spLocks noChangeArrowheads="1"/>
            </p:cNvSpPr>
            <p:nvPr/>
          </p:nvSpPr>
          <p:spPr bwMode="auto">
            <a:xfrm>
              <a:off x="96" y="3120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Legum.</a:t>
              </a:r>
            </a:p>
          </p:txBody>
        </p:sp>
        <p:sp>
          <p:nvSpPr>
            <p:cNvPr id="30738" name="Text Box 29"/>
            <p:cNvSpPr txBox="1">
              <a:spLocks noChangeArrowheads="1"/>
            </p:cNvSpPr>
            <p:nvPr/>
          </p:nvSpPr>
          <p:spPr bwMode="auto">
            <a:xfrm>
              <a:off x="912" y="3158"/>
              <a:ext cx="1680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900" b="1">
                  <a:latin typeface="Tahoma" pitchFamily="34" charset="0"/>
                </a:rPr>
                <a:t>Exsudatos (amino-Compostos)</a:t>
              </a:r>
            </a:p>
          </p:txBody>
        </p:sp>
        <p:sp>
          <p:nvSpPr>
            <p:cNvPr id="30739" name="Text Box 30"/>
            <p:cNvSpPr txBox="1">
              <a:spLocks noChangeArrowheads="1"/>
            </p:cNvSpPr>
            <p:nvPr/>
          </p:nvSpPr>
          <p:spPr bwMode="auto">
            <a:xfrm>
              <a:off x="2544" y="3206"/>
              <a:ext cx="17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700" b="1">
                  <a:latin typeface="Tahoma" pitchFamily="34" charset="0"/>
                </a:rPr>
                <a:t>250 mg g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  <a:r>
                <a:rPr lang="pt-BR" sz="1700" b="1">
                  <a:latin typeface="Tahoma" pitchFamily="34" charset="0"/>
                </a:rPr>
                <a:t> raiz (3-4 s</a:t>
              </a:r>
              <a:r>
                <a:rPr lang="pt-BR" b="1">
                  <a:latin typeface="Tahoma" pitchFamily="34" charset="0"/>
                </a:rPr>
                <a:t>)</a:t>
              </a:r>
              <a:endParaRPr lang="pt-BR" b="1" baseline="30000">
                <a:latin typeface="Tahoma" pitchFamily="34" charset="0"/>
              </a:endParaRPr>
            </a:p>
          </p:txBody>
        </p:sp>
        <p:sp>
          <p:nvSpPr>
            <p:cNvPr id="30740" name="Text Box 31"/>
            <p:cNvSpPr txBox="1">
              <a:spLocks noChangeArrowheads="1"/>
            </p:cNvSpPr>
            <p:nvPr/>
          </p:nvSpPr>
          <p:spPr bwMode="auto">
            <a:xfrm>
              <a:off x="4176" y="3196"/>
              <a:ext cx="1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Whips &amp; Linch, 1985</a:t>
              </a:r>
              <a:endParaRPr lang="pt-BR" sz="1600" baseline="30000">
                <a:latin typeface="Tahoma" pitchFamily="34" charset="0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52400" y="5775325"/>
            <a:ext cx="8839200" cy="914400"/>
            <a:chOff x="96" y="3552"/>
            <a:chExt cx="5568" cy="576"/>
          </a:xfrm>
        </p:grpSpPr>
        <p:sp>
          <p:nvSpPr>
            <p:cNvPr id="30732" name="Text Box 33"/>
            <p:cNvSpPr txBox="1">
              <a:spLocks noChangeArrowheads="1"/>
            </p:cNvSpPr>
            <p:nvPr/>
          </p:nvSpPr>
          <p:spPr bwMode="auto">
            <a:xfrm>
              <a:off x="96" y="3552"/>
              <a:ext cx="76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Gram./Past.</a:t>
              </a:r>
            </a:p>
          </p:txBody>
        </p:sp>
        <p:sp>
          <p:nvSpPr>
            <p:cNvPr id="30733" name="Text Box 34"/>
            <p:cNvSpPr txBox="1">
              <a:spLocks noChangeArrowheads="1"/>
            </p:cNvSpPr>
            <p:nvPr/>
          </p:nvSpPr>
          <p:spPr bwMode="auto">
            <a:xfrm>
              <a:off x="912" y="3590"/>
              <a:ext cx="168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900" b="1">
                  <a:latin typeface="Tahoma" pitchFamily="34" charset="0"/>
                </a:rPr>
                <a:t>Exsudatos solúveis</a:t>
              </a:r>
            </a:p>
          </p:txBody>
        </p:sp>
        <p:sp>
          <p:nvSpPr>
            <p:cNvPr id="30734" name="Text Box 35"/>
            <p:cNvSpPr txBox="1">
              <a:spLocks noChangeArrowheads="1"/>
            </p:cNvSpPr>
            <p:nvPr/>
          </p:nvSpPr>
          <p:spPr bwMode="auto">
            <a:xfrm>
              <a:off x="2544" y="3638"/>
              <a:ext cx="177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700" b="1">
                  <a:latin typeface="Tahoma" pitchFamily="34" charset="0"/>
                </a:rPr>
                <a:t>500 mg g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  <a:r>
                <a:rPr lang="pt-BR" sz="1700" b="1">
                  <a:latin typeface="Tahoma" pitchFamily="34" charset="0"/>
                </a:rPr>
                <a:t> raiz (3-4 s)</a:t>
              </a:r>
              <a:endParaRPr lang="pt-BR" sz="1700" b="1" baseline="30000">
                <a:latin typeface="Tahoma" pitchFamily="34" charset="0"/>
              </a:endParaRPr>
            </a:p>
          </p:txBody>
        </p:sp>
        <p:sp>
          <p:nvSpPr>
            <p:cNvPr id="30735" name="Line 36"/>
            <p:cNvSpPr>
              <a:spLocks noChangeShapeType="1"/>
            </p:cNvSpPr>
            <p:nvPr/>
          </p:nvSpPr>
          <p:spPr bwMode="auto">
            <a:xfrm>
              <a:off x="96" y="4128"/>
              <a:ext cx="5568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36" name="Text Box 37"/>
            <p:cNvSpPr txBox="1">
              <a:spLocks noChangeArrowheads="1"/>
            </p:cNvSpPr>
            <p:nvPr/>
          </p:nvSpPr>
          <p:spPr bwMode="auto">
            <a:xfrm>
              <a:off x="4176" y="3648"/>
              <a:ext cx="1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Whips &amp; Linch, 1985</a:t>
              </a:r>
              <a:endParaRPr lang="pt-BR" sz="1600" baseline="30000"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05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root systems and soil aggreg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5" t="2616" r="321" b="33209"/>
          <a:stretch/>
        </p:blipFill>
        <p:spPr bwMode="auto">
          <a:xfrm>
            <a:off x="1046163" y="323850"/>
            <a:ext cx="682964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/>
          <p:cNvSpPr/>
          <p:nvPr/>
        </p:nvSpPr>
        <p:spPr>
          <a:xfrm>
            <a:off x="0" y="1667709"/>
            <a:ext cx="9144000" cy="39215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7647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Raízes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finas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penetram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nos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poros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causam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secamento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redor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raizes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0717" y="55892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Reorganizam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partículas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argila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com a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compressão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estabilizam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com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polissacarideos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excretados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pelos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microrganismos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raízes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 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 rot="20978122">
            <a:off x="954303" y="2786236"/>
            <a:ext cx="2220912" cy="809625"/>
            <a:chOff x="1625" y="1468"/>
            <a:chExt cx="1399" cy="510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 rot="-3405074">
              <a:off x="2198" y="1175"/>
              <a:ext cx="235" cy="1372"/>
            </a:xfrm>
            <a:custGeom>
              <a:avLst/>
              <a:gdLst>
                <a:gd name="T0" fmla="*/ 114 w 271"/>
                <a:gd name="T1" fmla="*/ 6 h 2744"/>
                <a:gd name="T2" fmla="*/ 69 w 271"/>
                <a:gd name="T3" fmla="*/ 40 h 2744"/>
                <a:gd name="T4" fmla="*/ 53 w 271"/>
                <a:gd name="T5" fmla="*/ 110 h 2744"/>
                <a:gd name="T6" fmla="*/ 58 w 271"/>
                <a:gd name="T7" fmla="*/ 172 h 2744"/>
                <a:gd name="T8" fmla="*/ 48 w 271"/>
                <a:gd name="T9" fmla="*/ 218 h 2744"/>
                <a:gd name="T10" fmla="*/ 48 w 271"/>
                <a:gd name="T11" fmla="*/ 268 h 2744"/>
                <a:gd name="T12" fmla="*/ 53 w 271"/>
                <a:gd name="T13" fmla="*/ 343 h 2744"/>
                <a:gd name="T14" fmla="*/ 48 w 271"/>
                <a:gd name="T15" fmla="*/ 389 h 2744"/>
                <a:gd name="T16" fmla="*/ 58 w 271"/>
                <a:gd name="T17" fmla="*/ 444 h 2744"/>
                <a:gd name="T18" fmla="*/ 40 w 271"/>
                <a:gd name="T19" fmla="*/ 511 h 2744"/>
                <a:gd name="T20" fmla="*/ 50 w 271"/>
                <a:gd name="T21" fmla="*/ 568 h 2744"/>
                <a:gd name="T22" fmla="*/ 53 w 271"/>
                <a:gd name="T23" fmla="*/ 622 h 2744"/>
                <a:gd name="T24" fmla="*/ 40 w 271"/>
                <a:gd name="T25" fmla="*/ 678 h 2744"/>
                <a:gd name="T26" fmla="*/ 48 w 271"/>
                <a:gd name="T27" fmla="*/ 731 h 2744"/>
                <a:gd name="T28" fmla="*/ 50 w 271"/>
                <a:gd name="T29" fmla="*/ 789 h 2744"/>
                <a:gd name="T30" fmla="*/ 37 w 271"/>
                <a:gd name="T31" fmla="*/ 841 h 2744"/>
                <a:gd name="T32" fmla="*/ 37 w 271"/>
                <a:gd name="T33" fmla="*/ 898 h 2744"/>
                <a:gd name="T34" fmla="*/ 45 w 271"/>
                <a:gd name="T35" fmla="*/ 949 h 2744"/>
                <a:gd name="T36" fmla="*/ 42 w 271"/>
                <a:gd name="T37" fmla="*/ 1006 h 2744"/>
                <a:gd name="T38" fmla="*/ 32 w 271"/>
                <a:gd name="T39" fmla="*/ 1062 h 2744"/>
                <a:gd name="T40" fmla="*/ 32 w 271"/>
                <a:gd name="T41" fmla="*/ 1142 h 2744"/>
                <a:gd name="T42" fmla="*/ 18 w 271"/>
                <a:gd name="T43" fmla="*/ 1197 h 2744"/>
                <a:gd name="T44" fmla="*/ 26 w 271"/>
                <a:gd name="T45" fmla="*/ 1248 h 2744"/>
                <a:gd name="T46" fmla="*/ 10 w 271"/>
                <a:gd name="T47" fmla="*/ 1285 h 2744"/>
                <a:gd name="T48" fmla="*/ 0 w 271"/>
                <a:gd name="T49" fmla="*/ 1340 h 2744"/>
                <a:gd name="T50" fmla="*/ 37 w 271"/>
                <a:gd name="T51" fmla="*/ 1368 h 2744"/>
                <a:gd name="T52" fmla="*/ 127 w 271"/>
                <a:gd name="T53" fmla="*/ 1372 h 2744"/>
                <a:gd name="T54" fmla="*/ 212 w 271"/>
                <a:gd name="T55" fmla="*/ 1360 h 2744"/>
                <a:gd name="T56" fmla="*/ 235 w 271"/>
                <a:gd name="T57" fmla="*/ 1344 h 2744"/>
                <a:gd name="T58" fmla="*/ 228 w 271"/>
                <a:gd name="T59" fmla="*/ 1324 h 2744"/>
                <a:gd name="T60" fmla="*/ 209 w 271"/>
                <a:gd name="T61" fmla="*/ 1299 h 2744"/>
                <a:gd name="T62" fmla="*/ 193 w 271"/>
                <a:gd name="T63" fmla="*/ 1265 h 2744"/>
                <a:gd name="T64" fmla="*/ 188 w 271"/>
                <a:gd name="T65" fmla="*/ 1217 h 2744"/>
                <a:gd name="T66" fmla="*/ 201 w 271"/>
                <a:gd name="T67" fmla="*/ 1175 h 2744"/>
                <a:gd name="T68" fmla="*/ 193 w 271"/>
                <a:gd name="T69" fmla="*/ 1126 h 2744"/>
                <a:gd name="T70" fmla="*/ 206 w 271"/>
                <a:gd name="T71" fmla="*/ 1055 h 2744"/>
                <a:gd name="T72" fmla="*/ 199 w 271"/>
                <a:gd name="T73" fmla="*/ 994 h 2744"/>
                <a:gd name="T74" fmla="*/ 206 w 271"/>
                <a:gd name="T75" fmla="*/ 942 h 2744"/>
                <a:gd name="T76" fmla="*/ 214 w 271"/>
                <a:gd name="T77" fmla="*/ 881 h 2744"/>
                <a:gd name="T78" fmla="*/ 212 w 271"/>
                <a:gd name="T79" fmla="*/ 830 h 2744"/>
                <a:gd name="T80" fmla="*/ 199 w 271"/>
                <a:gd name="T81" fmla="*/ 786 h 2744"/>
                <a:gd name="T82" fmla="*/ 212 w 271"/>
                <a:gd name="T83" fmla="*/ 728 h 2744"/>
                <a:gd name="T84" fmla="*/ 219 w 271"/>
                <a:gd name="T85" fmla="*/ 673 h 2744"/>
                <a:gd name="T86" fmla="*/ 207 w 271"/>
                <a:gd name="T87" fmla="*/ 622 h 2744"/>
                <a:gd name="T88" fmla="*/ 207 w 271"/>
                <a:gd name="T89" fmla="*/ 574 h 2744"/>
                <a:gd name="T90" fmla="*/ 217 w 271"/>
                <a:gd name="T91" fmla="*/ 528 h 2744"/>
                <a:gd name="T92" fmla="*/ 207 w 271"/>
                <a:gd name="T93" fmla="*/ 479 h 2744"/>
                <a:gd name="T94" fmla="*/ 219 w 271"/>
                <a:gd name="T95" fmla="*/ 402 h 2744"/>
                <a:gd name="T96" fmla="*/ 222 w 271"/>
                <a:gd name="T97" fmla="*/ 350 h 2744"/>
                <a:gd name="T98" fmla="*/ 212 w 271"/>
                <a:gd name="T99" fmla="*/ 306 h 2744"/>
                <a:gd name="T100" fmla="*/ 222 w 271"/>
                <a:gd name="T101" fmla="*/ 237 h 2744"/>
                <a:gd name="T102" fmla="*/ 212 w 271"/>
                <a:gd name="T103" fmla="*/ 181 h 2744"/>
                <a:gd name="T104" fmla="*/ 209 w 271"/>
                <a:gd name="T105" fmla="*/ 114 h 2744"/>
                <a:gd name="T106" fmla="*/ 218 w 271"/>
                <a:gd name="T107" fmla="*/ 58 h 2744"/>
                <a:gd name="T108" fmla="*/ 197 w 271"/>
                <a:gd name="T109" fmla="*/ 15 h 2744"/>
                <a:gd name="T110" fmla="*/ 139 w 271"/>
                <a:gd name="T111" fmla="*/ 0 h 27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1"/>
                <a:gd name="T169" fmla="*/ 0 h 2744"/>
                <a:gd name="T170" fmla="*/ 271 w 271"/>
                <a:gd name="T171" fmla="*/ 2744 h 27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1" h="2744">
                  <a:moveTo>
                    <a:pt x="160" y="0"/>
                  </a:moveTo>
                  <a:lnTo>
                    <a:pt x="131" y="12"/>
                  </a:lnTo>
                  <a:lnTo>
                    <a:pt x="116" y="31"/>
                  </a:lnTo>
                  <a:lnTo>
                    <a:pt x="79" y="79"/>
                  </a:lnTo>
                  <a:lnTo>
                    <a:pt x="61" y="142"/>
                  </a:lnTo>
                  <a:lnTo>
                    <a:pt x="61" y="220"/>
                  </a:lnTo>
                  <a:lnTo>
                    <a:pt x="70" y="278"/>
                  </a:lnTo>
                  <a:lnTo>
                    <a:pt x="67" y="345"/>
                  </a:lnTo>
                  <a:lnTo>
                    <a:pt x="61" y="397"/>
                  </a:lnTo>
                  <a:lnTo>
                    <a:pt x="55" y="437"/>
                  </a:lnTo>
                  <a:lnTo>
                    <a:pt x="55" y="489"/>
                  </a:lnTo>
                  <a:lnTo>
                    <a:pt x="55" y="535"/>
                  </a:lnTo>
                  <a:lnTo>
                    <a:pt x="67" y="613"/>
                  </a:lnTo>
                  <a:lnTo>
                    <a:pt x="61" y="685"/>
                  </a:lnTo>
                  <a:lnTo>
                    <a:pt x="52" y="736"/>
                  </a:lnTo>
                  <a:lnTo>
                    <a:pt x="55" y="779"/>
                  </a:lnTo>
                  <a:lnTo>
                    <a:pt x="61" y="825"/>
                  </a:lnTo>
                  <a:lnTo>
                    <a:pt x="67" y="888"/>
                  </a:lnTo>
                  <a:lnTo>
                    <a:pt x="61" y="959"/>
                  </a:lnTo>
                  <a:lnTo>
                    <a:pt x="46" y="1023"/>
                  </a:lnTo>
                  <a:lnTo>
                    <a:pt x="49" y="1085"/>
                  </a:lnTo>
                  <a:lnTo>
                    <a:pt x="58" y="1136"/>
                  </a:lnTo>
                  <a:lnTo>
                    <a:pt x="61" y="1188"/>
                  </a:lnTo>
                  <a:lnTo>
                    <a:pt x="61" y="1243"/>
                  </a:lnTo>
                  <a:lnTo>
                    <a:pt x="49" y="1313"/>
                  </a:lnTo>
                  <a:lnTo>
                    <a:pt x="46" y="1356"/>
                  </a:lnTo>
                  <a:lnTo>
                    <a:pt x="49" y="1408"/>
                  </a:lnTo>
                  <a:lnTo>
                    <a:pt x="55" y="1463"/>
                  </a:lnTo>
                  <a:lnTo>
                    <a:pt x="55" y="1526"/>
                  </a:lnTo>
                  <a:lnTo>
                    <a:pt x="58" y="1579"/>
                  </a:lnTo>
                  <a:lnTo>
                    <a:pt x="52" y="1621"/>
                  </a:lnTo>
                  <a:lnTo>
                    <a:pt x="43" y="1683"/>
                  </a:lnTo>
                  <a:lnTo>
                    <a:pt x="43" y="1741"/>
                  </a:lnTo>
                  <a:lnTo>
                    <a:pt x="43" y="1796"/>
                  </a:lnTo>
                  <a:lnTo>
                    <a:pt x="49" y="1840"/>
                  </a:lnTo>
                  <a:lnTo>
                    <a:pt x="52" y="1899"/>
                  </a:lnTo>
                  <a:lnTo>
                    <a:pt x="61" y="1951"/>
                  </a:lnTo>
                  <a:lnTo>
                    <a:pt x="49" y="2012"/>
                  </a:lnTo>
                  <a:lnTo>
                    <a:pt x="37" y="2061"/>
                  </a:lnTo>
                  <a:lnTo>
                    <a:pt x="37" y="2123"/>
                  </a:lnTo>
                  <a:lnTo>
                    <a:pt x="43" y="2210"/>
                  </a:lnTo>
                  <a:lnTo>
                    <a:pt x="37" y="2284"/>
                  </a:lnTo>
                  <a:lnTo>
                    <a:pt x="24" y="2352"/>
                  </a:lnTo>
                  <a:lnTo>
                    <a:pt x="21" y="2394"/>
                  </a:lnTo>
                  <a:lnTo>
                    <a:pt x="24" y="2453"/>
                  </a:lnTo>
                  <a:lnTo>
                    <a:pt x="30" y="2495"/>
                  </a:lnTo>
                  <a:lnTo>
                    <a:pt x="24" y="2539"/>
                  </a:lnTo>
                  <a:lnTo>
                    <a:pt x="12" y="2570"/>
                  </a:lnTo>
                  <a:lnTo>
                    <a:pt x="6" y="2625"/>
                  </a:lnTo>
                  <a:lnTo>
                    <a:pt x="0" y="2680"/>
                  </a:lnTo>
                  <a:lnTo>
                    <a:pt x="3" y="2719"/>
                  </a:lnTo>
                  <a:lnTo>
                    <a:pt x="43" y="2735"/>
                  </a:lnTo>
                  <a:lnTo>
                    <a:pt x="85" y="2744"/>
                  </a:lnTo>
                  <a:lnTo>
                    <a:pt x="147" y="2744"/>
                  </a:lnTo>
                  <a:lnTo>
                    <a:pt x="205" y="2735"/>
                  </a:lnTo>
                  <a:lnTo>
                    <a:pt x="244" y="2719"/>
                  </a:lnTo>
                  <a:lnTo>
                    <a:pt x="268" y="2703"/>
                  </a:lnTo>
                  <a:lnTo>
                    <a:pt x="271" y="2688"/>
                  </a:lnTo>
                  <a:lnTo>
                    <a:pt x="270" y="2675"/>
                  </a:lnTo>
                  <a:lnTo>
                    <a:pt x="263" y="2648"/>
                  </a:lnTo>
                  <a:lnTo>
                    <a:pt x="256" y="2627"/>
                  </a:lnTo>
                  <a:lnTo>
                    <a:pt x="241" y="2597"/>
                  </a:lnTo>
                  <a:lnTo>
                    <a:pt x="233" y="2572"/>
                  </a:lnTo>
                  <a:lnTo>
                    <a:pt x="223" y="2530"/>
                  </a:lnTo>
                  <a:lnTo>
                    <a:pt x="221" y="2493"/>
                  </a:lnTo>
                  <a:lnTo>
                    <a:pt x="217" y="2434"/>
                  </a:lnTo>
                  <a:lnTo>
                    <a:pt x="227" y="2390"/>
                  </a:lnTo>
                  <a:lnTo>
                    <a:pt x="232" y="2349"/>
                  </a:lnTo>
                  <a:lnTo>
                    <a:pt x="227" y="2296"/>
                  </a:lnTo>
                  <a:lnTo>
                    <a:pt x="223" y="2251"/>
                  </a:lnTo>
                  <a:lnTo>
                    <a:pt x="229" y="2193"/>
                  </a:lnTo>
                  <a:lnTo>
                    <a:pt x="238" y="2110"/>
                  </a:lnTo>
                  <a:lnTo>
                    <a:pt x="233" y="2044"/>
                  </a:lnTo>
                  <a:lnTo>
                    <a:pt x="229" y="1988"/>
                  </a:lnTo>
                  <a:lnTo>
                    <a:pt x="229" y="1927"/>
                  </a:lnTo>
                  <a:lnTo>
                    <a:pt x="238" y="1884"/>
                  </a:lnTo>
                  <a:lnTo>
                    <a:pt x="244" y="1823"/>
                  </a:lnTo>
                  <a:lnTo>
                    <a:pt x="247" y="1762"/>
                  </a:lnTo>
                  <a:lnTo>
                    <a:pt x="247" y="1716"/>
                  </a:lnTo>
                  <a:lnTo>
                    <a:pt x="244" y="1661"/>
                  </a:lnTo>
                  <a:lnTo>
                    <a:pt x="238" y="1615"/>
                  </a:lnTo>
                  <a:lnTo>
                    <a:pt x="229" y="1573"/>
                  </a:lnTo>
                  <a:lnTo>
                    <a:pt x="233" y="1533"/>
                  </a:lnTo>
                  <a:lnTo>
                    <a:pt x="244" y="1456"/>
                  </a:lnTo>
                  <a:lnTo>
                    <a:pt x="253" y="1395"/>
                  </a:lnTo>
                  <a:lnTo>
                    <a:pt x="253" y="1346"/>
                  </a:lnTo>
                  <a:lnTo>
                    <a:pt x="250" y="1295"/>
                  </a:lnTo>
                  <a:lnTo>
                    <a:pt x="239" y="1243"/>
                  </a:lnTo>
                  <a:lnTo>
                    <a:pt x="238" y="1197"/>
                  </a:lnTo>
                  <a:lnTo>
                    <a:pt x="239" y="1148"/>
                  </a:lnTo>
                  <a:lnTo>
                    <a:pt x="244" y="1102"/>
                  </a:lnTo>
                  <a:lnTo>
                    <a:pt x="250" y="1056"/>
                  </a:lnTo>
                  <a:lnTo>
                    <a:pt x="250" y="1010"/>
                  </a:lnTo>
                  <a:lnTo>
                    <a:pt x="239" y="959"/>
                  </a:lnTo>
                  <a:lnTo>
                    <a:pt x="239" y="873"/>
                  </a:lnTo>
                  <a:lnTo>
                    <a:pt x="253" y="804"/>
                  </a:lnTo>
                  <a:lnTo>
                    <a:pt x="256" y="761"/>
                  </a:lnTo>
                  <a:lnTo>
                    <a:pt x="256" y="700"/>
                  </a:lnTo>
                  <a:lnTo>
                    <a:pt x="251" y="652"/>
                  </a:lnTo>
                  <a:lnTo>
                    <a:pt x="244" y="611"/>
                  </a:lnTo>
                  <a:lnTo>
                    <a:pt x="253" y="538"/>
                  </a:lnTo>
                  <a:lnTo>
                    <a:pt x="256" y="474"/>
                  </a:lnTo>
                  <a:lnTo>
                    <a:pt x="250" y="400"/>
                  </a:lnTo>
                  <a:lnTo>
                    <a:pt x="245" y="362"/>
                  </a:lnTo>
                  <a:lnTo>
                    <a:pt x="238" y="287"/>
                  </a:lnTo>
                  <a:lnTo>
                    <a:pt x="241" y="229"/>
                  </a:lnTo>
                  <a:lnTo>
                    <a:pt x="250" y="171"/>
                  </a:lnTo>
                  <a:lnTo>
                    <a:pt x="251" y="117"/>
                  </a:lnTo>
                  <a:lnTo>
                    <a:pt x="241" y="67"/>
                  </a:lnTo>
                  <a:lnTo>
                    <a:pt x="227" y="31"/>
                  </a:lnTo>
                  <a:lnTo>
                    <a:pt x="195" y="9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 rot="-3405074">
              <a:off x="2276" y="1145"/>
              <a:ext cx="134" cy="1362"/>
            </a:xfrm>
            <a:custGeom>
              <a:avLst/>
              <a:gdLst>
                <a:gd name="T0" fmla="*/ 53 w 154"/>
                <a:gd name="T1" fmla="*/ 11 h 2725"/>
                <a:gd name="T2" fmla="*/ 59 w 154"/>
                <a:gd name="T3" fmla="*/ 66 h 2725"/>
                <a:gd name="T4" fmla="*/ 33 w 154"/>
                <a:gd name="T5" fmla="*/ 134 h 2725"/>
                <a:gd name="T6" fmla="*/ 57 w 154"/>
                <a:gd name="T7" fmla="*/ 194 h 2725"/>
                <a:gd name="T8" fmla="*/ 51 w 154"/>
                <a:gd name="T9" fmla="*/ 241 h 2725"/>
                <a:gd name="T10" fmla="*/ 38 w 154"/>
                <a:gd name="T11" fmla="*/ 304 h 2725"/>
                <a:gd name="T12" fmla="*/ 51 w 154"/>
                <a:gd name="T13" fmla="*/ 362 h 2725"/>
                <a:gd name="T14" fmla="*/ 44 w 154"/>
                <a:gd name="T15" fmla="*/ 409 h 2725"/>
                <a:gd name="T16" fmla="*/ 38 w 154"/>
                <a:gd name="T17" fmla="*/ 471 h 2725"/>
                <a:gd name="T18" fmla="*/ 51 w 154"/>
                <a:gd name="T19" fmla="*/ 539 h 2725"/>
                <a:gd name="T20" fmla="*/ 38 w 154"/>
                <a:gd name="T21" fmla="*/ 592 h 2725"/>
                <a:gd name="T22" fmla="*/ 41 w 154"/>
                <a:gd name="T23" fmla="*/ 646 h 2725"/>
                <a:gd name="T24" fmla="*/ 49 w 154"/>
                <a:gd name="T25" fmla="*/ 704 h 2725"/>
                <a:gd name="T26" fmla="*/ 27 w 154"/>
                <a:gd name="T27" fmla="*/ 758 h 2725"/>
                <a:gd name="T28" fmla="*/ 38 w 154"/>
                <a:gd name="T29" fmla="*/ 811 h 2725"/>
                <a:gd name="T30" fmla="*/ 46 w 154"/>
                <a:gd name="T31" fmla="*/ 868 h 2725"/>
                <a:gd name="T32" fmla="*/ 38 w 154"/>
                <a:gd name="T33" fmla="*/ 916 h 2725"/>
                <a:gd name="T34" fmla="*/ 30 w 154"/>
                <a:gd name="T35" fmla="*/ 970 h 2725"/>
                <a:gd name="T36" fmla="*/ 38 w 154"/>
                <a:gd name="T37" fmla="*/ 1035 h 2725"/>
                <a:gd name="T38" fmla="*/ 22 w 154"/>
                <a:gd name="T39" fmla="*/ 1099 h 2725"/>
                <a:gd name="T40" fmla="*/ 33 w 154"/>
                <a:gd name="T41" fmla="*/ 1172 h 2725"/>
                <a:gd name="T42" fmla="*/ 30 w 154"/>
                <a:gd name="T43" fmla="*/ 1222 h 2725"/>
                <a:gd name="T44" fmla="*/ 36 w 154"/>
                <a:gd name="T45" fmla="*/ 1277 h 2725"/>
                <a:gd name="T46" fmla="*/ 30 w 154"/>
                <a:gd name="T47" fmla="*/ 1320 h 2725"/>
                <a:gd name="T48" fmla="*/ 10 w 154"/>
                <a:gd name="T49" fmla="*/ 1349 h 2725"/>
                <a:gd name="T50" fmla="*/ 35 w 154"/>
                <a:gd name="T51" fmla="*/ 1362 h 2725"/>
                <a:gd name="T52" fmla="*/ 119 w 154"/>
                <a:gd name="T53" fmla="*/ 1349 h 2725"/>
                <a:gd name="T54" fmla="*/ 123 w 154"/>
                <a:gd name="T55" fmla="*/ 1327 h 2725"/>
                <a:gd name="T56" fmla="*/ 107 w 154"/>
                <a:gd name="T57" fmla="*/ 1310 h 2725"/>
                <a:gd name="T58" fmla="*/ 91 w 154"/>
                <a:gd name="T59" fmla="*/ 1285 h 2725"/>
                <a:gd name="T60" fmla="*/ 75 w 154"/>
                <a:gd name="T61" fmla="*/ 1248 h 2725"/>
                <a:gd name="T62" fmla="*/ 80 w 154"/>
                <a:gd name="T63" fmla="*/ 1215 h 2725"/>
                <a:gd name="T64" fmla="*/ 91 w 154"/>
                <a:gd name="T65" fmla="*/ 1169 h 2725"/>
                <a:gd name="T66" fmla="*/ 86 w 154"/>
                <a:gd name="T67" fmla="*/ 1122 h 2725"/>
                <a:gd name="T68" fmla="*/ 94 w 154"/>
                <a:gd name="T69" fmla="*/ 1053 h 2725"/>
                <a:gd name="T70" fmla="*/ 94 w 154"/>
                <a:gd name="T71" fmla="*/ 990 h 2725"/>
                <a:gd name="T72" fmla="*/ 97 w 154"/>
                <a:gd name="T73" fmla="*/ 943 h 2725"/>
                <a:gd name="T74" fmla="*/ 108 w 154"/>
                <a:gd name="T75" fmla="*/ 875 h 2725"/>
                <a:gd name="T76" fmla="*/ 107 w 154"/>
                <a:gd name="T77" fmla="*/ 825 h 2725"/>
                <a:gd name="T78" fmla="*/ 91 w 154"/>
                <a:gd name="T79" fmla="*/ 783 h 2725"/>
                <a:gd name="T80" fmla="*/ 107 w 154"/>
                <a:gd name="T81" fmla="*/ 723 h 2725"/>
                <a:gd name="T82" fmla="*/ 111 w 154"/>
                <a:gd name="T83" fmla="*/ 668 h 2725"/>
                <a:gd name="T84" fmla="*/ 99 w 154"/>
                <a:gd name="T85" fmla="*/ 623 h 2725"/>
                <a:gd name="T86" fmla="*/ 97 w 154"/>
                <a:gd name="T87" fmla="*/ 574 h 2725"/>
                <a:gd name="T88" fmla="*/ 109 w 154"/>
                <a:gd name="T89" fmla="*/ 523 h 2725"/>
                <a:gd name="T90" fmla="*/ 104 w 154"/>
                <a:gd name="T91" fmla="*/ 475 h 2725"/>
                <a:gd name="T92" fmla="*/ 111 w 154"/>
                <a:gd name="T93" fmla="*/ 397 h 2725"/>
                <a:gd name="T94" fmla="*/ 117 w 154"/>
                <a:gd name="T95" fmla="*/ 346 h 2725"/>
                <a:gd name="T96" fmla="*/ 102 w 154"/>
                <a:gd name="T97" fmla="*/ 302 h 2725"/>
                <a:gd name="T98" fmla="*/ 111 w 154"/>
                <a:gd name="T99" fmla="*/ 233 h 2725"/>
                <a:gd name="T100" fmla="*/ 107 w 154"/>
                <a:gd name="T101" fmla="*/ 177 h 2725"/>
                <a:gd name="T102" fmla="*/ 99 w 154"/>
                <a:gd name="T103" fmla="*/ 117 h 2725"/>
                <a:gd name="T104" fmla="*/ 110 w 154"/>
                <a:gd name="T105" fmla="*/ 54 h 2725"/>
                <a:gd name="T106" fmla="*/ 99 w 154"/>
                <a:gd name="T107" fmla="*/ 18 h 2725"/>
                <a:gd name="T108" fmla="*/ 49 w 154"/>
                <a:gd name="T109" fmla="*/ 0 h 27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"/>
                <a:gd name="T166" fmla="*/ 0 h 2725"/>
                <a:gd name="T167" fmla="*/ 154 w 154"/>
                <a:gd name="T168" fmla="*/ 2725 h 27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" h="2725">
                  <a:moveTo>
                    <a:pt x="56" y="0"/>
                  </a:moveTo>
                  <a:lnTo>
                    <a:pt x="61" y="23"/>
                  </a:lnTo>
                  <a:lnTo>
                    <a:pt x="68" y="71"/>
                  </a:lnTo>
                  <a:lnTo>
                    <a:pt x="68" y="132"/>
                  </a:lnTo>
                  <a:lnTo>
                    <a:pt x="59" y="208"/>
                  </a:lnTo>
                  <a:lnTo>
                    <a:pt x="38" y="269"/>
                  </a:lnTo>
                  <a:lnTo>
                    <a:pt x="50" y="339"/>
                  </a:lnTo>
                  <a:lnTo>
                    <a:pt x="65" y="388"/>
                  </a:lnTo>
                  <a:lnTo>
                    <a:pt x="68" y="440"/>
                  </a:lnTo>
                  <a:lnTo>
                    <a:pt x="59" y="483"/>
                  </a:lnTo>
                  <a:lnTo>
                    <a:pt x="59" y="538"/>
                  </a:lnTo>
                  <a:lnTo>
                    <a:pt x="44" y="608"/>
                  </a:lnTo>
                  <a:lnTo>
                    <a:pt x="59" y="654"/>
                  </a:lnTo>
                  <a:lnTo>
                    <a:pt x="59" y="724"/>
                  </a:lnTo>
                  <a:lnTo>
                    <a:pt x="56" y="767"/>
                  </a:lnTo>
                  <a:lnTo>
                    <a:pt x="50" y="819"/>
                  </a:lnTo>
                  <a:lnTo>
                    <a:pt x="50" y="885"/>
                  </a:lnTo>
                  <a:lnTo>
                    <a:pt x="44" y="943"/>
                  </a:lnTo>
                  <a:lnTo>
                    <a:pt x="62" y="1011"/>
                  </a:lnTo>
                  <a:lnTo>
                    <a:pt x="59" y="1078"/>
                  </a:lnTo>
                  <a:lnTo>
                    <a:pt x="50" y="1127"/>
                  </a:lnTo>
                  <a:lnTo>
                    <a:pt x="44" y="1185"/>
                  </a:lnTo>
                  <a:lnTo>
                    <a:pt x="34" y="1233"/>
                  </a:lnTo>
                  <a:lnTo>
                    <a:pt x="47" y="1292"/>
                  </a:lnTo>
                  <a:lnTo>
                    <a:pt x="56" y="1347"/>
                  </a:lnTo>
                  <a:lnTo>
                    <a:pt x="56" y="1408"/>
                  </a:lnTo>
                  <a:lnTo>
                    <a:pt x="41" y="1472"/>
                  </a:lnTo>
                  <a:lnTo>
                    <a:pt x="31" y="1516"/>
                  </a:lnTo>
                  <a:lnTo>
                    <a:pt x="44" y="1579"/>
                  </a:lnTo>
                  <a:lnTo>
                    <a:pt x="44" y="1622"/>
                  </a:lnTo>
                  <a:lnTo>
                    <a:pt x="53" y="1682"/>
                  </a:lnTo>
                  <a:lnTo>
                    <a:pt x="53" y="1737"/>
                  </a:lnTo>
                  <a:lnTo>
                    <a:pt x="47" y="1787"/>
                  </a:lnTo>
                  <a:lnTo>
                    <a:pt x="44" y="1833"/>
                  </a:lnTo>
                  <a:lnTo>
                    <a:pt x="30" y="1889"/>
                  </a:lnTo>
                  <a:lnTo>
                    <a:pt x="34" y="1940"/>
                  </a:lnTo>
                  <a:lnTo>
                    <a:pt x="47" y="2006"/>
                  </a:lnTo>
                  <a:lnTo>
                    <a:pt x="44" y="2070"/>
                  </a:lnTo>
                  <a:lnTo>
                    <a:pt x="38" y="2125"/>
                  </a:lnTo>
                  <a:lnTo>
                    <a:pt x="25" y="2198"/>
                  </a:lnTo>
                  <a:lnTo>
                    <a:pt x="34" y="2274"/>
                  </a:lnTo>
                  <a:lnTo>
                    <a:pt x="38" y="2345"/>
                  </a:lnTo>
                  <a:lnTo>
                    <a:pt x="34" y="2394"/>
                  </a:lnTo>
                  <a:lnTo>
                    <a:pt x="34" y="2445"/>
                  </a:lnTo>
                  <a:lnTo>
                    <a:pt x="16" y="2493"/>
                  </a:lnTo>
                  <a:lnTo>
                    <a:pt x="41" y="2555"/>
                  </a:lnTo>
                  <a:lnTo>
                    <a:pt x="41" y="2597"/>
                  </a:lnTo>
                  <a:lnTo>
                    <a:pt x="34" y="2640"/>
                  </a:lnTo>
                  <a:lnTo>
                    <a:pt x="22" y="2678"/>
                  </a:lnTo>
                  <a:lnTo>
                    <a:pt x="12" y="2699"/>
                  </a:lnTo>
                  <a:lnTo>
                    <a:pt x="0" y="2725"/>
                  </a:lnTo>
                  <a:lnTo>
                    <a:pt x="40" y="2725"/>
                  </a:lnTo>
                  <a:lnTo>
                    <a:pt x="92" y="2716"/>
                  </a:lnTo>
                  <a:lnTo>
                    <a:pt x="137" y="2699"/>
                  </a:lnTo>
                  <a:lnTo>
                    <a:pt x="154" y="2686"/>
                  </a:lnTo>
                  <a:lnTo>
                    <a:pt x="141" y="2655"/>
                  </a:lnTo>
                  <a:lnTo>
                    <a:pt x="134" y="2637"/>
                  </a:lnTo>
                  <a:lnTo>
                    <a:pt x="123" y="2621"/>
                  </a:lnTo>
                  <a:lnTo>
                    <a:pt x="117" y="2597"/>
                  </a:lnTo>
                  <a:lnTo>
                    <a:pt x="105" y="2570"/>
                  </a:lnTo>
                  <a:lnTo>
                    <a:pt x="99" y="2536"/>
                  </a:lnTo>
                  <a:lnTo>
                    <a:pt x="86" y="2496"/>
                  </a:lnTo>
                  <a:lnTo>
                    <a:pt x="83" y="2469"/>
                  </a:lnTo>
                  <a:lnTo>
                    <a:pt x="92" y="2430"/>
                  </a:lnTo>
                  <a:lnTo>
                    <a:pt x="96" y="2381"/>
                  </a:lnTo>
                  <a:lnTo>
                    <a:pt x="105" y="2339"/>
                  </a:lnTo>
                  <a:lnTo>
                    <a:pt x="105" y="2293"/>
                  </a:lnTo>
                  <a:lnTo>
                    <a:pt x="99" y="2244"/>
                  </a:lnTo>
                  <a:lnTo>
                    <a:pt x="102" y="2183"/>
                  </a:lnTo>
                  <a:lnTo>
                    <a:pt x="108" y="2106"/>
                  </a:lnTo>
                  <a:lnTo>
                    <a:pt x="108" y="2039"/>
                  </a:lnTo>
                  <a:lnTo>
                    <a:pt x="108" y="1981"/>
                  </a:lnTo>
                  <a:lnTo>
                    <a:pt x="102" y="1923"/>
                  </a:lnTo>
                  <a:lnTo>
                    <a:pt x="111" y="1886"/>
                  </a:lnTo>
                  <a:lnTo>
                    <a:pt x="114" y="1810"/>
                  </a:lnTo>
                  <a:lnTo>
                    <a:pt x="124" y="1751"/>
                  </a:lnTo>
                  <a:lnTo>
                    <a:pt x="124" y="1705"/>
                  </a:lnTo>
                  <a:lnTo>
                    <a:pt x="123" y="1650"/>
                  </a:lnTo>
                  <a:lnTo>
                    <a:pt x="114" y="1609"/>
                  </a:lnTo>
                  <a:lnTo>
                    <a:pt x="105" y="1567"/>
                  </a:lnTo>
                  <a:lnTo>
                    <a:pt x="111" y="1512"/>
                  </a:lnTo>
                  <a:lnTo>
                    <a:pt x="123" y="1447"/>
                  </a:lnTo>
                  <a:lnTo>
                    <a:pt x="127" y="1385"/>
                  </a:lnTo>
                  <a:lnTo>
                    <a:pt x="127" y="1337"/>
                  </a:lnTo>
                  <a:lnTo>
                    <a:pt x="125" y="1285"/>
                  </a:lnTo>
                  <a:lnTo>
                    <a:pt x="114" y="1246"/>
                  </a:lnTo>
                  <a:lnTo>
                    <a:pt x="111" y="1197"/>
                  </a:lnTo>
                  <a:lnTo>
                    <a:pt x="111" y="1148"/>
                  </a:lnTo>
                  <a:lnTo>
                    <a:pt x="117" y="1093"/>
                  </a:lnTo>
                  <a:lnTo>
                    <a:pt x="125" y="1047"/>
                  </a:lnTo>
                  <a:lnTo>
                    <a:pt x="125" y="1001"/>
                  </a:lnTo>
                  <a:lnTo>
                    <a:pt x="120" y="951"/>
                  </a:lnTo>
                  <a:lnTo>
                    <a:pt x="111" y="870"/>
                  </a:lnTo>
                  <a:lnTo>
                    <a:pt x="127" y="795"/>
                  </a:lnTo>
                  <a:lnTo>
                    <a:pt x="128" y="752"/>
                  </a:lnTo>
                  <a:lnTo>
                    <a:pt x="135" y="693"/>
                  </a:lnTo>
                  <a:lnTo>
                    <a:pt x="126" y="643"/>
                  </a:lnTo>
                  <a:lnTo>
                    <a:pt x="117" y="604"/>
                  </a:lnTo>
                  <a:lnTo>
                    <a:pt x="127" y="530"/>
                  </a:lnTo>
                  <a:lnTo>
                    <a:pt x="128" y="466"/>
                  </a:lnTo>
                  <a:lnTo>
                    <a:pt x="126" y="403"/>
                  </a:lnTo>
                  <a:lnTo>
                    <a:pt x="123" y="354"/>
                  </a:lnTo>
                  <a:lnTo>
                    <a:pt x="114" y="287"/>
                  </a:lnTo>
                  <a:lnTo>
                    <a:pt x="114" y="235"/>
                  </a:lnTo>
                  <a:lnTo>
                    <a:pt x="125" y="163"/>
                  </a:lnTo>
                  <a:lnTo>
                    <a:pt x="126" y="109"/>
                  </a:lnTo>
                  <a:lnTo>
                    <a:pt x="121" y="59"/>
                  </a:lnTo>
                  <a:lnTo>
                    <a:pt x="114" y="36"/>
                  </a:lnTo>
                  <a:lnTo>
                    <a:pt x="9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 rot="-3405074">
              <a:off x="2263" y="1209"/>
              <a:ext cx="85" cy="1355"/>
            </a:xfrm>
            <a:custGeom>
              <a:avLst/>
              <a:gdLst>
                <a:gd name="T0" fmla="*/ 85 w 97"/>
                <a:gd name="T1" fmla="*/ 24 h 2711"/>
                <a:gd name="T2" fmla="*/ 74 w 97"/>
                <a:gd name="T3" fmla="*/ 84 h 2711"/>
                <a:gd name="T4" fmla="*/ 58 w 97"/>
                <a:gd name="T5" fmla="*/ 129 h 2711"/>
                <a:gd name="T6" fmla="*/ 74 w 97"/>
                <a:gd name="T7" fmla="*/ 171 h 2711"/>
                <a:gd name="T8" fmla="*/ 80 w 97"/>
                <a:gd name="T9" fmla="*/ 238 h 2711"/>
                <a:gd name="T10" fmla="*/ 68 w 97"/>
                <a:gd name="T11" fmla="*/ 282 h 2711"/>
                <a:gd name="T12" fmla="*/ 66 w 97"/>
                <a:gd name="T13" fmla="*/ 313 h 2711"/>
                <a:gd name="T14" fmla="*/ 74 w 97"/>
                <a:gd name="T15" fmla="*/ 385 h 2711"/>
                <a:gd name="T16" fmla="*/ 60 w 97"/>
                <a:gd name="T17" fmla="*/ 452 h 2711"/>
                <a:gd name="T18" fmla="*/ 80 w 97"/>
                <a:gd name="T19" fmla="*/ 502 h 2711"/>
                <a:gd name="T20" fmla="*/ 71 w 97"/>
                <a:gd name="T21" fmla="*/ 545 h 2711"/>
                <a:gd name="T22" fmla="*/ 63 w 97"/>
                <a:gd name="T23" fmla="*/ 585 h 2711"/>
                <a:gd name="T24" fmla="*/ 58 w 97"/>
                <a:gd name="T25" fmla="*/ 621 h 2711"/>
                <a:gd name="T26" fmla="*/ 68 w 97"/>
                <a:gd name="T27" fmla="*/ 661 h 2711"/>
                <a:gd name="T28" fmla="*/ 58 w 97"/>
                <a:gd name="T29" fmla="*/ 708 h 2711"/>
                <a:gd name="T30" fmla="*/ 66 w 97"/>
                <a:gd name="T31" fmla="*/ 794 h 2711"/>
                <a:gd name="T32" fmla="*/ 71 w 97"/>
                <a:gd name="T33" fmla="*/ 833 h 2711"/>
                <a:gd name="T34" fmla="*/ 63 w 97"/>
                <a:gd name="T35" fmla="*/ 892 h 2711"/>
                <a:gd name="T36" fmla="*/ 53 w 97"/>
                <a:gd name="T37" fmla="*/ 938 h 2711"/>
                <a:gd name="T38" fmla="*/ 58 w 97"/>
                <a:gd name="T39" fmla="*/ 975 h 2711"/>
                <a:gd name="T40" fmla="*/ 63 w 97"/>
                <a:gd name="T41" fmla="*/ 1025 h 2711"/>
                <a:gd name="T42" fmla="*/ 53 w 97"/>
                <a:gd name="T43" fmla="*/ 1085 h 2711"/>
                <a:gd name="T44" fmla="*/ 55 w 97"/>
                <a:gd name="T45" fmla="*/ 1138 h 2711"/>
                <a:gd name="T46" fmla="*/ 47 w 97"/>
                <a:gd name="T47" fmla="*/ 1215 h 2711"/>
                <a:gd name="T48" fmla="*/ 50 w 97"/>
                <a:gd name="T49" fmla="*/ 1263 h 2711"/>
                <a:gd name="T50" fmla="*/ 45 w 97"/>
                <a:gd name="T51" fmla="*/ 1300 h 2711"/>
                <a:gd name="T52" fmla="*/ 30 w 97"/>
                <a:gd name="T53" fmla="*/ 1343 h 2711"/>
                <a:gd name="T54" fmla="*/ 0 w 97"/>
                <a:gd name="T55" fmla="*/ 1352 h 2711"/>
                <a:gd name="T56" fmla="*/ 15 w 97"/>
                <a:gd name="T57" fmla="*/ 1330 h 2711"/>
                <a:gd name="T58" fmla="*/ 25 w 97"/>
                <a:gd name="T59" fmla="*/ 1304 h 2711"/>
                <a:gd name="T60" fmla="*/ 37 w 97"/>
                <a:gd name="T61" fmla="*/ 1237 h 2711"/>
                <a:gd name="T62" fmla="*/ 42 w 97"/>
                <a:gd name="T63" fmla="*/ 1189 h 2711"/>
                <a:gd name="T64" fmla="*/ 42 w 97"/>
                <a:gd name="T65" fmla="*/ 1124 h 2711"/>
                <a:gd name="T66" fmla="*/ 42 w 97"/>
                <a:gd name="T67" fmla="*/ 1059 h 2711"/>
                <a:gd name="T68" fmla="*/ 45 w 97"/>
                <a:gd name="T69" fmla="*/ 996 h 2711"/>
                <a:gd name="T70" fmla="*/ 45 w 97"/>
                <a:gd name="T71" fmla="*/ 929 h 2711"/>
                <a:gd name="T72" fmla="*/ 50 w 97"/>
                <a:gd name="T73" fmla="*/ 872 h 2711"/>
                <a:gd name="T74" fmla="*/ 55 w 97"/>
                <a:gd name="T75" fmla="*/ 817 h 2711"/>
                <a:gd name="T76" fmla="*/ 45 w 97"/>
                <a:gd name="T77" fmla="*/ 742 h 2711"/>
                <a:gd name="T78" fmla="*/ 50 w 97"/>
                <a:gd name="T79" fmla="*/ 679 h 2711"/>
                <a:gd name="T80" fmla="*/ 45 w 97"/>
                <a:gd name="T81" fmla="*/ 626 h 2711"/>
                <a:gd name="T82" fmla="*/ 55 w 97"/>
                <a:gd name="T83" fmla="*/ 545 h 2711"/>
                <a:gd name="T84" fmla="*/ 60 w 97"/>
                <a:gd name="T85" fmla="*/ 507 h 2711"/>
                <a:gd name="T86" fmla="*/ 50 w 97"/>
                <a:gd name="T87" fmla="*/ 459 h 2711"/>
                <a:gd name="T88" fmla="*/ 60 w 97"/>
                <a:gd name="T89" fmla="*/ 415 h 2711"/>
                <a:gd name="T90" fmla="*/ 60 w 97"/>
                <a:gd name="T91" fmla="*/ 354 h 2711"/>
                <a:gd name="T92" fmla="*/ 53 w 97"/>
                <a:gd name="T93" fmla="*/ 299 h 2711"/>
                <a:gd name="T94" fmla="*/ 63 w 97"/>
                <a:gd name="T95" fmla="*/ 261 h 2711"/>
                <a:gd name="T96" fmla="*/ 68 w 97"/>
                <a:gd name="T97" fmla="*/ 198 h 2711"/>
                <a:gd name="T98" fmla="*/ 50 w 97"/>
                <a:gd name="T99" fmla="*/ 142 h 2711"/>
                <a:gd name="T100" fmla="*/ 53 w 97"/>
                <a:gd name="T101" fmla="*/ 105 h 2711"/>
                <a:gd name="T102" fmla="*/ 85 w 97"/>
                <a:gd name="T103" fmla="*/ 0 h 27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7"/>
                <a:gd name="T157" fmla="*/ 0 h 2711"/>
                <a:gd name="T158" fmla="*/ 97 w 97"/>
                <a:gd name="T159" fmla="*/ 2711 h 27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7" h="2711">
                  <a:moveTo>
                    <a:pt x="97" y="0"/>
                  </a:moveTo>
                  <a:lnTo>
                    <a:pt x="97" y="49"/>
                  </a:lnTo>
                  <a:lnTo>
                    <a:pt x="91" y="110"/>
                  </a:lnTo>
                  <a:lnTo>
                    <a:pt x="84" y="168"/>
                  </a:lnTo>
                  <a:lnTo>
                    <a:pt x="69" y="223"/>
                  </a:lnTo>
                  <a:lnTo>
                    <a:pt x="66" y="259"/>
                  </a:lnTo>
                  <a:lnTo>
                    <a:pt x="72" y="293"/>
                  </a:lnTo>
                  <a:lnTo>
                    <a:pt x="84" y="342"/>
                  </a:lnTo>
                  <a:lnTo>
                    <a:pt x="91" y="409"/>
                  </a:lnTo>
                  <a:lnTo>
                    <a:pt x="91" y="476"/>
                  </a:lnTo>
                  <a:lnTo>
                    <a:pt x="81" y="528"/>
                  </a:lnTo>
                  <a:lnTo>
                    <a:pt x="78" y="565"/>
                  </a:lnTo>
                  <a:lnTo>
                    <a:pt x="69" y="595"/>
                  </a:lnTo>
                  <a:lnTo>
                    <a:pt x="75" y="626"/>
                  </a:lnTo>
                  <a:lnTo>
                    <a:pt x="84" y="696"/>
                  </a:lnTo>
                  <a:lnTo>
                    <a:pt x="84" y="770"/>
                  </a:lnTo>
                  <a:lnTo>
                    <a:pt x="78" y="861"/>
                  </a:lnTo>
                  <a:lnTo>
                    <a:pt x="69" y="904"/>
                  </a:lnTo>
                  <a:lnTo>
                    <a:pt x="84" y="956"/>
                  </a:lnTo>
                  <a:lnTo>
                    <a:pt x="91" y="1005"/>
                  </a:lnTo>
                  <a:lnTo>
                    <a:pt x="87" y="1051"/>
                  </a:lnTo>
                  <a:lnTo>
                    <a:pt x="81" y="1090"/>
                  </a:lnTo>
                  <a:lnTo>
                    <a:pt x="72" y="1133"/>
                  </a:lnTo>
                  <a:lnTo>
                    <a:pt x="72" y="1170"/>
                  </a:lnTo>
                  <a:lnTo>
                    <a:pt x="69" y="1206"/>
                  </a:lnTo>
                  <a:lnTo>
                    <a:pt x="66" y="1243"/>
                  </a:lnTo>
                  <a:lnTo>
                    <a:pt x="69" y="1283"/>
                  </a:lnTo>
                  <a:lnTo>
                    <a:pt x="78" y="1323"/>
                  </a:lnTo>
                  <a:lnTo>
                    <a:pt x="75" y="1368"/>
                  </a:lnTo>
                  <a:lnTo>
                    <a:pt x="66" y="1417"/>
                  </a:lnTo>
                  <a:lnTo>
                    <a:pt x="60" y="1469"/>
                  </a:lnTo>
                  <a:lnTo>
                    <a:pt x="75" y="1589"/>
                  </a:lnTo>
                  <a:lnTo>
                    <a:pt x="81" y="1626"/>
                  </a:lnTo>
                  <a:lnTo>
                    <a:pt x="81" y="1666"/>
                  </a:lnTo>
                  <a:lnTo>
                    <a:pt x="78" y="1727"/>
                  </a:lnTo>
                  <a:lnTo>
                    <a:pt x="72" y="1785"/>
                  </a:lnTo>
                  <a:lnTo>
                    <a:pt x="72" y="1831"/>
                  </a:lnTo>
                  <a:lnTo>
                    <a:pt x="60" y="1877"/>
                  </a:lnTo>
                  <a:lnTo>
                    <a:pt x="60" y="1913"/>
                  </a:lnTo>
                  <a:lnTo>
                    <a:pt x="66" y="1950"/>
                  </a:lnTo>
                  <a:lnTo>
                    <a:pt x="66" y="1996"/>
                  </a:lnTo>
                  <a:lnTo>
                    <a:pt x="72" y="2051"/>
                  </a:lnTo>
                  <a:lnTo>
                    <a:pt x="66" y="2097"/>
                  </a:lnTo>
                  <a:lnTo>
                    <a:pt x="60" y="2170"/>
                  </a:lnTo>
                  <a:lnTo>
                    <a:pt x="63" y="2231"/>
                  </a:lnTo>
                  <a:lnTo>
                    <a:pt x="63" y="2277"/>
                  </a:lnTo>
                  <a:lnTo>
                    <a:pt x="69" y="2362"/>
                  </a:lnTo>
                  <a:lnTo>
                    <a:pt x="54" y="2430"/>
                  </a:lnTo>
                  <a:lnTo>
                    <a:pt x="51" y="2490"/>
                  </a:lnTo>
                  <a:lnTo>
                    <a:pt x="57" y="2526"/>
                  </a:lnTo>
                  <a:lnTo>
                    <a:pt x="54" y="2560"/>
                  </a:lnTo>
                  <a:lnTo>
                    <a:pt x="51" y="2600"/>
                  </a:lnTo>
                  <a:lnTo>
                    <a:pt x="45" y="2648"/>
                  </a:lnTo>
                  <a:lnTo>
                    <a:pt x="34" y="2687"/>
                  </a:lnTo>
                  <a:lnTo>
                    <a:pt x="26" y="2711"/>
                  </a:lnTo>
                  <a:lnTo>
                    <a:pt x="0" y="2704"/>
                  </a:lnTo>
                  <a:lnTo>
                    <a:pt x="11" y="2685"/>
                  </a:lnTo>
                  <a:lnTo>
                    <a:pt x="17" y="2661"/>
                  </a:lnTo>
                  <a:lnTo>
                    <a:pt x="26" y="2630"/>
                  </a:lnTo>
                  <a:lnTo>
                    <a:pt x="29" y="2609"/>
                  </a:lnTo>
                  <a:lnTo>
                    <a:pt x="42" y="2551"/>
                  </a:lnTo>
                  <a:lnTo>
                    <a:pt x="42" y="2474"/>
                  </a:lnTo>
                  <a:lnTo>
                    <a:pt x="45" y="2423"/>
                  </a:lnTo>
                  <a:lnTo>
                    <a:pt x="48" y="2378"/>
                  </a:lnTo>
                  <a:lnTo>
                    <a:pt x="51" y="2310"/>
                  </a:lnTo>
                  <a:lnTo>
                    <a:pt x="48" y="2249"/>
                  </a:lnTo>
                  <a:lnTo>
                    <a:pt x="45" y="2179"/>
                  </a:lnTo>
                  <a:lnTo>
                    <a:pt x="48" y="2118"/>
                  </a:lnTo>
                  <a:lnTo>
                    <a:pt x="48" y="2057"/>
                  </a:lnTo>
                  <a:lnTo>
                    <a:pt x="51" y="1993"/>
                  </a:lnTo>
                  <a:lnTo>
                    <a:pt x="48" y="1916"/>
                  </a:lnTo>
                  <a:lnTo>
                    <a:pt x="51" y="1858"/>
                  </a:lnTo>
                  <a:lnTo>
                    <a:pt x="54" y="1803"/>
                  </a:lnTo>
                  <a:lnTo>
                    <a:pt x="57" y="1745"/>
                  </a:lnTo>
                  <a:lnTo>
                    <a:pt x="60" y="1690"/>
                  </a:lnTo>
                  <a:lnTo>
                    <a:pt x="63" y="1635"/>
                  </a:lnTo>
                  <a:lnTo>
                    <a:pt x="63" y="1580"/>
                  </a:lnTo>
                  <a:lnTo>
                    <a:pt x="51" y="1484"/>
                  </a:lnTo>
                  <a:lnTo>
                    <a:pt x="51" y="1426"/>
                  </a:lnTo>
                  <a:lnTo>
                    <a:pt x="57" y="1359"/>
                  </a:lnTo>
                  <a:lnTo>
                    <a:pt x="57" y="1316"/>
                  </a:lnTo>
                  <a:lnTo>
                    <a:pt x="51" y="1252"/>
                  </a:lnTo>
                  <a:lnTo>
                    <a:pt x="57" y="1173"/>
                  </a:lnTo>
                  <a:lnTo>
                    <a:pt x="63" y="1090"/>
                  </a:lnTo>
                  <a:lnTo>
                    <a:pt x="63" y="1060"/>
                  </a:lnTo>
                  <a:lnTo>
                    <a:pt x="69" y="1014"/>
                  </a:lnTo>
                  <a:lnTo>
                    <a:pt x="63" y="977"/>
                  </a:lnTo>
                  <a:lnTo>
                    <a:pt x="57" y="919"/>
                  </a:lnTo>
                  <a:lnTo>
                    <a:pt x="63" y="880"/>
                  </a:lnTo>
                  <a:lnTo>
                    <a:pt x="69" y="831"/>
                  </a:lnTo>
                  <a:lnTo>
                    <a:pt x="69" y="763"/>
                  </a:lnTo>
                  <a:lnTo>
                    <a:pt x="69" y="708"/>
                  </a:lnTo>
                  <a:lnTo>
                    <a:pt x="69" y="660"/>
                  </a:lnTo>
                  <a:lnTo>
                    <a:pt x="60" y="598"/>
                  </a:lnTo>
                  <a:lnTo>
                    <a:pt x="66" y="568"/>
                  </a:lnTo>
                  <a:lnTo>
                    <a:pt x="72" y="522"/>
                  </a:lnTo>
                  <a:lnTo>
                    <a:pt x="81" y="461"/>
                  </a:lnTo>
                  <a:lnTo>
                    <a:pt x="78" y="397"/>
                  </a:lnTo>
                  <a:lnTo>
                    <a:pt x="69" y="330"/>
                  </a:lnTo>
                  <a:lnTo>
                    <a:pt x="57" y="284"/>
                  </a:lnTo>
                  <a:lnTo>
                    <a:pt x="54" y="259"/>
                  </a:lnTo>
                  <a:lnTo>
                    <a:pt x="60" y="210"/>
                  </a:lnTo>
                  <a:lnTo>
                    <a:pt x="81" y="13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 rot="-3405074">
              <a:off x="2245" y="1236"/>
              <a:ext cx="102" cy="1342"/>
            </a:xfrm>
            <a:custGeom>
              <a:avLst/>
              <a:gdLst>
                <a:gd name="T0" fmla="*/ 92 w 119"/>
                <a:gd name="T1" fmla="*/ 23 h 2684"/>
                <a:gd name="T2" fmla="*/ 66 w 119"/>
                <a:gd name="T3" fmla="*/ 93 h 2684"/>
                <a:gd name="T4" fmla="*/ 66 w 119"/>
                <a:gd name="T5" fmla="*/ 129 h 2684"/>
                <a:gd name="T6" fmla="*/ 71 w 119"/>
                <a:gd name="T7" fmla="*/ 180 h 2684"/>
                <a:gd name="T8" fmla="*/ 71 w 119"/>
                <a:gd name="T9" fmla="*/ 244 h 2684"/>
                <a:gd name="T10" fmla="*/ 66 w 119"/>
                <a:gd name="T11" fmla="*/ 284 h 2684"/>
                <a:gd name="T12" fmla="*/ 69 w 119"/>
                <a:gd name="T13" fmla="*/ 356 h 2684"/>
                <a:gd name="T14" fmla="*/ 71 w 119"/>
                <a:gd name="T15" fmla="*/ 418 h 2684"/>
                <a:gd name="T16" fmla="*/ 69 w 119"/>
                <a:gd name="T17" fmla="*/ 475 h 2684"/>
                <a:gd name="T18" fmla="*/ 74 w 119"/>
                <a:gd name="T19" fmla="*/ 507 h 2684"/>
                <a:gd name="T20" fmla="*/ 63 w 119"/>
                <a:gd name="T21" fmla="*/ 568 h 2684"/>
                <a:gd name="T22" fmla="*/ 69 w 119"/>
                <a:gd name="T23" fmla="*/ 587 h 2684"/>
                <a:gd name="T24" fmla="*/ 57 w 119"/>
                <a:gd name="T25" fmla="*/ 627 h 2684"/>
                <a:gd name="T26" fmla="*/ 63 w 119"/>
                <a:gd name="T27" fmla="*/ 672 h 2684"/>
                <a:gd name="T28" fmla="*/ 52 w 119"/>
                <a:gd name="T29" fmla="*/ 718 h 2684"/>
                <a:gd name="T30" fmla="*/ 69 w 119"/>
                <a:gd name="T31" fmla="*/ 772 h 2684"/>
                <a:gd name="T32" fmla="*/ 71 w 119"/>
                <a:gd name="T33" fmla="*/ 819 h 2684"/>
                <a:gd name="T34" fmla="*/ 66 w 119"/>
                <a:gd name="T35" fmla="*/ 872 h 2684"/>
                <a:gd name="T36" fmla="*/ 61 w 119"/>
                <a:gd name="T37" fmla="*/ 932 h 2684"/>
                <a:gd name="T38" fmla="*/ 55 w 119"/>
                <a:gd name="T39" fmla="*/ 998 h 2684"/>
                <a:gd name="T40" fmla="*/ 50 w 119"/>
                <a:gd name="T41" fmla="*/ 1076 h 2684"/>
                <a:gd name="T42" fmla="*/ 52 w 119"/>
                <a:gd name="T43" fmla="*/ 1139 h 2684"/>
                <a:gd name="T44" fmla="*/ 57 w 119"/>
                <a:gd name="T45" fmla="*/ 1188 h 2684"/>
                <a:gd name="T46" fmla="*/ 47 w 119"/>
                <a:gd name="T47" fmla="*/ 1227 h 2684"/>
                <a:gd name="T48" fmla="*/ 52 w 119"/>
                <a:gd name="T49" fmla="*/ 1274 h 2684"/>
                <a:gd name="T50" fmla="*/ 33 w 119"/>
                <a:gd name="T51" fmla="*/ 1306 h 2684"/>
                <a:gd name="T52" fmla="*/ 23 w 119"/>
                <a:gd name="T53" fmla="*/ 1327 h 2684"/>
                <a:gd name="T54" fmla="*/ 2 w 119"/>
                <a:gd name="T55" fmla="*/ 1338 h 2684"/>
                <a:gd name="T56" fmla="*/ 3 w 119"/>
                <a:gd name="T57" fmla="*/ 1319 h 2684"/>
                <a:gd name="T58" fmla="*/ 24 w 119"/>
                <a:gd name="T59" fmla="*/ 1285 h 2684"/>
                <a:gd name="T60" fmla="*/ 32 w 119"/>
                <a:gd name="T61" fmla="*/ 1235 h 2684"/>
                <a:gd name="T62" fmla="*/ 37 w 119"/>
                <a:gd name="T63" fmla="*/ 1185 h 2684"/>
                <a:gd name="T64" fmla="*/ 45 w 119"/>
                <a:gd name="T65" fmla="*/ 1130 h 2684"/>
                <a:gd name="T66" fmla="*/ 37 w 119"/>
                <a:gd name="T67" fmla="*/ 1053 h 2684"/>
                <a:gd name="T68" fmla="*/ 39 w 119"/>
                <a:gd name="T69" fmla="*/ 990 h 2684"/>
                <a:gd name="T70" fmla="*/ 52 w 119"/>
                <a:gd name="T71" fmla="*/ 917 h 2684"/>
                <a:gd name="T72" fmla="*/ 52 w 119"/>
                <a:gd name="T73" fmla="*/ 865 h 2684"/>
                <a:gd name="T74" fmla="*/ 47 w 119"/>
                <a:gd name="T75" fmla="*/ 811 h 2684"/>
                <a:gd name="T76" fmla="*/ 55 w 119"/>
                <a:gd name="T77" fmla="*/ 770 h 2684"/>
                <a:gd name="T78" fmla="*/ 45 w 119"/>
                <a:gd name="T79" fmla="*/ 710 h 2684"/>
                <a:gd name="T80" fmla="*/ 47 w 119"/>
                <a:gd name="T81" fmla="*/ 654 h 2684"/>
                <a:gd name="T82" fmla="*/ 57 w 119"/>
                <a:gd name="T83" fmla="*/ 549 h 2684"/>
                <a:gd name="T84" fmla="*/ 50 w 119"/>
                <a:gd name="T85" fmla="*/ 508 h 2684"/>
                <a:gd name="T86" fmla="*/ 57 w 119"/>
                <a:gd name="T87" fmla="*/ 461 h 2684"/>
                <a:gd name="T88" fmla="*/ 63 w 119"/>
                <a:gd name="T89" fmla="*/ 424 h 2684"/>
                <a:gd name="T90" fmla="*/ 55 w 119"/>
                <a:gd name="T91" fmla="*/ 380 h 2684"/>
                <a:gd name="T92" fmla="*/ 61 w 119"/>
                <a:gd name="T93" fmla="*/ 321 h 2684"/>
                <a:gd name="T94" fmla="*/ 55 w 119"/>
                <a:gd name="T95" fmla="*/ 266 h 2684"/>
                <a:gd name="T96" fmla="*/ 55 w 119"/>
                <a:gd name="T97" fmla="*/ 218 h 2684"/>
                <a:gd name="T98" fmla="*/ 63 w 119"/>
                <a:gd name="T99" fmla="*/ 172 h 2684"/>
                <a:gd name="T100" fmla="*/ 57 w 119"/>
                <a:gd name="T101" fmla="*/ 119 h 2684"/>
                <a:gd name="T102" fmla="*/ 57 w 119"/>
                <a:gd name="T103" fmla="*/ 72 h 2684"/>
                <a:gd name="T104" fmla="*/ 81 w 119"/>
                <a:gd name="T105" fmla="*/ 21 h 26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"/>
                <a:gd name="T160" fmla="*/ 0 h 2684"/>
                <a:gd name="T161" fmla="*/ 119 w 119"/>
                <a:gd name="T162" fmla="*/ 2684 h 26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" h="2684">
                  <a:moveTo>
                    <a:pt x="119" y="0"/>
                  </a:moveTo>
                  <a:lnTo>
                    <a:pt x="107" y="46"/>
                  </a:lnTo>
                  <a:lnTo>
                    <a:pt x="95" y="110"/>
                  </a:lnTo>
                  <a:lnTo>
                    <a:pt x="77" y="186"/>
                  </a:lnTo>
                  <a:lnTo>
                    <a:pt x="77" y="217"/>
                  </a:lnTo>
                  <a:lnTo>
                    <a:pt x="77" y="257"/>
                  </a:lnTo>
                  <a:lnTo>
                    <a:pt x="77" y="312"/>
                  </a:lnTo>
                  <a:lnTo>
                    <a:pt x="83" y="360"/>
                  </a:lnTo>
                  <a:lnTo>
                    <a:pt x="83" y="434"/>
                  </a:lnTo>
                  <a:lnTo>
                    <a:pt x="83" y="489"/>
                  </a:lnTo>
                  <a:lnTo>
                    <a:pt x="77" y="535"/>
                  </a:lnTo>
                  <a:lnTo>
                    <a:pt x="77" y="568"/>
                  </a:lnTo>
                  <a:lnTo>
                    <a:pt x="80" y="663"/>
                  </a:lnTo>
                  <a:lnTo>
                    <a:pt x="80" y="712"/>
                  </a:lnTo>
                  <a:lnTo>
                    <a:pt x="83" y="807"/>
                  </a:lnTo>
                  <a:lnTo>
                    <a:pt x="83" y="837"/>
                  </a:lnTo>
                  <a:lnTo>
                    <a:pt x="77" y="880"/>
                  </a:lnTo>
                  <a:lnTo>
                    <a:pt x="80" y="950"/>
                  </a:lnTo>
                  <a:lnTo>
                    <a:pt x="86" y="981"/>
                  </a:lnTo>
                  <a:lnTo>
                    <a:pt x="86" y="1014"/>
                  </a:lnTo>
                  <a:lnTo>
                    <a:pt x="86" y="1063"/>
                  </a:lnTo>
                  <a:lnTo>
                    <a:pt x="74" y="1136"/>
                  </a:lnTo>
                  <a:lnTo>
                    <a:pt x="80" y="1112"/>
                  </a:lnTo>
                  <a:lnTo>
                    <a:pt x="80" y="1173"/>
                  </a:lnTo>
                  <a:lnTo>
                    <a:pt x="71" y="1207"/>
                  </a:lnTo>
                  <a:lnTo>
                    <a:pt x="67" y="1253"/>
                  </a:lnTo>
                  <a:lnTo>
                    <a:pt x="71" y="1308"/>
                  </a:lnTo>
                  <a:lnTo>
                    <a:pt x="74" y="1344"/>
                  </a:lnTo>
                  <a:lnTo>
                    <a:pt x="74" y="1387"/>
                  </a:lnTo>
                  <a:lnTo>
                    <a:pt x="61" y="1436"/>
                  </a:lnTo>
                  <a:lnTo>
                    <a:pt x="74" y="1488"/>
                  </a:lnTo>
                  <a:lnTo>
                    <a:pt x="80" y="1544"/>
                  </a:lnTo>
                  <a:lnTo>
                    <a:pt x="83" y="1599"/>
                  </a:lnTo>
                  <a:lnTo>
                    <a:pt x="83" y="1639"/>
                  </a:lnTo>
                  <a:lnTo>
                    <a:pt x="83" y="1694"/>
                  </a:lnTo>
                  <a:lnTo>
                    <a:pt x="77" y="1745"/>
                  </a:lnTo>
                  <a:lnTo>
                    <a:pt x="77" y="1804"/>
                  </a:lnTo>
                  <a:lnTo>
                    <a:pt x="71" y="1865"/>
                  </a:lnTo>
                  <a:lnTo>
                    <a:pt x="67" y="1907"/>
                  </a:lnTo>
                  <a:lnTo>
                    <a:pt x="64" y="1996"/>
                  </a:lnTo>
                  <a:lnTo>
                    <a:pt x="61" y="2069"/>
                  </a:lnTo>
                  <a:lnTo>
                    <a:pt x="58" y="2152"/>
                  </a:lnTo>
                  <a:lnTo>
                    <a:pt x="58" y="2219"/>
                  </a:lnTo>
                  <a:lnTo>
                    <a:pt x="61" y="2277"/>
                  </a:lnTo>
                  <a:lnTo>
                    <a:pt x="61" y="2326"/>
                  </a:lnTo>
                  <a:lnTo>
                    <a:pt x="67" y="2375"/>
                  </a:lnTo>
                  <a:lnTo>
                    <a:pt x="61" y="2429"/>
                  </a:lnTo>
                  <a:lnTo>
                    <a:pt x="55" y="2453"/>
                  </a:lnTo>
                  <a:lnTo>
                    <a:pt x="58" y="2496"/>
                  </a:lnTo>
                  <a:lnTo>
                    <a:pt x="61" y="2548"/>
                  </a:lnTo>
                  <a:lnTo>
                    <a:pt x="50" y="2585"/>
                  </a:lnTo>
                  <a:lnTo>
                    <a:pt x="39" y="2612"/>
                  </a:lnTo>
                  <a:lnTo>
                    <a:pt x="31" y="2633"/>
                  </a:lnTo>
                  <a:lnTo>
                    <a:pt x="27" y="2654"/>
                  </a:lnTo>
                  <a:lnTo>
                    <a:pt x="25" y="2684"/>
                  </a:lnTo>
                  <a:lnTo>
                    <a:pt x="2" y="2675"/>
                  </a:lnTo>
                  <a:lnTo>
                    <a:pt x="0" y="2656"/>
                  </a:lnTo>
                  <a:lnTo>
                    <a:pt x="3" y="2637"/>
                  </a:lnTo>
                  <a:lnTo>
                    <a:pt x="12" y="2603"/>
                  </a:lnTo>
                  <a:lnTo>
                    <a:pt x="28" y="2569"/>
                  </a:lnTo>
                  <a:lnTo>
                    <a:pt x="31" y="2527"/>
                  </a:lnTo>
                  <a:lnTo>
                    <a:pt x="37" y="2469"/>
                  </a:lnTo>
                  <a:lnTo>
                    <a:pt x="46" y="2404"/>
                  </a:lnTo>
                  <a:lnTo>
                    <a:pt x="43" y="2369"/>
                  </a:lnTo>
                  <a:lnTo>
                    <a:pt x="40" y="2320"/>
                  </a:lnTo>
                  <a:lnTo>
                    <a:pt x="52" y="2259"/>
                  </a:lnTo>
                  <a:lnTo>
                    <a:pt x="49" y="2146"/>
                  </a:lnTo>
                  <a:lnTo>
                    <a:pt x="43" y="2106"/>
                  </a:lnTo>
                  <a:lnTo>
                    <a:pt x="43" y="2042"/>
                  </a:lnTo>
                  <a:lnTo>
                    <a:pt x="46" y="1981"/>
                  </a:lnTo>
                  <a:lnTo>
                    <a:pt x="55" y="1932"/>
                  </a:lnTo>
                  <a:lnTo>
                    <a:pt x="61" y="1834"/>
                  </a:lnTo>
                  <a:lnTo>
                    <a:pt x="61" y="1785"/>
                  </a:lnTo>
                  <a:lnTo>
                    <a:pt x="61" y="1730"/>
                  </a:lnTo>
                  <a:lnTo>
                    <a:pt x="55" y="1681"/>
                  </a:lnTo>
                  <a:lnTo>
                    <a:pt x="55" y="1623"/>
                  </a:lnTo>
                  <a:lnTo>
                    <a:pt x="64" y="1581"/>
                  </a:lnTo>
                  <a:lnTo>
                    <a:pt x="64" y="1541"/>
                  </a:lnTo>
                  <a:lnTo>
                    <a:pt x="61" y="1476"/>
                  </a:lnTo>
                  <a:lnTo>
                    <a:pt x="52" y="1421"/>
                  </a:lnTo>
                  <a:lnTo>
                    <a:pt x="49" y="1366"/>
                  </a:lnTo>
                  <a:lnTo>
                    <a:pt x="55" y="1308"/>
                  </a:lnTo>
                  <a:lnTo>
                    <a:pt x="64" y="1188"/>
                  </a:lnTo>
                  <a:lnTo>
                    <a:pt x="67" y="1097"/>
                  </a:lnTo>
                  <a:lnTo>
                    <a:pt x="67" y="1066"/>
                  </a:lnTo>
                  <a:lnTo>
                    <a:pt x="58" y="1017"/>
                  </a:lnTo>
                  <a:lnTo>
                    <a:pt x="64" y="978"/>
                  </a:lnTo>
                  <a:lnTo>
                    <a:pt x="67" y="923"/>
                  </a:lnTo>
                  <a:lnTo>
                    <a:pt x="67" y="886"/>
                  </a:lnTo>
                  <a:lnTo>
                    <a:pt x="74" y="849"/>
                  </a:lnTo>
                  <a:lnTo>
                    <a:pt x="71" y="813"/>
                  </a:lnTo>
                  <a:lnTo>
                    <a:pt x="64" y="761"/>
                  </a:lnTo>
                  <a:lnTo>
                    <a:pt x="64" y="703"/>
                  </a:lnTo>
                  <a:lnTo>
                    <a:pt x="71" y="642"/>
                  </a:lnTo>
                  <a:lnTo>
                    <a:pt x="71" y="593"/>
                  </a:lnTo>
                  <a:lnTo>
                    <a:pt x="64" y="532"/>
                  </a:lnTo>
                  <a:lnTo>
                    <a:pt x="61" y="489"/>
                  </a:lnTo>
                  <a:lnTo>
                    <a:pt x="64" y="437"/>
                  </a:lnTo>
                  <a:lnTo>
                    <a:pt x="71" y="379"/>
                  </a:lnTo>
                  <a:lnTo>
                    <a:pt x="74" y="345"/>
                  </a:lnTo>
                  <a:lnTo>
                    <a:pt x="71" y="296"/>
                  </a:lnTo>
                  <a:lnTo>
                    <a:pt x="67" y="238"/>
                  </a:lnTo>
                  <a:lnTo>
                    <a:pt x="67" y="186"/>
                  </a:lnTo>
                  <a:lnTo>
                    <a:pt x="67" y="144"/>
                  </a:lnTo>
                  <a:lnTo>
                    <a:pt x="80" y="86"/>
                  </a:lnTo>
                  <a:lnTo>
                    <a:pt x="95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 rot="-3405074">
              <a:off x="2250" y="1434"/>
              <a:ext cx="351" cy="420"/>
            </a:xfrm>
            <a:custGeom>
              <a:avLst/>
              <a:gdLst>
                <a:gd name="T0" fmla="*/ 18 w 406"/>
                <a:gd name="T1" fmla="*/ 348 h 841"/>
                <a:gd name="T2" fmla="*/ 45 w 406"/>
                <a:gd name="T3" fmla="*/ 342 h 841"/>
                <a:gd name="T4" fmla="*/ 76 w 406"/>
                <a:gd name="T5" fmla="*/ 344 h 841"/>
                <a:gd name="T6" fmla="*/ 111 w 406"/>
                <a:gd name="T7" fmla="*/ 339 h 841"/>
                <a:gd name="T8" fmla="*/ 137 w 406"/>
                <a:gd name="T9" fmla="*/ 328 h 841"/>
                <a:gd name="T10" fmla="*/ 161 w 406"/>
                <a:gd name="T11" fmla="*/ 319 h 841"/>
                <a:gd name="T12" fmla="*/ 191 w 406"/>
                <a:gd name="T13" fmla="*/ 311 h 841"/>
                <a:gd name="T14" fmla="*/ 198 w 406"/>
                <a:gd name="T15" fmla="*/ 292 h 841"/>
                <a:gd name="T16" fmla="*/ 214 w 406"/>
                <a:gd name="T17" fmla="*/ 273 h 841"/>
                <a:gd name="T18" fmla="*/ 229 w 406"/>
                <a:gd name="T19" fmla="*/ 258 h 841"/>
                <a:gd name="T20" fmla="*/ 240 w 406"/>
                <a:gd name="T21" fmla="*/ 241 h 841"/>
                <a:gd name="T22" fmla="*/ 243 w 406"/>
                <a:gd name="T23" fmla="*/ 228 h 841"/>
                <a:gd name="T24" fmla="*/ 243 w 406"/>
                <a:gd name="T25" fmla="*/ 206 h 841"/>
                <a:gd name="T26" fmla="*/ 248 w 406"/>
                <a:gd name="T27" fmla="*/ 186 h 841"/>
                <a:gd name="T28" fmla="*/ 254 w 406"/>
                <a:gd name="T29" fmla="*/ 168 h 841"/>
                <a:gd name="T30" fmla="*/ 261 w 406"/>
                <a:gd name="T31" fmla="*/ 139 h 841"/>
                <a:gd name="T32" fmla="*/ 258 w 406"/>
                <a:gd name="T33" fmla="*/ 119 h 841"/>
                <a:gd name="T34" fmla="*/ 258 w 406"/>
                <a:gd name="T35" fmla="*/ 98 h 841"/>
                <a:gd name="T36" fmla="*/ 261 w 406"/>
                <a:gd name="T37" fmla="*/ 75 h 841"/>
                <a:gd name="T38" fmla="*/ 264 w 406"/>
                <a:gd name="T39" fmla="*/ 58 h 841"/>
                <a:gd name="T40" fmla="*/ 261 w 406"/>
                <a:gd name="T41" fmla="*/ 43 h 841"/>
                <a:gd name="T42" fmla="*/ 264 w 406"/>
                <a:gd name="T43" fmla="*/ 29 h 841"/>
                <a:gd name="T44" fmla="*/ 268 w 406"/>
                <a:gd name="T45" fmla="*/ 18 h 841"/>
                <a:gd name="T46" fmla="*/ 274 w 406"/>
                <a:gd name="T47" fmla="*/ 6 h 841"/>
                <a:gd name="T48" fmla="*/ 298 w 406"/>
                <a:gd name="T49" fmla="*/ 0 h 841"/>
                <a:gd name="T50" fmla="*/ 331 w 406"/>
                <a:gd name="T51" fmla="*/ 1 h 841"/>
                <a:gd name="T52" fmla="*/ 346 w 406"/>
                <a:gd name="T53" fmla="*/ 18 h 841"/>
                <a:gd name="T54" fmla="*/ 351 w 406"/>
                <a:gd name="T55" fmla="*/ 40 h 841"/>
                <a:gd name="T56" fmla="*/ 346 w 406"/>
                <a:gd name="T57" fmla="*/ 63 h 841"/>
                <a:gd name="T58" fmla="*/ 343 w 406"/>
                <a:gd name="T59" fmla="*/ 85 h 841"/>
                <a:gd name="T60" fmla="*/ 346 w 406"/>
                <a:gd name="T61" fmla="*/ 113 h 841"/>
                <a:gd name="T62" fmla="*/ 341 w 406"/>
                <a:gd name="T63" fmla="*/ 133 h 841"/>
                <a:gd name="T64" fmla="*/ 338 w 406"/>
                <a:gd name="T65" fmla="*/ 157 h 841"/>
                <a:gd name="T66" fmla="*/ 332 w 406"/>
                <a:gd name="T67" fmla="*/ 180 h 841"/>
                <a:gd name="T68" fmla="*/ 339 w 406"/>
                <a:gd name="T69" fmla="*/ 196 h 841"/>
                <a:gd name="T70" fmla="*/ 338 w 406"/>
                <a:gd name="T71" fmla="*/ 214 h 841"/>
                <a:gd name="T72" fmla="*/ 335 w 406"/>
                <a:gd name="T73" fmla="*/ 228 h 841"/>
                <a:gd name="T74" fmla="*/ 329 w 406"/>
                <a:gd name="T75" fmla="*/ 241 h 841"/>
                <a:gd name="T76" fmla="*/ 327 w 406"/>
                <a:gd name="T77" fmla="*/ 260 h 841"/>
                <a:gd name="T78" fmla="*/ 319 w 406"/>
                <a:gd name="T79" fmla="*/ 281 h 841"/>
                <a:gd name="T80" fmla="*/ 303 w 406"/>
                <a:gd name="T81" fmla="*/ 303 h 841"/>
                <a:gd name="T82" fmla="*/ 293 w 406"/>
                <a:gd name="T83" fmla="*/ 325 h 841"/>
                <a:gd name="T84" fmla="*/ 274 w 406"/>
                <a:gd name="T85" fmla="*/ 338 h 841"/>
                <a:gd name="T86" fmla="*/ 258 w 406"/>
                <a:gd name="T87" fmla="*/ 353 h 841"/>
                <a:gd name="T88" fmla="*/ 232 w 406"/>
                <a:gd name="T89" fmla="*/ 371 h 841"/>
                <a:gd name="T90" fmla="*/ 190 w 406"/>
                <a:gd name="T91" fmla="*/ 383 h 841"/>
                <a:gd name="T92" fmla="*/ 158 w 406"/>
                <a:gd name="T93" fmla="*/ 393 h 841"/>
                <a:gd name="T94" fmla="*/ 129 w 406"/>
                <a:gd name="T95" fmla="*/ 397 h 841"/>
                <a:gd name="T96" fmla="*/ 98 w 406"/>
                <a:gd name="T97" fmla="*/ 409 h 841"/>
                <a:gd name="T98" fmla="*/ 61 w 406"/>
                <a:gd name="T99" fmla="*/ 418 h 841"/>
                <a:gd name="T100" fmla="*/ 36 w 406"/>
                <a:gd name="T101" fmla="*/ 420 h 841"/>
                <a:gd name="T102" fmla="*/ 10 w 406"/>
                <a:gd name="T103" fmla="*/ 412 h 841"/>
                <a:gd name="T104" fmla="*/ 3 w 406"/>
                <a:gd name="T105" fmla="*/ 389 h 841"/>
                <a:gd name="T106" fmla="*/ 0 w 406"/>
                <a:gd name="T107" fmla="*/ 371 h 841"/>
                <a:gd name="T108" fmla="*/ 18 w 406"/>
                <a:gd name="T109" fmla="*/ 348 h 8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6"/>
                <a:gd name="T166" fmla="*/ 0 h 841"/>
                <a:gd name="T167" fmla="*/ 406 w 406"/>
                <a:gd name="T168" fmla="*/ 841 h 8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6" h="841">
                  <a:moveTo>
                    <a:pt x="21" y="697"/>
                  </a:moveTo>
                  <a:lnTo>
                    <a:pt x="52" y="685"/>
                  </a:lnTo>
                  <a:lnTo>
                    <a:pt x="88" y="688"/>
                  </a:lnTo>
                  <a:lnTo>
                    <a:pt x="128" y="679"/>
                  </a:lnTo>
                  <a:lnTo>
                    <a:pt x="158" y="657"/>
                  </a:lnTo>
                  <a:lnTo>
                    <a:pt x="186" y="639"/>
                  </a:lnTo>
                  <a:lnTo>
                    <a:pt x="221" y="623"/>
                  </a:lnTo>
                  <a:lnTo>
                    <a:pt x="229" y="584"/>
                  </a:lnTo>
                  <a:lnTo>
                    <a:pt x="247" y="547"/>
                  </a:lnTo>
                  <a:lnTo>
                    <a:pt x="265" y="517"/>
                  </a:lnTo>
                  <a:lnTo>
                    <a:pt x="278" y="483"/>
                  </a:lnTo>
                  <a:lnTo>
                    <a:pt x="281" y="456"/>
                  </a:lnTo>
                  <a:lnTo>
                    <a:pt x="281" y="413"/>
                  </a:lnTo>
                  <a:lnTo>
                    <a:pt x="287" y="373"/>
                  </a:lnTo>
                  <a:lnTo>
                    <a:pt x="294" y="337"/>
                  </a:lnTo>
                  <a:lnTo>
                    <a:pt x="302" y="278"/>
                  </a:lnTo>
                  <a:lnTo>
                    <a:pt x="299" y="239"/>
                  </a:lnTo>
                  <a:lnTo>
                    <a:pt x="299" y="196"/>
                  </a:lnTo>
                  <a:lnTo>
                    <a:pt x="302" y="150"/>
                  </a:lnTo>
                  <a:lnTo>
                    <a:pt x="305" y="116"/>
                  </a:lnTo>
                  <a:lnTo>
                    <a:pt x="302" y="86"/>
                  </a:lnTo>
                  <a:lnTo>
                    <a:pt x="305" y="58"/>
                  </a:lnTo>
                  <a:lnTo>
                    <a:pt x="310" y="36"/>
                  </a:lnTo>
                  <a:lnTo>
                    <a:pt x="317" y="13"/>
                  </a:lnTo>
                  <a:lnTo>
                    <a:pt x="345" y="0"/>
                  </a:lnTo>
                  <a:lnTo>
                    <a:pt x="383" y="3"/>
                  </a:lnTo>
                  <a:lnTo>
                    <a:pt x="400" y="36"/>
                  </a:lnTo>
                  <a:lnTo>
                    <a:pt x="406" y="80"/>
                  </a:lnTo>
                  <a:lnTo>
                    <a:pt x="400" y="126"/>
                  </a:lnTo>
                  <a:lnTo>
                    <a:pt x="397" y="171"/>
                  </a:lnTo>
                  <a:lnTo>
                    <a:pt x="400" y="226"/>
                  </a:lnTo>
                  <a:lnTo>
                    <a:pt x="394" y="266"/>
                  </a:lnTo>
                  <a:lnTo>
                    <a:pt x="391" y="315"/>
                  </a:lnTo>
                  <a:lnTo>
                    <a:pt x="384" y="361"/>
                  </a:lnTo>
                  <a:lnTo>
                    <a:pt x="392" y="393"/>
                  </a:lnTo>
                  <a:lnTo>
                    <a:pt x="391" y="428"/>
                  </a:lnTo>
                  <a:lnTo>
                    <a:pt x="387" y="456"/>
                  </a:lnTo>
                  <a:lnTo>
                    <a:pt x="381" y="483"/>
                  </a:lnTo>
                  <a:lnTo>
                    <a:pt x="378" y="520"/>
                  </a:lnTo>
                  <a:lnTo>
                    <a:pt x="369" y="563"/>
                  </a:lnTo>
                  <a:lnTo>
                    <a:pt x="351" y="606"/>
                  </a:lnTo>
                  <a:lnTo>
                    <a:pt x="339" y="651"/>
                  </a:lnTo>
                  <a:lnTo>
                    <a:pt x="317" y="676"/>
                  </a:lnTo>
                  <a:lnTo>
                    <a:pt x="299" y="706"/>
                  </a:lnTo>
                  <a:lnTo>
                    <a:pt x="268" y="743"/>
                  </a:lnTo>
                  <a:lnTo>
                    <a:pt x="220" y="767"/>
                  </a:lnTo>
                  <a:lnTo>
                    <a:pt x="183" y="786"/>
                  </a:lnTo>
                  <a:lnTo>
                    <a:pt x="149" y="795"/>
                  </a:lnTo>
                  <a:lnTo>
                    <a:pt x="113" y="819"/>
                  </a:lnTo>
                  <a:lnTo>
                    <a:pt x="70" y="837"/>
                  </a:lnTo>
                  <a:lnTo>
                    <a:pt x="42" y="841"/>
                  </a:lnTo>
                  <a:lnTo>
                    <a:pt x="12" y="825"/>
                  </a:lnTo>
                  <a:lnTo>
                    <a:pt x="3" y="779"/>
                  </a:lnTo>
                  <a:lnTo>
                    <a:pt x="0" y="743"/>
                  </a:lnTo>
                  <a:lnTo>
                    <a:pt x="21" y="697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 rot="-3405074">
              <a:off x="2258" y="1441"/>
              <a:ext cx="336" cy="412"/>
            </a:xfrm>
            <a:custGeom>
              <a:avLst/>
              <a:gdLst>
                <a:gd name="T0" fmla="*/ 131 w 388"/>
                <a:gd name="T1" fmla="*/ 339 h 822"/>
                <a:gd name="T2" fmla="*/ 176 w 388"/>
                <a:gd name="T3" fmla="*/ 345 h 822"/>
                <a:gd name="T4" fmla="*/ 219 w 388"/>
                <a:gd name="T5" fmla="*/ 338 h 822"/>
                <a:gd name="T6" fmla="*/ 246 w 388"/>
                <a:gd name="T7" fmla="*/ 318 h 822"/>
                <a:gd name="T8" fmla="*/ 258 w 388"/>
                <a:gd name="T9" fmla="*/ 304 h 822"/>
                <a:gd name="T10" fmla="*/ 277 w 388"/>
                <a:gd name="T11" fmla="*/ 286 h 822"/>
                <a:gd name="T12" fmla="*/ 298 w 388"/>
                <a:gd name="T13" fmla="*/ 261 h 822"/>
                <a:gd name="T14" fmla="*/ 300 w 388"/>
                <a:gd name="T15" fmla="*/ 232 h 822"/>
                <a:gd name="T16" fmla="*/ 308 w 388"/>
                <a:gd name="T17" fmla="*/ 202 h 822"/>
                <a:gd name="T18" fmla="*/ 306 w 388"/>
                <a:gd name="T19" fmla="*/ 177 h 822"/>
                <a:gd name="T20" fmla="*/ 308 w 388"/>
                <a:gd name="T21" fmla="*/ 154 h 822"/>
                <a:gd name="T22" fmla="*/ 312 w 388"/>
                <a:gd name="T23" fmla="*/ 123 h 822"/>
                <a:gd name="T24" fmla="*/ 311 w 388"/>
                <a:gd name="T25" fmla="*/ 96 h 822"/>
                <a:gd name="T26" fmla="*/ 317 w 388"/>
                <a:gd name="T27" fmla="*/ 63 h 822"/>
                <a:gd name="T28" fmla="*/ 321 w 388"/>
                <a:gd name="T29" fmla="*/ 31 h 822"/>
                <a:gd name="T30" fmla="*/ 319 w 388"/>
                <a:gd name="T31" fmla="*/ 0 h 822"/>
                <a:gd name="T32" fmla="*/ 335 w 388"/>
                <a:gd name="T33" fmla="*/ 21 h 822"/>
                <a:gd name="T34" fmla="*/ 336 w 388"/>
                <a:gd name="T35" fmla="*/ 49 h 822"/>
                <a:gd name="T36" fmla="*/ 329 w 388"/>
                <a:gd name="T37" fmla="*/ 79 h 822"/>
                <a:gd name="T38" fmla="*/ 328 w 388"/>
                <a:gd name="T39" fmla="*/ 107 h 822"/>
                <a:gd name="T40" fmla="*/ 323 w 388"/>
                <a:gd name="T41" fmla="*/ 127 h 822"/>
                <a:gd name="T42" fmla="*/ 324 w 388"/>
                <a:gd name="T43" fmla="*/ 153 h 822"/>
                <a:gd name="T44" fmla="*/ 319 w 388"/>
                <a:gd name="T45" fmla="*/ 176 h 822"/>
                <a:gd name="T46" fmla="*/ 325 w 388"/>
                <a:gd name="T47" fmla="*/ 199 h 822"/>
                <a:gd name="T48" fmla="*/ 321 w 388"/>
                <a:gd name="T49" fmla="*/ 228 h 822"/>
                <a:gd name="T50" fmla="*/ 313 w 388"/>
                <a:gd name="T51" fmla="*/ 254 h 822"/>
                <a:gd name="T52" fmla="*/ 301 w 388"/>
                <a:gd name="T53" fmla="*/ 279 h 822"/>
                <a:gd name="T54" fmla="*/ 283 w 388"/>
                <a:gd name="T55" fmla="*/ 310 h 822"/>
                <a:gd name="T56" fmla="*/ 257 w 388"/>
                <a:gd name="T57" fmla="*/ 332 h 822"/>
                <a:gd name="T58" fmla="*/ 240 w 388"/>
                <a:gd name="T59" fmla="*/ 349 h 822"/>
                <a:gd name="T60" fmla="*/ 211 w 388"/>
                <a:gd name="T61" fmla="*/ 368 h 822"/>
                <a:gd name="T62" fmla="*/ 171 w 388"/>
                <a:gd name="T63" fmla="*/ 381 h 822"/>
                <a:gd name="T64" fmla="*/ 123 w 388"/>
                <a:gd name="T65" fmla="*/ 390 h 822"/>
                <a:gd name="T66" fmla="*/ 92 w 388"/>
                <a:gd name="T67" fmla="*/ 402 h 822"/>
                <a:gd name="T68" fmla="*/ 31 w 388"/>
                <a:gd name="T69" fmla="*/ 412 h 822"/>
                <a:gd name="T70" fmla="*/ 7 w 388"/>
                <a:gd name="T71" fmla="*/ 397 h 822"/>
                <a:gd name="T72" fmla="*/ 0 w 388"/>
                <a:gd name="T73" fmla="*/ 366 h 822"/>
                <a:gd name="T74" fmla="*/ 42 w 388"/>
                <a:gd name="T75" fmla="*/ 339 h 822"/>
                <a:gd name="T76" fmla="*/ 78 w 388"/>
                <a:gd name="T77" fmla="*/ 340 h 8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8"/>
                <a:gd name="T118" fmla="*/ 0 h 822"/>
                <a:gd name="T119" fmla="*/ 388 w 388"/>
                <a:gd name="T120" fmla="*/ 822 h 8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8" h="822">
                  <a:moveTo>
                    <a:pt x="122" y="670"/>
                  </a:moveTo>
                  <a:lnTo>
                    <a:pt x="151" y="677"/>
                  </a:lnTo>
                  <a:lnTo>
                    <a:pt x="179" y="691"/>
                  </a:lnTo>
                  <a:lnTo>
                    <a:pt x="203" y="689"/>
                  </a:lnTo>
                  <a:lnTo>
                    <a:pt x="229" y="685"/>
                  </a:lnTo>
                  <a:lnTo>
                    <a:pt x="253" y="674"/>
                  </a:lnTo>
                  <a:lnTo>
                    <a:pt x="277" y="654"/>
                  </a:lnTo>
                  <a:lnTo>
                    <a:pt x="284" y="634"/>
                  </a:lnTo>
                  <a:lnTo>
                    <a:pt x="289" y="618"/>
                  </a:lnTo>
                  <a:lnTo>
                    <a:pt x="298" y="607"/>
                  </a:lnTo>
                  <a:lnTo>
                    <a:pt x="307" y="593"/>
                  </a:lnTo>
                  <a:lnTo>
                    <a:pt x="320" y="570"/>
                  </a:lnTo>
                  <a:lnTo>
                    <a:pt x="332" y="542"/>
                  </a:lnTo>
                  <a:lnTo>
                    <a:pt x="344" y="521"/>
                  </a:lnTo>
                  <a:lnTo>
                    <a:pt x="344" y="491"/>
                  </a:lnTo>
                  <a:lnTo>
                    <a:pt x="347" y="463"/>
                  </a:lnTo>
                  <a:lnTo>
                    <a:pt x="356" y="433"/>
                  </a:lnTo>
                  <a:lnTo>
                    <a:pt x="356" y="403"/>
                  </a:lnTo>
                  <a:lnTo>
                    <a:pt x="356" y="377"/>
                  </a:lnTo>
                  <a:lnTo>
                    <a:pt x="353" y="353"/>
                  </a:lnTo>
                  <a:lnTo>
                    <a:pt x="347" y="332"/>
                  </a:lnTo>
                  <a:lnTo>
                    <a:pt x="356" y="308"/>
                  </a:lnTo>
                  <a:lnTo>
                    <a:pt x="359" y="274"/>
                  </a:lnTo>
                  <a:lnTo>
                    <a:pt x="360" y="246"/>
                  </a:lnTo>
                  <a:lnTo>
                    <a:pt x="357" y="220"/>
                  </a:lnTo>
                  <a:lnTo>
                    <a:pt x="359" y="192"/>
                  </a:lnTo>
                  <a:lnTo>
                    <a:pt x="368" y="155"/>
                  </a:lnTo>
                  <a:lnTo>
                    <a:pt x="366" y="125"/>
                  </a:lnTo>
                  <a:lnTo>
                    <a:pt x="372" y="91"/>
                  </a:lnTo>
                  <a:lnTo>
                    <a:pt x="371" y="61"/>
                  </a:lnTo>
                  <a:lnTo>
                    <a:pt x="368" y="33"/>
                  </a:lnTo>
                  <a:lnTo>
                    <a:pt x="368" y="0"/>
                  </a:lnTo>
                  <a:lnTo>
                    <a:pt x="379" y="23"/>
                  </a:lnTo>
                  <a:lnTo>
                    <a:pt x="387" y="42"/>
                  </a:lnTo>
                  <a:lnTo>
                    <a:pt x="386" y="67"/>
                  </a:lnTo>
                  <a:lnTo>
                    <a:pt x="388" y="98"/>
                  </a:lnTo>
                  <a:lnTo>
                    <a:pt x="384" y="128"/>
                  </a:lnTo>
                  <a:lnTo>
                    <a:pt x="380" y="158"/>
                  </a:lnTo>
                  <a:lnTo>
                    <a:pt x="380" y="187"/>
                  </a:lnTo>
                  <a:lnTo>
                    <a:pt x="379" y="213"/>
                  </a:lnTo>
                  <a:lnTo>
                    <a:pt x="378" y="235"/>
                  </a:lnTo>
                  <a:lnTo>
                    <a:pt x="373" y="253"/>
                  </a:lnTo>
                  <a:lnTo>
                    <a:pt x="377" y="284"/>
                  </a:lnTo>
                  <a:lnTo>
                    <a:pt x="374" y="305"/>
                  </a:lnTo>
                  <a:lnTo>
                    <a:pt x="371" y="330"/>
                  </a:lnTo>
                  <a:lnTo>
                    <a:pt x="368" y="351"/>
                  </a:lnTo>
                  <a:lnTo>
                    <a:pt x="370" y="375"/>
                  </a:lnTo>
                  <a:lnTo>
                    <a:pt x="375" y="397"/>
                  </a:lnTo>
                  <a:lnTo>
                    <a:pt x="375" y="424"/>
                  </a:lnTo>
                  <a:lnTo>
                    <a:pt x="371" y="454"/>
                  </a:lnTo>
                  <a:lnTo>
                    <a:pt x="362" y="479"/>
                  </a:lnTo>
                  <a:lnTo>
                    <a:pt x="362" y="507"/>
                  </a:lnTo>
                  <a:lnTo>
                    <a:pt x="359" y="531"/>
                  </a:lnTo>
                  <a:lnTo>
                    <a:pt x="348" y="556"/>
                  </a:lnTo>
                  <a:lnTo>
                    <a:pt x="331" y="593"/>
                  </a:lnTo>
                  <a:lnTo>
                    <a:pt x="327" y="619"/>
                  </a:lnTo>
                  <a:lnTo>
                    <a:pt x="318" y="638"/>
                  </a:lnTo>
                  <a:lnTo>
                    <a:pt x="297" y="663"/>
                  </a:lnTo>
                  <a:lnTo>
                    <a:pt x="292" y="679"/>
                  </a:lnTo>
                  <a:lnTo>
                    <a:pt x="277" y="697"/>
                  </a:lnTo>
                  <a:lnTo>
                    <a:pt x="262" y="709"/>
                  </a:lnTo>
                  <a:lnTo>
                    <a:pt x="244" y="734"/>
                  </a:lnTo>
                  <a:lnTo>
                    <a:pt x="225" y="745"/>
                  </a:lnTo>
                  <a:lnTo>
                    <a:pt x="197" y="760"/>
                  </a:lnTo>
                  <a:lnTo>
                    <a:pt x="174" y="771"/>
                  </a:lnTo>
                  <a:lnTo>
                    <a:pt x="142" y="779"/>
                  </a:lnTo>
                  <a:lnTo>
                    <a:pt x="127" y="791"/>
                  </a:lnTo>
                  <a:lnTo>
                    <a:pt x="106" y="803"/>
                  </a:lnTo>
                  <a:lnTo>
                    <a:pt x="63" y="821"/>
                  </a:lnTo>
                  <a:lnTo>
                    <a:pt x="36" y="822"/>
                  </a:lnTo>
                  <a:lnTo>
                    <a:pt x="12" y="810"/>
                  </a:lnTo>
                  <a:lnTo>
                    <a:pt x="8" y="792"/>
                  </a:lnTo>
                  <a:lnTo>
                    <a:pt x="5" y="768"/>
                  </a:lnTo>
                  <a:lnTo>
                    <a:pt x="0" y="731"/>
                  </a:lnTo>
                  <a:lnTo>
                    <a:pt x="20" y="687"/>
                  </a:lnTo>
                  <a:lnTo>
                    <a:pt x="49" y="676"/>
                  </a:lnTo>
                  <a:lnTo>
                    <a:pt x="72" y="676"/>
                  </a:lnTo>
                  <a:lnTo>
                    <a:pt x="90" y="679"/>
                  </a:lnTo>
                  <a:lnTo>
                    <a:pt x="122" y="67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 rot="-3405074">
              <a:off x="2347" y="1411"/>
              <a:ext cx="170" cy="344"/>
            </a:xfrm>
            <a:custGeom>
              <a:avLst/>
              <a:gdLst>
                <a:gd name="T0" fmla="*/ 170 w 195"/>
                <a:gd name="T1" fmla="*/ 17 h 688"/>
                <a:gd name="T2" fmla="*/ 170 w 195"/>
                <a:gd name="T3" fmla="*/ 46 h 688"/>
                <a:gd name="T4" fmla="*/ 165 w 195"/>
                <a:gd name="T5" fmla="*/ 69 h 688"/>
                <a:gd name="T6" fmla="*/ 160 w 195"/>
                <a:gd name="T7" fmla="*/ 98 h 688"/>
                <a:gd name="T8" fmla="*/ 160 w 195"/>
                <a:gd name="T9" fmla="*/ 124 h 688"/>
                <a:gd name="T10" fmla="*/ 152 w 195"/>
                <a:gd name="T11" fmla="*/ 156 h 688"/>
                <a:gd name="T12" fmla="*/ 152 w 195"/>
                <a:gd name="T13" fmla="*/ 177 h 688"/>
                <a:gd name="T14" fmla="*/ 154 w 195"/>
                <a:gd name="T15" fmla="*/ 208 h 688"/>
                <a:gd name="T16" fmla="*/ 148 w 195"/>
                <a:gd name="T17" fmla="*/ 240 h 688"/>
                <a:gd name="T18" fmla="*/ 137 w 195"/>
                <a:gd name="T19" fmla="*/ 259 h 688"/>
                <a:gd name="T20" fmla="*/ 124 w 195"/>
                <a:gd name="T21" fmla="*/ 276 h 688"/>
                <a:gd name="T22" fmla="*/ 105 w 195"/>
                <a:gd name="T23" fmla="*/ 295 h 688"/>
                <a:gd name="T24" fmla="*/ 92 w 195"/>
                <a:gd name="T25" fmla="*/ 314 h 688"/>
                <a:gd name="T26" fmla="*/ 71 w 195"/>
                <a:gd name="T27" fmla="*/ 331 h 688"/>
                <a:gd name="T28" fmla="*/ 44 w 195"/>
                <a:gd name="T29" fmla="*/ 337 h 688"/>
                <a:gd name="T30" fmla="*/ 5 w 195"/>
                <a:gd name="T31" fmla="*/ 344 h 688"/>
                <a:gd name="T32" fmla="*/ 20 w 195"/>
                <a:gd name="T33" fmla="*/ 340 h 688"/>
                <a:gd name="T34" fmla="*/ 55 w 195"/>
                <a:gd name="T35" fmla="*/ 331 h 688"/>
                <a:gd name="T36" fmla="*/ 77 w 195"/>
                <a:gd name="T37" fmla="*/ 314 h 688"/>
                <a:gd name="T38" fmla="*/ 89 w 195"/>
                <a:gd name="T39" fmla="*/ 296 h 688"/>
                <a:gd name="T40" fmla="*/ 105 w 195"/>
                <a:gd name="T41" fmla="*/ 279 h 688"/>
                <a:gd name="T42" fmla="*/ 113 w 195"/>
                <a:gd name="T43" fmla="*/ 262 h 688"/>
                <a:gd name="T44" fmla="*/ 132 w 195"/>
                <a:gd name="T45" fmla="*/ 243 h 688"/>
                <a:gd name="T46" fmla="*/ 142 w 195"/>
                <a:gd name="T47" fmla="*/ 227 h 688"/>
                <a:gd name="T48" fmla="*/ 144 w 195"/>
                <a:gd name="T49" fmla="*/ 198 h 688"/>
                <a:gd name="T50" fmla="*/ 138 w 195"/>
                <a:gd name="T51" fmla="*/ 168 h 688"/>
                <a:gd name="T52" fmla="*/ 146 w 195"/>
                <a:gd name="T53" fmla="*/ 150 h 688"/>
                <a:gd name="T54" fmla="*/ 152 w 195"/>
                <a:gd name="T55" fmla="*/ 123 h 688"/>
                <a:gd name="T56" fmla="*/ 153 w 195"/>
                <a:gd name="T57" fmla="*/ 103 h 688"/>
                <a:gd name="T58" fmla="*/ 159 w 195"/>
                <a:gd name="T59" fmla="*/ 77 h 688"/>
                <a:gd name="T60" fmla="*/ 157 w 195"/>
                <a:gd name="T61" fmla="*/ 55 h 688"/>
                <a:gd name="T62" fmla="*/ 165 w 195"/>
                <a:gd name="T63" fmla="*/ 38 h 688"/>
                <a:gd name="T64" fmla="*/ 165 w 195"/>
                <a:gd name="T65" fmla="*/ 13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5"/>
                <a:gd name="T100" fmla="*/ 0 h 688"/>
                <a:gd name="T101" fmla="*/ 195 w 195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5" h="688">
                  <a:moveTo>
                    <a:pt x="192" y="0"/>
                  </a:moveTo>
                  <a:lnTo>
                    <a:pt x="195" y="33"/>
                  </a:lnTo>
                  <a:lnTo>
                    <a:pt x="195" y="67"/>
                  </a:lnTo>
                  <a:lnTo>
                    <a:pt x="195" y="93"/>
                  </a:lnTo>
                  <a:lnTo>
                    <a:pt x="191" y="109"/>
                  </a:lnTo>
                  <a:lnTo>
                    <a:pt x="189" y="137"/>
                  </a:lnTo>
                  <a:lnTo>
                    <a:pt x="189" y="155"/>
                  </a:lnTo>
                  <a:lnTo>
                    <a:pt x="183" y="197"/>
                  </a:lnTo>
                  <a:lnTo>
                    <a:pt x="182" y="232"/>
                  </a:lnTo>
                  <a:lnTo>
                    <a:pt x="183" y="249"/>
                  </a:lnTo>
                  <a:lnTo>
                    <a:pt x="180" y="277"/>
                  </a:lnTo>
                  <a:lnTo>
                    <a:pt x="174" y="311"/>
                  </a:lnTo>
                  <a:lnTo>
                    <a:pt x="168" y="327"/>
                  </a:lnTo>
                  <a:lnTo>
                    <a:pt x="174" y="354"/>
                  </a:lnTo>
                  <a:lnTo>
                    <a:pt x="177" y="387"/>
                  </a:lnTo>
                  <a:lnTo>
                    <a:pt x="177" y="417"/>
                  </a:lnTo>
                  <a:lnTo>
                    <a:pt x="174" y="454"/>
                  </a:lnTo>
                  <a:lnTo>
                    <a:pt x="170" y="480"/>
                  </a:lnTo>
                  <a:lnTo>
                    <a:pt x="163" y="500"/>
                  </a:lnTo>
                  <a:lnTo>
                    <a:pt x="157" y="518"/>
                  </a:lnTo>
                  <a:lnTo>
                    <a:pt x="149" y="533"/>
                  </a:lnTo>
                  <a:lnTo>
                    <a:pt x="142" y="551"/>
                  </a:lnTo>
                  <a:lnTo>
                    <a:pt x="130" y="567"/>
                  </a:lnTo>
                  <a:lnTo>
                    <a:pt x="121" y="590"/>
                  </a:lnTo>
                  <a:lnTo>
                    <a:pt x="115" y="609"/>
                  </a:lnTo>
                  <a:lnTo>
                    <a:pt x="105" y="627"/>
                  </a:lnTo>
                  <a:lnTo>
                    <a:pt x="94" y="643"/>
                  </a:lnTo>
                  <a:lnTo>
                    <a:pt x="82" y="662"/>
                  </a:lnTo>
                  <a:lnTo>
                    <a:pt x="66" y="670"/>
                  </a:lnTo>
                  <a:lnTo>
                    <a:pt x="51" y="674"/>
                  </a:lnTo>
                  <a:lnTo>
                    <a:pt x="29" y="686"/>
                  </a:lnTo>
                  <a:lnTo>
                    <a:pt x="6" y="688"/>
                  </a:lnTo>
                  <a:lnTo>
                    <a:pt x="0" y="680"/>
                  </a:lnTo>
                  <a:lnTo>
                    <a:pt x="23" y="679"/>
                  </a:lnTo>
                  <a:lnTo>
                    <a:pt x="39" y="671"/>
                  </a:lnTo>
                  <a:lnTo>
                    <a:pt x="63" y="661"/>
                  </a:lnTo>
                  <a:lnTo>
                    <a:pt x="81" y="646"/>
                  </a:lnTo>
                  <a:lnTo>
                    <a:pt x="88" y="628"/>
                  </a:lnTo>
                  <a:lnTo>
                    <a:pt x="96" y="613"/>
                  </a:lnTo>
                  <a:lnTo>
                    <a:pt x="102" y="591"/>
                  </a:lnTo>
                  <a:lnTo>
                    <a:pt x="115" y="579"/>
                  </a:lnTo>
                  <a:lnTo>
                    <a:pt x="121" y="557"/>
                  </a:lnTo>
                  <a:lnTo>
                    <a:pt x="127" y="538"/>
                  </a:lnTo>
                  <a:lnTo>
                    <a:pt x="130" y="524"/>
                  </a:lnTo>
                  <a:lnTo>
                    <a:pt x="139" y="506"/>
                  </a:lnTo>
                  <a:lnTo>
                    <a:pt x="151" y="487"/>
                  </a:lnTo>
                  <a:lnTo>
                    <a:pt x="160" y="474"/>
                  </a:lnTo>
                  <a:lnTo>
                    <a:pt x="163" y="455"/>
                  </a:lnTo>
                  <a:lnTo>
                    <a:pt x="167" y="423"/>
                  </a:lnTo>
                  <a:lnTo>
                    <a:pt x="165" y="396"/>
                  </a:lnTo>
                  <a:lnTo>
                    <a:pt x="160" y="362"/>
                  </a:lnTo>
                  <a:lnTo>
                    <a:pt x="158" y="335"/>
                  </a:lnTo>
                  <a:lnTo>
                    <a:pt x="157" y="327"/>
                  </a:lnTo>
                  <a:lnTo>
                    <a:pt x="168" y="299"/>
                  </a:lnTo>
                  <a:lnTo>
                    <a:pt x="174" y="271"/>
                  </a:lnTo>
                  <a:lnTo>
                    <a:pt x="174" y="247"/>
                  </a:lnTo>
                  <a:lnTo>
                    <a:pt x="171" y="234"/>
                  </a:lnTo>
                  <a:lnTo>
                    <a:pt x="176" y="207"/>
                  </a:lnTo>
                  <a:lnTo>
                    <a:pt x="174" y="195"/>
                  </a:lnTo>
                  <a:lnTo>
                    <a:pt x="182" y="154"/>
                  </a:lnTo>
                  <a:lnTo>
                    <a:pt x="180" y="136"/>
                  </a:lnTo>
                  <a:lnTo>
                    <a:pt x="180" y="110"/>
                  </a:lnTo>
                  <a:lnTo>
                    <a:pt x="188" y="93"/>
                  </a:lnTo>
                  <a:lnTo>
                    <a:pt x="189" y="76"/>
                  </a:lnTo>
                  <a:lnTo>
                    <a:pt x="189" y="49"/>
                  </a:lnTo>
                  <a:lnTo>
                    <a:pt x="189" y="2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 rot="-3405074">
              <a:off x="2337" y="1423"/>
              <a:ext cx="177" cy="347"/>
            </a:xfrm>
            <a:custGeom>
              <a:avLst/>
              <a:gdLst>
                <a:gd name="T0" fmla="*/ 171 w 206"/>
                <a:gd name="T1" fmla="*/ 9 h 692"/>
                <a:gd name="T2" fmla="*/ 166 w 206"/>
                <a:gd name="T3" fmla="*/ 38 h 692"/>
                <a:gd name="T4" fmla="*/ 164 w 206"/>
                <a:gd name="T5" fmla="*/ 52 h 692"/>
                <a:gd name="T6" fmla="*/ 157 w 206"/>
                <a:gd name="T7" fmla="*/ 79 h 692"/>
                <a:gd name="T8" fmla="*/ 157 w 206"/>
                <a:gd name="T9" fmla="*/ 106 h 692"/>
                <a:gd name="T10" fmla="*/ 158 w 206"/>
                <a:gd name="T11" fmla="*/ 116 h 692"/>
                <a:gd name="T12" fmla="*/ 156 w 206"/>
                <a:gd name="T13" fmla="*/ 134 h 692"/>
                <a:gd name="T14" fmla="*/ 144 w 206"/>
                <a:gd name="T15" fmla="*/ 157 h 692"/>
                <a:gd name="T16" fmla="*/ 143 w 206"/>
                <a:gd name="T17" fmla="*/ 190 h 692"/>
                <a:gd name="T18" fmla="*/ 137 w 206"/>
                <a:gd name="T19" fmla="*/ 215 h 692"/>
                <a:gd name="T20" fmla="*/ 140 w 206"/>
                <a:gd name="T21" fmla="*/ 235 h 692"/>
                <a:gd name="T22" fmla="*/ 121 w 206"/>
                <a:gd name="T23" fmla="*/ 258 h 692"/>
                <a:gd name="T24" fmla="*/ 105 w 206"/>
                <a:gd name="T25" fmla="*/ 280 h 692"/>
                <a:gd name="T26" fmla="*/ 93 w 206"/>
                <a:gd name="T27" fmla="*/ 296 h 692"/>
                <a:gd name="T28" fmla="*/ 75 w 206"/>
                <a:gd name="T29" fmla="*/ 313 h 692"/>
                <a:gd name="T30" fmla="*/ 46 w 206"/>
                <a:gd name="T31" fmla="*/ 319 h 692"/>
                <a:gd name="T32" fmla="*/ 27 w 206"/>
                <a:gd name="T33" fmla="*/ 333 h 692"/>
                <a:gd name="T34" fmla="*/ 0 w 206"/>
                <a:gd name="T35" fmla="*/ 340 h 692"/>
                <a:gd name="T36" fmla="*/ 30 w 206"/>
                <a:gd name="T37" fmla="*/ 322 h 692"/>
                <a:gd name="T38" fmla="*/ 60 w 206"/>
                <a:gd name="T39" fmla="*/ 313 h 692"/>
                <a:gd name="T40" fmla="*/ 84 w 206"/>
                <a:gd name="T41" fmla="*/ 298 h 692"/>
                <a:gd name="T42" fmla="*/ 95 w 206"/>
                <a:gd name="T43" fmla="*/ 281 h 692"/>
                <a:gd name="T44" fmla="*/ 116 w 206"/>
                <a:gd name="T45" fmla="*/ 255 h 692"/>
                <a:gd name="T46" fmla="*/ 129 w 206"/>
                <a:gd name="T47" fmla="*/ 237 h 692"/>
                <a:gd name="T48" fmla="*/ 130 w 206"/>
                <a:gd name="T49" fmla="*/ 219 h 692"/>
                <a:gd name="T50" fmla="*/ 134 w 206"/>
                <a:gd name="T51" fmla="*/ 192 h 692"/>
                <a:gd name="T52" fmla="*/ 142 w 206"/>
                <a:gd name="T53" fmla="*/ 171 h 692"/>
                <a:gd name="T54" fmla="*/ 139 w 206"/>
                <a:gd name="T55" fmla="*/ 152 h 692"/>
                <a:gd name="T56" fmla="*/ 148 w 206"/>
                <a:gd name="T57" fmla="*/ 134 h 692"/>
                <a:gd name="T58" fmla="*/ 150 w 206"/>
                <a:gd name="T59" fmla="*/ 120 h 692"/>
                <a:gd name="T60" fmla="*/ 147 w 206"/>
                <a:gd name="T61" fmla="*/ 90 h 692"/>
                <a:gd name="T62" fmla="*/ 153 w 206"/>
                <a:gd name="T63" fmla="*/ 69 h 692"/>
                <a:gd name="T64" fmla="*/ 160 w 206"/>
                <a:gd name="T65" fmla="*/ 47 h 692"/>
                <a:gd name="T66" fmla="*/ 157 w 206"/>
                <a:gd name="T67" fmla="*/ 32 h 692"/>
                <a:gd name="T68" fmla="*/ 163 w 206"/>
                <a:gd name="T69" fmla="*/ 12 h 6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6"/>
                <a:gd name="T106" fmla="*/ 0 h 692"/>
                <a:gd name="T107" fmla="*/ 206 w 206"/>
                <a:gd name="T108" fmla="*/ 692 h 6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6" h="692">
                  <a:moveTo>
                    <a:pt x="206" y="0"/>
                  </a:moveTo>
                  <a:lnTo>
                    <a:pt x="199" y="17"/>
                  </a:lnTo>
                  <a:lnTo>
                    <a:pt x="193" y="57"/>
                  </a:lnTo>
                  <a:lnTo>
                    <a:pt x="193" y="75"/>
                  </a:lnTo>
                  <a:lnTo>
                    <a:pt x="193" y="94"/>
                  </a:lnTo>
                  <a:lnTo>
                    <a:pt x="191" y="103"/>
                  </a:lnTo>
                  <a:lnTo>
                    <a:pt x="186" y="122"/>
                  </a:lnTo>
                  <a:lnTo>
                    <a:pt x="183" y="158"/>
                  </a:lnTo>
                  <a:lnTo>
                    <a:pt x="183" y="195"/>
                  </a:lnTo>
                  <a:lnTo>
                    <a:pt x="183" y="211"/>
                  </a:lnTo>
                  <a:lnTo>
                    <a:pt x="183" y="223"/>
                  </a:lnTo>
                  <a:lnTo>
                    <a:pt x="184" y="232"/>
                  </a:lnTo>
                  <a:lnTo>
                    <a:pt x="183" y="249"/>
                  </a:lnTo>
                  <a:lnTo>
                    <a:pt x="181" y="268"/>
                  </a:lnTo>
                  <a:lnTo>
                    <a:pt x="172" y="298"/>
                  </a:lnTo>
                  <a:lnTo>
                    <a:pt x="168" y="314"/>
                  </a:lnTo>
                  <a:lnTo>
                    <a:pt x="169" y="347"/>
                  </a:lnTo>
                  <a:lnTo>
                    <a:pt x="166" y="379"/>
                  </a:lnTo>
                  <a:lnTo>
                    <a:pt x="162" y="411"/>
                  </a:lnTo>
                  <a:lnTo>
                    <a:pt x="160" y="429"/>
                  </a:lnTo>
                  <a:lnTo>
                    <a:pt x="160" y="443"/>
                  </a:lnTo>
                  <a:lnTo>
                    <a:pt x="163" y="469"/>
                  </a:lnTo>
                  <a:lnTo>
                    <a:pt x="153" y="488"/>
                  </a:lnTo>
                  <a:lnTo>
                    <a:pt x="141" y="514"/>
                  </a:lnTo>
                  <a:lnTo>
                    <a:pt x="129" y="535"/>
                  </a:lnTo>
                  <a:lnTo>
                    <a:pt x="122" y="558"/>
                  </a:lnTo>
                  <a:lnTo>
                    <a:pt x="120" y="575"/>
                  </a:lnTo>
                  <a:lnTo>
                    <a:pt x="108" y="590"/>
                  </a:lnTo>
                  <a:lnTo>
                    <a:pt x="101" y="609"/>
                  </a:lnTo>
                  <a:lnTo>
                    <a:pt x="87" y="625"/>
                  </a:lnTo>
                  <a:lnTo>
                    <a:pt x="71" y="633"/>
                  </a:lnTo>
                  <a:lnTo>
                    <a:pt x="53" y="637"/>
                  </a:lnTo>
                  <a:lnTo>
                    <a:pt x="43" y="649"/>
                  </a:lnTo>
                  <a:lnTo>
                    <a:pt x="32" y="665"/>
                  </a:lnTo>
                  <a:lnTo>
                    <a:pt x="6" y="692"/>
                  </a:lnTo>
                  <a:lnTo>
                    <a:pt x="0" y="679"/>
                  </a:lnTo>
                  <a:lnTo>
                    <a:pt x="17" y="667"/>
                  </a:lnTo>
                  <a:lnTo>
                    <a:pt x="35" y="643"/>
                  </a:lnTo>
                  <a:lnTo>
                    <a:pt x="49" y="633"/>
                  </a:lnTo>
                  <a:lnTo>
                    <a:pt x="70" y="624"/>
                  </a:lnTo>
                  <a:lnTo>
                    <a:pt x="90" y="618"/>
                  </a:lnTo>
                  <a:lnTo>
                    <a:pt x="98" y="594"/>
                  </a:lnTo>
                  <a:lnTo>
                    <a:pt x="105" y="575"/>
                  </a:lnTo>
                  <a:lnTo>
                    <a:pt x="110" y="560"/>
                  </a:lnTo>
                  <a:lnTo>
                    <a:pt x="120" y="535"/>
                  </a:lnTo>
                  <a:lnTo>
                    <a:pt x="135" y="508"/>
                  </a:lnTo>
                  <a:lnTo>
                    <a:pt x="145" y="488"/>
                  </a:lnTo>
                  <a:lnTo>
                    <a:pt x="150" y="472"/>
                  </a:lnTo>
                  <a:lnTo>
                    <a:pt x="156" y="460"/>
                  </a:lnTo>
                  <a:lnTo>
                    <a:pt x="151" y="436"/>
                  </a:lnTo>
                  <a:lnTo>
                    <a:pt x="153" y="409"/>
                  </a:lnTo>
                  <a:lnTo>
                    <a:pt x="156" y="382"/>
                  </a:lnTo>
                  <a:lnTo>
                    <a:pt x="160" y="368"/>
                  </a:lnTo>
                  <a:lnTo>
                    <a:pt x="165" y="342"/>
                  </a:lnTo>
                  <a:lnTo>
                    <a:pt x="162" y="323"/>
                  </a:lnTo>
                  <a:lnTo>
                    <a:pt x="162" y="304"/>
                  </a:lnTo>
                  <a:lnTo>
                    <a:pt x="166" y="283"/>
                  </a:lnTo>
                  <a:lnTo>
                    <a:pt x="172" y="268"/>
                  </a:lnTo>
                  <a:lnTo>
                    <a:pt x="175" y="259"/>
                  </a:lnTo>
                  <a:lnTo>
                    <a:pt x="175" y="240"/>
                  </a:lnTo>
                  <a:lnTo>
                    <a:pt x="171" y="211"/>
                  </a:lnTo>
                  <a:lnTo>
                    <a:pt x="171" y="180"/>
                  </a:lnTo>
                  <a:lnTo>
                    <a:pt x="172" y="162"/>
                  </a:lnTo>
                  <a:lnTo>
                    <a:pt x="178" y="137"/>
                  </a:lnTo>
                  <a:lnTo>
                    <a:pt x="180" y="116"/>
                  </a:lnTo>
                  <a:lnTo>
                    <a:pt x="186" y="94"/>
                  </a:lnTo>
                  <a:lnTo>
                    <a:pt x="183" y="76"/>
                  </a:lnTo>
                  <a:lnTo>
                    <a:pt x="183" y="63"/>
                  </a:lnTo>
                  <a:lnTo>
                    <a:pt x="184" y="41"/>
                  </a:lnTo>
                  <a:lnTo>
                    <a:pt x="190" y="24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8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 rot="-3405074">
              <a:off x="2220" y="1615"/>
              <a:ext cx="140" cy="465"/>
            </a:xfrm>
            <a:custGeom>
              <a:avLst/>
              <a:gdLst>
                <a:gd name="T0" fmla="*/ 125 w 162"/>
                <a:gd name="T1" fmla="*/ 385 h 930"/>
                <a:gd name="T2" fmla="*/ 137 w 162"/>
                <a:gd name="T3" fmla="*/ 411 h 930"/>
                <a:gd name="T4" fmla="*/ 140 w 162"/>
                <a:gd name="T5" fmla="*/ 438 h 930"/>
                <a:gd name="T6" fmla="*/ 124 w 162"/>
                <a:gd name="T7" fmla="*/ 456 h 930"/>
                <a:gd name="T8" fmla="*/ 91 w 162"/>
                <a:gd name="T9" fmla="*/ 464 h 930"/>
                <a:gd name="T10" fmla="*/ 51 w 162"/>
                <a:gd name="T11" fmla="*/ 462 h 930"/>
                <a:gd name="T12" fmla="*/ 46 w 162"/>
                <a:gd name="T13" fmla="*/ 449 h 930"/>
                <a:gd name="T14" fmla="*/ 53 w 162"/>
                <a:gd name="T15" fmla="*/ 432 h 930"/>
                <a:gd name="T16" fmla="*/ 53 w 162"/>
                <a:gd name="T17" fmla="*/ 397 h 930"/>
                <a:gd name="T18" fmla="*/ 46 w 162"/>
                <a:gd name="T19" fmla="*/ 368 h 930"/>
                <a:gd name="T20" fmla="*/ 35 w 162"/>
                <a:gd name="T21" fmla="*/ 345 h 930"/>
                <a:gd name="T22" fmla="*/ 35 w 162"/>
                <a:gd name="T23" fmla="*/ 316 h 930"/>
                <a:gd name="T24" fmla="*/ 21 w 162"/>
                <a:gd name="T25" fmla="*/ 294 h 930"/>
                <a:gd name="T26" fmla="*/ 14 w 162"/>
                <a:gd name="T27" fmla="*/ 257 h 930"/>
                <a:gd name="T28" fmla="*/ 14 w 162"/>
                <a:gd name="T29" fmla="*/ 229 h 930"/>
                <a:gd name="T30" fmla="*/ 0 w 162"/>
                <a:gd name="T31" fmla="*/ 192 h 930"/>
                <a:gd name="T32" fmla="*/ 10 w 162"/>
                <a:gd name="T33" fmla="*/ 156 h 930"/>
                <a:gd name="T34" fmla="*/ 6 w 162"/>
                <a:gd name="T35" fmla="*/ 127 h 930"/>
                <a:gd name="T36" fmla="*/ 6 w 162"/>
                <a:gd name="T37" fmla="*/ 98 h 930"/>
                <a:gd name="T38" fmla="*/ 21 w 162"/>
                <a:gd name="T39" fmla="*/ 61 h 930"/>
                <a:gd name="T40" fmla="*/ 16 w 162"/>
                <a:gd name="T41" fmla="*/ 21 h 930"/>
                <a:gd name="T42" fmla="*/ 18 w 162"/>
                <a:gd name="T43" fmla="*/ 8 h 930"/>
                <a:gd name="T44" fmla="*/ 37 w 162"/>
                <a:gd name="T45" fmla="*/ 23 h 930"/>
                <a:gd name="T46" fmla="*/ 48 w 162"/>
                <a:gd name="T47" fmla="*/ 42 h 930"/>
                <a:gd name="T48" fmla="*/ 45 w 162"/>
                <a:gd name="T49" fmla="*/ 70 h 930"/>
                <a:gd name="T50" fmla="*/ 38 w 162"/>
                <a:gd name="T51" fmla="*/ 99 h 930"/>
                <a:gd name="T52" fmla="*/ 40 w 162"/>
                <a:gd name="T53" fmla="*/ 134 h 930"/>
                <a:gd name="T54" fmla="*/ 46 w 162"/>
                <a:gd name="T55" fmla="*/ 154 h 930"/>
                <a:gd name="T56" fmla="*/ 41 w 162"/>
                <a:gd name="T57" fmla="*/ 181 h 930"/>
                <a:gd name="T58" fmla="*/ 41 w 162"/>
                <a:gd name="T59" fmla="*/ 206 h 930"/>
                <a:gd name="T60" fmla="*/ 48 w 162"/>
                <a:gd name="T61" fmla="*/ 230 h 930"/>
                <a:gd name="T62" fmla="*/ 44 w 162"/>
                <a:gd name="T63" fmla="*/ 258 h 930"/>
                <a:gd name="T64" fmla="*/ 56 w 162"/>
                <a:gd name="T65" fmla="*/ 277 h 930"/>
                <a:gd name="T66" fmla="*/ 68 w 162"/>
                <a:gd name="T67" fmla="*/ 302 h 930"/>
                <a:gd name="T68" fmla="*/ 71 w 162"/>
                <a:gd name="T69" fmla="*/ 332 h 930"/>
                <a:gd name="T70" fmla="*/ 87 w 162"/>
                <a:gd name="T71" fmla="*/ 357 h 930"/>
                <a:gd name="T72" fmla="*/ 114 w 162"/>
                <a:gd name="T73" fmla="*/ 376 h 9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"/>
                <a:gd name="T112" fmla="*/ 0 h 930"/>
                <a:gd name="T113" fmla="*/ 162 w 162"/>
                <a:gd name="T114" fmla="*/ 930 h 9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" h="930">
                  <a:moveTo>
                    <a:pt x="132" y="751"/>
                  </a:moveTo>
                  <a:lnTo>
                    <a:pt x="145" y="770"/>
                  </a:lnTo>
                  <a:lnTo>
                    <a:pt x="149" y="796"/>
                  </a:lnTo>
                  <a:lnTo>
                    <a:pt x="158" y="821"/>
                  </a:lnTo>
                  <a:lnTo>
                    <a:pt x="160" y="856"/>
                  </a:lnTo>
                  <a:lnTo>
                    <a:pt x="162" y="875"/>
                  </a:lnTo>
                  <a:lnTo>
                    <a:pt x="154" y="900"/>
                  </a:lnTo>
                  <a:lnTo>
                    <a:pt x="143" y="912"/>
                  </a:lnTo>
                  <a:lnTo>
                    <a:pt x="128" y="918"/>
                  </a:lnTo>
                  <a:lnTo>
                    <a:pt x="105" y="928"/>
                  </a:lnTo>
                  <a:lnTo>
                    <a:pt x="82" y="930"/>
                  </a:lnTo>
                  <a:lnTo>
                    <a:pt x="59" y="924"/>
                  </a:lnTo>
                  <a:lnTo>
                    <a:pt x="41" y="915"/>
                  </a:lnTo>
                  <a:lnTo>
                    <a:pt x="53" y="897"/>
                  </a:lnTo>
                  <a:lnTo>
                    <a:pt x="56" y="879"/>
                  </a:lnTo>
                  <a:lnTo>
                    <a:pt x="61" y="863"/>
                  </a:lnTo>
                  <a:lnTo>
                    <a:pt x="62" y="833"/>
                  </a:lnTo>
                  <a:lnTo>
                    <a:pt x="61" y="793"/>
                  </a:lnTo>
                  <a:lnTo>
                    <a:pt x="57" y="765"/>
                  </a:lnTo>
                  <a:lnTo>
                    <a:pt x="53" y="736"/>
                  </a:lnTo>
                  <a:lnTo>
                    <a:pt x="50" y="713"/>
                  </a:lnTo>
                  <a:lnTo>
                    <a:pt x="40" y="689"/>
                  </a:lnTo>
                  <a:lnTo>
                    <a:pt x="41" y="656"/>
                  </a:lnTo>
                  <a:lnTo>
                    <a:pt x="40" y="632"/>
                  </a:lnTo>
                  <a:lnTo>
                    <a:pt x="37" y="610"/>
                  </a:lnTo>
                  <a:lnTo>
                    <a:pt x="24" y="588"/>
                  </a:lnTo>
                  <a:lnTo>
                    <a:pt x="13" y="548"/>
                  </a:lnTo>
                  <a:lnTo>
                    <a:pt x="16" y="513"/>
                  </a:lnTo>
                  <a:lnTo>
                    <a:pt x="18" y="482"/>
                  </a:lnTo>
                  <a:lnTo>
                    <a:pt x="16" y="458"/>
                  </a:lnTo>
                  <a:lnTo>
                    <a:pt x="12" y="421"/>
                  </a:lnTo>
                  <a:lnTo>
                    <a:pt x="0" y="384"/>
                  </a:lnTo>
                  <a:lnTo>
                    <a:pt x="6" y="352"/>
                  </a:lnTo>
                  <a:lnTo>
                    <a:pt x="12" y="312"/>
                  </a:lnTo>
                  <a:lnTo>
                    <a:pt x="12" y="278"/>
                  </a:lnTo>
                  <a:lnTo>
                    <a:pt x="7" y="254"/>
                  </a:lnTo>
                  <a:lnTo>
                    <a:pt x="9" y="232"/>
                  </a:lnTo>
                  <a:lnTo>
                    <a:pt x="7" y="195"/>
                  </a:lnTo>
                  <a:lnTo>
                    <a:pt x="16" y="164"/>
                  </a:lnTo>
                  <a:lnTo>
                    <a:pt x="24" y="122"/>
                  </a:lnTo>
                  <a:lnTo>
                    <a:pt x="27" y="77"/>
                  </a:lnTo>
                  <a:lnTo>
                    <a:pt x="18" y="42"/>
                  </a:lnTo>
                  <a:lnTo>
                    <a:pt x="4" y="0"/>
                  </a:lnTo>
                  <a:lnTo>
                    <a:pt x="21" y="16"/>
                  </a:lnTo>
                  <a:lnTo>
                    <a:pt x="34" y="30"/>
                  </a:lnTo>
                  <a:lnTo>
                    <a:pt x="43" y="45"/>
                  </a:lnTo>
                  <a:lnTo>
                    <a:pt x="50" y="62"/>
                  </a:lnTo>
                  <a:lnTo>
                    <a:pt x="55" y="84"/>
                  </a:lnTo>
                  <a:lnTo>
                    <a:pt x="55" y="109"/>
                  </a:lnTo>
                  <a:lnTo>
                    <a:pt x="52" y="140"/>
                  </a:lnTo>
                  <a:lnTo>
                    <a:pt x="46" y="174"/>
                  </a:lnTo>
                  <a:lnTo>
                    <a:pt x="44" y="198"/>
                  </a:lnTo>
                  <a:lnTo>
                    <a:pt x="43" y="237"/>
                  </a:lnTo>
                  <a:lnTo>
                    <a:pt x="46" y="268"/>
                  </a:lnTo>
                  <a:lnTo>
                    <a:pt x="52" y="292"/>
                  </a:lnTo>
                  <a:lnTo>
                    <a:pt x="53" y="308"/>
                  </a:lnTo>
                  <a:lnTo>
                    <a:pt x="52" y="338"/>
                  </a:lnTo>
                  <a:lnTo>
                    <a:pt x="47" y="361"/>
                  </a:lnTo>
                  <a:lnTo>
                    <a:pt x="43" y="383"/>
                  </a:lnTo>
                  <a:lnTo>
                    <a:pt x="47" y="412"/>
                  </a:lnTo>
                  <a:lnTo>
                    <a:pt x="55" y="438"/>
                  </a:lnTo>
                  <a:lnTo>
                    <a:pt x="56" y="460"/>
                  </a:lnTo>
                  <a:lnTo>
                    <a:pt x="55" y="484"/>
                  </a:lnTo>
                  <a:lnTo>
                    <a:pt x="51" y="515"/>
                  </a:lnTo>
                  <a:lnTo>
                    <a:pt x="58" y="533"/>
                  </a:lnTo>
                  <a:lnTo>
                    <a:pt x="65" y="554"/>
                  </a:lnTo>
                  <a:lnTo>
                    <a:pt x="73" y="579"/>
                  </a:lnTo>
                  <a:lnTo>
                    <a:pt x="79" y="603"/>
                  </a:lnTo>
                  <a:lnTo>
                    <a:pt x="82" y="631"/>
                  </a:lnTo>
                  <a:lnTo>
                    <a:pt x="82" y="664"/>
                  </a:lnTo>
                  <a:lnTo>
                    <a:pt x="94" y="693"/>
                  </a:lnTo>
                  <a:lnTo>
                    <a:pt x="101" y="713"/>
                  </a:lnTo>
                  <a:lnTo>
                    <a:pt x="115" y="733"/>
                  </a:lnTo>
                  <a:lnTo>
                    <a:pt x="132" y="751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23527" y="2059259"/>
            <a:ext cx="2816548" cy="3053382"/>
            <a:chOff x="323527" y="3357563"/>
            <a:chExt cx="2816548" cy="3053382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 rot="20369113">
              <a:off x="1187450" y="46545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 rot="20369113">
              <a:off x="1403350" y="50133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 rot="20369113">
              <a:off x="827088" y="55181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 rot="20369113">
              <a:off x="1906588" y="49418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 rot="20369113">
              <a:off x="1763713" y="54467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 rot="1200000">
              <a:off x="2195513" y="50863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 rot="1200000">
              <a:off x="1690688" y="52308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 rot="1200000">
              <a:off x="1547813" y="47974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 rot="6000000">
              <a:off x="1038225" y="50180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 rot="6000000">
              <a:off x="1255713" y="53070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 rot="9000000">
              <a:off x="2195513" y="53736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 rot="9000000">
              <a:off x="1258888" y="55895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 rot="9000000">
              <a:off x="1835150" y="56626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 rot="20369113">
              <a:off x="1979613" y="33575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 rot="20369113">
              <a:off x="2195513" y="37163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 rot="20369113">
              <a:off x="1619250" y="42211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 rot="20369113">
              <a:off x="2627313" y="38608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 rot="20369113">
              <a:off x="2484438" y="43656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Rectangle 33"/>
            <p:cNvSpPr>
              <a:spLocks noChangeArrowheads="1"/>
            </p:cNvSpPr>
            <p:nvPr/>
          </p:nvSpPr>
          <p:spPr bwMode="auto">
            <a:xfrm rot="1200000">
              <a:off x="2916238" y="40052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" name="Rectangle 34"/>
            <p:cNvSpPr>
              <a:spLocks noChangeArrowheads="1"/>
            </p:cNvSpPr>
            <p:nvPr/>
          </p:nvSpPr>
          <p:spPr bwMode="auto">
            <a:xfrm rot="1200000">
              <a:off x="2411413" y="41497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 rot="1200000">
              <a:off x="2339975" y="35004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 rot="6000000">
              <a:off x="1830388" y="37211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" name="Rectangle 37"/>
            <p:cNvSpPr>
              <a:spLocks noChangeArrowheads="1"/>
            </p:cNvSpPr>
            <p:nvPr/>
          </p:nvSpPr>
          <p:spPr bwMode="auto">
            <a:xfrm rot="6000000">
              <a:off x="2047875" y="40100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Rectangle 38"/>
            <p:cNvSpPr>
              <a:spLocks noChangeArrowheads="1"/>
            </p:cNvSpPr>
            <p:nvPr/>
          </p:nvSpPr>
          <p:spPr bwMode="auto">
            <a:xfrm rot="9000000">
              <a:off x="2916238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 rot="9000000">
              <a:off x="2051050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 rot="9000000">
              <a:off x="2555875" y="45815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323527" y="5949280"/>
              <a:ext cx="25869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latin typeface="Tahoma" pitchFamily="34" charset="0"/>
                </a:rPr>
                <a:t>Argila dispersa</a:t>
              </a:r>
            </a:p>
          </p:txBody>
        </p:sp>
        <p:cxnSp>
          <p:nvCxnSpPr>
            <p:cNvPr id="44" name="Conector de seta reta 43"/>
            <p:cNvCxnSpPr/>
            <p:nvPr/>
          </p:nvCxnSpPr>
          <p:spPr>
            <a:xfrm flipV="1">
              <a:off x="939006" y="5713681"/>
              <a:ext cx="211137" cy="2355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130"/>
          <p:cNvGrpSpPr>
            <a:grpSpLocks/>
          </p:cNvGrpSpPr>
          <p:nvPr/>
        </p:nvGrpSpPr>
        <p:grpSpPr bwMode="auto">
          <a:xfrm>
            <a:off x="4572000" y="1916841"/>
            <a:ext cx="4475163" cy="3248035"/>
            <a:chOff x="2880" y="2116"/>
            <a:chExt cx="2819" cy="2046"/>
          </a:xfrm>
        </p:grpSpPr>
        <p:grpSp>
          <p:nvGrpSpPr>
            <p:cNvPr id="46" name="Group 45"/>
            <p:cNvGrpSpPr>
              <a:grpSpLocks/>
            </p:cNvGrpSpPr>
            <p:nvPr/>
          </p:nvGrpSpPr>
          <p:grpSpPr bwMode="auto">
            <a:xfrm rot="-621878">
              <a:off x="3208" y="2205"/>
              <a:ext cx="1931" cy="881"/>
              <a:chOff x="1625" y="1468"/>
              <a:chExt cx="1399" cy="510"/>
            </a:xfrm>
          </p:grpSpPr>
          <p:sp>
            <p:nvSpPr>
              <p:cNvPr id="114" name="Freeform 46"/>
              <p:cNvSpPr>
                <a:spLocks/>
              </p:cNvSpPr>
              <p:nvPr/>
            </p:nvSpPr>
            <p:spPr bwMode="auto">
              <a:xfrm rot="-3405074">
                <a:off x="2198" y="1175"/>
                <a:ext cx="235" cy="1372"/>
              </a:xfrm>
              <a:custGeom>
                <a:avLst/>
                <a:gdLst>
                  <a:gd name="T0" fmla="*/ 114 w 271"/>
                  <a:gd name="T1" fmla="*/ 6 h 2744"/>
                  <a:gd name="T2" fmla="*/ 69 w 271"/>
                  <a:gd name="T3" fmla="*/ 40 h 2744"/>
                  <a:gd name="T4" fmla="*/ 53 w 271"/>
                  <a:gd name="T5" fmla="*/ 110 h 2744"/>
                  <a:gd name="T6" fmla="*/ 58 w 271"/>
                  <a:gd name="T7" fmla="*/ 172 h 2744"/>
                  <a:gd name="T8" fmla="*/ 48 w 271"/>
                  <a:gd name="T9" fmla="*/ 218 h 2744"/>
                  <a:gd name="T10" fmla="*/ 48 w 271"/>
                  <a:gd name="T11" fmla="*/ 268 h 2744"/>
                  <a:gd name="T12" fmla="*/ 53 w 271"/>
                  <a:gd name="T13" fmla="*/ 343 h 2744"/>
                  <a:gd name="T14" fmla="*/ 48 w 271"/>
                  <a:gd name="T15" fmla="*/ 389 h 2744"/>
                  <a:gd name="T16" fmla="*/ 58 w 271"/>
                  <a:gd name="T17" fmla="*/ 444 h 2744"/>
                  <a:gd name="T18" fmla="*/ 40 w 271"/>
                  <a:gd name="T19" fmla="*/ 511 h 2744"/>
                  <a:gd name="T20" fmla="*/ 50 w 271"/>
                  <a:gd name="T21" fmla="*/ 568 h 2744"/>
                  <a:gd name="T22" fmla="*/ 53 w 271"/>
                  <a:gd name="T23" fmla="*/ 622 h 2744"/>
                  <a:gd name="T24" fmla="*/ 40 w 271"/>
                  <a:gd name="T25" fmla="*/ 678 h 2744"/>
                  <a:gd name="T26" fmla="*/ 48 w 271"/>
                  <a:gd name="T27" fmla="*/ 731 h 2744"/>
                  <a:gd name="T28" fmla="*/ 50 w 271"/>
                  <a:gd name="T29" fmla="*/ 789 h 2744"/>
                  <a:gd name="T30" fmla="*/ 37 w 271"/>
                  <a:gd name="T31" fmla="*/ 841 h 2744"/>
                  <a:gd name="T32" fmla="*/ 37 w 271"/>
                  <a:gd name="T33" fmla="*/ 898 h 2744"/>
                  <a:gd name="T34" fmla="*/ 45 w 271"/>
                  <a:gd name="T35" fmla="*/ 949 h 2744"/>
                  <a:gd name="T36" fmla="*/ 42 w 271"/>
                  <a:gd name="T37" fmla="*/ 1006 h 2744"/>
                  <a:gd name="T38" fmla="*/ 32 w 271"/>
                  <a:gd name="T39" fmla="*/ 1062 h 2744"/>
                  <a:gd name="T40" fmla="*/ 32 w 271"/>
                  <a:gd name="T41" fmla="*/ 1142 h 2744"/>
                  <a:gd name="T42" fmla="*/ 18 w 271"/>
                  <a:gd name="T43" fmla="*/ 1197 h 2744"/>
                  <a:gd name="T44" fmla="*/ 26 w 271"/>
                  <a:gd name="T45" fmla="*/ 1248 h 2744"/>
                  <a:gd name="T46" fmla="*/ 10 w 271"/>
                  <a:gd name="T47" fmla="*/ 1285 h 2744"/>
                  <a:gd name="T48" fmla="*/ 0 w 271"/>
                  <a:gd name="T49" fmla="*/ 1340 h 2744"/>
                  <a:gd name="T50" fmla="*/ 37 w 271"/>
                  <a:gd name="T51" fmla="*/ 1368 h 2744"/>
                  <a:gd name="T52" fmla="*/ 127 w 271"/>
                  <a:gd name="T53" fmla="*/ 1372 h 2744"/>
                  <a:gd name="T54" fmla="*/ 212 w 271"/>
                  <a:gd name="T55" fmla="*/ 1360 h 2744"/>
                  <a:gd name="T56" fmla="*/ 235 w 271"/>
                  <a:gd name="T57" fmla="*/ 1344 h 2744"/>
                  <a:gd name="T58" fmla="*/ 228 w 271"/>
                  <a:gd name="T59" fmla="*/ 1324 h 2744"/>
                  <a:gd name="T60" fmla="*/ 209 w 271"/>
                  <a:gd name="T61" fmla="*/ 1299 h 2744"/>
                  <a:gd name="T62" fmla="*/ 193 w 271"/>
                  <a:gd name="T63" fmla="*/ 1265 h 2744"/>
                  <a:gd name="T64" fmla="*/ 188 w 271"/>
                  <a:gd name="T65" fmla="*/ 1217 h 2744"/>
                  <a:gd name="T66" fmla="*/ 201 w 271"/>
                  <a:gd name="T67" fmla="*/ 1175 h 2744"/>
                  <a:gd name="T68" fmla="*/ 193 w 271"/>
                  <a:gd name="T69" fmla="*/ 1126 h 2744"/>
                  <a:gd name="T70" fmla="*/ 206 w 271"/>
                  <a:gd name="T71" fmla="*/ 1055 h 2744"/>
                  <a:gd name="T72" fmla="*/ 199 w 271"/>
                  <a:gd name="T73" fmla="*/ 994 h 2744"/>
                  <a:gd name="T74" fmla="*/ 206 w 271"/>
                  <a:gd name="T75" fmla="*/ 942 h 2744"/>
                  <a:gd name="T76" fmla="*/ 214 w 271"/>
                  <a:gd name="T77" fmla="*/ 881 h 2744"/>
                  <a:gd name="T78" fmla="*/ 212 w 271"/>
                  <a:gd name="T79" fmla="*/ 830 h 2744"/>
                  <a:gd name="T80" fmla="*/ 199 w 271"/>
                  <a:gd name="T81" fmla="*/ 786 h 2744"/>
                  <a:gd name="T82" fmla="*/ 212 w 271"/>
                  <a:gd name="T83" fmla="*/ 728 h 2744"/>
                  <a:gd name="T84" fmla="*/ 219 w 271"/>
                  <a:gd name="T85" fmla="*/ 673 h 2744"/>
                  <a:gd name="T86" fmla="*/ 207 w 271"/>
                  <a:gd name="T87" fmla="*/ 622 h 2744"/>
                  <a:gd name="T88" fmla="*/ 207 w 271"/>
                  <a:gd name="T89" fmla="*/ 574 h 2744"/>
                  <a:gd name="T90" fmla="*/ 217 w 271"/>
                  <a:gd name="T91" fmla="*/ 528 h 2744"/>
                  <a:gd name="T92" fmla="*/ 207 w 271"/>
                  <a:gd name="T93" fmla="*/ 479 h 2744"/>
                  <a:gd name="T94" fmla="*/ 219 w 271"/>
                  <a:gd name="T95" fmla="*/ 402 h 2744"/>
                  <a:gd name="T96" fmla="*/ 222 w 271"/>
                  <a:gd name="T97" fmla="*/ 350 h 2744"/>
                  <a:gd name="T98" fmla="*/ 212 w 271"/>
                  <a:gd name="T99" fmla="*/ 306 h 2744"/>
                  <a:gd name="T100" fmla="*/ 222 w 271"/>
                  <a:gd name="T101" fmla="*/ 237 h 2744"/>
                  <a:gd name="T102" fmla="*/ 212 w 271"/>
                  <a:gd name="T103" fmla="*/ 181 h 2744"/>
                  <a:gd name="T104" fmla="*/ 209 w 271"/>
                  <a:gd name="T105" fmla="*/ 114 h 2744"/>
                  <a:gd name="T106" fmla="*/ 218 w 271"/>
                  <a:gd name="T107" fmla="*/ 58 h 2744"/>
                  <a:gd name="T108" fmla="*/ 197 w 271"/>
                  <a:gd name="T109" fmla="*/ 15 h 2744"/>
                  <a:gd name="T110" fmla="*/ 139 w 271"/>
                  <a:gd name="T111" fmla="*/ 0 h 27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1"/>
                  <a:gd name="T169" fmla="*/ 0 h 2744"/>
                  <a:gd name="T170" fmla="*/ 271 w 271"/>
                  <a:gd name="T171" fmla="*/ 2744 h 27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1" h="2744">
                    <a:moveTo>
                      <a:pt x="160" y="0"/>
                    </a:moveTo>
                    <a:lnTo>
                      <a:pt x="131" y="12"/>
                    </a:lnTo>
                    <a:lnTo>
                      <a:pt x="116" y="31"/>
                    </a:lnTo>
                    <a:lnTo>
                      <a:pt x="79" y="79"/>
                    </a:lnTo>
                    <a:lnTo>
                      <a:pt x="61" y="142"/>
                    </a:lnTo>
                    <a:lnTo>
                      <a:pt x="61" y="220"/>
                    </a:lnTo>
                    <a:lnTo>
                      <a:pt x="70" y="278"/>
                    </a:lnTo>
                    <a:lnTo>
                      <a:pt x="67" y="345"/>
                    </a:lnTo>
                    <a:lnTo>
                      <a:pt x="61" y="397"/>
                    </a:lnTo>
                    <a:lnTo>
                      <a:pt x="55" y="437"/>
                    </a:lnTo>
                    <a:lnTo>
                      <a:pt x="55" y="489"/>
                    </a:lnTo>
                    <a:lnTo>
                      <a:pt x="55" y="535"/>
                    </a:lnTo>
                    <a:lnTo>
                      <a:pt x="67" y="613"/>
                    </a:lnTo>
                    <a:lnTo>
                      <a:pt x="61" y="685"/>
                    </a:lnTo>
                    <a:lnTo>
                      <a:pt x="52" y="736"/>
                    </a:lnTo>
                    <a:lnTo>
                      <a:pt x="55" y="779"/>
                    </a:lnTo>
                    <a:lnTo>
                      <a:pt x="61" y="825"/>
                    </a:lnTo>
                    <a:lnTo>
                      <a:pt x="67" y="888"/>
                    </a:lnTo>
                    <a:lnTo>
                      <a:pt x="61" y="959"/>
                    </a:lnTo>
                    <a:lnTo>
                      <a:pt x="46" y="1023"/>
                    </a:lnTo>
                    <a:lnTo>
                      <a:pt x="49" y="1085"/>
                    </a:lnTo>
                    <a:lnTo>
                      <a:pt x="58" y="1136"/>
                    </a:lnTo>
                    <a:lnTo>
                      <a:pt x="61" y="1188"/>
                    </a:lnTo>
                    <a:lnTo>
                      <a:pt x="61" y="1243"/>
                    </a:lnTo>
                    <a:lnTo>
                      <a:pt x="49" y="1313"/>
                    </a:lnTo>
                    <a:lnTo>
                      <a:pt x="46" y="1356"/>
                    </a:lnTo>
                    <a:lnTo>
                      <a:pt x="49" y="1408"/>
                    </a:lnTo>
                    <a:lnTo>
                      <a:pt x="55" y="1463"/>
                    </a:lnTo>
                    <a:lnTo>
                      <a:pt x="55" y="1526"/>
                    </a:lnTo>
                    <a:lnTo>
                      <a:pt x="58" y="1579"/>
                    </a:lnTo>
                    <a:lnTo>
                      <a:pt x="52" y="1621"/>
                    </a:lnTo>
                    <a:lnTo>
                      <a:pt x="43" y="1683"/>
                    </a:lnTo>
                    <a:lnTo>
                      <a:pt x="43" y="1741"/>
                    </a:lnTo>
                    <a:lnTo>
                      <a:pt x="43" y="1796"/>
                    </a:lnTo>
                    <a:lnTo>
                      <a:pt x="49" y="1840"/>
                    </a:lnTo>
                    <a:lnTo>
                      <a:pt x="52" y="1899"/>
                    </a:lnTo>
                    <a:lnTo>
                      <a:pt x="61" y="1951"/>
                    </a:lnTo>
                    <a:lnTo>
                      <a:pt x="49" y="2012"/>
                    </a:lnTo>
                    <a:lnTo>
                      <a:pt x="37" y="2061"/>
                    </a:lnTo>
                    <a:lnTo>
                      <a:pt x="37" y="2123"/>
                    </a:lnTo>
                    <a:lnTo>
                      <a:pt x="43" y="2210"/>
                    </a:lnTo>
                    <a:lnTo>
                      <a:pt x="37" y="2284"/>
                    </a:lnTo>
                    <a:lnTo>
                      <a:pt x="24" y="2352"/>
                    </a:lnTo>
                    <a:lnTo>
                      <a:pt x="21" y="2394"/>
                    </a:lnTo>
                    <a:lnTo>
                      <a:pt x="24" y="2453"/>
                    </a:lnTo>
                    <a:lnTo>
                      <a:pt x="30" y="2495"/>
                    </a:lnTo>
                    <a:lnTo>
                      <a:pt x="24" y="2539"/>
                    </a:lnTo>
                    <a:lnTo>
                      <a:pt x="12" y="2570"/>
                    </a:lnTo>
                    <a:lnTo>
                      <a:pt x="6" y="2625"/>
                    </a:lnTo>
                    <a:lnTo>
                      <a:pt x="0" y="2680"/>
                    </a:lnTo>
                    <a:lnTo>
                      <a:pt x="3" y="2719"/>
                    </a:lnTo>
                    <a:lnTo>
                      <a:pt x="43" y="2735"/>
                    </a:lnTo>
                    <a:lnTo>
                      <a:pt x="85" y="2744"/>
                    </a:lnTo>
                    <a:lnTo>
                      <a:pt x="147" y="2744"/>
                    </a:lnTo>
                    <a:lnTo>
                      <a:pt x="205" y="2735"/>
                    </a:lnTo>
                    <a:lnTo>
                      <a:pt x="244" y="2719"/>
                    </a:lnTo>
                    <a:lnTo>
                      <a:pt x="268" y="2703"/>
                    </a:lnTo>
                    <a:lnTo>
                      <a:pt x="271" y="2688"/>
                    </a:lnTo>
                    <a:lnTo>
                      <a:pt x="270" y="2675"/>
                    </a:lnTo>
                    <a:lnTo>
                      <a:pt x="263" y="2648"/>
                    </a:lnTo>
                    <a:lnTo>
                      <a:pt x="256" y="2627"/>
                    </a:lnTo>
                    <a:lnTo>
                      <a:pt x="241" y="2597"/>
                    </a:lnTo>
                    <a:lnTo>
                      <a:pt x="233" y="2572"/>
                    </a:lnTo>
                    <a:lnTo>
                      <a:pt x="223" y="2530"/>
                    </a:lnTo>
                    <a:lnTo>
                      <a:pt x="221" y="2493"/>
                    </a:lnTo>
                    <a:lnTo>
                      <a:pt x="217" y="2434"/>
                    </a:lnTo>
                    <a:lnTo>
                      <a:pt x="227" y="2390"/>
                    </a:lnTo>
                    <a:lnTo>
                      <a:pt x="232" y="2349"/>
                    </a:lnTo>
                    <a:lnTo>
                      <a:pt x="227" y="2296"/>
                    </a:lnTo>
                    <a:lnTo>
                      <a:pt x="223" y="2251"/>
                    </a:lnTo>
                    <a:lnTo>
                      <a:pt x="229" y="2193"/>
                    </a:lnTo>
                    <a:lnTo>
                      <a:pt x="238" y="2110"/>
                    </a:lnTo>
                    <a:lnTo>
                      <a:pt x="233" y="2044"/>
                    </a:lnTo>
                    <a:lnTo>
                      <a:pt x="229" y="1988"/>
                    </a:lnTo>
                    <a:lnTo>
                      <a:pt x="229" y="1927"/>
                    </a:lnTo>
                    <a:lnTo>
                      <a:pt x="238" y="1884"/>
                    </a:lnTo>
                    <a:lnTo>
                      <a:pt x="244" y="1823"/>
                    </a:lnTo>
                    <a:lnTo>
                      <a:pt x="247" y="1762"/>
                    </a:lnTo>
                    <a:lnTo>
                      <a:pt x="247" y="1716"/>
                    </a:lnTo>
                    <a:lnTo>
                      <a:pt x="244" y="1661"/>
                    </a:lnTo>
                    <a:lnTo>
                      <a:pt x="238" y="1615"/>
                    </a:lnTo>
                    <a:lnTo>
                      <a:pt x="229" y="1573"/>
                    </a:lnTo>
                    <a:lnTo>
                      <a:pt x="233" y="1533"/>
                    </a:lnTo>
                    <a:lnTo>
                      <a:pt x="244" y="1456"/>
                    </a:lnTo>
                    <a:lnTo>
                      <a:pt x="253" y="1395"/>
                    </a:lnTo>
                    <a:lnTo>
                      <a:pt x="253" y="1346"/>
                    </a:lnTo>
                    <a:lnTo>
                      <a:pt x="250" y="1295"/>
                    </a:lnTo>
                    <a:lnTo>
                      <a:pt x="239" y="1243"/>
                    </a:lnTo>
                    <a:lnTo>
                      <a:pt x="238" y="1197"/>
                    </a:lnTo>
                    <a:lnTo>
                      <a:pt x="239" y="1148"/>
                    </a:lnTo>
                    <a:lnTo>
                      <a:pt x="244" y="1102"/>
                    </a:lnTo>
                    <a:lnTo>
                      <a:pt x="250" y="1056"/>
                    </a:lnTo>
                    <a:lnTo>
                      <a:pt x="250" y="1010"/>
                    </a:lnTo>
                    <a:lnTo>
                      <a:pt x="239" y="959"/>
                    </a:lnTo>
                    <a:lnTo>
                      <a:pt x="239" y="873"/>
                    </a:lnTo>
                    <a:lnTo>
                      <a:pt x="253" y="804"/>
                    </a:lnTo>
                    <a:lnTo>
                      <a:pt x="256" y="761"/>
                    </a:lnTo>
                    <a:lnTo>
                      <a:pt x="256" y="700"/>
                    </a:lnTo>
                    <a:lnTo>
                      <a:pt x="251" y="652"/>
                    </a:lnTo>
                    <a:lnTo>
                      <a:pt x="244" y="611"/>
                    </a:lnTo>
                    <a:lnTo>
                      <a:pt x="253" y="538"/>
                    </a:lnTo>
                    <a:lnTo>
                      <a:pt x="256" y="474"/>
                    </a:lnTo>
                    <a:lnTo>
                      <a:pt x="250" y="400"/>
                    </a:lnTo>
                    <a:lnTo>
                      <a:pt x="245" y="362"/>
                    </a:lnTo>
                    <a:lnTo>
                      <a:pt x="238" y="287"/>
                    </a:lnTo>
                    <a:lnTo>
                      <a:pt x="241" y="229"/>
                    </a:lnTo>
                    <a:lnTo>
                      <a:pt x="250" y="171"/>
                    </a:lnTo>
                    <a:lnTo>
                      <a:pt x="251" y="117"/>
                    </a:lnTo>
                    <a:lnTo>
                      <a:pt x="241" y="67"/>
                    </a:lnTo>
                    <a:lnTo>
                      <a:pt x="227" y="31"/>
                    </a:lnTo>
                    <a:lnTo>
                      <a:pt x="195" y="9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Freeform 47"/>
              <p:cNvSpPr>
                <a:spLocks/>
              </p:cNvSpPr>
              <p:nvPr/>
            </p:nvSpPr>
            <p:spPr bwMode="auto">
              <a:xfrm rot="-3405074">
                <a:off x="2276" y="1145"/>
                <a:ext cx="134" cy="1362"/>
              </a:xfrm>
              <a:custGeom>
                <a:avLst/>
                <a:gdLst>
                  <a:gd name="T0" fmla="*/ 53 w 154"/>
                  <a:gd name="T1" fmla="*/ 11 h 2725"/>
                  <a:gd name="T2" fmla="*/ 59 w 154"/>
                  <a:gd name="T3" fmla="*/ 66 h 2725"/>
                  <a:gd name="T4" fmla="*/ 33 w 154"/>
                  <a:gd name="T5" fmla="*/ 134 h 2725"/>
                  <a:gd name="T6" fmla="*/ 57 w 154"/>
                  <a:gd name="T7" fmla="*/ 194 h 2725"/>
                  <a:gd name="T8" fmla="*/ 51 w 154"/>
                  <a:gd name="T9" fmla="*/ 241 h 2725"/>
                  <a:gd name="T10" fmla="*/ 38 w 154"/>
                  <a:gd name="T11" fmla="*/ 304 h 2725"/>
                  <a:gd name="T12" fmla="*/ 51 w 154"/>
                  <a:gd name="T13" fmla="*/ 362 h 2725"/>
                  <a:gd name="T14" fmla="*/ 44 w 154"/>
                  <a:gd name="T15" fmla="*/ 409 h 2725"/>
                  <a:gd name="T16" fmla="*/ 38 w 154"/>
                  <a:gd name="T17" fmla="*/ 471 h 2725"/>
                  <a:gd name="T18" fmla="*/ 51 w 154"/>
                  <a:gd name="T19" fmla="*/ 539 h 2725"/>
                  <a:gd name="T20" fmla="*/ 38 w 154"/>
                  <a:gd name="T21" fmla="*/ 592 h 2725"/>
                  <a:gd name="T22" fmla="*/ 41 w 154"/>
                  <a:gd name="T23" fmla="*/ 646 h 2725"/>
                  <a:gd name="T24" fmla="*/ 49 w 154"/>
                  <a:gd name="T25" fmla="*/ 704 h 2725"/>
                  <a:gd name="T26" fmla="*/ 27 w 154"/>
                  <a:gd name="T27" fmla="*/ 758 h 2725"/>
                  <a:gd name="T28" fmla="*/ 38 w 154"/>
                  <a:gd name="T29" fmla="*/ 811 h 2725"/>
                  <a:gd name="T30" fmla="*/ 46 w 154"/>
                  <a:gd name="T31" fmla="*/ 868 h 2725"/>
                  <a:gd name="T32" fmla="*/ 38 w 154"/>
                  <a:gd name="T33" fmla="*/ 916 h 2725"/>
                  <a:gd name="T34" fmla="*/ 30 w 154"/>
                  <a:gd name="T35" fmla="*/ 970 h 2725"/>
                  <a:gd name="T36" fmla="*/ 38 w 154"/>
                  <a:gd name="T37" fmla="*/ 1035 h 2725"/>
                  <a:gd name="T38" fmla="*/ 22 w 154"/>
                  <a:gd name="T39" fmla="*/ 1099 h 2725"/>
                  <a:gd name="T40" fmla="*/ 33 w 154"/>
                  <a:gd name="T41" fmla="*/ 1172 h 2725"/>
                  <a:gd name="T42" fmla="*/ 30 w 154"/>
                  <a:gd name="T43" fmla="*/ 1222 h 2725"/>
                  <a:gd name="T44" fmla="*/ 36 w 154"/>
                  <a:gd name="T45" fmla="*/ 1277 h 2725"/>
                  <a:gd name="T46" fmla="*/ 30 w 154"/>
                  <a:gd name="T47" fmla="*/ 1320 h 2725"/>
                  <a:gd name="T48" fmla="*/ 10 w 154"/>
                  <a:gd name="T49" fmla="*/ 1349 h 2725"/>
                  <a:gd name="T50" fmla="*/ 35 w 154"/>
                  <a:gd name="T51" fmla="*/ 1362 h 2725"/>
                  <a:gd name="T52" fmla="*/ 119 w 154"/>
                  <a:gd name="T53" fmla="*/ 1349 h 2725"/>
                  <a:gd name="T54" fmla="*/ 123 w 154"/>
                  <a:gd name="T55" fmla="*/ 1327 h 2725"/>
                  <a:gd name="T56" fmla="*/ 107 w 154"/>
                  <a:gd name="T57" fmla="*/ 1310 h 2725"/>
                  <a:gd name="T58" fmla="*/ 91 w 154"/>
                  <a:gd name="T59" fmla="*/ 1285 h 2725"/>
                  <a:gd name="T60" fmla="*/ 75 w 154"/>
                  <a:gd name="T61" fmla="*/ 1248 h 2725"/>
                  <a:gd name="T62" fmla="*/ 80 w 154"/>
                  <a:gd name="T63" fmla="*/ 1215 h 2725"/>
                  <a:gd name="T64" fmla="*/ 91 w 154"/>
                  <a:gd name="T65" fmla="*/ 1169 h 2725"/>
                  <a:gd name="T66" fmla="*/ 86 w 154"/>
                  <a:gd name="T67" fmla="*/ 1122 h 2725"/>
                  <a:gd name="T68" fmla="*/ 94 w 154"/>
                  <a:gd name="T69" fmla="*/ 1053 h 2725"/>
                  <a:gd name="T70" fmla="*/ 94 w 154"/>
                  <a:gd name="T71" fmla="*/ 990 h 2725"/>
                  <a:gd name="T72" fmla="*/ 97 w 154"/>
                  <a:gd name="T73" fmla="*/ 943 h 2725"/>
                  <a:gd name="T74" fmla="*/ 108 w 154"/>
                  <a:gd name="T75" fmla="*/ 875 h 2725"/>
                  <a:gd name="T76" fmla="*/ 107 w 154"/>
                  <a:gd name="T77" fmla="*/ 825 h 2725"/>
                  <a:gd name="T78" fmla="*/ 91 w 154"/>
                  <a:gd name="T79" fmla="*/ 783 h 2725"/>
                  <a:gd name="T80" fmla="*/ 107 w 154"/>
                  <a:gd name="T81" fmla="*/ 723 h 2725"/>
                  <a:gd name="T82" fmla="*/ 111 w 154"/>
                  <a:gd name="T83" fmla="*/ 668 h 2725"/>
                  <a:gd name="T84" fmla="*/ 99 w 154"/>
                  <a:gd name="T85" fmla="*/ 623 h 2725"/>
                  <a:gd name="T86" fmla="*/ 97 w 154"/>
                  <a:gd name="T87" fmla="*/ 574 h 2725"/>
                  <a:gd name="T88" fmla="*/ 109 w 154"/>
                  <a:gd name="T89" fmla="*/ 523 h 2725"/>
                  <a:gd name="T90" fmla="*/ 104 w 154"/>
                  <a:gd name="T91" fmla="*/ 475 h 2725"/>
                  <a:gd name="T92" fmla="*/ 111 w 154"/>
                  <a:gd name="T93" fmla="*/ 397 h 2725"/>
                  <a:gd name="T94" fmla="*/ 117 w 154"/>
                  <a:gd name="T95" fmla="*/ 346 h 2725"/>
                  <a:gd name="T96" fmla="*/ 102 w 154"/>
                  <a:gd name="T97" fmla="*/ 302 h 2725"/>
                  <a:gd name="T98" fmla="*/ 111 w 154"/>
                  <a:gd name="T99" fmla="*/ 233 h 2725"/>
                  <a:gd name="T100" fmla="*/ 107 w 154"/>
                  <a:gd name="T101" fmla="*/ 177 h 2725"/>
                  <a:gd name="T102" fmla="*/ 99 w 154"/>
                  <a:gd name="T103" fmla="*/ 117 h 2725"/>
                  <a:gd name="T104" fmla="*/ 110 w 154"/>
                  <a:gd name="T105" fmla="*/ 54 h 2725"/>
                  <a:gd name="T106" fmla="*/ 99 w 154"/>
                  <a:gd name="T107" fmla="*/ 18 h 2725"/>
                  <a:gd name="T108" fmla="*/ 49 w 154"/>
                  <a:gd name="T109" fmla="*/ 0 h 27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4"/>
                  <a:gd name="T166" fmla="*/ 0 h 2725"/>
                  <a:gd name="T167" fmla="*/ 154 w 154"/>
                  <a:gd name="T168" fmla="*/ 2725 h 27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4" h="2725">
                    <a:moveTo>
                      <a:pt x="56" y="0"/>
                    </a:moveTo>
                    <a:lnTo>
                      <a:pt x="61" y="23"/>
                    </a:lnTo>
                    <a:lnTo>
                      <a:pt x="68" y="71"/>
                    </a:lnTo>
                    <a:lnTo>
                      <a:pt x="68" y="132"/>
                    </a:lnTo>
                    <a:lnTo>
                      <a:pt x="59" y="208"/>
                    </a:lnTo>
                    <a:lnTo>
                      <a:pt x="38" y="269"/>
                    </a:lnTo>
                    <a:lnTo>
                      <a:pt x="50" y="339"/>
                    </a:lnTo>
                    <a:lnTo>
                      <a:pt x="65" y="388"/>
                    </a:lnTo>
                    <a:lnTo>
                      <a:pt x="68" y="440"/>
                    </a:lnTo>
                    <a:lnTo>
                      <a:pt x="59" y="483"/>
                    </a:lnTo>
                    <a:lnTo>
                      <a:pt x="59" y="538"/>
                    </a:lnTo>
                    <a:lnTo>
                      <a:pt x="44" y="608"/>
                    </a:lnTo>
                    <a:lnTo>
                      <a:pt x="59" y="654"/>
                    </a:lnTo>
                    <a:lnTo>
                      <a:pt x="59" y="724"/>
                    </a:lnTo>
                    <a:lnTo>
                      <a:pt x="56" y="767"/>
                    </a:lnTo>
                    <a:lnTo>
                      <a:pt x="50" y="819"/>
                    </a:lnTo>
                    <a:lnTo>
                      <a:pt x="50" y="885"/>
                    </a:lnTo>
                    <a:lnTo>
                      <a:pt x="44" y="943"/>
                    </a:lnTo>
                    <a:lnTo>
                      <a:pt x="62" y="1011"/>
                    </a:lnTo>
                    <a:lnTo>
                      <a:pt x="59" y="1078"/>
                    </a:lnTo>
                    <a:lnTo>
                      <a:pt x="50" y="1127"/>
                    </a:lnTo>
                    <a:lnTo>
                      <a:pt x="44" y="1185"/>
                    </a:lnTo>
                    <a:lnTo>
                      <a:pt x="34" y="1233"/>
                    </a:lnTo>
                    <a:lnTo>
                      <a:pt x="47" y="1292"/>
                    </a:lnTo>
                    <a:lnTo>
                      <a:pt x="56" y="1347"/>
                    </a:lnTo>
                    <a:lnTo>
                      <a:pt x="56" y="1408"/>
                    </a:lnTo>
                    <a:lnTo>
                      <a:pt x="41" y="1472"/>
                    </a:lnTo>
                    <a:lnTo>
                      <a:pt x="31" y="1516"/>
                    </a:lnTo>
                    <a:lnTo>
                      <a:pt x="44" y="1579"/>
                    </a:lnTo>
                    <a:lnTo>
                      <a:pt x="44" y="1622"/>
                    </a:lnTo>
                    <a:lnTo>
                      <a:pt x="53" y="1682"/>
                    </a:lnTo>
                    <a:lnTo>
                      <a:pt x="53" y="1737"/>
                    </a:lnTo>
                    <a:lnTo>
                      <a:pt x="47" y="1787"/>
                    </a:lnTo>
                    <a:lnTo>
                      <a:pt x="44" y="1833"/>
                    </a:lnTo>
                    <a:lnTo>
                      <a:pt x="30" y="1889"/>
                    </a:lnTo>
                    <a:lnTo>
                      <a:pt x="34" y="1940"/>
                    </a:lnTo>
                    <a:lnTo>
                      <a:pt x="47" y="2006"/>
                    </a:lnTo>
                    <a:lnTo>
                      <a:pt x="44" y="2070"/>
                    </a:lnTo>
                    <a:lnTo>
                      <a:pt x="38" y="2125"/>
                    </a:lnTo>
                    <a:lnTo>
                      <a:pt x="25" y="2198"/>
                    </a:lnTo>
                    <a:lnTo>
                      <a:pt x="34" y="2274"/>
                    </a:lnTo>
                    <a:lnTo>
                      <a:pt x="38" y="2345"/>
                    </a:lnTo>
                    <a:lnTo>
                      <a:pt x="34" y="2394"/>
                    </a:lnTo>
                    <a:lnTo>
                      <a:pt x="34" y="2445"/>
                    </a:lnTo>
                    <a:lnTo>
                      <a:pt x="16" y="2493"/>
                    </a:lnTo>
                    <a:lnTo>
                      <a:pt x="41" y="2555"/>
                    </a:lnTo>
                    <a:lnTo>
                      <a:pt x="41" y="2597"/>
                    </a:lnTo>
                    <a:lnTo>
                      <a:pt x="34" y="2640"/>
                    </a:lnTo>
                    <a:lnTo>
                      <a:pt x="22" y="2678"/>
                    </a:lnTo>
                    <a:lnTo>
                      <a:pt x="12" y="2699"/>
                    </a:lnTo>
                    <a:lnTo>
                      <a:pt x="0" y="2725"/>
                    </a:lnTo>
                    <a:lnTo>
                      <a:pt x="40" y="2725"/>
                    </a:lnTo>
                    <a:lnTo>
                      <a:pt x="92" y="2716"/>
                    </a:lnTo>
                    <a:lnTo>
                      <a:pt x="137" y="2699"/>
                    </a:lnTo>
                    <a:lnTo>
                      <a:pt x="154" y="2686"/>
                    </a:lnTo>
                    <a:lnTo>
                      <a:pt x="141" y="2655"/>
                    </a:lnTo>
                    <a:lnTo>
                      <a:pt x="134" y="2637"/>
                    </a:lnTo>
                    <a:lnTo>
                      <a:pt x="123" y="2621"/>
                    </a:lnTo>
                    <a:lnTo>
                      <a:pt x="117" y="2597"/>
                    </a:lnTo>
                    <a:lnTo>
                      <a:pt x="105" y="2570"/>
                    </a:lnTo>
                    <a:lnTo>
                      <a:pt x="99" y="2536"/>
                    </a:lnTo>
                    <a:lnTo>
                      <a:pt x="86" y="2496"/>
                    </a:lnTo>
                    <a:lnTo>
                      <a:pt x="83" y="2469"/>
                    </a:lnTo>
                    <a:lnTo>
                      <a:pt x="92" y="2430"/>
                    </a:lnTo>
                    <a:lnTo>
                      <a:pt x="96" y="2381"/>
                    </a:lnTo>
                    <a:lnTo>
                      <a:pt x="105" y="2339"/>
                    </a:lnTo>
                    <a:lnTo>
                      <a:pt x="105" y="2293"/>
                    </a:lnTo>
                    <a:lnTo>
                      <a:pt x="99" y="2244"/>
                    </a:lnTo>
                    <a:lnTo>
                      <a:pt x="102" y="2183"/>
                    </a:lnTo>
                    <a:lnTo>
                      <a:pt x="108" y="2106"/>
                    </a:lnTo>
                    <a:lnTo>
                      <a:pt x="108" y="2039"/>
                    </a:lnTo>
                    <a:lnTo>
                      <a:pt x="108" y="1981"/>
                    </a:lnTo>
                    <a:lnTo>
                      <a:pt x="102" y="1923"/>
                    </a:lnTo>
                    <a:lnTo>
                      <a:pt x="111" y="1886"/>
                    </a:lnTo>
                    <a:lnTo>
                      <a:pt x="114" y="1810"/>
                    </a:lnTo>
                    <a:lnTo>
                      <a:pt x="124" y="1751"/>
                    </a:lnTo>
                    <a:lnTo>
                      <a:pt x="124" y="1705"/>
                    </a:lnTo>
                    <a:lnTo>
                      <a:pt x="123" y="1650"/>
                    </a:lnTo>
                    <a:lnTo>
                      <a:pt x="114" y="1609"/>
                    </a:lnTo>
                    <a:lnTo>
                      <a:pt x="105" y="1567"/>
                    </a:lnTo>
                    <a:lnTo>
                      <a:pt x="111" y="1512"/>
                    </a:lnTo>
                    <a:lnTo>
                      <a:pt x="123" y="1447"/>
                    </a:lnTo>
                    <a:lnTo>
                      <a:pt x="127" y="1385"/>
                    </a:lnTo>
                    <a:lnTo>
                      <a:pt x="127" y="1337"/>
                    </a:lnTo>
                    <a:lnTo>
                      <a:pt x="125" y="1285"/>
                    </a:lnTo>
                    <a:lnTo>
                      <a:pt x="114" y="1246"/>
                    </a:lnTo>
                    <a:lnTo>
                      <a:pt x="111" y="1197"/>
                    </a:lnTo>
                    <a:lnTo>
                      <a:pt x="111" y="1148"/>
                    </a:lnTo>
                    <a:lnTo>
                      <a:pt x="117" y="1093"/>
                    </a:lnTo>
                    <a:lnTo>
                      <a:pt x="125" y="1047"/>
                    </a:lnTo>
                    <a:lnTo>
                      <a:pt x="125" y="1001"/>
                    </a:lnTo>
                    <a:lnTo>
                      <a:pt x="120" y="951"/>
                    </a:lnTo>
                    <a:lnTo>
                      <a:pt x="111" y="870"/>
                    </a:lnTo>
                    <a:lnTo>
                      <a:pt x="127" y="795"/>
                    </a:lnTo>
                    <a:lnTo>
                      <a:pt x="128" y="752"/>
                    </a:lnTo>
                    <a:lnTo>
                      <a:pt x="135" y="693"/>
                    </a:lnTo>
                    <a:lnTo>
                      <a:pt x="126" y="643"/>
                    </a:lnTo>
                    <a:lnTo>
                      <a:pt x="117" y="604"/>
                    </a:lnTo>
                    <a:lnTo>
                      <a:pt x="127" y="530"/>
                    </a:lnTo>
                    <a:lnTo>
                      <a:pt x="128" y="466"/>
                    </a:lnTo>
                    <a:lnTo>
                      <a:pt x="126" y="403"/>
                    </a:lnTo>
                    <a:lnTo>
                      <a:pt x="123" y="354"/>
                    </a:lnTo>
                    <a:lnTo>
                      <a:pt x="114" y="287"/>
                    </a:lnTo>
                    <a:lnTo>
                      <a:pt x="114" y="235"/>
                    </a:lnTo>
                    <a:lnTo>
                      <a:pt x="125" y="163"/>
                    </a:lnTo>
                    <a:lnTo>
                      <a:pt x="126" y="109"/>
                    </a:lnTo>
                    <a:lnTo>
                      <a:pt x="121" y="59"/>
                    </a:lnTo>
                    <a:lnTo>
                      <a:pt x="114" y="36"/>
                    </a:lnTo>
                    <a:lnTo>
                      <a:pt x="96" y="1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" name="Freeform 48"/>
              <p:cNvSpPr>
                <a:spLocks/>
              </p:cNvSpPr>
              <p:nvPr/>
            </p:nvSpPr>
            <p:spPr bwMode="auto">
              <a:xfrm rot="-3405074">
                <a:off x="2263" y="1209"/>
                <a:ext cx="85" cy="1355"/>
              </a:xfrm>
              <a:custGeom>
                <a:avLst/>
                <a:gdLst>
                  <a:gd name="T0" fmla="*/ 85 w 97"/>
                  <a:gd name="T1" fmla="*/ 24 h 2711"/>
                  <a:gd name="T2" fmla="*/ 74 w 97"/>
                  <a:gd name="T3" fmla="*/ 84 h 2711"/>
                  <a:gd name="T4" fmla="*/ 58 w 97"/>
                  <a:gd name="T5" fmla="*/ 129 h 2711"/>
                  <a:gd name="T6" fmla="*/ 74 w 97"/>
                  <a:gd name="T7" fmla="*/ 171 h 2711"/>
                  <a:gd name="T8" fmla="*/ 80 w 97"/>
                  <a:gd name="T9" fmla="*/ 238 h 2711"/>
                  <a:gd name="T10" fmla="*/ 68 w 97"/>
                  <a:gd name="T11" fmla="*/ 282 h 2711"/>
                  <a:gd name="T12" fmla="*/ 66 w 97"/>
                  <a:gd name="T13" fmla="*/ 313 h 2711"/>
                  <a:gd name="T14" fmla="*/ 74 w 97"/>
                  <a:gd name="T15" fmla="*/ 385 h 2711"/>
                  <a:gd name="T16" fmla="*/ 60 w 97"/>
                  <a:gd name="T17" fmla="*/ 452 h 2711"/>
                  <a:gd name="T18" fmla="*/ 80 w 97"/>
                  <a:gd name="T19" fmla="*/ 502 h 2711"/>
                  <a:gd name="T20" fmla="*/ 71 w 97"/>
                  <a:gd name="T21" fmla="*/ 545 h 2711"/>
                  <a:gd name="T22" fmla="*/ 63 w 97"/>
                  <a:gd name="T23" fmla="*/ 585 h 2711"/>
                  <a:gd name="T24" fmla="*/ 58 w 97"/>
                  <a:gd name="T25" fmla="*/ 621 h 2711"/>
                  <a:gd name="T26" fmla="*/ 68 w 97"/>
                  <a:gd name="T27" fmla="*/ 661 h 2711"/>
                  <a:gd name="T28" fmla="*/ 58 w 97"/>
                  <a:gd name="T29" fmla="*/ 708 h 2711"/>
                  <a:gd name="T30" fmla="*/ 66 w 97"/>
                  <a:gd name="T31" fmla="*/ 794 h 2711"/>
                  <a:gd name="T32" fmla="*/ 71 w 97"/>
                  <a:gd name="T33" fmla="*/ 833 h 2711"/>
                  <a:gd name="T34" fmla="*/ 63 w 97"/>
                  <a:gd name="T35" fmla="*/ 892 h 2711"/>
                  <a:gd name="T36" fmla="*/ 53 w 97"/>
                  <a:gd name="T37" fmla="*/ 938 h 2711"/>
                  <a:gd name="T38" fmla="*/ 58 w 97"/>
                  <a:gd name="T39" fmla="*/ 975 h 2711"/>
                  <a:gd name="T40" fmla="*/ 63 w 97"/>
                  <a:gd name="T41" fmla="*/ 1025 h 2711"/>
                  <a:gd name="T42" fmla="*/ 53 w 97"/>
                  <a:gd name="T43" fmla="*/ 1085 h 2711"/>
                  <a:gd name="T44" fmla="*/ 55 w 97"/>
                  <a:gd name="T45" fmla="*/ 1138 h 2711"/>
                  <a:gd name="T46" fmla="*/ 47 w 97"/>
                  <a:gd name="T47" fmla="*/ 1215 h 2711"/>
                  <a:gd name="T48" fmla="*/ 50 w 97"/>
                  <a:gd name="T49" fmla="*/ 1263 h 2711"/>
                  <a:gd name="T50" fmla="*/ 45 w 97"/>
                  <a:gd name="T51" fmla="*/ 1300 h 2711"/>
                  <a:gd name="T52" fmla="*/ 30 w 97"/>
                  <a:gd name="T53" fmla="*/ 1343 h 2711"/>
                  <a:gd name="T54" fmla="*/ 0 w 97"/>
                  <a:gd name="T55" fmla="*/ 1352 h 2711"/>
                  <a:gd name="T56" fmla="*/ 15 w 97"/>
                  <a:gd name="T57" fmla="*/ 1330 h 2711"/>
                  <a:gd name="T58" fmla="*/ 25 w 97"/>
                  <a:gd name="T59" fmla="*/ 1304 h 2711"/>
                  <a:gd name="T60" fmla="*/ 37 w 97"/>
                  <a:gd name="T61" fmla="*/ 1237 h 2711"/>
                  <a:gd name="T62" fmla="*/ 42 w 97"/>
                  <a:gd name="T63" fmla="*/ 1189 h 2711"/>
                  <a:gd name="T64" fmla="*/ 42 w 97"/>
                  <a:gd name="T65" fmla="*/ 1124 h 2711"/>
                  <a:gd name="T66" fmla="*/ 42 w 97"/>
                  <a:gd name="T67" fmla="*/ 1059 h 2711"/>
                  <a:gd name="T68" fmla="*/ 45 w 97"/>
                  <a:gd name="T69" fmla="*/ 996 h 2711"/>
                  <a:gd name="T70" fmla="*/ 45 w 97"/>
                  <a:gd name="T71" fmla="*/ 929 h 2711"/>
                  <a:gd name="T72" fmla="*/ 50 w 97"/>
                  <a:gd name="T73" fmla="*/ 872 h 2711"/>
                  <a:gd name="T74" fmla="*/ 55 w 97"/>
                  <a:gd name="T75" fmla="*/ 817 h 2711"/>
                  <a:gd name="T76" fmla="*/ 45 w 97"/>
                  <a:gd name="T77" fmla="*/ 742 h 2711"/>
                  <a:gd name="T78" fmla="*/ 50 w 97"/>
                  <a:gd name="T79" fmla="*/ 679 h 2711"/>
                  <a:gd name="T80" fmla="*/ 45 w 97"/>
                  <a:gd name="T81" fmla="*/ 626 h 2711"/>
                  <a:gd name="T82" fmla="*/ 55 w 97"/>
                  <a:gd name="T83" fmla="*/ 545 h 2711"/>
                  <a:gd name="T84" fmla="*/ 60 w 97"/>
                  <a:gd name="T85" fmla="*/ 507 h 2711"/>
                  <a:gd name="T86" fmla="*/ 50 w 97"/>
                  <a:gd name="T87" fmla="*/ 459 h 2711"/>
                  <a:gd name="T88" fmla="*/ 60 w 97"/>
                  <a:gd name="T89" fmla="*/ 415 h 2711"/>
                  <a:gd name="T90" fmla="*/ 60 w 97"/>
                  <a:gd name="T91" fmla="*/ 354 h 2711"/>
                  <a:gd name="T92" fmla="*/ 53 w 97"/>
                  <a:gd name="T93" fmla="*/ 299 h 2711"/>
                  <a:gd name="T94" fmla="*/ 63 w 97"/>
                  <a:gd name="T95" fmla="*/ 261 h 2711"/>
                  <a:gd name="T96" fmla="*/ 68 w 97"/>
                  <a:gd name="T97" fmla="*/ 198 h 2711"/>
                  <a:gd name="T98" fmla="*/ 50 w 97"/>
                  <a:gd name="T99" fmla="*/ 142 h 2711"/>
                  <a:gd name="T100" fmla="*/ 53 w 97"/>
                  <a:gd name="T101" fmla="*/ 105 h 2711"/>
                  <a:gd name="T102" fmla="*/ 85 w 97"/>
                  <a:gd name="T103" fmla="*/ 0 h 27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7"/>
                  <a:gd name="T157" fmla="*/ 0 h 2711"/>
                  <a:gd name="T158" fmla="*/ 97 w 97"/>
                  <a:gd name="T159" fmla="*/ 2711 h 27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7" h="2711">
                    <a:moveTo>
                      <a:pt x="97" y="0"/>
                    </a:moveTo>
                    <a:lnTo>
                      <a:pt x="97" y="49"/>
                    </a:lnTo>
                    <a:lnTo>
                      <a:pt x="91" y="110"/>
                    </a:lnTo>
                    <a:lnTo>
                      <a:pt x="84" y="168"/>
                    </a:lnTo>
                    <a:lnTo>
                      <a:pt x="69" y="223"/>
                    </a:lnTo>
                    <a:lnTo>
                      <a:pt x="66" y="259"/>
                    </a:lnTo>
                    <a:lnTo>
                      <a:pt x="72" y="293"/>
                    </a:lnTo>
                    <a:lnTo>
                      <a:pt x="84" y="342"/>
                    </a:lnTo>
                    <a:lnTo>
                      <a:pt x="91" y="409"/>
                    </a:lnTo>
                    <a:lnTo>
                      <a:pt x="91" y="476"/>
                    </a:lnTo>
                    <a:lnTo>
                      <a:pt x="81" y="528"/>
                    </a:lnTo>
                    <a:lnTo>
                      <a:pt x="78" y="565"/>
                    </a:lnTo>
                    <a:lnTo>
                      <a:pt x="69" y="595"/>
                    </a:lnTo>
                    <a:lnTo>
                      <a:pt x="75" y="626"/>
                    </a:lnTo>
                    <a:lnTo>
                      <a:pt x="84" y="696"/>
                    </a:lnTo>
                    <a:lnTo>
                      <a:pt x="84" y="770"/>
                    </a:lnTo>
                    <a:lnTo>
                      <a:pt x="78" y="861"/>
                    </a:lnTo>
                    <a:lnTo>
                      <a:pt x="69" y="904"/>
                    </a:lnTo>
                    <a:lnTo>
                      <a:pt x="84" y="956"/>
                    </a:lnTo>
                    <a:lnTo>
                      <a:pt x="91" y="1005"/>
                    </a:lnTo>
                    <a:lnTo>
                      <a:pt x="87" y="1051"/>
                    </a:lnTo>
                    <a:lnTo>
                      <a:pt x="81" y="1090"/>
                    </a:lnTo>
                    <a:lnTo>
                      <a:pt x="72" y="1133"/>
                    </a:lnTo>
                    <a:lnTo>
                      <a:pt x="72" y="1170"/>
                    </a:lnTo>
                    <a:lnTo>
                      <a:pt x="69" y="1206"/>
                    </a:lnTo>
                    <a:lnTo>
                      <a:pt x="66" y="1243"/>
                    </a:lnTo>
                    <a:lnTo>
                      <a:pt x="69" y="1283"/>
                    </a:lnTo>
                    <a:lnTo>
                      <a:pt x="78" y="1323"/>
                    </a:lnTo>
                    <a:lnTo>
                      <a:pt x="75" y="1368"/>
                    </a:lnTo>
                    <a:lnTo>
                      <a:pt x="66" y="1417"/>
                    </a:lnTo>
                    <a:lnTo>
                      <a:pt x="60" y="1469"/>
                    </a:lnTo>
                    <a:lnTo>
                      <a:pt x="75" y="1589"/>
                    </a:lnTo>
                    <a:lnTo>
                      <a:pt x="81" y="1626"/>
                    </a:lnTo>
                    <a:lnTo>
                      <a:pt x="81" y="1666"/>
                    </a:lnTo>
                    <a:lnTo>
                      <a:pt x="78" y="1727"/>
                    </a:lnTo>
                    <a:lnTo>
                      <a:pt x="72" y="1785"/>
                    </a:lnTo>
                    <a:lnTo>
                      <a:pt x="72" y="1831"/>
                    </a:lnTo>
                    <a:lnTo>
                      <a:pt x="60" y="1877"/>
                    </a:lnTo>
                    <a:lnTo>
                      <a:pt x="60" y="1913"/>
                    </a:lnTo>
                    <a:lnTo>
                      <a:pt x="66" y="1950"/>
                    </a:lnTo>
                    <a:lnTo>
                      <a:pt x="66" y="1996"/>
                    </a:lnTo>
                    <a:lnTo>
                      <a:pt x="72" y="2051"/>
                    </a:lnTo>
                    <a:lnTo>
                      <a:pt x="66" y="2097"/>
                    </a:lnTo>
                    <a:lnTo>
                      <a:pt x="60" y="2170"/>
                    </a:lnTo>
                    <a:lnTo>
                      <a:pt x="63" y="2231"/>
                    </a:lnTo>
                    <a:lnTo>
                      <a:pt x="63" y="2277"/>
                    </a:lnTo>
                    <a:lnTo>
                      <a:pt x="69" y="2362"/>
                    </a:lnTo>
                    <a:lnTo>
                      <a:pt x="54" y="2430"/>
                    </a:lnTo>
                    <a:lnTo>
                      <a:pt x="51" y="2490"/>
                    </a:lnTo>
                    <a:lnTo>
                      <a:pt x="57" y="2526"/>
                    </a:lnTo>
                    <a:lnTo>
                      <a:pt x="54" y="2560"/>
                    </a:lnTo>
                    <a:lnTo>
                      <a:pt x="51" y="2600"/>
                    </a:lnTo>
                    <a:lnTo>
                      <a:pt x="45" y="2648"/>
                    </a:lnTo>
                    <a:lnTo>
                      <a:pt x="34" y="2687"/>
                    </a:lnTo>
                    <a:lnTo>
                      <a:pt x="26" y="2711"/>
                    </a:lnTo>
                    <a:lnTo>
                      <a:pt x="0" y="2704"/>
                    </a:lnTo>
                    <a:lnTo>
                      <a:pt x="11" y="2685"/>
                    </a:lnTo>
                    <a:lnTo>
                      <a:pt x="17" y="2661"/>
                    </a:lnTo>
                    <a:lnTo>
                      <a:pt x="26" y="2630"/>
                    </a:lnTo>
                    <a:lnTo>
                      <a:pt x="29" y="2609"/>
                    </a:lnTo>
                    <a:lnTo>
                      <a:pt x="42" y="2551"/>
                    </a:lnTo>
                    <a:lnTo>
                      <a:pt x="42" y="2474"/>
                    </a:lnTo>
                    <a:lnTo>
                      <a:pt x="45" y="2423"/>
                    </a:lnTo>
                    <a:lnTo>
                      <a:pt x="48" y="2378"/>
                    </a:lnTo>
                    <a:lnTo>
                      <a:pt x="51" y="2310"/>
                    </a:lnTo>
                    <a:lnTo>
                      <a:pt x="48" y="2249"/>
                    </a:lnTo>
                    <a:lnTo>
                      <a:pt x="45" y="2179"/>
                    </a:lnTo>
                    <a:lnTo>
                      <a:pt x="48" y="2118"/>
                    </a:lnTo>
                    <a:lnTo>
                      <a:pt x="48" y="2057"/>
                    </a:lnTo>
                    <a:lnTo>
                      <a:pt x="51" y="1993"/>
                    </a:lnTo>
                    <a:lnTo>
                      <a:pt x="48" y="1916"/>
                    </a:lnTo>
                    <a:lnTo>
                      <a:pt x="51" y="1858"/>
                    </a:lnTo>
                    <a:lnTo>
                      <a:pt x="54" y="1803"/>
                    </a:lnTo>
                    <a:lnTo>
                      <a:pt x="57" y="1745"/>
                    </a:lnTo>
                    <a:lnTo>
                      <a:pt x="60" y="1690"/>
                    </a:lnTo>
                    <a:lnTo>
                      <a:pt x="63" y="1635"/>
                    </a:lnTo>
                    <a:lnTo>
                      <a:pt x="63" y="1580"/>
                    </a:lnTo>
                    <a:lnTo>
                      <a:pt x="51" y="1484"/>
                    </a:lnTo>
                    <a:lnTo>
                      <a:pt x="51" y="1426"/>
                    </a:lnTo>
                    <a:lnTo>
                      <a:pt x="57" y="1359"/>
                    </a:lnTo>
                    <a:lnTo>
                      <a:pt x="57" y="1316"/>
                    </a:lnTo>
                    <a:lnTo>
                      <a:pt x="51" y="1252"/>
                    </a:lnTo>
                    <a:lnTo>
                      <a:pt x="57" y="1173"/>
                    </a:lnTo>
                    <a:lnTo>
                      <a:pt x="63" y="1090"/>
                    </a:lnTo>
                    <a:lnTo>
                      <a:pt x="63" y="1060"/>
                    </a:lnTo>
                    <a:lnTo>
                      <a:pt x="69" y="1014"/>
                    </a:lnTo>
                    <a:lnTo>
                      <a:pt x="63" y="977"/>
                    </a:lnTo>
                    <a:lnTo>
                      <a:pt x="57" y="919"/>
                    </a:lnTo>
                    <a:lnTo>
                      <a:pt x="63" y="880"/>
                    </a:lnTo>
                    <a:lnTo>
                      <a:pt x="69" y="831"/>
                    </a:lnTo>
                    <a:lnTo>
                      <a:pt x="69" y="763"/>
                    </a:lnTo>
                    <a:lnTo>
                      <a:pt x="69" y="708"/>
                    </a:lnTo>
                    <a:lnTo>
                      <a:pt x="69" y="660"/>
                    </a:lnTo>
                    <a:lnTo>
                      <a:pt x="60" y="598"/>
                    </a:lnTo>
                    <a:lnTo>
                      <a:pt x="66" y="568"/>
                    </a:lnTo>
                    <a:lnTo>
                      <a:pt x="72" y="522"/>
                    </a:lnTo>
                    <a:lnTo>
                      <a:pt x="81" y="461"/>
                    </a:lnTo>
                    <a:lnTo>
                      <a:pt x="78" y="397"/>
                    </a:lnTo>
                    <a:lnTo>
                      <a:pt x="69" y="330"/>
                    </a:lnTo>
                    <a:lnTo>
                      <a:pt x="57" y="284"/>
                    </a:lnTo>
                    <a:lnTo>
                      <a:pt x="54" y="259"/>
                    </a:lnTo>
                    <a:lnTo>
                      <a:pt x="60" y="210"/>
                    </a:lnTo>
                    <a:lnTo>
                      <a:pt x="81" y="137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7" name="Freeform 49"/>
              <p:cNvSpPr>
                <a:spLocks/>
              </p:cNvSpPr>
              <p:nvPr/>
            </p:nvSpPr>
            <p:spPr bwMode="auto">
              <a:xfrm rot="-3405074">
                <a:off x="2245" y="1236"/>
                <a:ext cx="102" cy="1342"/>
              </a:xfrm>
              <a:custGeom>
                <a:avLst/>
                <a:gdLst>
                  <a:gd name="T0" fmla="*/ 92 w 119"/>
                  <a:gd name="T1" fmla="*/ 23 h 2684"/>
                  <a:gd name="T2" fmla="*/ 66 w 119"/>
                  <a:gd name="T3" fmla="*/ 93 h 2684"/>
                  <a:gd name="T4" fmla="*/ 66 w 119"/>
                  <a:gd name="T5" fmla="*/ 129 h 2684"/>
                  <a:gd name="T6" fmla="*/ 71 w 119"/>
                  <a:gd name="T7" fmla="*/ 180 h 2684"/>
                  <a:gd name="T8" fmla="*/ 71 w 119"/>
                  <a:gd name="T9" fmla="*/ 244 h 2684"/>
                  <a:gd name="T10" fmla="*/ 66 w 119"/>
                  <a:gd name="T11" fmla="*/ 284 h 2684"/>
                  <a:gd name="T12" fmla="*/ 69 w 119"/>
                  <a:gd name="T13" fmla="*/ 356 h 2684"/>
                  <a:gd name="T14" fmla="*/ 71 w 119"/>
                  <a:gd name="T15" fmla="*/ 418 h 2684"/>
                  <a:gd name="T16" fmla="*/ 69 w 119"/>
                  <a:gd name="T17" fmla="*/ 475 h 2684"/>
                  <a:gd name="T18" fmla="*/ 74 w 119"/>
                  <a:gd name="T19" fmla="*/ 507 h 2684"/>
                  <a:gd name="T20" fmla="*/ 63 w 119"/>
                  <a:gd name="T21" fmla="*/ 568 h 2684"/>
                  <a:gd name="T22" fmla="*/ 69 w 119"/>
                  <a:gd name="T23" fmla="*/ 587 h 2684"/>
                  <a:gd name="T24" fmla="*/ 57 w 119"/>
                  <a:gd name="T25" fmla="*/ 627 h 2684"/>
                  <a:gd name="T26" fmla="*/ 63 w 119"/>
                  <a:gd name="T27" fmla="*/ 672 h 2684"/>
                  <a:gd name="T28" fmla="*/ 52 w 119"/>
                  <a:gd name="T29" fmla="*/ 718 h 2684"/>
                  <a:gd name="T30" fmla="*/ 69 w 119"/>
                  <a:gd name="T31" fmla="*/ 772 h 2684"/>
                  <a:gd name="T32" fmla="*/ 71 w 119"/>
                  <a:gd name="T33" fmla="*/ 819 h 2684"/>
                  <a:gd name="T34" fmla="*/ 66 w 119"/>
                  <a:gd name="T35" fmla="*/ 872 h 2684"/>
                  <a:gd name="T36" fmla="*/ 61 w 119"/>
                  <a:gd name="T37" fmla="*/ 932 h 2684"/>
                  <a:gd name="T38" fmla="*/ 55 w 119"/>
                  <a:gd name="T39" fmla="*/ 998 h 2684"/>
                  <a:gd name="T40" fmla="*/ 50 w 119"/>
                  <a:gd name="T41" fmla="*/ 1076 h 2684"/>
                  <a:gd name="T42" fmla="*/ 52 w 119"/>
                  <a:gd name="T43" fmla="*/ 1139 h 2684"/>
                  <a:gd name="T44" fmla="*/ 57 w 119"/>
                  <a:gd name="T45" fmla="*/ 1188 h 2684"/>
                  <a:gd name="T46" fmla="*/ 47 w 119"/>
                  <a:gd name="T47" fmla="*/ 1227 h 2684"/>
                  <a:gd name="T48" fmla="*/ 52 w 119"/>
                  <a:gd name="T49" fmla="*/ 1274 h 2684"/>
                  <a:gd name="T50" fmla="*/ 33 w 119"/>
                  <a:gd name="T51" fmla="*/ 1306 h 2684"/>
                  <a:gd name="T52" fmla="*/ 23 w 119"/>
                  <a:gd name="T53" fmla="*/ 1327 h 2684"/>
                  <a:gd name="T54" fmla="*/ 2 w 119"/>
                  <a:gd name="T55" fmla="*/ 1338 h 2684"/>
                  <a:gd name="T56" fmla="*/ 3 w 119"/>
                  <a:gd name="T57" fmla="*/ 1319 h 2684"/>
                  <a:gd name="T58" fmla="*/ 24 w 119"/>
                  <a:gd name="T59" fmla="*/ 1285 h 2684"/>
                  <a:gd name="T60" fmla="*/ 32 w 119"/>
                  <a:gd name="T61" fmla="*/ 1235 h 2684"/>
                  <a:gd name="T62" fmla="*/ 37 w 119"/>
                  <a:gd name="T63" fmla="*/ 1185 h 2684"/>
                  <a:gd name="T64" fmla="*/ 45 w 119"/>
                  <a:gd name="T65" fmla="*/ 1130 h 2684"/>
                  <a:gd name="T66" fmla="*/ 37 w 119"/>
                  <a:gd name="T67" fmla="*/ 1053 h 2684"/>
                  <a:gd name="T68" fmla="*/ 39 w 119"/>
                  <a:gd name="T69" fmla="*/ 990 h 2684"/>
                  <a:gd name="T70" fmla="*/ 52 w 119"/>
                  <a:gd name="T71" fmla="*/ 917 h 2684"/>
                  <a:gd name="T72" fmla="*/ 52 w 119"/>
                  <a:gd name="T73" fmla="*/ 865 h 2684"/>
                  <a:gd name="T74" fmla="*/ 47 w 119"/>
                  <a:gd name="T75" fmla="*/ 811 h 2684"/>
                  <a:gd name="T76" fmla="*/ 55 w 119"/>
                  <a:gd name="T77" fmla="*/ 770 h 2684"/>
                  <a:gd name="T78" fmla="*/ 45 w 119"/>
                  <a:gd name="T79" fmla="*/ 710 h 2684"/>
                  <a:gd name="T80" fmla="*/ 47 w 119"/>
                  <a:gd name="T81" fmla="*/ 654 h 2684"/>
                  <a:gd name="T82" fmla="*/ 57 w 119"/>
                  <a:gd name="T83" fmla="*/ 549 h 2684"/>
                  <a:gd name="T84" fmla="*/ 50 w 119"/>
                  <a:gd name="T85" fmla="*/ 508 h 2684"/>
                  <a:gd name="T86" fmla="*/ 57 w 119"/>
                  <a:gd name="T87" fmla="*/ 461 h 2684"/>
                  <a:gd name="T88" fmla="*/ 63 w 119"/>
                  <a:gd name="T89" fmla="*/ 424 h 2684"/>
                  <a:gd name="T90" fmla="*/ 55 w 119"/>
                  <a:gd name="T91" fmla="*/ 380 h 2684"/>
                  <a:gd name="T92" fmla="*/ 61 w 119"/>
                  <a:gd name="T93" fmla="*/ 321 h 2684"/>
                  <a:gd name="T94" fmla="*/ 55 w 119"/>
                  <a:gd name="T95" fmla="*/ 266 h 2684"/>
                  <a:gd name="T96" fmla="*/ 55 w 119"/>
                  <a:gd name="T97" fmla="*/ 218 h 2684"/>
                  <a:gd name="T98" fmla="*/ 63 w 119"/>
                  <a:gd name="T99" fmla="*/ 172 h 2684"/>
                  <a:gd name="T100" fmla="*/ 57 w 119"/>
                  <a:gd name="T101" fmla="*/ 119 h 2684"/>
                  <a:gd name="T102" fmla="*/ 57 w 119"/>
                  <a:gd name="T103" fmla="*/ 72 h 2684"/>
                  <a:gd name="T104" fmla="*/ 81 w 119"/>
                  <a:gd name="T105" fmla="*/ 21 h 26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9"/>
                  <a:gd name="T160" fmla="*/ 0 h 2684"/>
                  <a:gd name="T161" fmla="*/ 119 w 119"/>
                  <a:gd name="T162" fmla="*/ 2684 h 26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9" h="2684">
                    <a:moveTo>
                      <a:pt x="119" y="0"/>
                    </a:moveTo>
                    <a:lnTo>
                      <a:pt x="107" y="46"/>
                    </a:lnTo>
                    <a:lnTo>
                      <a:pt x="95" y="110"/>
                    </a:lnTo>
                    <a:lnTo>
                      <a:pt x="77" y="186"/>
                    </a:lnTo>
                    <a:lnTo>
                      <a:pt x="77" y="217"/>
                    </a:lnTo>
                    <a:lnTo>
                      <a:pt x="77" y="257"/>
                    </a:lnTo>
                    <a:lnTo>
                      <a:pt x="77" y="312"/>
                    </a:lnTo>
                    <a:lnTo>
                      <a:pt x="83" y="360"/>
                    </a:lnTo>
                    <a:lnTo>
                      <a:pt x="83" y="434"/>
                    </a:lnTo>
                    <a:lnTo>
                      <a:pt x="83" y="489"/>
                    </a:lnTo>
                    <a:lnTo>
                      <a:pt x="77" y="535"/>
                    </a:lnTo>
                    <a:lnTo>
                      <a:pt x="77" y="568"/>
                    </a:lnTo>
                    <a:lnTo>
                      <a:pt x="80" y="663"/>
                    </a:lnTo>
                    <a:lnTo>
                      <a:pt x="80" y="712"/>
                    </a:lnTo>
                    <a:lnTo>
                      <a:pt x="83" y="807"/>
                    </a:lnTo>
                    <a:lnTo>
                      <a:pt x="83" y="837"/>
                    </a:lnTo>
                    <a:lnTo>
                      <a:pt x="77" y="880"/>
                    </a:lnTo>
                    <a:lnTo>
                      <a:pt x="80" y="950"/>
                    </a:lnTo>
                    <a:lnTo>
                      <a:pt x="86" y="981"/>
                    </a:lnTo>
                    <a:lnTo>
                      <a:pt x="86" y="1014"/>
                    </a:lnTo>
                    <a:lnTo>
                      <a:pt x="86" y="1063"/>
                    </a:lnTo>
                    <a:lnTo>
                      <a:pt x="74" y="1136"/>
                    </a:lnTo>
                    <a:lnTo>
                      <a:pt x="80" y="1112"/>
                    </a:lnTo>
                    <a:lnTo>
                      <a:pt x="80" y="1173"/>
                    </a:lnTo>
                    <a:lnTo>
                      <a:pt x="71" y="1207"/>
                    </a:lnTo>
                    <a:lnTo>
                      <a:pt x="67" y="1253"/>
                    </a:lnTo>
                    <a:lnTo>
                      <a:pt x="71" y="1308"/>
                    </a:lnTo>
                    <a:lnTo>
                      <a:pt x="74" y="1344"/>
                    </a:lnTo>
                    <a:lnTo>
                      <a:pt x="74" y="1387"/>
                    </a:lnTo>
                    <a:lnTo>
                      <a:pt x="61" y="1436"/>
                    </a:lnTo>
                    <a:lnTo>
                      <a:pt x="74" y="1488"/>
                    </a:lnTo>
                    <a:lnTo>
                      <a:pt x="80" y="1544"/>
                    </a:lnTo>
                    <a:lnTo>
                      <a:pt x="83" y="1599"/>
                    </a:lnTo>
                    <a:lnTo>
                      <a:pt x="83" y="1639"/>
                    </a:lnTo>
                    <a:lnTo>
                      <a:pt x="83" y="1694"/>
                    </a:lnTo>
                    <a:lnTo>
                      <a:pt x="77" y="1745"/>
                    </a:lnTo>
                    <a:lnTo>
                      <a:pt x="77" y="1804"/>
                    </a:lnTo>
                    <a:lnTo>
                      <a:pt x="71" y="1865"/>
                    </a:lnTo>
                    <a:lnTo>
                      <a:pt x="67" y="1907"/>
                    </a:lnTo>
                    <a:lnTo>
                      <a:pt x="64" y="1996"/>
                    </a:lnTo>
                    <a:lnTo>
                      <a:pt x="61" y="2069"/>
                    </a:lnTo>
                    <a:lnTo>
                      <a:pt x="58" y="2152"/>
                    </a:lnTo>
                    <a:lnTo>
                      <a:pt x="58" y="2219"/>
                    </a:lnTo>
                    <a:lnTo>
                      <a:pt x="61" y="2277"/>
                    </a:lnTo>
                    <a:lnTo>
                      <a:pt x="61" y="2326"/>
                    </a:lnTo>
                    <a:lnTo>
                      <a:pt x="67" y="2375"/>
                    </a:lnTo>
                    <a:lnTo>
                      <a:pt x="61" y="2429"/>
                    </a:lnTo>
                    <a:lnTo>
                      <a:pt x="55" y="2453"/>
                    </a:lnTo>
                    <a:lnTo>
                      <a:pt x="58" y="2496"/>
                    </a:lnTo>
                    <a:lnTo>
                      <a:pt x="61" y="2548"/>
                    </a:lnTo>
                    <a:lnTo>
                      <a:pt x="50" y="2585"/>
                    </a:lnTo>
                    <a:lnTo>
                      <a:pt x="39" y="2612"/>
                    </a:lnTo>
                    <a:lnTo>
                      <a:pt x="31" y="2633"/>
                    </a:lnTo>
                    <a:lnTo>
                      <a:pt x="27" y="2654"/>
                    </a:lnTo>
                    <a:lnTo>
                      <a:pt x="25" y="2684"/>
                    </a:lnTo>
                    <a:lnTo>
                      <a:pt x="2" y="2675"/>
                    </a:lnTo>
                    <a:lnTo>
                      <a:pt x="0" y="2656"/>
                    </a:lnTo>
                    <a:lnTo>
                      <a:pt x="3" y="2637"/>
                    </a:lnTo>
                    <a:lnTo>
                      <a:pt x="12" y="2603"/>
                    </a:lnTo>
                    <a:lnTo>
                      <a:pt x="28" y="2569"/>
                    </a:lnTo>
                    <a:lnTo>
                      <a:pt x="31" y="2527"/>
                    </a:lnTo>
                    <a:lnTo>
                      <a:pt x="37" y="2469"/>
                    </a:lnTo>
                    <a:lnTo>
                      <a:pt x="46" y="2404"/>
                    </a:lnTo>
                    <a:lnTo>
                      <a:pt x="43" y="2369"/>
                    </a:lnTo>
                    <a:lnTo>
                      <a:pt x="40" y="2320"/>
                    </a:lnTo>
                    <a:lnTo>
                      <a:pt x="52" y="2259"/>
                    </a:lnTo>
                    <a:lnTo>
                      <a:pt x="49" y="2146"/>
                    </a:lnTo>
                    <a:lnTo>
                      <a:pt x="43" y="2106"/>
                    </a:lnTo>
                    <a:lnTo>
                      <a:pt x="43" y="2042"/>
                    </a:lnTo>
                    <a:lnTo>
                      <a:pt x="46" y="1981"/>
                    </a:lnTo>
                    <a:lnTo>
                      <a:pt x="55" y="1932"/>
                    </a:lnTo>
                    <a:lnTo>
                      <a:pt x="61" y="1834"/>
                    </a:lnTo>
                    <a:lnTo>
                      <a:pt x="61" y="1785"/>
                    </a:lnTo>
                    <a:lnTo>
                      <a:pt x="61" y="1730"/>
                    </a:lnTo>
                    <a:lnTo>
                      <a:pt x="55" y="1681"/>
                    </a:lnTo>
                    <a:lnTo>
                      <a:pt x="55" y="1623"/>
                    </a:lnTo>
                    <a:lnTo>
                      <a:pt x="64" y="1581"/>
                    </a:lnTo>
                    <a:lnTo>
                      <a:pt x="64" y="1541"/>
                    </a:lnTo>
                    <a:lnTo>
                      <a:pt x="61" y="1476"/>
                    </a:lnTo>
                    <a:lnTo>
                      <a:pt x="52" y="1421"/>
                    </a:lnTo>
                    <a:lnTo>
                      <a:pt x="49" y="1366"/>
                    </a:lnTo>
                    <a:lnTo>
                      <a:pt x="55" y="1308"/>
                    </a:lnTo>
                    <a:lnTo>
                      <a:pt x="64" y="1188"/>
                    </a:lnTo>
                    <a:lnTo>
                      <a:pt x="67" y="1097"/>
                    </a:lnTo>
                    <a:lnTo>
                      <a:pt x="67" y="1066"/>
                    </a:lnTo>
                    <a:lnTo>
                      <a:pt x="58" y="1017"/>
                    </a:lnTo>
                    <a:lnTo>
                      <a:pt x="64" y="978"/>
                    </a:lnTo>
                    <a:lnTo>
                      <a:pt x="67" y="923"/>
                    </a:lnTo>
                    <a:lnTo>
                      <a:pt x="67" y="886"/>
                    </a:lnTo>
                    <a:lnTo>
                      <a:pt x="74" y="849"/>
                    </a:lnTo>
                    <a:lnTo>
                      <a:pt x="71" y="813"/>
                    </a:lnTo>
                    <a:lnTo>
                      <a:pt x="64" y="761"/>
                    </a:lnTo>
                    <a:lnTo>
                      <a:pt x="64" y="703"/>
                    </a:lnTo>
                    <a:lnTo>
                      <a:pt x="71" y="642"/>
                    </a:lnTo>
                    <a:lnTo>
                      <a:pt x="71" y="593"/>
                    </a:lnTo>
                    <a:lnTo>
                      <a:pt x="64" y="532"/>
                    </a:lnTo>
                    <a:lnTo>
                      <a:pt x="61" y="489"/>
                    </a:lnTo>
                    <a:lnTo>
                      <a:pt x="64" y="437"/>
                    </a:lnTo>
                    <a:lnTo>
                      <a:pt x="71" y="379"/>
                    </a:lnTo>
                    <a:lnTo>
                      <a:pt x="74" y="345"/>
                    </a:lnTo>
                    <a:lnTo>
                      <a:pt x="71" y="296"/>
                    </a:lnTo>
                    <a:lnTo>
                      <a:pt x="67" y="238"/>
                    </a:lnTo>
                    <a:lnTo>
                      <a:pt x="67" y="186"/>
                    </a:lnTo>
                    <a:lnTo>
                      <a:pt x="67" y="144"/>
                    </a:lnTo>
                    <a:lnTo>
                      <a:pt x="80" y="86"/>
                    </a:lnTo>
                    <a:lnTo>
                      <a:pt x="95" y="43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Freeform 50"/>
              <p:cNvSpPr>
                <a:spLocks/>
              </p:cNvSpPr>
              <p:nvPr/>
            </p:nvSpPr>
            <p:spPr bwMode="auto">
              <a:xfrm rot="-3405074">
                <a:off x="2250" y="1434"/>
                <a:ext cx="351" cy="420"/>
              </a:xfrm>
              <a:custGeom>
                <a:avLst/>
                <a:gdLst>
                  <a:gd name="T0" fmla="*/ 18 w 406"/>
                  <a:gd name="T1" fmla="*/ 348 h 841"/>
                  <a:gd name="T2" fmla="*/ 45 w 406"/>
                  <a:gd name="T3" fmla="*/ 342 h 841"/>
                  <a:gd name="T4" fmla="*/ 76 w 406"/>
                  <a:gd name="T5" fmla="*/ 344 h 841"/>
                  <a:gd name="T6" fmla="*/ 111 w 406"/>
                  <a:gd name="T7" fmla="*/ 339 h 841"/>
                  <a:gd name="T8" fmla="*/ 137 w 406"/>
                  <a:gd name="T9" fmla="*/ 328 h 841"/>
                  <a:gd name="T10" fmla="*/ 161 w 406"/>
                  <a:gd name="T11" fmla="*/ 319 h 841"/>
                  <a:gd name="T12" fmla="*/ 191 w 406"/>
                  <a:gd name="T13" fmla="*/ 311 h 841"/>
                  <a:gd name="T14" fmla="*/ 198 w 406"/>
                  <a:gd name="T15" fmla="*/ 292 h 841"/>
                  <a:gd name="T16" fmla="*/ 214 w 406"/>
                  <a:gd name="T17" fmla="*/ 273 h 841"/>
                  <a:gd name="T18" fmla="*/ 229 w 406"/>
                  <a:gd name="T19" fmla="*/ 258 h 841"/>
                  <a:gd name="T20" fmla="*/ 240 w 406"/>
                  <a:gd name="T21" fmla="*/ 241 h 841"/>
                  <a:gd name="T22" fmla="*/ 243 w 406"/>
                  <a:gd name="T23" fmla="*/ 228 h 841"/>
                  <a:gd name="T24" fmla="*/ 243 w 406"/>
                  <a:gd name="T25" fmla="*/ 206 h 841"/>
                  <a:gd name="T26" fmla="*/ 248 w 406"/>
                  <a:gd name="T27" fmla="*/ 186 h 841"/>
                  <a:gd name="T28" fmla="*/ 254 w 406"/>
                  <a:gd name="T29" fmla="*/ 168 h 841"/>
                  <a:gd name="T30" fmla="*/ 261 w 406"/>
                  <a:gd name="T31" fmla="*/ 139 h 841"/>
                  <a:gd name="T32" fmla="*/ 258 w 406"/>
                  <a:gd name="T33" fmla="*/ 119 h 841"/>
                  <a:gd name="T34" fmla="*/ 258 w 406"/>
                  <a:gd name="T35" fmla="*/ 98 h 841"/>
                  <a:gd name="T36" fmla="*/ 261 w 406"/>
                  <a:gd name="T37" fmla="*/ 75 h 841"/>
                  <a:gd name="T38" fmla="*/ 264 w 406"/>
                  <a:gd name="T39" fmla="*/ 58 h 841"/>
                  <a:gd name="T40" fmla="*/ 261 w 406"/>
                  <a:gd name="T41" fmla="*/ 43 h 841"/>
                  <a:gd name="T42" fmla="*/ 264 w 406"/>
                  <a:gd name="T43" fmla="*/ 29 h 841"/>
                  <a:gd name="T44" fmla="*/ 268 w 406"/>
                  <a:gd name="T45" fmla="*/ 18 h 841"/>
                  <a:gd name="T46" fmla="*/ 274 w 406"/>
                  <a:gd name="T47" fmla="*/ 6 h 841"/>
                  <a:gd name="T48" fmla="*/ 298 w 406"/>
                  <a:gd name="T49" fmla="*/ 0 h 841"/>
                  <a:gd name="T50" fmla="*/ 331 w 406"/>
                  <a:gd name="T51" fmla="*/ 1 h 841"/>
                  <a:gd name="T52" fmla="*/ 346 w 406"/>
                  <a:gd name="T53" fmla="*/ 18 h 841"/>
                  <a:gd name="T54" fmla="*/ 351 w 406"/>
                  <a:gd name="T55" fmla="*/ 40 h 841"/>
                  <a:gd name="T56" fmla="*/ 346 w 406"/>
                  <a:gd name="T57" fmla="*/ 63 h 841"/>
                  <a:gd name="T58" fmla="*/ 343 w 406"/>
                  <a:gd name="T59" fmla="*/ 85 h 841"/>
                  <a:gd name="T60" fmla="*/ 346 w 406"/>
                  <a:gd name="T61" fmla="*/ 113 h 841"/>
                  <a:gd name="T62" fmla="*/ 341 w 406"/>
                  <a:gd name="T63" fmla="*/ 133 h 841"/>
                  <a:gd name="T64" fmla="*/ 338 w 406"/>
                  <a:gd name="T65" fmla="*/ 157 h 841"/>
                  <a:gd name="T66" fmla="*/ 332 w 406"/>
                  <a:gd name="T67" fmla="*/ 180 h 841"/>
                  <a:gd name="T68" fmla="*/ 339 w 406"/>
                  <a:gd name="T69" fmla="*/ 196 h 841"/>
                  <a:gd name="T70" fmla="*/ 338 w 406"/>
                  <a:gd name="T71" fmla="*/ 214 h 841"/>
                  <a:gd name="T72" fmla="*/ 335 w 406"/>
                  <a:gd name="T73" fmla="*/ 228 h 841"/>
                  <a:gd name="T74" fmla="*/ 329 w 406"/>
                  <a:gd name="T75" fmla="*/ 241 h 841"/>
                  <a:gd name="T76" fmla="*/ 327 w 406"/>
                  <a:gd name="T77" fmla="*/ 260 h 841"/>
                  <a:gd name="T78" fmla="*/ 319 w 406"/>
                  <a:gd name="T79" fmla="*/ 281 h 841"/>
                  <a:gd name="T80" fmla="*/ 303 w 406"/>
                  <a:gd name="T81" fmla="*/ 303 h 841"/>
                  <a:gd name="T82" fmla="*/ 293 w 406"/>
                  <a:gd name="T83" fmla="*/ 325 h 841"/>
                  <a:gd name="T84" fmla="*/ 274 w 406"/>
                  <a:gd name="T85" fmla="*/ 338 h 841"/>
                  <a:gd name="T86" fmla="*/ 258 w 406"/>
                  <a:gd name="T87" fmla="*/ 353 h 841"/>
                  <a:gd name="T88" fmla="*/ 232 w 406"/>
                  <a:gd name="T89" fmla="*/ 371 h 841"/>
                  <a:gd name="T90" fmla="*/ 190 w 406"/>
                  <a:gd name="T91" fmla="*/ 383 h 841"/>
                  <a:gd name="T92" fmla="*/ 158 w 406"/>
                  <a:gd name="T93" fmla="*/ 393 h 841"/>
                  <a:gd name="T94" fmla="*/ 129 w 406"/>
                  <a:gd name="T95" fmla="*/ 397 h 841"/>
                  <a:gd name="T96" fmla="*/ 98 w 406"/>
                  <a:gd name="T97" fmla="*/ 409 h 841"/>
                  <a:gd name="T98" fmla="*/ 61 w 406"/>
                  <a:gd name="T99" fmla="*/ 418 h 841"/>
                  <a:gd name="T100" fmla="*/ 36 w 406"/>
                  <a:gd name="T101" fmla="*/ 420 h 841"/>
                  <a:gd name="T102" fmla="*/ 10 w 406"/>
                  <a:gd name="T103" fmla="*/ 412 h 841"/>
                  <a:gd name="T104" fmla="*/ 3 w 406"/>
                  <a:gd name="T105" fmla="*/ 389 h 841"/>
                  <a:gd name="T106" fmla="*/ 0 w 406"/>
                  <a:gd name="T107" fmla="*/ 371 h 841"/>
                  <a:gd name="T108" fmla="*/ 18 w 406"/>
                  <a:gd name="T109" fmla="*/ 348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06"/>
                  <a:gd name="T166" fmla="*/ 0 h 841"/>
                  <a:gd name="T167" fmla="*/ 406 w 406"/>
                  <a:gd name="T168" fmla="*/ 841 h 8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06" h="841">
                    <a:moveTo>
                      <a:pt x="21" y="697"/>
                    </a:moveTo>
                    <a:lnTo>
                      <a:pt x="52" y="685"/>
                    </a:lnTo>
                    <a:lnTo>
                      <a:pt x="88" y="688"/>
                    </a:lnTo>
                    <a:lnTo>
                      <a:pt x="128" y="679"/>
                    </a:lnTo>
                    <a:lnTo>
                      <a:pt x="158" y="657"/>
                    </a:lnTo>
                    <a:lnTo>
                      <a:pt x="186" y="639"/>
                    </a:lnTo>
                    <a:lnTo>
                      <a:pt x="221" y="623"/>
                    </a:lnTo>
                    <a:lnTo>
                      <a:pt x="229" y="584"/>
                    </a:lnTo>
                    <a:lnTo>
                      <a:pt x="247" y="547"/>
                    </a:lnTo>
                    <a:lnTo>
                      <a:pt x="265" y="517"/>
                    </a:lnTo>
                    <a:lnTo>
                      <a:pt x="278" y="483"/>
                    </a:lnTo>
                    <a:lnTo>
                      <a:pt x="281" y="456"/>
                    </a:lnTo>
                    <a:lnTo>
                      <a:pt x="281" y="413"/>
                    </a:lnTo>
                    <a:lnTo>
                      <a:pt x="287" y="373"/>
                    </a:lnTo>
                    <a:lnTo>
                      <a:pt x="294" y="337"/>
                    </a:lnTo>
                    <a:lnTo>
                      <a:pt x="302" y="278"/>
                    </a:lnTo>
                    <a:lnTo>
                      <a:pt x="299" y="239"/>
                    </a:lnTo>
                    <a:lnTo>
                      <a:pt x="299" y="196"/>
                    </a:lnTo>
                    <a:lnTo>
                      <a:pt x="302" y="150"/>
                    </a:lnTo>
                    <a:lnTo>
                      <a:pt x="305" y="116"/>
                    </a:lnTo>
                    <a:lnTo>
                      <a:pt x="302" y="86"/>
                    </a:lnTo>
                    <a:lnTo>
                      <a:pt x="305" y="58"/>
                    </a:lnTo>
                    <a:lnTo>
                      <a:pt x="310" y="36"/>
                    </a:lnTo>
                    <a:lnTo>
                      <a:pt x="317" y="13"/>
                    </a:lnTo>
                    <a:lnTo>
                      <a:pt x="345" y="0"/>
                    </a:lnTo>
                    <a:lnTo>
                      <a:pt x="383" y="3"/>
                    </a:lnTo>
                    <a:lnTo>
                      <a:pt x="400" y="36"/>
                    </a:lnTo>
                    <a:lnTo>
                      <a:pt x="406" y="80"/>
                    </a:lnTo>
                    <a:lnTo>
                      <a:pt x="400" y="126"/>
                    </a:lnTo>
                    <a:lnTo>
                      <a:pt x="397" y="171"/>
                    </a:lnTo>
                    <a:lnTo>
                      <a:pt x="400" y="226"/>
                    </a:lnTo>
                    <a:lnTo>
                      <a:pt x="394" y="266"/>
                    </a:lnTo>
                    <a:lnTo>
                      <a:pt x="391" y="315"/>
                    </a:lnTo>
                    <a:lnTo>
                      <a:pt x="384" y="361"/>
                    </a:lnTo>
                    <a:lnTo>
                      <a:pt x="392" y="393"/>
                    </a:lnTo>
                    <a:lnTo>
                      <a:pt x="391" y="428"/>
                    </a:lnTo>
                    <a:lnTo>
                      <a:pt x="387" y="456"/>
                    </a:lnTo>
                    <a:lnTo>
                      <a:pt x="381" y="483"/>
                    </a:lnTo>
                    <a:lnTo>
                      <a:pt x="378" y="520"/>
                    </a:lnTo>
                    <a:lnTo>
                      <a:pt x="369" y="563"/>
                    </a:lnTo>
                    <a:lnTo>
                      <a:pt x="351" y="606"/>
                    </a:lnTo>
                    <a:lnTo>
                      <a:pt x="339" y="651"/>
                    </a:lnTo>
                    <a:lnTo>
                      <a:pt x="317" y="676"/>
                    </a:lnTo>
                    <a:lnTo>
                      <a:pt x="299" y="706"/>
                    </a:lnTo>
                    <a:lnTo>
                      <a:pt x="268" y="743"/>
                    </a:lnTo>
                    <a:lnTo>
                      <a:pt x="220" y="767"/>
                    </a:lnTo>
                    <a:lnTo>
                      <a:pt x="183" y="786"/>
                    </a:lnTo>
                    <a:lnTo>
                      <a:pt x="149" y="795"/>
                    </a:lnTo>
                    <a:lnTo>
                      <a:pt x="113" y="819"/>
                    </a:lnTo>
                    <a:lnTo>
                      <a:pt x="70" y="837"/>
                    </a:lnTo>
                    <a:lnTo>
                      <a:pt x="42" y="841"/>
                    </a:lnTo>
                    <a:lnTo>
                      <a:pt x="12" y="825"/>
                    </a:lnTo>
                    <a:lnTo>
                      <a:pt x="3" y="779"/>
                    </a:lnTo>
                    <a:lnTo>
                      <a:pt x="0" y="743"/>
                    </a:lnTo>
                    <a:lnTo>
                      <a:pt x="21" y="697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" name="Freeform 51"/>
              <p:cNvSpPr>
                <a:spLocks/>
              </p:cNvSpPr>
              <p:nvPr/>
            </p:nvSpPr>
            <p:spPr bwMode="auto">
              <a:xfrm rot="-3405074">
                <a:off x="2258" y="1441"/>
                <a:ext cx="336" cy="412"/>
              </a:xfrm>
              <a:custGeom>
                <a:avLst/>
                <a:gdLst>
                  <a:gd name="T0" fmla="*/ 131 w 388"/>
                  <a:gd name="T1" fmla="*/ 339 h 822"/>
                  <a:gd name="T2" fmla="*/ 176 w 388"/>
                  <a:gd name="T3" fmla="*/ 345 h 822"/>
                  <a:gd name="T4" fmla="*/ 219 w 388"/>
                  <a:gd name="T5" fmla="*/ 338 h 822"/>
                  <a:gd name="T6" fmla="*/ 246 w 388"/>
                  <a:gd name="T7" fmla="*/ 318 h 822"/>
                  <a:gd name="T8" fmla="*/ 258 w 388"/>
                  <a:gd name="T9" fmla="*/ 304 h 822"/>
                  <a:gd name="T10" fmla="*/ 277 w 388"/>
                  <a:gd name="T11" fmla="*/ 286 h 822"/>
                  <a:gd name="T12" fmla="*/ 298 w 388"/>
                  <a:gd name="T13" fmla="*/ 261 h 822"/>
                  <a:gd name="T14" fmla="*/ 300 w 388"/>
                  <a:gd name="T15" fmla="*/ 232 h 822"/>
                  <a:gd name="T16" fmla="*/ 308 w 388"/>
                  <a:gd name="T17" fmla="*/ 202 h 822"/>
                  <a:gd name="T18" fmla="*/ 306 w 388"/>
                  <a:gd name="T19" fmla="*/ 177 h 822"/>
                  <a:gd name="T20" fmla="*/ 308 w 388"/>
                  <a:gd name="T21" fmla="*/ 154 h 822"/>
                  <a:gd name="T22" fmla="*/ 312 w 388"/>
                  <a:gd name="T23" fmla="*/ 123 h 822"/>
                  <a:gd name="T24" fmla="*/ 311 w 388"/>
                  <a:gd name="T25" fmla="*/ 96 h 822"/>
                  <a:gd name="T26" fmla="*/ 317 w 388"/>
                  <a:gd name="T27" fmla="*/ 63 h 822"/>
                  <a:gd name="T28" fmla="*/ 321 w 388"/>
                  <a:gd name="T29" fmla="*/ 31 h 822"/>
                  <a:gd name="T30" fmla="*/ 319 w 388"/>
                  <a:gd name="T31" fmla="*/ 0 h 822"/>
                  <a:gd name="T32" fmla="*/ 335 w 388"/>
                  <a:gd name="T33" fmla="*/ 21 h 822"/>
                  <a:gd name="T34" fmla="*/ 336 w 388"/>
                  <a:gd name="T35" fmla="*/ 49 h 822"/>
                  <a:gd name="T36" fmla="*/ 329 w 388"/>
                  <a:gd name="T37" fmla="*/ 79 h 822"/>
                  <a:gd name="T38" fmla="*/ 328 w 388"/>
                  <a:gd name="T39" fmla="*/ 107 h 822"/>
                  <a:gd name="T40" fmla="*/ 323 w 388"/>
                  <a:gd name="T41" fmla="*/ 127 h 822"/>
                  <a:gd name="T42" fmla="*/ 324 w 388"/>
                  <a:gd name="T43" fmla="*/ 153 h 822"/>
                  <a:gd name="T44" fmla="*/ 319 w 388"/>
                  <a:gd name="T45" fmla="*/ 176 h 822"/>
                  <a:gd name="T46" fmla="*/ 325 w 388"/>
                  <a:gd name="T47" fmla="*/ 199 h 822"/>
                  <a:gd name="T48" fmla="*/ 321 w 388"/>
                  <a:gd name="T49" fmla="*/ 228 h 822"/>
                  <a:gd name="T50" fmla="*/ 313 w 388"/>
                  <a:gd name="T51" fmla="*/ 254 h 822"/>
                  <a:gd name="T52" fmla="*/ 301 w 388"/>
                  <a:gd name="T53" fmla="*/ 279 h 822"/>
                  <a:gd name="T54" fmla="*/ 283 w 388"/>
                  <a:gd name="T55" fmla="*/ 310 h 822"/>
                  <a:gd name="T56" fmla="*/ 257 w 388"/>
                  <a:gd name="T57" fmla="*/ 332 h 822"/>
                  <a:gd name="T58" fmla="*/ 240 w 388"/>
                  <a:gd name="T59" fmla="*/ 349 h 822"/>
                  <a:gd name="T60" fmla="*/ 211 w 388"/>
                  <a:gd name="T61" fmla="*/ 368 h 822"/>
                  <a:gd name="T62" fmla="*/ 171 w 388"/>
                  <a:gd name="T63" fmla="*/ 381 h 822"/>
                  <a:gd name="T64" fmla="*/ 123 w 388"/>
                  <a:gd name="T65" fmla="*/ 390 h 822"/>
                  <a:gd name="T66" fmla="*/ 92 w 388"/>
                  <a:gd name="T67" fmla="*/ 402 h 822"/>
                  <a:gd name="T68" fmla="*/ 31 w 388"/>
                  <a:gd name="T69" fmla="*/ 412 h 822"/>
                  <a:gd name="T70" fmla="*/ 7 w 388"/>
                  <a:gd name="T71" fmla="*/ 397 h 822"/>
                  <a:gd name="T72" fmla="*/ 0 w 388"/>
                  <a:gd name="T73" fmla="*/ 366 h 822"/>
                  <a:gd name="T74" fmla="*/ 42 w 388"/>
                  <a:gd name="T75" fmla="*/ 339 h 822"/>
                  <a:gd name="T76" fmla="*/ 78 w 388"/>
                  <a:gd name="T77" fmla="*/ 340 h 82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88"/>
                  <a:gd name="T118" fmla="*/ 0 h 822"/>
                  <a:gd name="T119" fmla="*/ 388 w 388"/>
                  <a:gd name="T120" fmla="*/ 822 h 82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88" h="822">
                    <a:moveTo>
                      <a:pt x="122" y="670"/>
                    </a:moveTo>
                    <a:lnTo>
                      <a:pt x="151" y="677"/>
                    </a:lnTo>
                    <a:lnTo>
                      <a:pt x="179" y="691"/>
                    </a:lnTo>
                    <a:lnTo>
                      <a:pt x="203" y="689"/>
                    </a:lnTo>
                    <a:lnTo>
                      <a:pt x="229" y="685"/>
                    </a:lnTo>
                    <a:lnTo>
                      <a:pt x="253" y="674"/>
                    </a:lnTo>
                    <a:lnTo>
                      <a:pt x="277" y="654"/>
                    </a:lnTo>
                    <a:lnTo>
                      <a:pt x="284" y="634"/>
                    </a:lnTo>
                    <a:lnTo>
                      <a:pt x="289" y="618"/>
                    </a:lnTo>
                    <a:lnTo>
                      <a:pt x="298" y="607"/>
                    </a:lnTo>
                    <a:lnTo>
                      <a:pt x="307" y="593"/>
                    </a:lnTo>
                    <a:lnTo>
                      <a:pt x="320" y="570"/>
                    </a:lnTo>
                    <a:lnTo>
                      <a:pt x="332" y="542"/>
                    </a:lnTo>
                    <a:lnTo>
                      <a:pt x="344" y="521"/>
                    </a:lnTo>
                    <a:lnTo>
                      <a:pt x="344" y="491"/>
                    </a:lnTo>
                    <a:lnTo>
                      <a:pt x="347" y="463"/>
                    </a:lnTo>
                    <a:lnTo>
                      <a:pt x="356" y="433"/>
                    </a:lnTo>
                    <a:lnTo>
                      <a:pt x="356" y="403"/>
                    </a:lnTo>
                    <a:lnTo>
                      <a:pt x="356" y="377"/>
                    </a:lnTo>
                    <a:lnTo>
                      <a:pt x="353" y="353"/>
                    </a:lnTo>
                    <a:lnTo>
                      <a:pt x="347" y="332"/>
                    </a:lnTo>
                    <a:lnTo>
                      <a:pt x="356" y="308"/>
                    </a:lnTo>
                    <a:lnTo>
                      <a:pt x="359" y="274"/>
                    </a:lnTo>
                    <a:lnTo>
                      <a:pt x="360" y="246"/>
                    </a:lnTo>
                    <a:lnTo>
                      <a:pt x="357" y="220"/>
                    </a:lnTo>
                    <a:lnTo>
                      <a:pt x="359" y="192"/>
                    </a:lnTo>
                    <a:lnTo>
                      <a:pt x="368" y="155"/>
                    </a:lnTo>
                    <a:lnTo>
                      <a:pt x="366" y="125"/>
                    </a:lnTo>
                    <a:lnTo>
                      <a:pt x="372" y="91"/>
                    </a:lnTo>
                    <a:lnTo>
                      <a:pt x="371" y="61"/>
                    </a:lnTo>
                    <a:lnTo>
                      <a:pt x="368" y="33"/>
                    </a:lnTo>
                    <a:lnTo>
                      <a:pt x="368" y="0"/>
                    </a:lnTo>
                    <a:lnTo>
                      <a:pt x="379" y="23"/>
                    </a:lnTo>
                    <a:lnTo>
                      <a:pt x="387" y="42"/>
                    </a:lnTo>
                    <a:lnTo>
                      <a:pt x="386" y="67"/>
                    </a:lnTo>
                    <a:lnTo>
                      <a:pt x="388" y="98"/>
                    </a:lnTo>
                    <a:lnTo>
                      <a:pt x="384" y="128"/>
                    </a:lnTo>
                    <a:lnTo>
                      <a:pt x="380" y="158"/>
                    </a:lnTo>
                    <a:lnTo>
                      <a:pt x="380" y="187"/>
                    </a:lnTo>
                    <a:lnTo>
                      <a:pt x="379" y="213"/>
                    </a:lnTo>
                    <a:lnTo>
                      <a:pt x="378" y="235"/>
                    </a:lnTo>
                    <a:lnTo>
                      <a:pt x="373" y="253"/>
                    </a:lnTo>
                    <a:lnTo>
                      <a:pt x="377" y="284"/>
                    </a:lnTo>
                    <a:lnTo>
                      <a:pt x="374" y="305"/>
                    </a:lnTo>
                    <a:lnTo>
                      <a:pt x="371" y="330"/>
                    </a:lnTo>
                    <a:lnTo>
                      <a:pt x="368" y="351"/>
                    </a:lnTo>
                    <a:lnTo>
                      <a:pt x="370" y="375"/>
                    </a:lnTo>
                    <a:lnTo>
                      <a:pt x="375" y="397"/>
                    </a:lnTo>
                    <a:lnTo>
                      <a:pt x="375" y="424"/>
                    </a:lnTo>
                    <a:lnTo>
                      <a:pt x="371" y="454"/>
                    </a:lnTo>
                    <a:lnTo>
                      <a:pt x="362" y="479"/>
                    </a:lnTo>
                    <a:lnTo>
                      <a:pt x="362" y="507"/>
                    </a:lnTo>
                    <a:lnTo>
                      <a:pt x="359" y="531"/>
                    </a:lnTo>
                    <a:lnTo>
                      <a:pt x="348" y="556"/>
                    </a:lnTo>
                    <a:lnTo>
                      <a:pt x="331" y="593"/>
                    </a:lnTo>
                    <a:lnTo>
                      <a:pt x="327" y="619"/>
                    </a:lnTo>
                    <a:lnTo>
                      <a:pt x="318" y="638"/>
                    </a:lnTo>
                    <a:lnTo>
                      <a:pt x="297" y="663"/>
                    </a:lnTo>
                    <a:lnTo>
                      <a:pt x="292" y="679"/>
                    </a:lnTo>
                    <a:lnTo>
                      <a:pt x="277" y="697"/>
                    </a:lnTo>
                    <a:lnTo>
                      <a:pt x="262" y="709"/>
                    </a:lnTo>
                    <a:lnTo>
                      <a:pt x="244" y="734"/>
                    </a:lnTo>
                    <a:lnTo>
                      <a:pt x="225" y="745"/>
                    </a:lnTo>
                    <a:lnTo>
                      <a:pt x="197" y="760"/>
                    </a:lnTo>
                    <a:lnTo>
                      <a:pt x="174" y="771"/>
                    </a:lnTo>
                    <a:lnTo>
                      <a:pt x="142" y="779"/>
                    </a:lnTo>
                    <a:lnTo>
                      <a:pt x="127" y="791"/>
                    </a:lnTo>
                    <a:lnTo>
                      <a:pt x="106" y="803"/>
                    </a:lnTo>
                    <a:lnTo>
                      <a:pt x="63" y="821"/>
                    </a:lnTo>
                    <a:lnTo>
                      <a:pt x="36" y="822"/>
                    </a:lnTo>
                    <a:lnTo>
                      <a:pt x="12" y="810"/>
                    </a:lnTo>
                    <a:lnTo>
                      <a:pt x="8" y="792"/>
                    </a:lnTo>
                    <a:lnTo>
                      <a:pt x="5" y="768"/>
                    </a:lnTo>
                    <a:lnTo>
                      <a:pt x="0" y="731"/>
                    </a:lnTo>
                    <a:lnTo>
                      <a:pt x="20" y="687"/>
                    </a:lnTo>
                    <a:lnTo>
                      <a:pt x="49" y="676"/>
                    </a:lnTo>
                    <a:lnTo>
                      <a:pt x="72" y="676"/>
                    </a:lnTo>
                    <a:lnTo>
                      <a:pt x="90" y="679"/>
                    </a:lnTo>
                    <a:lnTo>
                      <a:pt x="122" y="67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" name="Freeform 52"/>
              <p:cNvSpPr>
                <a:spLocks/>
              </p:cNvSpPr>
              <p:nvPr/>
            </p:nvSpPr>
            <p:spPr bwMode="auto">
              <a:xfrm rot="-3405074">
                <a:off x="2347" y="1411"/>
                <a:ext cx="170" cy="344"/>
              </a:xfrm>
              <a:custGeom>
                <a:avLst/>
                <a:gdLst>
                  <a:gd name="T0" fmla="*/ 170 w 195"/>
                  <a:gd name="T1" fmla="*/ 17 h 688"/>
                  <a:gd name="T2" fmla="*/ 170 w 195"/>
                  <a:gd name="T3" fmla="*/ 46 h 688"/>
                  <a:gd name="T4" fmla="*/ 165 w 195"/>
                  <a:gd name="T5" fmla="*/ 69 h 688"/>
                  <a:gd name="T6" fmla="*/ 160 w 195"/>
                  <a:gd name="T7" fmla="*/ 98 h 688"/>
                  <a:gd name="T8" fmla="*/ 160 w 195"/>
                  <a:gd name="T9" fmla="*/ 124 h 688"/>
                  <a:gd name="T10" fmla="*/ 152 w 195"/>
                  <a:gd name="T11" fmla="*/ 156 h 688"/>
                  <a:gd name="T12" fmla="*/ 152 w 195"/>
                  <a:gd name="T13" fmla="*/ 177 h 688"/>
                  <a:gd name="T14" fmla="*/ 154 w 195"/>
                  <a:gd name="T15" fmla="*/ 208 h 688"/>
                  <a:gd name="T16" fmla="*/ 148 w 195"/>
                  <a:gd name="T17" fmla="*/ 240 h 688"/>
                  <a:gd name="T18" fmla="*/ 137 w 195"/>
                  <a:gd name="T19" fmla="*/ 259 h 688"/>
                  <a:gd name="T20" fmla="*/ 124 w 195"/>
                  <a:gd name="T21" fmla="*/ 276 h 688"/>
                  <a:gd name="T22" fmla="*/ 105 w 195"/>
                  <a:gd name="T23" fmla="*/ 295 h 688"/>
                  <a:gd name="T24" fmla="*/ 92 w 195"/>
                  <a:gd name="T25" fmla="*/ 314 h 688"/>
                  <a:gd name="T26" fmla="*/ 71 w 195"/>
                  <a:gd name="T27" fmla="*/ 331 h 688"/>
                  <a:gd name="T28" fmla="*/ 44 w 195"/>
                  <a:gd name="T29" fmla="*/ 337 h 688"/>
                  <a:gd name="T30" fmla="*/ 5 w 195"/>
                  <a:gd name="T31" fmla="*/ 344 h 688"/>
                  <a:gd name="T32" fmla="*/ 20 w 195"/>
                  <a:gd name="T33" fmla="*/ 340 h 688"/>
                  <a:gd name="T34" fmla="*/ 55 w 195"/>
                  <a:gd name="T35" fmla="*/ 331 h 688"/>
                  <a:gd name="T36" fmla="*/ 77 w 195"/>
                  <a:gd name="T37" fmla="*/ 314 h 688"/>
                  <a:gd name="T38" fmla="*/ 89 w 195"/>
                  <a:gd name="T39" fmla="*/ 296 h 688"/>
                  <a:gd name="T40" fmla="*/ 105 w 195"/>
                  <a:gd name="T41" fmla="*/ 279 h 688"/>
                  <a:gd name="T42" fmla="*/ 113 w 195"/>
                  <a:gd name="T43" fmla="*/ 262 h 688"/>
                  <a:gd name="T44" fmla="*/ 132 w 195"/>
                  <a:gd name="T45" fmla="*/ 243 h 688"/>
                  <a:gd name="T46" fmla="*/ 142 w 195"/>
                  <a:gd name="T47" fmla="*/ 227 h 688"/>
                  <a:gd name="T48" fmla="*/ 144 w 195"/>
                  <a:gd name="T49" fmla="*/ 198 h 688"/>
                  <a:gd name="T50" fmla="*/ 138 w 195"/>
                  <a:gd name="T51" fmla="*/ 168 h 688"/>
                  <a:gd name="T52" fmla="*/ 146 w 195"/>
                  <a:gd name="T53" fmla="*/ 150 h 688"/>
                  <a:gd name="T54" fmla="*/ 152 w 195"/>
                  <a:gd name="T55" fmla="*/ 123 h 688"/>
                  <a:gd name="T56" fmla="*/ 153 w 195"/>
                  <a:gd name="T57" fmla="*/ 103 h 688"/>
                  <a:gd name="T58" fmla="*/ 159 w 195"/>
                  <a:gd name="T59" fmla="*/ 77 h 688"/>
                  <a:gd name="T60" fmla="*/ 157 w 195"/>
                  <a:gd name="T61" fmla="*/ 55 h 688"/>
                  <a:gd name="T62" fmla="*/ 165 w 195"/>
                  <a:gd name="T63" fmla="*/ 38 h 688"/>
                  <a:gd name="T64" fmla="*/ 165 w 195"/>
                  <a:gd name="T65" fmla="*/ 13 h 6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5"/>
                  <a:gd name="T100" fmla="*/ 0 h 688"/>
                  <a:gd name="T101" fmla="*/ 195 w 195"/>
                  <a:gd name="T102" fmla="*/ 688 h 6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5" h="688">
                    <a:moveTo>
                      <a:pt x="192" y="0"/>
                    </a:moveTo>
                    <a:lnTo>
                      <a:pt x="195" y="33"/>
                    </a:lnTo>
                    <a:lnTo>
                      <a:pt x="195" y="67"/>
                    </a:lnTo>
                    <a:lnTo>
                      <a:pt x="195" y="93"/>
                    </a:lnTo>
                    <a:lnTo>
                      <a:pt x="191" y="109"/>
                    </a:lnTo>
                    <a:lnTo>
                      <a:pt x="189" y="137"/>
                    </a:lnTo>
                    <a:lnTo>
                      <a:pt x="189" y="155"/>
                    </a:lnTo>
                    <a:lnTo>
                      <a:pt x="183" y="197"/>
                    </a:lnTo>
                    <a:lnTo>
                      <a:pt x="182" y="232"/>
                    </a:lnTo>
                    <a:lnTo>
                      <a:pt x="183" y="249"/>
                    </a:lnTo>
                    <a:lnTo>
                      <a:pt x="180" y="277"/>
                    </a:lnTo>
                    <a:lnTo>
                      <a:pt x="174" y="311"/>
                    </a:lnTo>
                    <a:lnTo>
                      <a:pt x="168" y="327"/>
                    </a:lnTo>
                    <a:lnTo>
                      <a:pt x="174" y="354"/>
                    </a:lnTo>
                    <a:lnTo>
                      <a:pt x="177" y="387"/>
                    </a:lnTo>
                    <a:lnTo>
                      <a:pt x="177" y="417"/>
                    </a:lnTo>
                    <a:lnTo>
                      <a:pt x="174" y="454"/>
                    </a:lnTo>
                    <a:lnTo>
                      <a:pt x="170" y="480"/>
                    </a:lnTo>
                    <a:lnTo>
                      <a:pt x="163" y="500"/>
                    </a:lnTo>
                    <a:lnTo>
                      <a:pt x="157" y="518"/>
                    </a:lnTo>
                    <a:lnTo>
                      <a:pt x="149" y="533"/>
                    </a:lnTo>
                    <a:lnTo>
                      <a:pt x="142" y="551"/>
                    </a:lnTo>
                    <a:lnTo>
                      <a:pt x="130" y="567"/>
                    </a:lnTo>
                    <a:lnTo>
                      <a:pt x="121" y="590"/>
                    </a:lnTo>
                    <a:lnTo>
                      <a:pt x="115" y="609"/>
                    </a:lnTo>
                    <a:lnTo>
                      <a:pt x="105" y="627"/>
                    </a:lnTo>
                    <a:lnTo>
                      <a:pt x="94" y="643"/>
                    </a:lnTo>
                    <a:lnTo>
                      <a:pt x="82" y="662"/>
                    </a:lnTo>
                    <a:lnTo>
                      <a:pt x="66" y="670"/>
                    </a:lnTo>
                    <a:lnTo>
                      <a:pt x="51" y="674"/>
                    </a:lnTo>
                    <a:lnTo>
                      <a:pt x="29" y="686"/>
                    </a:lnTo>
                    <a:lnTo>
                      <a:pt x="6" y="688"/>
                    </a:lnTo>
                    <a:lnTo>
                      <a:pt x="0" y="680"/>
                    </a:lnTo>
                    <a:lnTo>
                      <a:pt x="23" y="679"/>
                    </a:lnTo>
                    <a:lnTo>
                      <a:pt x="39" y="671"/>
                    </a:lnTo>
                    <a:lnTo>
                      <a:pt x="63" y="661"/>
                    </a:lnTo>
                    <a:lnTo>
                      <a:pt x="81" y="646"/>
                    </a:lnTo>
                    <a:lnTo>
                      <a:pt x="88" y="628"/>
                    </a:lnTo>
                    <a:lnTo>
                      <a:pt x="96" y="613"/>
                    </a:lnTo>
                    <a:lnTo>
                      <a:pt x="102" y="591"/>
                    </a:lnTo>
                    <a:lnTo>
                      <a:pt x="115" y="579"/>
                    </a:lnTo>
                    <a:lnTo>
                      <a:pt x="121" y="557"/>
                    </a:lnTo>
                    <a:lnTo>
                      <a:pt x="127" y="538"/>
                    </a:lnTo>
                    <a:lnTo>
                      <a:pt x="130" y="524"/>
                    </a:lnTo>
                    <a:lnTo>
                      <a:pt x="139" y="506"/>
                    </a:lnTo>
                    <a:lnTo>
                      <a:pt x="151" y="487"/>
                    </a:lnTo>
                    <a:lnTo>
                      <a:pt x="160" y="474"/>
                    </a:lnTo>
                    <a:lnTo>
                      <a:pt x="163" y="455"/>
                    </a:lnTo>
                    <a:lnTo>
                      <a:pt x="167" y="423"/>
                    </a:lnTo>
                    <a:lnTo>
                      <a:pt x="165" y="396"/>
                    </a:lnTo>
                    <a:lnTo>
                      <a:pt x="160" y="362"/>
                    </a:lnTo>
                    <a:lnTo>
                      <a:pt x="158" y="335"/>
                    </a:lnTo>
                    <a:lnTo>
                      <a:pt x="157" y="327"/>
                    </a:lnTo>
                    <a:lnTo>
                      <a:pt x="168" y="299"/>
                    </a:lnTo>
                    <a:lnTo>
                      <a:pt x="174" y="271"/>
                    </a:lnTo>
                    <a:lnTo>
                      <a:pt x="174" y="247"/>
                    </a:lnTo>
                    <a:lnTo>
                      <a:pt x="171" y="234"/>
                    </a:lnTo>
                    <a:lnTo>
                      <a:pt x="176" y="207"/>
                    </a:lnTo>
                    <a:lnTo>
                      <a:pt x="174" y="195"/>
                    </a:lnTo>
                    <a:lnTo>
                      <a:pt x="182" y="154"/>
                    </a:lnTo>
                    <a:lnTo>
                      <a:pt x="180" y="136"/>
                    </a:lnTo>
                    <a:lnTo>
                      <a:pt x="180" y="110"/>
                    </a:lnTo>
                    <a:lnTo>
                      <a:pt x="188" y="93"/>
                    </a:lnTo>
                    <a:lnTo>
                      <a:pt x="189" y="76"/>
                    </a:lnTo>
                    <a:lnTo>
                      <a:pt x="189" y="49"/>
                    </a:lnTo>
                    <a:lnTo>
                      <a:pt x="189" y="27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Freeform 53"/>
              <p:cNvSpPr>
                <a:spLocks/>
              </p:cNvSpPr>
              <p:nvPr/>
            </p:nvSpPr>
            <p:spPr bwMode="auto">
              <a:xfrm rot="-3405074">
                <a:off x="2337" y="1423"/>
                <a:ext cx="177" cy="347"/>
              </a:xfrm>
              <a:custGeom>
                <a:avLst/>
                <a:gdLst>
                  <a:gd name="T0" fmla="*/ 171 w 206"/>
                  <a:gd name="T1" fmla="*/ 9 h 692"/>
                  <a:gd name="T2" fmla="*/ 166 w 206"/>
                  <a:gd name="T3" fmla="*/ 38 h 692"/>
                  <a:gd name="T4" fmla="*/ 164 w 206"/>
                  <a:gd name="T5" fmla="*/ 52 h 692"/>
                  <a:gd name="T6" fmla="*/ 157 w 206"/>
                  <a:gd name="T7" fmla="*/ 79 h 692"/>
                  <a:gd name="T8" fmla="*/ 157 w 206"/>
                  <a:gd name="T9" fmla="*/ 106 h 692"/>
                  <a:gd name="T10" fmla="*/ 158 w 206"/>
                  <a:gd name="T11" fmla="*/ 116 h 692"/>
                  <a:gd name="T12" fmla="*/ 156 w 206"/>
                  <a:gd name="T13" fmla="*/ 134 h 692"/>
                  <a:gd name="T14" fmla="*/ 144 w 206"/>
                  <a:gd name="T15" fmla="*/ 157 h 692"/>
                  <a:gd name="T16" fmla="*/ 143 w 206"/>
                  <a:gd name="T17" fmla="*/ 190 h 692"/>
                  <a:gd name="T18" fmla="*/ 137 w 206"/>
                  <a:gd name="T19" fmla="*/ 215 h 692"/>
                  <a:gd name="T20" fmla="*/ 140 w 206"/>
                  <a:gd name="T21" fmla="*/ 235 h 692"/>
                  <a:gd name="T22" fmla="*/ 121 w 206"/>
                  <a:gd name="T23" fmla="*/ 258 h 692"/>
                  <a:gd name="T24" fmla="*/ 105 w 206"/>
                  <a:gd name="T25" fmla="*/ 280 h 692"/>
                  <a:gd name="T26" fmla="*/ 93 w 206"/>
                  <a:gd name="T27" fmla="*/ 296 h 692"/>
                  <a:gd name="T28" fmla="*/ 75 w 206"/>
                  <a:gd name="T29" fmla="*/ 313 h 692"/>
                  <a:gd name="T30" fmla="*/ 46 w 206"/>
                  <a:gd name="T31" fmla="*/ 319 h 692"/>
                  <a:gd name="T32" fmla="*/ 27 w 206"/>
                  <a:gd name="T33" fmla="*/ 333 h 692"/>
                  <a:gd name="T34" fmla="*/ 0 w 206"/>
                  <a:gd name="T35" fmla="*/ 340 h 692"/>
                  <a:gd name="T36" fmla="*/ 30 w 206"/>
                  <a:gd name="T37" fmla="*/ 322 h 692"/>
                  <a:gd name="T38" fmla="*/ 60 w 206"/>
                  <a:gd name="T39" fmla="*/ 313 h 692"/>
                  <a:gd name="T40" fmla="*/ 84 w 206"/>
                  <a:gd name="T41" fmla="*/ 298 h 692"/>
                  <a:gd name="T42" fmla="*/ 95 w 206"/>
                  <a:gd name="T43" fmla="*/ 281 h 692"/>
                  <a:gd name="T44" fmla="*/ 116 w 206"/>
                  <a:gd name="T45" fmla="*/ 255 h 692"/>
                  <a:gd name="T46" fmla="*/ 129 w 206"/>
                  <a:gd name="T47" fmla="*/ 237 h 692"/>
                  <a:gd name="T48" fmla="*/ 130 w 206"/>
                  <a:gd name="T49" fmla="*/ 219 h 692"/>
                  <a:gd name="T50" fmla="*/ 134 w 206"/>
                  <a:gd name="T51" fmla="*/ 192 h 692"/>
                  <a:gd name="T52" fmla="*/ 142 w 206"/>
                  <a:gd name="T53" fmla="*/ 171 h 692"/>
                  <a:gd name="T54" fmla="*/ 139 w 206"/>
                  <a:gd name="T55" fmla="*/ 152 h 692"/>
                  <a:gd name="T56" fmla="*/ 148 w 206"/>
                  <a:gd name="T57" fmla="*/ 134 h 692"/>
                  <a:gd name="T58" fmla="*/ 150 w 206"/>
                  <a:gd name="T59" fmla="*/ 120 h 692"/>
                  <a:gd name="T60" fmla="*/ 147 w 206"/>
                  <a:gd name="T61" fmla="*/ 90 h 692"/>
                  <a:gd name="T62" fmla="*/ 153 w 206"/>
                  <a:gd name="T63" fmla="*/ 69 h 692"/>
                  <a:gd name="T64" fmla="*/ 160 w 206"/>
                  <a:gd name="T65" fmla="*/ 47 h 692"/>
                  <a:gd name="T66" fmla="*/ 157 w 206"/>
                  <a:gd name="T67" fmla="*/ 32 h 692"/>
                  <a:gd name="T68" fmla="*/ 163 w 206"/>
                  <a:gd name="T69" fmla="*/ 12 h 6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6"/>
                  <a:gd name="T106" fmla="*/ 0 h 692"/>
                  <a:gd name="T107" fmla="*/ 206 w 206"/>
                  <a:gd name="T108" fmla="*/ 692 h 6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6" h="692">
                    <a:moveTo>
                      <a:pt x="206" y="0"/>
                    </a:moveTo>
                    <a:lnTo>
                      <a:pt x="199" y="17"/>
                    </a:lnTo>
                    <a:lnTo>
                      <a:pt x="193" y="57"/>
                    </a:lnTo>
                    <a:lnTo>
                      <a:pt x="193" y="75"/>
                    </a:lnTo>
                    <a:lnTo>
                      <a:pt x="193" y="94"/>
                    </a:lnTo>
                    <a:lnTo>
                      <a:pt x="191" y="103"/>
                    </a:lnTo>
                    <a:lnTo>
                      <a:pt x="186" y="122"/>
                    </a:lnTo>
                    <a:lnTo>
                      <a:pt x="183" y="158"/>
                    </a:lnTo>
                    <a:lnTo>
                      <a:pt x="183" y="195"/>
                    </a:lnTo>
                    <a:lnTo>
                      <a:pt x="183" y="211"/>
                    </a:lnTo>
                    <a:lnTo>
                      <a:pt x="183" y="223"/>
                    </a:lnTo>
                    <a:lnTo>
                      <a:pt x="184" y="232"/>
                    </a:lnTo>
                    <a:lnTo>
                      <a:pt x="183" y="249"/>
                    </a:lnTo>
                    <a:lnTo>
                      <a:pt x="181" y="268"/>
                    </a:lnTo>
                    <a:lnTo>
                      <a:pt x="172" y="298"/>
                    </a:lnTo>
                    <a:lnTo>
                      <a:pt x="168" y="314"/>
                    </a:lnTo>
                    <a:lnTo>
                      <a:pt x="169" y="347"/>
                    </a:lnTo>
                    <a:lnTo>
                      <a:pt x="166" y="379"/>
                    </a:lnTo>
                    <a:lnTo>
                      <a:pt x="162" y="411"/>
                    </a:lnTo>
                    <a:lnTo>
                      <a:pt x="160" y="429"/>
                    </a:lnTo>
                    <a:lnTo>
                      <a:pt x="160" y="443"/>
                    </a:lnTo>
                    <a:lnTo>
                      <a:pt x="163" y="469"/>
                    </a:lnTo>
                    <a:lnTo>
                      <a:pt x="153" y="488"/>
                    </a:lnTo>
                    <a:lnTo>
                      <a:pt x="141" y="514"/>
                    </a:lnTo>
                    <a:lnTo>
                      <a:pt x="129" y="535"/>
                    </a:lnTo>
                    <a:lnTo>
                      <a:pt x="122" y="558"/>
                    </a:lnTo>
                    <a:lnTo>
                      <a:pt x="120" y="575"/>
                    </a:lnTo>
                    <a:lnTo>
                      <a:pt x="108" y="590"/>
                    </a:lnTo>
                    <a:lnTo>
                      <a:pt x="101" y="609"/>
                    </a:lnTo>
                    <a:lnTo>
                      <a:pt x="87" y="625"/>
                    </a:lnTo>
                    <a:lnTo>
                      <a:pt x="71" y="633"/>
                    </a:lnTo>
                    <a:lnTo>
                      <a:pt x="53" y="637"/>
                    </a:lnTo>
                    <a:lnTo>
                      <a:pt x="43" y="649"/>
                    </a:lnTo>
                    <a:lnTo>
                      <a:pt x="32" y="665"/>
                    </a:lnTo>
                    <a:lnTo>
                      <a:pt x="6" y="692"/>
                    </a:lnTo>
                    <a:lnTo>
                      <a:pt x="0" y="679"/>
                    </a:lnTo>
                    <a:lnTo>
                      <a:pt x="17" y="667"/>
                    </a:lnTo>
                    <a:lnTo>
                      <a:pt x="35" y="643"/>
                    </a:lnTo>
                    <a:lnTo>
                      <a:pt x="49" y="633"/>
                    </a:lnTo>
                    <a:lnTo>
                      <a:pt x="70" y="624"/>
                    </a:lnTo>
                    <a:lnTo>
                      <a:pt x="90" y="618"/>
                    </a:lnTo>
                    <a:lnTo>
                      <a:pt x="98" y="594"/>
                    </a:lnTo>
                    <a:lnTo>
                      <a:pt x="105" y="575"/>
                    </a:lnTo>
                    <a:lnTo>
                      <a:pt x="110" y="560"/>
                    </a:lnTo>
                    <a:lnTo>
                      <a:pt x="120" y="535"/>
                    </a:lnTo>
                    <a:lnTo>
                      <a:pt x="135" y="508"/>
                    </a:lnTo>
                    <a:lnTo>
                      <a:pt x="145" y="488"/>
                    </a:lnTo>
                    <a:lnTo>
                      <a:pt x="150" y="472"/>
                    </a:lnTo>
                    <a:lnTo>
                      <a:pt x="156" y="460"/>
                    </a:lnTo>
                    <a:lnTo>
                      <a:pt x="151" y="436"/>
                    </a:lnTo>
                    <a:lnTo>
                      <a:pt x="153" y="409"/>
                    </a:lnTo>
                    <a:lnTo>
                      <a:pt x="156" y="382"/>
                    </a:lnTo>
                    <a:lnTo>
                      <a:pt x="160" y="368"/>
                    </a:lnTo>
                    <a:lnTo>
                      <a:pt x="165" y="342"/>
                    </a:lnTo>
                    <a:lnTo>
                      <a:pt x="162" y="323"/>
                    </a:lnTo>
                    <a:lnTo>
                      <a:pt x="162" y="304"/>
                    </a:lnTo>
                    <a:lnTo>
                      <a:pt x="166" y="283"/>
                    </a:lnTo>
                    <a:lnTo>
                      <a:pt x="172" y="268"/>
                    </a:lnTo>
                    <a:lnTo>
                      <a:pt x="175" y="259"/>
                    </a:lnTo>
                    <a:lnTo>
                      <a:pt x="175" y="240"/>
                    </a:lnTo>
                    <a:lnTo>
                      <a:pt x="171" y="211"/>
                    </a:lnTo>
                    <a:lnTo>
                      <a:pt x="171" y="180"/>
                    </a:lnTo>
                    <a:lnTo>
                      <a:pt x="172" y="162"/>
                    </a:lnTo>
                    <a:lnTo>
                      <a:pt x="178" y="137"/>
                    </a:lnTo>
                    <a:lnTo>
                      <a:pt x="180" y="116"/>
                    </a:lnTo>
                    <a:lnTo>
                      <a:pt x="186" y="94"/>
                    </a:lnTo>
                    <a:lnTo>
                      <a:pt x="183" y="76"/>
                    </a:lnTo>
                    <a:lnTo>
                      <a:pt x="183" y="63"/>
                    </a:lnTo>
                    <a:lnTo>
                      <a:pt x="184" y="41"/>
                    </a:lnTo>
                    <a:lnTo>
                      <a:pt x="190" y="2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A87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2" name="Freeform 54"/>
              <p:cNvSpPr>
                <a:spLocks/>
              </p:cNvSpPr>
              <p:nvPr/>
            </p:nvSpPr>
            <p:spPr bwMode="auto">
              <a:xfrm rot="-3405074">
                <a:off x="2220" y="1615"/>
                <a:ext cx="140" cy="465"/>
              </a:xfrm>
              <a:custGeom>
                <a:avLst/>
                <a:gdLst>
                  <a:gd name="T0" fmla="*/ 125 w 162"/>
                  <a:gd name="T1" fmla="*/ 385 h 930"/>
                  <a:gd name="T2" fmla="*/ 137 w 162"/>
                  <a:gd name="T3" fmla="*/ 411 h 930"/>
                  <a:gd name="T4" fmla="*/ 140 w 162"/>
                  <a:gd name="T5" fmla="*/ 438 h 930"/>
                  <a:gd name="T6" fmla="*/ 124 w 162"/>
                  <a:gd name="T7" fmla="*/ 456 h 930"/>
                  <a:gd name="T8" fmla="*/ 91 w 162"/>
                  <a:gd name="T9" fmla="*/ 464 h 930"/>
                  <a:gd name="T10" fmla="*/ 51 w 162"/>
                  <a:gd name="T11" fmla="*/ 462 h 930"/>
                  <a:gd name="T12" fmla="*/ 46 w 162"/>
                  <a:gd name="T13" fmla="*/ 449 h 930"/>
                  <a:gd name="T14" fmla="*/ 53 w 162"/>
                  <a:gd name="T15" fmla="*/ 432 h 930"/>
                  <a:gd name="T16" fmla="*/ 53 w 162"/>
                  <a:gd name="T17" fmla="*/ 397 h 930"/>
                  <a:gd name="T18" fmla="*/ 46 w 162"/>
                  <a:gd name="T19" fmla="*/ 368 h 930"/>
                  <a:gd name="T20" fmla="*/ 35 w 162"/>
                  <a:gd name="T21" fmla="*/ 345 h 930"/>
                  <a:gd name="T22" fmla="*/ 35 w 162"/>
                  <a:gd name="T23" fmla="*/ 316 h 930"/>
                  <a:gd name="T24" fmla="*/ 21 w 162"/>
                  <a:gd name="T25" fmla="*/ 294 h 930"/>
                  <a:gd name="T26" fmla="*/ 14 w 162"/>
                  <a:gd name="T27" fmla="*/ 257 h 930"/>
                  <a:gd name="T28" fmla="*/ 14 w 162"/>
                  <a:gd name="T29" fmla="*/ 229 h 930"/>
                  <a:gd name="T30" fmla="*/ 0 w 162"/>
                  <a:gd name="T31" fmla="*/ 192 h 930"/>
                  <a:gd name="T32" fmla="*/ 10 w 162"/>
                  <a:gd name="T33" fmla="*/ 156 h 930"/>
                  <a:gd name="T34" fmla="*/ 6 w 162"/>
                  <a:gd name="T35" fmla="*/ 127 h 930"/>
                  <a:gd name="T36" fmla="*/ 6 w 162"/>
                  <a:gd name="T37" fmla="*/ 98 h 930"/>
                  <a:gd name="T38" fmla="*/ 21 w 162"/>
                  <a:gd name="T39" fmla="*/ 61 h 930"/>
                  <a:gd name="T40" fmla="*/ 16 w 162"/>
                  <a:gd name="T41" fmla="*/ 21 h 930"/>
                  <a:gd name="T42" fmla="*/ 18 w 162"/>
                  <a:gd name="T43" fmla="*/ 8 h 930"/>
                  <a:gd name="T44" fmla="*/ 37 w 162"/>
                  <a:gd name="T45" fmla="*/ 23 h 930"/>
                  <a:gd name="T46" fmla="*/ 48 w 162"/>
                  <a:gd name="T47" fmla="*/ 42 h 930"/>
                  <a:gd name="T48" fmla="*/ 45 w 162"/>
                  <a:gd name="T49" fmla="*/ 70 h 930"/>
                  <a:gd name="T50" fmla="*/ 38 w 162"/>
                  <a:gd name="T51" fmla="*/ 99 h 930"/>
                  <a:gd name="T52" fmla="*/ 40 w 162"/>
                  <a:gd name="T53" fmla="*/ 134 h 930"/>
                  <a:gd name="T54" fmla="*/ 46 w 162"/>
                  <a:gd name="T55" fmla="*/ 154 h 930"/>
                  <a:gd name="T56" fmla="*/ 41 w 162"/>
                  <a:gd name="T57" fmla="*/ 181 h 930"/>
                  <a:gd name="T58" fmla="*/ 41 w 162"/>
                  <a:gd name="T59" fmla="*/ 206 h 930"/>
                  <a:gd name="T60" fmla="*/ 48 w 162"/>
                  <a:gd name="T61" fmla="*/ 230 h 930"/>
                  <a:gd name="T62" fmla="*/ 44 w 162"/>
                  <a:gd name="T63" fmla="*/ 258 h 930"/>
                  <a:gd name="T64" fmla="*/ 56 w 162"/>
                  <a:gd name="T65" fmla="*/ 277 h 930"/>
                  <a:gd name="T66" fmla="*/ 68 w 162"/>
                  <a:gd name="T67" fmla="*/ 302 h 930"/>
                  <a:gd name="T68" fmla="*/ 71 w 162"/>
                  <a:gd name="T69" fmla="*/ 332 h 930"/>
                  <a:gd name="T70" fmla="*/ 87 w 162"/>
                  <a:gd name="T71" fmla="*/ 357 h 930"/>
                  <a:gd name="T72" fmla="*/ 114 w 162"/>
                  <a:gd name="T73" fmla="*/ 376 h 9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2"/>
                  <a:gd name="T112" fmla="*/ 0 h 930"/>
                  <a:gd name="T113" fmla="*/ 162 w 162"/>
                  <a:gd name="T114" fmla="*/ 930 h 9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2" h="930">
                    <a:moveTo>
                      <a:pt x="132" y="751"/>
                    </a:moveTo>
                    <a:lnTo>
                      <a:pt x="145" y="770"/>
                    </a:lnTo>
                    <a:lnTo>
                      <a:pt x="149" y="796"/>
                    </a:lnTo>
                    <a:lnTo>
                      <a:pt x="158" y="821"/>
                    </a:lnTo>
                    <a:lnTo>
                      <a:pt x="160" y="856"/>
                    </a:lnTo>
                    <a:lnTo>
                      <a:pt x="162" y="875"/>
                    </a:lnTo>
                    <a:lnTo>
                      <a:pt x="154" y="900"/>
                    </a:lnTo>
                    <a:lnTo>
                      <a:pt x="143" y="912"/>
                    </a:lnTo>
                    <a:lnTo>
                      <a:pt x="128" y="918"/>
                    </a:lnTo>
                    <a:lnTo>
                      <a:pt x="105" y="928"/>
                    </a:lnTo>
                    <a:lnTo>
                      <a:pt x="82" y="930"/>
                    </a:lnTo>
                    <a:lnTo>
                      <a:pt x="59" y="924"/>
                    </a:lnTo>
                    <a:lnTo>
                      <a:pt x="41" y="915"/>
                    </a:lnTo>
                    <a:lnTo>
                      <a:pt x="53" y="897"/>
                    </a:lnTo>
                    <a:lnTo>
                      <a:pt x="56" y="879"/>
                    </a:lnTo>
                    <a:lnTo>
                      <a:pt x="61" y="863"/>
                    </a:lnTo>
                    <a:lnTo>
                      <a:pt x="62" y="833"/>
                    </a:lnTo>
                    <a:lnTo>
                      <a:pt x="61" y="793"/>
                    </a:lnTo>
                    <a:lnTo>
                      <a:pt x="57" y="765"/>
                    </a:lnTo>
                    <a:lnTo>
                      <a:pt x="53" y="736"/>
                    </a:lnTo>
                    <a:lnTo>
                      <a:pt x="50" y="713"/>
                    </a:lnTo>
                    <a:lnTo>
                      <a:pt x="40" y="689"/>
                    </a:lnTo>
                    <a:lnTo>
                      <a:pt x="41" y="656"/>
                    </a:lnTo>
                    <a:lnTo>
                      <a:pt x="40" y="632"/>
                    </a:lnTo>
                    <a:lnTo>
                      <a:pt x="37" y="610"/>
                    </a:lnTo>
                    <a:lnTo>
                      <a:pt x="24" y="588"/>
                    </a:lnTo>
                    <a:lnTo>
                      <a:pt x="13" y="548"/>
                    </a:lnTo>
                    <a:lnTo>
                      <a:pt x="16" y="513"/>
                    </a:lnTo>
                    <a:lnTo>
                      <a:pt x="18" y="482"/>
                    </a:lnTo>
                    <a:lnTo>
                      <a:pt x="16" y="458"/>
                    </a:lnTo>
                    <a:lnTo>
                      <a:pt x="12" y="421"/>
                    </a:lnTo>
                    <a:lnTo>
                      <a:pt x="0" y="384"/>
                    </a:lnTo>
                    <a:lnTo>
                      <a:pt x="6" y="352"/>
                    </a:lnTo>
                    <a:lnTo>
                      <a:pt x="12" y="312"/>
                    </a:lnTo>
                    <a:lnTo>
                      <a:pt x="12" y="278"/>
                    </a:lnTo>
                    <a:lnTo>
                      <a:pt x="7" y="254"/>
                    </a:lnTo>
                    <a:lnTo>
                      <a:pt x="9" y="232"/>
                    </a:lnTo>
                    <a:lnTo>
                      <a:pt x="7" y="195"/>
                    </a:lnTo>
                    <a:lnTo>
                      <a:pt x="16" y="164"/>
                    </a:lnTo>
                    <a:lnTo>
                      <a:pt x="24" y="122"/>
                    </a:lnTo>
                    <a:lnTo>
                      <a:pt x="27" y="77"/>
                    </a:lnTo>
                    <a:lnTo>
                      <a:pt x="18" y="42"/>
                    </a:lnTo>
                    <a:lnTo>
                      <a:pt x="4" y="0"/>
                    </a:lnTo>
                    <a:lnTo>
                      <a:pt x="21" y="16"/>
                    </a:lnTo>
                    <a:lnTo>
                      <a:pt x="34" y="30"/>
                    </a:lnTo>
                    <a:lnTo>
                      <a:pt x="43" y="45"/>
                    </a:lnTo>
                    <a:lnTo>
                      <a:pt x="50" y="62"/>
                    </a:lnTo>
                    <a:lnTo>
                      <a:pt x="55" y="84"/>
                    </a:lnTo>
                    <a:lnTo>
                      <a:pt x="55" y="109"/>
                    </a:lnTo>
                    <a:lnTo>
                      <a:pt x="52" y="140"/>
                    </a:lnTo>
                    <a:lnTo>
                      <a:pt x="46" y="174"/>
                    </a:lnTo>
                    <a:lnTo>
                      <a:pt x="44" y="198"/>
                    </a:lnTo>
                    <a:lnTo>
                      <a:pt x="43" y="237"/>
                    </a:lnTo>
                    <a:lnTo>
                      <a:pt x="46" y="268"/>
                    </a:lnTo>
                    <a:lnTo>
                      <a:pt x="52" y="292"/>
                    </a:lnTo>
                    <a:lnTo>
                      <a:pt x="53" y="308"/>
                    </a:lnTo>
                    <a:lnTo>
                      <a:pt x="52" y="338"/>
                    </a:lnTo>
                    <a:lnTo>
                      <a:pt x="47" y="361"/>
                    </a:lnTo>
                    <a:lnTo>
                      <a:pt x="43" y="383"/>
                    </a:lnTo>
                    <a:lnTo>
                      <a:pt x="47" y="412"/>
                    </a:lnTo>
                    <a:lnTo>
                      <a:pt x="55" y="438"/>
                    </a:lnTo>
                    <a:lnTo>
                      <a:pt x="56" y="460"/>
                    </a:lnTo>
                    <a:lnTo>
                      <a:pt x="55" y="484"/>
                    </a:lnTo>
                    <a:lnTo>
                      <a:pt x="51" y="515"/>
                    </a:lnTo>
                    <a:lnTo>
                      <a:pt x="58" y="533"/>
                    </a:lnTo>
                    <a:lnTo>
                      <a:pt x="65" y="554"/>
                    </a:lnTo>
                    <a:lnTo>
                      <a:pt x="73" y="579"/>
                    </a:lnTo>
                    <a:lnTo>
                      <a:pt x="79" y="603"/>
                    </a:lnTo>
                    <a:lnTo>
                      <a:pt x="82" y="631"/>
                    </a:lnTo>
                    <a:lnTo>
                      <a:pt x="82" y="664"/>
                    </a:lnTo>
                    <a:lnTo>
                      <a:pt x="94" y="693"/>
                    </a:lnTo>
                    <a:lnTo>
                      <a:pt x="101" y="713"/>
                    </a:lnTo>
                    <a:lnTo>
                      <a:pt x="115" y="733"/>
                    </a:lnTo>
                    <a:lnTo>
                      <a:pt x="132" y="751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7" name="Rectangle 55"/>
            <p:cNvSpPr>
              <a:spLocks noChangeArrowheads="1"/>
            </p:cNvSpPr>
            <p:nvPr/>
          </p:nvSpPr>
          <p:spPr bwMode="auto">
            <a:xfrm rot="1200000">
              <a:off x="3514" y="284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" name="Rectangle 56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" name="Rectangle 57"/>
            <p:cNvSpPr>
              <a:spLocks noChangeArrowheads="1"/>
            </p:cNvSpPr>
            <p:nvPr/>
          </p:nvSpPr>
          <p:spPr bwMode="auto">
            <a:xfrm rot="1200000">
              <a:off x="3832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0" name="Rectangle 58"/>
            <p:cNvSpPr>
              <a:spLocks noChangeArrowheads="1"/>
            </p:cNvSpPr>
            <p:nvPr/>
          </p:nvSpPr>
          <p:spPr bwMode="auto">
            <a:xfrm rot="1200000">
              <a:off x="4058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" name="Rectangle 59"/>
            <p:cNvSpPr>
              <a:spLocks noChangeArrowheads="1"/>
            </p:cNvSpPr>
            <p:nvPr/>
          </p:nvSpPr>
          <p:spPr bwMode="auto">
            <a:xfrm rot="1200000">
              <a:off x="3968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" name="Rectangle 60"/>
            <p:cNvSpPr>
              <a:spLocks noChangeArrowheads="1"/>
            </p:cNvSpPr>
            <p:nvPr/>
          </p:nvSpPr>
          <p:spPr bwMode="auto">
            <a:xfrm rot="1200000">
              <a:off x="4240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Rectangle 61"/>
            <p:cNvSpPr>
              <a:spLocks noChangeArrowheads="1"/>
            </p:cNvSpPr>
            <p:nvPr/>
          </p:nvSpPr>
          <p:spPr bwMode="auto">
            <a:xfrm rot="1200000">
              <a:off x="3469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4" name="Rectangle 62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5" name="Rectangle 63"/>
            <p:cNvSpPr>
              <a:spLocks noChangeArrowheads="1"/>
            </p:cNvSpPr>
            <p:nvPr/>
          </p:nvSpPr>
          <p:spPr bwMode="auto">
            <a:xfrm rot="1200000">
              <a:off x="3786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" name="Rectangle 64"/>
            <p:cNvSpPr>
              <a:spLocks noChangeArrowheads="1"/>
            </p:cNvSpPr>
            <p:nvPr/>
          </p:nvSpPr>
          <p:spPr bwMode="auto">
            <a:xfrm rot="1200000">
              <a:off x="3968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" name="Rectangle 65"/>
            <p:cNvSpPr>
              <a:spLocks noChangeArrowheads="1"/>
            </p:cNvSpPr>
            <p:nvPr/>
          </p:nvSpPr>
          <p:spPr bwMode="auto">
            <a:xfrm rot="1200000">
              <a:off x="4194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" name="Rectangle 66"/>
            <p:cNvSpPr>
              <a:spLocks noChangeArrowheads="1"/>
            </p:cNvSpPr>
            <p:nvPr/>
          </p:nvSpPr>
          <p:spPr bwMode="auto">
            <a:xfrm rot="1200000">
              <a:off x="4104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" name="Rectangle 67"/>
            <p:cNvSpPr>
              <a:spLocks noChangeArrowheads="1"/>
            </p:cNvSpPr>
            <p:nvPr/>
          </p:nvSpPr>
          <p:spPr bwMode="auto">
            <a:xfrm rot="1200000">
              <a:off x="4376" y="33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" name="Rectangle 68"/>
            <p:cNvSpPr>
              <a:spLocks noChangeArrowheads="1"/>
            </p:cNvSpPr>
            <p:nvPr/>
          </p:nvSpPr>
          <p:spPr bwMode="auto">
            <a:xfrm rot="1200000">
              <a:off x="3605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" name="Rectangle 69"/>
            <p:cNvSpPr>
              <a:spLocks noChangeArrowheads="1"/>
            </p:cNvSpPr>
            <p:nvPr/>
          </p:nvSpPr>
          <p:spPr bwMode="auto">
            <a:xfrm rot="1200000">
              <a:off x="3514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" name="Rectangle 70"/>
            <p:cNvSpPr>
              <a:spLocks noChangeArrowheads="1"/>
            </p:cNvSpPr>
            <p:nvPr/>
          </p:nvSpPr>
          <p:spPr bwMode="auto">
            <a:xfrm rot="1200000">
              <a:off x="3650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" name="Rectangle 71"/>
            <p:cNvSpPr>
              <a:spLocks noChangeArrowheads="1"/>
            </p:cNvSpPr>
            <p:nvPr/>
          </p:nvSpPr>
          <p:spPr bwMode="auto">
            <a:xfrm rot="1200000">
              <a:off x="3832" y="320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" name="Rectangle 72"/>
            <p:cNvSpPr>
              <a:spLocks noChangeArrowheads="1"/>
            </p:cNvSpPr>
            <p:nvPr/>
          </p:nvSpPr>
          <p:spPr bwMode="auto">
            <a:xfrm rot="1200000">
              <a:off x="4058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" name="Rectangle 73"/>
            <p:cNvSpPr>
              <a:spLocks noChangeArrowheads="1"/>
            </p:cNvSpPr>
            <p:nvPr/>
          </p:nvSpPr>
          <p:spPr bwMode="auto">
            <a:xfrm rot="1200000">
              <a:off x="3968" y="329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6" name="Rectangle 74"/>
            <p:cNvSpPr>
              <a:spLocks noChangeArrowheads="1"/>
            </p:cNvSpPr>
            <p:nvPr/>
          </p:nvSpPr>
          <p:spPr bwMode="auto">
            <a:xfrm rot="1200000">
              <a:off x="4240" y="338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7" name="Rectangle 75"/>
            <p:cNvSpPr>
              <a:spLocks noChangeArrowheads="1"/>
            </p:cNvSpPr>
            <p:nvPr/>
          </p:nvSpPr>
          <p:spPr bwMode="auto">
            <a:xfrm rot="1200000">
              <a:off x="3469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8" name="Rectangle 76"/>
            <p:cNvSpPr>
              <a:spLocks noChangeArrowheads="1"/>
            </p:cNvSpPr>
            <p:nvPr/>
          </p:nvSpPr>
          <p:spPr bwMode="auto">
            <a:xfrm rot="1200000">
              <a:off x="3650" y="27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9" name="Rectangle 77"/>
            <p:cNvSpPr>
              <a:spLocks noChangeArrowheads="1"/>
            </p:cNvSpPr>
            <p:nvPr/>
          </p:nvSpPr>
          <p:spPr bwMode="auto">
            <a:xfrm rot="1200000">
              <a:off x="3786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0" name="Rectangle 78"/>
            <p:cNvSpPr>
              <a:spLocks noChangeArrowheads="1"/>
            </p:cNvSpPr>
            <p:nvPr/>
          </p:nvSpPr>
          <p:spPr bwMode="auto">
            <a:xfrm rot="1200000">
              <a:off x="3968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" name="Rectangle 79"/>
            <p:cNvSpPr>
              <a:spLocks noChangeArrowheads="1"/>
            </p:cNvSpPr>
            <p:nvPr/>
          </p:nvSpPr>
          <p:spPr bwMode="auto">
            <a:xfrm rot="1200000">
              <a:off x="4194" y="30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" name="Rectangle 80"/>
            <p:cNvSpPr>
              <a:spLocks noChangeArrowheads="1"/>
            </p:cNvSpPr>
            <p:nvPr/>
          </p:nvSpPr>
          <p:spPr bwMode="auto">
            <a:xfrm rot="1200000">
              <a:off x="4104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3" name="Rectangle 81"/>
            <p:cNvSpPr>
              <a:spLocks noChangeArrowheads="1"/>
            </p:cNvSpPr>
            <p:nvPr/>
          </p:nvSpPr>
          <p:spPr bwMode="auto">
            <a:xfrm rot="1200000">
              <a:off x="4376" y="31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4" name="Rectangle 82"/>
            <p:cNvSpPr>
              <a:spLocks noChangeArrowheads="1"/>
            </p:cNvSpPr>
            <p:nvPr/>
          </p:nvSpPr>
          <p:spPr bwMode="auto">
            <a:xfrm rot="1200000">
              <a:off x="3605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5" name="Rectangle 83"/>
            <p:cNvSpPr>
              <a:spLocks noChangeArrowheads="1"/>
            </p:cNvSpPr>
            <p:nvPr/>
          </p:nvSpPr>
          <p:spPr bwMode="auto">
            <a:xfrm rot="1200000">
              <a:off x="3559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 rot="1200000">
              <a:off x="3695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7" name="Rectangle 85"/>
            <p:cNvSpPr>
              <a:spLocks noChangeArrowheads="1"/>
            </p:cNvSpPr>
            <p:nvPr/>
          </p:nvSpPr>
          <p:spPr bwMode="auto">
            <a:xfrm rot="1200000">
              <a:off x="3877" y="24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8" name="Rectangle 86"/>
            <p:cNvSpPr>
              <a:spLocks noChangeArrowheads="1"/>
            </p:cNvSpPr>
            <p:nvPr/>
          </p:nvSpPr>
          <p:spPr bwMode="auto">
            <a:xfrm rot="1200000">
              <a:off x="4103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9" name="Rectangle 87"/>
            <p:cNvSpPr>
              <a:spLocks noChangeArrowheads="1"/>
            </p:cNvSpPr>
            <p:nvPr/>
          </p:nvSpPr>
          <p:spPr bwMode="auto">
            <a:xfrm rot="1200000">
              <a:off x="4013" y="25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0" name="Rectangle 88"/>
            <p:cNvSpPr>
              <a:spLocks noChangeArrowheads="1"/>
            </p:cNvSpPr>
            <p:nvPr/>
          </p:nvSpPr>
          <p:spPr bwMode="auto">
            <a:xfrm rot="1200000">
              <a:off x="4285" y="261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" name="Rectangle 89"/>
            <p:cNvSpPr>
              <a:spLocks noChangeArrowheads="1"/>
            </p:cNvSpPr>
            <p:nvPr/>
          </p:nvSpPr>
          <p:spPr bwMode="auto">
            <a:xfrm rot="1200000">
              <a:off x="351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" name="Rectangle 90"/>
            <p:cNvSpPr>
              <a:spLocks noChangeArrowheads="1"/>
            </p:cNvSpPr>
            <p:nvPr/>
          </p:nvSpPr>
          <p:spPr bwMode="auto">
            <a:xfrm rot="1200000">
              <a:off x="3650" y="211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" name="Rectangle 91"/>
            <p:cNvSpPr>
              <a:spLocks noChangeArrowheads="1"/>
            </p:cNvSpPr>
            <p:nvPr/>
          </p:nvSpPr>
          <p:spPr bwMode="auto">
            <a:xfrm rot="1200000">
              <a:off x="3786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4" name="Rectangle 92"/>
            <p:cNvSpPr>
              <a:spLocks noChangeArrowheads="1"/>
            </p:cNvSpPr>
            <p:nvPr/>
          </p:nvSpPr>
          <p:spPr bwMode="auto">
            <a:xfrm rot="1200000">
              <a:off x="3968" y="22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5" name="Rectangle 93"/>
            <p:cNvSpPr>
              <a:spLocks noChangeArrowheads="1"/>
            </p:cNvSpPr>
            <p:nvPr/>
          </p:nvSpPr>
          <p:spPr bwMode="auto">
            <a:xfrm rot="1200000">
              <a:off x="4194" y="234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6" name="Rectangle 94"/>
            <p:cNvSpPr>
              <a:spLocks noChangeArrowheads="1"/>
            </p:cNvSpPr>
            <p:nvPr/>
          </p:nvSpPr>
          <p:spPr bwMode="auto">
            <a:xfrm rot="1200000">
              <a:off x="410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7" name="Rectangle 95"/>
            <p:cNvSpPr>
              <a:spLocks noChangeArrowheads="1"/>
            </p:cNvSpPr>
            <p:nvPr/>
          </p:nvSpPr>
          <p:spPr bwMode="auto">
            <a:xfrm rot="1200000">
              <a:off x="4376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8" name="Rectangle 96"/>
            <p:cNvSpPr>
              <a:spLocks noChangeArrowheads="1"/>
            </p:cNvSpPr>
            <p:nvPr/>
          </p:nvSpPr>
          <p:spPr bwMode="auto">
            <a:xfrm rot="1200000">
              <a:off x="3605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9" name="Rectangle 97"/>
            <p:cNvSpPr>
              <a:spLocks noChangeArrowheads="1"/>
            </p:cNvSpPr>
            <p:nvPr/>
          </p:nvSpPr>
          <p:spPr bwMode="auto">
            <a:xfrm rot="1200000">
              <a:off x="4507" y="26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" name="Rectangle 98"/>
            <p:cNvSpPr>
              <a:spLocks noChangeArrowheads="1"/>
            </p:cNvSpPr>
            <p:nvPr/>
          </p:nvSpPr>
          <p:spPr bwMode="auto">
            <a:xfrm rot="1200000">
              <a:off x="4643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" name="Rectangle 99"/>
            <p:cNvSpPr>
              <a:spLocks noChangeArrowheads="1"/>
            </p:cNvSpPr>
            <p:nvPr/>
          </p:nvSpPr>
          <p:spPr bwMode="auto">
            <a:xfrm rot="1200000">
              <a:off x="4825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" name="Rectangle 100"/>
            <p:cNvSpPr>
              <a:spLocks noChangeArrowheads="1"/>
            </p:cNvSpPr>
            <p:nvPr/>
          </p:nvSpPr>
          <p:spPr bwMode="auto">
            <a:xfrm rot="1200000">
              <a:off x="5051" y="288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" name="Rectangle 101"/>
            <p:cNvSpPr>
              <a:spLocks noChangeArrowheads="1"/>
            </p:cNvSpPr>
            <p:nvPr/>
          </p:nvSpPr>
          <p:spPr bwMode="auto">
            <a:xfrm rot="1200000">
              <a:off x="4961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" name="Rectangle 102"/>
            <p:cNvSpPr>
              <a:spLocks noChangeArrowheads="1"/>
            </p:cNvSpPr>
            <p:nvPr/>
          </p:nvSpPr>
          <p:spPr bwMode="auto">
            <a:xfrm rot="1200000">
              <a:off x="5233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" name="Rectangle 103"/>
            <p:cNvSpPr>
              <a:spLocks noChangeArrowheads="1"/>
            </p:cNvSpPr>
            <p:nvPr/>
          </p:nvSpPr>
          <p:spPr bwMode="auto">
            <a:xfrm rot="1200000">
              <a:off x="4462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6" name="Rectangle 104"/>
            <p:cNvSpPr>
              <a:spLocks noChangeArrowheads="1"/>
            </p:cNvSpPr>
            <p:nvPr/>
          </p:nvSpPr>
          <p:spPr bwMode="auto">
            <a:xfrm rot="1200000">
              <a:off x="4734" y="25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7" name="Rectangle 105"/>
            <p:cNvSpPr>
              <a:spLocks noChangeArrowheads="1"/>
            </p:cNvSpPr>
            <p:nvPr/>
          </p:nvSpPr>
          <p:spPr bwMode="auto">
            <a:xfrm rot="1200000">
              <a:off x="4870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8" name="Rectangle 106"/>
            <p:cNvSpPr>
              <a:spLocks noChangeArrowheads="1"/>
            </p:cNvSpPr>
            <p:nvPr/>
          </p:nvSpPr>
          <p:spPr bwMode="auto">
            <a:xfrm rot="1200000">
              <a:off x="5052" y="27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" name="Rectangle 107"/>
            <p:cNvSpPr>
              <a:spLocks noChangeArrowheads="1"/>
            </p:cNvSpPr>
            <p:nvPr/>
          </p:nvSpPr>
          <p:spPr bwMode="auto">
            <a:xfrm rot="1200000">
              <a:off x="5278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0" name="Rectangle 108"/>
            <p:cNvSpPr>
              <a:spLocks noChangeArrowheads="1"/>
            </p:cNvSpPr>
            <p:nvPr/>
          </p:nvSpPr>
          <p:spPr bwMode="auto">
            <a:xfrm rot="1200000">
              <a:off x="5188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1" name="Rectangle 109"/>
            <p:cNvSpPr>
              <a:spLocks noChangeArrowheads="1"/>
            </p:cNvSpPr>
            <p:nvPr/>
          </p:nvSpPr>
          <p:spPr bwMode="auto">
            <a:xfrm rot="1200000">
              <a:off x="5460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" name="Rectangle 110"/>
            <p:cNvSpPr>
              <a:spLocks noChangeArrowheads="1"/>
            </p:cNvSpPr>
            <p:nvPr/>
          </p:nvSpPr>
          <p:spPr bwMode="auto">
            <a:xfrm rot="1200000">
              <a:off x="4689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" name="Text Box 113"/>
            <p:cNvSpPr txBox="1">
              <a:spLocks noChangeArrowheads="1"/>
            </p:cNvSpPr>
            <p:nvPr/>
          </p:nvSpPr>
          <p:spPr bwMode="auto">
            <a:xfrm>
              <a:off x="2880" y="3871"/>
              <a:ext cx="281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latin typeface="Tahoma" pitchFamily="34" charset="0"/>
                </a:rPr>
                <a:t>Reorientação e compressão</a:t>
              </a:r>
            </a:p>
          </p:txBody>
        </p:sp>
        <p:sp>
          <p:nvSpPr>
            <p:cNvPr id="104" name="Line 114"/>
            <p:cNvSpPr>
              <a:spLocks noChangeShapeType="1"/>
            </p:cNvSpPr>
            <p:nvPr/>
          </p:nvSpPr>
          <p:spPr bwMode="auto">
            <a:xfrm flipV="1">
              <a:off x="4177" y="2570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5" name="Line 115"/>
            <p:cNvSpPr>
              <a:spLocks noChangeShapeType="1"/>
            </p:cNvSpPr>
            <p:nvPr/>
          </p:nvSpPr>
          <p:spPr bwMode="auto">
            <a:xfrm flipH="1">
              <a:off x="4041" y="2887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6" name="Line 116"/>
            <p:cNvSpPr>
              <a:spLocks noChangeShapeType="1"/>
            </p:cNvSpPr>
            <p:nvPr/>
          </p:nvSpPr>
          <p:spPr bwMode="auto">
            <a:xfrm flipH="1">
              <a:off x="3950" y="2842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Line 117"/>
            <p:cNvSpPr>
              <a:spLocks noChangeShapeType="1"/>
            </p:cNvSpPr>
            <p:nvPr/>
          </p:nvSpPr>
          <p:spPr bwMode="auto">
            <a:xfrm flipV="1">
              <a:off x="4268" y="2615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8" name="Text Box 118"/>
            <p:cNvSpPr txBox="1">
              <a:spLocks noChangeArrowheads="1"/>
            </p:cNvSpPr>
            <p:nvPr/>
          </p:nvSpPr>
          <p:spPr bwMode="auto">
            <a:xfrm rot="1078149">
              <a:off x="3392" y="2531"/>
              <a:ext cx="8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Compressão</a:t>
              </a:r>
            </a:p>
          </p:txBody>
        </p:sp>
        <p:sp>
          <p:nvSpPr>
            <p:cNvPr id="109" name="Line 119"/>
            <p:cNvSpPr>
              <a:spLocks noChangeShapeType="1"/>
            </p:cNvSpPr>
            <p:nvPr/>
          </p:nvSpPr>
          <p:spPr bwMode="auto">
            <a:xfrm flipH="1">
              <a:off x="3878" y="279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Line 120"/>
            <p:cNvSpPr>
              <a:spLocks noChangeShapeType="1"/>
            </p:cNvSpPr>
            <p:nvPr/>
          </p:nvSpPr>
          <p:spPr bwMode="auto">
            <a:xfrm flipH="1">
              <a:off x="3787" y="2751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1" name="Line 121"/>
            <p:cNvSpPr>
              <a:spLocks noChangeShapeType="1"/>
            </p:cNvSpPr>
            <p:nvPr/>
          </p:nvSpPr>
          <p:spPr bwMode="auto">
            <a:xfrm flipH="1">
              <a:off x="3696" y="270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Line 122"/>
            <p:cNvSpPr>
              <a:spLocks noChangeShapeType="1"/>
            </p:cNvSpPr>
            <p:nvPr/>
          </p:nvSpPr>
          <p:spPr bwMode="auto">
            <a:xfrm flipV="1">
              <a:off x="3878" y="2524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Line 123"/>
            <p:cNvSpPr>
              <a:spLocks noChangeShapeType="1"/>
            </p:cNvSpPr>
            <p:nvPr/>
          </p:nvSpPr>
          <p:spPr bwMode="auto">
            <a:xfrm flipV="1">
              <a:off x="3696" y="2433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7" name="Line 111"/>
          <p:cNvSpPr>
            <a:spLocks noChangeShapeType="1"/>
          </p:cNvSpPr>
          <p:nvPr/>
        </p:nvSpPr>
        <p:spPr bwMode="auto">
          <a:xfrm>
            <a:off x="3596377" y="3072035"/>
            <a:ext cx="16557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3" name="Text Box 2"/>
          <p:cNvSpPr txBox="1">
            <a:spLocks noChangeArrowheads="1"/>
          </p:cNvSpPr>
          <p:nvPr/>
        </p:nvSpPr>
        <p:spPr bwMode="auto">
          <a:xfrm>
            <a:off x="539552" y="-66293"/>
            <a:ext cx="81346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800" dirty="0" err="1">
                <a:solidFill>
                  <a:srgbClr val="FFFF00"/>
                </a:solidFill>
              </a:rPr>
              <a:t>Recuperação</a:t>
            </a:r>
            <a:r>
              <a:rPr lang="en-US" sz="4800" dirty="0">
                <a:solidFill>
                  <a:srgbClr val="FFFF00"/>
                </a:solidFill>
              </a:rPr>
              <a:t> da </a:t>
            </a:r>
            <a:r>
              <a:rPr lang="en-US" sz="4800" dirty="0" err="1">
                <a:solidFill>
                  <a:srgbClr val="FFFF00"/>
                </a:solidFill>
              </a:rPr>
              <a:t>agregação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/>
      <p:bldP spid="3" grpId="0"/>
      <p:bldP spid="1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>
            <a:fillRect/>
          </a:stretch>
        </p:blipFill>
        <p:spPr bwMode="auto">
          <a:xfrm>
            <a:off x="0" y="13851"/>
            <a:ext cx="9144000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242439" y="6359580"/>
            <a:ext cx="665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/>
              <a:t>Eleusine</a:t>
            </a:r>
            <a:r>
              <a:rPr lang="pt-BR" b="1" i="1" dirty="0"/>
              <a:t> </a:t>
            </a:r>
            <a:r>
              <a:rPr lang="pt-BR" b="1" i="1" dirty="0" err="1"/>
              <a:t>coracana</a:t>
            </a:r>
            <a:r>
              <a:rPr lang="pt-BR" b="1" i="1" dirty="0"/>
              <a:t> </a:t>
            </a:r>
            <a:r>
              <a:rPr lang="pt-BR" b="1" dirty="0"/>
              <a:t>– Argila = 480 g kg</a:t>
            </a:r>
            <a:r>
              <a:rPr lang="pt-BR" b="1" baseline="30000" dirty="0"/>
              <a:t>-1</a:t>
            </a:r>
            <a:r>
              <a:rPr lang="pt-BR" b="1" dirty="0"/>
              <a:t> Foto cedida por: </a:t>
            </a:r>
            <a:r>
              <a:rPr lang="pt-BR" b="1" dirty="0" err="1"/>
              <a:t>Lucien</a:t>
            </a:r>
            <a:r>
              <a:rPr lang="pt-BR" b="1" dirty="0"/>
              <a:t> </a:t>
            </a:r>
            <a:r>
              <a:rPr lang="pt-BR" b="1" dirty="0" err="1"/>
              <a:t>Séguy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328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Imagem para apresentações 5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98880" y="6079361"/>
            <a:ext cx="329648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2000" b="1" i="1" dirty="0" err="1">
                <a:solidFill>
                  <a:schemeClr val="bg1"/>
                </a:solidFill>
              </a:rPr>
              <a:t>Azevém</a:t>
            </a:r>
            <a:r>
              <a:rPr lang="pt-BR" sz="2000" b="1" i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– Argila = 140 g kg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Foto: JCM Sá</a:t>
            </a:r>
          </a:p>
        </p:txBody>
      </p:sp>
    </p:spTree>
    <p:extLst>
      <p:ext uri="{BB962C8B-B14F-4D97-AF65-F5344CB8AC3E}">
        <p14:creationId xmlns:p14="http://schemas.microsoft.com/office/powerpoint/2010/main" val="36827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ilho PD - A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462213" y="2492375"/>
            <a:ext cx="3984625" cy="4149725"/>
            <a:chOff x="1551" y="1570"/>
            <a:chExt cx="2510" cy="2614"/>
          </a:xfrm>
        </p:grpSpPr>
        <p:grpSp>
          <p:nvGrpSpPr>
            <p:cNvPr id="16412" name="Group 3"/>
            <p:cNvGrpSpPr>
              <a:grpSpLocks/>
            </p:cNvGrpSpPr>
            <p:nvPr/>
          </p:nvGrpSpPr>
          <p:grpSpPr bwMode="auto">
            <a:xfrm>
              <a:off x="2744" y="1570"/>
              <a:ext cx="1253" cy="1043"/>
              <a:chOff x="2807" y="825"/>
              <a:chExt cx="1253" cy="1043"/>
            </a:xfrm>
          </p:grpSpPr>
          <p:sp>
            <p:nvSpPr>
              <p:cNvPr id="16455" name="Freeform 4"/>
              <p:cNvSpPr>
                <a:spLocks noChangeAspect="1"/>
              </p:cNvSpPr>
              <p:nvPr/>
            </p:nvSpPr>
            <p:spPr bwMode="auto">
              <a:xfrm>
                <a:off x="2807" y="825"/>
                <a:ext cx="1253" cy="972"/>
              </a:xfrm>
              <a:custGeom>
                <a:avLst/>
                <a:gdLst>
                  <a:gd name="T0" fmla="*/ 212 w 558"/>
                  <a:gd name="T1" fmla="*/ 30 h 500"/>
                  <a:gd name="T2" fmla="*/ 270 w 558"/>
                  <a:gd name="T3" fmla="*/ 11 h 500"/>
                  <a:gd name="T4" fmla="*/ 395 w 558"/>
                  <a:gd name="T5" fmla="*/ 49 h 500"/>
                  <a:gd name="T6" fmla="*/ 481 w 558"/>
                  <a:gd name="T7" fmla="*/ 97 h 500"/>
                  <a:gd name="T8" fmla="*/ 548 w 558"/>
                  <a:gd name="T9" fmla="*/ 251 h 500"/>
                  <a:gd name="T10" fmla="*/ 539 w 558"/>
                  <a:gd name="T11" fmla="*/ 280 h 500"/>
                  <a:gd name="T12" fmla="*/ 558 w 558"/>
                  <a:gd name="T13" fmla="*/ 337 h 500"/>
                  <a:gd name="T14" fmla="*/ 510 w 558"/>
                  <a:gd name="T15" fmla="*/ 376 h 500"/>
                  <a:gd name="T16" fmla="*/ 471 w 558"/>
                  <a:gd name="T17" fmla="*/ 424 h 500"/>
                  <a:gd name="T18" fmla="*/ 395 w 558"/>
                  <a:gd name="T19" fmla="*/ 452 h 500"/>
                  <a:gd name="T20" fmla="*/ 327 w 558"/>
                  <a:gd name="T21" fmla="*/ 443 h 500"/>
                  <a:gd name="T22" fmla="*/ 308 w 558"/>
                  <a:gd name="T23" fmla="*/ 414 h 500"/>
                  <a:gd name="T24" fmla="*/ 231 w 558"/>
                  <a:gd name="T25" fmla="*/ 452 h 500"/>
                  <a:gd name="T26" fmla="*/ 174 w 558"/>
                  <a:gd name="T27" fmla="*/ 472 h 500"/>
                  <a:gd name="T28" fmla="*/ 126 w 558"/>
                  <a:gd name="T29" fmla="*/ 481 h 500"/>
                  <a:gd name="T30" fmla="*/ 68 w 558"/>
                  <a:gd name="T31" fmla="*/ 500 h 500"/>
                  <a:gd name="T32" fmla="*/ 39 w 558"/>
                  <a:gd name="T33" fmla="*/ 491 h 500"/>
                  <a:gd name="T34" fmla="*/ 20 w 558"/>
                  <a:gd name="T35" fmla="*/ 433 h 500"/>
                  <a:gd name="T36" fmla="*/ 39 w 558"/>
                  <a:gd name="T37" fmla="*/ 107 h 500"/>
                  <a:gd name="T38" fmla="*/ 107 w 558"/>
                  <a:gd name="T39" fmla="*/ 116 h 500"/>
                  <a:gd name="T40" fmla="*/ 212 w 558"/>
                  <a:gd name="T41" fmla="*/ 30 h 5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58"/>
                  <a:gd name="T64" fmla="*/ 0 h 500"/>
                  <a:gd name="T65" fmla="*/ 558 w 558"/>
                  <a:gd name="T66" fmla="*/ 500 h 5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58" h="500">
                    <a:moveTo>
                      <a:pt x="212" y="30"/>
                    </a:moveTo>
                    <a:cubicBezTo>
                      <a:pt x="231" y="24"/>
                      <a:pt x="253" y="0"/>
                      <a:pt x="270" y="11"/>
                    </a:cubicBezTo>
                    <a:cubicBezTo>
                      <a:pt x="315" y="41"/>
                      <a:pt x="338" y="41"/>
                      <a:pt x="395" y="49"/>
                    </a:cubicBezTo>
                    <a:cubicBezTo>
                      <a:pt x="423" y="68"/>
                      <a:pt x="452" y="78"/>
                      <a:pt x="481" y="97"/>
                    </a:cubicBezTo>
                    <a:cubicBezTo>
                      <a:pt x="513" y="146"/>
                      <a:pt x="516" y="203"/>
                      <a:pt x="548" y="251"/>
                    </a:cubicBezTo>
                    <a:cubicBezTo>
                      <a:pt x="545" y="261"/>
                      <a:pt x="538" y="270"/>
                      <a:pt x="539" y="280"/>
                    </a:cubicBezTo>
                    <a:cubicBezTo>
                      <a:pt x="541" y="300"/>
                      <a:pt x="558" y="337"/>
                      <a:pt x="558" y="337"/>
                    </a:cubicBezTo>
                    <a:cubicBezTo>
                      <a:pt x="542" y="348"/>
                      <a:pt x="521" y="358"/>
                      <a:pt x="510" y="376"/>
                    </a:cubicBezTo>
                    <a:cubicBezTo>
                      <a:pt x="480" y="426"/>
                      <a:pt x="528" y="385"/>
                      <a:pt x="471" y="424"/>
                    </a:cubicBezTo>
                    <a:cubicBezTo>
                      <a:pt x="455" y="474"/>
                      <a:pt x="442" y="464"/>
                      <a:pt x="395" y="452"/>
                    </a:cubicBezTo>
                    <a:cubicBezTo>
                      <a:pt x="339" y="399"/>
                      <a:pt x="426" y="471"/>
                      <a:pt x="327" y="443"/>
                    </a:cubicBezTo>
                    <a:cubicBezTo>
                      <a:pt x="316" y="440"/>
                      <a:pt x="314" y="424"/>
                      <a:pt x="308" y="414"/>
                    </a:cubicBezTo>
                    <a:cubicBezTo>
                      <a:pt x="189" y="439"/>
                      <a:pt x="319" y="403"/>
                      <a:pt x="231" y="452"/>
                    </a:cubicBezTo>
                    <a:cubicBezTo>
                      <a:pt x="213" y="462"/>
                      <a:pt x="193" y="465"/>
                      <a:pt x="174" y="472"/>
                    </a:cubicBezTo>
                    <a:cubicBezTo>
                      <a:pt x="159" y="477"/>
                      <a:pt x="142" y="477"/>
                      <a:pt x="126" y="481"/>
                    </a:cubicBezTo>
                    <a:cubicBezTo>
                      <a:pt x="106" y="486"/>
                      <a:pt x="68" y="500"/>
                      <a:pt x="68" y="500"/>
                    </a:cubicBezTo>
                    <a:cubicBezTo>
                      <a:pt x="58" y="497"/>
                      <a:pt x="45" y="499"/>
                      <a:pt x="39" y="491"/>
                    </a:cubicBezTo>
                    <a:cubicBezTo>
                      <a:pt x="27" y="474"/>
                      <a:pt x="20" y="433"/>
                      <a:pt x="20" y="433"/>
                    </a:cubicBezTo>
                    <a:cubicBezTo>
                      <a:pt x="29" y="325"/>
                      <a:pt x="0" y="209"/>
                      <a:pt x="39" y="107"/>
                    </a:cubicBezTo>
                    <a:cubicBezTo>
                      <a:pt x="47" y="86"/>
                      <a:pt x="84" y="113"/>
                      <a:pt x="107" y="116"/>
                    </a:cubicBezTo>
                    <a:cubicBezTo>
                      <a:pt x="144" y="91"/>
                      <a:pt x="182" y="63"/>
                      <a:pt x="212" y="30"/>
                    </a:cubicBezTo>
                    <a:close/>
                  </a:path>
                </a:pathLst>
              </a:cu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16456" name="Group 5"/>
              <p:cNvGrpSpPr>
                <a:grpSpLocks/>
              </p:cNvGrpSpPr>
              <p:nvPr/>
            </p:nvGrpSpPr>
            <p:grpSpPr bwMode="auto">
              <a:xfrm>
                <a:off x="2812" y="1019"/>
                <a:ext cx="266" cy="849"/>
                <a:chOff x="2426" y="821"/>
                <a:chExt cx="318" cy="1091"/>
              </a:xfrm>
            </p:grpSpPr>
            <p:sp>
              <p:nvSpPr>
                <p:cNvPr id="1645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471" y="821"/>
                  <a:ext cx="273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5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471" y="1590"/>
                  <a:ext cx="273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645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426" y="1025"/>
                  <a:ext cx="273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646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426" y="1418"/>
                  <a:ext cx="273" cy="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6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427" y="1161"/>
                  <a:ext cx="272" cy="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6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426" y="1319"/>
                  <a:ext cx="273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</p:grpSp>
        </p:grpSp>
        <p:grpSp>
          <p:nvGrpSpPr>
            <p:cNvPr id="16413" name="Group 12"/>
            <p:cNvGrpSpPr>
              <a:grpSpLocks/>
            </p:cNvGrpSpPr>
            <p:nvPr/>
          </p:nvGrpSpPr>
          <p:grpSpPr bwMode="auto">
            <a:xfrm>
              <a:off x="1551" y="2659"/>
              <a:ext cx="1329" cy="998"/>
              <a:chOff x="1178" y="2017"/>
              <a:chExt cx="1329" cy="1026"/>
            </a:xfrm>
          </p:grpSpPr>
          <p:sp>
            <p:nvSpPr>
              <p:cNvPr id="16444" name="Freeform 13"/>
              <p:cNvSpPr>
                <a:spLocks/>
              </p:cNvSpPr>
              <p:nvPr/>
            </p:nvSpPr>
            <p:spPr bwMode="auto">
              <a:xfrm>
                <a:off x="1178" y="2017"/>
                <a:ext cx="1317" cy="1026"/>
              </a:xfrm>
              <a:custGeom>
                <a:avLst/>
                <a:gdLst>
                  <a:gd name="T0" fmla="*/ 607 w 1173"/>
                  <a:gd name="T1" fmla="*/ 0 h 1056"/>
                  <a:gd name="T2" fmla="*/ 396 w 1173"/>
                  <a:gd name="T3" fmla="*/ 173 h 1056"/>
                  <a:gd name="T4" fmla="*/ 175 w 1173"/>
                  <a:gd name="T5" fmla="*/ 259 h 1056"/>
                  <a:gd name="T6" fmla="*/ 89 w 1173"/>
                  <a:gd name="T7" fmla="*/ 317 h 1056"/>
                  <a:gd name="T8" fmla="*/ 60 w 1173"/>
                  <a:gd name="T9" fmla="*/ 336 h 1056"/>
                  <a:gd name="T10" fmla="*/ 21 w 1173"/>
                  <a:gd name="T11" fmla="*/ 394 h 1056"/>
                  <a:gd name="T12" fmla="*/ 2 w 1173"/>
                  <a:gd name="T13" fmla="*/ 451 h 1056"/>
                  <a:gd name="T14" fmla="*/ 69 w 1173"/>
                  <a:gd name="T15" fmla="*/ 624 h 1056"/>
                  <a:gd name="T16" fmla="*/ 252 w 1173"/>
                  <a:gd name="T17" fmla="*/ 845 h 1056"/>
                  <a:gd name="T18" fmla="*/ 415 w 1173"/>
                  <a:gd name="T19" fmla="*/ 931 h 1056"/>
                  <a:gd name="T20" fmla="*/ 521 w 1173"/>
                  <a:gd name="T21" fmla="*/ 989 h 1056"/>
                  <a:gd name="T22" fmla="*/ 636 w 1173"/>
                  <a:gd name="T23" fmla="*/ 1056 h 1056"/>
                  <a:gd name="T24" fmla="*/ 693 w 1173"/>
                  <a:gd name="T25" fmla="*/ 1046 h 1056"/>
                  <a:gd name="T26" fmla="*/ 713 w 1173"/>
                  <a:gd name="T27" fmla="*/ 1027 h 1056"/>
                  <a:gd name="T28" fmla="*/ 799 w 1173"/>
                  <a:gd name="T29" fmla="*/ 998 h 1056"/>
                  <a:gd name="T30" fmla="*/ 933 w 1173"/>
                  <a:gd name="T31" fmla="*/ 826 h 1056"/>
                  <a:gd name="T32" fmla="*/ 1029 w 1173"/>
                  <a:gd name="T33" fmla="*/ 701 h 1056"/>
                  <a:gd name="T34" fmla="*/ 1039 w 1173"/>
                  <a:gd name="T35" fmla="*/ 672 h 1056"/>
                  <a:gd name="T36" fmla="*/ 1068 w 1173"/>
                  <a:gd name="T37" fmla="*/ 643 h 1056"/>
                  <a:gd name="T38" fmla="*/ 1077 w 1173"/>
                  <a:gd name="T39" fmla="*/ 576 h 1056"/>
                  <a:gd name="T40" fmla="*/ 1173 w 1173"/>
                  <a:gd name="T41" fmla="*/ 451 h 1056"/>
                  <a:gd name="T42" fmla="*/ 1106 w 1173"/>
                  <a:gd name="T43" fmla="*/ 192 h 1056"/>
                  <a:gd name="T44" fmla="*/ 1087 w 1173"/>
                  <a:gd name="T45" fmla="*/ 134 h 1056"/>
                  <a:gd name="T46" fmla="*/ 1077 w 1173"/>
                  <a:gd name="T47" fmla="*/ 106 h 1056"/>
                  <a:gd name="T48" fmla="*/ 809 w 1173"/>
                  <a:gd name="T49" fmla="*/ 86 h 1056"/>
                  <a:gd name="T50" fmla="*/ 636 w 1173"/>
                  <a:gd name="T51" fmla="*/ 58 h 1056"/>
                  <a:gd name="T52" fmla="*/ 607 w 1173"/>
                  <a:gd name="T53" fmla="*/ 0 h 105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173"/>
                  <a:gd name="T82" fmla="*/ 0 h 1056"/>
                  <a:gd name="T83" fmla="*/ 1173 w 1173"/>
                  <a:gd name="T84" fmla="*/ 1056 h 105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173" h="1056">
                    <a:moveTo>
                      <a:pt x="607" y="0"/>
                    </a:moveTo>
                    <a:cubicBezTo>
                      <a:pt x="560" y="94"/>
                      <a:pt x="485" y="129"/>
                      <a:pt x="396" y="173"/>
                    </a:cubicBezTo>
                    <a:cubicBezTo>
                      <a:pt x="324" y="209"/>
                      <a:pt x="254" y="240"/>
                      <a:pt x="175" y="259"/>
                    </a:cubicBezTo>
                    <a:cubicBezTo>
                      <a:pt x="146" y="278"/>
                      <a:pt x="118" y="298"/>
                      <a:pt x="89" y="317"/>
                    </a:cubicBezTo>
                    <a:cubicBezTo>
                      <a:pt x="79" y="323"/>
                      <a:pt x="60" y="336"/>
                      <a:pt x="60" y="336"/>
                    </a:cubicBezTo>
                    <a:cubicBezTo>
                      <a:pt x="47" y="355"/>
                      <a:pt x="34" y="375"/>
                      <a:pt x="21" y="394"/>
                    </a:cubicBezTo>
                    <a:cubicBezTo>
                      <a:pt x="10" y="411"/>
                      <a:pt x="2" y="451"/>
                      <a:pt x="2" y="451"/>
                    </a:cubicBezTo>
                    <a:cubicBezTo>
                      <a:pt x="11" y="545"/>
                      <a:pt x="0" y="571"/>
                      <a:pt x="69" y="624"/>
                    </a:cubicBezTo>
                    <a:cubicBezTo>
                      <a:pt x="100" y="715"/>
                      <a:pt x="176" y="790"/>
                      <a:pt x="252" y="845"/>
                    </a:cubicBezTo>
                    <a:cubicBezTo>
                      <a:pt x="301" y="880"/>
                      <a:pt x="367" y="897"/>
                      <a:pt x="415" y="931"/>
                    </a:cubicBezTo>
                    <a:cubicBezTo>
                      <a:pt x="493" y="987"/>
                      <a:pt x="455" y="972"/>
                      <a:pt x="521" y="989"/>
                    </a:cubicBezTo>
                    <a:cubicBezTo>
                      <a:pt x="558" y="1027"/>
                      <a:pt x="587" y="1039"/>
                      <a:pt x="636" y="1056"/>
                    </a:cubicBezTo>
                    <a:cubicBezTo>
                      <a:pt x="655" y="1053"/>
                      <a:pt x="675" y="1053"/>
                      <a:pt x="693" y="1046"/>
                    </a:cubicBezTo>
                    <a:cubicBezTo>
                      <a:pt x="702" y="1043"/>
                      <a:pt x="705" y="1032"/>
                      <a:pt x="713" y="1027"/>
                    </a:cubicBezTo>
                    <a:cubicBezTo>
                      <a:pt x="747" y="1004"/>
                      <a:pt x="758" y="1006"/>
                      <a:pt x="799" y="998"/>
                    </a:cubicBezTo>
                    <a:cubicBezTo>
                      <a:pt x="865" y="955"/>
                      <a:pt x="890" y="888"/>
                      <a:pt x="933" y="826"/>
                    </a:cubicBezTo>
                    <a:cubicBezTo>
                      <a:pt x="963" y="783"/>
                      <a:pt x="998" y="743"/>
                      <a:pt x="1029" y="701"/>
                    </a:cubicBezTo>
                    <a:cubicBezTo>
                      <a:pt x="1032" y="691"/>
                      <a:pt x="1033" y="680"/>
                      <a:pt x="1039" y="672"/>
                    </a:cubicBezTo>
                    <a:cubicBezTo>
                      <a:pt x="1047" y="661"/>
                      <a:pt x="1063" y="656"/>
                      <a:pt x="1068" y="643"/>
                    </a:cubicBezTo>
                    <a:cubicBezTo>
                      <a:pt x="1076" y="622"/>
                      <a:pt x="1073" y="598"/>
                      <a:pt x="1077" y="576"/>
                    </a:cubicBezTo>
                    <a:cubicBezTo>
                      <a:pt x="1087" y="523"/>
                      <a:pt x="1133" y="482"/>
                      <a:pt x="1173" y="451"/>
                    </a:cubicBezTo>
                    <a:cubicBezTo>
                      <a:pt x="1158" y="358"/>
                      <a:pt x="1135" y="280"/>
                      <a:pt x="1106" y="192"/>
                    </a:cubicBezTo>
                    <a:cubicBezTo>
                      <a:pt x="1100" y="173"/>
                      <a:pt x="1094" y="153"/>
                      <a:pt x="1087" y="134"/>
                    </a:cubicBezTo>
                    <a:cubicBezTo>
                      <a:pt x="1084" y="125"/>
                      <a:pt x="1087" y="108"/>
                      <a:pt x="1077" y="106"/>
                    </a:cubicBezTo>
                    <a:cubicBezTo>
                      <a:pt x="957" y="81"/>
                      <a:pt x="1045" y="97"/>
                      <a:pt x="809" y="86"/>
                    </a:cubicBezTo>
                    <a:cubicBezTo>
                      <a:pt x="752" y="73"/>
                      <a:pt x="694" y="69"/>
                      <a:pt x="636" y="58"/>
                    </a:cubicBezTo>
                    <a:cubicBezTo>
                      <a:pt x="622" y="18"/>
                      <a:pt x="632" y="38"/>
                      <a:pt x="607" y="0"/>
                    </a:cubicBezTo>
                    <a:close/>
                  </a:path>
                </a:pathLst>
              </a:cu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45" name="Text Box 14"/>
              <p:cNvSpPr txBox="1">
                <a:spLocks noChangeArrowheads="1"/>
              </p:cNvSpPr>
              <p:nvPr/>
            </p:nvSpPr>
            <p:spPr bwMode="auto">
              <a:xfrm>
                <a:off x="1900" y="2025"/>
                <a:ext cx="226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6" name="Text Box 15"/>
              <p:cNvSpPr txBox="1">
                <a:spLocks noChangeArrowheads="1"/>
              </p:cNvSpPr>
              <p:nvPr/>
            </p:nvSpPr>
            <p:spPr bwMode="auto">
              <a:xfrm>
                <a:off x="2052" y="2078"/>
                <a:ext cx="229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47" name="Text Box 16"/>
              <p:cNvSpPr txBox="1">
                <a:spLocks noChangeArrowheads="1"/>
              </p:cNvSpPr>
              <p:nvPr/>
            </p:nvSpPr>
            <p:spPr bwMode="auto">
              <a:xfrm>
                <a:off x="2242" y="2166"/>
                <a:ext cx="228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8" name="Text Box 17"/>
              <p:cNvSpPr txBox="1">
                <a:spLocks noChangeArrowheads="1"/>
              </p:cNvSpPr>
              <p:nvPr/>
            </p:nvSpPr>
            <p:spPr bwMode="auto">
              <a:xfrm>
                <a:off x="2205" y="2061"/>
                <a:ext cx="227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9" name="Text Box 18"/>
              <p:cNvSpPr txBox="1">
                <a:spLocks noChangeArrowheads="1"/>
              </p:cNvSpPr>
              <p:nvPr/>
            </p:nvSpPr>
            <p:spPr bwMode="auto">
              <a:xfrm>
                <a:off x="1748" y="2025"/>
                <a:ext cx="228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50" name="Text Box 19"/>
              <p:cNvSpPr txBox="1">
                <a:spLocks noChangeArrowheads="1"/>
              </p:cNvSpPr>
              <p:nvPr/>
            </p:nvSpPr>
            <p:spPr bwMode="auto">
              <a:xfrm>
                <a:off x="2090" y="2625"/>
                <a:ext cx="229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51" name="Text Box 20"/>
              <p:cNvSpPr txBox="1">
                <a:spLocks noChangeArrowheads="1"/>
              </p:cNvSpPr>
              <p:nvPr/>
            </p:nvSpPr>
            <p:spPr bwMode="auto">
              <a:xfrm>
                <a:off x="2205" y="2414"/>
                <a:ext cx="227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52" name="Text Box 21"/>
              <p:cNvSpPr txBox="1">
                <a:spLocks noChangeArrowheads="1"/>
              </p:cNvSpPr>
              <p:nvPr/>
            </p:nvSpPr>
            <p:spPr bwMode="auto">
              <a:xfrm>
                <a:off x="2165" y="2520"/>
                <a:ext cx="229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53" name="Text Box 22"/>
              <p:cNvSpPr txBox="1">
                <a:spLocks noChangeArrowheads="1"/>
              </p:cNvSpPr>
              <p:nvPr/>
            </p:nvSpPr>
            <p:spPr bwMode="auto">
              <a:xfrm>
                <a:off x="1976" y="2731"/>
                <a:ext cx="229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54" name="Text Box 23"/>
              <p:cNvSpPr txBox="1">
                <a:spLocks noChangeArrowheads="1"/>
              </p:cNvSpPr>
              <p:nvPr/>
            </p:nvSpPr>
            <p:spPr bwMode="auto">
              <a:xfrm>
                <a:off x="2281" y="2308"/>
                <a:ext cx="226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  <p:sp>
          <p:nvSpPr>
            <p:cNvPr id="16414" name="Text Box 24"/>
            <p:cNvSpPr txBox="1">
              <a:spLocks noChangeArrowheads="1"/>
            </p:cNvSpPr>
            <p:nvPr/>
          </p:nvSpPr>
          <p:spPr bwMode="auto">
            <a:xfrm>
              <a:off x="3387" y="3329"/>
              <a:ext cx="2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400" b="1">
                  <a:solidFill>
                    <a:schemeClr val="bg1"/>
                  </a:solidFill>
                  <a:latin typeface="Arial Black" panose="020B0A04020102020204" pitchFamily="34" charset="0"/>
                </a:rPr>
                <a:t>-</a:t>
              </a:r>
            </a:p>
          </p:txBody>
        </p:sp>
        <p:grpSp>
          <p:nvGrpSpPr>
            <p:cNvPr id="16415" name="Group 25"/>
            <p:cNvGrpSpPr>
              <a:grpSpLocks/>
            </p:cNvGrpSpPr>
            <p:nvPr/>
          </p:nvGrpSpPr>
          <p:grpSpPr bwMode="auto">
            <a:xfrm>
              <a:off x="2393" y="3385"/>
              <a:ext cx="973" cy="799"/>
              <a:chOff x="2266" y="2673"/>
              <a:chExt cx="973" cy="799"/>
            </a:xfrm>
          </p:grpSpPr>
          <p:sp>
            <p:nvSpPr>
              <p:cNvPr id="16436" name="Freeform 26"/>
              <p:cNvSpPr>
                <a:spLocks/>
              </p:cNvSpPr>
              <p:nvPr/>
            </p:nvSpPr>
            <p:spPr bwMode="auto">
              <a:xfrm>
                <a:off x="2266" y="2693"/>
                <a:ext cx="973" cy="779"/>
              </a:xfrm>
              <a:custGeom>
                <a:avLst/>
                <a:gdLst>
                  <a:gd name="T0" fmla="*/ 243 w 867"/>
                  <a:gd name="T1" fmla="*/ 67 h 802"/>
                  <a:gd name="T2" fmla="*/ 205 w 867"/>
                  <a:gd name="T3" fmla="*/ 163 h 802"/>
                  <a:gd name="T4" fmla="*/ 166 w 867"/>
                  <a:gd name="T5" fmla="*/ 298 h 802"/>
                  <a:gd name="T6" fmla="*/ 138 w 867"/>
                  <a:gd name="T7" fmla="*/ 355 h 802"/>
                  <a:gd name="T8" fmla="*/ 118 w 867"/>
                  <a:gd name="T9" fmla="*/ 413 h 802"/>
                  <a:gd name="T10" fmla="*/ 90 w 867"/>
                  <a:gd name="T11" fmla="*/ 432 h 802"/>
                  <a:gd name="T12" fmla="*/ 42 w 867"/>
                  <a:gd name="T13" fmla="*/ 480 h 802"/>
                  <a:gd name="T14" fmla="*/ 22 w 867"/>
                  <a:gd name="T15" fmla="*/ 499 h 802"/>
                  <a:gd name="T16" fmla="*/ 3 w 867"/>
                  <a:gd name="T17" fmla="*/ 557 h 802"/>
                  <a:gd name="T18" fmla="*/ 13 w 867"/>
                  <a:gd name="T19" fmla="*/ 624 h 802"/>
                  <a:gd name="T20" fmla="*/ 51 w 867"/>
                  <a:gd name="T21" fmla="*/ 653 h 802"/>
                  <a:gd name="T22" fmla="*/ 435 w 867"/>
                  <a:gd name="T23" fmla="*/ 730 h 802"/>
                  <a:gd name="T24" fmla="*/ 608 w 867"/>
                  <a:gd name="T25" fmla="*/ 778 h 802"/>
                  <a:gd name="T26" fmla="*/ 867 w 867"/>
                  <a:gd name="T27" fmla="*/ 710 h 802"/>
                  <a:gd name="T28" fmla="*/ 781 w 867"/>
                  <a:gd name="T29" fmla="*/ 490 h 802"/>
                  <a:gd name="T30" fmla="*/ 752 w 867"/>
                  <a:gd name="T31" fmla="*/ 422 h 802"/>
                  <a:gd name="T32" fmla="*/ 704 w 867"/>
                  <a:gd name="T33" fmla="*/ 202 h 802"/>
                  <a:gd name="T34" fmla="*/ 618 w 867"/>
                  <a:gd name="T35" fmla="*/ 115 h 802"/>
                  <a:gd name="T36" fmla="*/ 560 w 867"/>
                  <a:gd name="T37" fmla="*/ 77 h 802"/>
                  <a:gd name="T38" fmla="*/ 502 w 867"/>
                  <a:gd name="T39" fmla="*/ 0 h 802"/>
                  <a:gd name="T40" fmla="*/ 291 w 867"/>
                  <a:gd name="T41" fmla="*/ 48 h 802"/>
                  <a:gd name="T42" fmla="*/ 243 w 867"/>
                  <a:gd name="T43" fmla="*/ 67 h 80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7"/>
                  <a:gd name="T67" fmla="*/ 0 h 802"/>
                  <a:gd name="T68" fmla="*/ 867 w 867"/>
                  <a:gd name="T69" fmla="*/ 802 h 80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7" h="802">
                    <a:moveTo>
                      <a:pt x="243" y="67"/>
                    </a:moveTo>
                    <a:cubicBezTo>
                      <a:pt x="220" y="138"/>
                      <a:pt x="233" y="107"/>
                      <a:pt x="205" y="163"/>
                    </a:cubicBezTo>
                    <a:cubicBezTo>
                      <a:pt x="184" y="281"/>
                      <a:pt x="206" y="239"/>
                      <a:pt x="166" y="298"/>
                    </a:cubicBezTo>
                    <a:cubicBezTo>
                      <a:pt x="137" y="388"/>
                      <a:pt x="182" y="257"/>
                      <a:pt x="138" y="355"/>
                    </a:cubicBezTo>
                    <a:cubicBezTo>
                      <a:pt x="130" y="374"/>
                      <a:pt x="135" y="402"/>
                      <a:pt x="118" y="413"/>
                    </a:cubicBezTo>
                    <a:cubicBezTo>
                      <a:pt x="109" y="419"/>
                      <a:pt x="98" y="425"/>
                      <a:pt x="90" y="432"/>
                    </a:cubicBezTo>
                    <a:cubicBezTo>
                      <a:pt x="73" y="447"/>
                      <a:pt x="58" y="464"/>
                      <a:pt x="42" y="480"/>
                    </a:cubicBezTo>
                    <a:cubicBezTo>
                      <a:pt x="35" y="486"/>
                      <a:pt x="22" y="499"/>
                      <a:pt x="22" y="499"/>
                    </a:cubicBezTo>
                    <a:cubicBezTo>
                      <a:pt x="16" y="518"/>
                      <a:pt x="0" y="537"/>
                      <a:pt x="3" y="557"/>
                    </a:cubicBezTo>
                    <a:cubicBezTo>
                      <a:pt x="6" y="579"/>
                      <a:pt x="3" y="604"/>
                      <a:pt x="13" y="624"/>
                    </a:cubicBezTo>
                    <a:cubicBezTo>
                      <a:pt x="20" y="638"/>
                      <a:pt x="39" y="643"/>
                      <a:pt x="51" y="653"/>
                    </a:cubicBezTo>
                    <a:cubicBezTo>
                      <a:pt x="161" y="748"/>
                      <a:pt x="286" y="724"/>
                      <a:pt x="435" y="730"/>
                    </a:cubicBezTo>
                    <a:cubicBezTo>
                      <a:pt x="494" y="739"/>
                      <a:pt x="551" y="758"/>
                      <a:pt x="608" y="778"/>
                    </a:cubicBezTo>
                    <a:cubicBezTo>
                      <a:pt x="738" y="766"/>
                      <a:pt x="807" y="802"/>
                      <a:pt x="867" y="710"/>
                    </a:cubicBezTo>
                    <a:cubicBezTo>
                      <a:pt x="858" y="621"/>
                      <a:pt x="845" y="554"/>
                      <a:pt x="781" y="490"/>
                    </a:cubicBezTo>
                    <a:cubicBezTo>
                      <a:pt x="773" y="467"/>
                      <a:pt x="756" y="446"/>
                      <a:pt x="752" y="422"/>
                    </a:cubicBezTo>
                    <a:cubicBezTo>
                      <a:pt x="721" y="205"/>
                      <a:pt x="780" y="317"/>
                      <a:pt x="704" y="202"/>
                    </a:cubicBezTo>
                    <a:cubicBezTo>
                      <a:pt x="681" y="167"/>
                      <a:pt x="651" y="141"/>
                      <a:pt x="618" y="115"/>
                    </a:cubicBezTo>
                    <a:cubicBezTo>
                      <a:pt x="600" y="101"/>
                      <a:pt x="560" y="77"/>
                      <a:pt x="560" y="77"/>
                    </a:cubicBezTo>
                    <a:cubicBezTo>
                      <a:pt x="547" y="39"/>
                      <a:pt x="536" y="22"/>
                      <a:pt x="502" y="0"/>
                    </a:cubicBezTo>
                    <a:cubicBezTo>
                      <a:pt x="431" y="15"/>
                      <a:pt x="361" y="30"/>
                      <a:pt x="291" y="48"/>
                    </a:cubicBezTo>
                    <a:cubicBezTo>
                      <a:pt x="257" y="70"/>
                      <a:pt x="274" y="67"/>
                      <a:pt x="243" y="67"/>
                    </a:cubicBezTo>
                    <a:close/>
                  </a:path>
                </a:pathLst>
              </a:custGeom>
              <a:solidFill>
                <a:srgbClr val="CC99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37" name="Text Box 27"/>
              <p:cNvSpPr txBox="1">
                <a:spLocks noChangeArrowheads="1"/>
              </p:cNvSpPr>
              <p:nvPr/>
            </p:nvSpPr>
            <p:spPr bwMode="auto">
              <a:xfrm>
                <a:off x="2470" y="2754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8" name="Text Box 28"/>
              <p:cNvSpPr txBox="1">
                <a:spLocks noChangeArrowheads="1"/>
              </p:cNvSpPr>
              <p:nvPr/>
            </p:nvSpPr>
            <p:spPr bwMode="auto">
              <a:xfrm>
                <a:off x="2774" y="2731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9" name="Text Box 29"/>
              <p:cNvSpPr txBox="1">
                <a:spLocks noChangeArrowheads="1"/>
              </p:cNvSpPr>
              <p:nvPr/>
            </p:nvSpPr>
            <p:spPr bwMode="auto">
              <a:xfrm>
                <a:off x="2888" y="2872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0" name="Text Box 30"/>
              <p:cNvSpPr txBox="1">
                <a:spLocks noChangeArrowheads="1"/>
              </p:cNvSpPr>
              <p:nvPr/>
            </p:nvSpPr>
            <p:spPr bwMode="auto">
              <a:xfrm>
                <a:off x="2432" y="2908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1" name="Text Box 31"/>
              <p:cNvSpPr txBox="1">
                <a:spLocks noChangeArrowheads="1"/>
              </p:cNvSpPr>
              <p:nvPr/>
            </p:nvSpPr>
            <p:spPr bwMode="auto">
              <a:xfrm>
                <a:off x="2622" y="2673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2" name="Text Box 32"/>
              <p:cNvSpPr txBox="1">
                <a:spLocks noChangeArrowheads="1"/>
              </p:cNvSpPr>
              <p:nvPr/>
            </p:nvSpPr>
            <p:spPr bwMode="auto">
              <a:xfrm>
                <a:off x="2319" y="3013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3" name="Text Box 33"/>
              <p:cNvSpPr txBox="1">
                <a:spLocks noChangeArrowheads="1"/>
              </p:cNvSpPr>
              <p:nvPr/>
            </p:nvSpPr>
            <p:spPr bwMode="auto">
              <a:xfrm>
                <a:off x="2926" y="3013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  <p:grpSp>
          <p:nvGrpSpPr>
            <p:cNvPr id="16416" name="Group 34"/>
            <p:cNvGrpSpPr>
              <a:grpSpLocks/>
            </p:cNvGrpSpPr>
            <p:nvPr/>
          </p:nvGrpSpPr>
          <p:grpSpPr bwMode="auto">
            <a:xfrm>
              <a:off x="1580" y="1671"/>
              <a:ext cx="1162" cy="1053"/>
              <a:chOff x="1308" y="896"/>
              <a:chExt cx="1162" cy="1053"/>
            </a:xfrm>
          </p:grpSpPr>
          <p:sp>
            <p:nvSpPr>
              <p:cNvPr id="16426" name="Freeform 35"/>
              <p:cNvSpPr>
                <a:spLocks noChangeAspect="1"/>
              </p:cNvSpPr>
              <p:nvPr/>
            </p:nvSpPr>
            <p:spPr bwMode="auto">
              <a:xfrm>
                <a:off x="1308" y="896"/>
                <a:ext cx="1143" cy="989"/>
              </a:xfrm>
              <a:custGeom>
                <a:avLst/>
                <a:gdLst>
                  <a:gd name="T0" fmla="*/ 154 w 509"/>
                  <a:gd name="T1" fmla="*/ 29 h 509"/>
                  <a:gd name="T2" fmla="*/ 106 w 509"/>
                  <a:gd name="T3" fmla="*/ 77 h 509"/>
                  <a:gd name="T4" fmla="*/ 48 w 509"/>
                  <a:gd name="T5" fmla="*/ 154 h 509"/>
                  <a:gd name="T6" fmla="*/ 10 w 509"/>
                  <a:gd name="T7" fmla="*/ 240 h 509"/>
                  <a:gd name="T8" fmla="*/ 0 w 509"/>
                  <a:gd name="T9" fmla="*/ 269 h 509"/>
                  <a:gd name="T10" fmla="*/ 68 w 509"/>
                  <a:gd name="T11" fmla="*/ 451 h 509"/>
                  <a:gd name="T12" fmla="*/ 183 w 509"/>
                  <a:gd name="T13" fmla="*/ 490 h 509"/>
                  <a:gd name="T14" fmla="*/ 260 w 509"/>
                  <a:gd name="T15" fmla="*/ 509 h 509"/>
                  <a:gd name="T16" fmla="*/ 404 w 509"/>
                  <a:gd name="T17" fmla="*/ 471 h 509"/>
                  <a:gd name="T18" fmla="*/ 471 w 509"/>
                  <a:gd name="T19" fmla="*/ 279 h 509"/>
                  <a:gd name="T20" fmla="*/ 509 w 509"/>
                  <a:gd name="T21" fmla="*/ 192 h 509"/>
                  <a:gd name="T22" fmla="*/ 442 w 509"/>
                  <a:gd name="T23" fmla="*/ 115 h 509"/>
                  <a:gd name="T24" fmla="*/ 298 w 509"/>
                  <a:gd name="T25" fmla="*/ 0 h 509"/>
                  <a:gd name="T26" fmla="*/ 212 w 509"/>
                  <a:gd name="T27" fmla="*/ 10 h 509"/>
                  <a:gd name="T28" fmla="*/ 154 w 509"/>
                  <a:gd name="T29" fmla="*/ 29 h 50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9"/>
                  <a:gd name="T46" fmla="*/ 0 h 509"/>
                  <a:gd name="T47" fmla="*/ 509 w 509"/>
                  <a:gd name="T48" fmla="*/ 509 h 50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9" h="509">
                    <a:moveTo>
                      <a:pt x="154" y="29"/>
                    </a:moveTo>
                    <a:cubicBezTo>
                      <a:pt x="103" y="106"/>
                      <a:pt x="170" y="13"/>
                      <a:pt x="106" y="77"/>
                    </a:cubicBezTo>
                    <a:cubicBezTo>
                      <a:pt x="70" y="113"/>
                      <a:pt x="98" y="121"/>
                      <a:pt x="48" y="154"/>
                    </a:cubicBezTo>
                    <a:cubicBezTo>
                      <a:pt x="18" y="200"/>
                      <a:pt x="33" y="171"/>
                      <a:pt x="10" y="240"/>
                    </a:cubicBezTo>
                    <a:cubicBezTo>
                      <a:pt x="7" y="250"/>
                      <a:pt x="0" y="269"/>
                      <a:pt x="0" y="269"/>
                    </a:cubicBezTo>
                    <a:cubicBezTo>
                      <a:pt x="6" y="326"/>
                      <a:pt x="2" y="421"/>
                      <a:pt x="68" y="451"/>
                    </a:cubicBezTo>
                    <a:cubicBezTo>
                      <a:pt x="102" y="466"/>
                      <a:pt x="146" y="480"/>
                      <a:pt x="183" y="490"/>
                    </a:cubicBezTo>
                    <a:cubicBezTo>
                      <a:pt x="208" y="497"/>
                      <a:pt x="260" y="509"/>
                      <a:pt x="260" y="509"/>
                    </a:cubicBezTo>
                    <a:cubicBezTo>
                      <a:pt x="313" y="501"/>
                      <a:pt x="359" y="500"/>
                      <a:pt x="404" y="471"/>
                    </a:cubicBezTo>
                    <a:cubicBezTo>
                      <a:pt x="425" y="407"/>
                      <a:pt x="434" y="334"/>
                      <a:pt x="471" y="279"/>
                    </a:cubicBezTo>
                    <a:cubicBezTo>
                      <a:pt x="481" y="247"/>
                      <a:pt x="499" y="224"/>
                      <a:pt x="509" y="192"/>
                    </a:cubicBezTo>
                    <a:cubicBezTo>
                      <a:pt x="498" y="134"/>
                      <a:pt x="498" y="130"/>
                      <a:pt x="442" y="115"/>
                    </a:cubicBezTo>
                    <a:cubicBezTo>
                      <a:pt x="393" y="44"/>
                      <a:pt x="373" y="26"/>
                      <a:pt x="298" y="0"/>
                    </a:cubicBezTo>
                    <a:cubicBezTo>
                      <a:pt x="269" y="3"/>
                      <a:pt x="240" y="3"/>
                      <a:pt x="212" y="10"/>
                    </a:cubicBezTo>
                    <a:cubicBezTo>
                      <a:pt x="116" y="34"/>
                      <a:pt x="244" y="29"/>
                      <a:pt x="154" y="29"/>
                    </a:cubicBezTo>
                    <a:close/>
                  </a:path>
                </a:pathLst>
              </a:cu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27" name="Text Box 36"/>
              <p:cNvSpPr txBox="1">
                <a:spLocks noChangeArrowheads="1"/>
              </p:cNvSpPr>
              <p:nvPr/>
            </p:nvSpPr>
            <p:spPr bwMode="auto">
              <a:xfrm>
                <a:off x="2205" y="1285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28" name="Text Box 37"/>
              <p:cNvSpPr txBox="1">
                <a:spLocks noChangeArrowheads="1"/>
              </p:cNvSpPr>
              <p:nvPr/>
            </p:nvSpPr>
            <p:spPr bwMode="auto">
              <a:xfrm>
                <a:off x="2242" y="1166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29" name="Text Box 38"/>
              <p:cNvSpPr txBox="1">
                <a:spLocks noChangeArrowheads="1"/>
              </p:cNvSpPr>
              <p:nvPr/>
            </p:nvSpPr>
            <p:spPr bwMode="auto">
              <a:xfrm>
                <a:off x="2126" y="1414"/>
                <a:ext cx="23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0" name="Text Box 39"/>
              <p:cNvSpPr txBox="1">
                <a:spLocks noChangeArrowheads="1"/>
              </p:cNvSpPr>
              <p:nvPr/>
            </p:nvSpPr>
            <p:spPr bwMode="auto">
              <a:xfrm>
                <a:off x="2090" y="1519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1" name="Text Box 40"/>
              <p:cNvSpPr txBox="1">
                <a:spLocks noChangeArrowheads="1"/>
              </p:cNvSpPr>
              <p:nvPr/>
            </p:nvSpPr>
            <p:spPr bwMode="auto">
              <a:xfrm>
                <a:off x="2052" y="1638"/>
                <a:ext cx="22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2" name="Text Box 41"/>
              <p:cNvSpPr txBox="1">
                <a:spLocks noChangeArrowheads="1"/>
              </p:cNvSpPr>
              <p:nvPr/>
            </p:nvSpPr>
            <p:spPr bwMode="auto">
              <a:xfrm>
                <a:off x="2090" y="1038"/>
                <a:ext cx="22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3" name="Text Box 42"/>
              <p:cNvSpPr txBox="1">
                <a:spLocks noChangeArrowheads="1"/>
              </p:cNvSpPr>
              <p:nvPr/>
            </p:nvSpPr>
            <p:spPr bwMode="auto">
              <a:xfrm>
                <a:off x="1897" y="1661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4" name="Text Box 43"/>
              <p:cNvSpPr txBox="1">
                <a:spLocks noChangeArrowheads="1"/>
              </p:cNvSpPr>
              <p:nvPr/>
            </p:nvSpPr>
            <p:spPr bwMode="auto">
              <a:xfrm>
                <a:off x="1691" y="1661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5" name="Text Box 44"/>
              <p:cNvSpPr txBox="1">
                <a:spLocks noChangeArrowheads="1"/>
              </p:cNvSpPr>
              <p:nvPr/>
            </p:nvSpPr>
            <p:spPr bwMode="auto">
              <a:xfrm>
                <a:off x="1527" y="1618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  <p:grpSp>
          <p:nvGrpSpPr>
            <p:cNvPr id="16417" name="Group 45"/>
            <p:cNvGrpSpPr>
              <a:grpSpLocks/>
            </p:cNvGrpSpPr>
            <p:nvPr/>
          </p:nvGrpSpPr>
          <p:grpSpPr bwMode="auto">
            <a:xfrm>
              <a:off x="2880" y="2568"/>
              <a:ext cx="1181" cy="995"/>
              <a:chOff x="2961" y="1929"/>
              <a:chExt cx="1181" cy="995"/>
            </a:xfrm>
          </p:grpSpPr>
          <p:grpSp>
            <p:nvGrpSpPr>
              <p:cNvPr id="16418" name="Group 46"/>
              <p:cNvGrpSpPr>
                <a:grpSpLocks/>
              </p:cNvGrpSpPr>
              <p:nvPr/>
            </p:nvGrpSpPr>
            <p:grpSpPr bwMode="auto">
              <a:xfrm>
                <a:off x="2961" y="1929"/>
                <a:ext cx="1181" cy="995"/>
                <a:chOff x="2961" y="1929"/>
                <a:chExt cx="1181" cy="995"/>
              </a:xfrm>
            </p:grpSpPr>
            <p:sp>
              <p:nvSpPr>
                <p:cNvPr id="16421" name="Freeform 47"/>
                <p:cNvSpPr>
                  <a:spLocks noChangeAspect="1"/>
                </p:cNvSpPr>
                <p:nvPr/>
              </p:nvSpPr>
              <p:spPr bwMode="auto">
                <a:xfrm>
                  <a:off x="2961" y="1929"/>
                  <a:ext cx="1181" cy="995"/>
                </a:xfrm>
                <a:custGeom>
                  <a:avLst/>
                  <a:gdLst>
                    <a:gd name="T0" fmla="*/ 134 w 526"/>
                    <a:gd name="T1" fmla="*/ 29 h 512"/>
                    <a:gd name="T2" fmla="*/ 48 w 526"/>
                    <a:gd name="T3" fmla="*/ 87 h 512"/>
                    <a:gd name="T4" fmla="*/ 0 w 526"/>
                    <a:gd name="T5" fmla="*/ 173 h 512"/>
                    <a:gd name="T6" fmla="*/ 125 w 526"/>
                    <a:gd name="T7" fmla="*/ 423 h 512"/>
                    <a:gd name="T8" fmla="*/ 230 w 526"/>
                    <a:gd name="T9" fmla="*/ 461 h 512"/>
                    <a:gd name="T10" fmla="*/ 413 w 526"/>
                    <a:gd name="T11" fmla="*/ 500 h 512"/>
                    <a:gd name="T12" fmla="*/ 490 w 526"/>
                    <a:gd name="T13" fmla="*/ 480 h 512"/>
                    <a:gd name="T14" fmla="*/ 518 w 526"/>
                    <a:gd name="T15" fmla="*/ 384 h 512"/>
                    <a:gd name="T16" fmla="*/ 518 w 526"/>
                    <a:gd name="T17" fmla="*/ 173 h 512"/>
                    <a:gd name="T18" fmla="*/ 509 w 526"/>
                    <a:gd name="T19" fmla="*/ 68 h 512"/>
                    <a:gd name="T20" fmla="*/ 451 w 526"/>
                    <a:gd name="T21" fmla="*/ 48 h 512"/>
                    <a:gd name="T22" fmla="*/ 422 w 526"/>
                    <a:gd name="T23" fmla="*/ 29 h 512"/>
                    <a:gd name="T24" fmla="*/ 365 w 526"/>
                    <a:gd name="T25" fmla="*/ 10 h 512"/>
                    <a:gd name="T26" fmla="*/ 336 w 526"/>
                    <a:gd name="T27" fmla="*/ 0 h 512"/>
                    <a:gd name="T28" fmla="*/ 134 w 526"/>
                    <a:gd name="T29" fmla="*/ 29 h 51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26"/>
                    <a:gd name="T46" fmla="*/ 0 h 512"/>
                    <a:gd name="T47" fmla="*/ 526 w 526"/>
                    <a:gd name="T48" fmla="*/ 512 h 51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26" h="512">
                      <a:moveTo>
                        <a:pt x="134" y="29"/>
                      </a:moveTo>
                      <a:cubicBezTo>
                        <a:pt x="103" y="50"/>
                        <a:pt x="82" y="70"/>
                        <a:pt x="48" y="87"/>
                      </a:cubicBezTo>
                      <a:cubicBezTo>
                        <a:pt x="4" y="153"/>
                        <a:pt x="17" y="122"/>
                        <a:pt x="0" y="173"/>
                      </a:cubicBezTo>
                      <a:cubicBezTo>
                        <a:pt x="10" y="284"/>
                        <a:pt x="17" y="371"/>
                        <a:pt x="125" y="423"/>
                      </a:cubicBezTo>
                      <a:cubicBezTo>
                        <a:pt x="144" y="486"/>
                        <a:pt x="121" y="441"/>
                        <a:pt x="230" y="461"/>
                      </a:cubicBezTo>
                      <a:cubicBezTo>
                        <a:pt x="293" y="472"/>
                        <a:pt x="348" y="492"/>
                        <a:pt x="413" y="500"/>
                      </a:cubicBezTo>
                      <a:cubicBezTo>
                        <a:pt x="451" y="512"/>
                        <a:pt x="462" y="508"/>
                        <a:pt x="490" y="480"/>
                      </a:cubicBezTo>
                      <a:cubicBezTo>
                        <a:pt x="513" y="410"/>
                        <a:pt x="504" y="443"/>
                        <a:pt x="518" y="384"/>
                      </a:cubicBezTo>
                      <a:cubicBezTo>
                        <a:pt x="497" y="183"/>
                        <a:pt x="518" y="433"/>
                        <a:pt x="518" y="173"/>
                      </a:cubicBezTo>
                      <a:cubicBezTo>
                        <a:pt x="518" y="138"/>
                        <a:pt x="526" y="99"/>
                        <a:pt x="509" y="68"/>
                      </a:cubicBezTo>
                      <a:cubicBezTo>
                        <a:pt x="499" y="50"/>
                        <a:pt x="470" y="55"/>
                        <a:pt x="451" y="48"/>
                      </a:cubicBezTo>
                      <a:cubicBezTo>
                        <a:pt x="440" y="44"/>
                        <a:pt x="433" y="34"/>
                        <a:pt x="422" y="29"/>
                      </a:cubicBezTo>
                      <a:cubicBezTo>
                        <a:pt x="404" y="21"/>
                        <a:pt x="384" y="16"/>
                        <a:pt x="365" y="10"/>
                      </a:cubicBezTo>
                      <a:cubicBezTo>
                        <a:pt x="355" y="7"/>
                        <a:pt x="336" y="0"/>
                        <a:pt x="336" y="0"/>
                      </a:cubicBezTo>
                      <a:cubicBezTo>
                        <a:pt x="233" y="7"/>
                        <a:pt x="211" y="5"/>
                        <a:pt x="134" y="29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6422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2964" y="2166"/>
                  <a:ext cx="22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2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040" y="2061"/>
                  <a:ext cx="22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642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964" y="2308"/>
                  <a:ext cx="22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2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002" y="2436"/>
                  <a:ext cx="227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</p:grpSp>
          <p:sp>
            <p:nvSpPr>
              <p:cNvPr id="16419" name="Text Box 52"/>
              <p:cNvSpPr txBox="1">
                <a:spLocks noChangeArrowheads="1"/>
              </p:cNvSpPr>
              <p:nvPr/>
            </p:nvSpPr>
            <p:spPr bwMode="auto">
              <a:xfrm>
                <a:off x="3192" y="1955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20" name="Text Box 53"/>
              <p:cNvSpPr txBox="1">
                <a:spLocks noChangeArrowheads="1"/>
              </p:cNvSpPr>
              <p:nvPr/>
            </p:nvSpPr>
            <p:spPr bwMode="auto">
              <a:xfrm>
                <a:off x="3115" y="2554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</p:grpSp>
      <p:grpSp>
        <p:nvGrpSpPr>
          <p:cNvPr id="10" name="Group 78"/>
          <p:cNvGrpSpPr>
            <a:grpSpLocks/>
          </p:cNvGrpSpPr>
          <p:nvPr/>
        </p:nvGrpSpPr>
        <p:grpSpPr bwMode="auto">
          <a:xfrm>
            <a:off x="250825" y="762000"/>
            <a:ext cx="2265363" cy="3962400"/>
            <a:chOff x="158" y="480"/>
            <a:chExt cx="1427" cy="2496"/>
          </a:xfrm>
        </p:grpSpPr>
        <p:grpSp>
          <p:nvGrpSpPr>
            <p:cNvPr id="16398" name="Group 71"/>
            <p:cNvGrpSpPr>
              <a:grpSpLocks/>
            </p:cNvGrpSpPr>
            <p:nvPr/>
          </p:nvGrpSpPr>
          <p:grpSpPr bwMode="auto">
            <a:xfrm>
              <a:off x="158" y="2527"/>
              <a:ext cx="1427" cy="449"/>
              <a:chOff x="739" y="1207"/>
              <a:chExt cx="1427" cy="449"/>
            </a:xfrm>
          </p:grpSpPr>
          <p:sp>
            <p:nvSpPr>
              <p:cNvPr id="16400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793" y="1207"/>
                <a:ext cx="1271" cy="4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01" name="Text Box 57"/>
              <p:cNvSpPr txBox="1">
                <a:spLocks noChangeAspect="1" noChangeArrowheads="1"/>
              </p:cNvSpPr>
              <p:nvPr/>
            </p:nvSpPr>
            <p:spPr bwMode="auto">
              <a:xfrm>
                <a:off x="1676" y="1230"/>
                <a:ext cx="49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O</a:t>
                </a:r>
                <a:r>
                  <a:rPr lang="pt-BR" altLang="pt-BR" sz="4800" b="1" baseline="30000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-</a:t>
                </a: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 </a:t>
                </a:r>
                <a:endParaRPr lang="en-US" altLang="pt-BR" sz="2400" b="1">
                  <a:solidFill>
                    <a:srgbClr val="00FF00"/>
                  </a:solidFill>
                  <a:latin typeface="Arial Rounded MT Bold" panose="020F0704030504030204" pitchFamily="34" charset="0"/>
                </a:endParaRPr>
              </a:p>
            </p:txBody>
          </p:sp>
          <p:grpSp>
            <p:nvGrpSpPr>
              <p:cNvPr id="16402" name="Group 65"/>
              <p:cNvGrpSpPr>
                <a:grpSpLocks noChangeAspect="1"/>
              </p:cNvGrpSpPr>
              <p:nvPr/>
            </p:nvGrpSpPr>
            <p:grpSpPr bwMode="auto">
              <a:xfrm rot="5400000">
                <a:off x="1268" y="1126"/>
                <a:ext cx="246" cy="652"/>
                <a:chOff x="793" y="709"/>
                <a:chExt cx="273" cy="725"/>
              </a:xfrm>
            </p:grpSpPr>
            <p:sp>
              <p:nvSpPr>
                <p:cNvPr id="16405" name="Line 5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93" y="709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6" name="Line 5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929" y="709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7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793" y="1208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8" name="Line 6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929" y="1208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9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793" y="935"/>
                  <a:ext cx="0" cy="27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10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1066" y="935"/>
                  <a:ext cx="0" cy="27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11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935"/>
                  <a:ext cx="181" cy="227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16403" name="Line 66"/>
              <p:cNvSpPr>
                <a:spLocks noChangeAspect="1" noChangeShapeType="1"/>
              </p:cNvSpPr>
              <p:nvPr/>
            </p:nvSpPr>
            <p:spPr bwMode="auto">
              <a:xfrm>
                <a:off x="1717" y="1452"/>
                <a:ext cx="8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04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739" y="1315"/>
                <a:ext cx="44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R – </a:t>
                </a:r>
                <a:endParaRPr lang="en-US" altLang="pt-BR" sz="2400" b="1">
                  <a:solidFill>
                    <a:srgbClr val="00FF00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16399" name="Freeform 72"/>
            <p:cNvSpPr>
              <a:spLocks/>
            </p:cNvSpPr>
            <p:nvPr/>
          </p:nvSpPr>
          <p:spPr bwMode="auto">
            <a:xfrm>
              <a:off x="707" y="480"/>
              <a:ext cx="612" cy="2033"/>
            </a:xfrm>
            <a:custGeom>
              <a:avLst/>
              <a:gdLst>
                <a:gd name="T0" fmla="*/ 506 w 612"/>
                <a:gd name="T1" fmla="*/ 0 h 2033"/>
                <a:gd name="T2" fmla="*/ 480 w 612"/>
                <a:gd name="T3" fmla="*/ 17 h 2033"/>
                <a:gd name="T4" fmla="*/ 445 w 612"/>
                <a:gd name="T5" fmla="*/ 122 h 2033"/>
                <a:gd name="T6" fmla="*/ 454 w 612"/>
                <a:gd name="T7" fmla="*/ 262 h 2033"/>
                <a:gd name="T8" fmla="*/ 532 w 612"/>
                <a:gd name="T9" fmla="*/ 288 h 2033"/>
                <a:gd name="T10" fmla="*/ 558 w 612"/>
                <a:gd name="T11" fmla="*/ 297 h 2033"/>
                <a:gd name="T12" fmla="*/ 558 w 612"/>
                <a:gd name="T13" fmla="*/ 471 h 2033"/>
                <a:gd name="T14" fmla="*/ 436 w 612"/>
                <a:gd name="T15" fmla="*/ 497 h 2033"/>
                <a:gd name="T16" fmla="*/ 358 w 612"/>
                <a:gd name="T17" fmla="*/ 524 h 2033"/>
                <a:gd name="T18" fmla="*/ 314 w 612"/>
                <a:gd name="T19" fmla="*/ 585 h 2033"/>
                <a:gd name="T20" fmla="*/ 332 w 612"/>
                <a:gd name="T21" fmla="*/ 716 h 2033"/>
                <a:gd name="T22" fmla="*/ 358 w 612"/>
                <a:gd name="T23" fmla="*/ 724 h 2033"/>
                <a:gd name="T24" fmla="*/ 393 w 612"/>
                <a:gd name="T25" fmla="*/ 794 h 2033"/>
                <a:gd name="T26" fmla="*/ 410 w 612"/>
                <a:gd name="T27" fmla="*/ 838 h 2033"/>
                <a:gd name="T28" fmla="*/ 428 w 612"/>
                <a:gd name="T29" fmla="*/ 916 h 2033"/>
                <a:gd name="T30" fmla="*/ 157 w 612"/>
                <a:gd name="T31" fmla="*/ 995 h 2033"/>
                <a:gd name="T32" fmla="*/ 174 w 612"/>
                <a:gd name="T33" fmla="*/ 1143 h 2033"/>
                <a:gd name="T34" fmla="*/ 218 w 612"/>
                <a:gd name="T35" fmla="*/ 1187 h 2033"/>
                <a:gd name="T36" fmla="*/ 288 w 612"/>
                <a:gd name="T37" fmla="*/ 1292 h 2033"/>
                <a:gd name="T38" fmla="*/ 157 w 612"/>
                <a:gd name="T39" fmla="*/ 1457 h 2033"/>
                <a:gd name="T40" fmla="*/ 105 w 612"/>
                <a:gd name="T41" fmla="*/ 1492 h 2033"/>
                <a:gd name="T42" fmla="*/ 61 w 612"/>
                <a:gd name="T43" fmla="*/ 1527 h 2033"/>
                <a:gd name="T44" fmla="*/ 140 w 612"/>
                <a:gd name="T45" fmla="*/ 1597 h 2033"/>
                <a:gd name="T46" fmla="*/ 218 w 612"/>
                <a:gd name="T47" fmla="*/ 1658 h 2033"/>
                <a:gd name="T48" fmla="*/ 192 w 612"/>
                <a:gd name="T49" fmla="*/ 1789 h 2033"/>
                <a:gd name="T50" fmla="*/ 122 w 612"/>
                <a:gd name="T51" fmla="*/ 1850 h 2033"/>
                <a:gd name="T52" fmla="*/ 35 w 612"/>
                <a:gd name="T53" fmla="*/ 1955 h 2033"/>
                <a:gd name="T54" fmla="*/ 0 w 612"/>
                <a:gd name="T55" fmla="*/ 2033 h 20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12"/>
                <a:gd name="T85" fmla="*/ 0 h 2033"/>
                <a:gd name="T86" fmla="*/ 612 w 612"/>
                <a:gd name="T87" fmla="*/ 2033 h 203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12" h="2033">
                  <a:moveTo>
                    <a:pt x="506" y="0"/>
                  </a:moveTo>
                  <a:cubicBezTo>
                    <a:pt x="497" y="6"/>
                    <a:pt x="486" y="8"/>
                    <a:pt x="480" y="17"/>
                  </a:cubicBezTo>
                  <a:cubicBezTo>
                    <a:pt x="465" y="42"/>
                    <a:pt x="455" y="93"/>
                    <a:pt x="445" y="122"/>
                  </a:cubicBezTo>
                  <a:cubicBezTo>
                    <a:pt x="448" y="169"/>
                    <a:pt x="432" y="221"/>
                    <a:pt x="454" y="262"/>
                  </a:cubicBezTo>
                  <a:cubicBezTo>
                    <a:pt x="467" y="286"/>
                    <a:pt x="506" y="279"/>
                    <a:pt x="532" y="288"/>
                  </a:cubicBezTo>
                  <a:cubicBezTo>
                    <a:pt x="541" y="291"/>
                    <a:pt x="558" y="297"/>
                    <a:pt x="558" y="297"/>
                  </a:cubicBezTo>
                  <a:cubicBezTo>
                    <a:pt x="598" y="335"/>
                    <a:pt x="612" y="439"/>
                    <a:pt x="558" y="471"/>
                  </a:cubicBezTo>
                  <a:cubicBezTo>
                    <a:pt x="522" y="492"/>
                    <a:pt x="476" y="487"/>
                    <a:pt x="436" y="497"/>
                  </a:cubicBezTo>
                  <a:cubicBezTo>
                    <a:pt x="409" y="504"/>
                    <a:pt x="358" y="524"/>
                    <a:pt x="358" y="524"/>
                  </a:cubicBezTo>
                  <a:cubicBezTo>
                    <a:pt x="336" y="545"/>
                    <a:pt x="324" y="556"/>
                    <a:pt x="314" y="585"/>
                  </a:cubicBezTo>
                  <a:cubicBezTo>
                    <a:pt x="320" y="629"/>
                    <a:pt x="319" y="674"/>
                    <a:pt x="332" y="716"/>
                  </a:cubicBezTo>
                  <a:cubicBezTo>
                    <a:pt x="335" y="725"/>
                    <a:pt x="353" y="717"/>
                    <a:pt x="358" y="724"/>
                  </a:cubicBezTo>
                  <a:cubicBezTo>
                    <a:pt x="447" y="851"/>
                    <a:pt x="330" y="735"/>
                    <a:pt x="393" y="794"/>
                  </a:cubicBezTo>
                  <a:cubicBezTo>
                    <a:pt x="399" y="809"/>
                    <a:pt x="406" y="823"/>
                    <a:pt x="410" y="838"/>
                  </a:cubicBezTo>
                  <a:cubicBezTo>
                    <a:pt x="417" y="864"/>
                    <a:pt x="426" y="889"/>
                    <a:pt x="428" y="916"/>
                  </a:cubicBezTo>
                  <a:cubicBezTo>
                    <a:pt x="437" y="1025"/>
                    <a:pt x="159" y="995"/>
                    <a:pt x="157" y="995"/>
                  </a:cubicBezTo>
                  <a:cubicBezTo>
                    <a:pt x="127" y="1041"/>
                    <a:pt x="111" y="1124"/>
                    <a:pt x="174" y="1143"/>
                  </a:cubicBezTo>
                  <a:cubicBezTo>
                    <a:pt x="229" y="1179"/>
                    <a:pt x="177" y="1140"/>
                    <a:pt x="218" y="1187"/>
                  </a:cubicBezTo>
                  <a:cubicBezTo>
                    <a:pt x="256" y="1231"/>
                    <a:pt x="270" y="1238"/>
                    <a:pt x="288" y="1292"/>
                  </a:cubicBezTo>
                  <a:cubicBezTo>
                    <a:pt x="276" y="1462"/>
                    <a:pt x="304" y="1425"/>
                    <a:pt x="157" y="1457"/>
                  </a:cubicBezTo>
                  <a:cubicBezTo>
                    <a:pt x="92" y="1525"/>
                    <a:pt x="167" y="1455"/>
                    <a:pt x="105" y="1492"/>
                  </a:cubicBezTo>
                  <a:cubicBezTo>
                    <a:pt x="89" y="1502"/>
                    <a:pt x="77" y="1517"/>
                    <a:pt x="61" y="1527"/>
                  </a:cubicBezTo>
                  <a:cubicBezTo>
                    <a:pt x="74" y="1592"/>
                    <a:pt x="77" y="1584"/>
                    <a:pt x="140" y="1597"/>
                  </a:cubicBezTo>
                  <a:cubicBezTo>
                    <a:pt x="163" y="1622"/>
                    <a:pt x="190" y="1640"/>
                    <a:pt x="218" y="1658"/>
                  </a:cubicBezTo>
                  <a:cubicBezTo>
                    <a:pt x="235" y="1707"/>
                    <a:pt x="249" y="1769"/>
                    <a:pt x="192" y="1789"/>
                  </a:cubicBezTo>
                  <a:cubicBezTo>
                    <a:pt x="162" y="1819"/>
                    <a:pt x="164" y="1830"/>
                    <a:pt x="122" y="1850"/>
                  </a:cubicBezTo>
                  <a:cubicBezTo>
                    <a:pt x="83" y="1889"/>
                    <a:pt x="71" y="1917"/>
                    <a:pt x="35" y="1955"/>
                  </a:cubicBezTo>
                  <a:cubicBezTo>
                    <a:pt x="25" y="1985"/>
                    <a:pt x="30" y="2019"/>
                    <a:pt x="0" y="2033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3492500" y="735013"/>
            <a:ext cx="1439863" cy="1787525"/>
            <a:chOff x="2200" y="463"/>
            <a:chExt cx="907" cy="1126"/>
          </a:xfrm>
        </p:grpSpPr>
        <p:sp>
          <p:nvSpPr>
            <p:cNvPr id="16396" name="Text Box 55"/>
            <p:cNvSpPr txBox="1">
              <a:spLocks noChangeArrowheads="1"/>
            </p:cNvSpPr>
            <p:nvPr/>
          </p:nvSpPr>
          <p:spPr bwMode="auto">
            <a:xfrm>
              <a:off x="2200" y="1253"/>
              <a:ext cx="907" cy="3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 b="1">
                  <a:solidFill>
                    <a:srgbClr val="00FF00"/>
                  </a:solidFill>
                  <a:latin typeface="Arial Rounded MT Bold" panose="020F0704030504030204" pitchFamily="34" charset="0"/>
                </a:rPr>
                <a:t>R–COO </a:t>
              </a:r>
              <a:r>
                <a:rPr lang="pt-BR" altLang="pt-BR" sz="4400" b="1" baseline="30000">
                  <a:solidFill>
                    <a:srgbClr val="00FF00"/>
                  </a:solidFill>
                  <a:latin typeface="Arial Rounded MT Bold" panose="020F0704030504030204" pitchFamily="34" charset="0"/>
                </a:rPr>
                <a:t>-</a:t>
              </a:r>
              <a:r>
                <a:rPr lang="pt-BR" altLang="pt-BR" sz="2000" b="1">
                  <a:solidFill>
                    <a:srgbClr val="00FF00"/>
                  </a:solidFill>
                  <a:latin typeface="Arial Rounded MT Bold" panose="020F0704030504030204" pitchFamily="34" charset="0"/>
                </a:rPr>
                <a:t> </a:t>
              </a:r>
              <a:endParaRPr lang="en-US" altLang="pt-BR" sz="2000" b="1">
                <a:solidFill>
                  <a:srgbClr val="00FF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6397" name="Freeform 76"/>
            <p:cNvSpPr>
              <a:spLocks/>
            </p:cNvSpPr>
            <p:nvPr/>
          </p:nvSpPr>
          <p:spPr bwMode="auto">
            <a:xfrm>
              <a:off x="2477" y="463"/>
              <a:ext cx="238" cy="872"/>
            </a:xfrm>
            <a:custGeom>
              <a:avLst/>
              <a:gdLst>
                <a:gd name="T0" fmla="*/ 132 w 238"/>
                <a:gd name="T1" fmla="*/ 0 h 872"/>
                <a:gd name="T2" fmla="*/ 106 w 238"/>
                <a:gd name="T3" fmla="*/ 8 h 872"/>
                <a:gd name="T4" fmla="*/ 115 w 238"/>
                <a:gd name="T5" fmla="*/ 43 h 872"/>
                <a:gd name="T6" fmla="*/ 124 w 238"/>
                <a:gd name="T7" fmla="*/ 69 h 872"/>
                <a:gd name="T8" fmla="*/ 228 w 238"/>
                <a:gd name="T9" fmla="*/ 104 h 872"/>
                <a:gd name="T10" fmla="*/ 115 w 238"/>
                <a:gd name="T11" fmla="*/ 235 h 872"/>
                <a:gd name="T12" fmla="*/ 89 w 238"/>
                <a:gd name="T13" fmla="*/ 244 h 872"/>
                <a:gd name="T14" fmla="*/ 71 w 238"/>
                <a:gd name="T15" fmla="*/ 296 h 872"/>
                <a:gd name="T16" fmla="*/ 124 w 238"/>
                <a:gd name="T17" fmla="*/ 436 h 872"/>
                <a:gd name="T18" fmla="*/ 141 w 238"/>
                <a:gd name="T19" fmla="*/ 488 h 872"/>
                <a:gd name="T20" fmla="*/ 80 w 238"/>
                <a:gd name="T21" fmla="*/ 593 h 872"/>
                <a:gd name="T22" fmla="*/ 2 w 238"/>
                <a:gd name="T23" fmla="*/ 628 h 872"/>
                <a:gd name="T24" fmla="*/ 10 w 238"/>
                <a:gd name="T25" fmla="*/ 715 h 872"/>
                <a:gd name="T26" fmla="*/ 45 w 238"/>
                <a:gd name="T27" fmla="*/ 750 h 872"/>
                <a:gd name="T28" fmla="*/ 45 w 238"/>
                <a:gd name="T29" fmla="*/ 872 h 8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8"/>
                <a:gd name="T46" fmla="*/ 0 h 872"/>
                <a:gd name="T47" fmla="*/ 238 w 238"/>
                <a:gd name="T48" fmla="*/ 872 h 8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8" h="872">
                  <a:moveTo>
                    <a:pt x="132" y="0"/>
                  </a:moveTo>
                  <a:cubicBezTo>
                    <a:pt x="123" y="3"/>
                    <a:pt x="109" y="0"/>
                    <a:pt x="106" y="8"/>
                  </a:cubicBezTo>
                  <a:cubicBezTo>
                    <a:pt x="102" y="19"/>
                    <a:pt x="112" y="31"/>
                    <a:pt x="115" y="43"/>
                  </a:cubicBezTo>
                  <a:cubicBezTo>
                    <a:pt x="118" y="52"/>
                    <a:pt x="117" y="64"/>
                    <a:pt x="124" y="69"/>
                  </a:cubicBezTo>
                  <a:cubicBezTo>
                    <a:pt x="147" y="85"/>
                    <a:pt x="198" y="95"/>
                    <a:pt x="228" y="104"/>
                  </a:cubicBezTo>
                  <a:cubicBezTo>
                    <a:pt x="218" y="245"/>
                    <a:pt x="238" y="221"/>
                    <a:pt x="115" y="235"/>
                  </a:cubicBezTo>
                  <a:cubicBezTo>
                    <a:pt x="106" y="238"/>
                    <a:pt x="94" y="237"/>
                    <a:pt x="89" y="244"/>
                  </a:cubicBezTo>
                  <a:cubicBezTo>
                    <a:pt x="78" y="259"/>
                    <a:pt x="71" y="296"/>
                    <a:pt x="71" y="296"/>
                  </a:cubicBezTo>
                  <a:cubicBezTo>
                    <a:pt x="85" y="473"/>
                    <a:pt x="59" y="371"/>
                    <a:pt x="124" y="436"/>
                  </a:cubicBezTo>
                  <a:cubicBezTo>
                    <a:pt x="129" y="453"/>
                    <a:pt x="144" y="470"/>
                    <a:pt x="141" y="488"/>
                  </a:cubicBezTo>
                  <a:cubicBezTo>
                    <a:pt x="139" y="504"/>
                    <a:pt x="84" y="588"/>
                    <a:pt x="80" y="593"/>
                  </a:cubicBezTo>
                  <a:cubicBezTo>
                    <a:pt x="64" y="617"/>
                    <a:pt x="2" y="628"/>
                    <a:pt x="2" y="628"/>
                  </a:cubicBezTo>
                  <a:cubicBezTo>
                    <a:pt x="5" y="657"/>
                    <a:pt x="0" y="688"/>
                    <a:pt x="10" y="715"/>
                  </a:cubicBezTo>
                  <a:cubicBezTo>
                    <a:pt x="39" y="797"/>
                    <a:pt x="39" y="645"/>
                    <a:pt x="45" y="750"/>
                  </a:cubicBezTo>
                  <a:cubicBezTo>
                    <a:pt x="47" y="791"/>
                    <a:pt x="45" y="831"/>
                    <a:pt x="45" y="872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6516688" y="844550"/>
            <a:ext cx="1584325" cy="4387850"/>
            <a:chOff x="4105" y="532"/>
            <a:chExt cx="998" cy="2764"/>
          </a:xfrm>
        </p:grpSpPr>
        <p:grpSp>
          <p:nvGrpSpPr>
            <p:cNvPr id="16392" name="Group 74"/>
            <p:cNvGrpSpPr>
              <a:grpSpLocks/>
            </p:cNvGrpSpPr>
            <p:nvPr/>
          </p:nvGrpSpPr>
          <p:grpSpPr bwMode="auto">
            <a:xfrm>
              <a:off x="4105" y="2931"/>
              <a:ext cx="998" cy="365"/>
              <a:chOff x="4105" y="2931"/>
              <a:chExt cx="998" cy="365"/>
            </a:xfrm>
          </p:grpSpPr>
          <p:sp>
            <p:nvSpPr>
              <p:cNvPr id="16394" name="Rectangle 73"/>
              <p:cNvSpPr>
                <a:spLocks noChangeArrowheads="1"/>
              </p:cNvSpPr>
              <p:nvPr/>
            </p:nvSpPr>
            <p:spPr bwMode="auto">
              <a:xfrm>
                <a:off x="4286" y="2931"/>
                <a:ext cx="635" cy="36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395" name="Text Box 56"/>
              <p:cNvSpPr txBox="1">
                <a:spLocks noChangeArrowheads="1"/>
              </p:cNvSpPr>
              <p:nvPr/>
            </p:nvSpPr>
            <p:spPr bwMode="auto">
              <a:xfrm>
                <a:off x="4105" y="2931"/>
                <a:ext cx="99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R–O </a:t>
                </a:r>
                <a:r>
                  <a:rPr lang="pt-BR" altLang="pt-BR" sz="4800" b="1" baseline="30000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-</a:t>
                </a: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 </a:t>
                </a:r>
                <a:endParaRPr lang="en-US" altLang="pt-BR" sz="2400" b="1">
                  <a:solidFill>
                    <a:srgbClr val="00FF00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16393" name="Freeform 77"/>
            <p:cNvSpPr>
              <a:spLocks/>
            </p:cNvSpPr>
            <p:nvPr/>
          </p:nvSpPr>
          <p:spPr bwMode="auto">
            <a:xfrm>
              <a:off x="4451" y="532"/>
              <a:ext cx="396" cy="2461"/>
            </a:xfrm>
            <a:custGeom>
              <a:avLst/>
              <a:gdLst>
                <a:gd name="T0" fmla="*/ 218 w 396"/>
                <a:gd name="T1" fmla="*/ 0 h 2461"/>
                <a:gd name="T2" fmla="*/ 192 w 396"/>
                <a:gd name="T3" fmla="*/ 9 h 2461"/>
                <a:gd name="T4" fmla="*/ 174 w 396"/>
                <a:gd name="T5" fmla="*/ 123 h 2461"/>
                <a:gd name="T6" fmla="*/ 218 w 396"/>
                <a:gd name="T7" fmla="*/ 411 h 2461"/>
                <a:gd name="T8" fmla="*/ 227 w 396"/>
                <a:gd name="T9" fmla="*/ 472 h 2461"/>
                <a:gd name="T10" fmla="*/ 262 w 396"/>
                <a:gd name="T11" fmla="*/ 507 h 2461"/>
                <a:gd name="T12" fmla="*/ 305 w 396"/>
                <a:gd name="T13" fmla="*/ 629 h 2461"/>
                <a:gd name="T14" fmla="*/ 349 w 396"/>
                <a:gd name="T15" fmla="*/ 777 h 2461"/>
                <a:gd name="T16" fmla="*/ 253 w 396"/>
                <a:gd name="T17" fmla="*/ 1065 h 2461"/>
                <a:gd name="T18" fmla="*/ 183 w 396"/>
                <a:gd name="T19" fmla="*/ 1109 h 2461"/>
                <a:gd name="T20" fmla="*/ 131 w 396"/>
                <a:gd name="T21" fmla="*/ 1196 h 2461"/>
                <a:gd name="T22" fmla="*/ 105 w 396"/>
                <a:gd name="T23" fmla="*/ 1379 h 2461"/>
                <a:gd name="T24" fmla="*/ 166 w 396"/>
                <a:gd name="T25" fmla="*/ 1667 h 2461"/>
                <a:gd name="T26" fmla="*/ 209 w 396"/>
                <a:gd name="T27" fmla="*/ 1807 h 2461"/>
                <a:gd name="T28" fmla="*/ 105 w 396"/>
                <a:gd name="T29" fmla="*/ 1964 h 2461"/>
                <a:gd name="T30" fmla="*/ 0 w 396"/>
                <a:gd name="T31" fmla="*/ 2077 h 2461"/>
                <a:gd name="T32" fmla="*/ 17 w 396"/>
                <a:gd name="T33" fmla="*/ 2200 h 2461"/>
                <a:gd name="T34" fmla="*/ 52 w 396"/>
                <a:gd name="T35" fmla="*/ 2208 h 2461"/>
                <a:gd name="T36" fmla="*/ 105 w 396"/>
                <a:gd name="T37" fmla="*/ 2269 h 2461"/>
                <a:gd name="T38" fmla="*/ 87 w 396"/>
                <a:gd name="T39" fmla="*/ 2339 h 2461"/>
                <a:gd name="T40" fmla="*/ 70 w 396"/>
                <a:gd name="T41" fmla="*/ 2357 h 2461"/>
                <a:gd name="T42" fmla="*/ 70 w 396"/>
                <a:gd name="T43" fmla="*/ 2461 h 24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6"/>
                <a:gd name="T67" fmla="*/ 0 h 2461"/>
                <a:gd name="T68" fmla="*/ 396 w 396"/>
                <a:gd name="T69" fmla="*/ 2461 h 24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6" h="2461">
                  <a:moveTo>
                    <a:pt x="218" y="0"/>
                  </a:moveTo>
                  <a:cubicBezTo>
                    <a:pt x="209" y="3"/>
                    <a:pt x="197" y="1"/>
                    <a:pt x="192" y="9"/>
                  </a:cubicBezTo>
                  <a:cubicBezTo>
                    <a:pt x="171" y="41"/>
                    <a:pt x="179" y="85"/>
                    <a:pt x="174" y="123"/>
                  </a:cubicBezTo>
                  <a:cubicBezTo>
                    <a:pt x="190" y="299"/>
                    <a:pt x="192" y="286"/>
                    <a:pt x="218" y="411"/>
                  </a:cubicBezTo>
                  <a:cubicBezTo>
                    <a:pt x="222" y="431"/>
                    <a:pt x="218" y="453"/>
                    <a:pt x="227" y="472"/>
                  </a:cubicBezTo>
                  <a:cubicBezTo>
                    <a:pt x="234" y="487"/>
                    <a:pt x="250" y="495"/>
                    <a:pt x="262" y="507"/>
                  </a:cubicBezTo>
                  <a:cubicBezTo>
                    <a:pt x="270" y="552"/>
                    <a:pt x="280" y="591"/>
                    <a:pt x="305" y="629"/>
                  </a:cubicBezTo>
                  <a:cubicBezTo>
                    <a:pt x="317" y="689"/>
                    <a:pt x="330" y="723"/>
                    <a:pt x="349" y="777"/>
                  </a:cubicBezTo>
                  <a:cubicBezTo>
                    <a:pt x="343" y="931"/>
                    <a:pt x="396" y="1028"/>
                    <a:pt x="253" y="1065"/>
                  </a:cubicBezTo>
                  <a:cubicBezTo>
                    <a:pt x="232" y="1088"/>
                    <a:pt x="212" y="1099"/>
                    <a:pt x="183" y="1109"/>
                  </a:cubicBezTo>
                  <a:cubicBezTo>
                    <a:pt x="171" y="1143"/>
                    <a:pt x="153" y="1167"/>
                    <a:pt x="131" y="1196"/>
                  </a:cubicBezTo>
                  <a:cubicBezTo>
                    <a:pt x="115" y="1259"/>
                    <a:pt x="110" y="1312"/>
                    <a:pt x="105" y="1379"/>
                  </a:cubicBezTo>
                  <a:cubicBezTo>
                    <a:pt x="115" y="1488"/>
                    <a:pt x="102" y="1581"/>
                    <a:pt x="166" y="1667"/>
                  </a:cubicBezTo>
                  <a:cubicBezTo>
                    <a:pt x="182" y="1717"/>
                    <a:pt x="197" y="1752"/>
                    <a:pt x="209" y="1807"/>
                  </a:cubicBezTo>
                  <a:cubicBezTo>
                    <a:pt x="200" y="1923"/>
                    <a:pt x="212" y="1937"/>
                    <a:pt x="105" y="1964"/>
                  </a:cubicBezTo>
                  <a:cubicBezTo>
                    <a:pt x="67" y="2002"/>
                    <a:pt x="32" y="2035"/>
                    <a:pt x="0" y="2077"/>
                  </a:cubicBezTo>
                  <a:cubicBezTo>
                    <a:pt x="6" y="2118"/>
                    <a:pt x="2" y="2162"/>
                    <a:pt x="17" y="2200"/>
                  </a:cubicBezTo>
                  <a:cubicBezTo>
                    <a:pt x="21" y="2211"/>
                    <a:pt x="41" y="2203"/>
                    <a:pt x="52" y="2208"/>
                  </a:cubicBezTo>
                  <a:cubicBezTo>
                    <a:pt x="74" y="2219"/>
                    <a:pt x="87" y="2252"/>
                    <a:pt x="105" y="2269"/>
                  </a:cubicBezTo>
                  <a:cubicBezTo>
                    <a:pt x="103" y="2280"/>
                    <a:pt x="96" y="2324"/>
                    <a:pt x="87" y="2339"/>
                  </a:cubicBezTo>
                  <a:cubicBezTo>
                    <a:pt x="83" y="2346"/>
                    <a:pt x="71" y="2349"/>
                    <a:pt x="70" y="2357"/>
                  </a:cubicBezTo>
                  <a:cubicBezTo>
                    <a:pt x="65" y="2391"/>
                    <a:pt x="70" y="2426"/>
                    <a:pt x="70" y="2461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/>
            </a:p>
          </p:txBody>
        </p:sp>
      </p:grpSp>
      <p:sp>
        <p:nvSpPr>
          <p:cNvPr id="494673" name="Text Box 81"/>
          <p:cNvSpPr txBox="1">
            <a:spLocks noChangeArrowheads="1"/>
          </p:cNvSpPr>
          <p:nvPr/>
        </p:nvSpPr>
        <p:spPr bwMode="auto">
          <a:xfrm>
            <a:off x="323850" y="1427163"/>
            <a:ext cx="8208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4000" b="1">
                <a:solidFill>
                  <a:srgbClr val="FFFF00"/>
                </a:solidFill>
                <a:latin typeface="Arial Black" pitchFamily="34" charset="0"/>
                <a:cs typeface="+mn-cs"/>
              </a:rPr>
              <a:t>Fluxo contínuo de radicais orgânicos na construção da carga negativa, formação de matéria orgânica e da fertilidade do solo</a:t>
            </a:r>
            <a:endParaRPr lang="en-US" sz="4000" b="1"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3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4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7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/>
          <p:cNvSpPr/>
          <p:nvPr/>
        </p:nvSpPr>
        <p:spPr>
          <a:xfrm>
            <a:off x="0" y="1667709"/>
            <a:ext cx="9144000" cy="39215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7647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Raízes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finas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penetram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nos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poros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causam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secamento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redor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raizes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0717" y="55892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Reorganizan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las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particulas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arcilla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compressión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y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stabilizan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con los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polisacaridos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excretados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por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los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microrganismos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y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las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raices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 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 rot="20978122">
            <a:off x="954303" y="2786236"/>
            <a:ext cx="2220912" cy="809625"/>
            <a:chOff x="1625" y="1468"/>
            <a:chExt cx="1399" cy="510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 rot="-3405074">
              <a:off x="2198" y="1175"/>
              <a:ext cx="235" cy="1372"/>
            </a:xfrm>
            <a:custGeom>
              <a:avLst/>
              <a:gdLst>
                <a:gd name="T0" fmla="*/ 114 w 271"/>
                <a:gd name="T1" fmla="*/ 6 h 2744"/>
                <a:gd name="T2" fmla="*/ 69 w 271"/>
                <a:gd name="T3" fmla="*/ 40 h 2744"/>
                <a:gd name="T4" fmla="*/ 53 w 271"/>
                <a:gd name="T5" fmla="*/ 110 h 2744"/>
                <a:gd name="T6" fmla="*/ 58 w 271"/>
                <a:gd name="T7" fmla="*/ 172 h 2744"/>
                <a:gd name="T8" fmla="*/ 48 w 271"/>
                <a:gd name="T9" fmla="*/ 218 h 2744"/>
                <a:gd name="T10" fmla="*/ 48 w 271"/>
                <a:gd name="T11" fmla="*/ 268 h 2744"/>
                <a:gd name="T12" fmla="*/ 53 w 271"/>
                <a:gd name="T13" fmla="*/ 343 h 2744"/>
                <a:gd name="T14" fmla="*/ 48 w 271"/>
                <a:gd name="T15" fmla="*/ 389 h 2744"/>
                <a:gd name="T16" fmla="*/ 58 w 271"/>
                <a:gd name="T17" fmla="*/ 444 h 2744"/>
                <a:gd name="T18" fmla="*/ 40 w 271"/>
                <a:gd name="T19" fmla="*/ 511 h 2744"/>
                <a:gd name="T20" fmla="*/ 50 w 271"/>
                <a:gd name="T21" fmla="*/ 568 h 2744"/>
                <a:gd name="T22" fmla="*/ 53 w 271"/>
                <a:gd name="T23" fmla="*/ 622 h 2744"/>
                <a:gd name="T24" fmla="*/ 40 w 271"/>
                <a:gd name="T25" fmla="*/ 678 h 2744"/>
                <a:gd name="T26" fmla="*/ 48 w 271"/>
                <a:gd name="T27" fmla="*/ 731 h 2744"/>
                <a:gd name="T28" fmla="*/ 50 w 271"/>
                <a:gd name="T29" fmla="*/ 789 h 2744"/>
                <a:gd name="T30" fmla="*/ 37 w 271"/>
                <a:gd name="T31" fmla="*/ 841 h 2744"/>
                <a:gd name="T32" fmla="*/ 37 w 271"/>
                <a:gd name="T33" fmla="*/ 898 h 2744"/>
                <a:gd name="T34" fmla="*/ 45 w 271"/>
                <a:gd name="T35" fmla="*/ 949 h 2744"/>
                <a:gd name="T36" fmla="*/ 42 w 271"/>
                <a:gd name="T37" fmla="*/ 1006 h 2744"/>
                <a:gd name="T38" fmla="*/ 32 w 271"/>
                <a:gd name="T39" fmla="*/ 1062 h 2744"/>
                <a:gd name="T40" fmla="*/ 32 w 271"/>
                <a:gd name="T41" fmla="*/ 1142 h 2744"/>
                <a:gd name="T42" fmla="*/ 18 w 271"/>
                <a:gd name="T43" fmla="*/ 1197 h 2744"/>
                <a:gd name="T44" fmla="*/ 26 w 271"/>
                <a:gd name="T45" fmla="*/ 1248 h 2744"/>
                <a:gd name="T46" fmla="*/ 10 w 271"/>
                <a:gd name="T47" fmla="*/ 1285 h 2744"/>
                <a:gd name="T48" fmla="*/ 0 w 271"/>
                <a:gd name="T49" fmla="*/ 1340 h 2744"/>
                <a:gd name="T50" fmla="*/ 37 w 271"/>
                <a:gd name="T51" fmla="*/ 1368 h 2744"/>
                <a:gd name="T52" fmla="*/ 127 w 271"/>
                <a:gd name="T53" fmla="*/ 1372 h 2744"/>
                <a:gd name="T54" fmla="*/ 212 w 271"/>
                <a:gd name="T55" fmla="*/ 1360 h 2744"/>
                <a:gd name="T56" fmla="*/ 235 w 271"/>
                <a:gd name="T57" fmla="*/ 1344 h 2744"/>
                <a:gd name="T58" fmla="*/ 228 w 271"/>
                <a:gd name="T59" fmla="*/ 1324 h 2744"/>
                <a:gd name="T60" fmla="*/ 209 w 271"/>
                <a:gd name="T61" fmla="*/ 1299 h 2744"/>
                <a:gd name="T62" fmla="*/ 193 w 271"/>
                <a:gd name="T63" fmla="*/ 1265 h 2744"/>
                <a:gd name="T64" fmla="*/ 188 w 271"/>
                <a:gd name="T65" fmla="*/ 1217 h 2744"/>
                <a:gd name="T66" fmla="*/ 201 w 271"/>
                <a:gd name="T67" fmla="*/ 1175 h 2744"/>
                <a:gd name="T68" fmla="*/ 193 w 271"/>
                <a:gd name="T69" fmla="*/ 1126 h 2744"/>
                <a:gd name="T70" fmla="*/ 206 w 271"/>
                <a:gd name="T71" fmla="*/ 1055 h 2744"/>
                <a:gd name="T72" fmla="*/ 199 w 271"/>
                <a:gd name="T73" fmla="*/ 994 h 2744"/>
                <a:gd name="T74" fmla="*/ 206 w 271"/>
                <a:gd name="T75" fmla="*/ 942 h 2744"/>
                <a:gd name="T76" fmla="*/ 214 w 271"/>
                <a:gd name="T77" fmla="*/ 881 h 2744"/>
                <a:gd name="T78" fmla="*/ 212 w 271"/>
                <a:gd name="T79" fmla="*/ 830 h 2744"/>
                <a:gd name="T80" fmla="*/ 199 w 271"/>
                <a:gd name="T81" fmla="*/ 786 h 2744"/>
                <a:gd name="T82" fmla="*/ 212 w 271"/>
                <a:gd name="T83" fmla="*/ 728 h 2744"/>
                <a:gd name="T84" fmla="*/ 219 w 271"/>
                <a:gd name="T85" fmla="*/ 673 h 2744"/>
                <a:gd name="T86" fmla="*/ 207 w 271"/>
                <a:gd name="T87" fmla="*/ 622 h 2744"/>
                <a:gd name="T88" fmla="*/ 207 w 271"/>
                <a:gd name="T89" fmla="*/ 574 h 2744"/>
                <a:gd name="T90" fmla="*/ 217 w 271"/>
                <a:gd name="T91" fmla="*/ 528 h 2744"/>
                <a:gd name="T92" fmla="*/ 207 w 271"/>
                <a:gd name="T93" fmla="*/ 479 h 2744"/>
                <a:gd name="T94" fmla="*/ 219 w 271"/>
                <a:gd name="T95" fmla="*/ 402 h 2744"/>
                <a:gd name="T96" fmla="*/ 222 w 271"/>
                <a:gd name="T97" fmla="*/ 350 h 2744"/>
                <a:gd name="T98" fmla="*/ 212 w 271"/>
                <a:gd name="T99" fmla="*/ 306 h 2744"/>
                <a:gd name="T100" fmla="*/ 222 w 271"/>
                <a:gd name="T101" fmla="*/ 237 h 2744"/>
                <a:gd name="T102" fmla="*/ 212 w 271"/>
                <a:gd name="T103" fmla="*/ 181 h 2744"/>
                <a:gd name="T104" fmla="*/ 209 w 271"/>
                <a:gd name="T105" fmla="*/ 114 h 2744"/>
                <a:gd name="T106" fmla="*/ 218 w 271"/>
                <a:gd name="T107" fmla="*/ 58 h 2744"/>
                <a:gd name="T108" fmla="*/ 197 w 271"/>
                <a:gd name="T109" fmla="*/ 15 h 2744"/>
                <a:gd name="T110" fmla="*/ 139 w 271"/>
                <a:gd name="T111" fmla="*/ 0 h 27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1"/>
                <a:gd name="T169" fmla="*/ 0 h 2744"/>
                <a:gd name="T170" fmla="*/ 271 w 271"/>
                <a:gd name="T171" fmla="*/ 2744 h 27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1" h="2744">
                  <a:moveTo>
                    <a:pt x="160" y="0"/>
                  </a:moveTo>
                  <a:lnTo>
                    <a:pt x="131" y="12"/>
                  </a:lnTo>
                  <a:lnTo>
                    <a:pt x="116" y="31"/>
                  </a:lnTo>
                  <a:lnTo>
                    <a:pt x="79" y="79"/>
                  </a:lnTo>
                  <a:lnTo>
                    <a:pt x="61" y="142"/>
                  </a:lnTo>
                  <a:lnTo>
                    <a:pt x="61" y="220"/>
                  </a:lnTo>
                  <a:lnTo>
                    <a:pt x="70" y="278"/>
                  </a:lnTo>
                  <a:lnTo>
                    <a:pt x="67" y="345"/>
                  </a:lnTo>
                  <a:lnTo>
                    <a:pt x="61" y="397"/>
                  </a:lnTo>
                  <a:lnTo>
                    <a:pt x="55" y="437"/>
                  </a:lnTo>
                  <a:lnTo>
                    <a:pt x="55" y="489"/>
                  </a:lnTo>
                  <a:lnTo>
                    <a:pt x="55" y="535"/>
                  </a:lnTo>
                  <a:lnTo>
                    <a:pt x="67" y="613"/>
                  </a:lnTo>
                  <a:lnTo>
                    <a:pt x="61" y="685"/>
                  </a:lnTo>
                  <a:lnTo>
                    <a:pt x="52" y="736"/>
                  </a:lnTo>
                  <a:lnTo>
                    <a:pt x="55" y="779"/>
                  </a:lnTo>
                  <a:lnTo>
                    <a:pt x="61" y="825"/>
                  </a:lnTo>
                  <a:lnTo>
                    <a:pt x="67" y="888"/>
                  </a:lnTo>
                  <a:lnTo>
                    <a:pt x="61" y="959"/>
                  </a:lnTo>
                  <a:lnTo>
                    <a:pt x="46" y="1023"/>
                  </a:lnTo>
                  <a:lnTo>
                    <a:pt x="49" y="1085"/>
                  </a:lnTo>
                  <a:lnTo>
                    <a:pt x="58" y="1136"/>
                  </a:lnTo>
                  <a:lnTo>
                    <a:pt x="61" y="1188"/>
                  </a:lnTo>
                  <a:lnTo>
                    <a:pt x="61" y="1243"/>
                  </a:lnTo>
                  <a:lnTo>
                    <a:pt x="49" y="1313"/>
                  </a:lnTo>
                  <a:lnTo>
                    <a:pt x="46" y="1356"/>
                  </a:lnTo>
                  <a:lnTo>
                    <a:pt x="49" y="1408"/>
                  </a:lnTo>
                  <a:lnTo>
                    <a:pt x="55" y="1463"/>
                  </a:lnTo>
                  <a:lnTo>
                    <a:pt x="55" y="1526"/>
                  </a:lnTo>
                  <a:lnTo>
                    <a:pt x="58" y="1579"/>
                  </a:lnTo>
                  <a:lnTo>
                    <a:pt x="52" y="1621"/>
                  </a:lnTo>
                  <a:lnTo>
                    <a:pt x="43" y="1683"/>
                  </a:lnTo>
                  <a:lnTo>
                    <a:pt x="43" y="1741"/>
                  </a:lnTo>
                  <a:lnTo>
                    <a:pt x="43" y="1796"/>
                  </a:lnTo>
                  <a:lnTo>
                    <a:pt x="49" y="1840"/>
                  </a:lnTo>
                  <a:lnTo>
                    <a:pt x="52" y="1899"/>
                  </a:lnTo>
                  <a:lnTo>
                    <a:pt x="61" y="1951"/>
                  </a:lnTo>
                  <a:lnTo>
                    <a:pt x="49" y="2012"/>
                  </a:lnTo>
                  <a:lnTo>
                    <a:pt x="37" y="2061"/>
                  </a:lnTo>
                  <a:lnTo>
                    <a:pt x="37" y="2123"/>
                  </a:lnTo>
                  <a:lnTo>
                    <a:pt x="43" y="2210"/>
                  </a:lnTo>
                  <a:lnTo>
                    <a:pt x="37" y="2284"/>
                  </a:lnTo>
                  <a:lnTo>
                    <a:pt x="24" y="2352"/>
                  </a:lnTo>
                  <a:lnTo>
                    <a:pt x="21" y="2394"/>
                  </a:lnTo>
                  <a:lnTo>
                    <a:pt x="24" y="2453"/>
                  </a:lnTo>
                  <a:lnTo>
                    <a:pt x="30" y="2495"/>
                  </a:lnTo>
                  <a:lnTo>
                    <a:pt x="24" y="2539"/>
                  </a:lnTo>
                  <a:lnTo>
                    <a:pt x="12" y="2570"/>
                  </a:lnTo>
                  <a:lnTo>
                    <a:pt x="6" y="2625"/>
                  </a:lnTo>
                  <a:lnTo>
                    <a:pt x="0" y="2680"/>
                  </a:lnTo>
                  <a:lnTo>
                    <a:pt x="3" y="2719"/>
                  </a:lnTo>
                  <a:lnTo>
                    <a:pt x="43" y="2735"/>
                  </a:lnTo>
                  <a:lnTo>
                    <a:pt x="85" y="2744"/>
                  </a:lnTo>
                  <a:lnTo>
                    <a:pt x="147" y="2744"/>
                  </a:lnTo>
                  <a:lnTo>
                    <a:pt x="205" y="2735"/>
                  </a:lnTo>
                  <a:lnTo>
                    <a:pt x="244" y="2719"/>
                  </a:lnTo>
                  <a:lnTo>
                    <a:pt x="268" y="2703"/>
                  </a:lnTo>
                  <a:lnTo>
                    <a:pt x="271" y="2688"/>
                  </a:lnTo>
                  <a:lnTo>
                    <a:pt x="270" y="2675"/>
                  </a:lnTo>
                  <a:lnTo>
                    <a:pt x="263" y="2648"/>
                  </a:lnTo>
                  <a:lnTo>
                    <a:pt x="256" y="2627"/>
                  </a:lnTo>
                  <a:lnTo>
                    <a:pt x="241" y="2597"/>
                  </a:lnTo>
                  <a:lnTo>
                    <a:pt x="233" y="2572"/>
                  </a:lnTo>
                  <a:lnTo>
                    <a:pt x="223" y="2530"/>
                  </a:lnTo>
                  <a:lnTo>
                    <a:pt x="221" y="2493"/>
                  </a:lnTo>
                  <a:lnTo>
                    <a:pt x="217" y="2434"/>
                  </a:lnTo>
                  <a:lnTo>
                    <a:pt x="227" y="2390"/>
                  </a:lnTo>
                  <a:lnTo>
                    <a:pt x="232" y="2349"/>
                  </a:lnTo>
                  <a:lnTo>
                    <a:pt x="227" y="2296"/>
                  </a:lnTo>
                  <a:lnTo>
                    <a:pt x="223" y="2251"/>
                  </a:lnTo>
                  <a:lnTo>
                    <a:pt x="229" y="2193"/>
                  </a:lnTo>
                  <a:lnTo>
                    <a:pt x="238" y="2110"/>
                  </a:lnTo>
                  <a:lnTo>
                    <a:pt x="233" y="2044"/>
                  </a:lnTo>
                  <a:lnTo>
                    <a:pt x="229" y="1988"/>
                  </a:lnTo>
                  <a:lnTo>
                    <a:pt x="229" y="1927"/>
                  </a:lnTo>
                  <a:lnTo>
                    <a:pt x="238" y="1884"/>
                  </a:lnTo>
                  <a:lnTo>
                    <a:pt x="244" y="1823"/>
                  </a:lnTo>
                  <a:lnTo>
                    <a:pt x="247" y="1762"/>
                  </a:lnTo>
                  <a:lnTo>
                    <a:pt x="247" y="1716"/>
                  </a:lnTo>
                  <a:lnTo>
                    <a:pt x="244" y="1661"/>
                  </a:lnTo>
                  <a:lnTo>
                    <a:pt x="238" y="1615"/>
                  </a:lnTo>
                  <a:lnTo>
                    <a:pt x="229" y="1573"/>
                  </a:lnTo>
                  <a:lnTo>
                    <a:pt x="233" y="1533"/>
                  </a:lnTo>
                  <a:lnTo>
                    <a:pt x="244" y="1456"/>
                  </a:lnTo>
                  <a:lnTo>
                    <a:pt x="253" y="1395"/>
                  </a:lnTo>
                  <a:lnTo>
                    <a:pt x="253" y="1346"/>
                  </a:lnTo>
                  <a:lnTo>
                    <a:pt x="250" y="1295"/>
                  </a:lnTo>
                  <a:lnTo>
                    <a:pt x="239" y="1243"/>
                  </a:lnTo>
                  <a:lnTo>
                    <a:pt x="238" y="1197"/>
                  </a:lnTo>
                  <a:lnTo>
                    <a:pt x="239" y="1148"/>
                  </a:lnTo>
                  <a:lnTo>
                    <a:pt x="244" y="1102"/>
                  </a:lnTo>
                  <a:lnTo>
                    <a:pt x="250" y="1056"/>
                  </a:lnTo>
                  <a:lnTo>
                    <a:pt x="250" y="1010"/>
                  </a:lnTo>
                  <a:lnTo>
                    <a:pt x="239" y="959"/>
                  </a:lnTo>
                  <a:lnTo>
                    <a:pt x="239" y="873"/>
                  </a:lnTo>
                  <a:lnTo>
                    <a:pt x="253" y="804"/>
                  </a:lnTo>
                  <a:lnTo>
                    <a:pt x="256" y="761"/>
                  </a:lnTo>
                  <a:lnTo>
                    <a:pt x="256" y="700"/>
                  </a:lnTo>
                  <a:lnTo>
                    <a:pt x="251" y="652"/>
                  </a:lnTo>
                  <a:lnTo>
                    <a:pt x="244" y="611"/>
                  </a:lnTo>
                  <a:lnTo>
                    <a:pt x="253" y="538"/>
                  </a:lnTo>
                  <a:lnTo>
                    <a:pt x="256" y="474"/>
                  </a:lnTo>
                  <a:lnTo>
                    <a:pt x="250" y="400"/>
                  </a:lnTo>
                  <a:lnTo>
                    <a:pt x="245" y="362"/>
                  </a:lnTo>
                  <a:lnTo>
                    <a:pt x="238" y="287"/>
                  </a:lnTo>
                  <a:lnTo>
                    <a:pt x="241" y="229"/>
                  </a:lnTo>
                  <a:lnTo>
                    <a:pt x="250" y="171"/>
                  </a:lnTo>
                  <a:lnTo>
                    <a:pt x="251" y="117"/>
                  </a:lnTo>
                  <a:lnTo>
                    <a:pt x="241" y="67"/>
                  </a:lnTo>
                  <a:lnTo>
                    <a:pt x="227" y="31"/>
                  </a:lnTo>
                  <a:lnTo>
                    <a:pt x="195" y="9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 rot="-3405074">
              <a:off x="2276" y="1145"/>
              <a:ext cx="134" cy="1362"/>
            </a:xfrm>
            <a:custGeom>
              <a:avLst/>
              <a:gdLst>
                <a:gd name="T0" fmla="*/ 53 w 154"/>
                <a:gd name="T1" fmla="*/ 11 h 2725"/>
                <a:gd name="T2" fmla="*/ 59 w 154"/>
                <a:gd name="T3" fmla="*/ 66 h 2725"/>
                <a:gd name="T4" fmla="*/ 33 w 154"/>
                <a:gd name="T5" fmla="*/ 134 h 2725"/>
                <a:gd name="T6" fmla="*/ 57 w 154"/>
                <a:gd name="T7" fmla="*/ 194 h 2725"/>
                <a:gd name="T8" fmla="*/ 51 w 154"/>
                <a:gd name="T9" fmla="*/ 241 h 2725"/>
                <a:gd name="T10" fmla="*/ 38 w 154"/>
                <a:gd name="T11" fmla="*/ 304 h 2725"/>
                <a:gd name="T12" fmla="*/ 51 w 154"/>
                <a:gd name="T13" fmla="*/ 362 h 2725"/>
                <a:gd name="T14" fmla="*/ 44 w 154"/>
                <a:gd name="T15" fmla="*/ 409 h 2725"/>
                <a:gd name="T16" fmla="*/ 38 w 154"/>
                <a:gd name="T17" fmla="*/ 471 h 2725"/>
                <a:gd name="T18" fmla="*/ 51 w 154"/>
                <a:gd name="T19" fmla="*/ 539 h 2725"/>
                <a:gd name="T20" fmla="*/ 38 w 154"/>
                <a:gd name="T21" fmla="*/ 592 h 2725"/>
                <a:gd name="T22" fmla="*/ 41 w 154"/>
                <a:gd name="T23" fmla="*/ 646 h 2725"/>
                <a:gd name="T24" fmla="*/ 49 w 154"/>
                <a:gd name="T25" fmla="*/ 704 h 2725"/>
                <a:gd name="T26" fmla="*/ 27 w 154"/>
                <a:gd name="T27" fmla="*/ 758 h 2725"/>
                <a:gd name="T28" fmla="*/ 38 w 154"/>
                <a:gd name="T29" fmla="*/ 811 h 2725"/>
                <a:gd name="T30" fmla="*/ 46 w 154"/>
                <a:gd name="T31" fmla="*/ 868 h 2725"/>
                <a:gd name="T32" fmla="*/ 38 w 154"/>
                <a:gd name="T33" fmla="*/ 916 h 2725"/>
                <a:gd name="T34" fmla="*/ 30 w 154"/>
                <a:gd name="T35" fmla="*/ 970 h 2725"/>
                <a:gd name="T36" fmla="*/ 38 w 154"/>
                <a:gd name="T37" fmla="*/ 1035 h 2725"/>
                <a:gd name="T38" fmla="*/ 22 w 154"/>
                <a:gd name="T39" fmla="*/ 1099 h 2725"/>
                <a:gd name="T40" fmla="*/ 33 w 154"/>
                <a:gd name="T41" fmla="*/ 1172 h 2725"/>
                <a:gd name="T42" fmla="*/ 30 w 154"/>
                <a:gd name="T43" fmla="*/ 1222 h 2725"/>
                <a:gd name="T44" fmla="*/ 36 w 154"/>
                <a:gd name="T45" fmla="*/ 1277 h 2725"/>
                <a:gd name="T46" fmla="*/ 30 w 154"/>
                <a:gd name="T47" fmla="*/ 1320 h 2725"/>
                <a:gd name="T48" fmla="*/ 10 w 154"/>
                <a:gd name="T49" fmla="*/ 1349 h 2725"/>
                <a:gd name="T50" fmla="*/ 35 w 154"/>
                <a:gd name="T51" fmla="*/ 1362 h 2725"/>
                <a:gd name="T52" fmla="*/ 119 w 154"/>
                <a:gd name="T53" fmla="*/ 1349 h 2725"/>
                <a:gd name="T54" fmla="*/ 123 w 154"/>
                <a:gd name="T55" fmla="*/ 1327 h 2725"/>
                <a:gd name="T56" fmla="*/ 107 w 154"/>
                <a:gd name="T57" fmla="*/ 1310 h 2725"/>
                <a:gd name="T58" fmla="*/ 91 w 154"/>
                <a:gd name="T59" fmla="*/ 1285 h 2725"/>
                <a:gd name="T60" fmla="*/ 75 w 154"/>
                <a:gd name="T61" fmla="*/ 1248 h 2725"/>
                <a:gd name="T62" fmla="*/ 80 w 154"/>
                <a:gd name="T63" fmla="*/ 1215 h 2725"/>
                <a:gd name="T64" fmla="*/ 91 w 154"/>
                <a:gd name="T65" fmla="*/ 1169 h 2725"/>
                <a:gd name="T66" fmla="*/ 86 w 154"/>
                <a:gd name="T67" fmla="*/ 1122 h 2725"/>
                <a:gd name="T68" fmla="*/ 94 w 154"/>
                <a:gd name="T69" fmla="*/ 1053 h 2725"/>
                <a:gd name="T70" fmla="*/ 94 w 154"/>
                <a:gd name="T71" fmla="*/ 990 h 2725"/>
                <a:gd name="T72" fmla="*/ 97 w 154"/>
                <a:gd name="T73" fmla="*/ 943 h 2725"/>
                <a:gd name="T74" fmla="*/ 108 w 154"/>
                <a:gd name="T75" fmla="*/ 875 h 2725"/>
                <a:gd name="T76" fmla="*/ 107 w 154"/>
                <a:gd name="T77" fmla="*/ 825 h 2725"/>
                <a:gd name="T78" fmla="*/ 91 w 154"/>
                <a:gd name="T79" fmla="*/ 783 h 2725"/>
                <a:gd name="T80" fmla="*/ 107 w 154"/>
                <a:gd name="T81" fmla="*/ 723 h 2725"/>
                <a:gd name="T82" fmla="*/ 111 w 154"/>
                <a:gd name="T83" fmla="*/ 668 h 2725"/>
                <a:gd name="T84" fmla="*/ 99 w 154"/>
                <a:gd name="T85" fmla="*/ 623 h 2725"/>
                <a:gd name="T86" fmla="*/ 97 w 154"/>
                <a:gd name="T87" fmla="*/ 574 h 2725"/>
                <a:gd name="T88" fmla="*/ 109 w 154"/>
                <a:gd name="T89" fmla="*/ 523 h 2725"/>
                <a:gd name="T90" fmla="*/ 104 w 154"/>
                <a:gd name="T91" fmla="*/ 475 h 2725"/>
                <a:gd name="T92" fmla="*/ 111 w 154"/>
                <a:gd name="T93" fmla="*/ 397 h 2725"/>
                <a:gd name="T94" fmla="*/ 117 w 154"/>
                <a:gd name="T95" fmla="*/ 346 h 2725"/>
                <a:gd name="T96" fmla="*/ 102 w 154"/>
                <a:gd name="T97" fmla="*/ 302 h 2725"/>
                <a:gd name="T98" fmla="*/ 111 w 154"/>
                <a:gd name="T99" fmla="*/ 233 h 2725"/>
                <a:gd name="T100" fmla="*/ 107 w 154"/>
                <a:gd name="T101" fmla="*/ 177 h 2725"/>
                <a:gd name="T102" fmla="*/ 99 w 154"/>
                <a:gd name="T103" fmla="*/ 117 h 2725"/>
                <a:gd name="T104" fmla="*/ 110 w 154"/>
                <a:gd name="T105" fmla="*/ 54 h 2725"/>
                <a:gd name="T106" fmla="*/ 99 w 154"/>
                <a:gd name="T107" fmla="*/ 18 h 2725"/>
                <a:gd name="T108" fmla="*/ 49 w 154"/>
                <a:gd name="T109" fmla="*/ 0 h 27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"/>
                <a:gd name="T166" fmla="*/ 0 h 2725"/>
                <a:gd name="T167" fmla="*/ 154 w 154"/>
                <a:gd name="T168" fmla="*/ 2725 h 27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" h="2725">
                  <a:moveTo>
                    <a:pt x="56" y="0"/>
                  </a:moveTo>
                  <a:lnTo>
                    <a:pt x="61" y="23"/>
                  </a:lnTo>
                  <a:lnTo>
                    <a:pt x="68" y="71"/>
                  </a:lnTo>
                  <a:lnTo>
                    <a:pt x="68" y="132"/>
                  </a:lnTo>
                  <a:lnTo>
                    <a:pt x="59" y="208"/>
                  </a:lnTo>
                  <a:lnTo>
                    <a:pt x="38" y="269"/>
                  </a:lnTo>
                  <a:lnTo>
                    <a:pt x="50" y="339"/>
                  </a:lnTo>
                  <a:lnTo>
                    <a:pt x="65" y="388"/>
                  </a:lnTo>
                  <a:lnTo>
                    <a:pt x="68" y="440"/>
                  </a:lnTo>
                  <a:lnTo>
                    <a:pt x="59" y="483"/>
                  </a:lnTo>
                  <a:lnTo>
                    <a:pt x="59" y="538"/>
                  </a:lnTo>
                  <a:lnTo>
                    <a:pt x="44" y="608"/>
                  </a:lnTo>
                  <a:lnTo>
                    <a:pt x="59" y="654"/>
                  </a:lnTo>
                  <a:lnTo>
                    <a:pt x="59" y="724"/>
                  </a:lnTo>
                  <a:lnTo>
                    <a:pt x="56" y="767"/>
                  </a:lnTo>
                  <a:lnTo>
                    <a:pt x="50" y="819"/>
                  </a:lnTo>
                  <a:lnTo>
                    <a:pt x="50" y="885"/>
                  </a:lnTo>
                  <a:lnTo>
                    <a:pt x="44" y="943"/>
                  </a:lnTo>
                  <a:lnTo>
                    <a:pt x="62" y="1011"/>
                  </a:lnTo>
                  <a:lnTo>
                    <a:pt x="59" y="1078"/>
                  </a:lnTo>
                  <a:lnTo>
                    <a:pt x="50" y="1127"/>
                  </a:lnTo>
                  <a:lnTo>
                    <a:pt x="44" y="1185"/>
                  </a:lnTo>
                  <a:lnTo>
                    <a:pt x="34" y="1233"/>
                  </a:lnTo>
                  <a:lnTo>
                    <a:pt x="47" y="1292"/>
                  </a:lnTo>
                  <a:lnTo>
                    <a:pt x="56" y="1347"/>
                  </a:lnTo>
                  <a:lnTo>
                    <a:pt x="56" y="1408"/>
                  </a:lnTo>
                  <a:lnTo>
                    <a:pt x="41" y="1472"/>
                  </a:lnTo>
                  <a:lnTo>
                    <a:pt x="31" y="1516"/>
                  </a:lnTo>
                  <a:lnTo>
                    <a:pt x="44" y="1579"/>
                  </a:lnTo>
                  <a:lnTo>
                    <a:pt x="44" y="1622"/>
                  </a:lnTo>
                  <a:lnTo>
                    <a:pt x="53" y="1682"/>
                  </a:lnTo>
                  <a:lnTo>
                    <a:pt x="53" y="1737"/>
                  </a:lnTo>
                  <a:lnTo>
                    <a:pt x="47" y="1787"/>
                  </a:lnTo>
                  <a:lnTo>
                    <a:pt x="44" y="1833"/>
                  </a:lnTo>
                  <a:lnTo>
                    <a:pt x="30" y="1889"/>
                  </a:lnTo>
                  <a:lnTo>
                    <a:pt x="34" y="1940"/>
                  </a:lnTo>
                  <a:lnTo>
                    <a:pt x="47" y="2006"/>
                  </a:lnTo>
                  <a:lnTo>
                    <a:pt x="44" y="2070"/>
                  </a:lnTo>
                  <a:lnTo>
                    <a:pt x="38" y="2125"/>
                  </a:lnTo>
                  <a:lnTo>
                    <a:pt x="25" y="2198"/>
                  </a:lnTo>
                  <a:lnTo>
                    <a:pt x="34" y="2274"/>
                  </a:lnTo>
                  <a:lnTo>
                    <a:pt x="38" y="2345"/>
                  </a:lnTo>
                  <a:lnTo>
                    <a:pt x="34" y="2394"/>
                  </a:lnTo>
                  <a:lnTo>
                    <a:pt x="34" y="2445"/>
                  </a:lnTo>
                  <a:lnTo>
                    <a:pt x="16" y="2493"/>
                  </a:lnTo>
                  <a:lnTo>
                    <a:pt x="41" y="2555"/>
                  </a:lnTo>
                  <a:lnTo>
                    <a:pt x="41" y="2597"/>
                  </a:lnTo>
                  <a:lnTo>
                    <a:pt x="34" y="2640"/>
                  </a:lnTo>
                  <a:lnTo>
                    <a:pt x="22" y="2678"/>
                  </a:lnTo>
                  <a:lnTo>
                    <a:pt x="12" y="2699"/>
                  </a:lnTo>
                  <a:lnTo>
                    <a:pt x="0" y="2725"/>
                  </a:lnTo>
                  <a:lnTo>
                    <a:pt x="40" y="2725"/>
                  </a:lnTo>
                  <a:lnTo>
                    <a:pt x="92" y="2716"/>
                  </a:lnTo>
                  <a:lnTo>
                    <a:pt x="137" y="2699"/>
                  </a:lnTo>
                  <a:lnTo>
                    <a:pt x="154" y="2686"/>
                  </a:lnTo>
                  <a:lnTo>
                    <a:pt x="141" y="2655"/>
                  </a:lnTo>
                  <a:lnTo>
                    <a:pt x="134" y="2637"/>
                  </a:lnTo>
                  <a:lnTo>
                    <a:pt x="123" y="2621"/>
                  </a:lnTo>
                  <a:lnTo>
                    <a:pt x="117" y="2597"/>
                  </a:lnTo>
                  <a:lnTo>
                    <a:pt x="105" y="2570"/>
                  </a:lnTo>
                  <a:lnTo>
                    <a:pt x="99" y="2536"/>
                  </a:lnTo>
                  <a:lnTo>
                    <a:pt x="86" y="2496"/>
                  </a:lnTo>
                  <a:lnTo>
                    <a:pt x="83" y="2469"/>
                  </a:lnTo>
                  <a:lnTo>
                    <a:pt x="92" y="2430"/>
                  </a:lnTo>
                  <a:lnTo>
                    <a:pt x="96" y="2381"/>
                  </a:lnTo>
                  <a:lnTo>
                    <a:pt x="105" y="2339"/>
                  </a:lnTo>
                  <a:lnTo>
                    <a:pt x="105" y="2293"/>
                  </a:lnTo>
                  <a:lnTo>
                    <a:pt x="99" y="2244"/>
                  </a:lnTo>
                  <a:lnTo>
                    <a:pt x="102" y="2183"/>
                  </a:lnTo>
                  <a:lnTo>
                    <a:pt x="108" y="2106"/>
                  </a:lnTo>
                  <a:lnTo>
                    <a:pt x="108" y="2039"/>
                  </a:lnTo>
                  <a:lnTo>
                    <a:pt x="108" y="1981"/>
                  </a:lnTo>
                  <a:lnTo>
                    <a:pt x="102" y="1923"/>
                  </a:lnTo>
                  <a:lnTo>
                    <a:pt x="111" y="1886"/>
                  </a:lnTo>
                  <a:lnTo>
                    <a:pt x="114" y="1810"/>
                  </a:lnTo>
                  <a:lnTo>
                    <a:pt x="124" y="1751"/>
                  </a:lnTo>
                  <a:lnTo>
                    <a:pt x="124" y="1705"/>
                  </a:lnTo>
                  <a:lnTo>
                    <a:pt x="123" y="1650"/>
                  </a:lnTo>
                  <a:lnTo>
                    <a:pt x="114" y="1609"/>
                  </a:lnTo>
                  <a:lnTo>
                    <a:pt x="105" y="1567"/>
                  </a:lnTo>
                  <a:lnTo>
                    <a:pt x="111" y="1512"/>
                  </a:lnTo>
                  <a:lnTo>
                    <a:pt x="123" y="1447"/>
                  </a:lnTo>
                  <a:lnTo>
                    <a:pt x="127" y="1385"/>
                  </a:lnTo>
                  <a:lnTo>
                    <a:pt x="127" y="1337"/>
                  </a:lnTo>
                  <a:lnTo>
                    <a:pt x="125" y="1285"/>
                  </a:lnTo>
                  <a:lnTo>
                    <a:pt x="114" y="1246"/>
                  </a:lnTo>
                  <a:lnTo>
                    <a:pt x="111" y="1197"/>
                  </a:lnTo>
                  <a:lnTo>
                    <a:pt x="111" y="1148"/>
                  </a:lnTo>
                  <a:lnTo>
                    <a:pt x="117" y="1093"/>
                  </a:lnTo>
                  <a:lnTo>
                    <a:pt x="125" y="1047"/>
                  </a:lnTo>
                  <a:lnTo>
                    <a:pt x="125" y="1001"/>
                  </a:lnTo>
                  <a:lnTo>
                    <a:pt x="120" y="951"/>
                  </a:lnTo>
                  <a:lnTo>
                    <a:pt x="111" y="870"/>
                  </a:lnTo>
                  <a:lnTo>
                    <a:pt x="127" y="795"/>
                  </a:lnTo>
                  <a:lnTo>
                    <a:pt x="128" y="752"/>
                  </a:lnTo>
                  <a:lnTo>
                    <a:pt x="135" y="693"/>
                  </a:lnTo>
                  <a:lnTo>
                    <a:pt x="126" y="643"/>
                  </a:lnTo>
                  <a:lnTo>
                    <a:pt x="117" y="604"/>
                  </a:lnTo>
                  <a:lnTo>
                    <a:pt x="127" y="530"/>
                  </a:lnTo>
                  <a:lnTo>
                    <a:pt x="128" y="466"/>
                  </a:lnTo>
                  <a:lnTo>
                    <a:pt x="126" y="403"/>
                  </a:lnTo>
                  <a:lnTo>
                    <a:pt x="123" y="354"/>
                  </a:lnTo>
                  <a:lnTo>
                    <a:pt x="114" y="287"/>
                  </a:lnTo>
                  <a:lnTo>
                    <a:pt x="114" y="235"/>
                  </a:lnTo>
                  <a:lnTo>
                    <a:pt x="125" y="163"/>
                  </a:lnTo>
                  <a:lnTo>
                    <a:pt x="126" y="109"/>
                  </a:lnTo>
                  <a:lnTo>
                    <a:pt x="121" y="59"/>
                  </a:lnTo>
                  <a:lnTo>
                    <a:pt x="114" y="36"/>
                  </a:lnTo>
                  <a:lnTo>
                    <a:pt x="9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 rot="-3405074">
              <a:off x="2263" y="1209"/>
              <a:ext cx="85" cy="1355"/>
            </a:xfrm>
            <a:custGeom>
              <a:avLst/>
              <a:gdLst>
                <a:gd name="T0" fmla="*/ 85 w 97"/>
                <a:gd name="T1" fmla="*/ 24 h 2711"/>
                <a:gd name="T2" fmla="*/ 74 w 97"/>
                <a:gd name="T3" fmla="*/ 84 h 2711"/>
                <a:gd name="T4" fmla="*/ 58 w 97"/>
                <a:gd name="T5" fmla="*/ 129 h 2711"/>
                <a:gd name="T6" fmla="*/ 74 w 97"/>
                <a:gd name="T7" fmla="*/ 171 h 2711"/>
                <a:gd name="T8" fmla="*/ 80 w 97"/>
                <a:gd name="T9" fmla="*/ 238 h 2711"/>
                <a:gd name="T10" fmla="*/ 68 w 97"/>
                <a:gd name="T11" fmla="*/ 282 h 2711"/>
                <a:gd name="T12" fmla="*/ 66 w 97"/>
                <a:gd name="T13" fmla="*/ 313 h 2711"/>
                <a:gd name="T14" fmla="*/ 74 w 97"/>
                <a:gd name="T15" fmla="*/ 385 h 2711"/>
                <a:gd name="T16" fmla="*/ 60 w 97"/>
                <a:gd name="T17" fmla="*/ 452 h 2711"/>
                <a:gd name="T18" fmla="*/ 80 w 97"/>
                <a:gd name="T19" fmla="*/ 502 h 2711"/>
                <a:gd name="T20" fmla="*/ 71 w 97"/>
                <a:gd name="T21" fmla="*/ 545 h 2711"/>
                <a:gd name="T22" fmla="*/ 63 w 97"/>
                <a:gd name="T23" fmla="*/ 585 h 2711"/>
                <a:gd name="T24" fmla="*/ 58 w 97"/>
                <a:gd name="T25" fmla="*/ 621 h 2711"/>
                <a:gd name="T26" fmla="*/ 68 w 97"/>
                <a:gd name="T27" fmla="*/ 661 h 2711"/>
                <a:gd name="T28" fmla="*/ 58 w 97"/>
                <a:gd name="T29" fmla="*/ 708 h 2711"/>
                <a:gd name="T30" fmla="*/ 66 w 97"/>
                <a:gd name="T31" fmla="*/ 794 h 2711"/>
                <a:gd name="T32" fmla="*/ 71 w 97"/>
                <a:gd name="T33" fmla="*/ 833 h 2711"/>
                <a:gd name="T34" fmla="*/ 63 w 97"/>
                <a:gd name="T35" fmla="*/ 892 h 2711"/>
                <a:gd name="T36" fmla="*/ 53 w 97"/>
                <a:gd name="T37" fmla="*/ 938 h 2711"/>
                <a:gd name="T38" fmla="*/ 58 w 97"/>
                <a:gd name="T39" fmla="*/ 975 h 2711"/>
                <a:gd name="T40" fmla="*/ 63 w 97"/>
                <a:gd name="T41" fmla="*/ 1025 h 2711"/>
                <a:gd name="T42" fmla="*/ 53 w 97"/>
                <a:gd name="T43" fmla="*/ 1085 h 2711"/>
                <a:gd name="T44" fmla="*/ 55 w 97"/>
                <a:gd name="T45" fmla="*/ 1138 h 2711"/>
                <a:gd name="T46" fmla="*/ 47 w 97"/>
                <a:gd name="T47" fmla="*/ 1215 h 2711"/>
                <a:gd name="T48" fmla="*/ 50 w 97"/>
                <a:gd name="T49" fmla="*/ 1263 h 2711"/>
                <a:gd name="T50" fmla="*/ 45 w 97"/>
                <a:gd name="T51" fmla="*/ 1300 h 2711"/>
                <a:gd name="T52" fmla="*/ 30 w 97"/>
                <a:gd name="T53" fmla="*/ 1343 h 2711"/>
                <a:gd name="T54" fmla="*/ 0 w 97"/>
                <a:gd name="T55" fmla="*/ 1352 h 2711"/>
                <a:gd name="T56" fmla="*/ 15 w 97"/>
                <a:gd name="T57" fmla="*/ 1330 h 2711"/>
                <a:gd name="T58" fmla="*/ 25 w 97"/>
                <a:gd name="T59" fmla="*/ 1304 h 2711"/>
                <a:gd name="T60" fmla="*/ 37 w 97"/>
                <a:gd name="T61" fmla="*/ 1237 h 2711"/>
                <a:gd name="T62" fmla="*/ 42 w 97"/>
                <a:gd name="T63" fmla="*/ 1189 h 2711"/>
                <a:gd name="T64" fmla="*/ 42 w 97"/>
                <a:gd name="T65" fmla="*/ 1124 h 2711"/>
                <a:gd name="T66" fmla="*/ 42 w 97"/>
                <a:gd name="T67" fmla="*/ 1059 h 2711"/>
                <a:gd name="T68" fmla="*/ 45 w 97"/>
                <a:gd name="T69" fmla="*/ 996 h 2711"/>
                <a:gd name="T70" fmla="*/ 45 w 97"/>
                <a:gd name="T71" fmla="*/ 929 h 2711"/>
                <a:gd name="T72" fmla="*/ 50 w 97"/>
                <a:gd name="T73" fmla="*/ 872 h 2711"/>
                <a:gd name="T74" fmla="*/ 55 w 97"/>
                <a:gd name="T75" fmla="*/ 817 h 2711"/>
                <a:gd name="T76" fmla="*/ 45 w 97"/>
                <a:gd name="T77" fmla="*/ 742 h 2711"/>
                <a:gd name="T78" fmla="*/ 50 w 97"/>
                <a:gd name="T79" fmla="*/ 679 h 2711"/>
                <a:gd name="T80" fmla="*/ 45 w 97"/>
                <a:gd name="T81" fmla="*/ 626 h 2711"/>
                <a:gd name="T82" fmla="*/ 55 w 97"/>
                <a:gd name="T83" fmla="*/ 545 h 2711"/>
                <a:gd name="T84" fmla="*/ 60 w 97"/>
                <a:gd name="T85" fmla="*/ 507 h 2711"/>
                <a:gd name="T86" fmla="*/ 50 w 97"/>
                <a:gd name="T87" fmla="*/ 459 h 2711"/>
                <a:gd name="T88" fmla="*/ 60 w 97"/>
                <a:gd name="T89" fmla="*/ 415 h 2711"/>
                <a:gd name="T90" fmla="*/ 60 w 97"/>
                <a:gd name="T91" fmla="*/ 354 h 2711"/>
                <a:gd name="T92" fmla="*/ 53 w 97"/>
                <a:gd name="T93" fmla="*/ 299 h 2711"/>
                <a:gd name="T94" fmla="*/ 63 w 97"/>
                <a:gd name="T95" fmla="*/ 261 h 2711"/>
                <a:gd name="T96" fmla="*/ 68 w 97"/>
                <a:gd name="T97" fmla="*/ 198 h 2711"/>
                <a:gd name="T98" fmla="*/ 50 w 97"/>
                <a:gd name="T99" fmla="*/ 142 h 2711"/>
                <a:gd name="T100" fmla="*/ 53 w 97"/>
                <a:gd name="T101" fmla="*/ 105 h 2711"/>
                <a:gd name="T102" fmla="*/ 85 w 97"/>
                <a:gd name="T103" fmla="*/ 0 h 27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7"/>
                <a:gd name="T157" fmla="*/ 0 h 2711"/>
                <a:gd name="T158" fmla="*/ 97 w 97"/>
                <a:gd name="T159" fmla="*/ 2711 h 27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7" h="2711">
                  <a:moveTo>
                    <a:pt x="97" y="0"/>
                  </a:moveTo>
                  <a:lnTo>
                    <a:pt x="97" y="49"/>
                  </a:lnTo>
                  <a:lnTo>
                    <a:pt x="91" y="110"/>
                  </a:lnTo>
                  <a:lnTo>
                    <a:pt x="84" y="168"/>
                  </a:lnTo>
                  <a:lnTo>
                    <a:pt x="69" y="223"/>
                  </a:lnTo>
                  <a:lnTo>
                    <a:pt x="66" y="259"/>
                  </a:lnTo>
                  <a:lnTo>
                    <a:pt x="72" y="293"/>
                  </a:lnTo>
                  <a:lnTo>
                    <a:pt x="84" y="342"/>
                  </a:lnTo>
                  <a:lnTo>
                    <a:pt x="91" y="409"/>
                  </a:lnTo>
                  <a:lnTo>
                    <a:pt x="91" y="476"/>
                  </a:lnTo>
                  <a:lnTo>
                    <a:pt x="81" y="528"/>
                  </a:lnTo>
                  <a:lnTo>
                    <a:pt x="78" y="565"/>
                  </a:lnTo>
                  <a:lnTo>
                    <a:pt x="69" y="595"/>
                  </a:lnTo>
                  <a:lnTo>
                    <a:pt x="75" y="626"/>
                  </a:lnTo>
                  <a:lnTo>
                    <a:pt x="84" y="696"/>
                  </a:lnTo>
                  <a:lnTo>
                    <a:pt x="84" y="770"/>
                  </a:lnTo>
                  <a:lnTo>
                    <a:pt x="78" y="861"/>
                  </a:lnTo>
                  <a:lnTo>
                    <a:pt x="69" y="904"/>
                  </a:lnTo>
                  <a:lnTo>
                    <a:pt x="84" y="956"/>
                  </a:lnTo>
                  <a:lnTo>
                    <a:pt x="91" y="1005"/>
                  </a:lnTo>
                  <a:lnTo>
                    <a:pt x="87" y="1051"/>
                  </a:lnTo>
                  <a:lnTo>
                    <a:pt x="81" y="1090"/>
                  </a:lnTo>
                  <a:lnTo>
                    <a:pt x="72" y="1133"/>
                  </a:lnTo>
                  <a:lnTo>
                    <a:pt x="72" y="1170"/>
                  </a:lnTo>
                  <a:lnTo>
                    <a:pt x="69" y="1206"/>
                  </a:lnTo>
                  <a:lnTo>
                    <a:pt x="66" y="1243"/>
                  </a:lnTo>
                  <a:lnTo>
                    <a:pt x="69" y="1283"/>
                  </a:lnTo>
                  <a:lnTo>
                    <a:pt x="78" y="1323"/>
                  </a:lnTo>
                  <a:lnTo>
                    <a:pt x="75" y="1368"/>
                  </a:lnTo>
                  <a:lnTo>
                    <a:pt x="66" y="1417"/>
                  </a:lnTo>
                  <a:lnTo>
                    <a:pt x="60" y="1469"/>
                  </a:lnTo>
                  <a:lnTo>
                    <a:pt x="75" y="1589"/>
                  </a:lnTo>
                  <a:lnTo>
                    <a:pt x="81" y="1626"/>
                  </a:lnTo>
                  <a:lnTo>
                    <a:pt x="81" y="1666"/>
                  </a:lnTo>
                  <a:lnTo>
                    <a:pt x="78" y="1727"/>
                  </a:lnTo>
                  <a:lnTo>
                    <a:pt x="72" y="1785"/>
                  </a:lnTo>
                  <a:lnTo>
                    <a:pt x="72" y="1831"/>
                  </a:lnTo>
                  <a:lnTo>
                    <a:pt x="60" y="1877"/>
                  </a:lnTo>
                  <a:lnTo>
                    <a:pt x="60" y="1913"/>
                  </a:lnTo>
                  <a:lnTo>
                    <a:pt x="66" y="1950"/>
                  </a:lnTo>
                  <a:lnTo>
                    <a:pt x="66" y="1996"/>
                  </a:lnTo>
                  <a:lnTo>
                    <a:pt x="72" y="2051"/>
                  </a:lnTo>
                  <a:lnTo>
                    <a:pt x="66" y="2097"/>
                  </a:lnTo>
                  <a:lnTo>
                    <a:pt x="60" y="2170"/>
                  </a:lnTo>
                  <a:lnTo>
                    <a:pt x="63" y="2231"/>
                  </a:lnTo>
                  <a:lnTo>
                    <a:pt x="63" y="2277"/>
                  </a:lnTo>
                  <a:lnTo>
                    <a:pt x="69" y="2362"/>
                  </a:lnTo>
                  <a:lnTo>
                    <a:pt x="54" y="2430"/>
                  </a:lnTo>
                  <a:lnTo>
                    <a:pt x="51" y="2490"/>
                  </a:lnTo>
                  <a:lnTo>
                    <a:pt x="57" y="2526"/>
                  </a:lnTo>
                  <a:lnTo>
                    <a:pt x="54" y="2560"/>
                  </a:lnTo>
                  <a:lnTo>
                    <a:pt x="51" y="2600"/>
                  </a:lnTo>
                  <a:lnTo>
                    <a:pt x="45" y="2648"/>
                  </a:lnTo>
                  <a:lnTo>
                    <a:pt x="34" y="2687"/>
                  </a:lnTo>
                  <a:lnTo>
                    <a:pt x="26" y="2711"/>
                  </a:lnTo>
                  <a:lnTo>
                    <a:pt x="0" y="2704"/>
                  </a:lnTo>
                  <a:lnTo>
                    <a:pt x="11" y="2685"/>
                  </a:lnTo>
                  <a:lnTo>
                    <a:pt x="17" y="2661"/>
                  </a:lnTo>
                  <a:lnTo>
                    <a:pt x="26" y="2630"/>
                  </a:lnTo>
                  <a:lnTo>
                    <a:pt x="29" y="2609"/>
                  </a:lnTo>
                  <a:lnTo>
                    <a:pt x="42" y="2551"/>
                  </a:lnTo>
                  <a:lnTo>
                    <a:pt x="42" y="2474"/>
                  </a:lnTo>
                  <a:lnTo>
                    <a:pt x="45" y="2423"/>
                  </a:lnTo>
                  <a:lnTo>
                    <a:pt x="48" y="2378"/>
                  </a:lnTo>
                  <a:lnTo>
                    <a:pt x="51" y="2310"/>
                  </a:lnTo>
                  <a:lnTo>
                    <a:pt x="48" y="2249"/>
                  </a:lnTo>
                  <a:lnTo>
                    <a:pt x="45" y="2179"/>
                  </a:lnTo>
                  <a:lnTo>
                    <a:pt x="48" y="2118"/>
                  </a:lnTo>
                  <a:lnTo>
                    <a:pt x="48" y="2057"/>
                  </a:lnTo>
                  <a:lnTo>
                    <a:pt x="51" y="1993"/>
                  </a:lnTo>
                  <a:lnTo>
                    <a:pt x="48" y="1916"/>
                  </a:lnTo>
                  <a:lnTo>
                    <a:pt x="51" y="1858"/>
                  </a:lnTo>
                  <a:lnTo>
                    <a:pt x="54" y="1803"/>
                  </a:lnTo>
                  <a:lnTo>
                    <a:pt x="57" y="1745"/>
                  </a:lnTo>
                  <a:lnTo>
                    <a:pt x="60" y="1690"/>
                  </a:lnTo>
                  <a:lnTo>
                    <a:pt x="63" y="1635"/>
                  </a:lnTo>
                  <a:lnTo>
                    <a:pt x="63" y="1580"/>
                  </a:lnTo>
                  <a:lnTo>
                    <a:pt x="51" y="1484"/>
                  </a:lnTo>
                  <a:lnTo>
                    <a:pt x="51" y="1426"/>
                  </a:lnTo>
                  <a:lnTo>
                    <a:pt x="57" y="1359"/>
                  </a:lnTo>
                  <a:lnTo>
                    <a:pt x="57" y="1316"/>
                  </a:lnTo>
                  <a:lnTo>
                    <a:pt x="51" y="1252"/>
                  </a:lnTo>
                  <a:lnTo>
                    <a:pt x="57" y="1173"/>
                  </a:lnTo>
                  <a:lnTo>
                    <a:pt x="63" y="1090"/>
                  </a:lnTo>
                  <a:lnTo>
                    <a:pt x="63" y="1060"/>
                  </a:lnTo>
                  <a:lnTo>
                    <a:pt x="69" y="1014"/>
                  </a:lnTo>
                  <a:lnTo>
                    <a:pt x="63" y="977"/>
                  </a:lnTo>
                  <a:lnTo>
                    <a:pt x="57" y="919"/>
                  </a:lnTo>
                  <a:lnTo>
                    <a:pt x="63" y="880"/>
                  </a:lnTo>
                  <a:lnTo>
                    <a:pt x="69" y="831"/>
                  </a:lnTo>
                  <a:lnTo>
                    <a:pt x="69" y="763"/>
                  </a:lnTo>
                  <a:lnTo>
                    <a:pt x="69" y="708"/>
                  </a:lnTo>
                  <a:lnTo>
                    <a:pt x="69" y="660"/>
                  </a:lnTo>
                  <a:lnTo>
                    <a:pt x="60" y="598"/>
                  </a:lnTo>
                  <a:lnTo>
                    <a:pt x="66" y="568"/>
                  </a:lnTo>
                  <a:lnTo>
                    <a:pt x="72" y="522"/>
                  </a:lnTo>
                  <a:lnTo>
                    <a:pt x="81" y="461"/>
                  </a:lnTo>
                  <a:lnTo>
                    <a:pt x="78" y="397"/>
                  </a:lnTo>
                  <a:lnTo>
                    <a:pt x="69" y="330"/>
                  </a:lnTo>
                  <a:lnTo>
                    <a:pt x="57" y="284"/>
                  </a:lnTo>
                  <a:lnTo>
                    <a:pt x="54" y="259"/>
                  </a:lnTo>
                  <a:lnTo>
                    <a:pt x="60" y="210"/>
                  </a:lnTo>
                  <a:lnTo>
                    <a:pt x="81" y="13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 rot="-3405074">
              <a:off x="2245" y="1236"/>
              <a:ext cx="102" cy="1342"/>
            </a:xfrm>
            <a:custGeom>
              <a:avLst/>
              <a:gdLst>
                <a:gd name="T0" fmla="*/ 92 w 119"/>
                <a:gd name="T1" fmla="*/ 23 h 2684"/>
                <a:gd name="T2" fmla="*/ 66 w 119"/>
                <a:gd name="T3" fmla="*/ 93 h 2684"/>
                <a:gd name="T4" fmla="*/ 66 w 119"/>
                <a:gd name="T5" fmla="*/ 129 h 2684"/>
                <a:gd name="T6" fmla="*/ 71 w 119"/>
                <a:gd name="T7" fmla="*/ 180 h 2684"/>
                <a:gd name="T8" fmla="*/ 71 w 119"/>
                <a:gd name="T9" fmla="*/ 244 h 2684"/>
                <a:gd name="T10" fmla="*/ 66 w 119"/>
                <a:gd name="T11" fmla="*/ 284 h 2684"/>
                <a:gd name="T12" fmla="*/ 69 w 119"/>
                <a:gd name="T13" fmla="*/ 356 h 2684"/>
                <a:gd name="T14" fmla="*/ 71 w 119"/>
                <a:gd name="T15" fmla="*/ 418 h 2684"/>
                <a:gd name="T16" fmla="*/ 69 w 119"/>
                <a:gd name="T17" fmla="*/ 475 h 2684"/>
                <a:gd name="T18" fmla="*/ 74 w 119"/>
                <a:gd name="T19" fmla="*/ 507 h 2684"/>
                <a:gd name="T20" fmla="*/ 63 w 119"/>
                <a:gd name="T21" fmla="*/ 568 h 2684"/>
                <a:gd name="T22" fmla="*/ 69 w 119"/>
                <a:gd name="T23" fmla="*/ 587 h 2684"/>
                <a:gd name="T24" fmla="*/ 57 w 119"/>
                <a:gd name="T25" fmla="*/ 627 h 2684"/>
                <a:gd name="T26" fmla="*/ 63 w 119"/>
                <a:gd name="T27" fmla="*/ 672 h 2684"/>
                <a:gd name="T28" fmla="*/ 52 w 119"/>
                <a:gd name="T29" fmla="*/ 718 h 2684"/>
                <a:gd name="T30" fmla="*/ 69 w 119"/>
                <a:gd name="T31" fmla="*/ 772 h 2684"/>
                <a:gd name="T32" fmla="*/ 71 w 119"/>
                <a:gd name="T33" fmla="*/ 819 h 2684"/>
                <a:gd name="T34" fmla="*/ 66 w 119"/>
                <a:gd name="T35" fmla="*/ 872 h 2684"/>
                <a:gd name="T36" fmla="*/ 61 w 119"/>
                <a:gd name="T37" fmla="*/ 932 h 2684"/>
                <a:gd name="T38" fmla="*/ 55 w 119"/>
                <a:gd name="T39" fmla="*/ 998 h 2684"/>
                <a:gd name="T40" fmla="*/ 50 w 119"/>
                <a:gd name="T41" fmla="*/ 1076 h 2684"/>
                <a:gd name="T42" fmla="*/ 52 w 119"/>
                <a:gd name="T43" fmla="*/ 1139 h 2684"/>
                <a:gd name="T44" fmla="*/ 57 w 119"/>
                <a:gd name="T45" fmla="*/ 1188 h 2684"/>
                <a:gd name="T46" fmla="*/ 47 w 119"/>
                <a:gd name="T47" fmla="*/ 1227 h 2684"/>
                <a:gd name="T48" fmla="*/ 52 w 119"/>
                <a:gd name="T49" fmla="*/ 1274 h 2684"/>
                <a:gd name="T50" fmla="*/ 33 w 119"/>
                <a:gd name="T51" fmla="*/ 1306 h 2684"/>
                <a:gd name="T52" fmla="*/ 23 w 119"/>
                <a:gd name="T53" fmla="*/ 1327 h 2684"/>
                <a:gd name="T54" fmla="*/ 2 w 119"/>
                <a:gd name="T55" fmla="*/ 1338 h 2684"/>
                <a:gd name="T56" fmla="*/ 3 w 119"/>
                <a:gd name="T57" fmla="*/ 1319 h 2684"/>
                <a:gd name="T58" fmla="*/ 24 w 119"/>
                <a:gd name="T59" fmla="*/ 1285 h 2684"/>
                <a:gd name="T60" fmla="*/ 32 w 119"/>
                <a:gd name="T61" fmla="*/ 1235 h 2684"/>
                <a:gd name="T62" fmla="*/ 37 w 119"/>
                <a:gd name="T63" fmla="*/ 1185 h 2684"/>
                <a:gd name="T64" fmla="*/ 45 w 119"/>
                <a:gd name="T65" fmla="*/ 1130 h 2684"/>
                <a:gd name="T66" fmla="*/ 37 w 119"/>
                <a:gd name="T67" fmla="*/ 1053 h 2684"/>
                <a:gd name="T68" fmla="*/ 39 w 119"/>
                <a:gd name="T69" fmla="*/ 990 h 2684"/>
                <a:gd name="T70" fmla="*/ 52 w 119"/>
                <a:gd name="T71" fmla="*/ 917 h 2684"/>
                <a:gd name="T72" fmla="*/ 52 w 119"/>
                <a:gd name="T73" fmla="*/ 865 h 2684"/>
                <a:gd name="T74" fmla="*/ 47 w 119"/>
                <a:gd name="T75" fmla="*/ 811 h 2684"/>
                <a:gd name="T76" fmla="*/ 55 w 119"/>
                <a:gd name="T77" fmla="*/ 770 h 2684"/>
                <a:gd name="T78" fmla="*/ 45 w 119"/>
                <a:gd name="T79" fmla="*/ 710 h 2684"/>
                <a:gd name="T80" fmla="*/ 47 w 119"/>
                <a:gd name="T81" fmla="*/ 654 h 2684"/>
                <a:gd name="T82" fmla="*/ 57 w 119"/>
                <a:gd name="T83" fmla="*/ 549 h 2684"/>
                <a:gd name="T84" fmla="*/ 50 w 119"/>
                <a:gd name="T85" fmla="*/ 508 h 2684"/>
                <a:gd name="T86" fmla="*/ 57 w 119"/>
                <a:gd name="T87" fmla="*/ 461 h 2684"/>
                <a:gd name="T88" fmla="*/ 63 w 119"/>
                <a:gd name="T89" fmla="*/ 424 h 2684"/>
                <a:gd name="T90" fmla="*/ 55 w 119"/>
                <a:gd name="T91" fmla="*/ 380 h 2684"/>
                <a:gd name="T92" fmla="*/ 61 w 119"/>
                <a:gd name="T93" fmla="*/ 321 h 2684"/>
                <a:gd name="T94" fmla="*/ 55 w 119"/>
                <a:gd name="T95" fmla="*/ 266 h 2684"/>
                <a:gd name="T96" fmla="*/ 55 w 119"/>
                <a:gd name="T97" fmla="*/ 218 h 2684"/>
                <a:gd name="T98" fmla="*/ 63 w 119"/>
                <a:gd name="T99" fmla="*/ 172 h 2684"/>
                <a:gd name="T100" fmla="*/ 57 w 119"/>
                <a:gd name="T101" fmla="*/ 119 h 2684"/>
                <a:gd name="T102" fmla="*/ 57 w 119"/>
                <a:gd name="T103" fmla="*/ 72 h 2684"/>
                <a:gd name="T104" fmla="*/ 81 w 119"/>
                <a:gd name="T105" fmla="*/ 21 h 26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"/>
                <a:gd name="T160" fmla="*/ 0 h 2684"/>
                <a:gd name="T161" fmla="*/ 119 w 119"/>
                <a:gd name="T162" fmla="*/ 2684 h 26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" h="2684">
                  <a:moveTo>
                    <a:pt x="119" y="0"/>
                  </a:moveTo>
                  <a:lnTo>
                    <a:pt x="107" y="46"/>
                  </a:lnTo>
                  <a:lnTo>
                    <a:pt x="95" y="110"/>
                  </a:lnTo>
                  <a:lnTo>
                    <a:pt x="77" y="186"/>
                  </a:lnTo>
                  <a:lnTo>
                    <a:pt x="77" y="217"/>
                  </a:lnTo>
                  <a:lnTo>
                    <a:pt x="77" y="257"/>
                  </a:lnTo>
                  <a:lnTo>
                    <a:pt x="77" y="312"/>
                  </a:lnTo>
                  <a:lnTo>
                    <a:pt x="83" y="360"/>
                  </a:lnTo>
                  <a:lnTo>
                    <a:pt x="83" y="434"/>
                  </a:lnTo>
                  <a:lnTo>
                    <a:pt x="83" y="489"/>
                  </a:lnTo>
                  <a:lnTo>
                    <a:pt x="77" y="535"/>
                  </a:lnTo>
                  <a:lnTo>
                    <a:pt x="77" y="568"/>
                  </a:lnTo>
                  <a:lnTo>
                    <a:pt x="80" y="663"/>
                  </a:lnTo>
                  <a:lnTo>
                    <a:pt x="80" y="712"/>
                  </a:lnTo>
                  <a:lnTo>
                    <a:pt x="83" y="807"/>
                  </a:lnTo>
                  <a:lnTo>
                    <a:pt x="83" y="837"/>
                  </a:lnTo>
                  <a:lnTo>
                    <a:pt x="77" y="880"/>
                  </a:lnTo>
                  <a:lnTo>
                    <a:pt x="80" y="950"/>
                  </a:lnTo>
                  <a:lnTo>
                    <a:pt x="86" y="981"/>
                  </a:lnTo>
                  <a:lnTo>
                    <a:pt x="86" y="1014"/>
                  </a:lnTo>
                  <a:lnTo>
                    <a:pt x="86" y="1063"/>
                  </a:lnTo>
                  <a:lnTo>
                    <a:pt x="74" y="1136"/>
                  </a:lnTo>
                  <a:lnTo>
                    <a:pt x="80" y="1112"/>
                  </a:lnTo>
                  <a:lnTo>
                    <a:pt x="80" y="1173"/>
                  </a:lnTo>
                  <a:lnTo>
                    <a:pt x="71" y="1207"/>
                  </a:lnTo>
                  <a:lnTo>
                    <a:pt x="67" y="1253"/>
                  </a:lnTo>
                  <a:lnTo>
                    <a:pt x="71" y="1308"/>
                  </a:lnTo>
                  <a:lnTo>
                    <a:pt x="74" y="1344"/>
                  </a:lnTo>
                  <a:lnTo>
                    <a:pt x="74" y="1387"/>
                  </a:lnTo>
                  <a:lnTo>
                    <a:pt x="61" y="1436"/>
                  </a:lnTo>
                  <a:lnTo>
                    <a:pt x="74" y="1488"/>
                  </a:lnTo>
                  <a:lnTo>
                    <a:pt x="80" y="1544"/>
                  </a:lnTo>
                  <a:lnTo>
                    <a:pt x="83" y="1599"/>
                  </a:lnTo>
                  <a:lnTo>
                    <a:pt x="83" y="1639"/>
                  </a:lnTo>
                  <a:lnTo>
                    <a:pt x="83" y="1694"/>
                  </a:lnTo>
                  <a:lnTo>
                    <a:pt x="77" y="1745"/>
                  </a:lnTo>
                  <a:lnTo>
                    <a:pt x="77" y="1804"/>
                  </a:lnTo>
                  <a:lnTo>
                    <a:pt x="71" y="1865"/>
                  </a:lnTo>
                  <a:lnTo>
                    <a:pt x="67" y="1907"/>
                  </a:lnTo>
                  <a:lnTo>
                    <a:pt x="64" y="1996"/>
                  </a:lnTo>
                  <a:lnTo>
                    <a:pt x="61" y="2069"/>
                  </a:lnTo>
                  <a:lnTo>
                    <a:pt x="58" y="2152"/>
                  </a:lnTo>
                  <a:lnTo>
                    <a:pt x="58" y="2219"/>
                  </a:lnTo>
                  <a:lnTo>
                    <a:pt x="61" y="2277"/>
                  </a:lnTo>
                  <a:lnTo>
                    <a:pt x="61" y="2326"/>
                  </a:lnTo>
                  <a:lnTo>
                    <a:pt x="67" y="2375"/>
                  </a:lnTo>
                  <a:lnTo>
                    <a:pt x="61" y="2429"/>
                  </a:lnTo>
                  <a:lnTo>
                    <a:pt x="55" y="2453"/>
                  </a:lnTo>
                  <a:lnTo>
                    <a:pt x="58" y="2496"/>
                  </a:lnTo>
                  <a:lnTo>
                    <a:pt x="61" y="2548"/>
                  </a:lnTo>
                  <a:lnTo>
                    <a:pt x="50" y="2585"/>
                  </a:lnTo>
                  <a:lnTo>
                    <a:pt x="39" y="2612"/>
                  </a:lnTo>
                  <a:lnTo>
                    <a:pt x="31" y="2633"/>
                  </a:lnTo>
                  <a:lnTo>
                    <a:pt x="27" y="2654"/>
                  </a:lnTo>
                  <a:lnTo>
                    <a:pt x="25" y="2684"/>
                  </a:lnTo>
                  <a:lnTo>
                    <a:pt x="2" y="2675"/>
                  </a:lnTo>
                  <a:lnTo>
                    <a:pt x="0" y="2656"/>
                  </a:lnTo>
                  <a:lnTo>
                    <a:pt x="3" y="2637"/>
                  </a:lnTo>
                  <a:lnTo>
                    <a:pt x="12" y="2603"/>
                  </a:lnTo>
                  <a:lnTo>
                    <a:pt x="28" y="2569"/>
                  </a:lnTo>
                  <a:lnTo>
                    <a:pt x="31" y="2527"/>
                  </a:lnTo>
                  <a:lnTo>
                    <a:pt x="37" y="2469"/>
                  </a:lnTo>
                  <a:lnTo>
                    <a:pt x="46" y="2404"/>
                  </a:lnTo>
                  <a:lnTo>
                    <a:pt x="43" y="2369"/>
                  </a:lnTo>
                  <a:lnTo>
                    <a:pt x="40" y="2320"/>
                  </a:lnTo>
                  <a:lnTo>
                    <a:pt x="52" y="2259"/>
                  </a:lnTo>
                  <a:lnTo>
                    <a:pt x="49" y="2146"/>
                  </a:lnTo>
                  <a:lnTo>
                    <a:pt x="43" y="2106"/>
                  </a:lnTo>
                  <a:lnTo>
                    <a:pt x="43" y="2042"/>
                  </a:lnTo>
                  <a:lnTo>
                    <a:pt x="46" y="1981"/>
                  </a:lnTo>
                  <a:lnTo>
                    <a:pt x="55" y="1932"/>
                  </a:lnTo>
                  <a:lnTo>
                    <a:pt x="61" y="1834"/>
                  </a:lnTo>
                  <a:lnTo>
                    <a:pt x="61" y="1785"/>
                  </a:lnTo>
                  <a:lnTo>
                    <a:pt x="61" y="1730"/>
                  </a:lnTo>
                  <a:lnTo>
                    <a:pt x="55" y="1681"/>
                  </a:lnTo>
                  <a:lnTo>
                    <a:pt x="55" y="1623"/>
                  </a:lnTo>
                  <a:lnTo>
                    <a:pt x="64" y="1581"/>
                  </a:lnTo>
                  <a:lnTo>
                    <a:pt x="64" y="1541"/>
                  </a:lnTo>
                  <a:lnTo>
                    <a:pt x="61" y="1476"/>
                  </a:lnTo>
                  <a:lnTo>
                    <a:pt x="52" y="1421"/>
                  </a:lnTo>
                  <a:lnTo>
                    <a:pt x="49" y="1366"/>
                  </a:lnTo>
                  <a:lnTo>
                    <a:pt x="55" y="1308"/>
                  </a:lnTo>
                  <a:lnTo>
                    <a:pt x="64" y="1188"/>
                  </a:lnTo>
                  <a:lnTo>
                    <a:pt x="67" y="1097"/>
                  </a:lnTo>
                  <a:lnTo>
                    <a:pt x="67" y="1066"/>
                  </a:lnTo>
                  <a:lnTo>
                    <a:pt x="58" y="1017"/>
                  </a:lnTo>
                  <a:lnTo>
                    <a:pt x="64" y="978"/>
                  </a:lnTo>
                  <a:lnTo>
                    <a:pt x="67" y="923"/>
                  </a:lnTo>
                  <a:lnTo>
                    <a:pt x="67" y="886"/>
                  </a:lnTo>
                  <a:lnTo>
                    <a:pt x="74" y="849"/>
                  </a:lnTo>
                  <a:lnTo>
                    <a:pt x="71" y="813"/>
                  </a:lnTo>
                  <a:lnTo>
                    <a:pt x="64" y="761"/>
                  </a:lnTo>
                  <a:lnTo>
                    <a:pt x="64" y="703"/>
                  </a:lnTo>
                  <a:lnTo>
                    <a:pt x="71" y="642"/>
                  </a:lnTo>
                  <a:lnTo>
                    <a:pt x="71" y="593"/>
                  </a:lnTo>
                  <a:lnTo>
                    <a:pt x="64" y="532"/>
                  </a:lnTo>
                  <a:lnTo>
                    <a:pt x="61" y="489"/>
                  </a:lnTo>
                  <a:lnTo>
                    <a:pt x="64" y="437"/>
                  </a:lnTo>
                  <a:lnTo>
                    <a:pt x="71" y="379"/>
                  </a:lnTo>
                  <a:lnTo>
                    <a:pt x="74" y="345"/>
                  </a:lnTo>
                  <a:lnTo>
                    <a:pt x="71" y="296"/>
                  </a:lnTo>
                  <a:lnTo>
                    <a:pt x="67" y="238"/>
                  </a:lnTo>
                  <a:lnTo>
                    <a:pt x="67" y="186"/>
                  </a:lnTo>
                  <a:lnTo>
                    <a:pt x="67" y="144"/>
                  </a:lnTo>
                  <a:lnTo>
                    <a:pt x="80" y="86"/>
                  </a:lnTo>
                  <a:lnTo>
                    <a:pt x="95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 rot="-3405074">
              <a:off x="2250" y="1434"/>
              <a:ext cx="351" cy="420"/>
            </a:xfrm>
            <a:custGeom>
              <a:avLst/>
              <a:gdLst>
                <a:gd name="T0" fmla="*/ 18 w 406"/>
                <a:gd name="T1" fmla="*/ 348 h 841"/>
                <a:gd name="T2" fmla="*/ 45 w 406"/>
                <a:gd name="T3" fmla="*/ 342 h 841"/>
                <a:gd name="T4" fmla="*/ 76 w 406"/>
                <a:gd name="T5" fmla="*/ 344 h 841"/>
                <a:gd name="T6" fmla="*/ 111 w 406"/>
                <a:gd name="T7" fmla="*/ 339 h 841"/>
                <a:gd name="T8" fmla="*/ 137 w 406"/>
                <a:gd name="T9" fmla="*/ 328 h 841"/>
                <a:gd name="T10" fmla="*/ 161 w 406"/>
                <a:gd name="T11" fmla="*/ 319 h 841"/>
                <a:gd name="T12" fmla="*/ 191 w 406"/>
                <a:gd name="T13" fmla="*/ 311 h 841"/>
                <a:gd name="T14" fmla="*/ 198 w 406"/>
                <a:gd name="T15" fmla="*/ 292 h 841"/>
                <a:gd name="T16" fmla="*/ 214 w 406"/>
                <a:gd name="T17" fmla="*/ 273 h 841"/>
                <a:gd name="T18" fmla="*/ 229 w 406"/>
                <a:gd name="T19" fmla="*/ 258 h 841"/>
                <a:gd name="T20" fmla="*/ 240 w 406"/>
                <a:gd name="T21" fmla="*/ 241 h 841"/>
                <a:gd name="T22" fmla="*/ 243 w 406"/>
                <a:gd name="T23" fmla="*/ 228 h 841"/>
                <a:gd name="T24" fmla="*/ 243 w 406"/>
                <a:gd name="T25" fmla="*/ 206 h 841"/>
                <a:gd name="T26" fmla="*/ 248 w 406"/>
                <a:gd name="T27" fmla="*/ 186 h 841"/>
                <a:gd name="T28" fmla="*/ 254 w 406"/>
                <a:gd name="T29" fmla="*/ 168 h 841"/>
                <a:gd name="T30" fmla="*/ 261 w 406"/>
                <a:gd name="T31" fmla="*/ 139 h 841"/>
                <a:gd name="T32" fmla="*/ 258 w 406"/>
                <a:gd name="T33" fmla="*/ 119 h 841"/>
                <a:gd name="T34" fmla="*/ 258 w 406"/>
                <a:gd name="T35" fmla="*/ 98 h 841"/>
                <a:gd name="T36" fmla="*/ 261 w 406"/>
                <a:gd name="T37" fmla="*/ 75 h 841"/>
                <a:gd name="T38" fmla="*/ 264 w 406"/>
                <a:gd name="T39" fmla="*/ 58 h 841"/>
                <a:gd name="T40" fmla="*/ 261 w 406"/>
                <a:gd name="T41" fmla="*/ 43 h 841"/>
                <a:gd name="T42" fmla="*/ 264 w 406"/>
                <a:gd name="T43" fmla="*/ 29 h 841"/>
                <a:gd name="T44" fmla="*/ 268 w 406"/>
                <a:gd name="T45" fmla="*/ 18 h 841"/>
                <a:gd name="T46" fmla="*/ 274 w 406"/>
                <a:gd name="T47" fmla="*/ 6 h 841"/>
                <a:gd name="T48" fmla="*/ 298 w 406"/>
                <a:gd name="T49" fmla="*/ 0 h 841"/>
                <a:gd name="T50" fmla="*/ 331 w 406"/>
                <a:gd name="T51" fmla="*/ 1 h 841"/>
                <a:gd name="T52" fmla="*/ 346 w 406"/>
                <a:gd name="T53" fmla="*/ 18 h 841"/>
                <a:gd name="T54" fmla="*/ 351 w 406"/>
                <a:gd name="T55" fmla="*/ 40 h 841"/>
                <a:gd name="T56" fmla="*/ 346 w 406"/>
                <a:gd name="T57" fmla="*/ 63 h 841"/>
                <a:gd name="T58" fmla="*/ 343 w 406"/>
                <a:gd name="T59" fmla="*/ 85 h 841"/>
                <a:gd name="T60" fmla="*/ 346 w 406"/>
                <a:gd name="T61" fmla="*/ 113 h 841"/>
                <a:gd name="T62" fmla="*/ 341 w 406"/>
                <a:gd name="T63" fmla="*/ 133 h 841"/>
                <a:gd name="T64" fmla="*/ 338 w 406"/>
                <a:gd name="T65" fmla="*/ 157 h 841"/>
                <a:gd name="T66" fmla="*/ 332 w 406"/>
                <a:gd name="T67" fmla="*/ 180 h 841"/>
                <a:gd name="T68" fmla="*/ 339 w 406"/>
                <a:gd name="T69" fmla="*/ 196 h 841"/>
                <a:gd name="T70" fmla="*/ 338 w 406"/>
                <a:gd name="T71" fmla="*/ 214 h 841"/>
                <a:gd name="T72" fmla="*/ 335 w 406"/>
                <a:gd name="T73" fmla="*/ 228 h 841"/>
                <a:gd name="T74" fmla="*/ 329 w 406"/>
                <a:gd name="T75" fmla="*/ 241 h 841"/>
                <a:gd name="T76" fmla="*/ 327 w 406"/>
                <a:gd name="T77" fmla="*/ 260 h 841"/>
                <a:gd name="T78" fmla="*/ 319 w 406"/>
                <a:gd name="T79" fmla="*/ 281 h 841"/>
                <a:gd name="T80" fmla="*/ 303 w 406"/>
                <a:gd name="T81" fmla="*/ 303 h 841"/>
                <a:gd name="T82" fmla="*/ 293 w 406"/>
                <a:gd name="T83" fmla="*/ 325 h 841"/>
                <a:gd name="T84" fmla="*/ 274 w 406"/>
                <a:gd name="T85" fmla="*/ 338 h 841"/>
                <a:gd name="T86" fmla="*/ 258 w 406"/>
                <a:gd name="T87" fmla="*/ 353 h 841"/>
                <a:gd name="T88" fmla="*/ 232 w 406"/>
                <a:gd name="T89" fmla="*/ 371 h 841"/>
                <a:gd name="T90" fmla="*/ 190 w 406"/>
                <a:gd name="T91" fmla="*/ 383 h 841"/>
                <a:gd name="T92" fmla="*/ 158 w 406"/>
                <a:gd name="T93" fmla="*/ 393 h 841"/>
                <a:gd name="T94" fmla="*/ 129 w 406"/>
                <a:gd name="T95" fmla="*/ 397 h 841"/>
                <a:gd name="T96" fmla="*/ 98 w 406"/>
                <a:gd name="T97" fmla="*/ 409 h 841"/>
                <a:gd name="T98" fmla="*/ 61 w 406"/>
                <a:gd name="T99" fmla="*/ 418 h 841"/>
                <a:gd name="T100" fmla="*/ 36 w 406"/>
                <a:gd name="T101" fmla="*/ 420 h 841"/>
                <a:gd name="T102" fmla="*/ 10 w 406"/>
                <a:gd name="T103" fmla="*/ 412 h 841"/>
                <a:gd name="T104" fmla="*/ 3 w 406"/>
                <a:gd name="T105" fmla="*/ 389 h 841"/>
                <a:gd name="T106" fmla="*/ 0 w 406"/>
                <a:gd name="T107" fmla="*/ 371 h 841"/>
                <a:gd name="T108" fmla="*/ 18 w 406"/>
                <a:gd name="T109" fmla="*/ 348 h 8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6"/>
                <a:gd name="T166" fmla="*/ 0 h 841"/>
                <a:gd name="T167" fmla="*/ 406 w 406"/>
                <a:gd name="T168" fmla="*/ 841 h 8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6" h="841">
                  <a:moveTo>
                    <a:pt x="21" y="697"/>
                  </a:moveTo>
                  <a:lnTo>
                    <a:pt x="52" y="685"/>
                  </a:lnTo>
                  <a:lnTo>
                    <a:pt x="88" y="688"/>
                  </a:lnTo>
                  <a:lnTo>
                    <a:pt x="128" y="679"/>
                  </a:lnTo>
                  <a:lnTo>
                    <a:pt x="158" y="657"/>
                  </a:lnTo>
                  <a:lnTo>
                    <a:pt x="186" y="639"/>
                  </a:lnTo>
                  <a:lnTo>
                    <a:pt x="221" y="623"/>
                  </a:lnTo>
                  <a:lnTo>
                    <a:pt x="229" y="584"/>
                  </a:lnTo>
                  <a:lnTo>
                    <a:pt x="247" y="547"/>
                  </a:lnTo>
                  <a:lnTo>
                    <a:pt x="265" y="517"/>
                  </a:lnTo>
                  <a:lnTo>
                    <a:pt x="278" y="483"/>
                  </a:lnTo>
                  <a:lnTo>
                    <a:pt x="281" y="456"/>
                  </a:lnTo>
                  <a:lnTo>
                    <a:pt x="281" y="413"/>
                  </a:lnTo>
                  <a:lnTo>
                    <a:pt x="287" y="373"/>
                  </a:lnTo>
                  <a:lnTo>
                    <a:pt x="294" y="337"/>
                  </a:lnTo>
                  <a:lnTo>
                    <a:pt x="302" y="278"/>
                  </a:lnTo>
                  <a:lnTo>
                    <a:pt x="299" y="239"/>
                  </a:lnTo>
                  <a:lnTo>
                    <a:pt x="299" y="196"/>
                  </a:lnTo>
                  <a:lnTo>
                    <a:pt x="302" y="150"/>
                  </a:lnTo>
                  <a:lnTo>
                    <a:pt x="305" y="116"/>
                  </a:lnTo>
                  <a:lnTo>
                    <a:pt x="302" y="86"/>
                  </a:lnTo>
                  <a:lnTo>
                    <a:pt x="305" y="58"/>
                  </a:lnTo>
                  <a:lnTo>
                    <a:pt x="310" y="36"/>
                  </a:lnTo>
                  <a:lnTo>
                    <a:pt x="317" y="13"/>
                  </a:lnTo>
                  <a:lnTo>
                    <a:pt x="345" y="0"/>
                  </a:lnTo>
                  <a:lnTo>
                    <a:pt x="383" y="3"/>
                  </a:lnTo>
                  <a:lnTo>
                    <a:pt x="400" y="36"/>
                  </a:lnTo>
                  <a:lnTo>
                    <a:pt x="406" y="80"/>
                  </a:lnTo>
                  <a:lnTo>
                    <a:pt x="400" y="126"/>
                  </a:lnTo>
                  <a:lnTo>
                    <a:pt x="397" y="171"/>
                  </a:lnTo>
                  <a:lnTo>
                    <a:pt x="400" y="226"/>
                  </a:lnTo>
                  <a:lnTo>
                    <a:pt x="394" y="266"/>
                  </a:lnTo>
                  <a:lnTo>
                    <a:pt x="391" y="315"/>
                  </a:lnTo>
                  <a:lnTo>
                    <a:pt x="384" y="361"/>
                  </a:lnTo>
                  <a:lnTo>
                    <a:pt x="392" y="393"/>
                  </a:lnTo>
                  <a:lnTo>
                    <a:pt x="391" y="428"/>
                  </a:lnTo>
                  <a:lnTo>
                    <a:pt x="387" y="456"/>
                  </a:lnTo>
                  <a:lnTo>
                    <a:pt x="381" y="483"/>
                  </a:lnTo>
                  <a:lnTo>
                    <a:pt x="378" y="520"/>
                  </a:lnTo>
                  <a:lnTo>
                    <a:pt x="369" y="563"/>
                  </a:lnTo>
                  <a:lnTo>
                    <a:pt x="351" y="606"/>
                  </a:lnTo>
                  <a:lnTo>
                    <a:pt x="339" y="651"/>
                  </a:lnTo>
                  <a:lnTo>
                    <a:pt x="317" y="676"/>
                  </a:lnTo>
                  <a:lnTo>
                    <a:pt x="299" y="706"/>
                  </a:lnTo>
                  <a:lnTo>
                    <a:pt x="268" y="743"/>
                  </a:lnTo>
                  <a:lnTo>
                    <a:pt x="220" y="767"/>
                  </a:lnTo>
                  <a:lnTo>
                    <a:pt x="183" y="786"/>
                  </a:lnTo>
                  <a:lnTo>
                    <a:pt x="149" y="795"/>
                  </a:lnTo>
                  <a:lnTo>
                    <a:pt x="113" y="819"/>
                  </a:lnTo>
                  <a:lnTo>
                    <a:pt x="70" y="837"/>
                  </a:lnTo>
                  <a:lnTo>
                    <a:pt x="42" y="841"/>
                  </a:lnTo>
                  <a:lnTo>
                    <a:pt x="12" y="825"/>
                  </a:lnTo>
                  <a:lnTo>
                    <a:pt x="3" y="779"/>
                  </a:lnTo>
                  <a:lnTo>
                    <a:pt x="0" y="743"/>
                  </a:lnTo>
                  <a:lnTo>
                    <a:pt x="21" y="697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 rot="-3405074">
              <a:off x="2258" y="1441"/>
              <a:ext cx="336" cy="412"/>
            </a:xfrm>
            <a:custGeom>
              <a:avLst/>
              <a:gdLst>
                <a:gd name="T0" fmla="*/ 131 w 388"/>
                <a:gd name="T1" fmla="*/ 339 h 822"/>
                <a:gd name="T2" fmla="*/ 176 w 388"/>
                <a:gd name="T3" fmla="*/ 345 h 822"/>
                <a:gd name="T4" fmla="*/ 219 w 388"/>
                <a:gd name="T5" fmla="*/ 338 h 822"/>
                <a:gd name="T6" fmla="*/ 246 w 388"/>
                <a:gd name="T7" fmla="*/ 318 h 822"/>
                <a:gd name="T8" fmla="*/ 258 w 388"/>
                <a:gd name="T9" fmla="*/ 304 h 822"/>
                <a:gd name="T10" fmla="*/ 277 w 388"/>
                <a:gd name="T11" fmla="*/ 286 h 822"/>
                <a:gd name="T12" fmla="*/ 298 w 388"/>
                <a:gd name="T13" fmla="*/ 261 h 822"/>
                <a:gd name="T14" fmla="*/ 300 w 388"/>
                <a:gd name="T15" fmla="*/ 232 h 822"/>
                <a:gd name="T16" fmla="*/ 308 w 388"/>
                <a:gd name="T17" fmla="*/ 202 h 822"/>
                <a:gd name="T18" fmla="*/ 306 w 388"/>
                <a:gd name="T19" fmla="*/ 177 h 822"/>
                <a:gd name="T20" fmla="*/ 308 w 388"/>
                <a:gd name="T21" fmla="*/ 154 h 822"/>
                <a:gd name="T22" fmla="*/ 312 w 388"/>
                <a:gd name="T23" fmla="*/ 123 h 822"/>
                <a:gd name="T24" fmla="*/ 311 w 388"/>
                <a:gd name="T25" fmla="*/ 96 h 822"/>
                <a:gd name="T26" fmla="*/ 317 w 388"/>
                <a:gd name="T27" fmla="*/ 63 h 822"/>
                <a:gd name="T28" fmla="*/ 321 w 388"/>
                <a:gd name="T29" fmla="*/ 31 h 822"/>
                <a:gd name="T30" fmla="*/ 319 w 388"/>
                <a:gd name="T31" fmla="*/ 0 h 822"/>
                <a:gd name="T32" fmla="*/ 335 w 388"/>
                <a:gd name="T33" fmla="*/ 21 h 822"/>
                <a:gd name="T34" fmla="*/ 336 w 388"/>
                <a:gd name="T35" fmla="*/ 49 h 822"/>
                <a:gd name="T36" fmla="*/ 329 w 388"/>
                <a:gd name="T37" fmla="*/ 79 h 822"/>
                <a:gd name="T38" fmla="*/ 328 w 388"/>
                <a:gd name="T39" fmla="*/ 107 h 822"/>
                <a:gd name="T40" fmla="*/ 323 w 388"/>
                <a:gd name="T41" fmla="*/ 127 h 822"/>
                <a:gd name="T42" fmla="*/ 324 w 388"/>
                <a:gd name="T43" fmla="*/ 153 h 822"/>
                <a:gd name="T44" fmla="*/ 319 w 388"/>
                <a:gd name="T45" fmla="*/ 176 h 822"/>
                <a:gd name="T46" fmla="*/ 325 w 388"/>
                <a:gd name="T47" fmla="*/ 199 h 822"/>
                <a:gd name="T48" fmla="*/ 321 w 388"/>
                <a:gd name="T49" fmla="*/ 228 h 822"/>
                <a:gd name="T50" fmla="*/ 313 w 388"/>
                <a:gd name="T51" fmla="*/ 254 h 822"/>
                <a:gd name="T52" fmla="*/ 301 w 388"/>
                <a:gd name="T53" fmla="*/ 279 h 822"/>
                <a:gd name="T54" fmla="*/ 283 w 388"/>
                <a:gd name="T55" fmla="*/ 310 h 822"/>
                <a:gd name="T56" fmla="*/ 257 w 388"/>
                <a:gd name="T57" fmla="*/ 332 h 822"/>
                <a:gd name="T58" fmla="*/ 240 w 388"/>
                <a:gd name="T59" fmla="*/ 349 h 822"/>
                <a:gd name="T60" fmla="*/ 211 w 388"/>
                <a:gd name="T61" fmla="*/ 368 h 822"/>
                <a:gd name="T62" fmla="*/ 171 w 388"/>
                <a:gd name="T63" fmla="*/ 381 h 822"/>
                <a:gd name="T64" fmla="*/ 123 w 388"/>
                <a:gd name="T65" fmla="*/ 390 h 822"/>
                <a:gd name="T66" fmla="*/ 92 w 388"/>
                <a:gd name="T67" fmla="*/ 402 h 822"/>
                <a:gd name="T68" fmla="*/ 31 w 388"/>
                <a:gd name="T69" fmla="*/ 412 h 822"/>
                <a:gd name="T70" fmla="*/ 7 w 388"/>
                <a:gd name="T71" fmla="*/ 397 h 822"/>
                <a:gd name="T72" fmla="*/ 0 w 388"/>
                <a:gd name="T73" fmla="*/ 366 h 822"/>
                <a:gd name="T74" fmla="*/ 42 w 388"/>
                <a:gd name="T75" fmla="*/ 339 h 822"/>
                <a:gd name="T76" fmla="*/ 78 w 388"/>
                <a:gd name="T77" fmla="*/ 340 h 8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8"/>
                <a:gd name="T118" fmla="*/ 0 h 822"/>
                <a:gd name="T119" fmla="*/ 388 w 388"/>
                <a:gd name="T120" fmla="*/ 822 h 8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8" h="822">
                  <a:moveTo>
                    <a:pt x="122" y="670"/>
                  </a:moveTo>
                  <a:lnTo>
                    <a:pt x="151" y="677"/>
                  </a:lnTo>
                  <a:lnTo>
                    <a:pt x="179" y="691"/>
                  </a:lnTo>
                  <a:lnTo>
                    <a:pt x="203" y="689"/>
                  </a:lnTo>
                  <a:lnTo>
                    <a:pt x="229" y="685"/>
                  </a:lnTo>
                  <a:lnTo>
                    <a:pt x="253" y="674"/>
                  </a:lnTo>
                  <a:lnTo>
                    <a:pt x="277" y="654"/>
                  </a:lnTo>
                  <a:lnTo>
                    <a:pt x="284" y="634"/>
                  </a:lnTo>
                  <a:lnTo>
                    <a:pt x="289" y="618"/>
                  </a:lnTo>
                  <a:lnTo>
                    <a:pt x="298" y="607"/>
                  </a:lnTo>
                  <a:lnTo>
                    <a:pt x="307" y="593"/>
                  </a:lnTo>
                  <a:lnTo>
                    <a:pt x="320" y="570"/>
                  </a:lnTo>
                  <a:lnTo>
                    <a:pt x="332" y="542"/>
                  </a:lnTo>
                  <a:lnTo>
                    <a:pt x="344" y="521"/>
                  </a:lnTo>
                  <a:lnTo>
                    <a:pt x="344" y="491"/>
                  </a:lnTo>
                  <a:lnTo>
                    <a:pt x="347" y="463"/>
                  </a:lnTo>
                  <a:lnTo>
                    <a:pt x="356" y="433"/>
                  </a:lnTo>
                  <a:lnTo>
                    <a:pt x="356" y="403"/>
                  </a:lnTo>
                  <a:lnTo>
                    <a:pt x="356" y="377"/>
                  </a:lnTo>
                  <a:lnTo>
                    <a:pt x="353" y="353"/>
                  </a:lnTo>
                  <a:lnTo>
                    <a:pt x="347" y="332"/>
                  </a:lnTo>
                  <a:lnTo>
                    <a:pt x="356" y="308"/>
                  </a:lnTo>
                  <a:lnTo>
                    <a:pt x="359" y="274"/>
                  </a:lnTo>
                  <a:lnTo>
                    <a:pt x="360" y="246"/>
                  </a:lnTo>
                  <a:lnTo>
                    <a:pt x="357" y="220"/>
                  </a:lnTo>
                  <a:lnTo>
                    <a:pt x="359" y="192"/>
                  </a:lnTo>
                  <a:lnTo>
                    <a:pt x="368" y="155"/>
                  </a:lnTo>
                  <a:lnTo>
                    <a:pt x="366" y="125"/>
                  </a:lnTo>
                  <a:lnTo>
                    <a:pt x="372" y="91"/>
                  </a:lnTo>
                  <a:lnTo>
                    <a:pt x="371" y="61"/>
                  </a:lnTo>
                  <a:lnTo>
                    <a:pt x="368" y="33"/>
                  </a:lnTo>
                  <a:lnTo>
                    <a:pt x="368" y="0"/>
                  </a:lnTo>
                  <a:lnTo>
                    <a:pt x="379" y="23"/>
                  </a:lnTo>
                  <a:lnTo>
                    <a:pt x="387" y="42"/>
                  </a:lnTo>
                  <a:lnTo>
                    <a:pt x="386" y="67"/>
                  </a:lnTo>
                  <a:lnTo>
                    <a:pt x="388" y="98"/>
                  </a:lnTo>
                  <a:lnTo>
                    <a:pt x="384" y="128"/>
                  </a:lnTo>
                  <a:lnTo>
                    <a:pt x="380" y="158"/>
                  </a:lnTo>
                  <a:lnTo>
                    <a:pt x="380" y="187"/>
                  </a:lnTo>
                  <a:lnTo>
                    <a:pt x="379" y="213"/>
                  </a:lnTo>
                  <a:lnTo>
                    <a:pt x="378" y="235"/>
                  </a:lnTo>
                  <a:lnTo>
                    <a:pt x="373" y="253"/>
                  </a:lnTo>
                  <a:lnTo>
                    <a:pt x="377" y="284"/>
                  </a:lnTo>
                  <a:lnTo>
                    <a:pt x="374" y="305"/>
                  </a:lnTo>
                  <a:lnTo>
                    <a:pt x="371" y="330"/>
                  </a:lnTo>
                  <a:lnTo>
                    <a:pt x="368" y="351"/>
                  </a:lnTo>
                  <a:lnTo>
                    <a:pt x="370" y="375"/>
                  </a:lnTo>
                  <a:lnTo>
                    <a:pt x="375" y="397"/>
                  </a:lnTo>
                  <a:lnTo>
                    <a:pt x="375" y="424"/>
                  </a:lnTo>
                  <a:lnTo>
                    <a:pt x="371" y="454"/>
                  </a:lnTo>
                  <a:lnTo>
                    <a:pt x="362" y="479"/>
                  </a:lnTo>
                  <a:lnTo>
                    <a:pt x="362" y="507"/>
                  </a:lnTo>
                  <a:lnTo>
                    <a:pt x="359" y="531"/>
                  </a:lnTo>
                  <a:lnTo>
                    <a:pt x="348" y="556"/>
                  </a:lnTo>
                  <a:lnTo>
                    <a:pt x="331" y="593"/>
                  </a:lnTo>
                  <a:lnTo>
                    <a:pt x="327" y="619"/>
                  </a:lnTo>
                  <a:lnTo>
                    <a:pt x="318" y="638"/>
                  </a:lnTo>
                  <a:lnTo>
                    <a:pt x="297" y="663"/>
                  </a:lnTo>
                  <a:lnTo>
                    <a:pt x="292" y="679"/>
                  </a:lnTo>
                  <a:lnTo>
                    <a:pt x="277" y="697"/>
                  </a:lnTo>
                  <a:lnTo>
                    <a:pt x="262" y="709"/>
                  </a:lnTo>
                  <a:lnTo>
                    <a:pt x="244" y="734"/>
                  </a:lnTo>
                  <a:lnTo>
                    <a:pt x="225" y="745"/>
                  </a:lnTo>
                  <a:lnTo>
                    <a:pt x="197" y="760"/>
                  </a:lnTo>
                  <a:lnTo>
                    <a:pt x="174" y="771"/>
                  </a:lnTo>
                  <a:lnTo>
                    <a:pt x="142" y="779"/>
                  </a:lnTo>
                  <a:lnTo>
                    <a:pt x="127" y="791"/>
                  </a:lnTo>
                  <a:lnTo>
                    <a:pt x="106" y="803"/>
                  </a:lnTo>
                  <a:lnTo>
                    <a:pt x="63" y="821"/>
                  </a:lnTo>
                  <a:lnTo>
                    <a:pt x="36" y="822"/>
                  </a:lnTo>
                  <a:lnTo>
                    <a:pt x="12" y="810"/>
                  </a:lnTo>
                  <a:lnTo>
                    <a:pt x="8" y="792"/>
                  </a:lnTo>
                  <a:lnTo>
                    <a:pt x="5" y="768"/>
                  </a:lnTo>
                  <a:lnTo>
                    <a:pt x="0" y="731"/>
                  </a:lnTo>
                  <a:lnTo>
                    <a:pt x="20" y="687"/>
                  </a:lnTo>
                  <a:lnTo>
                    <a:pt x="49" y="676"/>
                  </a:lnTo>
                  <a:lnTo>
                    <a:pt x="72" y="676"/>
                  </a:lnTo>
                  <a:lnTo>
                    <a:pt x="90" y="679"/>
                  </a:lnTo>
                  <a:lnTo>
                    <a:pt x="122" y="67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 rot="-3405074">
              <a:off x="2347" y="1411"/>
              <a:ext cx="170" cy="344"/>
            </a:xfrm>
            <a:custGeom>
              <a:avLst/>
              <a:gdLst>
                <a:gd name="T0" fmla="*/ 170 w 195"/>
                <a:gd name="T1" fmla="*/ 17 h 688"/>
                <a:gd name="T2" fmla="*/ 170 w 195"/>
                <a:gd name="T3" fmla="*/ 46 h 688"/>
                <a:gd name="T4" fmla="*/ 165 w 195"/>
                <a:gd name="T5" fmla="*/ 69 h 688"/>
                <a:gd name="T6" fmla="*/ 160 w 195"/>
                <a:gd name="T7" fmla="*/ 98 h 688"/>
                <a:gd name="T8" fmla="*/ 160 w 195"/>
                <a:gd name="T9" fmla="*/ 124 h 688"/>
                <a:gd name="T10" fmla="*/ 152 w 195"/>
                <a:gd name="T11" fmla="*/ 156 h 688"/>
                <a:gd name="T12" fmla="*/ 152 w 195"/>
                <a:gd name="T13" fmla="*/ 177 h 688"/>
                <a:gd name="T14" fmla="*/ 154 w 195"/>
                <a:gd name="T15" fmla="*/ 208 h 688"/>
                <a:gd name="T16" fmla="*/ 148 w 195"/>
                <a:gd name="T17" fmla="*/ 240 h 688"/>
                <a:gd name="T18" fmla="*/ 137 w 195"/>
                <a:gd name="T19" fmla="*/ 259 h 688"/>
                <a:gd name="T20" fmla="*/ 124 w 195"/>
                <a:gd name="T21" fmla="*/ 276 h 688"/>
                <a:gd name="T22" fmla="*/ 105 w 195"/>
                <a:gd name="T23" fmla="*/ 295 h 688"/>
                <a:gd name="T24" fmla="*/ 92 w 195"/>
                <a:gd name="T25" fmla="*/ 314 h 688"/>
                <a:gd name="T26" fmla="*/ 71 w 195"/>
                <a:gd name="T27" fmla="*/ 331 h 688"/>
                <a:gd name="T28" fmla="*/ 44 w 195"/>
                <a:gd name="T29" fmla="*/ 337 h 688"/>
                <a:gd name="T30" fmla="*/ 5 w 195"/>
                <a:gd name="T31" fmla="*/ 344 h 688"/>
                <a:gd name="T32" fmla="*/ 20 w 195"/>
                <a:gd name="T33" fmla="*/ 340 h 688"/>
                <a:gd name="T34" fmla="*/ 55 w 195"/>
                <a:gd name="T35" fmla="*/ 331 h 688"/>
                <a:gd name="T36" fmla="*/ 77 w 195"/>
                <a:gd name="T37" fmla="*/ 314 h 688"/>
                <a:gd name="T38" fmla="*/ 89 w 195"/>
                <a:gd name="T39" fmla="*/ 296 h 688"/>
                <a:gd name="T40" fmla="*/ 105 w 195"/>
                <a:gd name="T41" fmla="*/ 279 h 688"/>
                <a:gd name="T42" fmla="*/ 113 w 195"/>
                <a:gd name="T43" fmla="*/ 262 h 688"/>
                <a:gd name="T44" fmla="*/ 132 w 195"/>
                <a:gd name="T45" fmla="*/ 243 h 688"/>
                <a:gd name="T46" fmla="*/ 142 w 195"/>
                <a:gd name="T47" fmla="*/ 227 h 688"/>
                <a:gd name="T48" fmla="*/ 144 w 195"/>
                <a:gd name="T49" fmla="*/ 198 h 688"/>
                <a:gd name="T50" fmla="*/ 138 w 195"/>
                <a:gd name="T51" fmla="*/ 168 h 688"/>
                <a:gd name="T52" fmla="*/ 146 w 195"/>
                <a:gd name="T53" fmla="*/ 150 h 688"/>
                <a:gd name="T54" fmla="*/ 152 w 195"/>
                <a:gd name="T55" fmla="*/ 123 h 688"/>
                <a:gd name="T56" fmla="*/ 153 w 195"/>
                <a:gd name="T57" fmla="*/ 103 h 688"/>
                <a:gd name="T58" fmla="*/ 159 w 195"/>
                <a:gd name="T59" fmla="*/ 77 h 688"/>
                <a:gd name="T60" fmla="*/ 157 w 195"/>
                <a:gd name="T61" fmla="*/ 55 h 688"/>
                <a:gd name="T62" fmla="*/ 165 w 195"/>
                <a:gd name="T63" fmla="*/ 38 h 688"/>
                <a:gd name="T64" fmla="*/ 165 w 195"/>
                <a:gd name="T65" fmla="*/ 13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5"/>
                <a:gd name="T100" fmla="*/ 0 h 688"/>
                <a:gd name="T101" fmla="*/ 195 w 195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5" h="688">
                  <a:moveTo>
                    <a:pt x="192" y="0"/>
                  </a:moveTo>
                  <a:lnTo>
                    <a:pt x="195" y="33"/>
                  </a:lnTo>
                  <a:lnTo>
                    <a:pt x="195" y="67"/>
                  </a:lnTo>
                  <a:lnTo>
                    <a:pt x="195" y="93"/>
                  </a:lnTo>
                  <a:lnTo>
                    <a:pt x="191" y="109"/>
                  </a:lnTo>
                  <a:lnTo>
                    <a:pt x="189" y="137"/>
                  </a:lnTo>
                  <a:lnTo>
                    <a:pt x="189" y="155"/>
                  </a:lnTo>
                  <a:lnTo>
                    <a:pt x="183" y="197"/>
                  </a:lnTo>
                  <a:lnTo>
                    <a:pt x="182" y="232"/>
                  </a:lnTo>
                  <a:lnTo>
                    <a:pt x="183" y="249"/>
                  </a:lnTo>
                  <a:lnTo>
                    <a:pt x="180" y="277"/>
                  </a:lnTo>
                  <a:lnTo>
                    <a:pt x="174" y="311"/>
                  </a:lnTo>
                  <a:lnTo>
                    <a:pt x="168" y="327"/>
                  </a:lnTo>
                  <a:lnTo>
                    <a:pt x="174" y="354"/>
                  </a:lnTo>
                  <a:lnTo>
                    <a:pt x="177" y="387"/>
                  </a:lnTo>
                  <a:lnTo>
                    <a:pt x="177" y="417"/>
                  </a:lnTo>
                  <a:lnTo>
                    <a:pt x="174" y="454"/>
                  </a:lnTo>
                  <a:lnTo>
                    <a:pt x="170" y="480"/>
                  </a:lnTo>
                  <a:lnTo>
                    <a:pt x="163" y="500"/>
                  </a:lnTo>
                  <a:lnTo>
                    <a:pt x="157" y="518"/>
                  </a:lnTo>
                  <a:lnTo>
                    <a:pt x="149" y="533"/>
                  </a:lnTo>
                  <a:lnTo>
                    <a:pt x="142" y="551"/>
                  </a:lnTo>
                  <a:lnTo>
                    <a:pt x="130" y="567"/>
                  </a:lnTo>
                  <a:lnTo>
                    <a:pt x="121" y="590"/>
                  </a:lnTo>
                  <a:lnTo>
                    <a:pt x="115" y="609"/>
                  </a:lnTo>
                  <a:lnTo>
                    <a:pt x="105" y="627"/>
                  </a:lnTo>
                  <a:lnTo>
                    <a:pt x="94" y="643"/>
                  </a:lnTo>
                  <a:lnTo>
                    <a:pt x="82" y="662"/>
                  </a:lnTo>
                  <a:lnTo>
                    <a:pt x="66" y="670"/>
                  </a:lnTo>
                  <a:lnTo>
                    <a:pt x="51" y="674"/>
                  </a:lnTo>
                  <a:lnTo>
                    <a:pt x="29" y="686"/>
                  </a:lnTo>
                  <a:lnTo>
                    <a:pt x="6" y="688"/>
                  </a:lnTo>
                  <a:lnTo>
                    <a:pt x="0" y="680"/>
                  </a:lnTo>
                  <a:lnTo>
                    <a:pt x="23" y="679"/>
                  </a:lnTo>
                  <a:lnTo>
                    <a:pt x="39" y="671"/>
                  </a:lnTo>
                  <a:lnTo>
                    <a:pt x="63" y="661"/>
                  </a:lnTo>
                  <a:lnTo>
                    <a:pt x="81" y="646"/>
                  </a:lnTo>
                  <a:lnTo>
                    <a:pt x="88" y="628"/>
                  </a:lnTo>
                  <a:lnTo>
                    <a:pt x="96" y="613"/>
                  </a:lnTo>
                  <a:lnTo>
                    <a:pt x="102" y="591"/>
                  </a:lnTo>
                  <a:lnTo>
                    <a:pt x="115" y="579"/>
                  </a:lnTo>
                  <a:lnTo>
                    <a:pt x="121" y="557"/>
                  </a:lnTo>
                  <a:lnTo>
                    <a:pt x="127" y="538"/>
                  </a:lnTo>
                  <a:lnTo>
                    <a:pt x="130" y="524"/>
                  </a:lnTo>
                  <a:lnTo>
                    <a:pt x="139" y="506"/>
                  </a:lnTo>
                  <a:lnTo>
                    <a:pt x="151" y="487"/>
                  </a:lnTo>
                  <a:lnTo>
                    <a:pt x="160" y="474"/>
                  </a:lnTo>
                  <a:lnTo>
                    <a:pt x="163" y="455"/>
                  </a:lnTo>
                  <a:lnTo>
                    <a:pt x="167" y="423"/>
                  </a:lnTo>
                  <a:lnTo>
                    <a:pt x="165" y="396"/>
                  </a:lnTo>
                  <a:lnTo>
                    <a:pt x="160" y="362"/>
                  </a:lnTo>
                  <a:lnTo>
                    <a:pt x="158" y="335"/>
                  </a:lnTo>
                  <a:lnTo>
                    <a:pt x="157" y="327"/>
                  </a:lnTo>
                  <a:lnTo>
                    <a:pt x="168" y="299"/>
                  </a:lnTo>
                  <a:lnTo>
                    <a:pt x="174" y="271"/>
                  </a:lnTo>
                  <a:lnTo>
                    <a:pt x="174" y="247"/>
                  </a:lnTo>
                  <a:lnTo>
                    <a:pt x="171" y="234"/>
                  </a:lnTo>
                  <a:lnTo>
                    <a:pt x="176" y="207"/>
                  </a:lnTo>
                  <a:lnTo>
                    <a:pt x="174" y="195"/>
                  </a:lnTo>
                  <a:lnTo>
                    <a:pt x="182" y="154"/>
                  </a:lnTo>
                  <a:lnTo>
                    <a:pt x="180" y="136"/>
                  </a:lnTo>
                  <a:lnTo>
                    <a:pt x="180" y="110"/>
                  </a:lnTo>
                  <a:lnTo>
                    <a:pt x="188" y="93"/>
                  </a:lnTo>
                  <a:lnTo>
                    <a:pt x="189" y="76"/>
                  </a:lnTo>
                  <a:lnTo>
                    <a:pt x="189" y="49"/>
                  </a:lnTo>
                  <a:lnTo>
                    <a:pt x="189" y="2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 rot="-3405074">
              <a:off x="2337" y="1423"/>
              <a:ext cx="177" cy="347"/>
            </a:xfrm>
            <a:custGeom>
              <a:avLst/>
              <a:gdLst>
                <a:gd name="T0" fmla="*/ 171 w 206"/>
                <a:gd name="T1" fmla="*/ 9 h 692"/>
                <a:gd name="T2" fmla="*/ 166 w 206"/>
                <a:gd name="T3" fmla="*/ 38 h 692"/>
                <a:gd name="T4" fmla="*/ 164 w 206"/>
                <a:gd name="T5" fmla="*/ 52 h 692"/>
                <a:gd name="T6" fmla="*/ 157 w 206"/>
                <a:gd name="T7" fmla="*/ 79 h 692"/>
                <a:gd name="T8" fmla="*/ 157 w 206"/>
                <a:gd name="T9" fmla="*/ 106 h 692"/>
                <a:gd name="T10" fmla="*/ 158 w 206"/>
                <a:gd name="T11" fmla="*/ 116 h 692"/>
                <a:gd name="T12" fmla="*/ 156 w 206"/>
                <a:gd name="T13" fmla="*/ 134 h 692"/>
                <a:gd name="T14" fmla="*/ 144 w 206"/>
                <a:gd name="T15" fmla="*/ 157 h 692"/>
                <a:gd name="T16" fmla="*/ 143 w 206"/>
                <a:gd name="T17" fmla="*/ 190 h 692"/>
                <a:gd name="T18" fmla="*/ 137 w 206"/>
                <a:gd name="T19" fmla="*/ 215 h 692"/>
                <a:gd name="T20" fmla="*/ 140 w 206"/>
                <a:gd name="T21" fmla="*/ 235 h 692"/>
                <a:gd name="T22" fmla="*/ 121 w 206"/>
                <a:gd name="T23" fmla="*/ 258 h 692"/>
                <a:gd name="T24" fmla="*/ 105 w 206"/>
                <a:gd name="T25" fmla="*/ 280 h 692"/>
                <a:gd name="T26" fmla="*/ 93 w 206"/>
                <a:gd name="T27" fmla="*/ 296 h 692"/>
                <a:gd name="T28" fmla="*/ 75 w 206"/>
                <a:gd name="T29" fmla="*/ 313 h 692"/>
                <a:gd name="T30" fmla="*/ 46 w 206"/>
                <a:gd name="T31" fmla="*/ 319 h 692"/>
                <a:gd name="T32" fmla="*/ 27 w 206"/>
                <a:gd name="T33" fmla="*/ 333 h 692"/>
                <a:gd name="T34" fmla="*/ 0 w 206"/>
                <a:gd name="T35" fmla="*/ 340 h 692"/>
                <a:gd name="T36" fmla="*/ 30 w 206"/>
                <a:gd name="T37" fmla="*/ 322 h 692"/>
                <a:gd name="T38" fmla="*/ 60 w 206"/>
                <a:gd name="T39" fmla="*/ 313 h 692"/>
                <a:gd name="T40" fmla="*/ 84 w 206"/>
                <a:gd name="T41" fmla="*/ 298 h 692"/>
                <a:gd name="T42" fmla="*/ 95 w 206"/>
                <a:gd name="T43" fmla="*/ 281 h 692"/>
                <a:gd name="T44" fmla="*/ 116 w 206"/>
                <a:gd name="T45" fmla="*/ 255 h 692"/>
                <a:gd name="T46" fmla="*/ 129 w 206"/>
                <a:gd name="T47" fmla="*/ 237 h 692"/>
                <a:gd name="T48" fmla="*/ 130 w 206"/>
                <a:gd name="T49" fmla="*/ 219 h 692"/>
                <a:gd name="T50" fmla="*/ 134 w 206"/>
                <a:gd name="T51" fmla="*/ 192 h 692"/>
                <a:gd name="T52" fmla="*/ 142 w 206"/>
                <a:gd name="T53" fmla="*/ 171 h 692"/>
                <a:gd name="T54" fmla="*/ 139 w 206"/>
                <a:gd name="T55" fmla="*/ 152 h 692"/>
                <a:gd name="T56" fmla="*/ 148 w 206"/>
                <a:gd name="T57" fmla="*/ 134 h 692"/>
                <a:gd name="T58" fmla="*/ 150 w 206"/>
                <a:gd name="T59" fmla="*/ 120 h 692"/>
                <a:gd name="T60" fmla="*/ 147 w 206"/>
                <a:gd name="T61" fmla="*/ 90 h 692"/>
                <a:gd name="T62" fmla="*/ 153 w 206"/>
                <a:gd name="T63" fmla="*/ 69 h 692"/>
                <a:gd name="T64" fmla="*/ 160 w 206"/>
                <a:gd name="T65" fmla="*/ 47 h 692"/>
                <a:gd name="T66" fmla="*/ 157 w 206"/>
                <a:gd name="T67" fmla="*/ 32 h 692"/>
                <a:gd name="T68" fmla="*/ 163 w 206"/>
                <a:gd name="T69" fmla="*/ 12 h 6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6"/>
                <a:gd name="T106" fmla="*/ 0 h 692"/>
                <a:gd name="T107" fmla="*/ 206 w 206"/>
                <a:gd name="T108" fmla="*/ 692 h 6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6" h="692">
                  <a:moveTo>
                    <a:pt x="206" y="0"/>
                  </a:moveTo>
                  <a:lnTo>
                    <a:pt x="199" y="17"/>
                  </a:lnTo>
                  <a:lnTo>
                    <a:pt x="193" y="57"/>
                  </a:lnTo>
                  <a:lnTo>
                    <a:pt x="193" y="75"/>
                  </a:lnTo>
                  <a:lnTo>
                    <a:pt x="193" y="94"/>
                  </a:lnTo>
                  <a:lnTo>
                    <a:pt x="191" y="103"/>
                  </a:lnTo>
                  <a:lnTo>
                    <a:pt x="186" y="122"/>
                  </a:lnTo>
                  <a:lnTo>
                    <a:pt x="183" y="158"/>
                  </a:lnTo>
                  <a:lnTo>
                    <a:pt x="183" y="195"/>
                  </a:lnTo>
                  <a:lnTo>
                    <a:pt x="183" y="211"/>
                  </a:lnTo>
                  <a:lnTo>
                    <a:pt x="183" y="223"/>
                  </a:lnTo>
                  <a:lnTo>
                    <a:pt x="184" y="232"/>
                  </a:lnTo>
                  <a:lnTo>
                    <a:pt x="183" y="249"/>
                  </a:lnTo>
                  <a:lnTo>
                    <a:pt x="181" y="268"/>
                  </a:lnTo>
                  <a:lnTo>
                    <a:pt x="172" y="298"/>
                  </a:lnTo>
                  <a:lnTo>
                    <a:pt x="168" y="314"/>
                  </a:lnTo>
                  <a:lnTo>
                    <a:pt x="169" y="347"/>
                  </a:lnTo>
                  <a:lnTo>
                    <a:pt x="166" y="379"/>
                  </a:lnTo>
                  <a:lnTo>
                    <a:pt x="162" y="411"/>
                  </a:lnTo>
                  <a:lnTo>
                    <a:pt x="160" y="429"/>
                  </a:lnTo>
                  <a:lnTo>
                    <a:pt x="160" y="443"/>
                  </a:lnTo>
                  <a:lnTo>
                    <a:pt x="163" y="469"/>
                  </a:lnTo>
                  <a:lnTo>
                    <a:pt x="153" y="488"/>
                  </a:lnTo>
                  <a:lnTo>
                    <a:pt x="141" y="514"/>
                  </a:lnTo>
                  <a:lnTo>
                    <a:pt x="129" y="535"/>
                  </a:lnTo>
                  <a:lnTo>
                    <a:pt x="122" y="558"/>
                  </a:lnTo>
                  <a:lnTo>
                    <a:pt x="120" y="575"/>
                  </a:lnTo>
                  <a:lnTo>
                    <a:pt x="108" y="590"/>
                  </a:lnTo>
                  <a:lnTo>
                    <a:pt x="101" y="609"/>
                  </a:lnTo>
                  <a:lnTo>
                    <a:pt x="87" y="625"/>
                  </a:lnTo>
                  <a:lnTo>
                    <a:pt x="71" y="633"/>
                  </a:lnTo>
                  <a:lnTo>
                    <a:pt x="53" y="637"/>
                  </a:lnTo>
                  <a:lnTo>
                    <a:pt x="43" y="649"/>
                  </a:lnTo>
                  <a:lnTo>
                    <a:pt x="32" y="665"/>
                  </a:lnTo>
                  <a:lnTo>
                    <a:pt x="6" y="692"/>
                  </a:lnTo>
                  <a:lnTo>
                    <a:pt x="0" y="679"/>
                  </a:lnTo>
                  <a:lnTo>
                    <a:pt x="17" y="667"/>
                  </a:lnTo>
                  <a:lnTo>
                    <a:pt x="35" y="643"/>
                  </a:lnTo>
                  <a:lnTo>
                    <a:pt x="49" y="633"/>
                  </a:lnTo>
                  <a:lnTo>
                    <a:pt x="70" y="624"/>
                  </a:lnTo>
                  <a:lnTo>
                    <a:pt x="90" y="618"/>
                  </a:lnTo>
                  <a:lnTo>
                    <a:pt x="98" y="594"/>
                  </a:lnTo>
                  <a:lnTo>
                    <a:pt x="105" y="575"/>
                  </a:lnTo>
                  <a:lnTo>
                    <a:pt x="110" y="560"/>
                  </a:lnTo>
                  <a:lnTo>
                    <a:pt x="120" y="535"/>
                  </a:lnTo>
                  <a:lnTo>
                    <a:pt x="135" y="508"/>
                  </a:lnTo>
                  <a:lnTo>
                    <a:pt x="145" y="488"/>
                  </a:lnTo>
                  <a:lnTo>
                    <a:pt x="150" y="472"/>
                  </a:lnTo>
                  <a:lnTo>
                    <a:pt x="156" y="460"/>
                  </a:lnTo>
                  <a:lnTo>
                    <a:pt x="151" y="436"/>
                  </a:lnTo>
                  <a:lnTo>
                    <a:pt x="153" y="409"/>
                  </a:lnTo>
                  <a:lnTo>
                    <a:pt x="156" y="382"/>
                  </a:lnTo>
                  <a:lnTo>
                    <a:pt x="160" y="368"/>
                  </a:lnTo>
                  <a:lnTo>
                    <a:pt x="165" y="342"/>
                  </a:lnTo>
                  <a:lnTo>
                    <a:pt x="162" y="323"/>
                  </a:lnTo>
                  <a:lnTo>
                    <a:pt x="162" y="304"/>
                  </a:lnTo>
                  <a:lnTo>
                    <a:pt x="166" y="283"/>
                  </a:lnTo>
                  <a:lnTo>
                    <a:pt x="172" y="268"/>
                  </a:lnTo>
                  <a:lnTo>
                    <a:pt x="175" y="259"/>
                  </a:lnTo>
                  <a:lnTo>
                    <a:pt x="175" y="240"/>
                  </a:lnTo>
                  <a:lnTo>
                    <a:pt x="171" y="211"/>
                  </a:lnTo>
                  <a:lnTo>
                    <a:pt x="171" y="180"/>
                  </a:lnTo>
                  <a:lnTo>
                    <a:pt x="172" y="162"/>
                  </a:lnTo>
                  <a:lnTo>
                    <a:pt x="178" y="137"/>
                  </a:lnTo>
                  <a:lnTo>
                    <a:pt x="180" y="116"/>
                  </a:lnTo>
                  <a:lnTo>
                    <a:pt x="186" y="94"/>
                  </a:lnTo>
                  <a:lnTo>
                    <a:pt x="183" y="76"/>
                  </a:lnTo>
                  <a:lnTo>
                    <a:pt x="183" y="63"/>
                  </a:lnTo>
                  <a:lnTo>
                    <a:pt x="184" y="41"/>
                  </a:lnTo>
                  <a:lnTo>
                    <a:pt x="190" y="24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8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 rot="-3405074">
              <a:off x="2220" y="1615"/>
              <a:ext cx="140" cy="465"/>
            </a:xfrm>
            <a:custGeom>
              <a:avLst/>
              <a:gdLst>
                <a:gd name="T0" fmla="*/ 125 w 162"/>
                <a:gd name="T1" fmla="*/ 385 h 930"/>
                <a:gd name="T2" fmla="*/ 137 w 162"/>
                <a:gd name="T3" fmla="*/ 411 h 930"/>
                <a:gd name="T4" fmla="*/ 140 w 162"/>
                <a:gd name="T5" fmla="*/ 438 h 930"/>
                <a:gd name="T6" fmla="*/ 124 w 162"/>
                <a:gd name="T7" fmla="*/ 456 h 930"/>
                <a:gd name="T8" fmla="*/ 91 w 162"/>
                <a:gd name="T9" fmla="*/ 464 h 930"/>
                <a:gd name="T10" fmla="*/ 51 w 162"/>
                <a:gd name="T11" fmla="*/ 462 h 930"/>
                <a:gd name="T12" fmla="*/ 46 w 162"/>
                <a:gd name="T13" fmla="*/ 449 h 930"/>
                <a:gd name="T14" fmla="*/ 53 w 162"/>
                <a:gd name="T15" fmla="*/ 432 h 930"/>
                <a:gd name="T16" fmla="*/ 53 w 162"/>
                <a:gd name="T17" fmla="*/ 397 h 930"/>
                <a:gd name="T18" fmla="*/ 46 w 162"/>
                <a:gd name="T19" fmla="*/ 368 h 930"/>
                <a:gd name="T20" fmla="*/ 35 w 162"/>
                <a:gd name="T21" fmla="*/ 345 h 930"/>
                <a:gd name="T22" fmla="*/ 35 w 162"/>
                <a:gd name="T23" fmla="*/ 316 h 930"/>
                <a:gd name="T24" fmla="*/ 21 w 162"/>
                <a:gd name="T25" fmla="*/ 294 h 930"/>
                <a:gd name="T26" fmla="*/ 14 w 162"/>
                <a:gd name="T27" fmla="*/ 257 h 930"/>
                <a:gd name="T28" fmla="*/ 14 w 162"/>
                <a:gd name="T29" fmla="*/ 229 h 930"/>
                <a:gd name="T30" fmla="*/ 0 w 162"/>
                <a:gd name="T31" fmla="*/ 192 h 930"/>
                <a:gd name="T32" fmla="*/ 10 w 162"/>
                <a:gd name="T33" fmla="*/ 156 h 930"/>
                <a:gd name="T34" fmla="*/ 6 w 162"/>
                <a:gd name="T35" fmla="*/ 127 h 930"/>
                <a:gd name="T36" fmla="*/ 6 w 162"/>
                <a:gd name="T37" fmla="*/ 98 h 930"/>
                <a:gd name="T38" fmla="*/ 21 w 162"/>
                <a:gd name="T39" fmla="*/ 61 h 930"/>
                <a:gd name="T40" fmla="*/ 16 w 162"/>
                <a:gd name="T41" fmla="*/ 21 h 930"/>
                <a:gd name="T42" fmla="*/ 18 w 162"/>
                <a:gd name="T43" fmla="*/ 8 h 930"/>
                <a:gd name="T44" fmla="*/ 37 w 162"/>
                <a:gd name="T45" fmla="*/ 23 h 930"/>
                <a:gd name="T46" fmla="*/ 48 w 162"/>
                <a:gd name="T47" fmla="*/ 42 h 930"/>
                <a:gd name="T48" fmla="*/ 45 w 162"/>
                <a:gd name="T49" fmla="*/ 70 h 930"/>
                <a:gd name="T50" fmla="*/ 38 w 162"/>
                <a:gd name="T51" fmla="*/ 99 h 930"/>
                <a:gd name="T52" fmla="*/ 40 w 162"/>
                <a:gd name="T53" fmla="*/ 134 h 930"/>
                <a:gd name="T54" fmla="*/ 46 w 162"/>
                <a:gd name="T55" fmla="*/ 154 h 930"/>
                <a:gd name="T56" fmla="*/ 41 w 162"/>
                <a:gd name="T57" fmla="*/ 181 h 930"/>
                <a:gd name="T58" fmla="*/ 41 w 162"/>
                <a:gd name="T59" fmla="*/ 206 h 930"/>
                <a:gd name="T60" fmla="*/ 48 w 162"/>
                <a:gd name="T61" fmla="*/ 230 h 930"/>
                <a:gd name="T62" fmla="*/ 44 w 162"/>
                <a:gd name="T63" fmla="*/ 258 h 930"/>
                <a:gd name="T64" fmla="*/ 56 w 162"/>
                <a:gd name="T65" fmla="*/ 277 h 930"/>
                <a:gd name="T66" fmla="*/ 68 w 162"/>
                <a:gd name="T67" fmla="*/ 302 h 930"/>
                <a:gd name="T68" fmla="*/ 71 w 162"/>
                <a:gd name="T69" fmla="*/ 332 h 930"/>
                <a:gd name="T70" fmla="*/ 87 w 162"/>
                <a:gd name="T71" fmla="*/ 357 h 930"/>
                <a:gd name="T72" fmla="*/ 114 w 162"/>
                <a:gd name="T73" fmla="*/ 376 h 9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"/>
                <a:gd name="T112" fmla="*/ 0 h 930"/>
                <a:gd name="T113" fmla="*/ 162 w 162"/>
                <a:gd name="T114" fmla="*/ 930 h 9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" h="930">
                  <a:moveTo>
                    <a:pt x="132" y="751"/>
                  </a:moveTo>
                  <a:lnTo>
                    <a:pt x="145" y="770"/>
                  </a:lnTo>
                  <a:lnTo>
                    <a:pt x="149" y="796"/>
                  </a:lnTo>
                  <a:lnTo>
                    <a:pt x="158" y="821"/>
                  </a:lnTo>
                  <a:lnTo>
                    <a:pt x="160" y="856"/>
                  </a:lnTo>
                  <a:lnTo>
                    <a:pt x="162" y="875"/>
                  </a:lnTo>
                  <a:lnTo>
                    <a:pt x="154" y="900"/>
                  </a:lnTo>
                  <a:lnTo>
                    <a:pt x="143" y="912"/>
                  </a:lnTo>
                  <a:lnTo>
                    <a:pt x="128" y="918"/>
                  </a:lnTo>
                  <a:lnTo>
                    <a:pt x="105" y="928"/>
                  </a:lnTo>
                  <a:lnTo>
                    <a:pt x="82" y="930"/>
                  </a:lnTo>
                  <a:lnTo>
                    <a:pt x="59" y="924"/>
                  </a:lnTo>
                  <a:lnTo>
                    <a:pt x="41" y="915"/>
                  </a:lnTo>
                  <a:lnTo>
                    <a:pt x="53" y="897"/>
                  </a:lnTo>
                  <a:lnTo>
                    <a:pt x="56" y="879"/>
                  </a:lnTo>
                  <a:lnTo>
                    <a:pt x="61" y="863"/>
                  </a:lnTo>
                  <a:lnTo>
                    <a:pt x="62" y="833"/>
                  </a:lnTo>
                  <a:lnTo>
                    <a:pt x="61" y="793"/>
                  </a:lnTo>
                  <a:lnTo>
                    <a:pt x="57" y="765"/>
                  </a:lnTo>
                  <a:lnTo>
                    <a:pt x="53" y="736"/>
                  </a:lnTo>
                  <a:lnTo>
                    <a:pt x="50" y="713"/>
                  </a:lnTo>
                  <a:lnTo>
                    <a:pt x="40" y="689"/>
                  </a:lnTo>
                  <a:lnTo>
                    <a:pt x="41" y="656"/>
                  </a:lnTo>
                  <a:lnTo>
                    <a:pt x="40" y="632"/>
                  </a:lnTo>
                  <a:lnTo>
                    <a:pt x="37" y="610"/>
                  </a:lnTo>
                  <a:lnTo>
                    <a:pt x="24" y="588"/>
                  </a:lnTo>
                  <a:lnTo>
                    <a:pt x="13" y="548"/>
                  </a:lnTo>
                  <a:lnTo>
                    <a:pt x="16" y="513"/>
                  </a:lnTo>
                  <a:lnTo>
                    <a:pt x="18" y="482"/>
                  </a:lnTo>
                  <a:lnTo>
                    <a:pt x="16" y="458"/>
                  </a:lnTo>
                  <a:lnTo>
                    <a:pt x="12" y="421"/>
                  </a:lnTo>
                  <a:lnTo>
                    <a:pt x="0" y="384"/>
                  </a:lnTo>
                  <a:lnTo>
                    <a:pt x="6" y="352"/>
                  </a:lnTo>
                  <a:lnTo>
                    <a:pt x="12" y="312"/>
                  </a:lnTo>
                  <a:lnTo>
                    <a:pt x="12" y="278"/>
                  </a:lnTo>
                  <a:lnTo>
                    <a:pt x="7" y="254"/>
                  </a:lnTo>
                  <a:lnTo>
                    <a:pt x="9" y="232"/>
                  </a:lnTo>
                  <a:lnTo>
                    <a:pt x="7" y="195"/>
                  </a:lnTo>
                  <a:lnTo>
                    <a:pt x="16" y="164"/>
                  </a:lnTo>
                  <a:lnTo>
                    <a:pt x="24" y="122"/>
                  </a:lnTo>
                  <a:lnTo>
                    <a:pt x="27" y="77"/>
                  </a:lnTo>
                  <a:lnTo>
                    <a:pt x="18" y="42"/>
                  </a:lnTo>
                  <a:lnTo>
                    <a:pt x="4" y="0"/>
                  </a:lnTo>
                  <a:lnTo>
                    <a:pt x="21" y="16"/>
                  </a:lnTo>
                  <a:lnTo>
                    <a:pt x="34" y="30"/>
                  </a:lnTo>
                  <a:lnTo>
                    <a:pt x="43" y="45"/>
                  </a:lnTo>
                  <a:lnTo>
                    <a:pt x="50" y="62"/>
                  </a:lnTo>
                  <a:lnTo>
                    <a:pt x="55" y="84"/>
                  </a:lnTo>
                  <a:lnTo>
                    <a:pt x="55" y="109"/>
                  </a:lnTo>
                  <a:lnTo>
                    <a:pt x="52" y="140"/>
                  </a:lnTo>
                  <a:lnTo>
                    <a:pt x="46" y="174"/>
                  </a:lnTo>
                  <a:lnTo>
                    <a:pt x="44" y="198"/>
                  </a:lnTo>
                  <a:lnTo>
                    <a:pt x="43" y="237"/>
                  </a:lnTo>
                  <a:lnTo>
                    <a:pt x="46" y="268"/>
                  </a:lnTo>
                  <a:lnTo>
                    <a:pt x="52" y="292"/>
                  </a:lnTo>
                  <a:lnTo>
                    <a:pt x="53" y="308"/>
                  </a:lnTo>
                  <a:lnTo>
                    <a:pt x="52" y="338"/>
                  </a:lnTo>
                  <a:lnTo>
                    <a:pt x="47" y="361"/>
                  </a:lnTo>
                  <a:lnTo>
                    <a:pt x="43" y="383"/>
                  </a:lnTo>
                  <a:lnTo>
                    <a:pt x="47" y="412"/>
                  </a:lnTo>
                  <a:lnTo>
                    <a:pt x="55" y="438"/>
                  </a:lnTo>
                  <a:lnTo>
                    <a:pt x="56" y="460"/>
                  </a:lnTo>
                  <a:lnTo>
                    <a:pt x="55" y="484"/>
                  </a:lnTo>
                  <a:lnTo>
                    <a:pt x="51" y="515"/>
                  </a:lnTo>
                  <a:lnTo>
                    <a:pt x="58" y="533"/>
                  </a:lnTo>
                  <a:lnTo>
                    <a:pt x="65" y="554"/>
                  </a:lnTo>
                  <a:lnTo>
                    <a:pt x="73" y="579"/>
                  </a:lnTo>
                  <a:lnTo>
                    <a:pt x="79" y="603"/>
                  </a:lnTo>
                  <a:lnTo>
                    <a:pt x="82" y="631"/>
                  </a:lnTo>
                  <a:lnTo>
                    <a:pt x="82" y="664"/>
                  </a:lnTo>
                  <a:lnTo>
                    <a:pt x="94" y="693"/>
                  </a:lnTo>
                  <a:lnTo>
                    <a:pt x="101" y="713"/>
                  </a:lnTo>
                  <a:lnTo>
                    <a:pt x="115" y="733"/>
                  </a:lnTo>
                  <a:lnTo>
                    <a:pt x="132" y="751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23528" y="2059259"/>
            <a:ext cx="2816547" cy="3422714"/>
            <a:chOff x="323528" y="3357563"/>
            <a:chExt cx="2816547" cy="34227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 rot="20369113">
              <a:off x="1187450" y="46545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 rot="20369113">
              <a:off x="1403350" y="50133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 rot="20369113">
              <a:off x="827088" y="55181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 rot="20369113">
              <a:off x="1906588" y="49418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 rot="20369113">
              <a:off x="1763713" y="54467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 rot="1200000">
              <a:off x="2195513" y="50863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 rot="1200000">
              <a:off x="1690688" y="52308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 rot="1200000">
              <a:off x="1547813" y="47974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 rot="6000000">
              <a:off x="1038225" y="50180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 rot="6000000">
              <a:off x="1255713" y="53070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 rot="9000000">
              <a:off x="2195513" y="53736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 rot="9000000">
              <a:off x="1258888" y="55895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 rot="9000000">
              <a:off x="1835150" y="56626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 rot="20369113">
              <a:off x="1979613" y="33575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 rot="20369113">
              <a:off x="2195513" y="37163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 rot="20369113">
              <a:off x="1619250" y="42211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 rot="20369113">
              <a:off x="2627313" y="38608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 rot="20369113">
              <a:off x="2484438" y="43656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Rectangle 33"/>
            <p:cNvSpPr>
              <a:spLocks noChangeArrowheads="1"/>
            </p:cNvSpPr>
            <p:nvPr/>
          </p:nvSpPr>
          <p:spPr bwMode="auto">
            <a:xfrm rot="1200000">
              <a:off x="2916238" y="40052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" name="Rectangle 34"/>
            <p:cNvSpPr>
              <a:spLocks noChangeArrowheads="1"/>
            </p:cNvSpPr>
            <p:nvPr/>
          </p:nvSpPr>
          <p:spPr bwMode="auto">
            <a:xfrm rot="1200000">
              <a:off x="2411413" y="41497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 rot="1200000">
              <a:off x="2339975" y="35004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 rot="6000000">
              <a:off x="1830388" y="37211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" name="Rectangle 37"/>
            <p:cNvSpPr>
              <a:spLocks noChangeArrowheads="1"/>
            </p:cNvSpPr>
            <p:nvPr/>
          </p:nvSpPr>
          <p:spPr bwMode="auto">
            <a:xfrm rot="6000000">
              <a:off x="2047875" y="40100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Rectangle 38"/>
            <p:cNvSpPr>
              <a:spLocks noChangeArrowheads="1"/>
            </p:cNvSpPr>
            <p:nvPr/>
          </p:nvSpPr>
          <p:spPr bwMode="auto">
            <a:xfrm rot="9000000">
              <a:off x="2916238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 rot="9000000">
              <a:off x="2051050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 rot="9000000">
              <a:off x="2555875" y="45815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323528" y="5949280"/>
              <a:ext cx="154505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dirty="0" err="1">
                  <a:latin typeface="Tahoma" pitchFamily="34" charset="0"/>
                </a:rPr>
                <a:t>Arcilla</a:t>
              </a:r>
              <a:r>
                <a:rPr lang="pt-BR" sz="2400" b="1" dirty="0">
                  <a:latin typeface="Tahoma" pitchFamily="34" charset="0"/>
                </a:rPr>
                <a:t> dispersa</a:t>
              </a:r>
            </a:p>
          </p:txBody>
        </p:sp>
        <p:cxnSp>
          <p:nvCxnSpPr>
            <p:cNvPr id="44" name="Conector de seta reta 43"/>
            <p:cNvCxnSpPr/>
            <p:nvPr/>
          </p:nvCxnSpPr>
          <p:spPr>
            <a:xfrm flipV="1">
              <a:off x="939006" y="5713681"/>
              <a:ext cx="211137" cy="2355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130"/>
          <p:cNvGrpSpPr>
            <a:grpSpLocks/>
          </p:cNvGrpSpPr>
          <p:nvPr/>
        </p:nvGrpSpPr>
        <p:grpSpPr bwMode="auto">
          <a:xfrm>
            <a:off x="5092700" y="1916832"/>
            <a:ext cx="3798888" cy="3238501"/>
            <a:chOff x="3208" y="2116"/>
            <a:chExt cx="2393" cy="2040"/>
          </a:xfrm>
        </p:grpSpPr>
        <p:grpSp>
          <p:nvGrpSpPr>
            <p:cNvPr id="46" name="Group 45"/>
            <p:cNvGrpSpPr>
              <a:grpSpLocks/>
            </p:cNvGrpSpPr>
            <p:nvPr/>
          </p:nvGrpSpPr>
          <p:grpSpPr bwMode="auto">
            <a:xfrm rot="-621878">
              <a:off x="3208" y="2205"/>
              <a:ext cx="1931" cy="881"/>
              <a:chOff x="1625" y="1468"/>
              <a:chExt cx="1399" cy="510"/>
            </a:xfrm>
          </p:grpSpPr>
          <p:sp>
            <p:nvSpPr>
              <p:cNvPr id="114" name="Freeform 46"/>
              <p:cNvSpPr>
                <a:spLocks/>
              </p:cNvSpPr>
              <p:nvPr/>
            </p:nvSpPr>
            <p:spPr bwMode="auto">
              <a:xfrm rot="-3405074">
                <a:off x="2198" y="1175"/>
                <a:ext cx="235" cy="1372"/>
              </a:xfrm>
              <a:custGeom>
                <a:avLst/>
                <a:gdLst>
                  <a:gd name="T0" fmla="*/ 114 w 271"/>
                  <a:gd name="T1" fmla="*/ 6 h 2744"/>
                  <a:gd name="T2" fmla="*/ 69 w 271"/>
                  <a:gd name="T3" fmla="*/ 40 h 2744"/>
                  <a:gd name="T4" fmla="*/ 53 w 271"/>
                  <a:gd name="T5" fmla="*/ 110 h 2744"/>
                  <a:gd name="T6" fmla="*/ 58 w 271"/>
                  <a:gd name="T7" fmla="*/ 172 h 2744"/>
                  <a:gd name="T8" fmla="*/ 48 w 271"/>
                  <a:gd name="T9" fmla="*/ 218 h 2744"/>
                  <a:gd name="T10" fmla="*/ 48 w 271"/>
                  <a:gd name="T11" fmla="*/ 268 h 2744"/>
                  <a:gd name="T12" fmla="*/ 53 w 271"/>
                  <a:gd name="T13" fmla="*/ 343 h 2744"/>
                  <a:gd name="T14" fmla="*/ 48 w 271"/>
                  <a:gd name="T15" fmla="*/ 389 h 2744"/>
                  <a:gd name="T16" fmla="*/ 58 w 271"/>
                  <a:gd name="T17" fmla="*/ 444 h 2744"/>
                  <a:gd name="T18" fmla="*/ 40 w 271"/>
                  <a:gd name="T19" fmla="*/ 511 h 2744"/>
                  <a:gd name="T20" fmla="*/ 50 w 271"/>
                  <a:gd name="T21" fmla="*/ 568 h 2744"/>
                  <a:gd name="T22" fmla="*/ 53 w 271"/>
                  <a:gd name="T23" fmla="*/ 622 h 2744"/>
                  <a:gd name="T24" fmla="*/ 40 w 271"/>
                  <a:gd name="T25" fmla="*/ 678 h 2744"/>
                  <a:gd name="T26" fmla="*/ 48 w 271"/>
                  <a:gd name="T27" fmla="*/ 731 h 2744"/>
                  <a:gd name="T28" fmla="*/ 50 w 271"/>
                  <a:gd name="T29" fmla="*/ 789 h 2744"/>
                  <a:gd name="T30" fmla="*/ 37 w 271"/>
                  <a:gd name="T31" fmla="*/ 841 h 2744"/>
                  <a:gd name="T32" fmla="*/ 37 w 271"/>
                  <a:gd name="T33" fmla="*/ 898 h 2744"/>
                  <a:gd name="T34" fmla="*/ 45 w 271"/>
                  <a:gd name="T35" fmla="*/ 949 h 2744"/>
                  <a:gd name="T36" fmla="*/ 42 w 271"/>
                  <a:gd name="T37" fmla="*/ 1006 h 2744"/>
                  <a:gd name="T38" fmla="*/ 32 w 271"/>
                  <a:gd name="T39" fmla="*/ 1062 h 2744"/>
                  <a:gd name="T40" fmla="*/ 32 w 271"/>
                  <a:gd name="T41" fmla="*/ 1142 h 2744"/>
                  <a:gd name="T42" fmla="*/ 18 w 271"/>
                  <a:gd name="T43" fmla="*/ 1197 h 2744"/>
                  <a:gd name="T44" fmla="*/ 26 w 271"/>
                  <a:gd name="T45" fmla="*/ 1248 h 2744"/>
                  <a:gd name="T46" fmla="*/ 10 w 271"/>
                  <a:gd name="T47" fmla="*/ 1285 h 2744"/>
                  <a:gd name="T48" fmla="*/ 0 w 271"/>
                  <a:gd name="T49" fmla="*/ 1340 h 2744"/>
                  <a:gd name="T50" fmla="*/ 37 w 271"/>
                  <a:gd name="T51" fmla="*/ 1368 h 2744"/>
                  <a:gd name="T52" fmla="*/ 127 w 271"/>
                  <a:gd name="T53" fmla="*/ 1372 h 2744"/>
                  <a:gd name="T54" fmla="*/ 212 w 271"/>
                  <a:gd name="T55" fmla="*/ 1360 h 2744"/>
                  <a:gd name="T56" fmla="*/ 235 w 271"/>
                  <a:gd name="T57" fmla="*/ 1344 h 2744"/>
                  <a:gd name="T58" fmla="*/ 228 w 271"/>
                  <a:gd name="T59" fmla="*/ 1324 h 2744"/>
                  <a:gd name="T60" fmla="*/ 209 w 271"/>
                  <a:gd name="T61" fmla="*/ 1299 h 2744"/>
                  <a:gd name="T62" fmla="*/ 193 w 271"/>
                  <a:gd name="T63" fmla="*/ 1265 h 2744"/>
                  <a:gd name="T64" fmla="*/ 188 w 271"/>
                  <a:gd name="T65" fmla="*/ 1217 h 2744"/>
                  <a:gd name="T66" fmla="*/ 201 w 271"/>
                  <a:gd name="T67" fmla="*/ 1175 h 2744"/>
                  <a:gd name="T68" fmla="*/ 193 w 271"/>
                  <a:gd name="T69" fmla="*/ 1126 h 2744"/>
                  <a:gd name="T70" fmla="*/ 206 w 271"/>
                  <a:gd name="T71" fmla="*/ 1055 h 2744"/>
                  <a:gd name="T72" fmla="*/ 199 w 271"/>
                  <a:gd name="T73" fmla="*/ 994 h 2744"/>
                  <a:gd name="T74" fmla="*/ 206 w 271"/>
                  <a:gd name="T75" fmla="*/ 942 h 2744"/>
                  <a:gd name="T76" fmla="*/ 214 w 271"/>
                  <a:gd name="T77" fmla="*/ 881 h 2744"/>
                  <a:gd name="T78" fmla="*/ 212 w 271"/>
                  <a:gd name="T79" fmla="*/ 830 h 2744"/>
                  <a:gd name="T80" fmla="*/ 199 w 271"/>
                  <a:gd name="T81" fmla="*/ 786 h 2744"/>
                  <a:gd name="T82" fmla="*/ 212 w 271"/>
                  <a:gd name="T83" fmla="*/ 728 h 2744"/>
                  <a:gd name="T84" fmla="*/ 219 w 271"/>
                  <a:gd name="T85" fmla="*/ 673 h 2744"/>
                  <a:gd name="T86" fmla="*/ 207 w 271"/>
                  <a:gd name="T87" fmla="*/ 622 h 2744"/>
                  <a:gd name="T88" fmla="*/ 207 w 271"/>
                  <a:gd name="T89" fmla="*/ 574 h 2744"/>
                  <a:gd name="T90" fmla="*/ 217 w 271"/>
                  <a:gd name="T91" fmla="*/ 528 h 2744"/>
                  <a:gd name="T92" fmla="*/ 207 w 271"/>
                  <a:gd name="T93" fmla="*/ 479 h 2744"/>
                  <a:gd name="T94" fmla="*/ 219 w 271"/>
                  <a:gd name="T95" fmla="*/ 402 h 2744"/>
                  <a:gd name="T96" fmla="*/ 222 w 271"/>
                  <a:gd name="T97" fmla="*/ 350 h 2744"/>
                  <a:gd name="T98" fmla="*/ 212 w 271"/>
                  <a:gd name="T99" fmla="*/ 306 h 2744"/>
                  <a:gd name="T100" fmla="*/ 222 w 271"/>
                  <a:gd name="T101" fmla="*/ 237 h 2744"/>
                  <a:gd name="T102" fmla="*/ 212 w 271"/>
                  <a:gd name="T103" fmla="*/ 181 h 2744"/>
                  <a:gd name="T104" fmla="*/ 209 w 271"/>
                  <a:gd name="T105" fmla="*/ 114 h 2744"/>
                  <a:gd name="T106" fmla="*/ 218 w 271"/>
                  <a:gd name="T107" fmla="*/ 58 h 2744"/>
                  <a:gd name="T108" fmla="*/ 197 w 271"/>
                  <a:gd name="T109" fmla="*/ 15 h 2744"/>
                  <a:gd name="T110" fmla="*/ 139 w 271"/>
                  <a:gd name="T111" fmla="*/ 0 h 27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1"/>
                  <a:gd name="T169" fmla="*/ 0 h 2744"/>
                  <a:gd name="T170" fmla="*/ 271 w 271"/>
                  <a:gd name="T171" fmla="*/ 2744 h 27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1" h="2744">
                    <a:moveTo>
                      <a:pt x="160" y="0"/>
                    </a:moveTo>
                    <a:lnTo>
                      <a:pt x="131" y="12"/>
                    </a:lnTo>
                    <a:lnTo>
                      <a:pt x="116" y="31"/>
                    </a:lnTo>
                    <a:lnTo>
                      <a:pt x="79" y="79"/>
                    </a:lnTo>
                    <a:lnTo>
                      <a:pt x="61" y="142"/>
                    </a:lnTo>
                    <a:lnTo>
                      <a:pt x="61" y="220"/>
                    </a:lnTo>
                    <a:lnTo>
                      <a:pt x="70" y="278"/>
                    </a:lnTo>
                    <a:lnTo>
                      <a:pt x="67" y="345"/>
                    </a:lnTo>
                    <a:lnTo>
                      <a:pt x="61" y="397"/>
                    </a:lnTo>
                    <a:lnTo>
                      <a:pt x="55" y="437"/>
                    </a:lnTo>
                    <a:lnTo>
                      <a:pt x="55" y="489"/>
                    </a:lnTo>
                    <a:lnTo>
                      <a:pt x="55" y="535"/>
                    </a:lnTo>
                    <a:lnTo>
                      <a:pt x="67" y="613"/>
                    </a:lnTo>
                    <a:lnTo>
                      <a:pt x="61" y="685"/>
                    </a:lnTo>
                    <a:lnTo>
                      <a:pt x="52" y="736"/>
                    </a:lnTo>
                    <a:lnTo>
                      <a:pt x="55" y="779"/>
                    </a:lnTo>
                    <a:lnTo>
                      <a:pt x="61" y="825"/>
                    </a:lnTo>
                    <a:lnTo>
                      <a:pt x="67" y="888"/>
                    </a:lnTo>
                    <a:lnTo>
                      <a:pt x="61" y="959"/>
                    </a:lnTo>
                    <a:lnTo>
                      <a:pt x="46" y="1023"/>
                    </a:lnTo>
                    <a:lnTo>
                      <a:pt x="49" y="1085"/>
                    </a:lnTo>
                    <a:lnTo>
                      <a:pt x="58" y="1136"/>
                    </a:lnTo>
                    <a:lnTo>
                      <a:pt x="61" y="1188"/>
                    </a:lnTo>
                    <a:lnTo>
                      <a:pt x="61" y="1243"/>
                    </a:lnTo>
                    <a:lnTo>
                      <a:pt x="49" y="1313"/>
                    </a:lnTo>
                    <a:lnTo>
                      <a:pt x="46" y="1356"/>
                    </a:lnTo>
                    <a:lnTo>
                      <a:pt x="49" y="1408"/>
                    </a:lnTo>
                    <a:lnTo>
                      <a:pt x="55" y="1463"/>
                    </a:lnTo>
                    <a:lnTo>
                      <a:pt x="55" y="1526"/>
                    </a:lnTo>
                    <a:lnTo>
                      <a:pt x="58" y="1579"/>
                    </a:lnTo>
                    <a:lnTo>
                      <a:pt x="52" y="1621"/>
                    </a:lnTo>
                    <a:lnTo>
                      <a:pt x="43" y="1683"/>
                    </a:lnTo>
                    <a:lnTo>
                      <a:pt x="43" y="1741"/>
                    </a:lnTo>
                    <a:lnTo>
                      <a:pt x="43" y="1796"/>
                    </a:lnTo>
                    <a:lnTo>
                      <a:pt x="49" y="1840"/>
                    </a:lnTo>
                    <a:lnTo>
                      <a:pt x="52" y="1899"/>
                    </a:lnTo>
                    <a:lnTo>
                      <a:pt x="61" y="1951"/>
                    </a:lnTo>
                    <a:lnTo>
                      <a:pt x="49" y="2012"/>
                    </a:lnTo>
                    <a:lnTo>
                      <a:pt x="37" y="2061"/>
                    </a:lnTo>
                    <a:lnTo>
                      <a:pt x="37" y="2123"/>
                    </a:lnTo>
                    <a:lnTo>
                      <a:pt x="43" y="2210"/>
                    </a:lnTo>
                    <a:lnTo>
                      <a:pt x="37" y="2284"/>
                    </a:lnTo>
                    <a:lnTo>
                      <a:pt x="24" y="2352"/>
                    </a:lnTo>
                    <a:lnTo>
                      <a:pt x="21" y="2394"/>
                    </a:lnTo>
                    <a:lnTo>
                      <a:pt x="24" y="2453"/>
                    </a:lnTo>
                    <a:lnTo>
                      <a:pt x="30" y="2495"/>
                    </a:lnTo>
                    <a:lnTo>
                      <a:pt x="24" y="2539"/>
                    </a:lnTo>
                    <a:lnTo>
                      <a:pt x="12" y="2570"/>
                    </a:lnTo>
                    <a:lnTo>
                      <a:pt x="6" y="2625"/>
                    </a:lnTo>
                    <a:lnTo>
                      <a:pt x="0" y="2680"/>
                    </a:lnTo>
                    <a:lnTo>
                      <a:pt x="3" y="2719"/>
                    </a:lnTo>
                    <a:lnTo>
                      <a:pt x="43" y="2735"/>
                    </a:lnTo>
                    <a:lnTo>
                      <a:pt x="85" y="2744"/>
                    </a:lnTo>
                    <a:lnTo>
                      <a:pt x="147" y="2744"/>
                    </a:lnTo>
                    <a:lnTo>
                      <a:pt x="205" y="2735"/>
                    </a:lnTo>
                    <a:lnTo>
                      <a:pt x="244" y="2719"/>
                    </a:lnTo>
                    <a:lnTo>
                      <a:pt x="268" y="2703"/>
                    </a:lnTo>
                    <a:lnTo>
                      <a:pt x="271" y="2688"/>
                    </a:lnTo>
                    <a:lnTo>
                      <a:pt x="270" y="2675"/>
                    </a:lnTo>
                    <a:lnTo>
                      <a:pt x="263" y="2648"/>
                    </a:lnTo>
                    <a:lnTo>
                      <a:pt x="256" y="2627"/>
                    </a:lnTo>
                    <a:lnTo>
                      <a:pt x="241" y="2597"/>
                    </a:lnTo>
                    <a:lnTo>
                      <a:pt x="233" y="2572"/>
                    </a:lnTo>
                    <a:lnTo>
                      <a:pt x="223" y="2530"/>
                    </a:lnTo>
                    <a:lnTo>
                      <a:pt x="221" y="2493"/>
                    </a:lnTo>
                    <a:lnTo>
                      <a:pt x="217" y="2434"/>
                    </a:lnTo>
                    <a:lnTo>
                      <a:pt x="227" y="2390"/>
                    </a:lnTo>
                    <a:lnTo>
                      <a:pt x="232" y="2349"/>
                    </a:lnTo>
                    <a:lnTo>
                      <a:pt x="227" y="2296"/>
                    </a:lnTo>
                    <a:lnTo>
                      <a:pt x="223" y="2251"/>
                    </a:lnTo>
                    <a:lnTo>
                      <a:pt x="229" y="2193"/>
                    </a:lnTo>
                    <a:lnTo>
                      <a:pt x="238" y="2110"/>
                    </a:lnTo>
                    <a:lnTo>
                      <a:pt x="233" y="2044"/>
                    </a:lnTo>
                    <a:lnTo>
                      <a:pt x="229" y="1988"/>
                    </a:lnTo>
                    <a:lnTo>
                      <a:pt x="229" y="1927"/>
                    </a:lnTo>
                    <a:lnTo>
                      <a:pt x="238" y="1884"/>
                    </a:lnTo>
                    <a:lnTo>
                      <a:pt x="244" y="1823"/>
                    </a:lnTo>
                    <a:lnTo>
                      <a:pt x="247" y="1762"/>
                    </a:lnTo>
                    <a:lnTo>
                      <a:pt x="247" y="1716"/>
                    </a:lnTo>
                    <a:lnTo>
                      <a:pt x="244" y="1661"/>
                    </a:lnTo>
                    <a:lnTo>
                      <a:pt x="238" y="1615"/>
                    </a:lnTo>
                    <a:lnTo>
                      <a:pt x="229" y="1573"/>
                    </a:lnTo>
                    <a:lnTo>
                      <a:pt x="233" y="1533"/>
                    </a:lnTo>
                    <a:lnTo>
                      <a:pt x="244" y="1456"/>
                    </a:lnTo>
                    <a:lnTo>
                      <a:pt x="253" y="1395"/>
                    </a:lnTo>
                    <a:lnTo>
                      <a:pt x="253" y="1346"/>
                    </a:lnTo>
                    <a:lnTo>
                      <a:pt x="250" y="1295"/>
                    </a:lnTo>
                    <a:lnTo>
                      <a:pt x="239" y="1243"/>
                    </a:lnTo>
                    <a:lnTo>
                      <a:pt x="238" y="1197"/>
                    </a:lnTo>
                    <a:lnTo>
                      <a:pt x="239" y="1148"/>
                    </a:lnTo>
                    <a:lnTo>
                      <a:pt x="244" y="1102"/>
                    </a:lnTo>
                    <a:lnTo>
                      <a:pt x="250" y="1056"/>
                    </a:lnTo>
                    <a:lnTo>
                      <a:pt x="250" y="1010"/>
                    </a:lnTo>
                    <a:lnTo>
                      <a:pt x="239" y="959"/>
                    </a:lnTo>
                    <a:lnTo>
                      <a:pt x="239" y="873"/>
                    </a:lnTo>
                    <a:lnTo>
                      <a:pt x="253" y="804"/>
                    </a:lnTo>
                    <a:lnTo>
                      <a:pt x="256" y="761"/>
                    </a:lnTo>
                    <a:lnTo>
                      <a:pt x="256" y="700"/>
                    </a:lnTo>
                    <a:lnTo>
                      <a:pt x="251" y="652"/>
                    </a:lnTo>
                    <a:lnTo>
                      <a:pt x="244" y="611"/>
                    </a:lnTo>
                    <a:lnTo>
                      <a:pt x="253" y="538"/>
                    </a:lnTo>
                    <a:lnTo>
                      <a:pt x="256" y="474"/>
                    </a:lnTo>
                    <a:lnTo>
                      <a:pt x="250" y="400"/>
                    </a:lnTo>
                    <a:lnTo>
                      <a:pt x="245" y="362"/>
                    </a:lnTo>
                    <a:lnTo>
                      <a:pt x="238" y="287"/>
                    </a:lnTo>
                    <a:lnTo>
                      <a:pt x="241" y="229"/>
                    </a:lnTo>
                    <a:lnTo>
                      <a:pt x="250" y="171"/>
                    </a:lnTo>
                    <a:lnTo>
                      <a:pt x="251" y="117"/>
                    </a:lnTo>
                    <a:lnTo>
                      <a:pt x="241" y="67"/>
                    </a:lnTo>
                    <a:lnTo>
                      <a:pt x="227" y="31"/>
                    </a:lnTo>
                    <a:lnTo>
                      <a:pt x="195" y="9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Freeform 47"/>
              <p:cNvSpPr>
                <a:spLocks/>
              </p:cNvSpPr>
              <p:nvPr/>
            </p:nvSpPr>
            <p:spPr bwMode="auto">
              <a:xfrm rot="-3405074">
                <a:off x="2276" y="1145"/>
                <a:ext cx="134" cy="1362"/>
              </a:xfrm>
              <a:custGeom>
                <a:avLst/>
                <a:gdLst>
                  <a:gd name="T0" fmla="*/ 53 w 154"/>
                  <a:gd name="T1" fmla="*/ 11 h 2725"/>
                  <a:gd name="T2" fmla="*/ 59 w 154"/>
                  <a:gd name="T3" fmla="*/ 66 h 2725"/>
                  <a:gd name="T4" fmla="*/ 33 w 154"/>
                  <a:gd name="T5" fmla="*/ 134 h 2725"/>
                  <a:gd name="T6" fmla="*/ 57 w 154"/>
                  <a:gd name="T7" fmla="*/ 194 h 2725"/>
                  <a:gd name="T8" fmla="*/ 51 w 154"/>
                  <a:gd name="T9" fmla="*/ 241 h 2725"/>
                  <a:gd name="T10" fmla="*/ 38 w 154"/>
                  <a:gd name="T11" fmla="*/ 304 h 2725"/>
                  <a:gd name="T12" fmla="*/ 51 w 154"/>
                  <a:gd name="T13" fmla="*/ 362 h 2725"/>
                  <a:gd name="T14" fmla="*/ 44 w 154"/>
                  <a:gd name="T15" fmla="*/ 409 h 2725"/>
                  <a:gd name="T16" fmla="*/ 38 w 154"/>
                  <a:gd name="T17" fmla="*/ 471 h 2725"/>
                  <a:gd name="T18" fmla="*/ 51 w 154"/>
                  <a:gd name="T19" fmla="*/ 539 h 2725"/>
                  <a:gd name="T20" fmla="*/ 38 w 154"/>
                  <a:gd name="T21" fmla="*/ 592 h 2725"/>
                  <a:gd name="T22" fmla="*/ 41 w 154"/>
                  <a:gd name="T23" fmla="*/ 646 h 2725"/>
                  <a:gd name="T24" fmla="*/ 49 w 154"/>
                  <a:gd name="T25" fmla="*/ 704 h 2725"/>
                  <a:gd name="T26" fmla="*/ 27 w 154"/>
                  <a:gd name="T27" fmla="*/ 758 h 2725"/>
                  <a:gd name="T28" fmla="*/ 38 w 154"/>
                  <a:gd name="T29" fmla="*/ 811 h 2725"/>
                  <a:gd name="T30" fmla="*/ 46 w 154"/>
                  <a:gd name="T31" fmla="*/ 868 h 2725"/>
                  <a:gd name="T32" fmla="*/ 38 w 154"/>
                  <a:gd name="T33" fmla="*/ 916 h 2725"/>
                  <a:gd name="T34" fmla="*/ 30 w 154"/>
                  <a:gd name="T35" fmla="*/ 970 h 2725"/>
                  <a:gd name="T36" fmla="*/ 38 w 154"/>
                  <a:gd name="T37" fmla="*/ 1035 h 2725"/>
                  <a:gd name="T38" fmla="*/ 22 w 154"/>
                  <a:gd name="T39" fmla="*/ 1099 h 2725"/>
                  <a:gd name="T40" fmla="*/ 33 w 154"/>
                  <a:gd name="T41" fmla="*/ 1172 h 2725"/>
                  <a:gd name="T42" fmla="*/ 30 w 154"/>
                  <a:gd name="T43" fmla="*/ 1222 h 2725"/>
                  <a:gd name="T44" fmla="*/ 36 w 154"/>
                  <a:gd name="T45" fmla="*/ 1277 h 2725"/>
                  <a:gd name="T46" fmla="*/ 30 w 154"/>
                  <a:gd name="T47" fmla="*/ 1320 h 2725"/>
                  <a:gd name="T48" fmla="*/ 10 w 154"/>
                  <a:gd name="T49" fmla="*/ 1349 h 2725"/>
                  <a:gd name="T50" fmla="*/ 35 w 154"/>
                  <a:gd name="T51" fmla="*/ 1362 h 2725"/>
                  <a:gd name="T52" fmla="*/ 119 w 154"/>
                  <a:gd name="T53" fmla="*/ 1349 h 2725"/>
                  <a:gd name="T54" fmla="*/ 123 w 154"/>
                  <a:gd name="T55" fmla="*/ 1327 h 2725"/>
                  <a:gd name="T56" fmla="*/ 107 w 154"/>
                  <a:gd name="T57" fmla="*/ 1310 h 2725"/>
                  <a:gd name="T58" fmla="*/ 91 w 154"/>
                  <a:gd name="T59" fmla="*/ 1285 h 2725"/>
                  <a:gd name="T60" fmla="*/ 75 w 154"/>
                  <a:gd name="T61" fmla="*/ 1248 h 2725"/>
                  <a:gd name="T62" fmla="*/ 80 w 154"/>
                  <a:gd name="T63" fmla="*/ 1215 h 2725"/>
                  <a:gd name="T64" fmla="*/ 91 w 154"/>
                  <a:gd name="T65" fmla="*/ 1169 h 2725"/>
                  <a:gd name="T66" fmla="*/ 86 w 154"/>
                  <a:gd name="T67" fmla="*/ 1122 h 2725"/>
                  <a:gd name="T68" fmla="*/ 94 w 154"/>
                  <a:gd name="T69" fmla="*/ 1053 h 2725"/>
                  <a:gd name="T70" fmla="*/ 94 w 154"/>
                  <a:gd name="T71" fmla="*/ 990 h 2725"/>
                  <a:gd name="T72" fmla="*/ 97 w 154"/>
                  <a:gd name="T73" fmla="*/ 943 h 2725"/>
                  <a:gd name="T74" fmla="*/ 108 w 154"/>
                  <a:gd name="T75" fmla="*/ 875 h 2725"/>
                  <a:gd name="T76" fmla="*/ 107 w 154"/>
                  <a:gd name="T77" fmla="*/ 825 h 2725"/>
                  <a:gd name="T78" fmla="*/ 91 w 154"/>
                  <a:gd name="T79" fmla="*/ 783 h 2725"/>
                  <a:gd name="T80" fmla="*/ 107 w 154"/>
                  <a:gd name="T81" fmla="*/ 723 h 2725"/>
                  <a:gd name="T82" fmla="*/ 111 w 154"/>
                  <a:gd name="T83" fmla="*/ 668 h 2725"/>
                  <a:gd name="T84" fmla="*/ 99 w 154"/>
                  <a:gd name="T85" fmla="*/ 623 h 2725"/>
                  <a:gd name="T86" fmla="*/ 97 w 154"/>
                  <a:gd name="T87" fmla="*/ 574 h 2725"/>
                  <a:gd name="T88" fmla="*/ 109 w 154"/>
                  <a:gd name="T89" fmla="*/ 523 h 2725"/>
                  <a:gd name="T90" fmla="*/ 104 w 154"/>
                  <a:gd name="T91" fmla="*/ 475 h 2725"/>
                  <a:gd name="T92" fmla="*/ 111 w 154"/>
                  <a:gd name="T93" fmla="*/ 397 h 2725"/>
                  <a:gd name="T94" fmla="*/ 117 w 154"/>
                  <a:gd name="T95" fmla="*/ 346 h 2725"/>
                  <a:gd name="T96" fmla="*/ 102 w 154"/>
                  <a:gd name="T97" fmla="*/ 302 h 2725"/>
                  <a:gd name="T98" fmla="*/ 111 w 154"/>
                  <a:gd name="T99" fmla="*/ 233 h 2725"/>
                  <a:gd name="T100" fmla="*/ 107 w 154"/>
                  <a:gd name="T101" fmla="*/ 177 h 2725"/>
                  <a:gd name="T102" fmla="*/ 99 w 154"/>
                  <a:gd name="T103" fmla="*/ 117 h 2725"/>
                  <a:gd name="T104" fmla="*/ 110 w 154"/>
                  <a:gd name="T105" fmla="*/ 54 h 2725"/>
                  <a:gd name="T106" fmla="*/ 99 w 154"/>
                  <a:gd name="T107" fmla="*/ 18 h 2725"/>
                  <a:gd name="T108" fmla="*/ 49 w 154"/>
                  <a:gd name="T109" fmla="*/ 0 h 27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4"/>
                  <a:gd name="T166" fmla="*/ 0 h 2725"/>
                  <a:gd name="T167" fmla="*/ 154 w 154"/>
                  <a:gd name="T168" fmla="*/ 2725 h 27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4" h="2725">
                    <a:moveTo>
                      <a:pt x="56" y="0"/>
                    </a:moveTo>
                    <a:lnTo>
                      <a:pt x="61" y="23"/>
                    </a:lnTo>
                    <a:lnTo>
                      <a:pt x="68" y="71"/>
                    </a:lnTo>
                    <a:lnTo>
                      <a:pt x="68" y="132"/>
                    </a:lnTo>
                    <a:lnTo>
                      <a:pt x="59" y="208"/>
                    </a:lnTo>
                    <a:lnTo>
                      <a:pt x="38" y="269"/>
                    </a:lnTo>
                    <a:lnTo>
                      <a:pt x="50" y="339"/>
                    </a:lnTo>
                    <a:lnTo>
                      <a:pt x="65" y="388"/>
                    </a:lnTo>
                    <a:lnTo>
                      <a:pt x="68" y="440"/>
                    </a:lnTo>
                    <a:lnTo>
                      <a:pt x="59" y="483"/>
                    </a:lnTo>
                    <a:lnTo>
                      <a:pt x="59" y="538"/>
                    </a:lnTo>
                    <a:lnTo>
                      <a:pt x="44" y="608"/>
                    </a:lnTo>
                    <a:lnTo>
                      <a:pt x="59" y="654"/>
                    </a:lnTo>
                    <a:lnTo>
                      <a:pt x="59" y="724"/>
                    </a:lnTo>
                    <a:lnTo>
                      <a:pt x="56" y="767"/>
                    </a:lnTo>
                    <a:lnTo>
                      <a:pt x="50" y="819"/>
                    </a:lnTo>
                    <a:lnTo>
                      <a:pt x="50" y="885"/>
                    </a:lnTo>
                    <a:lnTo>
                      <a:pt x="44" y="943"/>
                    </a:lnTo>
                    <a:lnTo>
                      <a:pt x="62" y="1011"/>
                    </a:lnTo>
                    <a:lnTo>
                      <a:pt x="59" y="1078"/>
                    </a:lnTo>
                    <a:lnTo>
                      <a:pt x="50" y="1127"/>
                    </a:lnTo>
                    <a:lnTo>
                      <a:pt x="44" y="1185"/>
                    </a:lnTo>
                    <a:lnTo>
                      <a:pt x="34" y="1233"/>
                    </a:lnTo>
                    <a:lnTo>
                      <a:pt x="47" y="1292"/>
                    </a:lnTo>
                    <a:lnTo>
                      <a:pt x="56" y="1347"/>
                    </a:lnTo>
                    <a:lnTo>
                      <a:pt x="56" y="1408"/>
                    </a:lnTo>
                    <a:lnTo>
                      <a:pt x="41" y="1472"/>
                    </a:lnTo>
                    <a:lnTo>
                      <a:pt x="31" y="1516"/>
                    </a:lnTo>
                    <a:lnTo>
                      <a:pt x="44" y="1579"/>
                    </a:lnTo>
                    <a:lnTo>
                      <a:pt x="44" y="1622"/>
                    </a:lnTo>
                    <a:lnTo>
                      <a:pt x="53" y="1682"/>
                    </a:lnTo>
                    <a:lnTo>
                      <a:pt x="53" y="1737"/>
                    </a:lnTo>
                    <a:lnTo>
                      <a:pt x="47" y="1787"/>
                    </a:lnTo>
                    <a:lnTo>
                      <a:pt x="44" y="1833"/>
                    </a:lnTo>
                    <a:lnTo>
                      <a:pt x="30" y="1889"/>
                    </a:lnTo>
                    <a:lnTo>
                      <a:pt x="34" y="1940"/>
                    </a:lnTo>
                    <a:lnTo>
                      <a:pt x="47" y="2006"/>
                    </a:lnTo>
                    <a:lnTo>
                      <a:pt x="44" y="2070"/>
                    </a:lnTo>
                    <a:lnTo>
                      <a:pt x="38" y="2125"/>
                    </a:lnTo>
                    <a:lnTo>
                      <a:pt x="25" y="2198"/>
                    </a:lnTo>
                    <a:lnTo>
                      <a:pt x="34" y="2274"/>
                    </a:lnTo>
                    <a:lnTo>
                      <a:pt x="38" y="2345"/>
                    </a:lnTo>
                    <a:lnTo>
                      <a:pt x="34" y="2394"/>
                    </a:lnTo>
                    <a:lnTo>
                      <a:pt x="34" y="2445"/>
                    </a:lnTo>
                    <a:lnTo>
                      <a:pt x="16" y="2493"/>
                    </a:lnTo>
                    <a:lnTo>
                      <a:pt x="41" y="2555"/>
                    </a:lnTo>
                    <a:lnTo>
                      <a:pt x="41" y="2597"/>
                    </a:lnTo>
                    <a:lnTo>
                      <a:pt x="34" y="2640"/>
                    </a:lnTo>
                    <a:lnTo>
                      <a:pt x="22" y="2678"/>
                    </a:lnTo>
                    <a:lnTo>
                      <a:pt x="12" y="2699"/>
                    </a:lnTo>
                    <a:lnTo>
                      <a:pt x="0" y="2725"/>
                    </a:lnTo>
                    <a:lnTo>
                      <a:pt x="40" y="2725"/>
                    </a:lnTo>
                    <a:lnTo>
                      <a:pt x="92" y="2716"/>
                    </a:lnTo>
                    <a:lnTo>
                      <a:pt x="137" y="2699"/>
                    </a:lnTo>
                    <a:lnTo>
                      <a:pt x="154" y="2686"/>
                    </a:lnTo>
                    <a:lnTo>
                      <a:pt x="141" y="2655"/>
                    </a:lnTo>
                    <a:lnTo>
                      <a:pt x="134" y="2637"/>
                    </a:lnTo>
                    <a:lnTo>
                      <a:pt x="123" y="2621"/>
                    </a:lnTo>
                    <a:lnTo>
                      <a:pt x="117" y="2597"/>
                    </a:lnTo>
                    <a:lnTo>
                      <a:pt x="105" y="2570"/>
                    </a:lnTo>
                    <a:lnTo>
                      <a:pt x="99" y="2536"/>
                    </a:lnTo>
                    <a:lnTo>
                      <a:pt x="86" y="2496"/>
                    </a:lnTo>
                    <a:lnTo>
                      <a:pt x="83" y="2469"/>
                    </a:lnTo>
                    <a:lnTo>
                      <a:pt x="92" y="2430"/>
                    </a:lnTo>
                    <a:lnTo>
                      <a:pt x="96" y="2381"/>
                    </a:lnTo>
                    <a:lnTo>
                      <a:pt x="105" y="2339"/>
                    </a:lnTo>
                    <a:lnTo>
                      <a:pt x="105" y="2293"/>
                    </a:lnTo>
                    <a:lnTo>
                      <a:pt x="99" y="2244"/>
                    </a:lnTo>
                    <a:lnTo>
                      <a:pt x="102" y="2183"/>
                    </a:lnTo>
                    <a:lnTo>
                      <a:pt x="108" y="2106"/>
                    </a:lnTo>
                    <a:lnTo>
                      <a:pt x="108" y="2039"/>
                    </a:lnTo>
                    <a:lnTo>
                      <a:pt x="108" y="1981"/>
                    </a:lnTo>
                    <a:lnTo>
                      <a:pt x="102" y="1923"/>
                    </a:lnTo>
                    <a:lnTo>
                      <a:pt x="111" y="1886"/>
                    </a:lnTo>
                    <a:lnTo>
                      <a:pt x="114" y="1810"/>
                    </a:lnTo>
                    <a:lnTo>
                      <a:pt x="124" y="1751"/>
                    </a:lnTo>
                    <a:lnTo>
                      <a:pt x="124" y="1705"/>
                    </a:lnTo>
                    <a:lnTo>
                      <a:pt x="123" y="1650"/>
                    </a:lnTo>
                    <a:lnTo>
                      <a:pt x="114" y="1609"/>
                    </a:lnTo>
                    <a:lnTo>
                      <a:pt x="105" y="1567"/>
                    </a:lnTo>
                    <a:lnTo>
                      <a:pt x="111" y="1512"/>
                    </a:lnTo>
                    <a:lnTo>
                      <a:pt x="123" y="1447"/>
                    </a:lnTo>
                    <a:lnTo>
                      <a:pt x="127" y="1385"/>
                    </a:lnTo>
                    <a:lnTo>
                      <a:pt x="127" y="1337"/>
                    </a:lnTo>
                    <a:lnTo>
                      <a:pt x="125" y="1285"/>
                    </a:lnTo>
                    <a:lnTo>
                      <a:pt x="114" y="1246"/>
                    </a:lnTo>
                    <a:lnTo>
                      <a:pt x="111" y="1197"/>
                    </a:lnTo>
                    <a:lnTo>
                      <a:pt x="111" y="1148"/>
                    </a:lnTo>
                    <a:lnTo>
                      <a:pt x="117" y="1093"/>
                    </a:lnTo>
                    <a:lnTo>
                      <a:pt x="125" y="1047"/>
                    </a:lnTo>
                    <a:lnTo>
                      <a:pt x="125" y="1001"/>
                    </a:lnTo>
                    <a:lnTo>
                      <a:pt x="120" y="951"/>
                    </a:lnTo>
                    <a:lnTo>
                      <a:pt x="111" y="870"/>
                    </a:lnTo>
                    <a:lnTo>
                      <a:pt x="127" y="795"/>
                    </a:lnTo>
                    <a:lnTo>
                      <a:pt x="128" y="752"/>
                    </a:lnTo>
                    <a:lnTo>
                      <a:pt x="135" y="693"/>
                    </a:lnTo>
                    <a:lnTo>
                      <a:pt x="126" y="643"/>
                    </a:lnTo>
                    <a:lnTo>
                      <a:pt x="117" y="604"/>
                    </a:lnTo>
                    <a:lnTo>
                      <a:pt x="127" y="530"/>
                    </a:lnTo>
                    <a:lnTo>
                      <a:pt x="128" y="466"/>
                    </a:lnTo>
                    <a:lnTo>
                      <a:pt x="126" y="403"/>
                    </a:lnTo>
                    <a:lnTo>
                      <a:pt x="123" y="354"/>
                    </a:lnTo>
                    <a:lnTo>
                      <a:pt x="114" y="287"/>
                    </a:lnTo>
                    <a:lnTo>
                      <a:pt x="114" y="235"/>
                    </a:lnTo>
                    <a:lnTo>
                      <a:pt x="125" y="163"/>
                    </a:lnTo>
                    <a:lnTo>
                      <a:pt x="126" y="109"/>
                    </a:lnTo>
                    <a:lnTo>
                      <a:pt x="121" y="59"/>
                    </a:lnTo>
                    <a:lnTo>
                      <a:pt x="114" y="36"/>
                    </a:lnTo>
                    <a:lnTo>
                      <a:pt x="96" y="1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" name="Freeform 48"/>
              <p:cNvSpPr>
                <a:spLocks/>
              </p:cNvSpPr>
              <p:nvPr/>
            </p:nvSpPr>
            <p:spPr bwMode="auto">
              <a:xfrm rot="-3405074">
                <a:off x="2263" y="1209"/>
                <a:ext cx="85" cy="1355"/>
              </a:xfrm>
              <a:custGeom>
                <a:avLst/>
                <a:gdLst>
                  <a:gd name="T0" fmla="*/ 85 w 97"/>
                  <a:gd name="T1" fmla="*/ 24 h 2711"/>
                  <a:gd name="T2" fmla="*/ 74 w 97"/>
                  <a:gd name="T3" fmla="*/ 84 h 2711"/>
                  <a:gd name="T4" fmla="*/ 58 w 97"/>
                  <a:gd name="T5" fmla="*/ 129 h 2711"/>
                  <a:gd name="T6" fmla="*/ 74 w 97"/>
                  <a:gd name="T7" fmla="*/ 171 h 2711"/>
                  <a:gd name="T8" fmla="*/ 80 w 97"/>
                  <a:gd name="T9" fmla="*/ 238 h 2711"/>
                  <a:gd name="T10" fmla="*/ 68 w 97"/>
                  <a:gd name="T11" fmla="*/ 282 h 2711"/>
                  <a:gd name="T12" fmla="*/ 66 w 97"/>
                  <a:gd name="T13" fmla="*/ 313 h 2711"/>
                  <a:gd name="T14" fmla="*/ 74 w 97"/>
                  <a:gd name="T15" fmla="*/ 385 h 2711"/>
                  <a:gd name="T16" fmla="*/ 60 w 97"/>
                  <a:gd name="T17" fmla="*/ 452 h 2711"/>
                  <a:gd name="T18" fmla="*/ 80 w 97"/>
                  <a:gd name="T19" fmla="*/ 502 h 2711"/>
                  <a:gd name="T20" fmla="*/ 71 w 97"/>
                  <a:gd name="T21" fmla="*/ 545 h 2711"/>
                  <a:gd name="T22" fmla="*/ 63 w 97"/>
                  <a:gd name="T23" fmla="*/ 585 h 2711"/>
                  <a:gd name="T24" fmla="*/ 58 w 97"/>
                  <a:gd name="T25" fmla="*/ 621 h 2711"/>
                  <a:gd name="T26" fmla="*/ 68 w 97"/>
                  <a:gd name="T27" fmla="*/ 661 h 2711"/>
                  <a:gd name="T28" fmla="*/ 58 w 97"/>
                  <a:gd name="T29" fmla="*/ 708 h 2711"/>
                  <a:gd name="T30" fmla="*/ 66 w 97"/>
                  <a:gd name="T31" fmla="*/ 794 h 2711"/>
                  <a:gd name="T32" fmla="*/ 71 w 97"/>
                  <a:gd name="T33" fmla="*/ 833 h 2711"/>
                  <a:gd name="T34" fmla="*/ 63 w 97"/>
                  <a:gd name="T35" fmla="*/ 892 h 2711"/>
                  <a:gd name="T36" fmla="*/ 53 w 97"/>
                  <a:gd name="T37" fmla="*/ 938 h 2711"/>
                  <a:gd name="T38" fmla="*/ 58 w 97"/>
                  <a:gd name="T39" fmla="*/ 975 h 2711"/>
                  <a:gd name="T40" fmla="*/ 63 w 97"/>
                  <a:gd name="T41" fmla="*/ 1025 h 2711"/>
                  <a:gd name="T42" fmla="*/ 53 w 97"/>
                  <a:gd name="T43" fmla="*/ 1085 h 2711"/>
                  <a:gd name="T44" fmla="*/ 55 w 97"/>
                  <a:gd name="T45" fmla="*/ 1138 h 2711"/>
                  <a:gd name="T46" fmla="*/ 47 w 97"/>
                  <a:gd name="T47" fmla="*/ 1215 h 2711"/>
                  <a:gd name="T48" fmla="*/ 50 w 97"/>
                  <a:gd name="T49" fmla="*/ 1263 h 2711"/>
                  <a:gd name="T50" fmla="*/ 45 w 97"/>
                  <a:gd name="T51" fmla="*/ 1300 h 2711"/>
                  <a:gd name="T52" fmla="*/ 30 w 97"/>
                  <a:gd name="T53" fmla="*/ 1343 h 2711"/>
                  <a:gd name="T54" fmla="*/ 0 w 97"/>
                  <a:gd name="T55" fmla="*/ 1352 h 2711"/>
                  <a:gd name="T56" fmla="*/ 15 w 97"/>
                  <a:gd name="T57" fmla="*/ 1330 h 2711"/>
                  <a:gd name="T58" fmla="*/ 25 w 97"/>
                  <a:gd name="T59" fmla="*/ 1304 h 2711"/>
                  <a:gd name="T60" fmla="*/ 37 w 97"/>
                  <a:gd name="T61" fmla="*/ 1237 h 2711"/>
                  <a:gd name="T62" fmla="*/ 42 w 97"/>
                  <a:gd name="T63" fmla="*/ 1189 h 2711"/>
                  <a:gd name="T64" fmla="*/ 42 w 97"/>
                  <a:gd name="T65" fmla="*/ 1124 h 2711"/>
                  <a:gd name="T66" fmla="*/ 42 w 97"/>
                  <a:gd name="T67" fmla="*/ 1059 h 2711"/>
                  <a:gd name="T68" fmla="*/ 45 w 97"/>
                  <a:gd name="T69" fmla="*/ 996 h 2711"/>
                  <a:gd name="T70" fmla="*/ 45 w 97"/>
                  <a:gd name="T71" fmla="*/ 929 h 2711"/>
                  <a:gd name="T72" fmla="*/ 50 w 97"/>
                  <a:gd name="T73" fmla="*/ 872 h 2711"/>
                  <a:gd name="T74" fmla="*/ 55 w 97"/>
                  <a:gd name="T75" fmla="*/ 817 h 2711"/>
                  <a:gd name="T76" fmla="*/ 45 w 97"/>
                  <a:gd name="T77" fmla="*/ 742 h 2711"/>
                  <a:gd name="T78" fmla="*/ 50 w 97"/>
                  <a:gd name="T79" fmla="*/ 679 h 2711"/>
                  <a:gd name="T80" fmla="*/ 45 w 97"/>
                  <a:gd name="T81" fmla="*/ 626 h 2711"/>
                  <a:gd name="T82" fmla="*/ 55 w 97"/>
                  <a:gd name="T83" fmla="*/ 545 h 2711"/>
                  <a:gd name="T84" fmla="*/ 60 w 97"/>
                  <a:gd name="T85" fmla="*/ 507 h 2711"/>
                  <a:gd name="T86" fmla="*/ 50 w 97"/>
                  <a:gd name="T87" fmla="*/ 459 h 2711"/>
                  <a:gd name="T88" fmla="*/ 60 w 97"/>
                  <a:gd name="T89" fmla="*/ 415 h 2711"/>
                  <a:gd name="T90" fmla="*/ 60 w 97"/>
                  <a:gd name="T91" fmla="*/ 354 h 2711"/>
                  <a:gd name="T92" fmla="*/ 53 w 97"/>
                  <a:gd name="T93" fmla="*/ 299 h 2711"/>
                  <a:gd name="T94" fmla="*/ 63 w 97"/>
                  <a:gd name="T95" fmla="*/ 261 h 2711"/>
                  <a:gd name="T96" fmla="*/ 68 w 97"/>
                  <a:gd name="T97" fmla="*/ 198 h 2711"/>
                  <a:gd name="T98" fmla="*/ 50 w 97"/>
                  <a:gd name="T99" fmla="*/ 142 h 2711"/>
                  <a:gd name="T100" fmla="*/ 53 w 97"/>
                  <a:gd name="T101" fmla="*/ 105 h 2711"/>
                  <a:gd name="T102" fmla="*/ 85 w 97"/>
                  <a:gd name="T103" fmla="*/ 0 h 27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7"/>
                  <a:gd name="T157" fmla="*/ 0 h 2711"/>
                  <a:gd name="T158" fmla="*/ 97 w 97"/>
                  <a:gd name="T159" fmla="*/ 2711 h 27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7" h="2711">
                    <a:moveTo>
                      <a:pt x="97" y="0"/>
                    </a:moveTo>
                    <a:lnTo>
                      <a:pt x="97" y="49"/>
                    </a:lnTo>
                    <a:lnTo>
                      <a:pt x="91" y="110"/>
                    </a:lnTo>
                    <a:lnTo>
                      <a:pt x="84" y="168"/>
                    </a:lnTo>
                    <a:lnTo>
                      <a:pt x="69" y="223"/>
                    </a:lnTo>
                    <a:lnTo>
                      <a:pt x="66" y="259"/>
                    </a:lnTo>
                    <a:lnTo>
                      <a:pt x="72" y="293"/>
                    </a:lnTo>
                    <a:lnTo>
                      <a:pt x="84" y="342"/>
                    </a:lnTo>
                    <a:lnTo>
                      <a:pt x="91" y="409"/>
                    </a:lnTo>
                    <a:lnTo>
                      <a:pt x="91" y="476"/>
                    </a:lnTo>
                    <a:lnTo>
                      <a:pt x="81" y="528"/>
                    </a:lnTo>
                    <a:lnTo>
                      <a:pt x="78" y="565"/>
                    </a:lnTo>
                    <a:lnTo>
                      <a:pt x="69" y="595"/>
                    </a:lnTo>
                    <a:lnTo>
                      <a:pt x="75" y="626"/>
                    </a:lnTo>
                    <a:lnTo>
                      <a:pt x="84" y="696"/>
                    </a:lnTo>
                    <a:lnTo>
                      <a:pt x="84" y="770"/>
                    </a:lnTo>
                    <a:lnTo>
                      <a:pt x="78" y="861"/>
                    </a:lnTo>
                    <a:lnTo>
                      <a:pt x="69" y="904"/>
                    </a:lnTo>
                    <a:lnTo>
                      <a:pt x="84" y="956"/>
                    </a:lnTo>
                    <a:lnTo>
                      <a:pt x="91" y="1005"/>
                    </a:lnTo>
                    <a:lnTo>
                      <a:pt x="87" y="1051"/>
                    </a:lnTo>
                    <a:lnTo>
                      <a:pt x="81" y="1090"/>
                    </a:lnTo>
                    <a:lnTo>
                      <a:pt x="72" y="1133"/>
                    </a:lnTo>
                    <a:lnTo>
                      <a:pt x="72" y="1170"/>
                    </a:lnTo>
                    <a:lnTo>
                      <a:pt x="69" y="1206"/>
                    </a:lnTo>
                    <a:lnTo>
                      <a:pt x="66" y="1243"/>
                    </a:lnTo>
                    <a:lnTo>
                      <a:pt x="69" y="1283"/>
                    </a:lnTo>
                    <a:lnTo>
                      <a:pt x="78" y="1323"/>
                    </a:lnTo>
                    <a:lnTo>
                      <a:pt x="75" y="1368"/>
                    </a:lnTo>
                    <a:lnTo>
                      <a:pt x="66" y="1417"/>
                    </a:lnTo>
                    <a:lnTo>
                      <a:pt x="60" y="1469"/>
                    </a:lnTo>
                    <a:lnTo>
                      <a:pt x="75" y="1589"/>
                    </a:lnTo>
                    <a:lnTo>
                      <a:pt x="81" y="1626"/>
                    </a:lnTo>
                    <a:lnTo>
                      <a:pt x="81" y="1666"/>
                    </a:lnTo>
                    <a:lnTo>
                      <a:pt x="78" y="1727"/>
                    </a:lnTo>
                    <a:lnTo>
                      <a:pt x="72" y="1785"/>
                    </a:lnTo>
                    <a:lnTo>
                      <a:pt x="72" y="1831"/>
                    </a:lnTo>
                    <a:lnTo>
                      <a:pt x="60" y="1877"/>
                    </a:lnTo>
                    <a:lnTo>
                      <a:pt x="60" y="1913"/>
                    </a:lnTo>
                    <a:lnTo>
                      <a:pt x="66" y="1950"/>
                    </a:lnTo>
                    <a:lnTo>
                      <a:pt x="66" y="1996"/>
                    </a:lnTo>
                    <a:lnTo>
                      <a:pt x="72" y="2051"/>
                    </a:lnTo>
                    <a:lnTo>
                      <a:pt x="66" y="2097"/>
                    </a:lnTo>
                    <a:lnTo>
                      <a:pt x="60" y="2170"/>
                    </a:lnTo>
                    <a:lnTo>
                      <a:pt x="63" y="2231"/>
                    </a:lnTo>
                    <a:lnTo>
                      <a:pt x="63" y="2277"/>
                    </a:lnTo>
                    <a:lnTo>
                      <a:pt x="69" y="2362"/>
                    </a:lnTo>
                    <a:lnTo>
                      <a:pt x="54" y="2430"/>
                    </a:lnTo>
                    <a:lnTo>
                      <a:pt x="51" y="2490"/>
                    </a:lnTo>
                    <a:lnTo>
                      <a:pt x="57" y="2526"/>
                    </a:lnTo>
                    <a:lnTo>
                      <a:pt x="54" y="2560"/>
                    </a:lnTo>
                    <a:lnTo>
                      <a:pt x="51" y="2600"/>
                    </a:lnTo>
                    <a:lnTo>
                      <a:pt x="45" y="2648"/>
                    </a:lnTo>
                    <a:lnTo>
                      <a:pt x="34" y="2687"/>
                    </a:lnTo>
                    <a:lnTo>
                      <a:pt x="26" y="2711"/>
                    </a:lnTo>
                    <a:lnTo>
                      <a:pt x="0" y="2704"/>
                    </a:lnTo>
                    <a:lnTo>
                      <a:pt x="11" y="2685"/>
                    </a:lnTo>
                    <a:lnTo>
                      <a:pt x="17" y="2661"/>
                    </a:lnTo>
                    <a:lnTo>
                      <a:pt x="26" y="2630"/>
                    </a:lnTo>
                    <a:lnTo>
                      <a:pt x="29" y="2609"/>
                    </a:lnTo>
                    <a:lnTo>
                      <a:pt x="42" y="2551"/>
                    </a:lnTo>
                    <a:lnTo>
                      <a:pt x="42" y="2474"/>
                    </a:lnTo>
                    <a:lnTo>
                      <a:pt x="45" y="2423"/>
                    </a:lnTo>
                    <a:lnTo>
                      <a:pt x="48" y="2378"/>
                    </a:lnTo>
                    <a:lnTo>
                      <a:pt x="51" y="2310"/>
                    </a:lnTo>
                    <a:lnTo>
                      <a:pt x="48" y="2249"/>
                    </a:lnTo>
                    <a:lnTo>
                      <a:pt x="45" y="2179"/>
                    </a:lnTo>
                    <a:lnTo>
                      <a:pt x="48" y="2118"/>
                    </a:lnTo>
                    <a:lnTo>
                      <a:pt x="48" y="2057"/>
                    </a:lnTo>
                    <a:lnTo>
                      <a:pt x="51" y="1993"/>
                    </a:lnTo>
                    <a:lnTo>
                      <a:pt x="48" y="1916"/>
                    </a:lnTo>
                    <a:lnTo>
                      <a:pt x="51" y="1858"/>
                    </a:lnTo>
                    <a:lnTo>
                      <a:pt x="54" y="1803"/>
                    </a:lnTo>
                    <a:lnTo>
                      <a:pt x="57" y="1745"/>
                    </a:lnTo>
                    <a:lnTo>
                      <a:pt x="60" y="1690"/>
                    </a:lnTo>
                    <a:lnTo>
                      <a:pt x="63" y="1635"/>
                    </a:lnTo>
                    <a:lnTo>
                      <a:pt x="63" y="1580"/>
                    </a:lnTo>
                    <a:lnTo>
                      <a:pt x="51" y="1484"/>
                    </a:lnTo>
                    <a:lnTo>
                      <a:pt x="51" y="1426"/>
                    </a:lnTo>
                    <a:lnTo>
                      <a:pt x="57" y="1359"/>
                    </a:lnTo>
                    <a:lnTo>
                      <a:pt x="57" y="1316"/>
                    </a:lnTo>
                    <a:lnTo>
                      <a:pt x="51" y="1252"/>
                    </a:lnTo>
                    <a:lnTo>
                      <a:pt x="57" y="1173"/>
                    </a:lnTo>
                    <a:lnTo>
                      <a:pt x="63" y="1090"/>
                    </a:lnTo>
                    <a:lnTo>
                      <a:pt x="63" y="1060"/>
                    </a:lnTo>
                    <a:lnTo>
                      <a:pt x="69" y="1014"/>
                    </a:lnTo>
                    <a:lnTo>
                      <a:pt x="63" y="977"/>
                    </a:lnTo>
                    <a:lnTo>
                      <a:pt x="57" y="919"/>
                    </a:lnTo>
                    <a:lnTo>
                      <a:pt x="63" y="880"/>
                    </a:lnTo>
                    <a:lnTo>
                      <a:pt x="69" y="831"/>
                    </a:lnTo>
                    <a:lnTo>
                      <a:pt x="69" y="763"/>
                    </a:lnTo>
                    <a:lnTo>
                      <a:pt x="69" y="708"/>
                    </a:lnTo>
                    <a:lnTo>
                      <a:pt x="69" y="660"/>
                    </a:lnTo>
                    <a:lnTo>
                      <a:pt x="60" y="598"/>
                    </a:lnTo>
                    <a:lnTo>
                      <a:pt x="66" y="568"/>
                    </a:lnTo>
                    <a:lnTo>
                      <a:pt x="72" y="522"/>
                    </a:lnTo>
                    <a:lnTo>
                      <a:pt x="81" y="461"/>
                    </a:lnTo>
                    <a:lnTo>
                      <a:pt x="78" y="397"/>
                    </a:lnTo>
                    <a:lnTo>
                      <a:pt x="69" y="330"/>
                    </a:lnTo>
                    <a:lnTo>
                      <a:pt x="57" y="284"/>
                    </a:lnTo>
                    <a:lnTo>
                      <a:pt x="54" y="259"/>
                    </a:lnTo>
                    <a:lnTo>
                      <a:pt x="60" y="210"/>
                    </a:lnTo>
                    <a:lnTo>
                      <a:pt x="81" y="137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7" name="Freeform 49"/>
              <p:cNvSpPr>
                <a:spLocks/>
              </p:cNvSpPr>
              <p:nvPr/>
            </p:nvSpPr>
            <p:spPr bwMode="auto">
              <a:xfrm rot="-3405074">
                <a:off x="2245" y="1236"/>
                <a:ext cx="102" cy="1342"/>
              </a:xfrm>
              <a:custGeom>
                <a:avLst/>
                <a:gdLst>
                  <a:gd name="T0" fmla="*/ 92 w 119"/>
                  <a:gd name="T1" fmla="*/ 23 h 2684"/>
                  <a:gd name="T2" fmla="*/ 66 w 119"/>
                  <a:gd name="T3" fmla="*/ 93 h 2684"/>
                  <a:gd name="T4" fmla="*/ 66 w 119"/>
                  <a:gd name="T5" fmla="*/ 129 h 2684"/>
                  <a:gd name="T6" fmla="*/ 71 w 119"/>
                  <a:gd name="T7" fmla="*/ 180 h 2684"/>
                  <a:gd name="T8" fmla="*/ 71 w 119"/>
                  <a:gd name="T9" fmla="*/ 244 h 2684"/>
                  <a:gd name="T10" fmla="*/ 66 w 119"/>
                  <a:gd name="T11" fmla="*/ 284 h 2684"/>
                  <a:gd name="T12" fmla="*/ 69 w 119"/>
                  <a:gd name="T13" fmla="*/ 356 h 2684"/>
                  <a:gd name="T14" fmla="*/ 71 w 119"/>
                  <a:gd name="T15" fmla="*/ 418 h 2684"/>
                  <a:gd name="T16" fmla="*/ 69 w 119"/>
                  <a:gd name="T17" fmla="*/ 475 h 2684"/>
                  <a:gd name="T18" fmla="*/ 74 w 119"/>
                  <a:gd name="T19" fmla="*/ 507 h 2684"/>
                  <a:gd name="T20" fmla="*/ 63 w 119"/>
                  <a:gd name="T21" fmla="*/ 568 h 2684"/>
                  <a:gd name="T22" fmla="*/ 69 w 119"/>
                  <a:gd name="T23" fmla="*/ 587 h 2684"/>
                  <a:gd name="T24" fmla="*/ 57 w 119"/>
                  <a:gd name="T25" fmla="*/ 627 h 2684"/>
                  <a:gd name="T26" fmla="*/ 63 w 119"/>
                  <a:gd name="T27" fmla="*/ 672 h 2684"/>
                  <a:gd name="T28" fmla="*/ 52 w 119"/>
                  <a:gd name="T29" fmla="*/ 718 h 2684"/>
                  <a:gd name="T30" fmla="*/ 69 w 119"/>
                  <a:gd name="T31" fmla="*/ 772 h 2684"/>
                  <a:gd name="T32" fmla="*/ 71 w 119"/>
                  <a:gd name="T33" fmla="*/ 819 h 2684"/>
                  <a:gd name="T34" fmla="*/ 66 w 119"/>
                  <a:gd name="T35" fmla="*/ 872 h 2684"/>
                  <a:gd name="T36" fmla="*/ 61 w 119"/>
                  <a:gd name="T37" fmla="*/ 932 h 2684"/>
                  <a:gd name="T38" fmla="*/ 55 w 119"/>
                  <a:gd name="T39" fmla="*/ 998 h 2684"/>
                  <a:gd name="T40" fmla="*/ 50 w 119"/>
                  <a:gd name="T41" fmla="*/ 1076 h 2684"/>
                  <a:gd name="T42" fmla="*/ 52 w 119"/>
                  <a:gd name="T43" fmla="*/ 1139 h 2684"/>
                  <a:gd name="T44" fmla="*/ 57 w 119"/>
                  <a:gd name="T45" fmla="*/ 1188 h 2684"/>
                  <a:gd name="T46" fmla="*/ 47 w 119"/>
                  <a:gd name="T47" fmla="*/ 1227 h 2684"/>
                  <a:gd name="T48" fmla="*/ 52 w 119"/>
                  <a:gd name="T49" fmla="*/ 1274 h 2684"/>
                  <a:gd name="T50" fmla="*/ 33 w 119"/>
                  <a:gd name="T51" fmla="*/ 1306 h 2684"/>
                  <a:gd name="T52" fmla="*/ 23 w 119"/>
                  <a:gd name="T53" fmla="*/ 1327 h 2684"/>
                  <a:gd name="T54" fmla="*/ 2 w 119"/>
                  <a:gd name="T55" fmla="*/ 1338 h 2684"/>
                  <a:gd name="T56" fmla="*/ 3 w 119"/>
                  <a:gd name="T57" fmla="*/ 1319 h 2684"/>
                  <a:gd name="T58" fmla="*/ 24 w 119"/>
                  <a:gd name="T59" fmla="*/ 1285 h 2684"/>
                  <a:gd name="T60" fmla="*/ 32 w 119"/>
                  <a:gd name="T61" fmla="*/ 1235 h 2684"/>
                  <a:gd name="T62" fmla="*/ 37 w 119"/>
                  <a:gd name="T63" fmla="*/ 1185 h 2684"/>
                  <a:gd name="T64" fmla="*/ 45 w 119"/>
                  <a:gd name="T65" fmla="*/ 1130 h 2684"/>
                  <a:gd name="T66" fmla="*/ 37 w 119"/>
                  <a:gd name="T67" fmla="*/ 1053 h 2684"/>
                  <a:gd name="T68" fmla="*/ 39 w 119"/>
                  <a:gd name="T69" fmla="*/ 990 h 2684"/>
                  <a:gd name="T70" fmla="*/ 52 w 119"/>
                  <a:gd name="T71" fmla="*/ 917 h 2684"/>
                  <a:gd name="T72" fmla="*/ 52 w 119"/>
                  <a:gd name="T73" fmla="*/ 865 h 2684"/>
                  <a:gd name="T74" fmla="*/ 47 w 119"/>
                  <a:gd name="T75" fmla="*/ 811 h 2684"/>
                  <a:gd name="T76" fmla="*/ 55 w 119"/>
                  <a:gd name="T77" fmla="*/ 770 h 2684"/>
                  <a:gd name="T78" fmla="*/ 45 w 119"/>
                  <a:gd name="T79" fmla="*/ 710 h 2684"/>
                  <a:gd name="T80" fmla="*/ 47 w 119"/>
                  <a:gd name="T81" fmla="*/ 654 h 2684"/>
                  <a:gd name="T82" fmla="*/ 57 w 119"/>
                  <a:gd name="T83" fmla="*/ 549 h 2684"/>
                  <a:gd name="T84" fmla="*/ 50 w 119"/>
                  <a:gd name="T85" fmla="*/ 508 h 2684"/>
                  <a:gd name="T86" fmla="*/ 57 w 119"/>
                  <a:gd name="T87" fmla="*/ 461 h 2684"/>
                  <a:gd name="T88" fmla="*/ 63 w 119"/>
                  <a:gd name="T89" fmla="*/ 424 h 2684"/>
                  <a:gd name="T90" fmla="*/ 55 w 119"/>
                  <a:gd name="T91" fmla="*/ 380 h 2684"/>
                  <a:gd name="T92" fmla="*/ 61 w 119"/>
                  <a:gd name="T93" fmla="*/ 321 h 2684"/>
                  <a:gd name="T94" fmla="*/ 55 w 119"/>
                  <a:gd name="T95" fmla="*/ 266 h 2684"/>
                  <a:gd name="T96" fmla="*/ 55 w 119"/>
                  <a:gd name="T97" fmla="*/ 218 h 2684"/>
                  <a:gd name="T98" fmla="*/ 63 w 119"/>
                  <a:gd name="T99" fmla="*/ 172 h 2684"/>
                  <a:gd name="T100" fmla="*/ 57 w 119"/>
                  <a:gd name="T101" fmla="*/ 119 h 2684"/>
                  <a:gd name="T102" fmla="*/ 57 w 119"/>
                  <a:gd name="T103" fmla="*/ 72 h 2684"/>
                  <a:gd name="T104" fmla="*/ 81 w 119"/>
                  <a:gd name="T105" fmla="*/ 21 h 26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9"/>
                  <a:gd name="T160" fmla="*/ 0 h 2684"/>
                  <a:gd name="T161" fmla="*/ 119 w 119"/>
                  <a:gd name="T162" fmla="*/ 2684 h 26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9" h="2684">
                    <a:moveTo>
                      <a:pt x="119" y="0"/>
                    </a:moveTo>
                    <a:lnTo>
                      <a:pt x="107" y="46"/>
                    </a:lnTo>
                    <a:lnTo>
                      <a:pt x="95" y="110"/>
                    </a:lnTo>
                    <a:lnTo>
                      <a:pt x="77" y="186"/>
                    </a:lnTo>
                    <a:lnTo>
                      <a:pt x="77" y="217"/>
                    </a:lnTo>
                    <a:lnTo>
                      <a:pt x="77" y="257"/>
                    </a:lnTo>
                    <a:lnTo>
                      <a:pt x="77" y="312"/>
                    </a:lnTo>
                    <a:lnTo>
                      <a:pt x="83" y="360"/>
                    </a:lnTo>
                    <a:lnTo>
                      <a:pt x="83" y="434"/>
                    </a:lnTo>
                    <a:lnTo>
                      <a:pt x="83" y="489"/>
                    </a:lnTo>
                    <a:lnTo>
                      <a:pt x="77" y="535"/>
                    </a:lnTo>
                    <a:lnTo>
                      <a:pt x="77" y="568"/>
                    </a:lnTo>
                    <a:lnTo>
                      <a:pt x="80" y="663"/>
                    </a:lnTo>
                    <a:lnTo>
                      <a:pt x="80" y="712"/>
                    </a:lnTo>
                    <a:lnTo>
                      <a:pt x="83" y="807"/>
                    </a:lnTo>
                    <a:lnTo>
                      <a:pt x="83" y="837"/>
                    </a:lnTo>
                    <a:lnTo>
                      <a:pt x="77" y="880"/>
                    </a:lnTo>
                    <a:lnTo>
                      <a:pt x="80" y="950"/>
                    </a:lnTo>
                    <a:lnTo>
                      <a:pt x="86" y="981"/>
                    </a:lnTo>
                    <a:lnTo>
                      <a:pt x="86" y="1014"/>
                    </a:lnTo>
                    <a:lnTo>
                      <a:pt x="86" y="1063"/>
                    </a:lnTo>
                    <a:lnTo>
                      <a:pt x="74" y="1136"/>
                    </a:lnTo>
                    <a:lnTo>
                      <a:pt x="80" y="1112"/>
                    </a:lnTo>
                    <a:lnTo>
                      <a:pt x="80" y="1173"/>
                    </a:lnTo>
                    <a:lnTo>
                      <a:pt x="71" y="1207"/>
                    </a:lnTo>
                    <a:lnTo>
                      <a:pt x="67" y="1253"/>
                    </a:lnTo>
                    <a:lnTo>
                      <a:pt x="71" y="1308"/>
                    </a:lnTo>
                    <a:lnTo>
                      <a:pt x="74" y="1344"/>
                    </a:lnTo>
                    <a:lnTo>
                      <a:pt x="74" y="1387"/>
                    </a:lnTo>
                    <a:lnTo>
                      <a:pt x="61" y="1436"/>
                    </a:lnTo>
                    <a:lnTo>
                      <a:pt x="74" y="1488"/>
                    </a:lnTo>
                    <a:lnTo>
                      <a:pt x="80" y="1544"/>
                    </a:lnTo>
                    <a:lnTo>
                      <a:pt x="83" y="1599"/>
                    </a:lnTo>
                    <a:lnTo>
                      <a:pt x="83" y="1639"/>
                    </a:lnTo>
                    <a:lnTo>
                      <a:pt x="83" y="1694"/>
                    </a:lnTo>
                    <a:lnTo>
                      <a:pt x="77" y="1745"/>
                    </a:lnTo>
                    <a:lnTo>
                      <a:pt x="77" y="1804"/>
                    </a:lnTo>
                    <a:lnTo>
                      <a:pt x="71" y="1865"/>
                    </a:lnTo>
                    <a:lnTo>
                      <a:pt x="67" y="1907"/>
                    </a:lnTo>
                    <a:lnTo>
                      <a:pt x="64" y="1996"/>
                    </a:lnTo>
                    <a:lnTo>
                      <a:pt x="61" y="2069"/>
                    </a:lnTo>
                    <a:lnTo>
                      <a:pt x="58" y="2152"/>
                    </a:lnTo>
                    <a:lnTo>
                      <a:pt x="58" y="2219"/>
                    </a:lnTo>
                    <a:lnTo>
                      <a:pt x="61" y="2277"/>
                    </a:lnTo>
                    <a:lnTo>
                      <a:pt x="61" y="2326"/>
                    </a:lnTo>
                    <a:lnTo>
                      <a:pt x="67" y="2375"/>
                    </a:lnTo>
                    <a:lnTo>
                      <a:pt x="61" y="2429"/>
                    </a:lnTo>
                    <a:lnTo>
                      <a:pt x="55" y="2453"/>
                    </a:lnTo>
                    <a:lnTo>
                      <a:pt x="58" y="2496"/>
                    </a:lnTo>
                    <a:lnTo>
                      <a:pt x="61" y="2548"/>
                    </a:lnTo>
                    <a:lnTo>
                      <a:pt x="50" y="2585"/>
                    </a:lnTo>
                    <a:lnTo>
                      <a:pt x="39" y="2612"/>
                    </a:lnTo>
                    <a:lnTo>
                      <a:pt x="31" y="2633"/>
                    </a:lnTo>
                    <a:lnTo>
                      <a:pt x="27" y="2654"/>
                    </a:lnTo>
                    <a:lnTo>
                      <a:pt x="25" y="2684"/>
                    </a:lnTo>
                    <a:lnTo>
                      <a:pt x="2" y="2675"/>
                    </a:lnTo>
                    <a:lnTo>
                      <a:pt x="0" y="2656"/>
                    </a:lnTo>
                    <a:lnTo>
                      <a:pt x="3" y="2637"/>
                    </a:lnTo>
                    <a:lnTo>
                      <a:pt x="12" y="2603"/>
                    </a:lnTo>
                    <a:lnTo>
                      <a:pt x="28" y="2569"/>
                    </a:lnTo>
                    <a:lnTo>
                      <a:pt x="31" y="2527"/>
                    </a:lnTo>
                    <a:lnTo>
                      <a:pt x="37" y="2469"/>
                    </a:lnTo>
                    <a:lnTo>
                      <a:pt x="46" y="2404"/>
                    </a:lnTo>
                    <a:lnTo>
                      <a:pt x="43" y="2369"/>
                    </a:lnTo>
                    <a:lnTo>
                      <a:pt x="40" y="2320"/>
                    </a:lnTo>
                    <a:lnTo>
                      <a:pt x="52" y="2259"/>
                    </a:lnTo>
                    <a:lnTo>
                      <a:pt x="49" y="2146"/>
                    </a:lnTo>
                    <a:lnTo>
                      <a:pt x="43" y="2106"/>
                    </a:lnTo>
                    <a:lnTo>
                      <a:pt x="43" y="2042"/>
                    </a:lnTo>
                    <a:lnTo>
                      <a:pt x="46" y="1981"/>
                    </a:lnTo>
                    <a:lnTo>
                      <a:pt x="55" y="1932"/>
                    </a:lnTo>
                    <a:lnTo>
                      <a:pt x="61" y="1834"/>
                    </a:lnTo>
                    <a:lnTo>
                      <a:pt x="61" y="1785"/>
                    </a:lnTo>
                    <a:lnTo>
                      <a:pt x="61" y="1730"/>
                    </a:lnTo>
                    <a:lnTo>
                      <a:pt x="55" y="1681"/>
                    </a:lnTo>
                    <a:lnTo>
                      <a:pt x="55" y="1623"/>
                    </a:lnTo>
                    <a:lnTo>
                      <a:pt x="64" y="1581"/>
                    </a:lnTo>
                    <a:lnTo>
                      <a:pt x="64" y="1541"/>
                    </a:lnTo>
                    <a:lnTo>
                      <a:pt x="61" y="1476"/>
                    </a:lnTo>
                    <a:lnTo>
                      <a:pt x="52" y="1421"/>
                    </a:lnTo>
                    <a:lnTo>
                      <a:pt x="49" y="1366"/>
                    </a:lnTo>
                    <a:lnTo>
                      <a:pt x="55" y="1308"/>
                    </a:lnTo>
                    <a:lnTo>
                      <a:pt x="64" y="1188"/>
                    </a:lnTo>
                    <a:lnTo>
                      <a:pt x="67" y="1097"/>
                    </a:lnTo>
                    <a:lnTo>
                      <a:pt x="67" y="1066"/>
                    </a:lnTo>
                    <a:lnTo>
                      <a:pt x="58" y="1017"/>
                    </a:lnTo>
                    <a:lnTo>
                      <a:pt x="64" y="978"/>
                    </a:lnTo>
                    <a:lnTo>
                      <a:pt x="67" y="923"/>
                    </a:lnTo>
                    <a:lnTo>
                      <a:pt x="67" y="886"/>
                    </a:lnTo>
                    <a:lnTo>
                      <a:pt x="74" y="849"/>
                    </a:lnTo>
                    <a:lnTo>
                      <a:pt x="71" y="813"/>
                    </a:lnTo>
                    <a:lnTo>
                      <a:pt x="64" y="761"/>
                    </a:lnTo>
                    <a:lnTo>
                      <a:pt x="64" y="703"/>
                    </a:lnTo>
                    <a:lnTo>
                      <a:pt x="71" y="642"/>
                    </a:lnTo>
                    <a:lnTo>
                      <a:pt x="71" y="593"/>
                    </a:lnTo>
                    <a:lnTo>
                      <a:pt x="64" y="532"/>
                    </a:lnTo>
                    <a:lnTo>
                      <a:pt x="61" y="489"/>
                    </a:lnTo>
                    <a:lnTo>
                      <a:pt x="64" y="437"/>
                    </a:lnTo>
                    <a:lnTo>
                      <a:pt x="71" y="379"/>
                    </a:lnTo>
                    <a:lnTo>
                      <a:pt x="74" y="345"/>
                    </a:lnTo>
                    <a:lnTo>
                      <a:pt x="71" y="296"/>
                    </a:lnTo>
                    <a:lnTo>
                      <a:pt x="67" y="238"/>
                    </a:lnTo>
                    <a:lnTo>
                      <a:pt x="67" y="186"/>
                    </a:lnTo>
                    <a:lnTo>
                      <a:pt x="67" y="144"/>
                    </a:lnTo>
                    <a:lnTo>
                      <a:pt x="80" y="86"/>
                    </a:lnTo>
                    <a:lnTo>
                      <a:pt x="95" y="43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Freeform 50"/>
              <p:cNvSpPr>
                <a:spLocks/>
              </p:cNvSpPr>
              <p:nvPr/>
            </p:nvSpPr>
            <p:spPr bwMode="auto">
              <a:xfrm rot="-3405074">
                <a:off x="2250" y="1434"/>
                <a:ext cx="351" cy="420"/>
              </a:xfrm>
              <a:custGeom>
                <a:avLst/>
                <a:gdLst>
                  <a:gd name="T0" fmla="*/ 18 w 406"/>
                  <a:gd name="T1" fmla="*/ 348 h 841"/>
                  <a:gd name="T2" fmla="*/ 45 w 406"/>
                  <a:gd name="T3" fmla="*/ 342 h 841"/>
                  <a:gd name="T4" fmla="*/ 76 w 406"/>
                  <a:gd name="T5" fmla="*/ 344 h 841"/>
                  <a:gd name="T6" fmla="*/ 111 w 406"/>
                  <a:gd name="T7" fmla="*/ 339 h 841"/>
                  <a:gd name="T8" fmla="*/ 137 w 406"/>
                  <a:gd name="T9" fmla="*/ 328 h 841"/>
                  <a:gd name="T10" fmla="*/ 161 w 406"/>
                  <a:gd name="T11" fmla="*/ 319 h 841"/>
                  <a:gd name="T12" fmla="*/ 191 w 406"/>
                  <a:gd name="T13" fmla="*/ 311 h 841"/>
                  <a:gd name="T14" fmla="*/ 198 w 406"/>
                  <a:gd name="T15" fmla="*/ 292 h 841"/>
                  <a:gd name="T16" fmla="*/ 214 w 406"/>
                  <a:gd name="T17" fmla="*/ 273 h 841"/>
                  <a:gd name="T18" fmla="*/ 229 w 406"/>
                  <a:gd name="T19" fmla="*/ 258 h 841"/>
                  <a:gd name="T20" fmla="*/ 240 w 406"/>
                  <a:gd name="T21" fmla="*/ 241 h 841"/>
                  <a:gd name="T22" fmla="*/ 243 w 406"/>
                  <a:gd name="T23" fmla="*/ 228 h 841"/>
                  <a:gd name="T24" fmla="*/ 243 w 406"/>
                  <a:gd name="T25" fmla="*/ 206 h 841"/>
                  <a:gd name="T26" fmla="*/ 248 w 406"/>
                  <a:gd name="T27" fmla="*/ 186 h 841"/>
                  <a:gd name="T28" fmla="*/ 254 w 406"/>
                  <a:gd name="T29" fmla="*/ 168 h 841"/>
                  <a:gd name="T30" fmla="*/ 261 w 406"/>
                  <a:gd name="T31" fmla="*/ 139 h 841"/>
                  <a:gd name="T32" fmla="*/ 258 w 406"/>
                  <a:gd name="T33" fmla="*/ 119 h 841"/>
                  <a:gd name="T34" fmla="*/ 258 w 406"/>
                  <a:gd name="T35" fmla="*/ 98 h 841"/>
                  <a:gd name="T36" fmla="*/ 261 w 406"/>
                  <a:gd name="T37" fmla="*/ 75 h 841"/>
                  <a:gd name="T38" fmla="*/ 264 w 406"/>
                  <a:gd name="T39" fmla="*/ 58 h 841"/>
                  <a:gd name="T40" fmla="*/ 261 w 406"/>
                  <a:gd name="T41" fmla="*/ 43 h 841"/>
                  <a:gd name="T42" fmla="*/ 264 w 406"/>
                  <a:gd name="T43" fmla="*/ 29 h 841"/>
                  <a:gd name="T44" fmla="*/ 268 w 406"/>
                  <a:gd name="T45" fmla="*/ 18 h 841"/>
                  <a:gd name="T46" fmla="*/ 274 w 406"/>
                  <a:gd name="T47" fmla="*/ 6 h 841"/>
                  <a:gd name="T48" fmla="*/ 298 w 406"/>
                  <a:gd name="T49" fmla="*/ 0 h 841"/>
                  <a:gd name="T50" fmla="*/ 331 w 406"/>
                  <a:gd name="T51" fmla="*/ 1 h 841"/>
                  <a:gd name="T52" fmla="*/ 346 w 406"/>
                  <a:gd name="T53" fmla="*/ 18 h 841"/>
                  <a:gd name="T54" fmla="*/ 351 w 406"/>
                  <a:gd name="T55" fmla="*/ 40 h 841"/>
                  <a:gd name="T56" fmla="*/ 346 w 406"/>
                  <a:gd name="T57" fmla="*/ 63 h 841"/>
                  <a:gd name="T58" fmla="*/ 343 w 406"/>
                  <a:gd name="T59" fmla="*/ 85 h 841"/>
                  <a:gd name="T60" fmla="*/ 346 w 406"/>
                  <a:gd name="T61" fmla="*/ 113 h 841"/>
                  <a:gd name="T62" fmla="*/ 341 w 406"/>
                  <a:gd name="T63" fmla="*/ 133 h 841"/>
                  <a:gd name="T64" fmla="*/ 338 w 406"/>
                  <a:gd name="T65" fmla="*/ 157 h 841"/>
                  <a:gd name="T66" fmla="*/ 332 w 406"/>
                  <a:gd name="T67" fmla="*/ 180 h 841"/>
                  <a:gd name="T68" fmla="*/ 339 w 406"/>
                  <a:gd name="T69" fmla="*/ 196 h 841"/>
                  <a:gd name="T70" fmla="*/ 338 w 406"/>
                  <a:gd name="T71" fmla="*/ 214 h 841"/>
                  <a:gd name="T72" fmla="*/ 335 w 406"/>
                  <a:gd name="T73" fmla="*/ 228 h 841"/>
                  <a:gd name="T74" fmla="*/ 329 w 406"/>
                  <a:gd name="T75" fmla="*/ 241 h 841"/>
                  <a:gd name="T76" fmla="*/ 327 w 406"/>
                  <a:gd name="T77" fmla="*/ 260 h 841"/>
                  <a:gd name="T78" fmla="*/ 319 w 406"/>
                  <a:gd name="T79" fmla="*/ 281 h 841"/>
                  <a:gd name="T80" fmla="*/ 303 w 406"/>
                  <a:gd name="T81" fmla="*/ 303 h 841"/>
                  <a:gd name="T82" fmla="*/ 293 w 406"/>
                  <a:gd name="T83" fmla="*/ 325 h 841"/>
                  <a:gd name="T84" fmla="*/ 274 w 406"/>
                  <a:gd name="T85" fmla="*/ 338 h 841"/>
                  <a:gd name="T86" fmla="*/ 258 w 406"/>
                  <a:gd name="T87" fmla="*/ 353 h 841"/>
                  <a:gd name="T88" fmla="*/ 232 w 406"/>
                  <a:gd name="T89" fmla="*/ 371 h 841"/>
                  <a:gd name="T90" fmla="*/ 190 w 406"/>
                  <a:gd name="T91" fmla="*/ 383 h 841"/>
                  <a:gd name="T92" fmla="*/ 158 w 406"/>
                  <a:gd name="T93" fmla="*/ 393 h 841"/>
                  <a:gd name="T94" fmla="*/ 129 w 406"/>
                  <a:gd name="T95" fmla="*/ 397 h 841"/>
                  <a:gd name="T96" fmla="*/ 98 w 406"/>
                  <a:gd name="T97" fmla="*/ 409 h 841"/>
                  <a:gd name="T98" fmla="*/ 61 w 406"/>
                  <a:gd name="T99" fmla="*/ 418 h 841"/>
                  <a:gd name="T100" fmla="*/ 36 w 406"/>
                  <a:gd name="T101" fmla="*/ 420 h 841"/>
                  <a:gd name="T102" fmla="*/ 10 w 406"/>
                  <a:gd name="T103" fmla="*/ 412 h 841"/>
                  <a:gd name="T104" fmla="*/ 3 w 406"/>
                  <a:gd name="T105" fmla="*/ 389 h 841"/>
                  <a:gd name="T106" fmla="*/ 0 w 406"/>
                  <a:gd name="T107" fmla="*/ 371 h 841"/>
                  <a:gd name="T108" fmla="*/ 18 w 406"/>
                  <a:gd name="T109" fmla="*/ 348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06"/>
                  <a:gd name="T166" fmla="*/ 0 h 841"/>
                  <a:gd name="T167" fmla="*/ 406 w 406"/>
                  <a:gd name="T168" fmla="*/ 841 h 8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06" h="841">
                    <a:moveTo>
                      <a:pt x="21" y="697"/>
                    </a:moveTo>
                    <a:lnTo>
                      <a:pt x="52" y="685"/>
                    </a:lnTo>
                    <a:lnTo>
                      <a:pt x="88" y="688"/>
                    </a:lnTo>
                    <a:lnTo>
                      <a:pt x="128" y="679"/>
                    </a:lnTo>
                    <a:lnTo>
                      <a:pt x="158" y="657"/>
                    </a:lnTo>
                    <a:lnTo>
                      <a:pt x="186" y="639"/>
                    </a:lnTo>
                    <a:lnTo>
                      <a:pt x="221" y="623"/>
                    </a:lnTo>
                    <a:lnTo>
                      <a:pt x="229" y="584"/>
                    </a:lnTo>
                    <a:lnTo>
                      <a:pt x="247" y="547"/>
                    </a:lnTo>
                    <a:lnTo>
                      <a:pt x="265" y="517"/>
                    </a:lnTo>
                    <a:lnTo>
                      <a:pt x="278" y="483"/>
                    </a:lnTo>
                    <a:lnTo>
                      <a:pt x="281" y="456"/>
                    </a:lnTo>
                    <a:lnTo>
                      <a:pt x="281" y="413"/>
                    </a:lnTo>
                    <a:lnTo>
                      <a:pt x="287" y="373"/>
                    </a:lnTo>
                    <a:lnTo>
                      <a:pt x="294" y="337"/>
                    </a:lnTo>
                    <a:lnTo>
                      <a:pt x="302" y="278"/>
                    </a:lnTo>
                    <a:lnTo>
                      <a:pt x="299" y="239"/>
                    </a:lnTo>
                    <a:lnTo>
                      <a:pt x="299" y="196"/>
                    </a:lnTo>
                    <a:lnTo>
                      <a:pt x="302" y="150"/>
                    </a:lnTo>
                    <a:lnTo>
                      <a:pt x="305" y="116"/>
                    </a:lnTo>
                    <a:lnTo>
                      <a:pt x="302" y="86"/>
                    </a:lnTo>
                    <a:lnTo>
                      <a:pt x="305" y="58"/>
                    </a:lnTo>
                    <a:lnTo>
                      <a:pt x="310" y="36"/>
                    </a:lnTo>
                    <a:lnTo>
                      <a:pt x="317" y="13"/>
                    </a:lnTo>
                    <a:lnTo>
                      <a:pt x="345" y="0"/>
                    </a:lnTo>
                    <a:lnTo>
                      <a:pt x="383" y="3"/>
                    </a:lnTo>
                    <a:lnTo>
                      <a:pt x="400" y="36"/>
                    </a:lnTo>
                    <a:lnTo>
                      <a:pt x="406" y="80"/>
                    </a:lnTo>
                    <a:lnTo>
                      <a:pt x="400" y="126"/>
                    </a:lnTo>
                    <a:lnTo>
                      <a:pt x="397" y="171"/>
                    </a:lnTo>
                    <a:lnTo>
                      <a:pt x="400" y="226"/>
                    </a:lnTo>
                    <a:lnTo>
                      <a:pt x="394" y="266"/>
                    </a:lnTo>
                    <a:lnTo>
                      <a:pt x="391" y="315"/>
                    </a:lnTo>
                    <a:lnTo>
                      <a:pt x="384" y="361"/>
                    </a:lnTo>
                    <a:lnTo>
                      <a:pt x="392" y="393"/>
                    </a:lnTo>
                    <a:lnTo>
                      <a:pt x="391" y="428"/>
                    </a:lnTo>
                    <a:lnTo>
                      <a:pt x="387" y="456"/>
                    </a:lnTo>
                    <a:lnTo>
                      <a:pt x="381" y="483"/>
                    </a:lnTo>
                    <a:lnTo>
                      <a:pt x="378" y="520"/>
                    </a:lnTo>
                    <a:lnTo>
                      <a:pt x="369" y="563"/>
                    </a:lnTo>
                    <a:lnTo>
                      <a:pt x="351" y="606"/>
                    </a:lnTo>
                    <a:lnTo>
                      <a:pt x="339" y="651"/>
                    </a:lnTo>
                    <a:lnTo>
                      <a:pt x="317" y="676"/>
                    </a:lnTo>
                    <a:lnTo>
                      <a:pt x="299" y="706"/>
                    </a:lnTo>
                    <a:lnTo>
                      <a:pt x="268" y="743"/>
                    </a:lnTo>
                    <a:lnTo>
                      <a:pt x="220" y="767"/>
                    </a:lnTo>
                    <a:lnTo>
                      <a:pt x="183" y="786"/>
                    </a:lnTo>
                    <a:lnTo>
                      <a:pt x="149" y="795"/>
                    </a:lnTo>
                    <a:lnTo>
                      <a:pt x="113" y="819"/>
                    </a:lnTo>
                    <a:lnTo>
                      <a:pt x="70" y="837"/>
                    </a:lnTo>
                    <a:lnTo>
                      <a:pt x="42" y="841"/>
                    </a:lnTo>
                    <a:lnTo>
                      <a:pt x="12" y="825"/>
                    </a:lnTo>
                    <a:lnTo>
                      <a:pt x="3" y="779"/>
                    </a:lnTo>
                    <a:lnTo>
                      <a:pt x="0" y="743"/>
                    </a:lnTo>
                    <a:lnTo>
                      <a:pt x="21" y="697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" name="Freeform 51"/>
              <p:cNvSpPr>
                <a:spLocks/>
              </p:cNvSpPr>
              <p:nvPr/>
            </p:nvSpPr>
            <p:spPr bwMode="auto">
              <a:xfrm rot="-3405074">
                <a:off x="2258" y="1441"/>
                <a:ext cx="336" cy="412"/>
              </a:xfrm>
              <a:custGeom>
                <a:avLst/>
                <a:gdLst>
                  <a:gd name="T0" fmla="*/ 131 w 388"/>
                  <a:gd name="T1" fmla="*/ 339 h 822"/>
                  <a:gd name="T2" fmla="*/ 176 w 388"/>
                  <a:gd name="T3" fmla="*/ 345 h 822"/>
                  <a:gd name="T4" fmla="*/ 219 w 388"/>
                  <a:gd name="T5" fmla="*/ 338 h 822"/>
                  <a:gd name="T6" fmla="*/ 246 w 388"/>
                  <a:gd name="T7" fmla="*/ 318 h 822"/>
                  <a:gd name="T8" fmla="*/ 258 w 388"/>
                  <a:gd name="T9" fmla="*/ 304 h 822"/>
                  <a:gd name="T10" fmla="*/ 277 w 388"/>
                  <a:gd name="T11" fmla="*/ 286 h 822"/>
                  <a:gd name="T12" fmla="*/ 298 w 388"/>
                  <a:gd name="T13" fmla="*/ 261 h 822"/>
                  <a:gd name="T14" fmla="*/ 300 w 388"/>
                  <a:gd name="T15" fmla="*/ 232 h 822"/>
                  <a:gd name="T16" fmla="*/ 308 w 388"/>
                  <a:gd name="T17" fmla="*/ 202 h 822"/>
                  <a:gd name="T18" fmla="*/ 306 w 388"/>
                  <a:gd name="T19" fmla="*/ 177 h 822"/>
                  <a:gd name="T20" fmla="*/ 308 w 388"/>
                  <a:gd name="T21" fmla="*/ 154 h 822"/>
                  <a:gd name="T22" fmla="*/ 312 w 388"/>
                  <a:gd name="T23" fmla="*/ 123 h 822"/>
                  <a:gd name="T24" fmla="*/ 311 w 388"/>
                  <a:gd name="T25" fmla="*/ 96 h 822"/>
                  <a:gd name="T26" fmla="*/ 317 w 388"/>
                  <a:gd name="T27" fmla="*/ 63 h 822"/>
                  <a:gd name="T28" fmla="*/ 321 w 388"/>
                  <a:gd name="T29" fmla="*/ 31 h 822"/>
                  <a:gd name="T30" fmla="*/ 319 w 388"/>
                  <a:gd name="T31" fmla="*/ 0 h 822"/>
                  <a:gd name="T32" fmla="*/ 335 w 388"/>
                  <a:gd name="T33" fmla="*/ 21 h 822"/>
                  <a:gd name="T34" fmla="*/ 336 w 388"/>
                  <a:gd name="T35" fmla="*/ 49 h 822"/>
                  <a:gd name="T36" fmla="*/ 329 w 388"/>
                  <a:gd name="T37" fmla="*/ 79 h 822"/>
                  <a:gd name="T38" fmla="*/ 328 w 388"/>
                  <a:gd name="T39" fmla="*/ 107 h 822"/>
                  <a:gd name="T40" fmla="*/ 323 w 388"/>
                  <a:gd name="T41" fmla="*/ 127 h 822"/>
                  <a:gd name="T42" fmla="*/ 324 w 388"/>
                  <a:gd name="T43" fmla="*/ 153 h 822"/>
                  <a:gd name="T44" fmla="*/ 319 w 388"/>
                  <a:gd name="T45" fmla="*/ 176 h 822"/>
                  <a:gd name="T46" fmla="*/ 325 w 388"/>
                  <a:gd name="T47" fmla="*/ 199 h 822"/>
                  <a:gd name="T48" fmla="*/ 321 w 388"/>
                  <a:gd name="T49" fmla="*/ 228 h 822"/>
                  <a:gd name="T50" fmla="*/ 313 w 388"/>
                  <a:gd name="T51" fmla="*/ 254 h 822"/>
                  <a:gd name="T52" fmla="*/ 301 w 388"/>
                  <a:gd name="T53" fmla="*/ 279 h 822"/>
                  <a:gd name="T54" fmla="*/ 283 w 388"/>
                  <a:gd name="T55" fmla="*/ 310 h 822"/>
                  <a:gd name="T56" fmla="*/ 257 w 388"/>
                  <a:gd name="T57" fmla="*/ 332 h 822"/>
                  <a:gd name="T58" fmla="*/ 240 w 388"/>
                  <a:gd name="T59" fmla="*/ 349 h 822"/>
                  <a:gd name="T60" fmla="*/ 211 w 388"/>
                  <a:gd name="T61" fmla="*/ 368 h 822"/>
                  <a:gd name="T62" fmla="*/ 171 w 388"/>
                  <a:gd name="T63" fmla="*/ 381 h 822"/>
                  <a:gd name="T64" fmla="*/ 123 w 388"/>
                  <a:gd name="T65" fmla="*/ 390 h 822"/>
                  <a:gd name="T66" fmla="*/ 92 w 388"/>
                  <a:gd name="T67" fmla="*/ 402 h 822"/>
                  <a:gd name="T68" fmla="*/ 31 w 388"/>
                  <a:gd name="T69" fmla="*/ 412 h 822"/>
                  <a:gd name="T70" fmla="*/ 7 w 388"/>
                  <a:gd name="T71" fmla="*/ 397 h 822"/>
                  <a:gd name="T72" fmla="*/ 0 w 388"/>
                  <a:gd name="T73" fmla="*/ 366 h 822"/>
                  <a:gd name="T74" fmla="*/ 42 w 388"/>
                  <a:gd name="T75" fmla="*/ 339 h 822"/>
                  <a:gd name="T76" fmla="*/ 78 w 388"/>
                  <a:gd name="T77" fmla="*/ 340 h 82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88"/>
                  <a:gd name="T118" fmla="*/ 0 h 822"/>
                  <a:gd name="T119" fmla="*/ 388 w 388"/>
                  <a:gd name="T120" fmla="*/ 822 h 82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88" h="822">
                    <a:moveTo>
                      <a:pt x="122" y="670"/>
                    </a:moveTo>
                    <a:lnTo>
                      <a:pt x="151" y="677"/>
                    </a:lnTo>
                    <a:lnTo>
                      <a:pt x="179" y="691"/>
                    </a:lnTo>
                    <a:lnTo>
                      <a:pt x="203" y="689"/>
                    </a:lnTo>
                    <a:lnTo>
                      <a:pt x="229" y="685"/>
                    </a:lnTo>
                    <a:lnTo>
                      <a:pt x="253" y="674"/>
                    </a:lnTo>
                    <a:lnTo>
                      <a:pt x="277" y="654"/>
                    </a:lnTo>
                    <a:lnTo>
                      <a:pt x="284" y="634"/>
                    </a:lnTo>
                    <a:lnTo>
                      <a:pt x="289" y="618"/>
                    </a:lnTo>
                    <a:lnTo>
                      <a:pt x="298" y="607"/>
                    </a:lnTo>
                    <a:lnTo>
                      <a:pt x="307" y="593"/>
                    </a:lnTo>
                    <a:lnTo>
                      <a:pt x="320" y="570"/>
                    </a:lnTo>
                    <a:lnTo>
                      <a:pt x="332" y="542"/>
                    </a:lnTo>
                    <a:lnTo>
                      <a:pt x="344" y="521"/>
                    </a:lnTo>
                    <a:lnTo>
                      <a:pt x="344" y="491"/>
                    </a:lnTo>
                    <a:lnTo>
                      <a:pt x="347" y="463"/>
                    </a:lnTo>
                    <a:lnTo>
                      <a:pt x="356" y="433"/>
                    </a:lnTo>
                    <a:lnTo>
                      <a:pt x="356" y="403"/>
                    </a:lnTo>
                    <a:lnTo>
                      <a:pt x="356" y="377"/>
                    </a:lnTo>
                    <a:lnTo>
                      <a:pt x="353" y="353"/>
                    </a:lnTo>
                    <a:lnTo>
                      <a:pt x="347" y="332"/>
                    </a:lnTo>
                    <a:lnTo>
                      <a:pt x="356" y="308"/>
                    </a:lnTo>
                    <a:lnTo>
                      <a:pt x="359" y="274"/>
                    </a:lnTo>
                    <a:lnTo>
                      <a:pt x="360" y="246"/>
                    </a:lnTo>
                    <a:lnTo>
                      <a:pt x="357" y="220"/>
                    </a:lnTo>
                    <a:lnTo>
                      <a:pt x="359" y="192"/>
                    </a:lnTo>
                    <a:lnTo>
                      <a:pt x="368" y="155"/>
                    </a:lnTo>
                    <a:lnTo>
                      <a:pt x="366" y="125"/>
                    </a:lnTo>
                    <a:lnTo>
                      <a:pt x="372" y="91"/>
                    </a:lnTo>
                    <a:lnTo>
                      <a:pt x="371" y="61"/>
                    </a:lnTo>
                    <a:lnTo>
                      <a:pt x="368" y="33"/>
                    </a:lnTo>
                    <a:lnTo>
                      <a:pt x="368" y="0"/>
                    </a:lnTo>
                    <a:lnTo>
                      <a:pt x="379" y="23"/>
                    </a:lnTo>
                    <a:lnTo>
                      <a:pt x="387" y="42"/>
                    </a:lnTo>
                    <a:lnTo>
                      <a:pt x="386" y="67"/>
                    </a:lnTo>
                    <a:lnTo>
                      <a:pt x="388" y="98"/>
                    </a:lnTo>
                    <a:lnTo>
                      <a:pt x="384" y="128"/>
                    </a:lnTo>
                    <a:lnTo>
                      <a:pt x="380" y="158"/>
                    </a:lnTo>
                    <a:lnTo>
                      <a:pt x="380" y="187"/>
                    </a:lnTo>
                    <a:lnTo>
                      <a:pt x="379" y="213"/>
                    </a:lnTo>
                    <a:lnTo>
                      <a:pt x="378" y="235"/>
                    </a:lnTo>
                    <a:lnTo>
                      <a:pt x="373" y="253"/>
                    </a:lnTo>
                    <a:lnTo>
                      <a:pt x="377" y="284"/>
                    </a:lnTo>
                    <a:lnTo>
                      <a:pt x="374" y="305"/>
                    </a:lnTo>
                    <a:lnTo>
                      <a:pt x="371" y="330"/>
                    </a:lnTo>
                    <a:lnTo>
                      <a:pt x="368" y="351"/>
                    </a:lnTo>
                    <a:lnTo>
                      <a:pt x="370" y="375"/>
                    </a:lnTo>
                    <a:lnTo>
                      <a:pt x="375" y="397"/>
                    </a:lnTo>
                    <a:lnTo>
                      <a:pt x="375" y="424"/>
                    </a:lnTo>
                    <a:lnTo>
                      <a:pt x="371" y="454"/>
                    </a:lnTo>
                    <a:lnTo>
                      <a:pt x="362" y="479"/>
                    </a:lnTo>
                    <a:lnTo>
                      <a:pt x="362" y="507"/>
                    </a:lnTo>
                    <a:lnTo>
                      <a:pt x="359" y="531"/>
                    </a:lnTo>
                    <a:lnTo>
                      <a:pt x="348" y="556"/>
                    </a:lnTo>
                    <a:lnTo>
                      <a:pt x="331" y="593"/>
                    </a:lnTo>
                    <a:lnTo>
                      <a:pt x="327" y="619"/>
                    </a:lnTo>
                    <a:lnTo>
                      <a:pt x="318" y="638"/>
                    </a:lnTo>
                    <a:lnTo>
                      <a:pt x="297" y="663"/>
                    </a:lnTo>
                    <a:lnTo>
                      <a:pt x="292" y="679"/>
                    </a:lnTo>
                    <a:lnTo>
                      <a:pt x="277" y="697"/>
                    </a:lnTo>
                    <a:lnTo>
                      <a:pt x="262" y="709"/>
                    </a:lnTo>
                    <a:lnTo>
                      <a:pt x="244" y="734"/>
                    </a:lnTo>
                    <a:lnTo>
                      <a:pt x="225" y="745"/>
                    </a:lnTo>
                    <a:lnTo>
                      <a:pt x="197" y="760"/>
                    </a:lnTo>
                    <a:lnTo>
                      <a:pt x="174" y="771"/>
                    </a:lnTo>
                    <a:lnTo>
                      <a:pt x="142" y="779"/>
                    </a:lnTo>
                    <a:lnTo>
                      <a:pt x="127" y="791"/>
                    </a:lnTo>
                    <a:lnTo>
                      <a:pt x="106" y="803"/>
                    </a:lnTo>
                    <a:lnTo>
                      <a:pt x="63" y="821"/>
                    </a:lnTo>
                    <a:lnTo>
                      <a:pt x="36" y="822"/>
                    </a:lnTo>
                    <a:lnTo>
                      <a:pt x="12" y="810"/>
                    </a:lnTo>
                    <a:lnTo>
                      <a:pt x="8" y="792"/>
                    </a:lnTo>
                    <a:lnTo>
                      <a:pt x="5" y="768"/>
                    </a:lnTo>
                    <a:lnTo>
                      <a:pt x="0" y="731"/>
                    </a:lnTo>
                    <a:lnTo>
                      <a:pt x="20" y="687"/>
                    </a:lnTo>
                    <a:lnTo>
                      <a:pt x="49" y="676"/>
                    </a:lnTo>
                    <a:lnTo>
                      <a:pt x="72" y="676"/>
                    </a:lnTo>
                    <a:lnTo>
                      <a:pt x="90" y="679"/>
                    </a:lnTo>
                    <a:lnTo>
                      <a:pt x="122" y="67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" name="Freeform 52"/>
              <p:cNvSpPr>
                <a:spLocks/>
              </p:cNvSpPr>
              <p:nvPr/>
            </p:nvSpPr>
            <p:spPr bwMode="auto">
              <a:xfrm rot="-3405074">
                <a:off x="2347" y="1411"/>
                <a:ext cx="170" cy="344"/>
              </a:xfrm>
              <a:custGeom>
                <a:avLst/>
                <a:gdLst>
                  <a:gd name="T0" fmla="*/ 170 w 195"/>
                  <a:gd name="T1" fmla="*/ 17 h 688"/>
                  <a:gd name="T2" fmla="*/ 170 w 195"/>
                  <a:gd name="T3" fmla="*/ 46 h 688"/>
                  <a:gd name="T4" fmla="*/ 165 w 195"/>
                  <a:gd name="T5" fmla="*/ 69 h 688"/>
                  <a:gd name="T6" fmla="*/ 160 w 195"/>
                  <a:gd name="T7" fmla="*/ 98 h 688"/>
                  <a:gd name="T8" fmla="*/ 160 w 195"/>
                  <a:gd name="T9" fmla="*/ 124 h 688"/>
                  <a:gd name="T10" fmla="*/ 152 w 195"/>
                  <a:gd name="T11" fmla="*/ 156 h 688"/>
                  <a:gd name="T12" fmla="*/ 152 w 195"/>
                  <a:gd name="T13" fmla="*/ 177 h 688"/>
                  <a:gd name="T14" fmla="*/ 154 w 195"/>
                  <a:gd name="T15" fmla="*/ 208 h 688"/>
                  <a:gd name="T16" fmla="*/ 148 w 195"/>
                  <a:gd name="T17" fmla="*/ 240 h 688"/>
                  <a:gd name="T18" fmla="*/ 137 w 195"/>
                  <a:gd name="T19" fmla="*/ 259 h 688"/>
                  <a:gd name="T20" fmla="*/ 124 w 195"/>
                  <a:gd name="T21" fmla="*/ 276 h 688"/>
                  <a:gd name="T22" fmla="*/ 105 w 195"/>
                  <a:gd name="T23" fmla="*/ 295 h 688"/>
                  <a:gd name="T24" fmla="*/ 92 w 195"/>
                  <a:gd name="T25" fmla="*/ 314 h 688"/>
                  <a:gd name="T26" fmla="*/ 71 w 195"/>
                  <a:gd name="T27" fmla="*/ 331 h 688"/>
                  <a:gd name="T28" fmla="*/ 44 w 195"/>
                  <a:gd name="T29" fmla="*/ 337 h 688"/>
                  <a:gd name="T30" fmla="*/ 5 w 195"/>
                  <a:gd name="T31" fmla="*/ 344 h 688"/>
                  <a:gd name="T32" fmla="*/ 20 w 195"/>
                  <a:gd name="T33" fmla="*/ 340 h 688"/>
                  <a:gd name="T34" fmla="*/ 55 w 195"/>
                  <a:gd name="T35" fmla="*/ 331 h 688"/>
                  <a:gd name="T36" fmla="*/ 77 w 195"/>
                  <a:gd name="T37" fmla="*/ 314 h 688"/>
                  <a:gd name="T38" fmla="*/ 89 w 195"/>
                  <a:gd name="T39" fmla="*/ 296 h 688"/>
                  <a:gd name="T40" fmla="*/ 105 w 195"/>
                  <a:gd name="T41" fmla="*/ 279 h 688"/>
                  <a:gd name="T42" fmla="*/ 113 w 195"/>
                  <a:gd name="T43" fmla="*/ 262 h 688"/>
                  <a:gd name="T44" fmla="*/ 132 w 195"/>
                  <a:gd name="T45" fmla="*/ 243 h 688"/>
                  <a:gd name="T46" fmla="*/ 142 w 195"/>
                  <a:gd name="T47" fmla="*/ 227 h 688"/>
                  <a:gd name="T48" fmla="*/ 144 w 195"/>
                  <a:gd name="T49" fmla="*/ 198 h 688"/>
                  <a:gd name="T50" fmla="*/ 138 w 195"/>
                  <a:gd name="T51" fmla="*/ 168 h 688"/>
                  <a:gd name="T52" fmla="*/ 146 w 195"/>
                  <a:gd name="T53" fmla="*/ 150 h 688"/>
                  <a:gd name="T54" fmla="*/ 152 w 195"/>
                  <a:gd name="T55" fmla="*/ 123 h 688"/>
                  <a:gd name="T56" fmla="*/ 153 w 195"/>
                  <a:gd name="T57" fmla="*/ 103 h 688"/>
                  <a:gd name="T58" fmla="*/ 159 w 195"/>
                  <a:gd name="T59" fmla="*/ 77 h 688"/>
                  <a:gd name="T60" fmla="*/ 157 w 195"/>
                  <a:gd name="T61" fmla="*/ 55 h 688"/>
                  <a:gd name="T62" fmla="*/ 165 w 195"/>
                  <a:gd name="T63" fmla="*/ 38 h 688"/>
                  <a:gd name="T64" fmla="*/ 165 w 195"/>
                  <a:gd name="T65" fmla="*/ 13 h 6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5"/>
                  <a:gd name="T100" fmla="*/ 0 h 688"/>
                  <a:gd name="T101" fmla="*/ 195 w 195"/>
                  <a:gd name="T102" fmla="*/ 688 h 6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5" h="688">
                    <a:moveTo>
                      <a:pt x="192" y="0"/>
                    </a:moveTo>
                    <a:lnTo>
                      <a:pt x="195" y="33"/>
                    </a:lnTo>
                    <a:lnTo>
                      <a:pt x="195" y="67"/>
                    </a:lnTo>
                    <a:lnTo>
                      <a:pt x="195" y="93"/>
                    </a:lnTo>
                    <a:lnTo>
                      <a:pt x="191" y="109"/>
                    </a:lnTo>
                    <a:lnTo>
                      <a:pt x="189" y="137"/>
                    </a:lnTo>
                    <a:lnTo>
                      <a:pt x="189" y="155"/>
                    </a:lnTo>
                    <a:lnTo>
                      <a:pt x="183" y="197"/>
                    </a:lnTo>
                    <a:lnTo>
                      <a:pt x="182" y="232"/>
                    </a:lnTo>
                    <a:lnTo>
                      <a:pt x="183" y="249"/>
                    </a:lnTo>
                    <a:lnTo>
                      <a:pt x="180" y="277"/>
                    </a:lnTo>
                    <a:lnTo>
                      <a:pt x="174" y="311"/>
                    </a:lnTo>
                    <a:lnTo>
                      <a:pt x="168" y="327"/>
                    </a:lnTo>
                    <a:lnTo>
                      <a:pt x="174" y="354"/>
                    </a:lnTo>
                    <a:lnTo>
                      <a:pt x="177" y="387"/>
                    </a:lnTo>
                    <a:lnTo>
                      <a:pt x="177" y="417"/>
                    </a:lnTo>
                    <a:lnTo>
                      <a:pt x="174" y="454"/>
                    </a:lnTo>
                    <a:lnTo>
                      <a:pt x="170" y="480"/>
                    </a:lnTo>
                    <a:lnTo>
                      <a:pt x="163" y="500"/>
                    </a:lnTo>
                    <a:lnTo>
                      <a:pt x="157" y="518"/>
                    </a:lnTo>
                    <a:lnTo>
                      <a:pt x="149" y="533"/>
                    </a:lnTo>
                    <a:lnTo>
                      <a:pt x="142" y="551"/>
                    </a:lnTo>
                    <a:lnTo>
                      <a:pt x="130" y="567"/>
                    </a:lnTo>
                    <a:lnTo>
                      <a:pt x="121" y="590"/>
                    </a:lnTo>
                    <a:lnTo>
                      <a:pt x="115" y="609"/>
                    </a:lnTo>
                    <a:lnTo>
                      <a:pt x="105" y="627"/>
                    </a:lnTo>
                    <a:lnTo>
                      <a:pt x="94" y="643"/>
                    </a:lnTo>
                    <a:lnTo>
                      <a:pt x="82" y="662"/>
                    </a:lnTo>
                    <a:lnTo>
                      <a:pt x="66" y="670"/>
                    </a:lnTo>
                    <a:lnTo>
                      <a:pt x="51" y="674"/>
                    </a:lnTo>
                    <a:lnTo>
                      <a:pt x="29" y="686"/>
                    </a:lnTo>
                    <a:lnTo>
                      <a:pt x="6" y="688"/>
                    </a:lnTo>
                    <a:lnTo>
                      <a:pt x="0" y="680"/>
                    </a:lnTo>
                    <a:lnTo>
                      <a:pt x="23" y="679"/>
                    </a:lnTo>
                    <a:lnTo>
                      <a:pt x="39" y="671"/>
                    </a:lnTo>
                    <a:lnTo>
                      <a:pt x="63" y="661"/>
                    </a:lnTo>
                    <a:lnTo>
                      <a:pt x="81" y="646"/>
                    </a:lnTo>
                    <a:lnTo>
                      <a:pt x="88" y="628"/>
                    </a:lnTo>
                    <a:lnTo>
                      <a:pt x="96" y="613"/>
                    </a:lnTo>
                    <a:lnTo>
                      <a:pt x="102" y="591"/>
                    </a:lnTo>
                    <a:lnTo>
                      <a:pt x="115" y="579"/>
                    </a:lnTo>
                    <a:lnTo>
                      <a:pt x="121" y="557"/>
                    </a:lnTo>
                    <a:lnTo>
                      <a:pt x="127" y="538"/>
                    </a:lnTo>
                    <a:lnTo>
                      <a:pt x="130" y="524"/>
                    </a:lnTo>
                    <a:lnTo>
                      <a:pt x="139" y="506"/>
                    </a:lnTo>
                    <a:lnTo>
                      <a:pt x="151" y="487"/>
                    </a:lnTo>
                    <a:lnTo>
                      <a:pt x="160" y="474"/>
                    </a:lnTo>
                    <a:lnTo>
                      <a:pt x="163" y="455"/>
                    </a:lnTo>
                    <a:lnTo>
                      <a:pt x="167" y="423"/>
                    </a:lnTo>
                    <a:lnTo>
                      <a:pt x="165" y="396"/>
                    </a:lnTo>
                    <a:lnTo>
                      <a:pt x="160" y="362"/>
                    </a:lnTo>
                    <a:lnTo>
                      <a:pt x="158" y="335"/>
                    </a:lnTo>
                    <a:lnTo>
                      <a:pt x="157" y="327"/>
                    </a:lnTo>
                    <a:lnTo>
                      <a:pt x="168" y="299"/>
                    </a:lnTo>
                    <a:lnTo>
                      <a:pt x="174" y="271"/>
                    </a:lnTo>
                    <a:lnTo>
                      <a:pt x="174" y="247"/>
                    </a:lnTo>
                    <a:lnTo>
                      <a:pt x="171" y="234"/>
                    </a:lnTo>
                    <a:lnTo>
                      <a:pt x="176" y="207"/>
                    </a:lnTo>
                    <a:lnTo>
                      <a:pt x="174" y="195"/>
                    </a:lnTo>
                    <a:lnTo>
                      <a:pt x="182" y="154"/>
                    </a:lnTo>
                    <a:lnTo>
                      <a:pt x="180" y="136"/>
                    </a:lnTo>
                    <a:lnTo>
                      <a:pt x="180" y="110"/>
                    </a:lnTo>
                    <a:lnTo>
                      <a:pt x="188" y="93"/>
                    </a:lnTo>
                    <a:lnTo>
                      <a:pt x="189" y="76"/>
                    </a:lnTo>
                    <a:lnTo>
                      <a:pt x="189" y="49"/>
                    </a:lnTo>
                    <a:lnTo>
                      <a:pt x="189" y="27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Freeform 53"/>
              <p:cNvSpPr>
                <a:spLocks/>
              </p:cNvSpPr>
              <p:nvPr/>
            </p:nvSpPr>
            <p:spPr bwMode="auto">
              <a:xfrm rot="-3405074">
                <a:off x="2337" y="1423"/>
                <a:ext cx="177" cy="347"/>
              </a:xfrm>
              <a:custGeom>
                <a:avLst/>
                <a:gdLst>
                  <a:gd name="T0" fmla="*/ 171 w 206"/>
                  <a:gd name="T1" fmla="*/ 9 h 692"/>
                  <a:gd name="T2" fmla="*/ 166 w 206"/>
                  <a:gd name="T3" fmla="*/ 38 h 692"/>
                  <a:gd name="T4" fmla="*/ 164 w 206"/>
                  <a:gd name="T5" fmla="*/ 52 h 692"/>
                  <a:gd name="T6" fmla="*/ 157 w 206"/>
                  <a:gd name="T7" fmla="*/ 79 h 692"/>
                  <a:gd name="T8" fmla="*/ 157 w 206"/>
                  <a:gd name="T9" fmla="*/ 106 h 692"/>
                  <a:gd name="T10" fmla="*/ 158 w 206"/>
                  <a:gd name="T11" fmla="*/ 116 h 692"/>
                  <a:gd name="T12" fmla="*/ 156 w 206"/>
                  <a:gd name="T13" fmla="*/ 134 h 692"/>
                  <a:gd name="T14" fmla="*/ 144 w 206"/>
                  <a:gd name="T15" fmla="*/ 157 h 692"/>
                  <a:gd name="T16" fmla="*/ 143 w 206"/>
                  <a:gd name="T17" fmla="*/ 190 h 692"/>
                  <a:gd name="T18" fmla="*/ 137 w 206"/>
                  <a:gd name="T19" fmla="*/ 215 h 692"/>
                  <a:gd name="T20" fmla="*/ 140 w 206"/>
                  <a:gd name="T21" fmla="*/ 235 h 692"/>
                  <a:gd name="T22" fmla="*/ 121 w 206"/>
                  <a:gd name="T23" fmla="*/ 258 h 692"/>
                  <a:gd name="T24" fmla="*/ 105 w 206"/>
                  <a:gd name="T25" fmla="*/ 280 h 692"/>
                  <a:gd name="T26" fmla="*/ 93 w 206"/>
                  <a:gd name="T27" fmla="*/ 296 h 692"/>
                  <a:gd name="T28" fmla="*/ 75 w 206"/>
                  <a:gd name="T29" fmla="*/ 313 h 692"/>
                  <a:gd name="T30" fmla="*/ 46 w 206"/>
                  <a:gd name="T31" fmla="*/ 319 h 692"/>
                  <a:gd name="T32" fmla="*/ 27 w 206"/>
                  <a:gd name="T33" fmla="*/ 333 h 692"/>
                  <a:gd name="T34" fmla="*/ 0 w 206"/>
                  <a:gd name="T35" fmla="*/ 340 h 692"/>
                  <a:gd name="T36" fmla="*/ 30 w 206"/>
                  <a:gd name="T37" fmla="*/ 322 h 692"/>
                  <a:gd name="T38" fmla="*/ 60 w 206"/>
                  <a:gd name="T39" fmla="*/ 313 h 692"/>
                  <a:gd name="T40" fmla="*/ 84 w 206"/>
                  <a:gd name="T41" fmla="*/ 298 h 692"/>
                  <a:gd name="T42" fmla="*/ 95 w 206"/>
                  <a:gd name="T43" fmla="*/ 281 h 692"/>
                  <a:gd name="T44" fmla="*/ 116 w 206"/>
                  <a:gd name="T45" fmla="*/ 255 h 692"/>
                  <a:gd name="T46" fmla="*/ 129 w 206"/>
                  <a:gd name="T47" fmla="*/ 237 h 692"/>
                  <a:gd name="T48" fmla="*/ 130 w 206"/>
                  <a:gd name="T49" fmla="*/ 219 h 692"/>
                  <a:gd name="T50" fmla="*/ 134 w 206"/>
                  <a:gd name="T51" fmla="*/ 192 h 692"/>
                  <a:gd name="T52" fmla="*/ 142 w 206"/>
                  <a:gd name="T53" fmla="*/ 171 h 692"/>
                  <a:gd name="T54" fmla="*/ 139 w 206"/>
                  <a:gd name="T55" fmla="*/ 152 h 692"/>
                  <a:gd name="T56" fmla="*/ 148 w 206"/>
                  <a:gd name="T57" fmla="*/ 134 h 692"/>
                  <a:gd name="T58" fmla="*/ 150 w 206"/>
                  <a:gd name="T59" fmla="*/ 120 h 692"/>
                  <a:gd name="T60" fmla="*/ 147 w 206"/>
                  <a:gd name="T61" fmla="*/ 90 h 692"/>
                  <a:gd name="T62" fmla="*/ 153 w 206"/>
                  <a:gd name="T63" fmla="*/ 69 h 692"/>
                  <a:gd name="T64" fmla="*/ 160 w 206"/>
                  <a:gd name="T65" fmla="*/ 47 h 692"/>
                  <a:gd name="T66" fmla="*/ 157 w 206"/>
                  <a:gd name="T67" fmla="*/ 32 h 692"/>
                  <a:gd name="T68" fmla="*/ 163 w 206"/>
                  <a:gd name="T69" fmla="*/ 12 h 6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6"/>
                  <a:gd name="T106" fmla="*/ 0 h 692"/>
                  <a:gd name="T107" fmla="*/ 206 w 206"/>
                  <a:gd name="T108" fmla="*/ 692 h 6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6" h="692">
                    <a:moveTo>
                      <a:pt x="206" y="0"/>
                    </a:moveTo>
                    <a:lnTo>
                      <a:pt x="199" y="17"/>
                    </a:lnTo>
                    <a:lnTo>
                      <a:pt x="193" y="57"/>
                    </a:lnTo>
                    <a:lnTo>
                      <a:pt x="193" y="75"/>
                    </a:lnTo>
                    <a:lnTo>
                      <a:pt x="193" y="94"/>
                    </a:lnTo>
                    <a:lnTo>
                      <a:pt x="191" y="103"/>
                    </a:lnTo>
                    <a:lnTo>
                      <a:pt x="186" y="122"/>
                    </a:lnTo>
                    <a:lnTo>
                      <a:pt x="183" y="158"/>
                    </a:lnTo>
                    <a:lnTo>
                      <a:pt x="183" y="195"/>
                    </a:lnTo>
                    <a:lnTo>
                      <a:pt x="183" y="211"/>
                    </a:lnTo>
                    <a:lnTo>
                      <a:pt x="183" y="223"/>
                    </a:lnTo>
                    <a:lnTo>
                      <a:pt x="184" y="232"/>
                    </a:lnTo>
                    <a:lnTo>
                      <a:pt x="183" y="249"/>
                    </a:lnTo>
                    <a:lnTo>
                      <a:pt x="181" y="268"/>
                    </a:lnTo>
                    <a:lnTo>
                      <a:pt x="172" y="298"/>
                    </a:lnTo>
                    <a:lnTo>
                      <a:pt x="168" y="314"/>
                    </a:lnTo>
                    <a:lnTo>
                      <a:pt x="169" y="347"/>
                    </a:lnTo>
                    <a:lnTo>
                      <a:pt x="166" y="379"/>
                    </a:lnTo>
                    <a:lnTo>
                      <a:pt x="162" y="411"/>
                    </a:lnTo>
                    <a:lnTo>
                      <a:pt x="160" y="429"/>
                    </a:lnTo>
                    <a:lnTo>
                      <a:pt x="160" y="443"/>
                    </a:lnTo>
                    <a:lnTo>
                      <a:pt x="163" y="469"/>
                    </a:lnTo>
                    <a:lnTo>
                      <a:pt x="153" y="488"/>
                    </a:lnTo>
                    <a:lnTo>
                      <a:pt x="141" y="514"/>
                    </a:lnTo>
                    <a:lnTo>
                      <a:pt x="129" y="535"/>
                    </a:lnTo>
                    <a:lnTo>
                      <a:pt x="122" y="558"/>
                    </a:lnTo>
                    <a:lnTo>
                      <a:pt x="120" y="575"/>
                    </a:lnTo>
                    <a:lnTo>
                      <a:pt x="108" y="590"/>
                    </a:lnTo>
                    <a:lnTo>
                      <a:pt x="101" y="609"/>
                    </a:lnTo>
                    <a:lnTo>
                      <a:pt x="87" y="625"/>
                    </a:lnTo>
                    <a:lnTo>
                      <a:pt x="71" y="633"/>
                    </a:lnTo>
                    <a:lnTo>
                      <a:pt x="53" y="637"/>
                    </a:lnTo>
                    <a:lnTo>
                      <a:pt x="43" y="649"/>
                    </a:lnTo>
                    <a:lnTo>
                      <a:pt x="32" y="665"/>
                    </a:lnTo>
                    <a:lnTo>
                      <a:pt x="6" y="692"/>
                    </a:lnTo>
                    <a:lnTo>
                      <a:pt x="0" y="679"/>
                    </a:lnTo>
                    <a:lnTo>
                      <a:pt x="17" y="667"/>
                    </a:lnTo>
                    <a:lnTo>
                      <a:pt x="35" y="643"/>
                    </a:lnTo>
                    <a:lnTo>
                      <a:pt x="49" y="633"/>
                    </a:lnTo>
                    <a:lnTo>
                      <a:pt x="70" y="624"/>
                    </a:lnTo>
                    <a:lnTo>
                      <a:pt x="90" y="618"/>
                    </a:lnTo>
                    <a:lnTo>
                      <a:pt x="98" y="594"/>
                    </a:lnTo>
                    <a:lnTo>
                      <a:pt x="105" y="575"/>
                    </a:lnTo>
                    <a:lnTo>
                      <a:pt x="110" y="560"/>
                    </a:lnTo>
                    <a:lnTo>
                      <a:pt x="120" y="535"/>
                    </a:lnTo>
                    <a:lnTo>
                      <a:pt x="135" y="508"/>
                    </a:lnTo>
                    <a:lnTo>
                      <a:pt x="145" y="488"/>
                    </a:lnTo>
                    <a:lnTo>
                      <a:pt x="150" y="472"/>
                    </a:lnTo>
                    <a:lnTo>
                      <a:pt x="156" y="460"/>
                    </a:lnTo>
                    <a:lnTo>
                      <a:pt x="151" y="436"/>
                    </a:lnTo>
                    <a:lnTo>
                      <a:pt x="153" y="409"/>
                    </a:lnTo>
                    <a:lnTo>
                      <a:pt x="156" y="382"/>
                    </a:lnTo>
                    <a:lnTo>
                      <a:pt x="160" y="368"/>
                    </a:lnTo>
                    <a:lnTo>
                      <a:pt x="165" y="342"/>
                    </a:lnTo>
                    <a:lnTo>
                      <a:pt x="162" y="323"/>
                    </a:lnTo>
                    <a:lnTo>
                      <a:pt x="162" y="304"/>
                    </a:lnTo>
                    <a:lnTo>
                      <a:pt x="166" y="283"/>
                    </a:lnTo>
                    <a:lnTo>
                      <a:pt x="172" y="268"/>
                    </a:lnTo>
                    <a:lnTo>
                      <a:pt x="175" y="259"/>
                    </a:lnTo>
                    <a:lnTo>
                      <a:pt x="175" y="240"/>
                    </a:lnTo>
                    <a:lnTo>
                      <a:pt x="171" y="211"/>
                    </a:lnTo>
                    <a:lnTo>
                      <a:pt x="171" y="180"/>
                    </a:lnTo>
                    <a:lnTo>
                      <a:pt x="172" y="162"/>
                    </a:lnTo>
                    <a:lnTo>
                      <a:pt x="178" y="137"/>
                    </a:lnTo>
                    <a:lnTo>
                      <a:pt x="180" y="116"/>
                    </a:lnTo>
                    <a:lnTo>
                      <a:pt x="186" y="94"/>
                    </a:lnTo>
                    <a:lnTo>
                      <a:pt x="183" y="76"/>
                    </a:lnTo>
                    <a:lnTo>
                      <a:pt x="183" y="63"/>
                    </a:lnTo>
                    <a:lnTo>
                      <a:pt x="184" y="41"/>
                    </a:lnTo>
                    <a:lnTo>
                      <a:pt x="190" y="2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A87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2" name="Freeform 54"/>
              <p:cNvSpPr>
                <a:spLocks/>
              </p:cNvSpPr>
              <p:nvPr/>
            </p:nvSpPr>
            <p:spPr bwMode="auto">
              <a:xfrm rot="-3405074">
                <a:off x="2220" y="1615"/>
                <a:ext cx="140" cy="465"/>
              </a:xfrm>
              <a:custGeom>
                <a:avLst/>
                <a:gdLst>
                  <a:gd name="T0" fmla="*/ 125 w 162"/>
                  <a:gd name="T1" fmla="*/ 385 h 930"/>
                  <a:gd name="T2" fmla="*/ 137 w 162"/>
                  <a:gd name="T3" fmla="*/ 411 h 930"/>
                  <a:gd name="T4" fmla="*/ 140 w 162"/>
                  <a:gd name="T5" fmla="*/ 438 h 930"/>
                  <a:gd name="T6" fmla="*/ 124 w 162"/>
                  <a:gd name="T7" fmla="*/ 456 h 930"/>
                  <a:gd name="T8" fmla="*/ 91 w 162"/>
                  <a:gd name="T9" fmla="*/ 464 h 930"/>
                  <a:gd name="T10" fmla="*/ 51 w 162"/>
                  <a:gd name="T11" fmla="*/ 462 h 930"/>
                  <a:gd name="T12" fmla="*/ 46 w 162"/>
                  <a:gd name="T13" fmla="*/ 449 h 930"/>
                  <a:gd name="T14" fmla="*/ 53 w 162"/>
                  <a:gd name="T15" fmla="*/ 432 h 930"/>
                  <a:gd name="T16" fmla="*/ 53 w 162"/>
                  <a:gd name="T17" fmla="*/ 397 h 930"/>
                  <a:gd name="T18" fmla="*/ 46 w 162"/>
                  <a:gd name="T19" fmla="*/ 368 h 930"/>
                  <a:gd name="T20" fmla="*/ 35 w 162"/>
                  <a:gd name="T21" fmla="*/ 345 h 930"/>
                  <a:gd name="T22" fmla="*/ 35 w 162"/>
                  <a:gd name="T23" fmla="*/ 316 h 930"/>
                  <a:gd name="T24" fmla="*/ 21 w 162"/>
                  <a:gd name="T25" fmla="*/ 294 h 930"/>
                  <a:gd name="T26" fmla="*/ 14 w 162"/>
                  <a:gd name="T27" fmla="*/ 257 h 930"/>
                  <a:gd name="T28" fmla="*/ 14 w 162"/>
                  <a:gd name="T29" fmla="*/ 229 h 930"/>
                  <a:gd name="T30" fmla="*/ 0 w 162"/>
                  <a:gd name="T31" fmla="*/ 192 h 930"/>
                  <a:gd name="T32" fmla="*/ 10 w 162"/>
                  <a:gd name="T33" fmla="*/ 156 h 930"/>
                  <a:gd name="T34" fmla="*/ 6 w 162"/>
                  <a:gd name="T35" fmla="*/ 127 h 930"/>
                  <a:gd name="T36" fmla="*/ 6 w 162"/>
                  <a:gd name="T37" fmla="*/ 98 h 930"/>
                  <a:gd name="T38" fmla="*/ 21 w 162"/>
                  <a:gd name="T39" fmla="*/ 61 h 930"/>
                  <a:gd name="T40" fmla="*/ 16 w 162"/>
                  <a:gd name="T41" fmla="*/ 21 h 930"/>
                  <a:gd name="T42" fmla="*/ 18 w 162"/>
                  <a:gd name="T43" fmla="*/ 8 h 930"/>
                  <a:gd name="T44" fmla="*/ 37 w 162"/>
                  <a:gd name="T45" fmla="*/ 23 h 930"/>
                  <a:gd name="T46" fmla="*/ 48 w 162"/>
                  <a:gd name="T47" fmla="*/ 42 h 930"/>
                  <a:gd name="T48" fmla="*/ 45 w 162"/>
                  <a:gd name="T49" fmla="*/ 70 h 930"/>
                  <a:gd name="T50" fmla="*/ 38 w 162"/>
                  <a:gd name="T51" fmla="*/ 99 h 930"/>
                  <a:gd name="T52" fmla="*/ 40 w 162"/>
                  <a:gd name="T53" fmla="*/ 134 h 930"/>
                  <a:gd name="T54" fmla="*/ 46 w 162"/>
                  <a:gd name="T55" fmla="*/ 154 h 930"/>
                  <a:gd name="T56" fmla="*/ 41 w 162"/>
                  <a:gd name="T57" fmla="*/ 181 h 930"/>
                  <a:gd name="T58" fmla="*/ 41 w 162"/>
                  <a:gd name="T59" fmla="*/ 206 h 930"/>
                  <a:gd name="T60" fmla="*/ 48 w 162"/>
                  <a:gd name="T61" fmla="*/ 230 h 930"/>
                  <a:gd name="T62" fmla="*/ 44 w 162"/>
                  <a:gd name="T63" fmla="*/ 258 h 930"/>
                  <a:gd name="T64" fmla="*/ 56 w 162"/>
                  <a:gd name="T65" fmla="*/ 277 h 930"/>
                  <a:gd name="T66" fmla="*/ 68 w 162"/>
                  <a:gd name="T67" fmla="*/ 302 h 930"/>
                  <a:gd name="T68" fmla="*/ 71 w 162"/>
                  <a:gd name="T69" fmla="*/ 332 h 930"/>
                  <a:gd name="T70" fmla="*/ 87 w 162"/>
                  <a:gd name="T71" fmla="*/ 357 h 930"/>
                  <a:gd name="T72" fmla="*/ 114 w 162"/>
                  <a:gd name="T73" fmla="*/ 376 h 9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2"/>
                  <a:gd name="T112" fmla="*/ 0 h 930"/>
                  <a:gd name="T113" fmla="*/ 162 w 162"/>
                  <a:gd name="T114" fmla="*/ 930 h 9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2" h="930">
                    <a:moveTo>
                      <a:pt x="132" y="751"/>
                    </a:moveTo>
                    <a:lnTo>
                      <a:pt x="145" y="770"/>
                    </a:lnTo>
                    <a:lnTo>
                      <a:pt x="149" y="796"/>
                    </a:lnTo>
                    <a:lnTo>
                      <a:pt x="158" y="821"/>
                    </a:lnTo>
                    <a:lnTo>
                      <a:pt x="160" y="856"/>
                    </a:lnTo>
                    <a:lnTo>
                      <a:pt x="162" y="875"/>
                    </a:lnTo>
                    <a:lnTo>
                      <a:pt x="154" y="900"/>
                    </a:lnTo>
                    <a:lnTo>
                      <a:pt x="143" y="912"/>
                    </a:lnTo>
                    <a:lnTo>
                      <a:pt x="128" y="918"/>
                    </a:lnTo>
                    <a:lnTo>
                      <a:pt x="105" y="928"/>
                    </a:lnTo>
                    <a:lnTo>
                      <a:pt x="82" y="930"/>
                    </a:lnTo>
                    <a:lnTo>
                      <a:pt x="59" y="924"/>
                    </a:lnTo>
                    <a:lnTo>
                      <a:pt x="41" y="915"/>
                    </a:lnTo>
                    <a:lnTo>
                      <a:pt x="53" y="897"/>
                    </a:lnTo>
                    <a:lnTo>
                      <a:pt x="56" y="879"/>
                    </a:lnTo>
                    <a:lnTo>
                      <a:pt x="61" y="863"/>
                    </a:lnTo>
                    <a:lnTo>
                      <a:pt x="62" y="833"/>
                    </a:lnTo>
                    <a:lnTo>
                      <a:pt x="61" y="793"/>
                    </a:lnTo>
                    <a:lnTo>
                      <a:pt x="57" y="765"/>
                    </a:lnTo>
                    <a:lnTo>
                      <a:pt x="53" y="736"/>
                    </a:lnTo>
                    <a:lnTo>
                      <a:pt x="50" y="713"/>
                    </a:lnTo>
                    <a:lnTo>
                      <a:pt x="40" y="689"/>
                    </a:lnTo>
                    <a:lnTo>
                      <a:pt x="41" y="656"/>
                    </a:lnTo>
                    <a:lnTo>
                      <a:pt x="40" y="632"/>
                    </a:lnTo>
                    <a:lnTo>
                      <a:pt x="37" y="610"/>
                    </a:lnTo>
                    <a:lnTo>
                      <a:pt x="24" y="588"/>
                    </a:lnTo>
                    <a:lnTo>
                      <a:pt x="13" y="548"/>
                    </a:lnTo>
                    <a:lnTo>
                      <a:pt x="16" y="513"/>
                    </a:lnTo>
                    <a:lnTo>
                      <a:pt x="18" y="482"/>
                    </a:lnTo>
                    <a:lnTo>
                      <a:pt x="16" y="458"/>
                    </a:lnTo>
                    <a:lnTo>
                      <a:pt x="12" y="421"/>
                    </a:lnTo>
                    <a:lnTo>
                      <a:pt x="0" y="384"/>
                    </a:lnTo>
                    <a:lnTo>
                      <a:pt x="6" y="352"/>
                    </a:lnTo>
                    <a:lnTo>
                      <a:pt x="12" y="312"/>
                    </a:lnTo>
                    <a:lnTo>
                      <a:pt x="12" y="278"/>
                    </a:lnTo>
                    <a:lnTo>
                      <a:pt x="7" y="254"/>
                    </a:lnTo>
                    <a:lnTo>
                      <a:pt x="9" y="232"/>
                    </a:lnTo>
                    <a:lnTo>
                      <a:pt x="7" y="195"/>
                    </a:lnTo>
                    <a:lnTo>
                      <a:pt x="16" y="164"/>
                    </a:lnTo>
                    <a:lnTo>
                      <a:pt x="24" y="122"/>
                    </a:lnTo>
                    <a:lnTo>
                      <a:pt x="27" y="77"/>
                    </a:lnTo>
                    <a:lnTo>
                      <a:pt x="18" y="42"/>
                    </a:lnTo>
                    <a:lnTo>
                      <a:pt x="4" y="0"/>
                    </a:lnTo>
                    <a:lnTo>
                      <a:pt x="21" y="16"/>
                    </a:lnTo>
                    <a:lnTo>
                      <a:pt x="34" y="30"/>
                    </a:lnTo>
                    <a:lnTo>
                      <a:pt x="43" y="45"/>
                    </a:lnTo>
                    <a:lnTo>
                      <a:pt x="50" y="62"/>
                    </a:lnTo>
                    <a:lnTo>
                      <a:pt x="55" y="84"/>
                    </a:lnTo>
                    <a:lnTo>
                      <a:pt x="55" y="109"/>
                    </a:lnTo>
                    <a:lnTo>
                      <a:pt x="52" y="140"/>
                    </a:lnTo>
                    <a:lnTo>
                      <a:pt x="46" y="174"/>
                    </a:lnTo>
                    <a:lnTo>
                      <a:pt x="44" y="198"/>
                    </a:lnTo>
                    <a:lnTo>
                      <a:pt x="43" y="237"/>
                    </a:lnTo>
                    <a:lnTo>
                      <a:pt x="46" y="268"/>
                    </a:lnTo>
                    <a:lnTo>
                      <a:pt x="52" y="292"/>
                    </a:lnTo>
                    <a:lnTo>
                      <a:pt x="53" y="308"/>
                    </a:lnTo>
                    <a:lnTo>
                      <a:pt x="52" y="338"/>
                    </a:lnTo>
                    <a:lnTo>
                      <a:pt x="47" y="361"/>
                    </a:lnTo>
                    <a:lnTo>
                      <a:pt x="43" y="383"/>
                    </a:lnTo>
                    <a:lnTo>
                      <a:pt x="47" y="412"/>
                    </a:lnTo>
                    <a:lnTo>
                      <a:pt x="55" y="438"/>
                    </a:lnTo>
                    <a:lnTo>
                      <a:pt x="56" y="460"/>
                    </a:lnTo>
                    <a:lnTo>
                      <a:pt x="55" y="484"/>
                    </a:lnTo>
                    <a:lnTo>
                      <a:pt x="51" y="515"/>
                    </a:lnTo>
                    <a:lnTo>
                      <a:pt x="58" y="533"/>
                    </a:lnTo>
                    <a:lnTo>
                      <a:pt x="65" y="554"/>
                    </a:lnTo>
                    <a:lnTo>
                      <a:pt x="73" y="579"/>
                    </a:lnTo>
                    <a:lnTo>
                      <a:pt x="79" y="603"/>
                    </a:lnTo>
                    <a:lnTo>
                      <a:pt x="82" y="631"/>
                    </a:lnTo>
                    <a:lnTo>
                      <a:pt x="82" y="664"/>
                    </a:lnTo>
                    <a:lnTo>
                      <a:pt x="94" y="693"/>
                    </a:lnTo>
                    <a:lnTo>
                      <a:pt x="101" y="713"/>
                    </a:lnTo>
                    <a:lnTo>
                      <a:pt x="115" y="733"/>
                    </a:lnTo>
                    <a:lnTo>
                      <a:pt x="132" y="751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7" name="Rectangle 55"/>
            <p:cNvSpPr>
              <a:spLocks noChangeArrowheads="1"/>
            </p:cNvSpPr>
            <p:nvPr/>
          </p:nvSpPr>
          <p:spPr bwMode="auto">
            <a:xfrm rot="1200000">
              <a:off x="3514" y="284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" name="Rectangle 56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" name="Rectangle 57"/>
            <p:cNvSpPr>
              <a:spLocks noChangeArrowheads="1"/>
            </p:cNvSpPr>
            <p:nvPr/>
          </p:nvSpPr>
          <p:spPr bwMode="auto">
            <a:xfrm rot="1200000">
              <a:off x="3832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0" name="Rectangle 58"/>
            <p:cNvSpPr>
              <a:spLocks noChangeArrowheads="1"/>
            </p:cNvSpPr>
            <p:nvPr/>
          </p:nvSpPr>
          <p:spPr bwMode="auto">
            <a:xfrm rot="1200000">
              <a:off x="4058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" name="Rectangle 59"/>
            <p:cNvSpPr>
              <a:spLocks noChangeArrowheads="1"/>
            </p:cNvSpPr>
            <p:nvPr/>
          </p:nvSpPr>
          <p:spPr bwMode="auto">
            <a:xfrm rot="1200000">
              <a:off x="3968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" name="Rectangle 60"/>
            <p:cNvSpPr>
              <a:spLocks noChangeArrowheads="1"/>
            </p:cNvSpPr>
            <p:nvPr/>
          </p:nvSpPr>
          <p:spPr bwMode="auto">
            <a:xfrm rot="1200000">
              <a:off x="4240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Rectangle 61"/>
            <p:cNvSpPr>
              <a:spLocks noChangeArrowheads="1"/>
            </p:cNvSpPr>
            <p:nvPr/>
          </p:nvSpPr>
          <p:spPr bwMode="auto">
            <a:xfrm rot="1200000">
              <a:off x="3469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4" name="Rectangle 62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5" name="Rectangle 63"/>
            <p:cNvSpPr>
              <a:spLocks noChangeArrowheads="1"/>
            </p:cNvSpPr>
            <p:nvPr/>
          </p:nvSpPr>
          <p:spPr bwMode="auto">
            <a:xfrm rot="1200000">
              <a:off x="3786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" name="Rectangle 64"/>
            <p:cNvSpPr>
              <a:spLocks noChangeArrowheads="1"/>
            </p:cNvSpPr>
            <p:nvPr/>
          </p:nvSpPr>
          <p:spPr bwMode="auto">
            <a:xfrm rot="1200000">
              <a:off x="3968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" name="Rectangle 65"/>
            <p:cNvSpPr>
              <a:spLocks noChangeArrowheads="1"/>
            </p:cNvSpPr>
            <p:nvPr/>
          </p:nvSpPr>
          <p:spPr bwMode="auto">
            <a:xfrm rot="1200000">
              <a:off x="4194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" name="Rectangle 66"/>
            <p:cNvSpPr>
              <a:spLocks noChangeArrowheads="1"/>
            </p:cNvSpPr>
            <p:nvPr/>
          </p:nvSpPr>
          <p:spPr bwMode="auto">
            <a:xfrm rot="1200000">
              <a:off x="4104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" name="Rectangle 67"/>
            <p:cNvSpPr>
              <a:spLocks noChangeArrowheads="1"/>
            </p:cNvSpPr>
            <p:nvPr/>
          </p:nvSpPr>
          <p:spPr bwMode="auto">
            <a:xfrm rot="1200000">
              <a:off x="4376" y="33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" name="Rectangle 68"/>
            <p:cNvSpPr>
              <a:spLocks noChangeArrowheads="1"/>
            </p:cNvSpPr>
            <p:nvPr/>
          </p:nvSpPr>
          <p:spPr bwMode="auto">
            <a:xfrm rot="1200000">
              <a:off x="3605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" name="Rectangle 69"/>
            <p:cNvSpPr>
              <a:spLocks noChangeArrowheads="1"/>
            </p:cNvSpPr>
            <p:nvPr/>
          </p:nvSpPr>
          <p:spPr bwMode="auto">
            <a:xfrm rot="1200000">
              <a:off x="3514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" name="Rectangle 70"/>
            <p:cNvSpPr>
              <a:spLocks noChangeArrowheads="1"/>
            </p:cNvSpPr>
            <p:nvPr/>
          </p:nvSpPr>
          <p:spPr bwMode="auto">
            <a:xfrm rot="1200000">
              <a:off x="3650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" name="Rectangle 71"/>
            <p:cNvSpPr>
              <a:spLocks noChangeArrowheads="1"/>
            </p:cNvSpPr>
            <p:nvPr/>
          </p:nvSpPr>
          <p:spPr bwMode="auto">
            <a:xfrm rot="1200000">
              <a:off x="3832" y="320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" name="Rectangle 72"/>
            <p:cNvSpPr>
              <a:spLocks noChangeArrowheads="1"/>
            </p:cNvSpPr>
            <p:nvPr/>
          </p:nvSpPr>
          <p:spPr bwMode="auto">
            <a:xfrm rot="1200000">
              <a:off x="4058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" name="Rectangle 73"/>
            <p:cNvSpPr>
              <a:spLocks noChangeArrowheads="1"/>
            </p:cNvSpPr>
            <p:nvPr/>
          </p:nvSpPr>
          <p:spPr bwMode="auto">
            <a:xfrm rot="1200000">
              <a:off x="3968" y="329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6" name="Rectangle 74"/>
            <p:cNvSpPr>
              <a:spLocks noChangeArrowheads="1"/>
            </p:cNvSpPr>
            <p:nvPr/>
          </p:nvSpPr>
          <p:spPr bwMode="auto">
            <a:xfrm rot="1200000">
              <a:off x="4240" y="338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7" name="Rectangle 75"/>
            <p:cNvSpPr>
              <a:spLocks noChangeArrowheads="1"/>
            </p:cNvSpPr>
            <p:nvPr/>
          </p:nvSpPr>
          <p:spPr bwMode="auto">
            <a:xfrm rot="1200000">
              <a:off x="3469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8" name="Rectangle 76"/>
            <p:cNvSpPr>
              <a:spLocks noChangeArrowheads="1"/>
            </p:cNvSpPr>
            <p:nvPr/>
          </p:nvSpPr>
          <p:spPr bwMode="auto">
            <a:xfrm rot="1200000">
              <a:off x="3650" y="27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9" name="Rectangle 77"/>
            <p:cNvSpPr>
              <a:spLocks noChangeArrowheads="1"/>
            </p:cNvSpPr>
            <p:nvPr/>
          </p:nvSpPr>
          <p:spPr bwMode="auto">
            <a:xfrm rot="1200000">
              <a:off x="3786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0" name="Rectangle 78"/>
            <p:cNvSpPr>
              <a:spLocks noChangeArrowheads="1"/>
            </p:cNvSpPr>
            <p:nvPr/>
          </p:nvSpPr>
          <p:spPr bwMode="auto">
            <a:xfrm rot="1200000">
              <a:off x="3968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" name="Rectangle 79"/>
            <p:cNvSpPr>
              <a:spLocks noChangeArrowheads="1"/>
            </p:cNvSpPr>
            <p:nvPr/>
          </p:nvSpPr>
          <p:spPr bwMode="auto">
            <a:xfrm rot="1200000">
              <a:off x="4194" y="30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" name="Rectangle 80"/>
            <p:cNvSpPr>
              <a:spLocks noChangeArrowheads="1"/>
            </p:cNvSpPr>
            <p:nvPr/>
          </p:nvSpPr>
          <p:spPr bwMode="auto">
            <a:xfrm rot="1200000">
              <a:off x="4104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3" name="Rectangle 81"/>
            <p:cNvSpPr>
              <a:spLocks noChangeArrowheads="1"/>
            </p:cNvSpPr>
            <p:nvPr/>
          </p:nvSpPr>
          <p:spPr bwMode="auto">
            <a:xfrm rot="1200000">
              <a:off x="4376" y="31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4" name="Rectangle 82"/>
            <p:cNvSpPr>
              <a:spLocks noChangeArrowheads="1"/>
            </p:cNvSpPr>
            <p:nvPr/>
          </p:nvSpPr>
          <p:spPr bwMode="auto">
            <a:xfrm rot="1200000">
              <a:off x="3605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5" name="Rectangle 83"/>
            <p:cNvSpPr>
              <a:spLocks noChangeArrowheads="1"/>
            </p:cNvSpPr>
            <p:nvPr/>
          </p:nvSpPr>
          <p:spPr bwMode="auto">
            <a:xfrm rot="1200000">
              <a:off x="3559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 rot="1200000">
              <a:off x="3695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7" name="Rectangle 85"/>
            <p:cNvSpPr>
              <a:spLocks noChangeArrowheads="1"/>
            </p:cNvSpPr>
            <p:nvPr/>
          </p:nvSpPr>
          <p:spPr bwMode="auto">
            <a:xfrm rot="1200000">
              <a:off x="3877" y="24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8" name="Rectangle 86"/>
            <p:cNvSpPr>
              <a:spLocks noChangeArrowheads="1"/>
            </p:cNvSpPr>
            <p:nvPr/>
          </p:nvSpPr>
          <p:spPr bwMode="auto">
            <a:xfrm rot="1200000">
              <a:off x="4103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9" name="Rectangle 87"/>
            <p:cNvSpPr>
              <a:spLocks noChangeArrowheads="1"/>
            </p:cNvSpPr>
            <p:nvPr/>
          </p:nvSpPr>
          <p:spPr bwMode="auto">
            <a:xfrm rot="1200000">
              <a:off x="4013" y="25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0" name="Rectangle 88"/>
            <p:cNvSpPr>
              <a:spLocks noChangeArrowheads="1"/>
            </p:cNvSpPr>
            <p:nvPr/>
          </p:nvSpPr>
          <p:spPr bwMode="auto">
            <a:xfrm rot="1200000">
              <a:off x="4285" y="261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" name="Rectangle 89"/>
            <p:cNvSpPr>
              <a:spLocks noChangeArrowheads="1"/>
            </p:cNvSpPr>
            <p:nvPr/>
          </p:nvSpPr>
          <p:spPr bwMode="auto">
            <a:xfrm rot="1200000">
              <a:off x="351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" name="Rectangle 90"/>
            <p:cNvSpPr>
              <a:spLocks noChangeArrowheads="1"/>
            </p:cNvSpPr>
            <p:nvPr/>
          </p:nvSpPr>
          <p:spPr bwMode="auto">
            <a:xfrm rot="1200000">
              <a:off x="3650" y="211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" name="Rectangle 91"/>
            <p:cNvSpPr>
              <a:spLocks noChangeArrowheads="1"/>
            </p:cNvSpPr>
            <p:nvPr/>
          </p:nvSpPr>
          <p:spPr bwMode="auto">
            <a:xfrm rot="1200000">
              <a:off x="3786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4" name="Rectangle 92"/>
            <p:cNvSpPr>
              <a:spLocks noChangeArrowheads="1"/>
            </p:cNvSpPr>
            <p:nvPr/>
          </p:nvSpPr>
          <p:spPr bwMode="auto">
            <a:xfrm rot="1200000">
              <a:off x="3968" y="22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5" name="Rectangle 93"/>
            <p:cNvSpPr>
              <a:spLocks noChangeArrowheads="1"/>
            </p:cNvSpPr>
            <p:nvPr/>
          </p:nvSpPr>
          <p:spPr bwMode="auto">
            <a:xfrm rot="1200000">
              <a:off x="4194" y="234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6" name="Rectangle 94"/>
            <p:cNvSpPr>
              <a:spLocks noChangeArrowheads="1"/>
            </p:cNvSpPr>
            <p:nvPr/>
          </p:nvSpPr>
          <p:spPr bwMode="auto">
            <a:xfrm rot="1200000">
              <a:off x="410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7" name="Rectangle 95"/>
            <p:cNvSpPr>
              <a:spLocks noChangeArrowheads="1"/>
            </p:cNvSpPr>
            <p:nvPr/>
          </p:nvSpPr>
          <p:spPr bwMode="auto">
            <a:xfrm rot="1200000">
              <a:off x="4376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8" name="Rectangle 96"/>
            <p:cNvSpPr>
              <a:spLocks noChangeArrowheads="1"/>
            </p:cNvSpPr>
            <p:nvPr/>
          </p:nvSpPr>
          <p:spPr bwMode="auto">
            <a:xfrm rot="1200000">
              <a:off x="3605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9" name="Rectangle 97"/>
            <p:cNvSpPr>
              <a:spLocks noChangeArrowheads="1"/>
            </p:cNvSpPr>
            <p:nvPr/>
          </p:nvSpPr>
          <p:spPr bwMode="auto">
            <a:xfrm rot="1200000">
              <a:off x="4507" y="26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" name="Rectangle 98"/>
            <p:cNvSpPr>
              <a:spLocks noChangeArrowheads="1"/>
            </p:cNvSpPr>
            <p:nvPr/>
          </p:nvSpPr>
          <p:spPr bwMode="auto">
            <a:xfrm rot="1200000">
              <a:off x="4643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" name="Rectangle 99"/>
            <p:cNvSpPr>
              <a:spLocks noChangeArrowheads="1"/>
            </p:cNvSpPr>
            <p:nvPr/>
          </p:nvSpPr>
          <p:spPr bwMode="auto">
            <a:xfrm rot="1200000">
              <a:off x="4825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" name="Rectangle 100"/>
            <p:cNvSpPr>
              <a:spLocks noChangeArrowheads="1"/>
            </p:cNvSpPr>
            <p:nvPr/>
          </p:nvSpPr>
          <p:spPr bwMode="auto">
            <a:xfrm rot="1200000">
              <a:off x="5051" y="288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" name="Rectangle 101"/>
            <p:cNvSpPr>
              <a:spLocks noChangeArrowheads="1"/>
            </p:cNvSpPr>
            <p:nvPr/>
          </p:nvSpPr>
          <p:spPr bwMode="auto">
            <a:xfrm rot="1200000">
              <a:off x="4961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" name="Rectangle 102"/>
            <p:cNvSpPr>
              <a:spLocks noChangeArrowheads="1"/>
            </p:cNvSpPr>
            <p:nvPr/>
          </p:nvSpPr>
          <p:spPr bwMode="auto">
            <a:xfrm rot="1200000">
              <a:off x="5233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" name="Rectangle 103"/>
            <p:cNvSpPr>
              <a:spLocks noChangeArrowheads="1"/>
            </p:cNvSpPr>
            <p:nvPr/>
          </p:nvSpPr>
          <p:spPr bwMode="auto">
            <a:xfrm rot="1200000">
              <a:off x="4462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6" name="Rectangle 104"/>
            <p:cNvSpPr>
              <a:spLocks noChangeArrowheads="1"/>
            </p:cNvSpPr>
            <p:nvPr/>
          </p:nvSpPr>
          <p:spPr bwMode="auto">
            <a:xfrm rot="1200000">
              <a:off x="4734" y="25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7" name="Rectangle 105"/>
            <p:cNvSpPr>
              <a:spLocks noChangeArrowheads="1"/>
            </p:cNvSpPr>
            <p:nvPr/>
          </p:nvSpPr>
          <p:spPr bwMode="auto">
            <a:xfrm rot="1200000">
              <a:off x="4870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8" name="Rectangle 106"/>
            <p:cNvSpPr>
              <a:spLocks noChangeArrowheads="1"/>
            </p:cNvSpPr>
            <p:nvPr/>
          </p:nvSpPr>
          <p:spPr bwMode="auto">
            <a:xfrm rot="1200000">
              <a:off x="5052" y="27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" name="Rectangle 107"/>
            <p:cNvSpPr>
              <a:spLocks noChangeArrowheads="1"/>
            </p:cNvSpPr>
            <p:nvPr/>
          </p:nvSpPr>
          <p:spPr bwMode="auto">
            <a:xfrm rot="1200000">
              <a:off x="5278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0" name="Rectangle 108"/>
            <p:cNvSpPr>
              <a:spLocks noChangeArrowheads="1"/>
            </p:cNvSpPr>
            <p:nvPr/>
          </p:nvSpPr>
          <p:spPr bwMode="auto">
            <a:xfrm rot="1200000">
              <a:off x="5188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1" name="Rectangle 109"/>
            <p:cNvSpPr>
              <a:spLocks noChangeArrowheads="1"/>
            </p:cNvSpPr>
            <p:nvPr/>
          </p:nvSpPr>
          <p:spPr bwMode="auto">
            <a:xfrm rot="1200000">
              <a:off x="5460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" name="Rectangle 110"/>
            <p:cNvSpPr>
              <a:spLocks noChangeArrowheads="1"/>
            </p:cNvSpPr>
            <p:nvPr/>
          </p:nvSpPr>
          <p:spPr bwMode="auto">
            <a:xfrm rot="1200000">
              <a:off x="4689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" name="Text Box 113"/>
            <p:cNvSpPr txBox="1">
              <a:spLocks noChangeArrowheads="1"/>
            </p:cNvSpPr>
            <p:nvPr/>
          </p:nvSpPr>
          <p:spPr bwMode="auto">
            <a:xfrm>
              <a:off x="3378" y="3633"/>
              <a:ext cx="1951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400" b="1" dirty="0" err="1">
                  <a:latin typeface="Tahoma" pitchFamily="34" charset="0"/>
                </a:rPr>
                <a:t>Reorientación</a:t>
              </a:r>
              <a:r>
                <a:rPr lang="pt-BR" sz="2400" b="1" dirty="0">
                  <a:latin typeface="Tahoma" pitchFamily="34" charset="0"/>
                </a:rPr>
                <a:t> y </a:t>
              </a:r>
              <a:r>
                <a:rPr lang="pt-BR" sz="2400" b="1" dirty="0" err="1">
                  <a:latin typeface="Tahoma" pitchFamily="34" charset="0"/>
                </a:rPr>
                <a:t>compressión</a:t>
              </a:r>
              <a:r>
                <a:rPr lang="pt-BR" sz="2400" b="1" dirty="0">
                  <a:latin typeface="Tahoma" pitchFamily="34" charset="0"/>
                </a:rPr>
                <a:t> </a:t>
              </a:r>
            </a:p>
          </p:txBody>
        </p:sp>
        <p:sp>
          <p:nvSpPr>
            <p:cNvPr id="104" name="Line 114"/>
            <p:cNvSpPr>
              <a:spLocks noChangeShapeType="1"/>
            </p:cNvSpPr>
            <p:nvPr/>
          </p:nvSpPr>
          <p:spPr bwMode="auto">
            <a:xfrm flipV="1">
              <a:off x="4177" y="2570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5" name="Line 115"/>
            <p:cNvSpPr>
              <a:spLocks noChangeShapeType="1"/>
            </p:cNvSpPr>
            <p:nvPr/>
          </p:nvSpPr>
          <p:spPr bwMode="auto">
            <a:xfrm flipH="1">
              <a:off x="4041" y="2887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6" name="Line 116"/>
            <p:cNvSpPr>
              <a:spLocks noChangeShapeType="1"/>
            </p:cNvSpPr>
            <p:nvPr/>
          </p:nvSpPr>
          <p:spPr bwMode="auto">
            <a:xfrm flipH="1">
              <a:off x="3950" y="2842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Line 117"/>
            <p:cNvSpPr>
              <a:spLocks noChangeShapeType="1"/>
            </p:cNvSpPr>
            <p:nvPr/>
          </p:nvSpPr>
          <p:spPr bwMode="auto">
            <a:xfrm flipV="1">
              <a:off x="4268" y="2615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8" name="Text Box 118"/>
            <p:cNvSpPr txBox="1">
              <a:spLocks noChangeArrowheads="1"/>
            </p:cNvSpPr>
            <p:nvPr/>
          </p:nvSpPr>
          <p:spPr bwMode="auto">
            <a:xfrm rot="1078149">
              <a:off x="3389" y="2531"/>
              <a:ext cx="8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 err="1">
                  <a:solidFill>
                    <a:schemeClr val="bg1"/>
                  </a:solidFill>
                </a:rPr>
                <a:t>Compressión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sp>
          <p:nvSpPr>
            <p:cNvPr id="109" name="Line 119"/>
            <p:cNvSpPr>
              <a:spLocks noChangeShapeType="1"/>
            </p:cNvSpPr>
            <p:nvPr/>
          </p:nvSpPr>
          <p:spPr bwMode="auto">
            <a:xfrm flipH="1">
              <a:off x="3878" y="279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Line 120"/>
            <p:cNvSpPr>
              <a:spLocks noChangeShapeType="1"/>
            </p:cNvSpPr>
            <p:nvPr/>
          </p:nvSpPr>
          <p:spPr bwMode="auto">
            <a:xfrm flipH="1">
              <a:off x="3787" y="2751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1" name="Line 121"/>
            <p:cNvSpPr>
              <a:spLocks noChangeShapeType="1"/>
            </p:cNvSpPr>
            <p:nvPr/>
          </p:nvSpPr>
          <p:spPr bwMode="auto">
            <a:xfrm flipH="1">
              <a:off x="3696" y="270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Line 122"/>
            <p:cNvSpPr>
              <a:spLocks noChangeShapeType="1"/>
            </p:cNvSpPr>
            <p:nvPr/>
          </p:nvSpPr>
          <p:spPr bwMode="auto">
            <a:xfrm flipV="1">
              <a:off x="3878" y="2524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Line 123"/>
            <p:cNvSpPr>
              <a:spLocks noChangeShapeType="1"/>
            </p:cNvSpPr>
            <p:nvPr/>
          </p:nvSpPr>
          <p:spPr bwMode="auto">
            <a:xfrm flipV="1">
              <a:off x="3696" y="2433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7" name="Line 111"/>
          <p:cNvSpPr>
            <a:spLocks noChangeShapeType="1"/>
          </p:cNvSpPr>
          <p:nvPr/>
        </p:nvSpPr>
        <p:spPr bwMode="auto">
          <a:xfrm>
            <a:off x="3596377" y="3072035"/>
            <a:ext cx="16557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3" name="Text Box 2"/>
          <p:cNvSpPr txBox="1">
            <a:spLocks noChangeArrowheads="1"/>
          </p:cNvSpPr>
          <p:nvPr/>
        </p:nvSpPr>
        <p:spPr bwMode="auto">
          <a:xfrm>
            <a:off x="539552" y="-66293"/>
            <a:ext cx="81346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800" dirty="0" err="1">
                <a:solidFill>
                  <a:srgbClr val="FFFF00"/>
                </a:solidFill>
              </a:rPr>
              <a:t>Recuperación</a:t>
            </a:r>
            <a:r>
              <a:rPr lang="en-US" sz="4800" dirty="0">
                <a:solidFill>
                  <a:srgbClr val="FFFF00"/>
                </a:solidFill>
              </a:rPr>
              <a:t> de la </a:t>
            </a:r>
            <a:r>
              <a:rPr lang="en-US" sz="4800" dirty="0" err="1">
                <a:solidFill>
                  <a:srgbClr val="FFFF00"/>
                </a:solidFill>
              </a:rPr>
              <a:t>agregación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/>
      <p:bldP spid="3" grpId="0"/>
      <p:bldP spid="1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Área de Trabalho - JCMS\JCMS\UEPG\Post Doctoral Program - Florent Tivet\Fotos MEV\Malha de hifa de fungos 20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49" y="188639"/>
            <a:ext cx="2684463" cy="20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Área de Trabalho - JCMS\JCMS\UEPG\Post Doctoral Program - Florent Tivet\Fotos MEV\Malha de hifa de fungos desidratada  com poros 5kx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77" y="188639"/>
            <a:ext cx="2684463" cy="20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5757" y="2459758"/>
            <a:ext cx="3040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The microbial </a:t>
            </a:r>
            <a:r>
              <a:rPr lang="pt-BR" sz="2400" b="1" dirty="0" err="1"/>
              <a:t>community</a:t>
            </a:r>
            <a:r>
              <a:rPr lang="pt-BR" sz="2400" b="1" dirty="0"/>
              <a:t>, </a:t>
            </a:r>
            <a:r>
              <a:rPr lang="pt-BR" sz="2400" b="1" dirty="0" err="1"/>
              <a:t>specially</a:t>
            </a:r>
            <a:r>
              <a:rPr lang="pt-BR" sz="2400" b="1" dirty="0"/>
              <a:t> </a:t>
            </a:r>
            <a:r>
              <a:rPr lang="pt-BR" sz="2400" b="1" dirty="0" err="1"/>
              <a:t>fungi</a:t>
            </a:r>
            <a:r>
              <a:rPr lang="pt-BR" sz="2400" b="1" dirty="0"/>
              <a:t>, </a:t>
            </a:r>
            <a:r>
              <a:rPr lang="pt-BR" sz="2400" b="1" dirty="0" err="1"/>
              <a:t>enhance</a:t>
            </a:r>
            <a:r>
              <a:rPr lang="pt-BR" sz="2400" b="1" dirty="0"/>
              <a:t> and embrace </a:t>
            </a:r>
            <a:r>
              <a:rPr lang="pt-BR" sz="2400" b="1" dirty="0" err="1"/>
              <a:t>dispersed</a:t>
            </a:r>
            <a:r>
              <a:rPr lang="pt-BR" sz="2400" b="1" dirty="0"/>
              <a:t> </a:t>
            </a:r>
            <a:r>
              <a:rPr lang="pt-BR" sz="2400" b="1" dirty="0" err="1"/>
              <a:t>particles</a:t>
            </a:r>
            <a:r>
              <a:rPr lang="pt-BR" sz="2400" b="1" dirty="0"/>
              <a:t> </a:t>
            </a:r>
            <a:r>
              <a:rPr lang="pt-BR" sz="2400" b="1" dirty="0" err="1"/>
              <a:t>creating</a:t>
            </a:r>
            <a:r>
              <a:rPr lang="pt-BR" sz="2400" b="1" dirty="0"/>
              <a:t> </a:t>
            </a:r>
            <a:r>
              <a:rPr lang="pt-BR" sz="2400" b="1" dirty="0" err="1"/>
              <a:t>the</a:t>
            </a:r>
            <a:r>
              <a:rPr lang="pt-BR" sz="2400" b="1" dirty="0"/>
              <a:t> </a:t>
            </a:r>
            <a:r>
              <a:rPr lang="pt-BR" sz="2400" b="1" dirty="0" err="1"/>
              <a:t>small</a:t>
            </a:r>
            <a:r>
              <a:rPr lang="pt-BR" sz="2400" b="1" dirty="0"/>
              <a:t> </a:t>
            </a:r>
            <a:r>
              <a:rPr lang="pt-BR" sz="2400" b="1" dirty="0" err="1"/>
              <a:t>microaggregates</a:t>
            </a:r>
            <a:r>
              <a:rPr lang="pt-BR" sz="2400" b="1" dirty="0"/>
              <a:t> </a:t>
            </a:r>
            <a:r>
              <a:rPr lang="pt-BR" sz="2400" b="1" dirty="0" err="1"/>
              <a:t>to</a:t>
            </a:r>
            <a:r>
              <a:rPr lang="pt-BR" sz="2400" b="1" dirty="0"/>
              <a:t> build </a:t>
            </a:r>
            <a:r>
              <a:rPr lang="pt-BR" sz="2400" b="1" dirty="0" err="1"/>
              <a:t>macroaggregates</a:t>
            </a:r>
            <a:endParaRPr lang="pt-BR" sz="2400" b="1" dirty="0"/>
          </a:p>
        </p:txBody>
      </p:sp>
      <p:grpSp>
        <p:nvGrpSpPr>
          <p:cNvPr id="20" name="Grupo 19"/>
          <p:cNvGrpSpPr/>
          <p:nvPr/>
        </p:nvGrpSpPr>
        <p:grpSpPr>
          <a:xfrm>
            <a:off x="3228975" y="2457450"/>
            <a:ext cx="5624537" cy="4067894"/>
            <a:chOff x="3228975" y="2457450"/>
            <a:chExt cx="5624537" cy="4067894"/>
          </a:xfrm>
        </p:grpSpPr>
        <p:pic>
          <p:nvPicPr>
            <p:cNvPr id="4103" name="Picture 7" descr="C:\Área de Trabalho - JCMS\JCMS\UEPG\Post Doctoral Program - Florent Tivet\Fotos MEV\Floresta\Malha de hifa de fungos 3kx medicao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5" y="2457450"/>
              <a:ext cx="5624537" cy="4067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6588223" y="2780928"/>
              <a:ext cx="1084785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</a:rPr>
                <a:t>Kaolinite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275855" y="4111912"/>
              <a:ext cx="1097361" cy="132343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</a:rPr>
                <a:t>Iron oxides </a:t>
              </a:r>
              <a:r>
                <a:rPr lang="pt-BR" sz="1600" b="1" dirty="0" err="1">
                  <a:solidFill>
                    <a:schemeClr val="bg1"/>
                  </a:solidFill>
                </a:rPr>
                <a:t>grouped</a:t>
              </a:r>
              <a:r>
                <a:rPr lang="pt-BR" sz="1600" b="1" dirty="0">
                  <a:solidFill>
                    <a:schemeClr val="bg1"/>
                  </a:solidFill>
                </a:rPr>
                <a:t> </a:t>
              </a:r>
              <a:r>
                <a:rPr lang="pt-BR" sz="1600" b="1" dirty="0" err="1">
                  <a:solidFill>
                    <a:schemeClr val="bg1"/>
                  </a:solidFill>
                </a:rPr>
                <a:t>with</a:t>
              </a:r>
              <a:r>
                <a:rPr lang="pt-BR" sz="1600" b="1" dirty="0">
                  <a:solidFill>
                    <a:schemeClr val="bg1"/>
                  </a:solidFill>
                </a:rPr>
                <a:t> </a:t>
              </a:r>
              <a:r>
                <a:rPr lang="pt-BR" sz="1600" b="1" dirty="0" err="1">
                  <a:solidFill>
                    <a:schemeClr val="bg1"/>
                  </a:solidFill>
                </a:rPr>
                <a:t>Kaolinite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Conector de seta reta 4"/>
            <p:cNvCxnSpPr/>
            <p:nvPr/>
          </p:nvCxnSpPr>
          <p:spPr>
            <a:xfrm flipV="1">
              <a:off x="4327476" y="4626632"/>
              <a:ext cx="448844" cy="19744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/>
            <p:cNvCxnSpPr>
              <a:stCxn id="3" idx="2"/>
            </p:cNvCxnSpPr>
            <p:nvPr/>
          </p:nvCxnSpPr>
          <p:spPr>
            <a:xfrm flipH="1">
              <a:off x="6588224" y="3119482"/>
              <a:ext cx="542392" cy="33272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3684105" y="6515198"/>
            <a:ext cx="5459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Source: Tivet, Sá, Lal et al., 2013. </a:t>
            </a:r>
            <a:r>
              <a:rPr lang="en-US" sz="1400" b="1" dirty="0" err="1"/>
              <a:t>Geoderma</a:t>
            </a:r>
            <a:r>
              <a:rPr lang="en-US" sz="1400" b="1" dirty="0"/>
              <a:t>, v.</a:t>
            </a:r>
            <a:r>
              <a:rPr lang="pt-BR" sz="1400" dirty="0"/>
              <a:t>207-208:71–81</a:t>
            </a:r>
            <a:r>
              <a:rPr lang="en-US" sz="1400" b="1" dirty="0"/>
              <a:t> </a:t>
            </a:r>
            <a:endParaRPr lang="pt-BR" sz="1400" b="1" dirty="0"/>
          </a:p>
        </p:txBody>
      </p:sp>
      <p:grpSp>
        <p:nvGrpSpPr>
          <p:cNvPr id="18" name="Grupo 17"/>
          <p:cNvGrpSpPr/>
          <p:nvPr/>
        </p:nvGrpSpPr>
        <p:grpSpPr>
          <a:xfrm>
            <a:off x="251520" y="188641"/>
            <a:ext cx="2914391" cy="2014488"/>
            <a:chOff x="251520" y="188640"/>
            <a:chExt cx="2684463" cy="1941513"/>
          </a:xfrm>
        </p:grpSpPr>
        <p:pic>
          <p:nvPicPr>
            <p:cNvPr id="4098" name="Picture 2" descr="C:\Área de Trabalho - JCMS\JCMS\UEPG\Post Doctoral Program - Florent Tivet\Fotos MEV\Malha de hifa de fungos 12kx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88640"/>
              <a:ext cx="2684463" cy="194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upo 16"/>
            <p:cNvGrpSpPr/>
            <p:nvPr/>
          </p:nvGrpSpPr>
          <p:grpSpPr>
            <a:xfrm>
              <a:off x="1806549" y="371975"/>
              <a:ext cx="1031244" cy="860396"/>
              <a:chOff x="1806549" y="371975"/>
              <a:chExt cx="1031244" cy="860396"/>
            </a:xfrm>
          </p:grpSpPr>
          <p:sp>
            <p:nvSpPr>
              <p:cNvPr id="4" name="CaixaDeTexto 3"/>
              <p:cNvSpPr txBox="1"/>
              <p:nvPr/>
            </p:nvSpPr>
            <p:spPr>
              <a:xfrm>
                <a:off x="1806549" y="371975"/>
                <a:ext cx="10312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err="1">
                    <a:solidFill>
                      <a:schemeClr val="bg1"/>
                    </a:solidFill>
                  </a:rPr>
                  <a:t>Fungi</a:t>
                </a:r>
                <a:r>
                  <a:rPr lang="pt-BR" b="1" dirty="0">
                    <a:solidFill>
                      <a:schemeClr val="bg1"/>
                    </a:solidFill>
                  </a:rPr>
                  <a:t> </a:t>
                </a:r>
                <a:r>
                  <a:rPr lang="pt-BR" b="1" dirty="0" err="1">
                    <a:solidFill>
                      <a:schemeClr val="bg1"/>
                    </a:solidFill>
                  </a:rPr>
                  <a:t>hyphae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Conector de seta reta 10"/>
              <p:cNvCxnSpPr>
                <a:stCxn id="4" idx="2"/>
              </p:cNvCxnSpPr>
              <p:nvPr/>
            </p:nvCxnSpPr>
            <p:spPr>
              <a:xfrm>
                <a:off x="2322171" y="1018306"/>
                <a:ext cx="0" cy="21406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o 15"/>
          <p:cNvGrpSpPr/>
          <p:nvPr/>
        </p:nvGrpSpPr>
        <p:grpSpPr>
          <a:xfrm>
            <a:off x="3520654" y="261615"/>
            <a:ext cx="1031244" cy="756691"/>
            <a:chOff x="3520654" y="261615"/>
            <a:chExt cx="1031244" cy="756691"/>
          </a:xfrm>
        </p:grpSpPr>
        <p:sp>
          <p:nvSpPr>
            <p:cNvPr id="19" name="CaixaDeTexto 18"/>
            <p:cNvSpPr txBox="1"/>
            <p:nvPr/>
          </p:nvSpPr>
          <p:spPr>
            <a:xfrm>
              <a:off x="3520654" y="261615"/>
              <a:ext cx="10312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Fungi</a:t>
              </a:r>
              <a:r>
                <a:rPr lang="pt-BR" b="1" dirty="0">
                  <a:solidFill>
                    <a:schemeClr val="bg1"/>
                  </a:solidFill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</a:rPr>
                <a:t>hyphae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Conector de seta reta 14"/>
            <p:cNvCxnSpPr/>
            <p:nvPr/>
          </p:nvCxnSpPr>
          <p:spPr>
            <a:xfrm>
              <a:off x="3824535" y="907946"/>
              <a:ext cx="211741" cy="11036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665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Area de Trabalho - JCMS\Eventos\2009\Sinop - Curso GMOSFSPD, Maio\Fotos Curso\DSC05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CaixaDeTexto 2"/>
          <p:cNvSpPr txBox="1">
            <a:spLocks noChangeArrowheads="1"/>
          </p:cNvSpPr>
          <p:nvPr/>
        </p:nvSpPr>
        <p:spPr bwMode="auto">
          <a:xfrm>
            <a:off x="179388" y="5222810"/>
            <a:ext cx="8785225" cy="14465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chemeClr val="bg1"/>
                </a:solidFill>
              </a:rPr>
              <a:t>Como é a </a:t>
            </a:r>
            <a:r>
              <a:rPr lang="en-US" sz="4400" b="1" dirty="0" err="1">
                <a:solidFill>
                  <a:schemeClr val="bg1"/>
                </a:solidFill>
              </a:rPr>
              <a:t>fertilidade</a:t>
            </a:r>
            <a:r>
              <a:rPr lang="en-US" sz="4400" b="1" dirty="0">
                <a:solidFill>
                  <a:schemeClr val="bg1"/>
                </a:solidFill>
              </a:rPr>
              <a:t> do solo sob </a:t>
            </a:r>
            <a:r>
              <a:rPr lang="en-US" sz="4400" b="1" dirty="0" err="1">
                <a:solidFill>
                  <a:schemeClr val="bg1"/>
                </a:solidFill>
              </a:rPr>
              <a:t>vegetação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nativa</a:t>
            </a:r>
            <a:r>
              <a:rPr lang="en-US" sz="4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968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Área de Trabalho - JCMS\JCMS\UEPG\Post Doctoral Program - Florent Tivet\Fotos MEV\Floresta\Malha de hifa medicao 5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7" y="-27384"/>
            <a:ext cx="915083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23928" y="0"/>
            <a:ext cx="50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</a:rPr>
              <a:t>Agregado</a:t>
            </a:r>
            <a:r>
              <a:rPr lang="en-US" sz="1400" b="1" dirty="0">
                <a:solidFill>
                  <a:schemeClr val="bg1"/>
                </a:solidFill>
              </a:rPr>
              <a:t> de 8 – 19 mm del </a:t>
            </a:r>
            <a:r>
              <a:rPr lang="en-US" sz="1400" b="1" dirty="0" err="1">
                <a:solidFill>
                  <a:schemeClr val="bg1"/>
                </a:solidFill>
              </a:rPr>
              <a:t>monte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camada</a:t>
            </a:r>
            <a:r>
              <a:rPr lang="en-US" sz="1400" b="1" dirty="0">
                <a:solidFill>
                  <a:schemeClr val="bg1"/>
                </a:solidFill>
              </a:rPr>
              <a:t> 0-5 cm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Source: Tivet, Sá, Lal et al., 2013 (</a:t>
            </a:r>
            <a:r>
              <a:rPr lang="en-US" sz="1400" b="1" dirty="0" err="1">
                <a:solidFill>
                  <a:schemeClr val="bg1"/>
                </a:solidFill>
              </a:rPr>
              <a:t>Geoderma</a:t>
            </a:r>
            <a:r>
              <a:rPr lang="en-US" sz="1400" b="1" dirty="0">
                <a:solidFill>
                  <a:schemeClr val="bg1"/>
                </a:solidFill>
              </a:rPr>
              <a:t>, v.</a:t>
            </a:r>
            <a:r>
              <a:rPr lang="pt-BR" sz="1400" b="1" dirty="0">
                <a:solidFill>
                  <a:schemeClr val="bg1"/>
                </a:solidFill>
              </a:rPr>
              <a:t>207-208:71–81)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Área de Trabalho - JCMS\JCMS\UEPG\Post Doctoral Program - Florent Tivet\Fotos MEV\Malha de hifa de fungos 12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5979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65942" y="116632"/>
            <a:ext cx="50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</a:rPr>
              <a:t>Agregado</a:t>
            </a:r>
            <a:r>
              <a:rPr lang="en-US" sz="1400" b="1" dirty="0">
                <a:solidFill>
                  <a:schemeClr val="bg1"/>
                </a:solidFill>
              </a:rPr>
              <a:t> de 8 – 19 mm del </a:t>
            </a:r>
            <a:r>
              <a:rPr lang="en-US" sz="1400" b="1" dirty="0" err="1">
                <a:solidFill>
                  <a:schemeClr val="bg1"/>
                </a:solidFill>
              </a:rPr>
              <a:t>monte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camada</a:t>
            </a:r>
            <a:r>
              <a:rPr lang="en-US" sz="1400" b="1" dirty="0">
                <a:solidFill>
                  <a:schemeClr val="bg1"/>
                </a:solidFill>
              </a:rPr>
              <a:t> 0-5 cm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Source: Tivet, Sá, Lal et al., 2013 (</a:t>
            </a:r>
            <a:r>
              <a:rPr lang="en-US" sz="1400" b="1" dirty="0" err="1">
                <a:solidFill>
                  <a:schemeClr val="bg1"/>
                </a:solidFill>
              </a:rPr>
              <a:t>Geoderma</a:t>
            </a:r>
            <a:r>
              <a:rPr lang="en-US" sz="1400" b="1" dirty="0">
                <a:solidFill>
                  <a:schemeClr val="bg1"/>
                </a:solidFill>
              </a:rPr>
              <a:t>, v.</a:t>
            </a:r>
            <a:r>
              <a:rPr lang="pt-BR" sz="1400" b="1" dirty="0">
                <a:solidFill>
                  <a:schemeClr val="bg1"/>
                </a:solidFill>
              </a:rPr>
              <a:t>207-208:71–81)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Área de Trabalho - JCMS\JCMS\UEPG\Post Doctoral Program - Florent Tivet\Fotos MEV\Floresta\Malha de hifa de fungos 20kx medicao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62" y="-27384"/>
            <a:ext cx="952018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03848" y="0"/>
            <a:ext cx="577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bg1"/>
                </a:solidFill>
              </a:rPr>
              <a:t>Agregado</a:t>
            </a:r>
            <a:r>
              <a:rPr lang="en-US" sz="1600" b="1" dirty="0">
                <a:solidFill>
                  <a:schemeClr val="bg1"/>
                </a:solidFill>
              </a:rPr>
              <a:t> de 8 – 19 mm del </a:t>
            </a:r>
            <a:r>
              <a:rPr lang="en-US" sz="1600" b="1" dirty="0" err="1">
                <a:solidFill>
                  <a:schemeClr val="bg1"/>
                </a:solidFill>
              </a:rPr>
              <a:t>monte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camada</a:t>
            </a:r>
            <a:r>
              <a:rPr lang="en-US" sz="1600" b="1" dirty="0">
                <a:solidFill>
                  <a:schemeClr val="bg1"/>
                </a:solidFill>
              </a:rPr>
              <a:t> 0-5 cm</a:t>
            </a:r>
          </a:p>
          <a:p>
            <a:pPr algn="r"/>
            <a:r>
              <a:rPr lang="en-US" sz="1600" b="1" dirty="0">
                <a:solidFill>
                  <a:schemeClr val="bg1"/>
                </a:solidFill>
              </a:rPr>
              <a:t>Source: Tivet, Sá, Lal et al., 2013 (</a:t>
            </a:r>
            <a:r>
              <a:rPr lang="en-US" sz="1600" b="1" dirty="0" err="1">
                <a:solidFill>
                  <a:schemeClr val="bg1"/>
                </a:solidFill>
              </a:rPr>
              <a:t>Geoderma</a:t>
            </a:r>
            <a:r>
              <a:rPr lang="en-US" sz="1600" b="1" dirty="0">
                <a:solidFill>
                  <a:schemeClr val="bg1"/>
                </a:solidFill>
              </a:rPr>
              <a:t>, v.</a:t>
            </a:r>
            <a:r>
              <a:rPr lang="pt-BR" sz="1600" b="1" dirty="0">
                <a:solidFill>
                  <a:schemeClr val="bg1"/>
                </a:solidFill>
              </a:rPr>
              <a:t>207-208:71–81)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58468"/>
              </p:ext>
            </p:extLst>
          </p:nvPr>
        </p:nvGraphicFramePr>
        <p:xfrm>
          <a:off x="360362" y="980728"/>
          <a:ext cx="8423275" cy="578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020272" y="203123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88224" y="275131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940152" y="332737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5877272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07504" y="44450"/>
            <a:ext cx="896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da CTC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740352" y="2492896"/>
            <a:ext cx="13317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+ 2.4 </a:t>
            </a:r>
          </a:p>
          <a:p>
            <a:pPr algn="ctr"/>
            <a:r>
              <a:rPr lang="pt-BR" b="1" dirty="0" err="1"/>
              <a:t>cmolc</a:t>
            </a:r>
            <a:r>
              <a:rPr lang="pt-BR" b="1" dirty="0"/>
              <a:t> dm</a:t>
            </a:r>
            <a:r>
              <a:rPr lang="pt-BR" b="1" baseline="30000" dirty="0"/>
              <a:t>-3</a:t>
            </a:r>
          </a:p>
        </p:txBody>
      </p:sp>
      <p:sp>
        <p:nvSpPr>
          <p:cNvPr id="10" name="Chave direita 9"/>
          <p:cNvSpPr/>
          <p:nvPr/>
        </p:nvSpPr>
        <p:spPr>
          <a:xfrm>
            <a:off x="7524328" y="2132856"/>
            <a:ext cx="360040" cy="152697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9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101965"/>
              </p:ext>
            </p:extLst>
          </p:nvPr>
        </p:nvGraphicFramePr>
        <p:xfrm>
          <a:off x="179513" y="980728"/>
          <a:ext cx="871296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03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pH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71184" y="2123564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64288" y="2780928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308304" y="3491716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4642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6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649999"/>
              </p:ext>
            </p:extLst>
          </p:nvPr>
        </p:nvGraphicFramePr>
        <p:xfrm>
          <a:off x="179512" y="980728"/>
          <a:ext cx="8712967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251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Al </a:t>
            </a:r>
            <a:r>
              <a:rPr lang="en-US" sz="2000" b="1" dirty="0" err="1">
                <a:solidFill>
                  <a:schemeClr val="bg1"/>
                </a:solidFill>
              </a:rPr>
              <a:t>trocável</a:t>
            </a:r>
            <a:r>
              <a:rPr lang="en-US" sz="2000" b="1" dirty="0">
                <a:solidFill>
                  <a:schemeClr val="bg1"/>
                </a:solidFill>
              </a:rPr>
              <a:t> (Al</a:t>
            </a:r>
            <a:r>
              <a:rPr lang="en-US" sz="2000" b="1" baseline="30000" dirty="0">
                <a:solidFill>
                  <a:schemeClr val="bg1"/>
                </a:solidFill>
              </a:rPr>
              <a:t>3+</a:t>
            </a:r>
            <a:r>
              <a:rPr lang="en-US" sz="2000" b="1" dirty="0">
                <a:solidFill>
                  <a:schemeClr val="bg1"/>
                </a:solidFill>
              </a:rPr>
              <a:t>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195736" y="213285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08176" y="284364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27784" y="35010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149717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883103"/>
              </p:ext>
            </p:extLst>
          </p:nvPr>
        </p:nvGraphicFramePr>
        <p:xfrm>
          <a:off x="179513" y="908720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</a:t>
            </a:r>
            <a:r>
              <a:rPr lang="en-US" sz="2000" b="1" dirty="0" err="1">
                <a:solidFill>
                  <a:schemeClr val="bg1"/>
                </a:solidFill>
              </a:rPr>
              <a:t>cálcio</a:t>
            </a:r>
            <a:r>
              <a:rPr lang="en-US" sz="2000" b="1" dirty="0">
                <a:solidFill>
                  <a:schemeClr val="bg1"/>
                </a:solidFill>
              </a:rPr>
              <a:t> (Ca</a:t>
            </a:r>
            <a:r>
              <a:rPr lang="en-US" sz="2000" b="1" baseline="30000" dirty="0">
                <a:solidFill>
                  <a:schemeClr val="bg1"/>
                </a:solidFill>
              </a:rPr>
              <a:t>2+</a:t>
            </a:r>
            <a:r>
              <a:rPr lang="en-US" sz="2000" b="1" dirty="0">
                <a:solidFill>
                  <a:schemeClr val="bg1"/>
                </a:solidFill>
              </a:rPr>
              <a:t>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740352" y="20608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28184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00192" y="34290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19872" y="41397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15816" y="485986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87824" y="55172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68570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736662"/>
              </p:ext>
            </p:extLst>
          </p:nvPr>
        </p:nvGraphicFramePr>
        <p:xfrm>
          <a:off x="179512" y="908720"/>
          <a:ext cx="8784975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275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da </a:t>
            </a:r>
            <a:r>
              <a:rPr lang="en-US" sz="2000" b="1" dirty="0" err="1">
                <a:solidFill>
                  <a:schemeClr val="bg1"/>
                </a:solidFill>
              </a:rPr>
              <a:t>saturação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por</a:t>
            </a:r>
            <a:r>
              <a:rPr lang="en-US" sz="2000" b="1" dirty="0">
                <a:solidFill>
                  <a:schemeClr val="bg1"/>
                </a:solidFill>
              </a:rPr>
              <a:t> bases (V%)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8316416" y="20608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88224" y="277163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660232" y="34197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427984" y="41397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283968" y="478786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36368" y="550794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35391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8A30738-6C92-4CEA-A5F4-8B44388F0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95104"/>
              </p:ext>
            </p:extLst>
          </p:nvPr>
        </p:nvGraphicFramePr>
        <p:xfrm>
          <a:off x="179512" y="870543"/>
          <a:ext cx="8784978" cy="3041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181978102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64899685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91015905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6301597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28818758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52651698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722219442"/>
                    </a:ext>
                  </a:extLst>
                </a:gridCol>
                <a:gridCol w="857543">
                  <a:extLst>
                    <a:ext uri="{9D8B030D-6E8A-4147-A177-3AD203B41FA5}">
                      <a16:colId xmlns:a16="http://schemas.microsoft.com/office/drawing/2014/main" val="2867497843"/>
                    </a:ext>
                  </a:extLst>
                </a:gridCol>
                <a:gridCol w="146642">
                  <a:extLst>
                    <a:ext uri="{9D8B030D-6E8A-4147-A177-3AD203B41FA5}">
                      <a16:colId xmlns:a16="http://schemas.microsoft.com/office/drawing/2014/main" val="3835848024"/>
                    </a:ext>
                  </a:extLst>
                </a:gridCol>
                <a:gridCol w="940033">
                  <a:extLst>
                    <a:ext uri="{9D8B030D-6E8A-4147-A177-3AD203B41FA5}">
                      <a16:colId xmlns:a16="http://schemas.microsoft.com/office/drawing/2014/main" val="710848133"/>
                    </a:ext>
                  </a:extLst>
                </a:gridCol>
              </a:tblGrid>
              <a:tr h="228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Sistema de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Profundidade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Compartimentos de C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19093"/>
                  </a:ext>
                </a:extLst>
              </a:tr>
              <a:tr h="2603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Manejo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amostrada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COT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COP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COAM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COP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COAM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31904"/>
                  </a:ext>
                </a:extLst>
              </a:tr>
              <a:tr h="228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cm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Mg ha</a:t>
                      </a:r>
                      <a:r>
                        <a:rPr lang="pt-BR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----------- % -----------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---------- Mg ha</a:t>
                      </a:r>
                      <a:r>
                        <a:rPr lang="pt-BR" sz="1600" baseline="30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---------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272329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r>
                        <a:rPr lang="pt-BR" sz="1600" baseline="30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‡</a:t>
                      </a: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0-2,5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9,2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16,8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70,8 b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1,55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1,15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6,5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6985507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2,5-5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8,4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8,0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13,9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78,1 b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0,67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1,16 a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6,5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642648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5-10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14,7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6,7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13,3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80,0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0,98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1,96 a 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11,8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360645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10-20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26,2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7,6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16,3 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76,2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1,98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4,26 b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20,0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47548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20-40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40,9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8,8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15,5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75,7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3,59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6,34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30,9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983410"/>
                  </a:ext>
                </a:extLst>
              </a:tr>
              <a:tr h="285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(0-40) 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99,4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656591"/>
                  </a:ext>
                </a:extLst>
              </a:tr>
            </a:tbl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F506321A-997F-457D-9057-898EA8EDD6A6}"/>
              </a:ext>
            </a:extLst>
          </p:cNvPr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7A9663-F75F-4E7D-95BC-A16A56A0420A}"/>
              </a:ext>
            </a:extLst>
          </p:cNvPr>
          <p:cNvSpPr txBox="1"/>
          <p:nvPr/>
        </p:nvSpPr>
        <p:spPr>
          <a:xfrm>
            <a:off x="0" y="4636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Estoque de C (Mg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) e compartimentos do COT no perfil de um </a:t>
            </a:r>
            <a:r>
              <a:rPr lang="pt-BR" b="1" dirty="0" err="1">
                <a:solidFill>
                  <a:schemeClr val="bg1"/>
                </a:solidFill>
              </a:rPr>
              <a:t>Latossolo</a:t>
            </a:r>
            <a:r>
              <a:rPr lang="pt-BR" b="1" dirty="0">
                <a:solidFill>
                  <a:schemeClr val="bg1"/>
                </a:solidFill>
              </a:rPr>
              <a:t> Vermelho argiloso no plantio direto e no preparo convencional em um experimento há 22 anos  (Campos Gerais)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2F1FA3F-DCDC-4C2C-B6ED-F103CEECD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817209"/>
              </p:ext>
            </p:extLst>
          </p:nvPr>
        </p:nvGraphicFramePr>
        <p:xfrm>
          <a:off x="179512" y="4005064"/>
          <a:ext cx="8784978" cy="2289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181978102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64899685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91015905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6301597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28818758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52651698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722219442"/>
                    </a:ext>
                  </a:extLst>
                </a:gridCol>
                <a:gridCol w="1004185">
                  <a:extLst>
                    <a:ext uri="{9D8B030D-6E8A-4147-A177-3AD203B41FA5}">
                      <a16:colId xmlns:a16="http://schemas.microsoft.com/office/drawing/2014/main" val="2867497843"/>
                    </a:ext>
                  </a:extLst>
                </a:gridCol>
                <a:gridCol w="940033">
                  <a:extLst>
                    <a:ext uri="{9D8B030D-6E8A-4147-A177-3AD203B41FA5}">
                      <a16:colId xmlns:a16="http://schemas.microsoft.com/office/drawing/2014/main" val="710848133"/>
                    </a:ext>
                  </a:extLst>
                </a:gridCol>
              </a:tblGrid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PD</a:t>
                      </a:r>
                      <a:r>
                        <a:rPr lang="pt-BR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‡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0-2,5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18,7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25,9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13,1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61,0 a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4,85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2,45 b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11,4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696306"/>
                  </a:ext>
                </a:extLst>
              </a:tr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2,5-5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14,1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13,4 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15,3 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71,3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1,88 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2,16 b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10,0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562218"/>
                  </a:ext>
                </a:extLst>
              </a:tr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5-10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17,4 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7,3 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13,6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79,1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1,27ab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2,36 b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13,7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159286"/>
                  </a:ext>
                </a:extLst>
              </a:tr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10-20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26,6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8,5 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12,9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78,6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2,28ab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3,44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20,9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562436"/>
                  </a:ext>
                </a:extLst>
              </a:tr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20-40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41,7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8,7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14,9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76,4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3,64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6,21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31,8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285102"/>
                  </a:ext>
                </a:extLst>
              </a:tr>
              <a:tr h="262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(0-40) 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118,4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906462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1DA25E9A-CA6C-451A-888C-AB68448350AD}"/>
              </a:ext>
            </a:extLst>
          </p:cNvPr>
          <p:cNvSpPr/>
          <p:nvPr/>
        </p:nvSpPr>
        <p:spPr>
          <a:xfrm>
            <a:off x="2843808" y="1628800"/>
            <a:ext cx="6120682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682BD88-1584-42ED-87B2-B46523F9E5BA}"/>
              </a:ext>
            </a:extLst>
          </p:cNvPr>
          <p:cNvSpPr/>
          <p:nvPr/>
        </p:nvSpPr>
        <p:spPr>
          <a:xfrm>
            <a:off x="2843806" y="4005064"/>
            <a:ext cx="6120682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A231AE5-64E3-478C-BF9A-A54294BAFB45}"/>
              </a:ext>
            </a:extLst>
          </p:cNvPr>
          <p:cNvSpPr/>
          <p:nvPr/>
        </p:nvSpPr>
        <p:spPr>
          <a:xfrm>
            <a:off x="2843808" y="3573016"/>
            <a:ext cx="864098" cy="33890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165BCC7-59C9-47AB-93C0-F260A376DEDD}"/>
              </a:ext>
            </a:extLst>
          </p:cNvPr>
          <p:cNvSpPr/>
          <p:nvPr/>
        </p:nvSpPr>
        <p:spPr>
          <a:xfrm>
            <a:off x="2771798" y="5955555"/>
            <a:ext cx="864098" cy="33890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3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8" y="115888"/>
            <a:ext cx="8675687" cy="1268412"/>
          </a:xfrm>
        </p:spPr>
        <p:txBody>
          <a:bodyPr/>
          <a:lstStyle/>
          <a:p>
            <a:r>
              <a:rPr lang="pt-BR" altLang="pt-BR" sz="3600">
                <a:solidFill>
                  <a:schemeClr val="bg1"/>
                </a:solidFill>
                <a:latin typeface="Symphony" pitchFamily="34" charset="0"/>
              </a:rPr>
              <a:t>Aumento da CTC devido ao incremento de 1 g dm</a:t>
            </a:r>
            <a:r>
              <a:rPr lang="pt-BR" altLang="pt-BR" sz="3600" baseline="30000">
                <a:solidFill>
                  <a:schemeClr val="bg1"/>
                </a:solidFill>
                <a:latin typeface="Symphony" pitchFamily="34" charset="0"/>
              </a:rPr>
              <a:t>-3</a:t>
            </a:r>
            <a:r>
              <a:rPr lang="pt-BR" altLang="pt-BR" sz="3600">
                <a:solidFill>
                  <a:schemeClr val="bg1"/>
                </a:solidFill>
                <a:latin typeface="Symphony" pitchFamily="34" charset="0"/>
              </a:rPr>
              <a:t> de Carbono</a:t>
            </a:r>
          </a:p>
        </p:txBody>
      </p:sp>
      <p:graphicFrame>
        <p:nvGraphicFramePr>
          <p:cNvPr id="308227" name="Group 3"/>
          <p:cNvGraphicFramePr>
            <a:graphicFrameLocks noGrp="1"/>
          </p:cNvGraphicFramePr>
          <p:nvPr>
            <p:ph idx="1"/>
          </p:nvPr>
        </p:nvGraphicFramePr>
        <p:xfrm>
          <a:off x="179388" y="1773238"/>
          <a:ext cx="8893175" cy="4032293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Region</a:t>
                      </a:r>
                      <a:endParaRPr kumimoji="0" lang="pt-B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Aumento da CTC  1 g dm</a:t>
                      </a:r>
                      <a:r>
                        <a:rPr kumimoji="0" lang="pt-BR" sz="2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 de C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Referencias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96" marB="46796" anchor="ctr"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cmol</a:t>
                      </a:r>
                      <a:r>
                        <a:rPr kumimoji="0" lang="pt-BR" sz="3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dm</a:t>
                      </a:r>
                      <a:r>
                        <a:rPr kumimoji="0" lang="pt-BR" sz="3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Sul (RS)</a:t>
                      </a:r>
                    </a:p>
                  </a:txBody>
                  <a:tcPr marL="90000" marR="90000" marT="46796" marB="4679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Burle et al., 1997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Sul (PR)</a:t>
                      </a:r>
                    </a:p>
                  </a:txBody>
                  <a:tcPr marL="90000" marR="90000" marT="46796" marB="4679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0,32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Sá </a:t>
                      </a: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et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al., 2009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1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Cerrado (GO)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0,42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Resck, 1998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96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176411"/>
              </p:ext>
            </p:extLst>
          </p:nvPr>
        </p:nvGraphicFramePr>
        <p:xfrm>
          <a:off x="323528" y="980728"/>
          <a:ext cx="8496944" cy="5493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carbono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orgânico</a:t>
            </a:r>
            <a:r>
              <a:rPr lang="en-US" sz="2400" b="1" dirty="0">
                <a:solidFill>
                  <a:schemeClr val="bg1"/>
                </a:solidFill>
              </a:rPr>
              <a:t> total (COT)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 sob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, 72% de </a:t>
            </a:r>
            <a:r>
              <a:rPr lang="en-US" sz="2400" b="1" dirty="0" err="1">
                <a:solidFill>
                  <a:schemeClr val="bg1"/>
                </a:solidFill>
              </a:rPr>
              <a:t>argila</a:t>
            </a:r>
            <a:r>
              <a:rPr lang="en-US" sz="2400" b="1" dirty="0">
                <a:solidFill>
                  <a:schemeClr val="bg1"/>
                </a:solidFill>
              </a:rPr>
              <a:t>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877121" y="2646784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2.15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13025" y="3285564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3.0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80977" y="3933636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3.23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93127" y="4581708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3.78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860897" y="5167064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4.64</a:t>
            </a:r>
          </a:p>
        </p:txBody>
      </p:sp>
      <p:cxnSp>
        <p:nvCxnSpPr>
          <p:cNvPr id="10" name="Conector de seta reta 12"/>
          <p:cNvCxnSpPr/>
          <p:nvPr/>
        </p:nvCxnSpPr>
        <p:spPr>
          <a:xfrm>
            <a:off x="6273165" y="3222848"/>
            <a:ext cx="0" cy="272962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669209" y="3781489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59.8 x 1.72</a:t>
            </a:r>
          </a:p>
          <a:p>
            <a:r>
              <a:rPr lang="pt-BR" b="1" dirty="0"/>
              <a:t>MO = 102.9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10.3 %</a:t>
            </a:r>
          </a:p>
        </p:txBody>
      </p:sp>
      <p:cxnSp>
        <p:nvCxnSpPr>
          <p:cNvPr id="12" name="Conector de seta reta 13"/>
          <p:cNvCxnSpPr/>
          <p:nvPr/>
        </p:nvCxnSpPr>
        <p:spPr>
          <a:xfrm>
            <a:off x="7380312" y="2492896"/>
            <a:ext cx="0" cy="11927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876256" y="2636912"/>
            <a:ext cx="165618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Relação de estratificação</a:t>
            </a:r>
          </a:p>
        </p:txBody>
      </p:sp>
      <p:cxnSp>
        <p:nvCxnSpPr>
          <p:cNvPr id="14" name="Conector de seta reta 15"/>
          <p:cNvCxnSpPr/>
          <p:nvPr/>
        </p:nvCxnSpPr>
        <p:spPr>
          <a:xfrm>
            <a:off x="2996801" y="6015191"/>
            <a:ext cx="36724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669209" y="5098538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10.8 x 1.72</a:t>
            </a:r>
          </a:p>
          <a:p>
            <a:r>
              <a:rPr lang="pt-BR" b="1" dirty="0"/>
              <a:t>MO = 18.6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1,9 %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72865" y="5815136"/>
            <a:ext cx="7920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5.54</a:t>
            </a:r>
          </a:p>
        </p:txBody>
      </p:sp>
      <p:sp>
        <p:nvSpPr>
          <p:cNvPr id="17" name="Elipse 16"/>
          <p:cNvSpPr/>
          <p:nvPr/>
        </p:nvSpPr>
        <p:spPr>
          <a:xfrm>
            <a:off x="7461297" y="4587661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461297" y="5904710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3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7596188" y="6345238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250825" y="115888"/>
            <a:ext cx="85693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4000">
                <a:solidFill>
                  <a:srgbClr val="FFFF00"/>
                </a:solidFill>
                <a:latin typeface="Arial Black" pitchFamily="34" charset="0"/>
              </a:rPr>
              <a:t>Aumento do armazenamento de água devido ao ganho de 1g dm</a:t>
            </a:r>
            <a:r>
              <a:rPr lang="pt-BR" sz="4000" baseline="30000">
                <a:solidFill>
                  <a:srgbClr val="FFFF00"/>
                </a:solidFill>
                <a:latin typeface="Arial Black" pitchFamily="34" charset="0"/>
              </a:rPr>
              <a:t>-3 </a:t>
            </a:r>
            <a:r>
              <a:rPr lang="pt-BR" sz="4000">
                <a:solidFill>
                  <a:srgbClr val="FFFF00"/>
                </a:solidFill>
                <a:latin typeface="Arial Black" pitchFamily="34" charset="0"/>
              </a:rPr>
              <a:t>de C na camada de    0 a 10 cm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2978150"/>
            <a:ext cx="7489825" cy="2035175"/>
            <a:chOff x="521" y="1876"/>
            <a:chExt cx="4718" cy="1282"/>
          </a:xfrm>
        </p:grpSpPr>
        <p:sp>
          <p:nvSpPr>
            <p:cNvPr id="329733" name="Text Box 5"/>
            <p:cNvSpPr txBox="1">
              <a:spLocks noChangeArrowheads="1"/>
            </p:cNvSpPr>
            <p:nvPr/>
          </p:nvSpPr>
          <p:spPr bwMode="auto">
            <a:xfrm>
              <a:off x="521" y="1876"/>
              <a:ext cx="4718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buClr>
                  <a:schemeClr val="bg1"/>
                </a:buClr>
                <a:buFont typeface="Wingdings" pitchFamily="2" charset="2"/>
                <a:buNone/>
                <a:defRPr/>
              </a:pPr>
              <a:r>
                <a:rPr lang="pt-BR" sz="6600">
                  <a:solidFill>
                    <a:schemeClr val="bg1"/>
                  </a:solidFill>
                  <a:latin typeface="Arial Black" pitchFamily="34" charset="0"/>
                </a:rPr>
                <a:t>3 a 5 mm  </a:t>
              </a:r>
            </a:p>
          </p:txBody>
        </p:sp>
        <p:sp>
          <p:nvSpPr>
            <p:cNvPr id="103431" name="Line 6"/>
            <p:cNvSpPr>
              <a:spLocks noChangeShapeType="1"/>
            </p:cNvSpPr>
            <p:nvPr/>
          </p:nvSpPr>
          <p:spPr bwMode="auto">
            <a:xfrm>
              <a:off x="2880" y="2568"/>
              <a:ext cx="0" cy="59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29735" name="Text Box 7"/>
          <p:cNvSpPr txBox="1">
            <a:spLocks noChangeArrowheads="1"/>
          </p:cNvSpPr>
          <p:nvPr/>
        </p:nvSpPr>
        <p:spPr bwMode="auto">
          <a:xfrm>
            <a:off x="827088" y="4941888"/>
            <a:ext cx="7489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4000">
                <a:solidFill>
                  <a:schemeClr val="bg1"/>
                </a:solidFill>
                <a:latin typeface="Arial Black" pitchFamily="34" charset="0"/>
              </a:rPr>
              <a:t>Após 10 anos de PD aumentou 13 a 18 g dm</a:t>
            </a:r>
            <a:r>
              <a:rPr lang="pt-BR" sz="4000" baseline="30000">
                <a:solidFill>
                  <a:schemeClr val="bg1"/>
                </a:solidFill>
                <a:latin typeface="Arial Black" pitchFamily="34" charset="0"/>
              </a:rPr>
              <a:t>-3</a:t>
            </a:r>
            <a:r>
              <a:rPr lang="pt-BR" sz="4000">
                <a:solidFill>
                  <a:schemeClr val="bg1"/>
                </a:solidFill>
                <a:latin typeface="Arial Black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437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5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2"/>
          <p:cNvSpPr txBox="1">
            <a:spLocks noChangeArrowheads="1"/>
          </p:cNvSpPr>
          <p:nvPr/>
        </p:nvSpPr>
        <p:spPr bwMode="auto">
          <a:xfrm>
            <a:off x="539750" y="3668713"/>
            <a:ext cx="79930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6000">
                <a:solidFill>
                  <a:schemeClr val="bg1"/>
                </a:solidFill>
                <a:latin typeface="Arial Black" pitchFamily="34" charset="0"/>
              </a:rPr>
              <a:t>Retenção de água 65 a 90 mm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7524750" y="6308725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4400" dirty="0">
                <a:solidFill>
                  <a:srgbClr val="FFFF00"/>
                </a:solidFill>
                <a:latin typeface="Arial Black" pitchFamily="34" charset="0"/>
              </a:rPr>
              <a:t>O aumento na retenção de água devido ao incremento de 13 a 18 g dm</a:t>
            </a:r>
            <a:r>
              <a:rPr lang="pt-BR" sz="4400" baseline="30000" dirty="0">
                <a:solidFill>
                  <a:srgbClr val="FFFF00"/>
                </a:solidFill>
                <a:latin typeface="Arial Black" pitchFamily="34" charset="0"/>
              </a:rPr>
              <a:t>-3 </a:t>
            </a:r>
            <a:r>
              <a:rPr lang="pt-BR" sz="4400" dirty="0">
                <a:solidFill>
                  <a:srgbClr val="FFFF00"/>
                </a:solidFill>
                <a:latin typeface="Arial Black" pitchFamily="34" charset="0"/>
              </a:rPr>
              <a:t>de C      (camada de 0 a 10 cm)</a:t>
            </a:r>
          </a:p>
        </p:txBody>
      </p:sp>
    </p:spTree>
    <p:extLst>
      <p:ext uri="{BB962C8B-B14F-4D97-AF65-F5344CB8AC3E}">
        <p14:creationId xmlns:p14="http://schemas.microsoft.com/office/powerpoint/2010/main" val="6153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4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2"/>
          <p:cNvSpPr txBox="1">
            <a:spLocks noChangeArrowheads="1"/>
          </p:cNvSpPr>
          <p:nvPr/>
        </p:nvSpPr>
        <p:spPr bwMode="auto">
          <a:xfrm>
            <a:off x="539750" y="3473450"/>
            <a:ext cx="799306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4800">
                <a:solidFill>
                  <a:schemeClr val="bg1"/>
                </a:solidFill>
                <a:latin typeface="Arial Black" pitchFamily="34" charset="0"/>
              </a:rPr>
              <a:t>Pode aumentar a produção de milho em 5 a 10 % e a de soja em 7 a 12%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7524750" y="6308725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4400">
                <a:solidFill>
                  <a:srgbClr val="FFFF00"/>
                </a:solidFill>
                <a:latin typeface="Arial Black" pitchFamily="34" charset="0"/>
              </a:rPr>
              <a:t>O aumento na retenção de água devido ao incremento de 13 a 18 g dm</a:t>
            </a:r>
            <a:r>
              <a:rPr lang="pt-BR" sz="4400" baseline="30000">
                <a:solidFill>
                  <a:srgbClr val="FFFF00"/>
                </a:solidFill>
                <a:latin typeface="Arial Black" pitchFamily="34" charset="0"/>
              </a:rPr>
              <a:t>-3 </a:t>
            </a:r>
            <a:r>
              <a:rPr lang="pt-BR" sz="4400">
                <a:solidFill>
                  <a:srgbClr val="FFFF00"/>
                </a:solidFill>
                <a:latin typeface="Arial Black" pitchFamily="34" charset="0"/>
              </a:rPr>
              <a:t>de C      (camada de 0 a 10 cm)</a:t>
            </a:r>
          </a:p>
        </p:txBody>
      </p:sp>
    </p:spTree>
    <p:extLst>
      <p:ext uri="{BB962C8B-B14F-4D97-AF65-F5344CB8AC3E}">
        <p14:creationId xmlns:p14="http://schemas.microsoft.com/office/powerpoint/2010/main" val="26026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78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250825" y="727075"/>
            <a:ext cx="86423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6600">
                <a:solidFill>
                  <a:schemeClr val="bg1"/>
                </a:solidFill>
                <a:latin typeface="Arial Black" pitchFamily="34" charset="0"/>
              </a:rPr>
              <a:t>O retorno econômico devido ao aumento do C pode representar      US$ 40 a 80/ha 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7524750" y="6272213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</p:spTree>
    <p:extLst>
      <p:ext uri="{BB962C8B-B14F-4D97-AF65-F5344CB8AC3E}">
        <p14:creationId xmlns:p14="http://schemas.microsoft.com/office/powerpoint/2010/main" val="30250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2033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4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5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6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7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8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9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40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63"/>
          <p:cNvGrpSpPr>
            <a:grpSpLocks/>
          </p:cNvGrpSpPr>
          <p:nvPr/>
        </p:nvGrpSpPr>
        <p:grpSpPr bwMode="auto">
          <a:xfrm>
            <a:off x="395288" y="1844675"/>
            <a:ext cx="1562100" cy="4464050"/>
            <a:chOff x="395288" y="1844675"/>
            <a:chExt cx="1562009" cy="4464051"/>
          </a:xfrm>
        </p:grpSpPr>
        <p:sp>
          <p:nvSpPr>
            <p:cNvPr id="82025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6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2027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8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2029" name="AutoShape 48"/>
            <p:cNvSpPr>
              <a:spLocks noChangeArrowheads="1"/>
            </p:cNvSpPr>
            <p:nvPr/>
          </p:nvSpPr>
          <p:spPr bwMode="auto">
            <a:xfrm>
              <a:off x="605835" y="4221163"/>
              <a:ext cx="1175866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0" name="Text Box 49"/>
            <p:cNvSpPr txBox="1">
              <a:spLocks noChangeArrowheads="1"/>
            </p:cNvSpPr>
            <p:nvPr/>
          </p:nvSpPr>
          <p:spPr bwMode="auto">
            <a:xfrm>
              <a:off x="5352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1" name="AutoShape 65"/>
            <p:cNvSpPr>
              <a:spLocks noChangeArrowheads="1"/>
            </p:cNvSpPr>
            <p:nvPr/>
          </p:nvSpPr>
          <p:spPr bwMode="auto">
            <a:xfrm>
              <a:off x="682659" y="5445126"/>
              <a:ext cx="1222901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2" name="Text Box 66"/>
            <p:cNvSpPr txBox="1">
              <a:spLocks noChangeArrowheads="1"/>
            </p:cNvSpPr>
            <p:nvPr/>
          </p:nvSpPr>
          <p:spPr bwMode="auto">
            <a:xfrm>
              <a:off x="677955" y="5589588"/>
              <a:ext cx="12793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4" name="Grupo 166"/>
          <p:cNvGrpSpPr>
            <a:grpSpLocks/>
          </p:cNvGrpSpPr>
          <p:nvPr/>
        </p:nvGrpSpPr>
        <p:grpSpPr bwMode="auto">
          <a:xfrm>
            <a:off x="6369050" y="1844675"/>
            <a:ext cx="1347788" cy="4464050"/>
            <a:chOff x="6369032" y="1844675"/>
            <a:chExt cx="1348441" cy="4464051"/>
          </a:xfrm>
        </p:grpSpPr>
        <p:sp>
          <p:nvSpPr>
            <p:cNvPr id="82017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18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19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0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21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2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2023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4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34925" y="428625"/>
            <a:ext cx="9032875" cy="1271588"/>
            <a:chOff x="22" y="270"/>
            <a:chExt cx="5690" cy="801"/>
          </a:xfrm>
        </p:grpSpPr>
        <p:grpSp>
          <p:nvGrpSpPr>
            <p:cNvPr id="81930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1943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4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1945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6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1947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8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1949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0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1951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2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53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4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1955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6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57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8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59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0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61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2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63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4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65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6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67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8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1969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0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1971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2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1973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4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1975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6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77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8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1979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0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81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2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83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4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85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6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87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8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89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0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91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2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1993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4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1995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6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1997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8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1999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0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2001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2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2003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4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2005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6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2007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8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2009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0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2011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2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2013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4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2015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6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1931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1932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1933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934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935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936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1937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1938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1939" name="Text Box 160"/>
            <p:cNvSpPr txBox="1">
              <a:spLocks noChangeArrowheads="1"/>
            </p:cNvSpPr>
            <p:nvPr/>
          </p:nvSpPr>
          <p:spPr bwMode="auto">
            <a:xfrm>
              <a:off x="112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1940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1941" name="Text Box 162"/>
            <p:cNvSpPr txBox="1">
              <a:spLocks noChangeArrowheads="1"/>
            </p:cNvSpPr>
            <p:nvPr/>
          </p:nvSpPr>
          <p:spPr bwMode="auto">
            <a:xfrm>
              <a:off x="3786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1942" name="Text Box 153"/>
            <p:cNvSpPr txBox="1">
              <a:spLocks noChangeArrowheads="1"/>
            </p:cNvSpPr>
            <p:nvPr/>
          </p:nvSpPr>
          <p:spPr bwMode="auto">
            <a:xfrm>
              <a:off x="2935" y="270"/>
              <a:ext cx="9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</p:grpSp>
      <p:sp>
        <p:nvSpPr>
          <p:cNvPr id="118" name="CaixaDeTexto 117"/>
          <p:cNvSpPr txBox="1">
            <a:spLocks noChangeArrowheads="1"/>
          </p:cNvSpPr>
          <p:nvPr/>
        </p:nvSpPr>
        <p:spPr bwMode="auto">
          <a:xfrm>
            <a:off x="1357313" y="4987925"/>
            <a:ext cx="6500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 </a:t>
            </a:r>
            <a:r>
              <a:rPr lang="en-US" sz="3200" b="1" dirty="0" err="1">
                <a:solidFill>
                  <a:schemeClr val="bg1"/>
                </a:solidFill>
              </a:rPr>
              <a:t>expansão</a:t>
            </a:r>
            <a:r>
              <a:rPr lang="en-US" sz="3200" b="1" dirty="0">
                <a:solidFill>
                  <a:schemeClr val="bg1"/>
                </a:solidFill>
              </a:rPr>
              <a:t> da </a:t>
            </a:r>
            <a:r>
              <a:rPr lang="en-US" sz="3200" b="1" dirty="0" err="1">
                <a:solidFill>
                  <a:schemeClr val="bg1"/>
                </a:solidFill>
              </a:rPr>
              <a:t>cultura</a:t>
            </a:r>
            <a:r>
              <a:rPr lang="en-US" sz="3200" b="1" dirty="0">
                <a:solidFill>
                  <a:schemeClr val="bg1"/>
                </a:solidFill>
              </a:rPr>
              <a:t> da </a:t>
            </a:r>
            <a:r>
              <a:rPr lang="en-US" sz="3200" b="1" dirty="0" err="1">
                <a:solidFill>
                  <a:schemeClr val="bg1"/>
                </a:solidFill>
              </a:rPr>
              <a:t>soja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119" name="CaixaDeTexto 118"/>
          <p:cNvSpPr txBox="1">
            <a:spLocks noChangeArrowheads="1"/>
          </p:cNvSpPr>
          <p:nvPr/>
        </p:nvSpPr>
        <p:spPr bwMode="auto">
          <a:xfrm>
            <a:off x="1428750" y="6273800"/>
            <a:ext cx="6500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Monocultura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soja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em</a:t>
            </a:r>
            <a:r>
              <a:rPr lang="en-US" sz="3200" b="1" dirty="0">
                <a:solidFill>
                  <a:schemeClr val="bg1"/>
                </a:solidFill>
              </a:rPr>
              <a:t> PC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16200000">
            <a:off x="659067" y="3833502"/>
            <a:ext cx="3660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Pousio</a:t>
            </a:r>
          </a:p>
        </p:txBody>
      </p:sp>
      <p:sp>
        <p:nvSpPr>
          <p:cNvPr id="122" name="CaixaDeTexto 121"/>
          <p:cNvSpPr txBox="1"/>
          <p:nvPr/>
        </p:nvSpPr>
        <p:spPr>
          <a:xfrm rot="16200000">
            <a:off x="3749118" y="3921992"/>
            <a:ext cx="3660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Pousio</a:t>
            </a:r>
          </a:p>
        </p:txBody>
      </p:sp>
      <p:sp>
        <p:nvSpPr>
          <p:cNvPr id="123" name="CaixaDeTexto 122"/>
          <p:cNvSpPr txBox="1"/>
          <p:nvPr/>
        </p:nvSpPr>
        <p:spPr>
          <a:xfrm rot="16200000">
            <a:off x="6662572" y="3833500"/>
            <a:ext cx="3660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Pousio</a:t>
            </a:r>
          </a:p>
        </p:txBody>
      </p:sp>
      <p:sp>
        <p:nvSpPr>
          <p:cNvPr id="120" name="CaixaDeTexto 119"/>
          <p:cNvSpPr txBox="1">
            <a:spLocks noChangeArrowheads="1"/>
          </p:cNvSpPr>
          <p:nvPr/>
        </p:nvSpPr>
        <p:spPr bwMode="auto">
          <a:xfrm>
            <a:off x="1484233" y="3075408"/>
            <a:ext cx="5354499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Esse sistema produz 2,8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grãos/ha e 4,0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palha. </a:t>
            </a:r>
          </a:p>
        </p:txBody>
      </p:sp>
    </p:spTree>
    <p:extLst>
      <p:ext uri="{BB962C8B-B14F-4D97-AF65-F5344CB8AC3E}">
        <p14:creationId xmlns:p14="http://schemas.microsoft.com/office/powerpoint/2010/main" val="4480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  <p:bldP spid="6" grpId="0" animBg="1"/>
      <p:bldP spid="122" grpId="0" animBg="1"/>
      <p:bldP spid="123" grpId="0" animBg="1"/>
      <p:bldP spid="12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4109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0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11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2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13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4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15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6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50"/>
          <p:cNvGrpSpPr>
            <a:grpSpLocks/>
          </p:cNvGrpSpPr>
          <p:nvPr/>
        </p:nvGrpSpPr>
        <p:grpSpPr bwMode="auto">
          <a:xfrm>
            <a:off x="395288" y="1844675"/>
            <a:ext cx="1676400" cy="4464050"/>
            <a:chOff x="395288" y="1844675"/>
            <a:chExt cx="1676382" cy="4464050"/>
          </a:xfrm>
        </p:grpSpPr>
        <p:sp>
          <p:nvSpPr>
            <p:cNvPr id="84101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61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2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12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4103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61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4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122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4105" name="AutoShape 48"/>
            <p:cNvSpPr>
              <a:spLocks noChangeArrowheads="1"/>
            </p:cNvSpPr>
            <p:nvPr/>
          </p:nvSpPr>
          <p:spPr bwMode="auto">
            <a:xfrm>
              <a:off x="720129" y="4221162"/>
              <a:ext cx="1175935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6" name="Text Box 49"/>
            <p:cNvSpPr txBox="1">
              <a:spLocks noChangeArrowheads="1"/>
            </p:cNvSpPr>
            <p:nvPr/>
          </p:nvSpPr>
          <p:spPr bwMode="auto">
            <a:xfrm>
              <a:off x="649573" y="4365624"/>
              <a:ext cx="1279417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07" name="AutoShape 65"/>
            <p:cNvSpPr>
              <a:spLocks noChangeArrowheads="1"/>
            </p:cNvSpPr>
            <p:nvPr/>
          </p:nvSpPr>
          <p:spPr bwMode="auto">
            <a:xfrm>
              <a:off x="796958" y="5445125"/>
              <a:ext cx="1222972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8" name="Text Box 66"/>
            <p:cNvSpPr txBox="1">
              <a:spLocks noChangeArrowheads="1"/>
            </p:cNvSpPr>
            <p:nvPr/>
          </p:nvSpPr>
          <p:spPr bwMode="auto">
            <a:xfrm>
              <a:off x="792253" y="5589587"/>
              <a:ext cx="127941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4" name="Grupo 166"/>
          <p:cNvGrpSpPr>
            <a:grpSpLocks/>
          </p:cNvGrpSpPr>
          <p:nvPr/>
        </p:nvGrpSpPr>
        <p:grpSpPr bwMode="auto">
          <a:xfrm>
            <a:off x="6215063" y="1844675"/>
            <a:ext cx="1347787" cy="4464050"/>
            <a:chOff x="6369032" y="1844675"/>
            <a:chExt cx="1348441" cy="4464051"/>
          </a:xfrm>
        </p:grpSpPr>
        <p:sp>
          <p:nvSpPr>
            <p:cNvPr id="84093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94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095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96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097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98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4099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0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34925" y="428625"/>
            <a:ext cx="9032875" cy="1271588"/>
            <a:chOff x="22" y="270"/>
            <a:chExt cx="5690" cy="801"/>
          </a:xfrm>
        </p:grpSpPr>
        <p:grpSp>
          <p:nvGrpSpPr>
            <p:cNvPr id="84006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4019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0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4021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2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4023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4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4025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6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4027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8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29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0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4031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2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33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4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35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6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37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8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39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0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41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2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43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4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4045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6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4047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8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4049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0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4051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2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53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4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4055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6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57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8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59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0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61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2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63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4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65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6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67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8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4069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0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4071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2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4073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4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4075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6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77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8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4079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0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81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2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83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4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85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6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87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8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89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0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91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2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4007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4008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4009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10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11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12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4013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4014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4015" name="Text Box 160"/>
            <p:cNvSpPr txBox="1">
              <a:spLocks noChangeArrowheads="1"/>
            </p:cNvSpPr>
            <p:nvPr/>
          </p:nvSpPr>
          <p:spPr bwMode="auto">
            <a:xfrm>
              <a:off x="112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4016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4017" name="Text Box 162"/>
            <p:cNvSpPr txBox="1">
              <a:spLocks noChangeArrowheads="1"/>
            </p:cNvSpPr>
            <p:nvPr/>
          </p:nvSpPr>
          <p:spPr bwMode="auto">
            <a:xfrm>
              <a:off x="3786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4018" name="Text Box 153"/>
            <p:cNvSpPr txBox="1">
              <a:spLocks noChangeArrowheads="1"/>
            </p:cNvSpPr>
            <p:nvPr/>
          </p:nvSpPr>
          <p:spPr bwMode="auto">
            <a:xfrm>
              <a:off x="2935" y="270"/>
              <a:ext cx="9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</p:grpSp>
      <p:grpSp>
        <p:nvGrpSpPr>
          <p:cNvPr id="7" name="Grupo 122"/>
          <p:cNvGrpSpPr>
            <a:grpSpLocks/>
          </p:cNvGrpSpPr>
          <p:nvPr/>
        </p:nvGrpSpPr>
        <p:grpSpPr bwMode="auto">
          <a:xfrm>
            <a:off x="1428750" y="1857375"/>
            <a:ext cx="1143000" cy="857250"/>
            <a:chOff x="1428728" y="1857364"/>
            <a:chExt cx="1143008" cy="857256"/>
          </a:xfrm>
        </p:grpSpPr>
        <p:sp>
          <p:nvSpPr>
            <p:cNvPr id="121" name="Retângulo de cantos arredondados 120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005" name="CaixaDeTexto 121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8" name="Grupo 123"/>
          <p:cNvGrpSpPr>
            <a:grpSpLocks/>
          </p:cNvGrpSpPr>
          <p:nvPr/>
        </p:nvGrpSpPr>
        <p:grpSpPr bwMode="auto">
          <a:xfrm>
            <a:off x="1428750" y="3000375"/>
            <a:ext cx="1143000" cy="857250"/>
            <a:chOff x="1428728" y="1857364"/>
            <a:chExt cx="1143008" cy="857256"/>
          </a:xfrm>
        </p:grpSpPr>
        <p:sp>
          <p:nvSpPr>
            <p:cNvPr id="125" name="Retângulo de cantos arredondados 124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003" name="CaixaDeTexto 125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9" name="Grupo 129"/>
          <p:cNvGrpSpPr>
            <a:grpSpLocks/>
          </p:cNvGrpSpPr>
          <p:nvPr/>
        </p:nvGrpSpPr>
        <p:grpSpPr bwMode="auto">
          <a:xfrm>
            <a:off x="214313" y="4143375"/>
            <a:ext cx="500062" cy="1000125"/>
            <a:chOff x="214282" y="4143380"/>
            <a:chExt cx="500066" cy="1000132"/>
          </a:xfrm>
        </p:grpSpPr>
        <p:sp>
          <p:nvSpPr>
            <p:cNvPr id="127" name="Retângulo de cantos arredondados 126"/>
            <p:cNvSpPr/>
            <p:nvPr/>
          </p:nvSpPr>
          <p:spPr>
            <a:xfrm>
              <a:off x="214282" y="4214819"/>
              <a:ext cx="500066" cy="92869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001" name="CaixaDeTexto 128"/>
            <p:cNvSpPr txBox="1">
              <a:spLocks noChangeArrowheads="1"/>
            </p:cNvSpPr>
            <p:nvPr/>
          </p:nvSpPr>
          <p:spPr bwMode="auto">
            <a:xfrm rot="-5400000">
              <a:off x="-35751" y="4458780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Milheto</a:t>
              </a:r>
              <a:endParaRPr lang="pt-BR"/>
            </a:p>
          </p:txBody>
        </p:sp>
      </p:grpSp>
      <p:grpSp>
        <p:nvGrpSpPr>
          <p:cNvPr id="10" name="Grupo 130"/>
          <p:cNvGrpSpPr>
            <a:grpSpLocks/>
          </p:cNvGrpSpPr>
          <p:nvPr/>
        </p:nvGrpSpPr>
        <p:grpSpPr bwMode="auto">
          <a:xfrm>
            <a:off x="142875" y="5357813"/>
            <a:ext cx="642938" cy="1000125"/>
            <a:chOff x="214282" y="4143380"/>
            <a:chExt cx="500066" cy="1000132"/>
          </a:xfrm>
        </p:grpSpPr>
        <p:sp>
          <p:nvSpPr>
            <p:cNvPr id="132" name="Retângulo de cantos arredondados 131"/>
            <p:cNvSpPr/>
            <p:nvPr/>
          </p:nvSpPr>
          <p:spPr>
            <a:xfrm>
              <a:off x="214282" y="4214817"/>
              <a:ext cx="500066" cy="928695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9" name="CaixaDeTexto 132"/>
            <p:cNvSpPr txBox="1">
              <a:spLocks noChangeArrowheads="1"/>
            </p:cNvSpPr>
            <p:nvPr/>
          </p:nvSpPr>
          <p:spPr bwMode="auto">
            <a:xfrm rot="-5400000">
              <a:off x="-35751" y="4458780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Milheto</a:t>
              </a:r>
              <a:endParaRPr lang="pt-BR"/>
            </a:p>
          </p:txBody>
        </p:sp>
      </p:grpSp>
      <p:grpSp>
        <p:nvGrpSpPr>
          <p:cNvPr id="11" name="Grupo 133"/>
          <p:cNvGrpSpPr>
            <a:grpSpLocks/>
          </p:cNvGrpSpPr>
          <p:nvPr/>
        </p:nvGrpSpPr>
        <p:grpSpPr bwMode="auto">
          <a:xfrm>
            <a:off x="3071813" y="4143375"/>
            <a:ext cx="500062" cy="1000125"/>
            <a:chOff x="214282" y="4143380"/>
            <a:chExt cx="500066" cy="1000132"/>
          </a:xfrm>
        </p:grpSpPr>
        <p:sp>
          <p:nvSpPr>
            <p:cNvPr id="135" name="Retângulo de cantos arredondados 134"/>
            <p:cNvSpPr/>
            <p:nvPr/>
          </p:nvSpPr>
          <p:spPr>
            <a:xfrm>
              <a:off x="214282" y="4214819"/>
              <a:ext cx="500066" cy="92869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7" name="CaixaDeTexto 135"/>
            <p:cNvSpPr txBox="1">
              <a:spLocks noChangeArrowheads="1"/>
            </p:cNvSpPr>
            <p:nvPr/>
          </p:nvSpPr>
          <p:spPr bwMode="auto">
            <a:xfrm rot="-5400000">
              <a:off x="-35751" y="4458780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Milheto</a:t>
              </a:r>
              <a:endParaRPr lang="pt-BR"/>
            </a:p>
          </p:txBody>
        </p:sp>
      </p:grpSp>
      <p:grpSp>
        <p:nvGrpSpPr>
          <p:cNvPr id="12" name="Grupo 136"/>
          <p:cNvGrpSpPr>
            <a:grpSpLocks/>
          </p:cNvGrpSpPr>
          <p:nvPr/>
        </p:nvGrpSpPr>
        <p:grpSpPr bwMode="auto">
          <a:xfrm>
            <a:off x="4500563" y="1857375"/>
            <a:ext cx="1143000" cy="857250"/>
            <a:chOff x="1428728" y="1857364"/>
            <a:chExt cx="1143008" cy="857256"/>
          </a:xfrm>
        </p:grpSpPr>
        <p:sp>
          <p:nvSpPr>
            <p:cNvPr id="138" name="Retângulo de cantos arredondados 137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5" name="CaixaDeTexto 138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3" name="Grupo 139"/>
          <p:cNvGrpSpPr>
            <a:grpSpLocks/>
          </p:cNvGrpSpPr>
          <p:nvPr/>
        </p:nvGrpSpPr>
        <p:grpSpPr bwMode="auto">
          <a:xfrm>
            <a:off x="4500563" y="3000375"/>
            <a:ext cx="1143000" cy="857250"/>
            <a:chOff x="1428728" y="1857364"/>
            <a:chExt cx="1143008" cy="857256"/>
          </a:xfrm>
        </p:grpSpPr>
        <p:sp>
          <p:nvSpPr>
            <p:cNvPr id="141" name="Retângulo de cantos arredondados 140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3" name="CaixaDeTexto 141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4" name="Grupo 142"/>
          <p:cNvGrpSpPr>
            <a:grpSpLocks/>
          </p:cNvGrpSpPr>
          <p:nvPr/>
        </p:nvGrpSpPr>
        <p:grpSpPr bwMode="auto">
          <a:xfrm>
            <a:off x="7500938" y="1857375"/>
            <a:ext cx="1143000" cy="857250"/>
            <a:chOff x="1428728" y="1857364"/>
            <a:chExt cx="1143008" cy="857256"/>
          </a:xfrm>
        </p:grpSpPr>
        <p:sp>
          <p:nvSpPr>
            <p:cNvPr id="144" name="Retângulo de cantos arredondados 143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1" name="CaixaDeTexto 144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5" name="Grupo 145"/>
          <p:cNvGrpSpPr>
            <a:grpSpLocks/>
          </p:cNvGrpSpPr>
          <p:nvPr/>
        </p:nvGrpSpPr>
        <p:grpSpPr bwMode="auto">
          <a:xfrm>
            <a:off x="7500938" y="3000375"/>
            <a:ext cx="1143000" cy="857250"/>
            <a:chOff x="1428728" y="1857364"/>
            <a:chExt cx="1143008" cy="857256"/>
          </a:xfrm>
        </p:grpSpPr>
        <p:sp>
          <p:nvSpPr>
            <p:cNvPr id="147" name="Retângulo de cantos arredondados 146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89" name="CaixaDeTexto 147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6" name="Grupo 151"/>
          <p:cNvGrpSpPr>
            <a:grpSpLocks/>
          </p:cNvGrpSpPr>
          <p:nvPr/>
        </p:nvGrpSpPr>
        <p:grpSpPr bwMode="auto">
          <a:xfrm>
            <a:off x="4429125" y="5429250"/>
            <a:ext cx="1857375" cy="857250"/>
            <a:chOff x="4429124" y="5429264"/>
            <a:chExt cx="1857388" cy="857256"/>
          </a:xfrm>
        </p:grpSpPr>
        <p:sp>
          <p:nvSpPr>
            <p:cNvPr id="149" name="Retângulo de cantos arredondados 148"/>
            <p:cNvSpPr/>
            <p:nvPr/>
          </p:nvSpPr>
          <p:spPr>
            <a:xfrm>
              <a:off x="4429124" y="5429264"/>
              <a:ext cx="1857388" cy="8572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87" name="CaixaDeTexto 149"/>
            <p:cNvSpPr txBox="1">
              <a:spLocks noChangeArrowheads="1"/>
            </p:cNvSpPr>
            <p:nvPr/>
          </p:nvSpPr>
          <p:spPr bwMode="auto">
            <a:xfrm>
              <a:off x="4500562" y="5702874"/>
              <a:ext cx="17859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Milho Safrinha</a:t>
              </a:r>
              <a:endParaRPr lang="pt-BR" b="1"/>
            </a:p>
          </p:txBody>
        </p:sp>
      </p:grpSp>
      <p:sp>
        <p:nvSpPr>
          <p:cNvPr id="148" name="CaixaDeTexto 147"/>
          <p:cNvSpPr txBox="1">
            <a:spLocks noChangeArrowheads="1"/>
          </p:cNvSpPr>
          <p:nvPr/>
        </p:nvSpPr>
        <p:spPr bwMode="auto">
          <a:xfrm>
            <a:off x="1477143" y="3475889"/>
            <a:ext cx="5212381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Esse sistema produz 3,1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grãos/ha e 7,7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palha. </a:t>
            </a:r>
          </a:p>
        </p:txBody>
      </p:sp>
    </p:spTree>
    <p:extLst>
      <p:ext uri="{BB962C8B-B14F-4D97-AF65-F5344CB8AC3E}">
        <p14:creationId xmlns:p14="http://schemas.microsoft.com/office/powerpoint/2010/main" val="32047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EA-2 3-6-05 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699" name="Picture 3" descr="CEA-2 3-6-05 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1450"/>
            <a:ext cx="8763000" cy="65722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541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"/>
            <a:ext cx="8382000" cy="62865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87450" y="1989138"/>
            <a:ext cx="6742113" cy="3960812"/>
            <a:chOff x="748" y="1253"/>
            <a:chExt cx="4247" cy="2495"/>
          </a:xfrm>
        </p:grpSpPr>
        <p:sp>
          <p:nvSpPr>
            <p:cNvPr id="71686" name="Line 6"/>
            <p:cNvSpPr>
              <a:spLocks noChangeShapeType="1"/>
            </p:cNvSpPr>
            <p:nvPr/>
          </p:nvSpPr>
          <p:spPr bwMode="auto">
            <a:xfrm>
              <a:off x="1202" y="1888"/>
              <a:ext cx="0" cy="907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687" name="Line 7"/>
            <p:cNvSpPr>
              <a:spLocks noChangeShapeType="1"/>
            </p:cNvSpPr>
            <p:nvPr/>
          </p:nvSpPr>
          <p:spPr bwMode="auto">
            <a:xfrm>
              <a:off x="2381" y="2160"/>
              <a:ext cx="0" cy="68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688" name="Line 8"/>
            <p:cNvSpPr>
              <a:spLocks noChangeShapeType="1"/>
            </p:cNvSpPr>
            <p:nvPr/>
          </p:nvSpPr>
          <p:spPr bwMode="auto">
            <a:xfrm>
              <a:off x="3560" y="2432"/>
              <a:ext cx="0" cy="635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748" y="2649"/>
              <a:ext cx="907" cy="826"/>
              <a:chOff x="748" y="2513"/>
              <a:chExt cx="907" cy="826"/>
            </a:xfrm>
          </p:grpSpPr>
          <p:sp>
            <p:nvSpPr>
              <p:cNvPr id="71697" name="Text Box 10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8" name="Oval 11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928" y="2695"/>
              <a:ext cx="907" cy="826"/>
              <a:chOff x="748" y="2513"/>
              <a:chExt cx="907" cy="826"/>
            </a:xfrm>
          </p:grpSpPr>
          <p:sp>
            <p:nvSpPr>
              <p:cNvPr id="71695" name="Text Box 13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6" name="Oval 14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3107" y="2922"/>
              <a:ext cx="907" cy="826"/>
              <a:chOff x="748" y="2513"/>
              <a:chExt cx="907" cy="826"/>
            </a:xfrm>
          </p:grpSpPr>
          <p:sp>
            <p:nvSpPr>
              <p:cNvPr id="71693" name="Text Box 16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4" name="Oval 17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71692" name="Text Box 18"/>
            <p:cNvSpPr txBox="1">
              <a:spLocks noChangeArrowheads="1"/>
            </p:cNvSpPr>
            <p:nvPr/>
          </p:nvSpPr>
          <p:spPr bwMode="auto">
            <a:xfrm>
              <a:off x="748" y="1253"/>
              <a:ext cx="4247" cy="10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800" b="1">
                  <a:solidFill>
                    <a:srgbClr val="00FF00"/>
                  </a:solidFill>
                  <a:latin typeface="AvantGarde Md BT" charset="0"/>
                </a:rPr>
                <a:t>Em solos tropicais o desafio com a recuperação da MOS é:</a:t>
              </a:r>
            </a:p>
            <a:p>
              <a:pPr algn="ctr">
                <a:spcBef>
                  <a:spcPct val="50000"/>
                </a:spcBef>
              </a:pPr>
              <a:r>
                <a:rPr lang="pt-BR" sz="2800" b="1">
                  <a:solidFill>
                    <a:srgbClr val="00FF00"/>
                  </a:solidFill>
                  <a:latin typeface="Arial Black" pitchFamily="34" charset="0"/>
                </a:rPr>
                <a:t>Aumentar a CTC e a agregação</a:t>
              </a:r>
              <a:endParaRPr lang="en-US" sz="2800" b="1">
                <a:solidFill>
                  <a:srgbClr val="00FF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6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4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agem 2" descr="Bos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Imagem 4" descr="DSC025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Imagem 5" descr="Milho x Braquiari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418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Imagem 5" descr="P1020421.JPG"/>
          <p:cNvPicPr>
            <a:picLocks noChangeAspect="1"/>
          </p:cNvPicPr>
          <p:nvPr/>
        </p:nvPicPr>
        <p:blipFill>
          <a:blip r:embed="rId5" cstate="print"/>
          <a:srcRect l="13583" r="10925"/>
          <a:stretch>
            <a:fillRect/>
          </a:stretch>
        </p:blipFill>
        <p:spPr bwMode="auto">
          <a:xfrm>
            <a:off x="4495800" y="3406775"/>
            <a:ext cx="463232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76200" y="2530475"/>
            <a:ext cx="8885238" cy="3970318"/>
          </a:xfrm>
          <a:prstGeom prst="rect">
            <a:avLst/>
          </a:prstGeom>
          <a:solidFill>
            <a:schemeClr val="tx1">
              <a:alpha val="59999"/>
            </a:schemeClr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objetivo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intensificação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rotação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 é o “</a:t>
            </a:r>
            <a:r>
              <a:rPr lang="en-US" sz="3600" b="1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fechamento</a:t>
            </a:r>
            <a:r>
              <a:rPr lang="en-US" sz="3600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 das </a:t>
            </a:r>
            <a:r>
              <a:rPr lang="en-US" sz="3600" b="1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janelas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” que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ocorrem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entre a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estação</a:t>
            </a:r>
            <a:r>
              <a:rPr lang="en-US" sz="3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chuvosa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 o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período</a:t>
            </a:r>
            <a:r>
              <a:rPr lang="en-US" sz="3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seco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manter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permanentemente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usando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cobertura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combinadas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com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comerciais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. </a:t>
            </a:r>
            <a:endParaRPr lang="pt-BR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4999" name="CaixaDeTexto 1"/>
          <p:cNvSpPr txBox="1">
            <a:spLocks noChangeArrowheads="1"/>
          </p:cNvSpPr>
          <p:nvPr/>
        </p:nvSpPr>
        <p:spPr bwMode="auto">
          <a:xfrm>
            <a:off x="76200" y="142875"/>
            <a:ext cx="8991600" cy="708025"/>
          </a:xfrm>
          <a:prstGeom prst="rect">
            <a:avLst/>
          </a:prstGeom>
          <a:solidFill>
            <a:schemeClr val="tx1">
              <a:alpha val="50195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itchFamily="34" charset="0"/>
              </a:rPr>
              <a:t>Intensificação da rotação de culturas</a:t>
            </a:r>
            <a:endParaRPr lang="pt-BR" sz="40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6169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0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1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2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3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4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5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6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68"/>
          <p:cNvGrpSpPr>
            <a:grpSpLocks/>
          </p:cNvGrpSpPr>
          <p:nvPr/>
        </p:nvGrpSpPr>
        <p:grpSpPr bwMode="auto">
          <a:xfrm>
            <a:off x="7291388" y="1844675"/>
            <a:ext cx="1744662" cy="4478338"/>
            <a:chOff x="7291026" y="1844675"/>
            <a:chExt cx="1745024" cy="4478338"/>
          </a:xfrm>
        </p:grpSpPr>
        <p:sp>
          <p:nvSpPr>
            <p:cNvPr id="86160" name="AutoShape 3"/>
            <p:cNvSpPr>
              <a:spLocks noChangeArrowheads="1"/>
            </p:cNvSpPr>
            <p:nvPr/>
          </p:nvSpPr>
          <p:spPr bwMode="auto">
            <a:xfrm>
              <a:off x="7294100" y="1844675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1" name="Text Box 18"/>
            <p:cNvSpPr txBox="1">
              <a:spLocks noChangeArrowheads="1"/>
            </p:cNvSpPr>
            <p:nvPr/>
          </p:nvSpPr>
          <p:spPr bwMode="auto">
            <a:xfrm>
              <a:off x="7791128" y="1966913"/>
              <a:ext cx="106774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</a:t>
              </a:r>
              <a:r>
                <a:rPr lang="pt-BR" sz="1200" b="1">
                  <a:latin typeface="Tahoma" pitchFamily="34" charset="0"/>
                </a:rPr>
                <a:t>Sobre     semeadura</a:t>
              </a:r>
            </a:p>
          </p:txBody>
        </p:sp>
        <p:sp>
          <p:nvSpPr>
            <p:cNvPr id="86162" name="AutoShape 20"/>
            <p:cNvSpPr>
              <a:spLocks noChangeArrowheads="1"/>
            </p:cNvSpPr>
            <p:nvPr/>
          </p:nvSpPr>
          <p:spPr bwMode="auto">
            <a:xfrm>
              <a:off x="7294100" y="2997200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3" name="Text Box 35"/>
            <p:cNvSpPr txBox="1">
              <a:spLocks noChangeArrowheads="1"/>
            </p:cNvSpPr>
            <p:nvPr/>
          </p:nvSpPr>
          <p:spPr bwMode="auto">
            <a:xfrm>
              <a:off x="7643545" y="3119438"/>
              <a:ext cx="121533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4" name="AutoShape 37"/>
            <p:cNvSpPr>
              <a:spLocks noChangeArrowheads="1"/>
            </p:cNvSpPr>
            <p:nvPr/>
          </p:nvSpPr>
          <p:spPr bwMode="auto">
            <a:xfrm>
              <a:off x="7291026" y="4221163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5" name="Text Box 47"/>
            <p:cNvSpPr txBox="1">
              <a:spLocks noChangeArrowheads="1"/>
            </p:cNvSpPr>
            <p:nvPr/>
          </p:nvSpPr>
          <p:spPr bwMode="auto">
            <a:xfrm>
              <a:off x="7714998" y="4343400"/>
              <a:ext cx="121469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6" name="Text Box 57"/>
            <p:cNvSpPr txBox="1">
              <a:spLocks noChangeArrowheads="1"/>
            </p:cNvSpPr>
            <p:nvPr/>
          </p:nvSpPr>
          <p:spPr bwMode="auto">
            <a:xfrm>
              <a:off x="7433697" y="5805488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67" name="AutoShape 58"/>
            <p:cNvSpPr>
              <a:spLocks noChangeArrowheads="1"/>
            </p:cNvSpPr>
            <p:nvPr/>
          </p:nvSpPr>
          <p:spPr bwMode="auto">
            <a:xfrm>
              <a:off x="7291026" y="5445126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8" name="Text Box 64"/>
            <p:cNvSpPr txBox="1">
              <a:spLocks noChangeArrowheads="1"/>
            </p:cNvSpPr>
            <p:nvPr/>
          </p:nvSpPr>
          <p:spPr bwMode="auto">
            <a:xfrm>
              <a:off x="7788025" y="5567363"/>
              <a:ext cx="1141671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</p:grpSp>
      <p:grpSp>
        <p:nvGrpSpPr>
          <p:cNvPr id="4" name="Grupo 163"/>
          <p:cNvGrpSpPr>
            <a:grpSpLocks/>
          </p:cNvGrpSpPr>
          <p:nvPr/>
        </p:nvGrpSpPr>
        <p:grpSpPr bwMode="auto">
          <a:xfrm>
            <a:off x="395288" y="1844675"/>
            <a:ext cx="1562100" cy="4464050"/>
            <a:chOff x="395288" y="1844675"/>
            <a:chExt cx="1562009" cy="4464051"/>
          </a:xfrm>
        </p:grpSpPr>
        <p:sp>
          <p:nvSpPr>
            <p:cNvPr id="86152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3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54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5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6156" name="AutoShape 48"/>
            <p:cNvSpPr>
              <a:spLocks noChangeArrowheads="1"/>
            </p:cNvSpPr>
            <p:nvPr/>
          </p:nvSpPr>
          <p:spPr bwMode="auto">
            <a:xfrm>
              <a:off x="605835" y="4221163"/>
              <a:ext cx="1175866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7" name="Text Box 49"/>
            <p:cNvSpPr txBox="1">
              <a:spLocks noChangeArrowheads="1"/>
            </p:cNvSpPr>
            <p:nvPr/>
          </p:nvSpPr>
          <p:spPr bwMode="auto">
            <a:xfrm>
              <a:off x="5352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58" name="AutoShape 65"/>
            <p:cNvSpPr>
              <a:spLocks noChangeArrowheads="1"/>
            </p:cNvSpPr>
            <p:nvPr/>
          </p:nvSpPr>
          <p:spPr bwMode="auto">
            <a:xfrm>
              <a:off x="682659" y="5445126"/>
              <a:ext cx="1222901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9" name="Text Box 66"/>
            <p:cNvSpPr txBox="1">
              <a:spLocks noChangeArrowheads="1"/>
            </p:cNvSpPr>
            <p:nvPr/>
          </p:nvSpPr>
          <p:spPr bwMode="auto">
            <a:xfrm>
              <a:off x="677955" y="5589588"/>
              <a:ext cx="12793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5" name="Grupo 167"/>
          <p:cNvGrpSpPr>
            <a:grpSpLocks/>
          </p:cNvGrpSpPr>
          <p:nvPr/>
        </p:nvGrpSpPr>
        <p:grpSpPr bwMode="auto">
          <a:xfrm>
            <a:off x="4394200" y="1844675"/>
            <a:ext cx="2257425" cy="4475163"/>
            <a:chOff x="4393692" y="1844675"/>
            <a:chExt cx="2257663" cy="4475163"/>
          </a:xfrm>
        </p:grpSpPr>
        <p:sp>
          <p:nvSpPr>
            <p:cNvPr id="86136" name="AutoShape 4"/>
            <p:cNvSpPr>
              <a:spLocks noChangeArrowheads="1"/>
            </p:cNvSpPr>
            <p:nvPr/>
          </p:nvSpPr>
          <p:spPr bwMode="auto">
            <a:xfrm>
              <a:off x="5160172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7" name="AutoShape 9"/>
            <p:cNvSpPr>
              <a:spLocks noChangeArrowheads="1"/>
            </p:cNvSpPr>
            <p:nvPr/>
          </p:nvSpPr>
          <p:spPr bwMode="auto">
            <a:xfrm>
              <a:off x="4536143" y="1844675"/>
              <a:ext cx="1263737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8" name="Text Box 15"/>
            <p:cNvSpPr txBox="1">
              <a:spLocks noChangeArrowheads="1"/>
            </p:cNvSpPr>
            <p:nvPr/>
          </p:nvSpPr>
          <p:spPr bwMode="auto">
            <a:xfrm>
              <a:off x="4520464" y="1989138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39" name="Text Box 16"/>
            <p:cNvSpPr txBox="1">
              <a:spLocks noChangeArrowheads="1"/>
            </p:cNvSpPr>
            <p:nvPr/>
          </p:nvSpPr>
          <p:spPr bwMode="auto">
            <a:xfrm>
              <a:off x="565720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0" name="AutoShape 21"/>
            <p:cNvSpPr>
              <a:spLocks noChangeArrowheads="1"/>
            </p:cNvSpPr>
            <p:nvPr/>
          </p:nvSpPr>
          <p:spPr bwMode="auto">
            <a:xfrm>
              <a:off x="5160172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1" name="AutoShape 26"/>
            <p:cNvSpPr>
              <a:spLocks noChangeArrowheads="1"/>
            </p:cNvSpPr>
            <p:nvPr/>
          </p:nvSpPr>
          <p:spPr bwMode="auto">
            <a:xfrm>
              <a:off x="4522032" y="2997200"/>
              <a:ext cx="1277848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2" name="Text Box 32"/>
            <p:cNvSpPr txBox="1">
              <a:spLocks noChangeArrowheads="1"/>
            </p:cNvSpPr>
            <p:nvPr/>
          </p:nvSpPr>
          <p:spPr bwMode="auto">
            <a:xfrm>
              <a:off x="4520464" y="3141663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43" name="Text Box 33"/>
            <p:cNvSpPr txBox="1">
              <a:spLocks noChangeArrowheads="1"/>
            </p:cNvSpPr>
            <p:nvPr/>
          </p:nvSpPr>
          <p:spPr bwMode="auto">
            <a:xfrm>
              <a:off x="5657200" y="3141663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4" name="AutoShape 50"/>
            <p:cNvSpPr>
              <a:spLocks noChangeArrowheads="1"/>
            </p:cNvSpPr>
            <p:nvPr/>
          </p:nvSpPr>
          <p:spPr bwMode="auto">
            <a:xfrm>
              <a:off x="5442564" y="4221163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5" name="AutoShape 51"/>
            <p:cNvSpPr>
              <a:spLocks noChangeArrowheads="1"/>
            </p:cNvSpPr>
            <p:nvPr/>
          </p:nvSpPr>
          <p:spPr bwMode="auto">
            <a:xfrm>
              <a:off x="4732341" y="4221163"/>
              <a:ext cx="113667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6" name="Text Box 52"/>
            <p:cNvSpPr txBox="1">
              <a:spLocks noChangeArrowheads="1"/>
            </p:cNvSpPr>
            <p:nvPr/>
          </p:nvSpPr>
          <p:spPr bwMode="auto">
            <a:xfrm>
              <a:off x="4871877" y="4365625"/>
              <a:ext cx="995567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47" name="Text Box 53"/>
            <p:cNvSpPr txBox="1">
              <a:spLocks noChangeArrowheads="1"/>
            </p:cNvSpPr>
            <p:nvPr/>
          </p:nvSpPr>
          <p:spPr bwMode="auto">
            <a:xfrm>
              <a:off x="5726340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48" name="AutoShape 67"/>
            <p:cNvSpPr>
              <a:spLocks noChangeArrowheads="1"/>
            </p:cNvSpPr>
            <p:nvPr/>
          </p:nvSpPr>
          <p:spPr bwMode="auto">
            <a:xfrm>
              <a:off x="5442564" y="5445126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9" name="AutoShape 68"/>
            <p:cNvSpPr>
              <a:spLocks noChangeArrowheads="1"/>
            </p:cNvSpPr>
            <p:nvPr/>
          </p:nvSpPr>
          <p:spPr bwMode="auto">
            <a:xfrm>
              <a:off x="4393692" y="5445126"/>
              <a:ext cx="147532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0" name="Text Box 69"/>
            <p:cNvSpPr txBox="1">
              <a:spLocks noChangeArrowheads="1"/>
            </p:cNvSpPr>
            <p:nvPr/>
          </p:nvSpPr>
          <p:spPr bwMode="auto">
            <a:xfrm>
              <a:off x="4575559" y="5589588"/>
              <a:ext cx="116175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51" name="Text Box 70"/>
            <p:cNvSpPr txBox="1">
              <a:spLocks noChangeArrowheads="1"/>
            </p:cNvSpPr>
            <p:nvPr/>
          </p:nvSpPr>
          <p:spPr bwMode="auto">
            <a:xfrm>
              <a:off x="5726340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</p:grpSp>
      <p:grpSp>
        <p:nvGrpSpPr>
          <p:cNvPr id="6" name="Grupo 166"/>
          <p:cNvGrpSpPr>
            <a:grpSpLocks/>
          </p:cNvGrpSpPr>
          <p:nvPr/>
        </p:nvGrpSpPr>
        <p:grpSpPr bwMode="auto">
          <a:xfrm>
            <a:off x="6369050" y="1844675"/>
            <a:ext cx="1347788" cy="4464050"/>
            <a:chOff x="6369032" y="1844675"/>
            <a:chExt cx="1348441" cy="4464051"/>
          </a:xfrm>
        </p:grpSpPr>
        <p:sp>
          <p:nvSpPr>
            <p:cNvPr id="86128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9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0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1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2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3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34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5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7" name="Grupo 164"/>
          <p:cNvGrpSpPr>
            <a:grpSpLocks/>
          </p:cNvGrpSpPr>
          <p:nvPr/>
        </p:nvGrpSpPr>
        <p:grpSpPr bwMode="auto">
          <a:xfrm>
            <a:off x="1423988" y="1844675"/>
            <a:ext cx="2311400" cy="4464050"/>
            <a:chOff x="1423838" y="1844675"/>
            <a:chExt cx="2311369" cy="4464051"/>
          </a:xfrm>
        </p:grpSpPr>
        <p:sp>
          <p:nvSpPr>
            <p:cNvPr id="86114" name="AutoShape 5"/>
            <p:cNvSpPr>
              <a:spLocks noChangeArrowheads="1"/>
            </p:cNvSpPr>
            <p:nvPr/>
          </p:nvSpPr>
          <p:spPr bwMode="auto">
            <a:xfrm>
              <a:off x="2104312" y="1844675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5" name="AutoShape 7"/>
            <p:cNvSpPr>
              <a:spLocks noChangeArrowheads="1"/>
            </p:cNvSpPr>
            <p:nvPr/>
          </p:nvSpPr>
          <p:spPr bwMode="auto">
            <a:xfrm>
              <a:off x="1423838" y="1844675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6" name="Text Box 12"/>
            <p:cNvSpPr txBox="1">
              <a:spLocks noChangeArrowheads="1"/>
            </p:cNvSpPr>
            <p:nvPr/>
          </p:nvSpPr>
          <p:spPr bwMode="auto">
            <a:xfrm>
              <a:off x="1533592" y="1989138"/>
              <a:ext cx="995624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17" name="Text Box 13"/>
            <p:cNvSpPr txBox="1">
              <a:spLocks noChangeArrowheads="1"/>
            </p:cNvSpPr>
            <p:nvPr/>
          </p:nvSpPr>
          <p:spPr bwMode="auto">
            <a:xfrm>
              <a:off x="245866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18" name="AutoShape 22"/>
            <p:cNvSpPr>
              <a:spLocks noChangeArrowheads="1"/>
            </p:cNvSpPr>
            <p:nvPr/>
          </p:nvSpPr>
          <p:spPr bwMode="auto">
            <a:xfrm>
              <a:off x="2104312" y="2997200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9" name="AutoShape 24"/>
            <p:cNvSpPr>
              <a:spLocks noChangeArrowheads="1"/>
            </p:cNvSpPr>
            <p:nvPr/>
          </p:nvSpPr>
          <p:spPr bwMode="auto">
            <a:xfrm>
              <a:off x="1423838" y="2997200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0" name="Text Box 29"/>
            <p:cNvSpPr txBox="1">
              <a:spLocks noChangeArrowheads="1"/>
            </p:cNvSpPr>
            <p:nvPr/>
          </p:nvSpPr>
          <p:spPr bwMode="auto">
            <a:xfrm>
              <a:off x="1463036" y="3068638"/>
              <a:ext cx="113673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21" name="Text Box 30"/>
            <p:cNvSpPr txBox="1">
              <a:spLocks noChangeArrowheads="1"/>
            </p:cNvSpPr>
            <p:nvPr/>
          </p:nvSpPr>
          <p:spPr bwMode="auto">
            <a:xfrm>
              <a:off x="2458660" y="3141663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Cobert. + Palha Brq.</a:t>
              </a:r>
            </a:p>
          </p:txBody>
        </p:sp>
        <p:sp>
          <p:nvSpPr>
            <p:cNvPr id="86122" name="AutoShape 38"/>
            <p:cNvSpPr>
              <a:spLocks noChangeArrowheads="1"/>
            </p:cNvSpPr>
            <p:nvPr/>
          </p:nvSpPr>
          <p:spPr bwMode="auto">
            <a:xfrm>
              <a:off x="238374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3" name="AutoShape 41"/>
            <p:cNvSpPr>
              <a:spLocks noChangeArrowheads="1"/>
            </p:cNvSpPr>
            <p:nvPr/>
          </p:nvSpPr>
          <p:spPr bwMode="auto">
            <a:xfrm>
              <a:off x="1781701" y="4221163"/>
              <a:ext cx="1171163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4" name="Text Box 45"/>
            <p:cNvSpPr txBox="1">
              <a:spLocks noChangeArrowheads="1"/>
            </p:cNvSpPr>
            <p:nvPr/>
          </p:nvSpPr>
          <p:spPr bwMode="auto">
            <a:xfrm>
              <a:off x="1785918" y="4365625"/>
              <a:ext cx="128588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25" name="Text Box 46"/>
            <p:cNvSpPr txBox="1">
              <a:spLocks noChangeArrowheads="1"/>
            </p:cNvSpPr>
            <p:nvPr/>
          </p:nvSpPr>
          <p:spPr bwMode="auto">
            <a:xfrm>
              <a:off x="2810192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26" name="AutoShape 56"/>
            <p:cNvSpPr>
              <a:spLocks noChangeArrowheads="1"/>
            </p:cNvSpPr>
            <p:nvPr/>
          </p:nvSpPr>
          <p:spPr bwMode="auto">
            <a:xfrm>
              <a:off x="1886745" y="5445126"/>
              <a:ext cx="1577228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7" name="Text Box 72"/>
            <p:cNvSpPr txBox="1">
              <a:spLocks noChangeArrowheads="1"/>
            </p:cNvSpPr>
            <p:nvPr/>
          </p:nvSpPr>
          <p:spPr bwMode="auto">
            <a:xfrm>
              <a:off x="1872635" y="5516563"/>
              <a:ext cx="163523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   </a:t>
              </a:r>
              <a:r>
                <a:rPr lang="pt-BR" sz="1200" b="1">
                  <a:latin typeface="Tahoma" pitchFamily="34" charset="0"/>
                </a:rPr>
                <a:t>Sobre-semeadura ou Pousio + MPC</a:t>
              </a:r>
            </a:p>
          </p:txBody>
        </p:sp>
      </p:grpSp>
      <p:sp>
        <p:nvSpPr>
          <p:cNvPr id="519242" name="Text Box 74"/>
          <p:cNvSpPr txBox="1">
            <a:spLocks noChangeArrowheads="1"/>
          </p:cNvSpPr>
          <p:nvPr/>
        </p:nvSpPr>
        <p:spPr bwMode="auto">
          <a:xfrm>
            <a:off x="1690688" y="6446838"/>
            <a:ext cx="6265862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chemeClr val="bg1"/>
                </a:solidFill>
              </a:rPr>
              <a:t>Produção média anual de palhada </a:t>
            </a:r>
            <a:r>
              <a:rPr lang="pt-BR" b="1">
                <a:solidFill>
                  <a:schemeClr val="bg1"/>
                </a:solidFill>
                <a:sym typeface="Symbol" pitchFamily="18" charset="2"/>
              </a:rPr>
              <a:t> 12,5 a 14 ton/ha</a:t>
            </a:r>
          </a:p>
        </p:txBody>
      </p: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34925" y="476250"/>
            <a:ext cx="9032875" cy="1223963"/>
            <a:chOff x="22" y="300"/>
            <a:chExt cx="5690" cy="771"/>
          </a:xfrm>
        </p:grpSpPr>
        <p:grpSp>
          <p:nvGrpSpPr>
            <p:cNvPr id="86027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6040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1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42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3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44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46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48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9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50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1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52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3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4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5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56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7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8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9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0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1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2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3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64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5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66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7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68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9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70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1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72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3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74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5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76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7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78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9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0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1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82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3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4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5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6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7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8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9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90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1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92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3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94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5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96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7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98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9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100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1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2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3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04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5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6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7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08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10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12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3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6028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29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0" name="Text Box 153"/>
            <p:cNvSpPr txBox="1">
              <a:spLocks noChangeArrowheads="1"/>
            </p:cNvSpPr>
            <p:nvPr/>
          </p:nvSpPr>
          <p:spPr bwMode="auto">
            <a:xfrm>
              <a:off x="2935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1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2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3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4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5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6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7" name="Text Box 160"/>
            <p:cNvSpPr txBox="1">
              <a:spLocks noChangeArrowheads="1"/>
            </p:cNvSpPr>
            <p:nvPr/>
          </p:nvSpPr>
          <p:spPr bwMode="auto">
            <a:xfrm>
              <a:off x="112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8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9" name="Text Box 162"/>
            <p:cNvSpPr txBox="1">
              <a:spLocks noChangeArrowheads="1"/>
            </p:cNvSpPr>
            <p:nvPr/>
          </p:nvSpPr>
          <p:spPr bwMode="auto">
            <a:xfrm>
              <a:off x="3786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8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4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179388" y="152402"/>
            <a:ext cx="8856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mpacto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preparo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do solo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associado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ao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monocultivo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na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perda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de C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região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Temperada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, Su-tropical e Tropical</a:t>
            </a:r>
            <a:endParaRPr lang="es-AR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01613" y="1142984"/>
            <a:ext cx="8763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2" name="Grupo 103"/>
          <p:cNvGrpSpPr>
            <a:grpSpLocks/>
          </p:cNvGrpSpPr>
          <p:nvPr/>
        </p:nvGrpSpPr>
        <p:grpSpPr bwMode="auto">
          <a:xfrm>
            <a:off x="36047" y="1571612"/>
            <a:ext cx="2721441" cy="2705100"/>
            <a:chOff x="36840" y="2061369"/>
            <a:chExt cx="2720648" cy="2705100"/>
          </a:xfrm>
        </p:grpSpPr>
        <p:sp>
          <p:nvSpPr>
            <p:cNvPr id="7238" name="Line 17"/>
            <p:cNvSpPr>
              <a:spLocks noChangeShapeType="1"/>
            </p:cNvSpPr>
            <p:nvPr/>
          </p:nvSpPr>
          <p:spPr bwMode="auto">
            <a:xfrm>
              <a:off x="2520950" y="2478088"/>
              <a:ext cx="0" cy="6191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7239" name="Grupo 87"/>
            <p:cNvGrpSpPr>
              <a:grpSpLocks/>
            </p:cNvGrpSpPr>
            <p:nvPr/>
          </p:nvGrpSpPr>
          <p:grpSpPr bwMode="auto">
            <a:xfrm>
              <a:off x="36840" y="2061369"/>
              <a:ext cx="2720648" cy="2705100"/>
              <a:chOff x="36840" y="2061369"/>
              <a:chExt cx="2720648" cy="2705100"/>
            </a:xfrm>
          </p:grpSpPr>
          <p:sp>
            <p:nvSpPr>
              <p:cNvPr id="7240" name="Line 10"/>
              <p:cNvSpPr>
                <a:spLocks noChangeShapeType="1"/>
              </p:cNvSpPr>
              <p:nvPr/>
            </p:nvSpPr>
            <p:spPr bwMode="auto">
              <a:xfrm>
                <a:off x="879475" y="3003671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1" name="Line 11"/>
              <p:cNvSpPr>
                <a:spLocks noChangeShapeType="1"/>
              </p:cNvSpPr>
              <p:nvPr/>
            </p:nvSpPr>
            <p:spPr bwMode="auto">
              <a:xfrm>
                <a:off x="879475" y="3500679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2" name="Line 12"/>
              <p:cNvSpPr>
                <a:spLocks noChangeShapeType="1"/>
              </p:cNvSpPr>
              <p:nvPr/>
            </p:nvSpPr>
            <p:spPr bwMode="auto">
              <a:xfrm>
                <a:off x="879475" y="3998793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3" name="Line 13"/>
              <p:cNvSpPr>
                <a:spLocks noChangeShapeType="1"/>
              </p:cNvSpPr>
              <p:nvPr/>
            </p:nvSpPr>
            <p:spPr bwMode="auto">
              <a:xfrm>
                <a:off x="879475" y="4433813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646" name="Text Box 6"/>
              <p:cNvSpPr txBox="1">
                <a:spLocks noChangeArrowheads="1"/>
              </p:cNvSpPr>
              <p:nvPr/>
            </p:nvSpPr>
            <p:spPr bwMode="auto">
              <a:xfrm>
                <a:off x="2268681" y="2158207"/>
                <a:ext cx="4888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50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245" name="Line 9"/>
              <p:cNvSpPr>
                <a:spLocks noChangeShapeType="1"/>
              </p:cNvSpPr>
              <p:nvPr/>
            </p:nvSpPr>
            <p:spPr bwMode="auto">
              <a:xfrm>
                <a:off x="879475" y="2568651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6" name="Line 14"/>
              <p:cNvSpPr>
                <a:spLocks noChangeShapeType="1"/>
              </p:cNvSpPr>
              <p:nvPr/>
            </p:nvSpPr>
            <p:spPr bwMode="auto">
              <a:xfrm>
                <a:off x="922338" y="2506663"/>
                <a:ext cx="0" cy="1989138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7" name="Line 15"/>
              <p:cNvSpPr>
                <a:spLocks noChangeShapeType="1"/>
              </p:cNvSpPr>
              <p:nvPr/>
            </p:nvSpPr>
            <p:spPr bwMode="auto">
              <a:xfrm>
                <a:off x="922338" y="2522538"/>
                <a:ext cx="1771650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8" name="Line 16"/>
              <p:cNvSpPr>
                <a:spLocks noChangeShapeType="1"/>
              </p:cNvSpPr>
              <p:nvPr/>
            </p:nvSpPr>
            <p:spPr bwMode="auto">
              <a:xfrm>
                <a:off x="1050925" y="2470151"/>
                <a:ext cx="0" cy="61913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658" name="Text Box 18"/>
              <p:cNvSpPr txBox="1">
                <a:spLocks noChangeArrowheads="1"/>
              </p:cNvSpPr>
              <p:nvPr/>
            </p:nvSpPr>
            <p:spPr bwMode="auto">
              <a:xfrm>
                <a:off x="937156" y="2158207"/>
                <a:ext cx="2158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1" name="Text Box 21"/>
              <p:cNvSpPr txBox="1">
                <a:spLocks noChangeArrowheads="1"/>
              </p:cNvSpPr>
              <p:nvPr/>
            </p:nvSpPr>
            <p:spPr bwMode="auto">
              <a:xfrm>
                <a:off x="395977" y="4275933"/>
                <a:ext cx="48404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rgbClr val="FFFF00"/>
                    </a:solidFill>
                    <a:latin typeface="+mn-lt"/>
                    <a:cs typeface="+mn-cs"/>
                  </a:rPr>
                  <a:t>100</a:t>
                </a:r>
                <a:endParaRPr lang="es-AR" sz="14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2" name="Text Box 22"/>
              <p:cNvSpPr txBox="1">
                <a:spLocks noChangeArrowheads="1"/>
              </p:cNvSpPr>
              <p:nvPr/>
            </p:nvSpPr>
            <p:spPr bwMode="auto">
              <a:xfrm>
                <a:off x="468981" y="3326607"/>
                <a:ext cx="41104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rgbClr val="FFFF00"/>
                    </a:solidFill>
                    <a:latin typeface="+mn-lt"/>
                    <a:cs typeface="+mn-cs"/>
                  </a:rPr>
                  <a:t>50</a:t>
                </a:r>
                <a:endParaRPr lang="es-AR" sz="14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3" name="Text Box 23"/>
              <p:cNvSpPr txBox="1">
                <a:spLocks noChangeArrowheads="1"/>
              </p:cNvSpPr>
              <p:nvPr/>
            </p:nvSpPr>
            <p:spPr bwMode="auto">
              <a:xfrm>
                <a:off x="586421" y="2370933"/>
                <a:ext cx="30947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600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sz="16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4" name="Text Box 24"/>
              <p:cNvSpPr txBox="1">
                <a:spLocks noChangeArrowheads="1"/>
              </p:cNvSpPr>
              <p:nvPr/>
            </p:nvSpPr>
            <p:spPr bwMode="auto">
              <a:xfrm rot="16200000">
                <a:off x="-1054176" y="3152385"/>
                <a:ext cx="2705100" cy="523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2800" b="1" dirty="0" err="1">
                    <a:solidFill>
                      <a:srgbClr val="FFFF66"/>
                    </a:solidFill>
                    <a:latin typeface="+mn-lt"/>
                    <a:cs typeface="+mn-cs"/>
                  </a:rPr>
                  <a:t>Perdas</a:t>
                </a:r>
                <a:r>
                  <a:rPr lang="en-US" sz="2800" b="1" dirty="0">
                    <a:solidFill>
                      <a:srgbClr val="FFFF66"/>
                    </a:solidFill>
                    <a:latin typeface="+mn-lt"/>
                    <a:cs typeface="+mn-cs"/>
                  </a:rPr>
                  <a:t> de C</a:t>
                </a:r>
                <a:r>
                  <a:rPr lang="en-US" sz="2000" b="1" dirty="0">
                    <a:solidFill>
                      <a:srgbClr val="FFFF66"/>
                    </a:solidFill>
                    <a:latin typeface="+mn-lt"/>
                    <a:cs typeface="+mn-cs"/>
                  </a:rPr>
                  <a:t> (%)</a:t>
                </a:r>
                <a:endParaRPr lang="es-AR" sz="2000" b="1" dirty="0">
                  <a:solidFill>
                    <a:srgbClr val="FFFF66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3387" name="Text Box 25"/>
          <p:cNvSpPr txBox="1">
            <a:spLocks noChangeArrowheads="1"/>
          </p:cNvSpPr>
          <p:nvPr/>
        </p:nvSpPr>
        <p:spPr bwMode="auto">
          <a:xfrm>
            <a:off x="922338" y="4081449"/>
            <a:ext cx="177800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Tahoma" pitchFamily="34" charset="0"/>
              </a:rPr>
              <a:t>Canada - USA</a:t>
            </a:r>
          </a:p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  <a:latin typeface="Tahoma" pitchFamily="34" charset="0"/>
              </a:rPr>
              <a:t>Trigo contínuo</a:t>
            </a:r>
          </a:p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rgbClr val="00FFFF"/>
                </a:solidFill>
                <a:latin typeface="Tahoma" pitchFamily="34" charset="0"/>
              </a:rPr>
              <a:t>Campbell &amp; </a:t>
            </a:r>
            <a:r>
              <a:rPr lang="pt-BR" sz="1200" b="1" dirty="0" err="1">
                <a:solidFill>
                  <a:srgbClr val="00FFFF"/>
                </a:solidFill>
                <a:latin typeface="Tahoma" pitchFamily="34" charset="0"/>
              </a:rPr>
              <a:t>Souster</a:t>
            </a:r>
            <a:r>
              <a:rPr lang="pt-BR" sz="1200" b="1" dirty="0">
                <a:solidFill>
                  <a:srgbClr val="00FFFF"/>
                </a:solidFill>
                <a:latin typeface="Tahoma" pitchFamily="34" charset="0"/>
              </a:rPr>
              <a:t>, 1982; Mann, 1985</a:t>
            </a:r>
          </a:p>
          <a:p>
            <a:pPr>
              <a:spcBef>
                <a:spcPct val="50000"/>
              </a:spcBef>
            </a:pP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52 </a:t>
            </a:r>
            <a:r>
              <a:rPr lang="pt-BR" sz="1400" b="1" dirty="0" err="1">
                <a:solidFill>
                  <a:schemeClr val="bg1"/>
                </a:solidFill>
                <a:latin typeface="Tahoma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 42</a:t>
            </a:r>
            <a:r>
              <a:rPr lang="en-US" sz="1400" b="1" dirty="0">
                <a:solidFill>
                  <a:schemeClr val="bg1"/>
                </a:solidFill>
                <a:latin typeface="Tahoma" pitchFamily="34" charset="0"/>
              </a:rPr>
              <a:t>° N </a:t>
            </a: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Latitude</a:t>
            </a:r>
            <a:endParaRPr lang="en-US" sz="1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pSp>
        <p:nvGrpSpPr>
          <p:cNvPr id="4" name="Grupo 107"/>
          <p:cNvGrpSpPr>
            <a:grpSpLocks/>
          </p:cNvGrpSpPr>
          <p:nvPr/>
        </p:nvGrpSpPr>
        <p:grpSpPr bwMode="auto">
          <a:xfrm>
            <a:off x="4908552" y="2092312"/>
            <a:ext cx="1609725" cy="1333832"/>
            <a:chOff x="4908550" y="2582863"/>
            <a:chExt cx="1609724" cy="1334536"/>
          </a:xfrm>
        </p:grpSpPr>
        <p:sp>
          <p:nvSpPr>
            <p:cNvPr id="7236" name="Freeform 40"/>
            <p:cNvSpPr>
              <a:spLocks/>
            </p:cNvSpPr>
            <p:nvPr/>
          </p:nvSpPr>
          <p:spPr bwMode="auto">
            <a:xfrm>
              <a:off x="4908550" y="2582863"/>
              <a:ext cx="1597025" cy="620712"/>
            </a:xfrm>
            <a:custGeom>
              <a:avLst/>
              <a:gdLst>
                <a:gd name="T0" fmla="*/ 0 w 1680"/>
                <a:gd name="T1" fmla="*/ 0 h 1104"/>
                <a:gd name="T2" fmla="*/ 77714286 w 1680"/>
                <a:gd name="T3" fmla="*/ 3477449 h 1104"/>
                <a:gd name="T4" fmla="*/ 195190680 w 1680"/>
                <a:gd name="T5" fmla="*/ 5373881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37" name="Text Box 41"/>
            <p:cNvSpPr txBox="1">
              <a:spLocks noChangeArrowheads="1"/>
            </p:cNvSpPr>
            <p:nvPr/>
          </p:nvSpPr>
          <p:spPr bwMode="auto">
            <a:xfrm>
              <a:off x="5072066" y="3286124"/>
              <a:ext cx="1446208" cy="63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</a:rPr>
                <a:t>Ponta Grossa 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</a:rPr>
                <a:t>35 %</a:t>
              </a:r>
            </a:p>
          </p:txBody>
        </p:sp>
      </p:grpSp>
      <p:sp>
        <p:nvSpPr>
          <p:cNvPr id="240683" name="Text Box 43"/>
          <p:cNvSpPr txBox="1">
            <a:spLocks noChangeArrowheads="1"/>
          </p:cNvSpPr>
          <p:nvPr/>
        </p:nvSpPr>
        <p:spPr bwMode="auto">
          <a:xfrm>
            <a:off x="2847975" y="1142985"/>
            <a:ext cx="3308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Anos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preparo</a:t>
            </a:r>
            <a:endParaRPr lang="es-AR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5" name="Grupo 108"/>
          <p:cNvGrpSpPr>
            <a:grpSpLocks/>
          </p:cNvGrpSpPr>
          <p:nvPr/>
        </p:nvGrpSpPr>
        <p:grpSpPr bwMode="auto">
          <a:xfrm>
            <a:off x="6877052" y="1665275"/>
            <a:ext cx="2195513" cy="3789184"/>
            <a:chOff x="6877050" y="2155825"/>
            <a:chExt cx="2195544" cy="3788416"/>
          </a:xfrm>
        </p:grpSpPr>
        <p:grpSp>
          <p:nvGrpSpPr>
            <p:cNvPr id="7221" name="Grupo 98"/>
            <p:cNvGrpSpPr>
              <a:grpSpLocks/>
            </p:cNvGrpSpPr>
            <p:nvPr/>
          </p:nvGrpSpPr>
          <p:grpSpPr bwMode="auto">
            <a:xfrm>
              <a:off x="6948488" y="2155825"/>
              <a:ext cx="1887537" cy="415925"/>
              <a:chOff x="6948488" y="2155825"/>
              <a:chExt cx="1887537" cy="415925"/>
            </a:xfrm>
          </p:grpSpPr>
          <p:sp>
            <p:nvSpPr>
              <p:cNvPr id="240685" name="Text Box 45"/>
              <p:cNvSpPr txBox="1">
                <a:spLocks noChangeArrowheads="1"/>
              </p:cNvSpPr>
              <p:nvPr/>
            </p:nvSpPr>
            <p:spPr bwMode="auto">
              <a:xfrm>
                <a:off x="6948489" y="2155825"/>
                <a:ext cx="227015" cy="369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86" name="Text Box 46"/>
              <p:cNvSpPr txBox="1">
                <a:spLocks noChangeArrowheads="1"/>
              </p:cNvSpPr>
              <p:nvPr/>
            </p:nvSpPr>
            <p:spPr bwMode="auto">
              <a:xfrm>
                <a:off x="8524899" y="2155825"/>
                <a:ext cx="223841" cy="369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5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232" name="Line 48"/>
              <p:cNvSpPr>
                <a:spLocks noChangeShapeType="1"/>
              </p:cNvSpPr>
              <p:nvPr/>
            </p:nvSpPr>
            <p:spPr bwMode="auto">
              <a:xfrm>
                <a:off x="6991350" y="2524125"/>
                <a:ext cx="1844675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3" name="Line 49"/>
              <p:cNvSpPr>
                <a:spLocks noChangeShapeType="1"/>
              </p:cNvSpPr>
              <p:nvPr/>
            </p:nvSpPr>
            <p:spPr bwMode="auto">
              <a:xfrm>
                <a:off x="7126288" y="2471738"/>
                <a:ext cx="0" cy="63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4" name="Line 50"/>
              <p:cNvSpPr>
                <a:spLocks noChangeShapeType="1"/>
              </p:cNvSpPr>
              <p:nvPr/>
            </p:nvSpPr>
            <p:spPr bwMode="auto">
              <a:xfrm>
                <a:off x="8656638" y="2471738"/>
                <a:ext cx="0" cy="63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5" name="Line 52"/>
              <p:cNvSpPr>
                <a:spLocks noChangeShapeType="1"/>
              </p:cNvSpPr>
              <p:nvPr/>
            </p:nvSpPr>
            <p:spPr bwMode="auto">
              <a:xfrm>
                <a:off x="6948488" y="257175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222" name="Grupo 99"/>
            <p:cNvGrpSpPr>
              <a:grpSpLocks/>
            </p:cNvGrpSpPr>
            <p:nvPr/>
          </p:nvGrpSpPr>
          <p:grpSpPr bwMode="auto">
            <a:xfrm>
              <a:off x="6948488" y="2508250"/>
              <a:ext cx="42863" cy="2022475"/>
              <a:chOff x="6948488" y="2508250"/>
              <a:chExt cx="42863" cy="2022475"/>
            </a:xfrm>
          </p:grpSpPr>
          <p:sp>
            <p:nvSpPr>
              <p:cNvPr id="7225" name="Line 47"/>
              <p:cNvSpPr>
                <a:spLocks noChangeShapeType="1"/>
              </p:cNvSpPr>
              <p:nvPr/>
            </p:nvSpPr>
            <p:spPr bwMode="auto">
              <a:xfrm>
                <a:off x="6991350" y="2508250"/>
                <a:ext cx="0" cy="2022475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6" name="Line 53"/>
              <p:cNvSpPr>
                <a:spLocks noChangeShapeType="1"/>
              </p:cNvSpPr>
              <p:nvPr/>
            </p:nvSpPr>
            <p:spPr bwMode="auto">
              <a:xfrm>
                <a:off x="6948488" y="3013075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7" name="Line 54"/>
              <p:cNvSpPr>
                <a:spLocks noChangeShapeType="1"/>
              </p:cNvSpPr>
              <p:nvPr/>
            </p:nvSpPr>
            <p:spPr bwMode="auto">
              <a:xfrm>
                <a:off x="6948488" y="351790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8" name="Line 55"/>
              <p:cNvSpPr>
                <a:spLocks noChangeShapeType="1"/>
              </p:cNvSpPr>
              <p:nvPr/>
            </p:nvSpPr>
            <p:spPr bwMode="auto">
              <a:xfrm>
                <a:off x="6948488" y="402590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9" name="Line 56"/>
              <p:cNvSpPr>
                <a:spLocks noChangeShapeType="1"/>
              </p:cNvSpPr>
              <p:nvPr/>
            </p:nvSpPr>
            <p:spPr bwMode="auto">
              <a:xfrm>
                <a:off x="6948488" y="4467225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223" name="Text Box 58"/>
            <p:cNvSpPr txBox="1">
              <a:spLocks noChangeArrowheads="1"/>
            </p:cNvSpPr>
            <p:nvPr/>
          </p:nvSpPr>
          <p:spPr bwMode="auto">
            <a:xfrm>
              <a:off x="6918357" y="4572007"/>
              <a:ext cx="2154237" cy="55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</a:rPr>
                <a:t>Brasil</a:t>
              </a:r>
            </a:p>
            <a:p>
              <a:pPr>
                <a:spcBef>
                  <a:spcPct val="50000"/>
                </a:spcBef>
              </a:pPr>
              <a:r>
                <a:rPr lang="en-US" sz="1200" b="1" dirty="0" err="1">
                  <a:solidFill>
                    <a:schemeClr val="bg1"/>
                  </a:solidFill>
                </a:rPr>
                <a:t>Soja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contínua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224" name="Text Box 59"/>
            <p:cNvSpPr txBox="1">
              <a:spLocks noChangeArrowheads="1"/>
            </p:cNvSpPr>
            <p:nvPr/>
          </p:nvSpPr>
          <p:spPr bwMode="auto">
            <a:xfrm>
              <a:off x="6877050" y="5067256"/>
              <a:ext cx="2195513" cy="87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Resck, 1998</a:t>
              </a:r>
            </a:p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Seguy &amp; Bouzinac, 2002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13  to 16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Latitude</a:t>
              </a:r>
            </a:p>
          </p:txBody>
        </p:sp>
      </p:grpSp>
      <p:grpSp>
        <p:nvGrpSpPr>
          <p:cNvPr id="8" name="Grupo 105"/>
          <p:cNvGrpSpPr>
            <a:grpSpLocks/>
          </p:cNvGrpSpPr>
          <p:nvPr/>
        </p:nvGrpSpPr>
        <p:grpSpPr bwMode="auto">
          <a:xfrm>
            <a:off x="2759075" y="1685912"/>
            <a:ext cx="2058988" cy="3779963"/>
            <a:chOff x="2759076" y="2176463"/>
            <a:chExt cx="2058987" cy="3780569"/>
          </a:xfrm>
        </p:grpSpPr>
        <p:sp>
          <p:nvSpPr>
            <p:cNvPr id="7211" name="Line 35"/>
            <p:cNvSpPr>
              <a:spLocks noChangeShapeType="1"/>
            </p:cNvSpPr>
            <p:nvPr/>
          </p:nvSpPr>
          <p:spPr bwMode="auto">
            <a:xfrm>
              <a:off x="4775200" y="2582863"/>
              <a:ext cx="428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2" name="Line 61"/>
            <p:cNvSpPr>
              <a:spLocks noChangeShapeType="1"/>
            </p:cNvSpPr>
            <p:nvPr/>
          </p:nvSpPr>
          <p:spPr bwMode="auto">
            <a:xfrm>
              <a:off x="2801938" y="2520951"/>
              <a:ext cx="0" cy="197961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3" name="Line 62"/>
            <p:cNvSpPr>
              <a:spLocks noChangeShapeType="1"/>
            </p:cNvSpPr>
            <p:nvPr/>
          </p:nvSpPr>
          <p:spPr bwMode="auto">
            <a:xfrm>
              <a:off x="2801938" y="2533651"/>
              <a:ext cx="180816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4" name="Line 63"/>
            <p:cNvSpPr>
              <a:spLocks noChangeShapeType="1"/>
            </p:cNvSpPr>
            <p:nvPr/>
          </p:nvSpPr>
          <p:spPr bwMode="auto">
            <a:xfrm>
              <a:off x="2933701" y="2482851"/>
              <a:ext cx="0" cy="61913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5" name="Line 64"/>
            <p:cNvSpPr>
              <a:spLocks noChangeShapeType="1"/>
            </p:cNvSpPr>
            <p:nvPr/>
          </p:nvSpPr>
          <p:spPr bwMode="auto">
            <a:xfrm>
              <a:off x="4433888" y="2482851"/>
              <a:ext cx="0" cy="61913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0705" name="Text Box 65"/>
            <p:cNvSpPr txBox="1">
              <a:spLocks noChangeArrowheads="1"/>
            </p:cNvSpPr>
            <p:nvPr/>
          </p:nvSpPr>
          <p:spPr bwMode="auto">
            <a:xfrm>
              <a:off x="2771776" y="2176463"/>
              <a:ext cx="355600" cy="369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40706" name="Text Box 66"/>
            <p:cNvSpPr txBox="1">
              <a:spLocks noChangeArrowheads="1"/>
            </p:cNvSpPr>
            <p:nvPr/>
          </p:nvSpPr>
          <p:spPr bwMode="auto">
            <a:xfrm>
              <a:off x="4211638" y="2176463"/>
              <a:ext cx="530225" cy="369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cs typeface="+mn-cs"/>
                </a:rPr>
                <a:t>20</a:t>
              </a:r>
              <a:endParaRPr lang="es-AR" b="1" dirty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7218" name="Line 67"/>
            <p:cNvSpPr>
              <a:spLocks noChangeShapeType="1"/>
            </p:cNvSpPr>
            <p:nvPr/>
          </p:nvSpPr>
          <p:spPr bwMode="auto">
            <a:xfrm>
              <a:off x="2759076" y="2582863"/>
              <a:ext cx="428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9" name="Text Box 73"/>
            <p:cNvSpPr txBox="1">
              <a:spLocks noChangeArrowheads="1"/>
            </p:cNvSpPr>
            <p:nvPr/>
          </p:nvSpPr>
          <p:spPr bwMode="auto">
            <a:xfrm>
              <a:off x="2771775" y="4660952"/>
              <a:ext cx="1871663" cy="55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Argentina</a:t>
              </a:r>
            </a:p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Trigo contínuo</a:t>
              </a:r>
            </a:p>
          </p:txBody>
        </p:sp>
        <p:sp>
          <p:nvSpPr>
            <p:cNvPr id="7220" name="Text Box 74"/>
            <p:cNvSpPr txBox="1">
              <a:spLocks noChangeArrowheads="1"/>
            </p:cNvSpPr>
            <p:nvPr/>
          </p:nvSpPr>
          <p:spPr bwMode="auto">
            <a:xfrm>
              <a:off x="2771776" y="5172076"/>
              <a:ext cx="1800225" cy="784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Michelena, 1989; Casas, 1998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32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</a:t>
              </a: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Latitude</a:t>
              </a:r>
              <a:endParaRPr lang="en-US" sz="14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grpSp>
        <p:nvGrpSpPr>
          <p:cNvPr id="10" name="Grupo 88"/>
          <p:cNvGrpSpPr>
            <a:grpSpLocks/>
          </p:cNvGrpSpPr>
          <p:nvPr/>
        </p:nvGrpSpPr>
        <p:grpSpPr bwMode="auto">
          <a:xfrm>
            <a:off x="1008063" y="2009761"/>
            <a:ext cx="1778000" cy="933451"/>
            <a:chOff x="1008063" y="2500306"/>
            <a:chExt cx="1777987" cy="933458"/>
          </a:xfrm>
        </p:grpSpPr>
        <p:sp>
          <p:nvSpPr>
            <p:cNvPr id="7204" name="Text Box 5"/>
            <p:cNvSpPr txBox="1">
              <a:spLocks noChangeArrowheads="1"/>
            </p:cNvSpPr>
            <p:nvPr/>
          </p:nvSpPr>
          <p:spPr bwMode="auto">
            <a:xfrm>
              <a:off x="1643042" y="2500306"/>
              <a:ext cx="1143008" cy="630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Saskatoon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48%</a:t>
              </a:r>
            </a:p>
          </p:txBody>
        </p:sp>
        <p:sp>
          <p:nvSpPr>
            <p:cNvPr id="7205" name="Freeform 20"/>
            <p:cNvSpPr>
              <a:spLocks/>
            </p:cNvSpPr>
            <p:nvPr/>
          </p:nvSpPr>
          <p:spPr bwMode="auto">
            <a:xfrm>
              <a:off x="1008063" y="2568576"/>
              <a:ext cx="1522413" cy="865188"/>
            </a:xfrm>
            <a:custGeom>
              <a:avLst/>
              <a:gdLst>
                <a:gd name="T0" fmla="*/ 0 w 1680"/>
                <a:gd name="T1" fmla="*/ 0 h 1104"/>
                <a:gd name="T2" fmla="*/ 58304790 w 1680"/>
                <a:gd name="T3" fmla="*/ 24566162 h 1104"/>
                <a:gd name="T4" fmla="*/ 146172505 w 1680"/>
                <a:gd name="T5" fmla="*/ 40534522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upo 104"/>
          <p:cNvGrpSpPr>
            <a:grpSpLocks/>
          </p:cNvGrpSpPr>
          <p:nvPr/>
        </p:nvGrpSpPr>
        <p:grpSpPr bwMode="auto">
          <a:xfrm>
            <a:off x="971552" y="2078025"/>
            <a:ext cx="1814513" cy="1851296"/>
            <a:chOff x="971550" y="2568576"/>
            <a:chExt cx="1814500" cy="1852074"/>
          </a:xfrm>
        </p:grpSpPr>
        <p:sp>
          <p:nvSpPr>
            <p:cNvPr id="7202" name="Freeform 19"/>
            <p:cNvSpPr>
              <a:spLocks/>
            </p:cNvSpPr>
            <p:nvPr/>
          </p:nvSpPr>
          <p:spPr bwMode="auto">
            <a:xfrm>
              <a:off x="971550" y="2568576"/>
              <a:ext cx="1547813" cy="1147763"/>
            </a:xfrm>
            <a:custGeom>
              <a:avLst/>
              <a:gdLst>
                <a:gd name="T0" fmla="*/ 0 w 1680"/>
                <a:gd name="T1" fmla="*/ 0 h 1104"/>
                <a:gd name="T2" fmla="*/ 64510645 w 1680"/>
                <a:gd name="T3" fmla="*/ 134025215 h 1104"/>
                <a:gd name="T4" fmla="*/ 161276597 w 1680"/>
                <a:gd name="T5" fmla="*/ 219412955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03" name="CaixaDeTexto 82"/>
            <p:cNvSpPr txBox="1">
              <a:spLocks noChangeArrowheads="1"/>
            </p:cNvSpPr>
            <p:nvPr/>
          </p:nvSpPr>
          <p:spPr bwMode="auto">
            <a:xfrm>
              <a:off x="1643042" y="3774048"/>
              <a:ext cx="1143008" cy="646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Missouri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58 %</a:t>
              </a:r>
              <a:endParaRPr lang="pt-BR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2" name="Grupo 93"/>
          <p:cNvGrpSpPr>
            <a:grpSpLocks/>
          </p:cNvGrpSpPr>
          <p:nvPr/>
        </p:nvGrpSpPr>
        <p:grpSpPr bwMode="auto">
          <a:xfrm>
            <a:off x="2892425" y="2009760"/>
            <a:ext cx="1893888" cy="630942"/>
            <a:chOff x="2892426" y="2500306"/>
            <a:chExt cx="1893888" cy="631648"/>
          </a:xfrm>
        </p:grpSpPr>
        <p:sp>
          <p:nvSpPr>
            <p:cNvPr id="7200" name="Freeform 72"/>
            <p:cNvSpPr>
              <a:spLocks/>
            </p:cNvSpPr>
            <p:nvPr/>
          </p:nvSpPr>
          <p:spPr bwMode="auto">
            <a:xfrm>
              <a:off x="2892426" y="2582863"/>
              <a:ext cx="1463675" cy="485775"/>
            </a:xfrm>
            <a:custGeom>
              <a:avLst/>
              <a:gdLst>
                <a:gd name="T0" fmla="*/ 0 w 1680"/>
                <a:gd name="T1" fmla="*/ 0 h 1104"/>
                <a:gd name="T2" fmla="*/ 46301791 w 1680"/>
                <a:gd name="T3" fmla="*/ 774424 h 1104"/>
                <a:gd name="T4" fmla="*/ 116134791 w 1680"/>
                <a:gd name="T5" fmla="*/ 1355242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01" name="Text Box 5"/>
            <p:cNvSpPr txBox="1">
              <a:spLocks noChangeArrowheads="1"/>
            </p:cNvSpPr>
            <p:nvPr/>
          </p:nvSpPr>
          <p:spPr bwMode="auto">
            <a:xfrm>
              <a:off x="3428992" y="2500306"/>
              <a:ext cx="1357322" cy="63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Pergamino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24%</a:t>
              </a:r>
            </a:p>
          </p:txBody>
        </p:sp>
      </p:grpSp>
      <p:grpSp>
        <p:nvGrpSpPr>
          <p:cNvPr id="13" name="Grupo 94"/>
          <p:cNvGrpSpPr>
            <a:grpSpLocks/>
          </p:cNvGrpSpPr>
          <p:nvPr/>
        </p:nvGrpSpPr>
        <p:grpSpPr bwMode="auto">
          <a:xfrm>
            <a:off x="2847975" y="2074849"/>
            <a:ext cx="1436688" cy="1779838"/>
            <a:chOff x="2847976" y="2565401"/>
            <a:chExt cx="1436688" cy="1780543"/>
          </a:xfrm>
        </p:grpSpPr>
        <p:sp>
          <p:nvSpPr>
            <p:cNvPr id="7198" name="Freeform 75"/>
            <p:cNvSpPr>
              <a:spLocks/>
            </p:cNvSpPr>
            <p:nvPr/>
          </p:nvSpPr>
          <p:spPr bwMode="auto">
            <a:xfrm>
              <a:off x="2847976" y="2565401"/>
              <a:ext cx="1436688" cy="1223963"/>
            </a:xfrm>
            <a:custGeom>
              <a:avLst/>
              <a:gdLst>
                <a:gd name="T0" fmla="*/ 0 w 1680"/>
                <a:gd name="T1" fmla="*/ 0 h 1104"/>
                <a:gd name="T2" fmla="*/ 41685333 w 1680"/>
                <a:gd name="T3" fmla="*/ 196661124 h 1104"/>
                <a:gd name="T4" fmla="*/ 103846884 w 1680"/>
                <a:gd name="T5" fmla="*/ 323261484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9" name="Text Box 5"/>
            <p:cNvSpPr txBox="1">
              <a:spLocks noChangeArrowheads="1"/>
            </p:cNvSpPr>
            <p:nvPr/>
          </p:nvSpPr>
          <p:spPr bwMode="auto">
            <a:xfrm>
              <a:off x="2857488" y="3714752"/>
              <a:ext cx="1357322" cy="63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C. Sarmiento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60%</a:t>
              </a:r>
            </a:p>
          </p:txBody>
        </p:sp>
      </p:grpSp>
      <p:grpSp>
        <p:nvGrpSpPr>
          <p:cNvPr id="14" name="Grupo 106"/>
          <p:cNvGrpSpPr>
            <a:grpSpLocks/>
          </p:cNvGrpSpPr>
          <p:nvPr/>
        </p:nvGrpSpPr>
        <p:grpSpPr bwMode="auto">
          <a:xfrm>
            <a:off x="4786315" y="1685912"/>
            <a:ext cx="1900237" cy="3781441"/>
            <a:chOff x="4786314" y="2176463"/>
            <a:chExt cx="1900237" cy="3781543"/>
          </a:xfrm>
        </p:grpSpPr>
        <p:sp>
          <p:nvSpPr>
            <p:cNvPr id="7190" name="Line 27"/>
            <p:cNvSpPr>
              <a:spLocks noChangeShapeType="1"/>
            </p:cNvSpPr>
            <p:nvPr/>
          </p:nvSpPr>
          <p:spPr bwMode="auto">
            <a:xfrm>
              <a:off x="4818063" y="2520950"/>
              <a:ext cx="0" cy="197961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1" name="Line 29"/>
            <p:cNvSpPr>
              <a:spLocks noChangeShapeType="1"/>
            </p:cNvSpPr>
            <p:nvPr/>
          </p:nvSpPr>
          <p:spPr bwMode="auto">
            <a:xfrm>
              <a:off x="4818063" y="2533706"/>
              <a:ext cx="180816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2" name="Line 30"/>
            <p:cNvSpPr>
              <a:spLocks noChangeShapeType="1"/>
            </p:cNvSpPr>
            <p:nvPr/>
          </p:nvSpPr>
          <p:spPr bwMode="auto">
            <a:xfrm>
              <a:off x="4950071" y="2482850"/>
              <a:ext cx="0" cy="6191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3" name="Line 31"/>
            <p:cNvSpPr>
              <a:spLocks noChangeShapeType="1"/>
            </p:cNvSpPr>
            <p:nvPr/>
          </p:nvSpPr>
          <p:spPr bwMode="auto">
            <a:xfrm>
              <a:off x="6449926" y="2482850"/>
              <a:ext cx="0" cy="6191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0672" name="Text Box 32"/>
            <p:cNvSpPr txBox="1">
              <a:spLocks noChangeArrowheads="1"/>
            </p:cNvSpPr>
            <p:nvPr/>
          </p:nvSpPr>
          <p:spPr bwMode="auto">
            <a:xfrm>
              <a:off x="4787901" y="2176463"/>
              <a:ext cx="288925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40673" name="Text Box 33"/>
            <p:cNvSpPr txBox="1">
              <a:spLocks noChangeArrowheads="1"/>
            </p:cNvSpPr>
            <p:nvPr/>
          </p:nvSpPr>
          <p:spPr bwMode="auto">
            <a:xfrm>
              <a:off x="6227764" y="2176463"/>
              <a:ext cx="458787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10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7196" name="Text Box 42"/>
            <p:cNvSpPr txBox="1">
              <a:spLocks noChangeArrowheads="1"/>
            </p:cNvSpPr>
            <p:nvPr/>
          </p:nvSpPr>
          <p:spPr bwMode="auto">
            <a:xfrm>
              <a:off x="4786314" y="5357826"/>
              <a:ext cx="1631950" cy="600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Sá et al., 2001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25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</a:t>
              </a: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Latitude</a:t>
              </a:r>
              <a:endParaRPr lang="en-US" sz="14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7197" name="Text Box 73"/>
            <p:cNvSpPr txBox="1">
              <a:spLocks noChangeArrowheads="1"/>
            </p:cNvSpPr>
            <p:nvPr/>
          </p:nvSpPr>
          <p:spPr bwMode="auto">
            <a:xfrm>
              <a:off x="4786314" y="4714885"/>
              <a:ext cx="1571636" cy="5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Brasil</a:t>
              </a:r>
            </a:p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Soja-Trigo</a:t>
              </a:r>
            </a:p>
          </p:txBody>
        </p:sp>
      </p:grpSp>
      <p:grpSp>
        <p:nvGrpSpPr>
          <p:cNvPr id="15" name="Grupo 102"/>
          <p:cNvGrpSpPr>
            <a:grpSpLocks/>
          </p:cNvGrpSpPr>
          <p:nvPr/>
        </p:nvGrpSpPr>
        <p:grpSpPr bwMode="auto">
          <a:xfrm>
            <a:off x="7081838" y="2081197"/>
            <a:ext cx="1776412" cy="738188"/>
            <a:chOff x="7081838" y="2571750"/>
            <a:chExt cx="1776410" cy="738188"/>
          </a:xfrm>
        </p:grpSpPr>
        <p:sp>
          <p:nvSpPr>
            <p:cNvPr id="7188" name="Freeform 57"/>
            <p:cNvSpPr>
              <a:spLocks/>
            </p:cNvSpPr>
            <p:nvPr/>
          </p:nvSpPr>
          <p:spPr bwMode="auto">
            <a:xfrm>
              <a:off x="7081838" y="2571750"/>
              <a:ext cx="1539875" cy="738188"/>
            </a:xfrm>
            <a:custGeom>
              <a:avLst/>
              <a:gdLst>
                <a:gd name="T0" fmla="*/ 0 w 1680"/>
                <a:gd name="T1" fmla="*/ 0 h 1104"/>
                <a:gd name="T2" fmla="*/ 62170631 w 1680"/>
                <a:gd name="T3" fmla="*/ 9389161 h 1104"/>
                <a:gd name="T4" fmla="*/ 156266160 w 1680"/>
                <a:gd name="T5" fmla="*/ 15648380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9" name="CaixaDeTexto 97"/>
            <p:cNvSpPr txBox="1">
              <a:spLocks noChangeArrowheads="1"/>
            </p:cNvSpPr>
            <p:nvPr/>
          </p:nvSpPr>
          <p:spPr bwMode="auto">
            <a:xfrm>
              <a:off x="7429520" y="2643182"/>
              <a:ext cx="142872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400" b="1" dirty="0">
                  <a:solidFill>
                    <a:schemeClr val="bg1"/>
                  </a:solidFill>
                </a:rPr>
                <a:t>Cerrado – GO, 35%</a:t>
              </a:r>
              <a:endParaRPr lang="pt-BR" sz="1400" b="1" dirty="0"/>
            </a:p>
          </p:txBody>
        </p:sp>
      </p:grpSp>
      <p:grpSp>
        <p:nvGrpSpPr>
          <p:cNvPr id="16" name="Grupo 101"/>
          <p:cNvGrpSpPr>
            <a:grpSpLocks/>
          </p:cNvGrpSpPr>
          <p:nvPr/>
        </p:nvGrpSpPr>
        <p:grpSpPr bwMode="auto">
          <a:xfrm>
            <a:off x="7081838" y="2081200"/>
            <a:ext cx="1574800" cy="1881007"/>
            <a:chOff x="7081838" y="2571750"/>
            <a:chExt cx="1574800" cy="1880355"/>
          </a:xfrm>
        </p:grpSpPr>
        <p:sp>
          <p:nvSpPr>
            <p:cNvPr id="7186" name="Freeform 51"/>
            <p:cNvSpPr>
              <a:spLocks/>
            </p:cNvSpPr>
            <p:nvPr/>
          </p:nvSpPr>
          <p:spPr bwMode="auto">
            <a:xfrm>
              <a:off x="7081838" y="2571750"/>
              <a:ext cx="1574800" cy="1390650"/>
            </a:xfrm>
            <a:custGeom>
              <a:avLst/>
              <a:gdLst>
                <a:gd name="T0" fmla="*/ 0 w 1680"/>
                <a:gd name="T1" fmla="*/ 0 h 1104"/>
                <a:gd name="T2" fmla="*/ 71173470 w 1680"/>
                <a:gd name="T3" fmla="*/ 423651919 h 1104"/>
                <a:gd name="T4" fmla="*/ 179251616 w 1680"/>
                <a:gd name="T5" fmla="*/ 693392710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7" name="CaixaDeTexto 100"/>
            <p:cNvSpPr txBox="1">
              <a:spLocks noChangeArrowheads="1"/>
            </p:cNvSpPr>
            <p:nvPr/>
          </p:nvSpPr>
          <p:spPr bwMode="auto">
            <a:xfrm>
              <a:off x="7215206" y="3929066"/>
              <a:ext cx="1428728" cy="52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400" b="1">
                  <a:solidFill>
                    <a:schemeClr val="bg1"/>
                  </a:solidFill>
                </a:rPr>
                <a:t>Cerrado – MT, 69%</a:t>
              </a:r>
              <a:endParaRPr lang="pt-BR" sz="1400" b="1"/>
            </a:p>
          </p:txBody>
        </p:sp>
      </p:grpSp>
      <p:grpSp>
        <p:nvGrpSpPr>
          <p:cNvPr id="90" name="Grupo 89"/>
          <p:cNvGrpSpPr/>
          <p:nvPr/>
        </p:nvGrpSpPr>
        <p:grpSpPr>
          <a:xfrm>
            <a:off x="395290" y="5889624"/>
            <a:ext cx="8497887" cy="909102"/>
            <a:chOff x="395288" y="5889625"/>
            <a:chExt cx="8497887" cy="909103"/>
          </a:xfrm>
        </p:grpSpPr>
        <p:grpSp>
          <p:nvGrpSpPr>
            <p:cNvPr id="9" name="Group 76"/>
            <p:cNvGrpSpPr>
              <a:grpSpLocks/>
            </p:cNvGrpSpPr>
            <p:nvPr/>
          </p:nvGrpSpPr>
          <p:grpSpPr bwMode="auto">
            <a:xfrm>
              <a:off x="395288" y="5889625"/>
              <a:ext cx="8497887" cy="508001"/>
              <a:chOff x="249" y="3929"/>
              <a:chExt cx="5353" cy="320"/>
            </a:xfrm>
          </p:grpSpPr>
          <p:sp>
            <p:nvSpPr>
              <p:cNvPr id="7206" name="Line 77"/>
              <p:cNvSpPr>
                <a:spLocks noChangeShapeType="1"/>
              </p:cNvSpPr>
              <p:nvPr/>
            </p:nvSpPr>
            <p:spPr bwMode="auto">
              <a:xfrm>
                <a:off x="249" y="3929"/>
                <a:ext cx="5353" cy="0"/>
              </a:xfrm>
              <a:prstGeom prst="line">
                <a:avLst/>
              </a:prstGeom>
              <a:noFill/>
              <a:ln w="1143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07" name="Text Box 78"/>
              <p:cNvSpPr txBox="1">
                <a:spLocks noChangeArrowheads="1"/>
              </p:cNvSpPr>
              <p:nvPr/>
            </p:nvSpPr>
            <p:spPr bwMode="auto">
              <a:xfrm>
                <a:off x="385" y="3997"/>
                <a:ext cx="1361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0.96 a 1.2%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08" name="Text Box 79"/>
              <p:cNvSpPr txBox="1">
                <a:spLocks noChangeArrowheads="1"/>
              </p:cNvSpPr>
              <p:nvPr/>
            </p:nvSpPr>
            <p:spPr bwMode="auto">
              <a:xfrm>
                <a:off x="1827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1.2 a 3.0%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09" name="Text Box 80"/>
              <p:cNvSpPr txBox="1">
                <a:spLocks noChangeArrowheads="1"/>
              </p:cNvSpPr>
              <p:nvPr/>
            </p:nvSpPr>
            <p:spPr bwMode="auto">
              <a:xfrm>
                <a:off x="4412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7 a 13.8 %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10" name="Text Box 81"/>
              <p:cNvSpPr txBox="1">
                <a:spLocks noChangeArrowheads="1"/>
              </p:cNvSpPr>
              <p:nvPr/>
            </p:nvSpPr>
            <p:spPr bwMode="auto">
              <a:xfrm>
                <a:off x="3143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3.5%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</p:grpSp>
        <p:sp>
          <p:nvSpPr>
            <p:cNvPr id="86" name="CaixaDeTexto 85"/>
            <p:cNvSpPr txBox="1"/>
            <p:nvPr/>
          </p:nvSpPr>
          <p:spPr>
            <a:xfrm>
              <a:off x="785786" y="6429396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Temperada</a:t>
              </a:r>
            </a:p>
          </p:txBody>
        </p:sp>
        <p:sp>
          <p:nvSpPr>
            <p:cNvPr id="87" name="CaixaDeTexto 86"/>
            <p:cNvSpPr txBox="1"/>
            <p:nvPr/>
          </p:nvSpPr>
          <p:spPr>
            <a:xfrm>
              <a:off x="2571736" y="6429396"/>
              <a:ext cx="257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Temperada/subtropical</a:t>
              </a:r>
            </a:p>
          </p:txBody>
        </p:sp>
        <p:sp>
          <p:nvSpPr>
            <p:cNvPr id="88" name="CaixaDeTexto 87"/>
            <p:cNvSpPr txBox="1"/>
            <p:nvPr/>
          </p:nvSpPr>
          <p:spPr>
            <a:xfrm>
              <a:off x="5000628" y="6417253"/>
              <a:ext cx="2357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Subtropical/Tropical</a:t>
              </a:r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7215206" y="6417253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Tropical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40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7" grpId="0"/>
      <p:bldP spid="2406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3290517"/>
              </p:ext>
            </p:extLst>
          </p:nvPr>
        </p:nvGraphicFramePr>
        <p:xfrm>
          <a:off x="251520" y="1124744"/>
          <a:ext cx="8496944" cy="5516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carbono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orgânico</a:t>
            </a:r>
            <a:r>
              <a:rPr lang="en-US" sz="2400" b="1" dirty="0">
                <a:solidFill>
                  <a:schemeClr val="bg1"/>
                </a:solidFill>
              </a:rPr>
              <a:t> total (COT)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(Lucas do Rio Verde, MT – 52% de </a:t>
            </a:r>
            <a:r>
              <a:rPr lang="en-US" sz="2400" b="1" dirty="0" err="1">
                <a:solidFill>
                  <a:schemeClr val="bg1"/>
                </a:solidFill>
              </a:rPr>
              <a:t>argila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796136" y="2852936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1.69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32040" y="3491716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2.30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99992" y="4139788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3.03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12142" y="4787860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4.10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779912" y="5373216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4.70</a:t>
            </a: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6192180" y="3429000"/>
            <a:ext cx="0" cy="272962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6588224" y="3987641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38.8 x 1.72</a:t>
            </a:r>
          </a:p>
          <a:p>
            <a:r>
              <a:rPr lang="pt-BR" b="1" dirty="0"/>
              <a:t>MO = 66.7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6.67 %</a:t>
            </a: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8028384" y="2699048"/>
            <a:ext cx="0" cy="11927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948264" y="2793122"/>
            <a:ext cx="169218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Relação de estratificação</a:t>
            </a: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2915816" y="6221343"/>
            <a:ext cx="36724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6588224" y="5304690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7.1 x 1.72</a:t>
            </a:r>
          </a:p>
          <a:p>
            <a:r>
              <a:rPr lang="pt-BR" b="1" dirty="0"/>
              <a:t>MO = 12.8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1.28 %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491880" y="6021288"/>
            <a:ext cx="7920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5.50</a:t>
            </a:r>
          </a:p>
        </p:txBody>
      </p:sp>
      <p:sp>
        <p:nvSpPr>
          <p:cNvPr id="20" name="Elipse 19"/>
          <p:cNvSpPr/>
          <p:nvPr/>
        </p:nvSpPr>
        <p:spPr>
          <a:xfrm>
            <a:off x="7380312" y="4793813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7380312" y="6110862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5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6" grpId="0" animBg="1"/>
      <p:bldP spid="7" grpId="0" animBg="1"/>
      <p:bldP spid="8" grpId="0" animBg="1"/>
      <p:bldP spid="9" grpId="0" animBg="1"/>
      <p:bldP spid="4" grpId="0" animBg="1"/>
      <p:bldP spid="11" grpId="0" animBg="1"/>
      <p:bldP spid="17" grpId="0" animBg="1"/>
      <p:bldP spid="10" grpId="0" animBg="1"/>
      <p:bldP spid="20" grpId="0" animBg="1"/>
      <p:bldP spid="2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13" name="CaixaDeTexto 6"/>
          <p:cNvSpPr txBox="1">
            <a:spLocks noChangeArrowheads="1"/>
          </p:cNvSpPr>
          <p:nvPr/>
        </p:nvSpPr>
        <p:spPr bwMode="auto">
          <a:xfrm>
            <a:off x="285750" y="71438"/>
            <a:ext cx="8643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Taxa de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perda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de C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devido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preparo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convencional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região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tropical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/>
          </p:nvPr>
        </p:nvGraphicFramePr>
        <p:xfrm>
          <a:off x="663491" y="1175383"/>
          <a:ext cx="77104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65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1727231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959483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2648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7724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i="1" baseline="-25000" dirty="0">
                          <a:solidFill>
                            <a:schemeClr val="bg1"/>
                          </a:solidFill>
                        </a:rPr>
                        <a:t>COT medido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Adição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/>
          </p:nvPr>
        </p:nvGraphicFramePr>
        <p:xfrm>
          <a:off x="655472" y="1809045"/>
          <a:ext cx="7718506" cy="535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61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3895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929476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824793">
                  <a:extLst>
                    <a:ext uri="{9D8B030D-6E8A-4147-A177-3AD203B41FA5}">
                      <a16:colId xmlns:a16="http://schemas.microsoft.com/office/drawing/2014/main" val="3615673512"/>
                    </a:ext>
                  </a:extLst>
                </a:gridCol>
                <a:gridCol w="935240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3971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8970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Manejo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 anual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Decomp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Sequestro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graphicFrame>
        <p:nvGraphicFramePr>
          <p:cNvPr id="27" name="Tabela 26"/>
          <p:cNvGraphicFramePr>
            <a:graphicFrameLocks noGrp="1"/>
          </p:cNvGraphicFramePr>
          <p:nvPr>
            <p:extLst/>
          </p:nvPr>
        </p:nvGraphicFramePr>
        <p:xfrm>
          <a:off x="663494" y="2750730"/>
          <a:ext cx="771048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6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6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CV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18.12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17.04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1.15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4,60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- 0.54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3096127" y="2280662"/>
            <a:ext cx="4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 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 ----------</a:t>
            </a:r>
          </a:p>
        </p:txBody>
      </p:sp>
      <p:graphicFrame>
        <p:nvGraphicFramePr>
          <p:cNvPr id="30" name="Tabela 29"/>
          <p:cNvGraphicFramePr>
            <a:graphicFrameLocks noGrp="1"/>
          </p:cNvGraphicFramePr>
          <p:nvPr>
            <p:extLst/>
          </p:nvPr>
        </p:nvGraphicFramePr>
        <p:xfrm>
          <a:off x="663493" y="3912270"/>
          <a:ext cx="771048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5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LRV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48.30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0.97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3,10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- 0.93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/>
          </p:nvPr>
        </p:nvGraphicFramePr>
        <p:xfrm>
          <a:off x="663492" y="5016327"/>
          <a:ext cx="771048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09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Snp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48.68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0.92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5,60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- 1.25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5967662" y="2310066"/>
            <a:ext cx="78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---%---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090610" y="2318088"/>
            <a:ext cx="13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-- Mg ha</a:t>
            </a:r>
            <a:r>
              <a:rPr lang="pt-BR" b="1" baseline="30000" dirty="0">
                <a:solidFill>
                  <a:schemeClr val="bg1"/>
                </a:solidFill>
              </a:rPr>
              <a:t>-1 </a:t>
            </a:r>
            <a:r>
              <a:rPr lang="pt-BR" b="1" dirty="0">
                <a:solidFill>
                  <a:schemeClr val="bg1"/>
                </a:solidFill>
              </a:rPr>
              <a:t>--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218717" y="3171002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1450 mm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7218716" y="4308510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1950 mm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7218716" y="5440469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2150 mm</a:t>
            </a:r>
          </a:p>
        </p:txBody>
      </p:sp>
      <p:sp>
        <p:nvSpPr>
          <p:cNvPr id="37" name="Retângulo: Cantos Arredondados 36"/>
          <p:cNvSpPr/>
          <p:nvPr/>
        </p:nvSpPr>
        <p:spPr>
          <a:xfrm>
            <a:off x="7185299" y="2650603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: Cantos Arredondados 37"/>
          <p:cNvSpPr/>
          <p:nvPr/>
        </p:nvSpPr>
        <p:spPr>
          <a:xfrm>
            <a:off x="7185298" y="3792402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/>
          <p:cNvSpPr/>
          <p:nvPr/>
        </p:nvSpPr>
        <p:spPr>
          <a:xfrm>
            <a:off x="7185297" y="4910235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de Seta Reta 19"/>
          <p:cNvCxnSpPr/>
          <p:nvPr/>
        </p:nvCxnSpPr>
        <p:spPr>
          <a:xfrm>
            <a:off x="8758989" y="2650603"/>
            <a:ext cx="0" cy="29480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15"/>
          <p:cNvSpPr txBox="1">
            <a:spLocks noChangeArrowheads="1"/>
          </p:cNvSpPr>
          <p:nvPr/>
        </p:nvSpPr>
        <p:spPr bwMode="auto">
          <a:xfrm>
            <a:off x="147092" y="6453188"/>
            <a:ext cx="4424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 et al., 2006 – </a:t>
            </a:r>
            <a:r>
              <a:rPr lang="en-US" b="1" dirty="0" err="1">
                <a:solidFill>
                  <a:schemeClr val="bg1"/>
                </a:solidFill>
              </a:rPr>
              <a:t>Edafologia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nl-NL" b="1" dirty="0">
                <a:solidFill>
                  <a:schemeClr val="bg1"/>
                </a:solidFill>
              </a:rPr>
              <a:t>v. 13, 139-150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7414" y="6031831"/>
            <a:ext cx="689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CV = Campo Verde-MT; LRV = Lucas do Rio Verde-MT; SNP = Sinop-MT </a:t>
            </a:r>
          </a:p>
        </p:txBody>
      </p:sp>
    </p:spTree>
    <p:extLst>
      <p:ext uri="{BB962C8B-B14F-4D97-AF65-F5344CB8AC3E}">
        <p14:creationId xmlns:p14="http://schemas.microsoft.com/office/powerpoint/2010/main" val="2481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8" grpId="0" animBg="1"/>
      <p:bldP spid="3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687557" y="2640679"/>
          <a:ext cx="7718506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3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82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CV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18.12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17.04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1.15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- 0.54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28.47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32.05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9.39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1,40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1.79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Sgh+Brq+Crt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30.66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35.03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9.69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2.18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655472" y="3943876"/>
          <a:ext cx="7718506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LRV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1800" b="1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0.97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- 0.93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55.80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65.10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7.42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0,70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1.86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Sgh+Brq+Crt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58.30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68.80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7.91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655471" y="5311524"/>
          <a:ext cx="771850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Snp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48.68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- 1.25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47.20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10.03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1,00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1.73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PD-S/Tifton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43.02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53.40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12.82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1,20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8213" name="CaixaDeTexto 6"/>
          <p:cNvSpPr txBox="1">
            <a:spLocks noChangeArrowheads="1"/>
          </p:cNvSpPr>
          <p:nvPr/>
        </p:nvSpPr>
        <p:spPr bwMode="auto">
          <a:xfrm>
            <a:off x="285750" y="39354"/>
            <a:ext cx="86439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Balanço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e taxa de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sequestro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de C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função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manejo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do solo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associado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ao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sistema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produção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PD</a:t>
            </a:r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tângulo: Cantos Arredondados 10"/>
          <p:cNvSpPr/>
          <p:nvPr/>
        </p:nvSpPr>
        <p:spPr>
          <a:xfrm>
            <a:off x="7161567" y="2939929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/>
          <p:cNvSpPr/>
          <p:nvPr/>
        </p:nvSpPr>
        <p:spPr>
          <a:xfrm>
            <a:off x="7161567" y="4235377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/>
          <p:cNvSpPr/>
          <p:nvPr/>
        </p:nvSpPr>
        <p:spPr>
          <a:xfrm>
            <a:off x="7161567" y="5637720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/>
          </p:nvPr>
        </p:nvGraphicFramePr>
        <p:xfrm>
          <a:off x="663491" y="1063089"/>
          <a:ext cx="77104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65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1727231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959483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2648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7724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i="1" baseline="-25000" dirty="0">
                          <a:solidFill>
                            <a:schemeClr val="bg1"/>
                          </a:solidFill>
                        </a:rPr>
                        <a:t>COT medido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Adição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graphicFrame>
        <p:nvGraphicFramePr>
          <p:cNvPr id="21" name="Tabela 20"/>
          <p:cNvGraphicFramePr>
            <a:graphicFrameLocks noGrp="1"/>
          </p:cNvGraphicFramePr>
          <p:nvPr>
            <p:extLst/>
          </p:nvPr>
        </p:nvGraphicFramePr>
        <p:xfrm>
          <a:off x="655472" y="1696751"/>
          <a:ext cx="7718506" cy="535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61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3895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929476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824793">
                  <a:extLst>
                    <a:ext uri="{9D8B030D-6E8A-4147-A177-3AD203B41FA5}">
                      <a16:colId xmlns:a16="http://schemas.microsoft.com/office/drawing/2014/main" val="3615673512"/>
                    </a:ext>
                  </a:extLst>
                </a:gridCol>
                <a:gridCol w="935240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3971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8970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Manejo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 anual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Decomp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Sequestro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sp>
        <p:nvSpPr>
          <p:cNvPr id="22" name="CaixaDeTexto 21"/>
          <p:cNvSpPr txBox="1"/>
          <p:nvPr/>
        </p:nvSpPr>
        <p:spPr>
          <a:xfrm>
            <a:off x="3096127" y="2216494"/>
            <a:ext cx="4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 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 ------------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967662" y="2245898"/>
            <a:ext cx="112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 % -----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090610" y="2253920"/>
            <a:ext cx="13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-- Mg ha</a:t>
            </a:r>
            <a:r>
              <a:rPr lang="pt-BR" b="1" baseline="30000" dirty="0">
                <a:solidFill>
                  <a:schemeClr val="bg1"/>
                </a:solidFill>
              </a:rPr>
              <a:t>-1 </a:t>
            </a:r>
            <a:r>
              <a:rPr lang="pt-BR" b="1" dirty="0">
                <a:solidFill>
                  <a:schemeClr val="bg1"/>
                </a:solidFill>
              </a:rPr>
              <a:t>--</a:t>
            </a:r>
          </a:p>
        </p:txBody>
      </p:sp>
      <p:sp>
        <p:nvSpPr>
          <p:cNvPr id="25" name="CaixaDeTexto 15"/>
          <p:cNvSpPr txBox="1">
            <a:spLocks noChangeArrowheads="1"/>
          </p:cNvSpPr>
          <p:nvPr/>
        </p:nvSpPr>
        <p:spPr bwMode="auto">
          <a:xfrm>
            <a:off x="147092" y="6453188"/>
            <a:ext cx="4424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 et al., 2006 – </a:t>
            </a:r>
            <a:r>
              <a:rPr lang="en-US" b="1" dirty="0" err="1">
                <a:solidFill>
                  <a:schemeClr val="bg1"/>
                </a:solidFill>
              </a:rPr>
              <a:t>Edafologia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nl-NL" b="1" dirty="0">
                <a:solidFill>
                  <a:schemeClr val="bg1"/>
                </a:solidFill>
              </a:rPr>
              <a:t>v. 13, 139-150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9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8510" r="8542" b="9126"/>
          <a:stretch>
            <a:fillRect/>
          </a:stretch>
        </p:blipFill>
        <p:spPr bwMode="auto">
          <a:xfrm>
            <a:off x="971601" y="620688"/>
            <a:ext cx="7272808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ipse 2"/>
          <p:cNvSpPr/>
          <p:nvPr/>
        </p:nvSpPr>
        <p:spPr>
          <a:xfrm>
            <a:off x="4685573" y="4758320"/>
            <a:ext cx="648072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713376" y="4196231"/>
            <a:ext cx="2323120" cy="3693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5.3 a 6 </a:t>
            </a:r>
            <a:r>
              <a:rPr lang="pt-BR" b="1" dirty="0" err="1"/>
              <a:t>ton</a:t>
            </a:r>
            <a:r>
              <a:rPr lang="pt-BR" b="1" dirty="0"/>
              <a:t> de C / ha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7884368" y="4653136"/>
            <a:ext cx="0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134119" y="5336094"/>
            <a:ext cx="2957797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As regiões LRV, Sinop e Campo Verde, necessitam de 11.7 a 13.3 </a:t>
            </a:r>
            <a:r>
              <a:rPr lang="pt-BR" b="1" dirty="0" err="1"/>
              <a:t>ton</a:t>
            </a:r>
            <a:r>
              <a:rPr lang="pt-BR" b="1" dirty="0"/>
              <a:t>/ha de palhada para manter o </a:t>
            </a:r>
            <a:r>
              <a:rPr lang="pt-BR" b="1" u="sng" dirty="0"/>
              <a:t>equilíbrio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7504" y="6453336"/>
            <a:ext cx="6251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Fonte: Sá et al., 2015. Land Degradation </a:t>
            </a:r>
            <a:r>
              <a:rPr lang="pt-BR" sz="1600" b="1" dirty="0" err="1"/>
              <a:t>and</a:t>
            </a:r>
            <a:r>
              <a:rPr lang="pt-BR" sz="1600" b="1" dirty="0"/>
              <a:t> </a:t>
            </a:r>
            <a:r>
              <a:rPr lang="pt-BR" sz="1600" b="1" dirty="0" err="1"/>
              <a:t>Development</a:t>
            </a:r>
            <a:r>
              <a:rPr lang="pt-BR" sz="1600" b="1" dirty="0"/>
              <a:t>, 26:531-643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0"/>
            <a:ext cx="9180512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39552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Quantidade mínima de palhada para tornar o balanço de C no solo positivo</a:t>
            </a:r>
          </a:p>
          <a:p>
            <a:pPr algn="ctr"/>
            <a:r>
              <a:rPr lang="pt-BR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Lucas do Rio verde, Sinop e Campo Verde - MT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5009517" y="4380898"/>
            <a:ext cx="1722723" cy="717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5009517" y="2230578"/>
            <a:ext cx="0" cy="286789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4045530" y="1814945"/>
            <a:ext cx="20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 de equilíbrio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9" y="879595"/>
            <a:ext cx="3956736" cy="2348514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14" name="Retângulo 13"/>
          <p:cNvSpPr/>
          <p:nvPr/>
        </p:nvSpPr>
        <p:spPr>
          <a:xfrm>
            <a:off x="3560618" y="1510145"/>
            <a:ext cx="360218" cy="1607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462952" y="149642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16,9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490660" y="239696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18,6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4045530" y="1676400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4045525" y="2590803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2438400" y="1510145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38397" y="2410694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8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5" grpId="0"/>
      <p:bldP spid="14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ela 41"/>
          <p:cNvGraphicFramePr>
            <a:graphicFrameLocks noGrp="1"/>
          </p:cNvGraphicFramePr>
          <p:nvPr>
            <p:extLst/>
          </p:nvPr>
        </p:nvGraphicFramePr>
        <p:xfrm>
          <a:off x="320489" y="1340768"/>
          <a:ext cx="8643999" cy="1225518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--------------------- </a:t>
                      </a:r>
                      <a:r>
                        <a:rPr lang="pt-BR" sz="1200" dirty="0" err="1">
                          <a:latin typeface="Times New Roman"/>
                          <a:ea typeface="Calibri"/>
                          <a:cs typeface="Times New Roman"/>
                        </a:rPr>
                        <a:t>Mg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ha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-------------------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ano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--------------------- </a:t>
                      </a:r>
                      <a:r>
                        <a:rPr lang="pt-BR" sz="1200" dirty="0" err="1">
                          <a:latin typeface="Times New Roman"/>
                          <a:ea typeface="Calibri"/>
                          <a:cs typeface="Times New Roman"/>
                        </a:rPr>
                        <a:t>Mg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ha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---------------------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PC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  <a:r>
                        <a:rPr lang="pt-BR" sz="1200" b="1" baseline="300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‡</a:t>
                      </a:r>
                      <a:r>
                        <a:rPr lang="pt-BR" sz="1200" b="1" baseline="30000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‡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3.09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2.94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0.78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2.047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62.02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9.67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8.60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60.75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3.57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3.08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61.02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- 1.20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1.974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59.83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- 1.11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- 0.82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42844" y="44624"/>
            <a:ext cx="87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Balanço de C em sistemas de manejo do solo em um experimento de longa duração (implantação 1988).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95536" y="2636912"/>
            <a:ext cx="8534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Qual a quantidade mínima de palhada para manter o sistema em equilíbrio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e acumular C no solo</a:t>
            </a:r>
          </a:p>
        </p:txBody>
      </p:sp>
      <p:graphicFrame>
        <p:nvGraphicFramePr>
          <p:cNvPr id="23" name="Tabela 22"/>
          <p:cNvGraphicFramePr>
            <a:graphicFrameLocks noGrp="1"/>
          </p:cNvGraphicFramePr>
          <p:nvPr>
            <p:extLst/>
          </p:nvPr>
        </p:nvGraphicFramePr>
        <p:xfrm>
          <a:off x="320489" y="2631962"/>
          <a:ext cx="8643999" cy="122566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PM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3.21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0.991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61.97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10.26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9.22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2.44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0.992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61.97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1.45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63.42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- 0.14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4.45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4.35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1.013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0.36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/>
          </p:nvPr>
        </p:nvGraphicFramePr>
        <p:xfrm>
          <a:off x="320489" y="3917846"/>
          <a:ext cx="8643999" cy="129710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PDe</a:t>
                      </a:r>
                      <a:endParaRPr lang="pt-BR" sz="14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2.91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0.831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63.96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10.34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2.66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0.832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63.99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1.83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3.45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0.856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65.82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- 0.05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4.55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3.95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0.855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65.77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</a:t>
                      </a: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0.50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/>
          </p:nvPr>
        </p:nvGraphicFramePr>
        <p:xfrm>
          <a:off x="320489" y="5286386"/>
          <a:ext cx="8643999" cy="135732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PDc</a:t>
                      </a:r>
                      <a:endParaRPr lang="pt-BR" sz="14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3.21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0.674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67.40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0.20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10.49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11.07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2.93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67.60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2.26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1.11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0.699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69.86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0.41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4.56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0.703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70.27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</a:t>
                      </a: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0.80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Retângulo 26"/>
          <p:cNvSpPr/>
          <p:nvPr/>
        </p:nvSpPr>
        <p:spPr>
          <a:xfrm>
            <a:off x="4286248" y="1785926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4283968" y="2927224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4286248" y="4214818"/>
            <a:ext cx="500066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4286248" y="5572140"/>
            <a:ext cx="500066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7112854" y="2050742"/>
            <a:ext cx="555490" cy="4768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7164288" y="3212976"/>
            <a:ext cx="555490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092280" y="4523016"/>
            <a:ext cx="648072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7092280" y="5939174"/>
            <a:ext cx="648072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/>
          <p:cNvSpPr/>
          <p:nvPr/>
        </p:nvSpPr>
        <p:spPr>
          <a:xfrm>
            <a:off x="7167708" y="1772816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7239716" y="2927224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7239716" y="4223368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7239716" y="5591520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1" name="Tabela 40"/>
          <p:cNvGraphicFramePr>
            <a:graphicFrameLocks noGrp="1"/>
          </p:cNvGraphicFramePr>
          <p:nvPr>
            <p:extLst/>
          </p:nvPr>
        </p:nvGraphicFramePr>
        <p:xfrm>
          <a:off x="320489" y="836712"/>
          <a:ext cx="8643999" cy="489860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Sistema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Periodo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Seq. de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culturas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Produção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grãos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C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anual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Taxa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Perda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Balanço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COT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Manejo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avaliado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Inverno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Verão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Inverno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Verão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adicão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Humif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Dec.</a:t>
                      </a:r>
                      <a:r>
                        <a:rPr lang="en-US" sz="1050" b="1" baseline="30000" dirty="0">
                          <a:latin typeface="Times New Roman"/>
                          <a:ea typeface="Calibri"/>
                          <a:cs typeface="Times New Roman"/>
                        </a:rPr>
                        <a:t>‡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Estoq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Sequest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Media 4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anos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Retângulo 42"/>
          <p:cNvSpPr/>
          <p:nvPr/>
        </p:nvSpPr>
        <p:spPr>
          <a:xfrm>
            <a:off x="7164288" y="1556792"/>
            <a:ext cx="555490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6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3394" y="2284342"/>
            <a:ext cx="885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Quantidade de C e o equivalente em palhada para manter o sistema plantio direto em equilíbrio e para acumular C em região </a:t>
            </a:r>
            <a:r>
              <a:rPr lang="pt-BR" sz="3200" b="1" dirty="0" err="1">
                <a:solidFill>
                  <a:schemeClr val="bg1"/>
                </a:solidFill>
              </a:rPr>
              <a:t>sub-tropical</a:t>
            </a:r>
            <a:r>
              <a:rPr lang="pt-BR" sz="3200" b="1" dirty="0">
                <a:solidFill>
                  <a:schemeClr val="bg1"/>
                </a:solidFill>
              </a:rPr>
              <a:t>             (Região dos Campos Gerais, PR) </a:t>
            </a:r>
          </a:p>
        </p:txBody>
      </p:sp>
    </p:spTree>
    <p:extLst>
      <p:ext uri="{BB962C8B-B14F-4D97-AF65-F5344CB8AC3E}">
        <p14:creationId xmlns:p14="http://schemas.microsoft.com/office/powerpoint/2010/main" val="26153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38546" y="4227231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155540573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1305956305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3357437769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2372670419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90519195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1780517931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12,38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13,84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- 1,46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414846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12,62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10,00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2,62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0490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12,99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9,00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3,99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74509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13,12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8,04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5,08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35273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475873" y="3866147"/>
            <a:ext cx="751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---------------------------------- </a:t>
            </a:r>
            <a:r>
              <a:rPr lang="pt-BR" sz="2000" b="1" dirty="0">
                <a:solidFill>
                  <a:schemeClr val="bg1"/>
                </a:solidFill>
              </a:rPr>
              <a:t>Mg palhada ha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------------------------------------</a:t>
            </a: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8462211" y="4948989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467852" y="4254399"/>
            <a:ext cx="938463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82653" y="4262421"/>
            <a:ext cx="946484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7194882" y="4254401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475874" y="5962883"/>
            <a:ext cx="938463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5590675" y="5970905"/>
            <a:ext cx="946484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7202904" y="5962885"/>
            <a:ext cx="1010655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78675" y="6468451"/>
            <a:ext cx="887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Sá et al., 2008 (Dinâmica da Matéria Orgânica nos Campos Gerais. In: Santos, G.A. (Ed.). Et al., Fundamentos da Matéria Orgânica do Solo: Ecossistemas tropicais &amp; subtropicais. </a:t>
            </a:r>
            <a:r>
              <a:rPr lang="en-US" sz="1200" b="1" dirty="0">
                <a:solidFill>
                  <a:schemeClr val="bg1"/>
                </a:solidFill>
              </a:rPr>
              <a:t>2 ed. </a:t>
            </a:r>
            <a:endParaRPr lang="pt-BR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26" name="Tabela 25"/>
          <p:cNvGraphicFramePr>
            <a:graphicFrameLocks noGrp="1"/>
          </p:cNvGraphicFramePr>
          <p:nvPr>
            <p:extLst/>
          </p:nvPr>
        </p:nvGraphicFramePr>
        <p:xfrm>
          <a:off x="138546" y="1605712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815093961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77268088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2425859224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3372775657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1331401073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4147900367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5,56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1,68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- 0,20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6,23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0,67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00544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1,49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75392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6,37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2,27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17024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3,28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27009"/>
                  </a:ext>
                </a:extLst>
              </a:tr>
            </a:tbl>
          </a:graphicData>
        </a:graphic>
      </p:graphicFrame>
      <p:sp>
        <p:nvSpPr>
          <p:cNvPr id="27" name="Retângulo 26"/>
          <p:cNvSpPr/>
          <p:nvPr/>
        </p:nvSpPr>
        <p:spPr>
          <a:xfrm>
            <a:off x="1459831" y="1663601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5574631" y="1671623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7186860" y="166360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4146882" y="164916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de Seta Reta 30"/>
          <p:cNvCxnSpPr/>
          <p:nvPr/>
        </p:nvCxnSpPr>
        <p:spPr>
          <a:xfrm>
            <a:off x="8438147" y="2326106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1451811" y="3404163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5566611" y="3412185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178840" y="340416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4138862" y="338972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138546" y="120648"/>
            <a:ext cx="8866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Dinâmica da matéria orgânica em experimento de longa duração (implantado em 1989) sobre sistemas de manejo do solo  (Amostragem em 2002, 2003 e 2004)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138546" y="676842"/>
          <a:ext cx="8866908" cy="1549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130007114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4141585443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503221340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633716935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3068356984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843340210"/>
                    </a:ext>
                  </a:extLst>
                </a:gridCol>
              </a:tblGrid>
              <a:tr h="3902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Sistema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de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Adição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anual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oxidado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Balanço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Necessidade de C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67065"/>
                  </a:ext>
                </a:extLst>
              </a:tr>
              <a:tr h="3602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Manejo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>
                          <a:solidFill>
                            <a:schemeClr val="tx1"/>
                          </a:solidFill>
                          <a:latin typeface="+mn-lt"/>
                        </a:rPr>
                        <a:t>de C (AA)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(K</a:t>
                      </a:r>
                      <a:r>
                        <a:rPr lang="pt-BR" b="1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* Est.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C)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≠ 0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(AA – 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0)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‡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67792"/>
                  </a:ext>
                </a:extLst>
              </a:tr>
              <a:tr h="3976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(Perdas)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período)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equilíbrio)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excedente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253588"/>
                  </a:ext>
                </a:extLst>
              </a:tr>
              <a:tr h="352926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 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Mg C ha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ano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--------------------------------------------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6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38546" y="1649163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815093961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77268088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2425859224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3372775657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1331401073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4147900367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4,47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2,01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- 0,82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7,22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2,75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00544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5,43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4,86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0,57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75392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1,91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17024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5,89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0,69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2,95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2,94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27009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459831" y="1663601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574631" y="1671623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186860" y="166360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146882" y="164916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8438147" y="2326106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1451811" y="3404163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5566611" y="3412185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178840" y="340416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4138862" y="338972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142844" y="6509606"/>
            <a:ext cx="485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Sá et al., Field </a:t>
            </a:r>
            <a:r>
              <a:rPr lang="pt-BR" sz="1400" dirty="0" err="1">
                <a:solidFill>
                  <a:schemeClr val="bg1"/>
                </a:solidFill>
              </a:rPr>
              <a:t>Crop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Research</a:t>
            </a:r>
            <a:r>
              <a:rPr lang="pt-BR" sz="1400" dirty="0">
                <a:solidFill>
                  <a:schemeClr val="bg1"/>
                </a:solidFill>
              </a:rPr>
              <a:t>, 2016 (</a:t>
            </a:r>
            <a:r>
              <a:rPr lang="pt-BR" sz="1400" dirty="0" err="1">
                <a:solidFill>
                  <a:schemeClr val="bg1"/>
                </a:solidFill>
              </a:rPr>
              <a:t>under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review</a:t>
            </a:r>
            <a:r>
              <a:rPr lang="pt-BR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475873" y="3866147"/>
            <a:ext cx="751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---------------------------------- </a:t>
            </a:r>
            <a:r>
              <a:rPr lang="pt-BR" sz="2000" b="1" dirty="0">
                <a:solidFill>
                  <a:schemeClr val="bg1"/>
                </a:solidFill>
              </a:rPr>
              <a:t>Mg palhada ha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------------------------------------</a:t>
            </a: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138546" y="4227231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155540573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1305956305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3357437769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2372670419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90519195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1780517931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10,45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16,03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- 5,59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414846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12,07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10,79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1,28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0490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11,82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7,57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4,25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74509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13,07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6,56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6,52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352734"/>
                  </a:ext>
                </a:extLst>
              </a:tr>
            </a:tbl>
          </a:graphicData>
        </a:graphic>
      </p:graphicFrame>
      <p:cxnSp>
        <p:nvCxnSpPr>
          <p:cNvPr id="28" name="Conector de Seta Reta 27"/>
          <p:cNvCxnSpPr/>
          <p:nvPr/>
        </p:nvCxnSpPr>
        <p:spPr>
          <a:xfrm>
            <a:off x="8462211" y="4948989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/>
          <p:cNvSpPr/>
          <p:nvPr/>
        </p:nvSpPr>
        <p:spPr>
          <a:xfrm>
            <a:off x="1467852" y="4254399"/>
            <a:ext cx="938463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5582653" y="4262421"/>
            <a:ext cx="946484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7194882" y="4254401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1475874" y="5962883"/>
            <a:ext cx="938463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5590675" y="5970905"/>
            <a:ext cx="946484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202904" y="5962885"/>
            <a:ext cx="1010655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138546" y="120648"/>
            <a:ext cx="8866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Dinâmica da matéria orgânica em experimento de longa duração (implantado em 1989) sobre sistemas de manejo do solo  (Amostragem em 2014 e 2015)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122504" y="119909"/>
          <a:ext cx="8866908" cy="1549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130007114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4141585443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503221340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633716935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3068356984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843340210"/>
                    </a:ext>
                  </a:extLst>
                </a:gridCol>
              </a:tblGrid>
              <a:tr h="3902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Sistema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de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Adição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anual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oxidado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Balanço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Necessidade de C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67065"/>
                  </a:ext>
                </a:extLst>
              </a:tr>
              <a:tr h="3602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Manejo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>
                          <a:solidFill>
                            <a:schemeClr val="tx1"/>
                          </a:solidFill>
                          <a:latin typeface="+mn-lt"/>
                        </a:rPr>
                        <a:t>de C (AA)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(K</a:t>
                      </a:r>
                      <a:r>
                        <a:rPr lang="pt-BR" b="1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* Est.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C)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≠ 0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(AA – 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0)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‡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67792"/>
                  </a:ext>
                </a:extLst>
              </a:tr>
              <a:tr h="3976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(Perdas)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período)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equilíbrio)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excedente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253588"/>
                  </a:ext>
                </a:extLst>
              </a:tr>
              <a:tr h="352926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 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Mg C ha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ano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--------------------------------------------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6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0" grpId="0" animBg="1"/>
      <p:bldP spid="21" grpId="0" animBg="1"/>
      <p:bldP spid="22" grpId="0" animBg="1"/>
      <p:bldP spid="23" grpId="0" animBg="1"/>
      <p:bldP spid="26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lho PD - Aval"/>
          <p:cNvPicPr>
            <a:picLocks noChangeAspect="1" noChangeArrowheads="1"/>
          </p:cNvPicPr>
          <p:nvPr/>
        </p:nvPicPr>
        <p:blipFill>
          <a:blip r:embed="rId2" cstate="print"/>
          <a:srcRect t="4060" b="9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08019" y="5684530"/>
            <a:ext cx="9035981" cy="107721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Como </a:t>
            </a:r>
            <a:r>
              <a:rPr lang="es-ES" sz="3200" b="1" dirty="0" err="1">
                <a:solidFill>
                  <a:schemeClr val="bg1"/>
                </a:solidFill>
              </a:rPr>
              <a:t>ocorre</a:t>
            </a:r>
            <a:r>
              <a:rPr lang="es-ES" sz="3200" b="1" dirty="0">
                <a:solidFill>
                  <a:schemeClr val="bg1"/>
                </a:solidFill>
              </a:rPr>
              <a:t> a </a:t>
            </a:r>
            <a:r>
              <a:rPr lang="es-ES" sz="3200" b="1" dirty="0" err="1">
                <a:solidFill>
                  <a:schemeClr val="bg1"/>
                </a:solidFill>
              </a:rPr>
              <a:t>redistribuição</a:t>
            </a:r>
            <a:r>
              <a:rPr lang="es-ES" sz="3200" b="1" dirty="0">
                <a:solidFill>
                  <a:schemeClr val="bg1"/>
                </a:solidFill>
              </a:rPr>
              <a:t> do C dos residuos </a:t>
            </a:r>
            <a:r>
              <a:rPr lang="es-ES" sz="3200" b="1" dirty="0" err="1">
                <a:solidFill>
                  <a:schemeClr val="bg1"/>
                </a:solidFill>
              </a:rPr>
              <a:t>culturais</a:t>
            </a:r>
            <a:r>
              <a:rPr lang="es-ES" sz="3200" b="1" dirty="0">
                <a:solidFill>
                  <a:schemeClr val="bg1"/>
                </a:solidFill>
              </a:rPr>
              <a:t> para os compartimentos de C do solo?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8997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07504" y="476674"/>
          <a:ext cx="2117015" cy="72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Fase inicial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(0 – 5 anos)</a:t>
                      </a:r>
                      <a:endParaRPr lang="pt-B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4" marR="533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2310969" y="476674"/>
          <a:ext cx="2117015" cy="72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Fase de transição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(6 – 10 anos)</a:t>
                      </a:r>
                      <a:endParaRPr lang="pt-B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4" marR="533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4513343" y="476672"/>
          <a:ext cx="2260042" cy="720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Fase de consolidação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(11 – 20 anos)</a:t>
                      </a:r>
                      <a:endParaRPr lang="pt-B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4" marR="533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6889606" y="476674"/>
          <a:ext cx="2218897" cy="72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8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Fase de manutenção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(&gt; 20 anos)</a:t>
                      </a:r>
                      <a:endParaRPr lang="pt-B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4" marR="533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Fases de evolução do Sistema Plantio Direto</a:t>
            </a:r>
            <a:endParaRPr lang="pt-BR" sz="2000" b="1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179512" y="6453336"/>
            <a:ext cx="88569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ela 8"/>
          <p:cNvGraphicFramePr>
            <a:graphicFrameLocks noGrp="1"/>
          </p:cNvGraphicFramePr>
          <p:nvPr>
            <p:extLst/>
          </p:nvPr>
        </p:nvGraphicFramePr>
        <p:xfrm>
          <a:off x="137378" y="1268762"/>
          <a:ext cx="2117015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Baixo acúmulo de palhada e elevada decomposição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/>
          </p:nvPr>
        </p:nvGraphicFramePr>
        <p:xfrm>
          <a:off x="137378" y="2276872"/>
          <a:ext cx="2117015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</a:rPr>
                        <a:t>Re-agregação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 e rearranjo de nova estrutura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>
            <p:extLst/>
          </p:nvPr>
        </p:nvGraphicFramePr>
        <p:xfrm>
          <a:off x="137378" y="3212976"/>
          <a:ext cx="2117015" cy="100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Baixa disponibilidade de fósforo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a 11"/>
          <p:cNvGraphicFramePr>
            <a:graphicFrameLocks noGrp="1"/>
          </p:cNvGraphicFramePr>
          <p:nvPr>
            <p:extLst/>
          </p:nvPr>
        </p:nvGraphicFramePr>
        <p:xfrm>
          <a:off x="137378" y="4293098"/>
          <a:ext cx="2117015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Restabelecimento da fauna e biomassa microbiana no solo; imobilização de N &gt; mineralização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>
            <p:extLst/>
          </p:nvPr>
        </p:nvGraphicFramePr>
        <p:xfrm>
          <a:off x="137378" y="5399872"/>
          <a:ext cx="2117015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Maior exigência de N mineral nas culturas de milho, sorgo, trigo e algodão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/>
          </p:nvPr>
        </p:nvGraphicFramePr>
        <p:xfrm>
          <a:off x="2297618" y="1268762"/>
          <a:ext cx="2117015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Início de acúmulo e palhada e MOS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a 14"/>
          <p:cNvGraphicFramePr>
            <a:graphicFrameLocks noGrp="1"/>
          </p:cNvGraphicFramePr>
          <p:nvPr>
            <p:extLst/>
          </p:nvPr>
        </p:nvGraphicFramePr>
        <p:xfrm>
          <a:off x="2297618" y="2276872"/>
          <a:ext cx="2117015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Aumento da densidade do solo devido ao tráfego de máquinas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>
            <p:extLst/>
          </p:nvPr>
        </p:nvGraphicFramePr>
        <p:xfrm>
          <a:off x="2297618" y="3212976"/>
          <a:ext cx="2117015" cy="100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Aumento da disponibilidade de fósforo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ela 16"/>
          <p:cNvGraphicFramePr>
            <a:graphicFrameLocks noGrp="1"/>
          </p:cNvGraphicFramePr>
          <p:nvPr>
            <p:extLst/>
          </p:nvPr>
        </p:nvGraphicFramePr>
        <p:xfrm>
          <a:off x="2297618" y="4293098"/>
          <a:ext cx="2117015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Aumento da fauna e da biomassa microbiana no solo; Mineralização de N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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  a imobilização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/>
          </p:nvPr>
        </p:nvGraphicFramePr>
        <p:xfrm>
          <a:off x="2297618" y="5399872"/>
          <a:ext cx="2117015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Exigência de N mineral milho, sorgo, trigo e algodão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ela 18"/>
          <p:cNvGraphicFramePr>
            <a:graphicFrameLocks noGrp="1"/>
          </p:cNvGraphicFramePr>
          <p:nvPr>
            <p:extLst/>
          </p:nvPr>
        </p:nvGraphicFramePr>
        <p:xfrm>
          <a:off x="4543217" y="1266078"/>
          <a:ext cx="2189023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9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Acúmulo de palhada na superfície e aumento de C e da CTC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ela 19"/>
          <p:cNvGraphicFramePr>
            <a:graphicFrameLocks noGrp="1"/>
          </p:cNvGraphicFramePr>
          <p:nvPr>
            <p:extLst/>
          </p:nvPr>
        </p:nvGraphicFramePr>
        <p:xfrm>
          <a:off x="4572000" y="2276872"/>
          <a:ext cx="2160240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Estabilização da densidade do solo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ela 20"/>
          <p:cNvGraphicFramePr>
            <a:graphicFrameLocks noGrp="1"/>
          </p:cNvGraphicFramePr>
          <p:nvPr>
            <p:extLst/>
          </p:nvPr>
        </p:nvGraphicFramePr>
        <p:xfrm>
          <a:off x="4543217" y="3212976"/>
          <a:ext cx="2189023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9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Aumento de fósforo e redução da resposta a aplicação de fertilizante fosfatado 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ela 21"/>
          <p:cNvGraphicFramePr>
            <a:graphicFrameLocks noGrp="1"/>
          </p:cNvGraphicFramePr>
          <p:nvPr>
            <p:extLst/>
          </p:nvPr>
        </p:nvGraphicFramePr>
        <p:xfrm>
          <a:off x="4543217" y="4293098"/>
          <a:ext cx="2189023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9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Aumento da fauna e da biomassa microbiana no solo; Mineralização de N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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 a imobilização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ela 22"/>
          <p:cNvGraphicFramePr>
            <a:graphicFrameLocks noGrp="1"/>
          </p:cNvGraphicFramePr>
          <p:nvPr>
            <p:extLst/>
          </p:nvPr>
        </p:nvGraphicFramePr>
        <p:xfrm>
          <a:off x="4543217" y="5399872"/>
          <a:ext cx="2189023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9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Redução da exigência de N mineral; aumento do armazenamento de água e ciclagem de nutrientes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/>
          </p:nvPr>
        </p:nvGraphicFramePr>
        <p:xfrm>
          <a:off x="6876255" y="1266078"/>
          <a:ext cx="2232248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Elevado acúmulo de palhada na superfície e  acúmulo de C e aumento da CTC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/>
          </p:nvPr>
        </p:nvGraphicFramePr>
        <p:xfrm>
          <a:off x="6876255" y="2276872"/>
          <a:ext cx="2232248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Estabilização da densidade do solo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ela 25"/>
          <p:cNvGraphicFramePr>
            <a:graphicFrameLocks noGrp="1"/>
          </p:cNvGraphicFramePr>
          <p:nvPr>
            <p:extLst/>
          </p:nvPr>
        </p:nvGraphicFramePr>
        <p:xfrm>
          <a:off x="6876255" y="3212976"/>
          <a:ext cx="2232248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Elevado acúmulo de fósforo e redução da resposta a aplicação de fertilizante fosfatado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ela 26"/>
          <p:cNvGraphicFramePr>
            <a:graphicFrameLocks noGrp="1"/>
          </p:cNvGraphicFramePr>
          <p:nvPr>
            <p:extLst/>
          </p:nvPr>
        </p:nvGraphicFramePr>
        <p:xfrm>
          <a:off x="6876256" y="4293098"/>
          <a:ext cx="2232248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Aumento da fauna e da biomassa microbiana no solo; Mineralização contínua de N.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ela 27"/>
          <p:cNvGraphicFramePr>
            <a:graphicFrameLocks noGrp="1"/>
          </p:cNvGraphicFramePr>
          <p:nvPr>
            <p:extLst/>
          </p:nvPr>
        </p:nvGraphicFramePr>
        <p:xfrm>
          <a:off x="6876255" y="5399872"/>
          <a:ext cx="2232248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Redução da resposta a N mineral; aumento do armazenamento de água e ciclagem de nutrientes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CaixaDeTexto 28"/>
          <p:cNvSpPr txBox="1"/>
          <p:nvPr/>
        </p:nvSpPr>
        <p:spPr>
          <a:xfrm>
            <a:off x="107504" y="6453336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Fonte: Adaptado de Sá, 2004 e Sá et al., 2010</a:t>
            </a:r>
          </a:p>
        </p:txBody>
      </p:sp>
      <p:cxnSp>
        <p:nvCxnSpPr>
          <p:cNvPr id="31" name="Conector reto 30"/>
          <p:cNvCxnSpPr/>
          <p:nvPr/>
        </p:nvCxnSpPr>
        <p:spPr>
          <a:xfrm>
            <a:off x="2267744" y="461665"/>
            <a:ext cx="0" cy="599167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4499992" y="476672"/>
            <a:ext cx="0" cy="599167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6876256" y="476672"/>
            <a:ext cx="0" cy="599167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de cantos arredondados 6"/>
          <p:cNvSpPr/>
          <p:nvPr/>
        </p:nvSpPr>
        <p:spPr>
          <a:xfrm>
            <a:off x="0" y="1268760"/>
            <a:ext cx="9144000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35496" y="5373216"/>
            <a:ext cx="9144000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de cantos arredondados 34"/>
          <p:cNvSpPr/>
          <p:nvPr/>
        </p:nvSpPr>
        <p:spPr>
          <a:xfrm>
            <a:off x="35496" y="3140968"/>
            <a:ext cx="9144000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6" name="Conector de seta reta 35"/>
          <p:cNvCxnSpPr/>
          <p:nvPr/>
        </p:nvCxnSpPr>
        <p:spPr>
          <a:xfrm>
            <a:off x="251520" y="2060848"/>
            <a:ext cx="8568952" cy="0"/>
          </a:xfrm>
          <a:prstGeom prst="straightConnector1">
            <a:avLst/>
          </a:prstGeom>
          <a:ln w="4762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flipH="1">
            <a:off x="251520" y="3933056"/>
            <a:ext cx="8568952" cy="0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flipH="1">
            <a:off x="251520" y="6165304"/>
            <a:ext cx="8568952" cy="0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3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 flipH="1">
            <a:off x="2051050" y="946204"/>
            <a:ext cx="1" cy="4682896"/>
          </a:xfrm>
          <a:prstGeom prst="line">
            <a:avLst/>
          </a:prstGeom>
          <a:ln w="76200">
            <a:solidFill>
              <a:srgbClr val="00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>
            <a:off x="3779838" y="944463"/>
            <a:ext cx="76" cy="4712449"/>
          </a:xfrm>
          <a:prstGeom prst="line">
            <a:avLst/>
          </a:prstGeom>
          <a:ln w="76200">
            <a:solidFill>
              <a:srgbClr val="00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7308305" y="946204"/>
            <a:ext cx="8606" cy="4710705"/>
          </a:xfrm>
          <a:prstGeom prst="line">
            <a:avLst/>
          </a:prstGeom>
          <a:ln w="76200">
            <a:solidFill>
              <a:srgbClr val="00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636044" y="1686643"/>
            <a:ext cx="1223266" cy="4025577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2261869" y="1700492"/>
            <a:ext cx="1322953" cy="4025577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4017817" y="1714342"/>
            <a:ext cx="3084365" cy="4025577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7535177" y="1700492"/>
            <a:ext cx="1464881" cy="4025577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 rot="16200000">
            <a:off x="-1490774" y="3237746"/>
            <a:ext cx="3509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Conteúdo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Carbono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802607" y="5082405"/>
            <a:ext cx="94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/>
              <a:t>I &gt; M</a:t>
            </a:r>
          </a:p>
        </p:txBody>
      </p:sp>
      <p:sp>
        <p:nvSpPr>
          <p:cNvPr id="107537" name="Text Box 17"/>
          <p:cNvSpPr txBox="1">
            <a:spLocks noChangeArrowheads="1"/>
          </p:cNvSpPr>
          <p:nvPr/>
        </p:nvSpPr>
        <p:spPr bwMode="auto">
          <a:xfrm>
            <a:off x="2546698" y="4555976"/>
            <a:ext cx="88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/>
              <a:t>I </a:t>
            </a:r>
            <a:r>
              <a:rPr lang="en-US" sz="2400" b="1" dirty="0">
                <a:sym typeface="Symbol" pitchFamily="18" charset="2"/>
              </a:rPr>
              <a:t></a:t>
            </a:r>
            <a:r>
              <a:rPr lang="en-US" sz="2400" b="1" dirty="0"/>
              <a:t> M</a:t>
            </a:r>
          </a:p>
        </p:txBody>
      </p:sp>
      <p:sp>
        <p:nvSpPr>
          <p:cNvPr id="107538" name="Text Box 18"/>
          <p:cNvSpPr txBox="1">
            <a:spLocks noChangeArrowheads="1"/>
          </p:cNvSpPr>
          <p:nvPr/>
        </p:nvSpPr>
        <p:spPr bwMode="auto">
          <a:xfrm rot="20032784">
            <a:off x="4445536" y="3615895"/>
            <a:ext cx="23592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/>
              <a:t>I </a:t>
            </a:r>
            <a:r>
              <a:rPr lang="en-US" sz="2400" b="1" dirty="0">
                <a:sym typeface="Symbol" pitchFamily="18" charset="2"/>
              </a:rPr>
              <a:t></a:t>
            </a:r>
            <a:r>
              <a:rPr lang="en-US" sz="2400" b="1" dirty="0"/>
              <a:t> M  -  I &lt; M</a:t>
            </a:r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4384972" y="4988024"/>
            <a:ext cx="19778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I = </a:t>
            </a:r>
            <a:r>
              <a:rPr lang="en-US" b="1" dirty="0" err="1"/>
              <a:t>imobilização</a:t>
            </a:r>
            <a:r>
              <a:rPr lang="en-US" b="1" dirty="0"/>
              <a:t>   M = </a:t>
            </a:r>
            <a:r>
              <a:rPr lang="en-US" b="1" dirty="0" err="1"/>
              <a:t>mineralização</a:t>
            </a:r>
            <a:endParaRPr lang="en-US" b="1" dirty="0"/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2376934" y="6236633"/>
            <a:ext cx="485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Tempo de </a:t>
            </a:r>
            <a:r>
              <a:rPr lang="en-US" sz="2400" b="1" dirty="0" err="1">
                <a:solidFill>
                  <a:schemeClr val="bg1"/>
                </a:solidFill>
              </a:rPr>
              <a:t>adoção</a:t>
            </a:r>
            <a:r>
              <a:rPr lang="en-US" sz="2400" b="1" dirty="0">
                <a:solidFill>
                  <a:schemeClr val="bg1"/>
                </a:solidFill>
              </a:rPr>
              <a:t> de PD (</a:t>
            </a:r>
            <a:r>
              <a:rPr lang="en-US" sz="2400" b="1" dirty="0" err="1">
                <a:solidFill>
                  <a:schemeClr val="bg1"/>
                </a:solidFill>
              </a:rPr>
              <a:t>anos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7762050" y="2140155"/>
            <a:ext cx="101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/>
              <a:t>I &lt; 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4096" y="-27384"/>
            <a:ext cx="8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Acúmulo de C orgânico, mineralização e imobilização de N nas fases de evolução do SPD (Sá, 2004)</a:t>
            </a:r>
          </a:p>
        </p:txBody>
      </p:sp>
      <p:sp>
        <p:nvSpPr>
          <p:cNvPr id="9" name="Forma Livre: Forma 8"/>
          <p:cNvSpPr/>
          <p:nvPr/>
        </p:nvSpPr>
        <p:spPr>
          <a:xfrm>
            <a:off x="929411" y="4776232"/>
            <a:ext cx="1148165" cy="282454"/>
          </a:xfrm>
          <a:custGeom>
            <a:avLst/>
            <a:gdLst>
              <a:gd name="connsiteX0" fmla="*/ 0 w 1039091"/>
              <a:gd name="connsiteY0" fmla="*/ 207819 h 207819"/>
              <a:gd name="connsiteX1" fmla="*/ 568036 w 1039091"/>
              <a:gd name="connsiteY1" fmla="*/ 152400 h 207819"/>
              <a:gd name="connsiteX2" fmla="*/ 831272 w 1039091"/>
              <a:gd name="connsiteY2" fmla="*/ 110837 h 207819"/>
              <a:gd name="connsiteX3" fmla="*/ 1039091 w 1039091"/>
              <a:gd name="connsiteY3" fmla="*/ 0 h 207819"/>
              <a:gd name="connsiteX4" fmla="*/ 1039091 w 1039091"/>
              <a:gd name="connsiteY4" fmla="*/ 0 h 207819"/>
              <a:gd name="connsiteX5" fmla="*/ 1039091 w 1039091"/>
              <a:gd name="connsiteY5" fmla="*/ 0 h 20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9091" h="207819">
                <a:moveTo>
                  <a:pt x="0" y="207819"/>
                </a:moveTo>
                <a:lnTo>
                  <a:pt x="568036" y="152400"/>
                </a:lnTo>
                <a:cubicBezTo>
                  <a:pt x="706581" y="136236"/>
                  <a:pt x="752763" y="136237"/>
                  <a:pt x="831272" y="110837"/>
                </a:cubicBezTo>
                <a:cubicBezTo>
                  <a:pt x="909781" y="85437"/>
                  <a:pt x="1039091" y="0"/>
                  <a:pt x="1039091" y="0"/>
                </a:cubicBezTo>
                <a:lnTo>
                  <a:pt x="1039091" y="0"/>
                </a:lnTo>
                <a:lnTo>
                  <a:pt x="1039091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: Forma 9"/>
          <p:cNvSpPr/>
          <p:nvPr/>
        </p:nvSpPr>
        <p:spPr>
          <a:xfrm>
            <a:off x="2008909" y="3976255"/>
            <a:ext cx="1787236" cy="858981"/>
          </a:xfrm>
          <a:custGeom>
            <a:avLst/>
            <a:gdLst>
              <a:gd name="connsiteX0" fmla="*/ 0 w 1787236"/>
              <a:gd name="connsiteY0" fmla="*/ 858981 h 858981"/>
              <a:gd name="connsiteX1" fmla="*/ 498764 w 1787236"/>
              <a:gd name="connsiteY1" fmla="*/ 609600 h 858981"/>
              <a:gd name="connsiteX2" fmla="*/ 762000 w 1787236"/>
              <a:gd name="connsiteY2" fmla="*/ 415636 h 858981"/>
              <a:gd name="connsiteX3" fmla="*/ 1136073 w 1787236"/>
              <a:gd name="connsiteY3" fmla="*/ 193963 h 858981"/>
              <a:gd name="connsiteX4" fmla="*/ 1427018 w 1787236"/>
              <a:gd name="connsiteY4" fmla="*/ 83127 h 858981"/>
              <a:gd name="connsiteX5" fmla="*/ 1787236 w 1787236"/>
              <a:gd name="connsiteY5" fmla="*/ 0 h 85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7236" h="858981">
                <a:moveTo>
                  <a:pt x="0" y="858981"/>
                </a:moveTo>
                <a:cubicBezTo>
                  <a:pt x="185882" y="771236"/>
                  <a:pt x="371764" y="683491"/>
                  <a:pt x="498764" y="609600"/>
                </a:cubicBezTo>
                <a:cubicBezTo>
                  <a:pt x="625764" y="535709"/>
                  <a:pt x="655782" y="484909"/>
                  <a:pt x="762000" y="415636"/>
                </a:cubicBezTo>
                <a:cubicBezTo>
                  <a:pt x="868218" y="346363"/>
                  <a:pt x="1025237" y="249381"/>
                  <a:pt x="1136073" y="193963"/>
                </a:cubicBezTo>
                <a:cubicBezTo>
                  <a:pt x="1246909" y="138545"/>
                  <a:pt x="1318491" y="115454"/>
                  <a:pt x="1427018" y="83127"/>
                </a:cubicBezTo>
                <a:cubicBezTo>
                  <a:pt x="1535545" y="50800"/>
                  <a:pt x="1661390" y="25400"/>
                  <a:pt x="1787236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/>
          <p:cNvSpPr/>
          <p:nvPr/>
        </p:nvSpPr>
        <p:spPr>
          <a:xfrm>
            <a:off x="3782291" y="2078182"/>
            <a:ext cx="3546764" cy="1898073"/>
          </a:xfrm>
          <a:custGeom>
            <a:avLst/>
            <a:gdLst>
              <a:gd name="connsiteX0" fmla="*/ 0 w 3546764"/>
              <a:gd name="connsiteY0" fmla="*/ 1898073 h 1898073"/>
              <a:gd name="connsiteX1" fmla="*/ 595745 w 3546764"/>
              <a:gd name="connsiteY1" fmla="*/ 1773382 h 1898073"/>
              <a:gd name="connsiteX2" fmla="*/ 1080654 w 3546764"/>
              <a:gd name="connsiteY2" fmla="*/ 1634836 h 1898073"/>
              <a:gd name="connsiteX3" fmla="*/ 1537854 w 3546764"/>
              <a:gd name="connsiteY3" fmla="*/ 1371600 h 1898073"/>
              <a:gd name="connsiteX4" fmla="*/ 2202873 w 3546764"/>
              <a:gd name="connsiteY4" fmla="*/ 858982 h 1898073"/>
              <a:gd name="connsiteX5" fmla="*/ 2951018 w 3546764"/>
              <a:gd name="connsiteY5" fmla="*/ 235527 h 1898073"/>
              <a:gd name="connsiteX6" fmla="*/ 3546764 w 3546764"/>
              <a:gd name="connsiteY6" fmla="*/ 0 h 189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764" h="1898073">
                <a:moveTo>
                  <a:pt x="0" y="1898073"/>
                </a:moveTo>
                <a:cubicBezTo>
                  <a:pt x="207818" y="1857664"/>
                  <a:pt x="415636" y="1817255"/>
                  <a:pt x="595745" y="1773382"/>
                </a:cubicBezTo>
                <a:cubicBezTo>
                  <a:pt x="775854" y="1729509"/>
                  <a:pt x="923636" y="1701800"/>
                  <a:pt x="1080654" y="1634836"/>
                </a:cubicBezTo>
                <a:cubicBezTo>
                  <a:pt x="1237672" y="1567872"/>
                  <a:pt x="1350818" y="1500909"/>
                  <a:pt x="1537854" y="1371600"/>
                </a:cubicBezTo>
                <a:cubicBezTo>
                  <a:pt x="1724891" y="1242291"/>
                  <a:pt x="1967346" y="1048327"/>
                  <a:pt x="2202873" y="858982"/>
                </a:cubicBezTo>
                <a:cubicBezTo>
                  <a:pt x="2438400" y="669636"/>
                  <a:pt x="2727036" y="378691"/>
                  <a:pt x="2951018" y="235527"/>
                </a:cubicBezTo>
                <a:cubicBezTo>
                  <a:pt x="3175000" y="92363"/>
                  <a:pt x="3360882" y="46181"/>
                  <a:pt x="3546764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/>
          <p:cNvSpPr/>
          <p:nvPr/>
        </p:nvSpPr>
        <p:spPr>
          <a:xfrm>
            <a:off x="7284354" y="1744486"/>
            <a:ext cx="1340856" cy="347557"/>
          </a:xfrm>
          <a:custGeom>
            <a:avLst/>
            <a:gdLst>
              <a:gd name="connsiteX0" fmla="*/ 0 w 1163782"/>
              <a:gd name="connsiteY0" fmla="*/ 304800 h 304800"/>
              <a:gd name="connsiteX1" fmla="*/ 374073 w 1163782"/>
              <a:gd name="connsiteY1" fmla="*/ 193964 h 304800"/>
              <a:gd name="connsiteX2" fmla="*/ 900545 w 1163782"/>
              <a:gd name="connsiteY2" fmla="*/ 69273 h 304800"/>
              <a:gd name="connsiteX3" fmla="*/ 1163782 w 1163782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782" h="304800">
                <a:moveTo>
                  <a:pt x="0" y="304800"/>
                </a:moveTo>
                <a:cubicBezTo>
                  <a:pt x="111991" y="269009"/>
                  <a:pt x="223982" y="233218"/>
                  <a:pt x="374073" y="193964"/>
                </a:cubicBezTo>
                <a:cubicBezTo>
                  <a:pt x="524164" y="154710"/>
                  <a:pt x="768927" y="101600"/>
                  <a:pt x="900545" y="69273"/>
                </a:cubicBezTo>
                <a:cubicBezTo>
                  <a:pt x="1032163" y="36946"/>
                  <a:pt x="1097972" y="18473"/>
                  <a:pt x="1163782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>
            <a:off x="611560" y="5697930"/>
            <a:ext cx="8388498" cy="39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4" name="Agrupar 23"/>
          <p:cNvGrpSpPr/>
          <p:nvPr/>
        </p:nvGrpSpPr>
        <p:grpSpPr>
          <a:xfrm>
            <a:off x="7091750" y="5737056"/>
            <a:ext cx="541337" cy="533060"/>
            <a:chOff x="7091750" y="5737056"/>
            <a:chExt cx="541337" cy="533060"/>
          </a:xfrm>
        </p:grpSpPr>
        <p:sp>
          <p:nvSpPr>
            <p:cNvPr id="107546" name="Text Box 26"/>
            <p:cNvSpPr txBox="1">
              <a:spLocks noChangeArrowheads="1"/>
            </p:cNvSpPr>
            <p:nvPr/>
          </p:nvSpPr>
          <p:spPr bwMode="auto">
            <a:xfrm>
              <a:off x="7091750" y="5812916"/>
              <a:ext cx="5413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20</a:t>
              </a:r>
            </a:p>
          </p:txBody>
        </p:sp>
        <p:cxnSp>
          <p:nvCxnSpPr>
            <p:cNvPr id="47" name="Conector reto 46"/>
            <p:cNvCxnSpPr/>
            <p:nvPr/>
          </p:nvCxnSpPr>
          <p:spPr>
            <a:xfrm>
              <a:off x="7329055" y="5737056"/>
              <a:ext cx="588" cy="151115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Agrupar 22"/>
          <p:cNvGrpSpPr/>
          <p:nvPr/>
        </p:nvGrpSpPr>
        <p:grpSpPr>
          <a:xfrm>
            <a:off x="3543255" y="5737053"/>
            <a:ext cx="576262" cy="544362"/>
            <a:chOff x="3543255" y="5737053"/>
            <a:chExt cx="576262" cy="544362"/>
          </a:xfrm>
        </p:grpSpPr>
        <p:sp>
          <p:nvSpPr>
            <p:cNvPr id="107532" name="Text Box 12"/>
            <p:cNvSpPr txBox="1">
              <a:spLocks noChangeArrowheads="1"/>
            </p:cNvSpPr>
            <p:nvPr/>
          </p:nvSpPr>
          <p:spPr bwMode="auto">
            <a:xfrm>
              <a:off x="3543255" y="5824215"/>
              <a:ext cx="5762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10</a:t>
              </a:r>
            </a:p>
          </p:txBody>
        </p:sp>
        <p:cxnSp>
          <p:nvCxnSpPr>
            <p:cNvPr id="48" name="Conector reto 47"/>
            <p:cNvCxnSpPr/>
            <p:nvPr/>
          </p:nvCxnSpPr>
          <p:spPr>
            <a:xfrm>
              <a:off x="3782285" y="5737053"/>
              <a:ext cx="588" cy="151115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Agrupar 20"/>
          <p:cNvGrpSpPr/>
          <p:nvPr/>
        </p:nvGrpSpPr>
        <p:grpSpPr>
          <a:xfrm>
            <a:off x="1847619" y="5737050"/>
            <a:ext cx="342900" cy="544363"/>
            <a:chOff x="1847619" y="5737050"/>
            <a:chExt cx="342900" cy="544363"/>
          </a:xfrm>
        </p:grpSpPr>
        <p:sp>
          <p:nvSpPr>
            <p:cNvPr id="107531" name="Text Box 11"/>
            <p:cNvSpPr txBox="1">
              <a:spLocks noChangeArrowheads="1"/>
            </p:cNvSpPr>
            <p:nvPr/>
          </p:nvSpPr>
          <p:spPr bwMode="auto">
            <a:xfrm>
              <a:off x="1847619" y="5824213"/>
              <a:ext cx="3429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49" name="Conector reto 48"/>
            <p:cNvCxnSpPr/>
            <p:nvPr/>
          </p:nvCxnSpPr>
          <p:spPr>
            <a:xfrm>
              <a:off x="2036615" y="5737050"/>
              <a:ext cx="588" cy="151115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Agrupar 19"/>
          <p:cNvGrpSpPr/>
          <p:nvPr/>
        </p:nvGrpSpPr>
        <p:grpSpPr>
          <a:xfrm>
            <a:off x="611560" y="903438"/>
            <a:ext cx="8388498" cy="783205"/>
            <a:chOff x="611560" y="903438"/>
            <a:chExt cx="8388498" cy="783205"/>
          </a:xfrm>
        </p:grpSpPr>
        <p:sp>
          <p:nvSpPr>
            <p:cNvPr id="22" name="Retângulo 21"/>
            <p:cNvSpPr/>
            <p:nvPr/>
          </p:nvSpPr>
          <p:spPr>
            <a:xfrm>
              <a:off x="611560" y="903445"/>
              <a:ext cx="8388498" cy="772211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611560" y="973905"/>
              <a:ext cx="14065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Fase </a:t>
              </a:r>
            </a:p>
            <a:p>
              <a:pPr algn="ctr"/>
              <a:r>
                <a:rPr lang="pt-BR" b="1" dirty="0"/>
                <a:t>inicial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2181573" y="973905"/>
              <a:ext cx="14065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Fase de transição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4519613" y="972164"/>
              <a:ext cx="170857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Fase de consolidação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7413948" y="972164"/>
              <a:ext cx="14065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Fase de manutenção</a:t>
              </a:r>
            </a:p>
          </p:txBody>
        </p:sp>
        <p:cxnSp>
          <p:nvCxnSpPr>
            <p:cNvPr id="19" name="Conector reto 18"/>
            <p:cNvCxnSpPr/>
            <p:nvPr/>
          </p:nvCxnSpPr>
          <p:spPr>
            <a:xfrm>
              <a:off x="2049866" y="903445"/>
              <a:ext cx="0" cy="7831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>
              <a:off x="3767840" y="903440"/>
              <a:ext cx="0" cy="7831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>
              <a:off x="7300739" y="903438"/>
              <a:ext cx="0" cy="7831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525" name="Line 5"/>
          <p:cNvSpPr>
            <a:spLocks noChangeShapeType="1"/>
          </p:cNvSpPr>
          <p:nvPr/>
        </p:nvSpPr>
        <p:spPr bwMode="auto">
          <a:xfrm>
            <a:off x="611560" y="883568"/>
            <a:ext cx="0" cy="482865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 type="stealth" w="lg" len="lg"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24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 animBg="1"/>
      <p:bldP spid="43" grpId="0" animBg="1"/>
      <p:bldP spid="44" grpId="0" animBg="1"/>
      <p:bldP spid="107535" grpId="0"/>
      <p:bldP spid="107537" grpId="0"/>
      <p:bldP spid="107538" grpId="0"/>
      <p:bldP spid="32" grpId="0"/>
      <p:bldP spid="9" grpId="0" animBg="1"/>
      <p:bldP spid="10" grpId="0" animBg="1"/>
      <p:bldP spid="11" grpId="0" animBg="1"/>
      <p:bldP spid="12" grpId="0" animBg="1"/>
      <p:bldP spid="107526" grpId="0" animBg="1"/>
      <p:bldP spid="1075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170218" y="1107361"/>
            <a:ext cx="16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</a:rPr>
              <a:t>COT (g kg</a:t>
            </a:r>
            <a:r>
              <a:rPr lang="pt-BR" sz="2400" b="1" baseline="30000" dirty="0">
                <a:solidFill>
                  <a:srgbClr val="FFFF00"/>
                </a:solidFill>
              </a:rPr>
              <a:t>-1</a:t>
            </a:r>
            <a:r>
              <a:rPr lang="pt-BR" sz="24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1431713" y="3964497"/>
            <a:ext cx="332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</a:rPr>
              <a:t>Profundidade (cm)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275" y="55415"/>
            <a:ext cx="894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</a:rPr>
              <a:t>Distribuição do C orgânico total (COT) </a:t>
            </a:r>
            <a:r>
              <a:rPr lang="pt-BR" sz="2000" b="1" dirty="0">
                <a:solidFill>
                  <a:schemeClr val="bg1"/>
                </a:solidFill>
              </a:rPr>
              <a:t>em um </a:t>
            </a:r>
            <a:r>
              <a:rPr lang="pt-BR" sz="2000" b="1" dirty="0" err="1">
                <a:solidFill>
                  <a:schemeClr val="bg1"/>
                </a:solidFill>
              </a:rPr>
              <a:t>Neossolo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Quartzarenico</a:t>
            </a:r>
            <a:endParaRPr lang="pt-BR" sz="2000" b="1" dirty="0">
              <a:solidFill>
                <a:schemeClr val="bg1"/>
              </a:solidFill>
            </a:endParaRP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 (argila </a:t>
            </a:r>
            <a:r>
              <a:rPr lang="pt-BR" sz="2000" b="1" dirty="0">
                <a:solidFill>
                  <a:schemeClr val="bg1"/>
                </a:solidFill>
                <a:sym typeface="Symbol" panose="05050102010706020507" pitchFamily="18" charset="2"/>
              </a:rPr>
              <a:t> 13 %) </a:t>
            </a:r>
            <a:r>
              <a:rPr lang="pt-BR" sz="2000" b="1" dirty="0">
                <a:solidFill>
                  <a:schemeClr val="bg1"/>
                </a:solidFill>
              </a:rPr>
              <a:t>em </a:t>
            </a:r>
            <a:r>
              <a:rPr lang="pt-BR" sz="2000" b="1" dirty="0" err="1">
                <a:solidFill>
                  <a:schemeClr val="bg1"/>
                </a:solidFill>
              </a:rPr>
              <a:t>Luis</a:t>
            </a:r>
            <a:r>
              <a:rPr lang="pt-BR" sz="2000" b="1" dirty="0">
                <a:solidFill>
                  <a:schemeClr val="bg1"/>
                </a:solidFill>
              </a:rPr>
              <a:t> Eduardo Magalhães-BA) sob </a:t>
            </a:r>
            <a:r>
              <a:rPr lang="pt-BR" sz="2000" b="1" dirty="0">
                <a:solidFill>
                  <a:srgbClr val="FFFF00"/>
                </a:solidFill>
              </a:rPr>
              <a:t>vegetação nativa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775936" y="5857876"/>
            <a:ext cx="80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LEM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70732" y="6632111"/>
            <a:ext cx="4012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Sá et al., 2015. Land </a:t>
            </a:r>
            <a:r>
              <a:rPr lang="pt-BR" sz="1400" dirty="0" err="1"/>
              <a:t>Degratation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Development</a:t>
            </a:r>
            <a:endParaRPr lang="pt-BR" sz="1400" dirty="0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B55F1BC-EF0B-42B2-8BC9-E085A55DA6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9051558"/>
              </p:ext>
            </p:extLst>
          </p:nvPr>
        </p:nvGraphicFramePr>
        <p:xfrm>
          <a:off x="1979712" y="1605309"/>
          <a:ext cx="5616623" cy="5026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55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lho PD - Aval"/>
          <p:cNvPicPr>
            <a:picLocks noChangeAspect="1" noChangeArrowheads="1"/>
          </p:cNvPicPr>
          <p:nvPr/>
        </p:nvPicPr>
        <p:blipFill>
          <a:blip r:embed="rId2" cstate="print"/>
          <a:srcRect t="4060" b="9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/>
          <p:nvPr/>
        </p:nvCxnSpPr>
        <p:spPr>
          <a:xfrm flipH="1">
            <a:off x="428625" y="2801564"/>
            <a:ext cx="1588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2357438" y="2873002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4143375" y="3015877"/>
            <a:ext cx="1588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5929313" y="3087314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7786688" y="2971427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227807" y="3243683"/>
            <a:ext cx="8302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2156618" y="3315121"/>
            <a:ext cx="830263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3979069" y="3421483"/>
            <a:ext cx="758825" cy="1587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5400000">
            <a:off x="5728494" y="3529433"/>
            <a:ext cx="8302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rot="5400000">
            <a:off x="7598569" y="3399258"/>
            <a:ext cx="8048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5400000">
            <a:off x="120650" y="3565152"/>
            <a:ext cx="1473200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rot="5400000">
            <a:off x="2085181" y="3600871"/>
            <a:ext cx="1401763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>
            <a:off x="3907631" y="3707233"/>
            <a:ext cx="1330325" cy="1588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rot="5400000">
            <a:off x="5692775" y="3779465"/>
            <a:ext cx="1330325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5400000">
            <a:off x="7527132" y="3685008"/>
            <a:ext cx="13763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5675509" y="1833758"/>
            <a:ext cx="2539803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Zona de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contato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765777" y="1189468"/>
            <a:ext cx="3810991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Fluxo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de C para as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camadas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inferiores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0" y="2207172"/>
            <a:ext cx="9128234" cy="756745"/>
          </a:xfrm>
          <a:custGeom>
            <a:avLst/>
            <a:gdLst>
              <a:gd name="connsiteX0" fmla="*/ 0 w 9128234"/>
              <a:gd name="connsiteY0" fmla="*/ 756745 h 756745"/>
              <a:gd name="connsiteX1" fmla="*/ 78828 w 9128234"/>
              <a:gd name="connsiteY1" fmla="*/ 709449 h 756745"/>
              <a:gd name="connsiteX2" fmla="*/ 126124 w 9128234"/>
              <a:gd name="connsiteY2" fmla="*/ 677918 h 756745"/>
              <a:gd name="connsiteX3" fmla="*/ 268014 w 9128234"/>
              <a:gd name="connsiteY3" fmla="*/ 646387 h 756745"/>
              <a:gd name="connsiteX4" fmla="*/ 362607 w 9128234"/>
              <a:gd name="connsiteY4" fmla="*/ 614856 h 756745"/>
              <a:gd name="connsiteX5" fmla="*/ 472966 w 9128234"/>
              <a:gd name="connsiteY5" fmla="*/ 551794 h 756745"/>
              <a:gd name="connsiteX6" fmla="*/ 551793 w 9128234"/>
              <a:gd name="connsiteY6" fmla="*/ 488731 h 756745"/>
              <a:gd name="connsiteX7" fmla="*/ 898634 w 9128234"/>
              <a:gd name="connsiteY7" fmla="*/ 457200 h 756745"/>
              <a:gd name="connsiteX8" fmla="*/ 1024759 w 9128234"/>
              <a:gd name="connsiteY8" fmla="*/ 425669 h 756745"/>
              <a:gd name="connsiteX9" fmla="*/ 1119352 w 9128234"/>
              <a:gd name="connsiteY9" fmla="*/ 394138 h 756745"/>
              <a:gd name="connsiteX10" fmla="*/ 1166648 w 9128234"/>
              <a:gd name="connsiteY10" fmla="*/ 378373 h 756745"/>
              <a:gd name="connsiteX11" fmla="*/ 1213945 w 9128234"/>
              <a:gd name="connsiteY11" fmla="*/ 362607 h 756745"/>
              <a:gd name="connsiteX12" fmla="*/ 1308538 w 9128234"/>
              <a:gd name="connsiteY12" fmla="*/ 394138 h 756745"/>
              <a:gd name="connsiteX13" fmla="*/ 1355834 w 9128234"/>
              <a:gd name="connsiteY13" fmla="*/ 409904 h 756745"/>
              <a:gd name="connsiteX14" fmla="*/ 1529255 w 9128234"/>
              <a:gd name="connsiteY14" fmla="*/ 378373 h 756745"/>
              <a:gd name="connsiteX15" fmla="*/ 1592317 w 9128234"/>
              <a:gd name="connsiteY15" fmla="*/ 346842 h 756745"/>
              <a:gd name="connsiteX16" fmla="*/ 1639614 w 9128234"/>
              <a:gd name="connsiteY16" fmla="*/ 315311 h 756745"/>
              <a:gd name="connsiteX17" fmla="*/ 1734207 w 9128234"/>
              <a:gd name="connsiteY17" fmla="*/ 220718 h 756745"/>
              <a:gd name="connsiteX18" fmla="*/ 1781503 w 9128234"/>
              <a:gd name="connsiteY18" fmla="*/ 173421 h 756745"/>
              <a:gd name="connsiteX19" fmla="*/ 1860331 w 9128234"/>
              <a:gd name="connsiteY19" fmla="*/ 94594 h 756745"/>
              <a:gd name="connsiteX20" fmla="*/ 1939159 w 9128234"/>
              <a:gd name="connsiteY20" fmla="*/ 47297 h 756745"/>
              <a:gd name="connsiteX21" fmla="*/ 1986455 w 9128234"/>
              <a:gd name="connsiteY21" fmla="*/ 15766 h 756745"/>
              <a:gd name="connsiteX22" fmla="*/ 2017986 w 9128234"/>
              <a:gd name="connsiteY22" fmla="*/ 63062 h 756745"/>
              <a:gd name="connsiteX23" fmla="*/ 2049517 w 9128234"/>
              <a:gd name="connsiteY23" fmla="*/ 94594 h 756745"/>
              <a:gd name="connsiteX24" fmla="*/ 2207172 w 9128234"/>
              <a:gd name="connsiteY24" fmla="*/ 63062 h 756745"/>
              <a:gd name="connsiteX25" fmla="*/ 2301766 w 9128234"/>
              <a:gd name="connsiteY25" fmla="*/ 0 h 756745"/>
              <a:gd name="connsiteX26" fmla="*/ 2443655 w 9128234"/>
              <a:gd name="connsiteY26" fmla="*/ 47297 h 756745"/>
              <a:gd name="connsiteX27" fmla="*/ 2554014 w 9128234"/>
              <a:gd name="connsiteY27" fmla="*/ 189187 h 756745"/>
              <a:gd name="connsiteX28" fmla="*/ 2648607 w 9128234"/>
              <a:gd name="connsiteY28" fmla="*/ 220718 h 756745"/>
              <a:gd name="connsiteX29" fmla="*/ 2695903 w 9128234"/>
              <a:gd name="connsiteY29" fmla="*/ 236483 h 756745"/>
              <a:gd name="connsiteX30" fmla="*/ 3011214 w 9128234"/>
              <a:gd name="connsiteY30" fmla="*/ 220718 h 756745"/>
              <a:gd name="connsiteX31" fmla="*/ 3200400 w 9128234"/>
              <a:gd name="connsiteY31" fmla="*/ 173421 h 756745"/>
              <a:gd name="connsiteX32" fmla="*/ 3263462 w 9128234"/>
              <a:gd name="connsiteY32" fmla="*/ 157656 h 756745"/>
              <a:gd name="connsiteX33" fmla="*/ 3405352 w 9128234"/>
              <a:gd name="connsiteY33" fmla="*/ 189187 h 756745"/>
              <a:gd name="connsiteX34" fmla="*/ 3499945 w 9128234"/>
              <a:gd name="connsiteY34" fmla="*/ 252249 h 756745"/>
              <a:gd name="connsiteX35" fmla="*/ 3626069 w 9128234"/>
              <a:gd name="connsiteY35" fmla="*/ 236483 h 756745"/>
              <a:gd name="connsiteX36" fmla="*/ 3689131 w 9128234"/>
              <a:gd name="connsiteY36" fmla="*/ 220718 h 756745"/>
              <a:gd name="connsiteX37" fmla="*/ 3878317 w 9128234"/>
              <a:gd name="connsiteY37" fmla="*/ 236483 h 756745"/>
              <a:gd name="connsiteX38" fmla="*/ 4130566 w 9128234"/>
              <a:gd name="connsiteY38" fmla="*/ 252249 h 756745"/>
              <a:gd name="connsiteX39" fmla="*/ 4256690 w 9128234"/>
              <a:gd name="connsiteY39" fmla="*/ 268014 h 756745"/>
              <a:gd name="connsiteX40" fmla="*/ 4367048 w 9128234"/>
              <a:gd name="connsiteY40" fmla="*/ 409904 h 756745"/>
              <a:gd name="connsiteX41" fmla="*/ 4398579 w 9128234"/>
              <a:gd name="connsiteY41" fmla="*/ 457200 h 756745"/>
              <a:gd name="connsiteX42" fmla="*/ 4445876 w 9128234"/>
              <a:gd name="connsiteY42" fmla="*/ 472966 h 756745"/>
              <a:gd name="connsiteX43" fmla="*/ 4619297 w 9128234"/>
              <a:gd name="connsiteY43" fmla="*/ 425669 h 756745"/>
              <a:gd name="connsiteX44" fmla="*/ 4666593 w 9128234"/>
              <a:gd name="connsiteY44" fmla="*/ 394138 h 756745"/>
              <a:gd name="connsiteX45" fmla="*/ 4808483 w 9128234"/>
              <a:gd name="connsiteY45" fmla="*/ 362607 h 756745"/>
              <a:gd name="connsiteX46" fmla="*/ 4903076 w 9128234"/>
              <a:gd name="connsiteY46" fmla="*/ 331076 h 756745"/>
              <a:gd name="connsiteX47" fmla="*/ 4950372 w 9128234"/>
              <a:gd name="connsiteY47" fmla="*/ 315311 h 756745"/>
              <a:gd name="connsiteX48" fmla="*/ 5013434 w 9128234"/>
              <a:gd name="connsiteY48" fmla="*/ 331076 h 756745"/>
              <a:gd name="connsiteX49" fmla="*/ 5186855 w 9128234"/>
              <a:gd name="connsiteY49" fmla="*/ 362607 h 756745"/>
              <a:gd name="connsiteX50" fmla="*/ 5234152 w 9128234"/>
              <a:gd name="connsiteY50" fmla="*/ 378373 h 756745"/>
              <a:gd name="connsiteX51" fmla="*/ 5612524 w 9128234"/>
              <a:gd name="connsiteY51" fmla="*/ 409904 h 756745"/>
              <a:gd name="connsiteX52" fmla="*/ 5659821 w 9128234"/>
              <a:gd name="connsiteY52" fmla="*/ 441435 h 756745"/>
              <a:gd name="connsiteX53" fmla="*/ 5722883 w 9128234"/>
              <a:gd name="connsiteY53" fmla="*/ 488731 h 756745"/>
              <a:gd name="connsiteX54" fmla="*/ 5943600 w 9128234"/>
              <a:gd name="connsiteY54" fmla="*/ 504497 h 756745"/>
              <a:gd name="connsiteX55" fmla="*/ 6132786 w 9128234"/>
              <a:gd name="connsiteY55" fmla="*/ 536028 h 756745"/>
              <a:gd name="connsiteX56" fmla="*/ 6321972 w 9128234"/>
              <a:gd name="connsiteY56" fmla="*/ 520262 h 756745"/>
              <a:gd name="connsiteX57" fmla="*/ 6448097 w 9128234"/>
              <a:gd name="connsiteY57" fmla="*/ 472966 h 756745"/>
              <a:gd name="connsiteX58" fmla="*/ 6542690 w 9128234"/>
              <a:gd name="connsiteY58" fmla="*/ 425669 h 756745"/>
              <a:gd name="connsiteX59" fmla="*/ 6574221 w 9128234"/>
              <a:gd name="connsiteY59" fmla="*/ 378373 h 756745"/>
              <a:gd name="connsiteX60" fmla="*/ 6731876 w 9128234"/>
              <a:gd name="connsiteY60" fmla="*/ 346842 h 756745"/>
              <a:gd name="connsiteX61" fmla="*/ 7031421 w 9128234"/>
              <a:gd name="connsiteY61" fmla="*/ 299545 h 756745"/>
              <a:gd name="connsiteX62" fmla="*/ 7126014 w 9128234"/>
              <a:gd name="connsiteY62" fmla="*/ 299545 h 756745"/>
              <a:gd name="connsiteX63" fmla="*/ 7488621 w 9128234"/>
              <a:gd name="connsiteY63" fmla="*/ 315311 h 756745"/>
              <a:gd name="connsiteX64" fmla="*/ 7551683 w 9128234"/>
              <a:gd name="connsiteY64" fmla="*/ 331076 h 756745"/>
              <a:gd name="connsiteX65" fmla="*/ 7646276 w 9128234"/>
              <a:gd name="connsiteY65" fmla="*/ 394138 h 756745"/>
              <a:gd name="connsiteX66" fmla="*/ 7756634 w 9128234"/>
              <a:gd name="connsiteY66" fmla="*/ 409904 h 756745"/>
              <a:gd name="connsiteX67" fmla="*/ 7914290 w 9128234"/>
              <a:gd name="connsiteY67" fmla="*/ 378373 h 756745"/>
              <a:gd name="connsiteX68" fmla="*/ 7961586 w 9128234"/>
              <a:gd name="connsiteY68" fmla="*/ 346842 h 756745"/>
              <a:gd name="connsiteX69" fmla="*/ 8071945 w 9128234"/>
              <a:gd name="connsiteY69" fmla="*/ 331076 h 756745"/>
              <a:gd name="connsiteX70" fmla="*/ 8135007 w 9128234"/>
              <a:gd name="connsiteY70" fmla="*/ 315311 h 756745"/>
              <a:gd name="connsiteX71" fmla="*/ 8481848 w 9128234"/>
              <a:gd name="connsiteY71" fmla="*/ 283780 h 756745"/>
              <a:gd name="connsiteX72" fmla="*/ 8529145 w 9128234"/>
              <a:gd name="connsiteY72" fmla="*/ 268014 h 756745"/>
              <a:gd name="connsiteX73" fmla="*/ 8576441 w 9128234"/>
              <a:gd name="connsiteY73" fmla="*/ 236483 h 756745"/>
              <a:gd name="connsiteX74" fmla="*/ 8671034 w 9128234"/>
              <a:gd name="connsiteY74" fmla="*/ 204952 h 756745"/>
              <a:gd name="connsiteX75" fmla="*/ 8828690 w 9128234"/>
              <a:gd name="connsiteY75" fmla="*/ 157656 h 756745"/>
              <a:gd name="connsiteX76" fmla="*/ 8954814 w 9128234"/>
              <a:gd name="connsiteY76" fmla="*/ 126125 h 756745"/>
              <a:gd name="connsiteX77" fmla="*/ 9017876 w 9128234"/>
              <a:gd name="connsiteY77" fmla="*/ 141890 h 756745"/>
              <a:gd name="connsiteX78" fmla="*/ 9065172 w 9128234"/>
              <a:gd name="connsiteY78" fmla="*/ 157656 h 756745"/>
              <a:gd name="connsiteX79" fmla="*/ 9128234 w 9128234"/>
              <a:gd name="connsiteY79" fmla="*/ 157656 h 7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128234" h="756745">
                <a:moveTo>
                  <a:pt x="0" y="756745"/>
                </a:moveTo>
                <a:cubicBezTo>
                  <a:pt x="26276" y="740980"/>
                  <a:pt x="52843" y="725690"/>
                  <a:pt x="78828" y="709449"/>
                </a:cubicBezTo>
                <a:cubicBezTo>
                  <a:pt x="94896" y="699407"/>
                  <a:pt x="109177" y="686392"/>
                  <a:pt x="126124" y="677918"/>
                </a:cubicBezTo>
                <a:cubicBezTo>
                  <a:pt x="164937" y="658511"/>
                  <a:pt x="231679" y="652443"/>
                  <a:pt x="268014" y="646387"/>
                </a:cubicBezTo>
                <a:cubicBezTo>
                  <a:pt x="299545" y="635877"/>
                  <a:pt x="332879" y="629720"/>
                  <a:pt x="362607" y="614856"/>
                </a:cubicBezTo>
                <a:cubicBezTo>
                  <a:pt x="405761" y="593279"/>
                  <a:pt x="435829" y="581504"/>
                  <a:pt x="472966" y="551794"/>
                </a:cubicBezTo>
                <a:cubicBezTo>
                  <a:pt x="499969" y="530191"/>
                  <a:pt x="514980" y="498771"/>
                  <a:pt x="551793" y="488731"/>
                </a:cubicBezTo>
                <a:cubicBezTo>
                  <a:pt x="604831" y="474266"/>
                  <a:pt x="890310" y="457795"/>
                  <a:pt x="898634" y="457200"/>
                </a:cubicBezTo>
                <a:cubicBezTo>
                  <a:pt x="1042160" y="409360"/>
                  <a:pt x="815461" y="482751"/>
                  <a:pt x="1024759" y="425669"/>
                </a:cubicBezTo>
                <a:cubicBezTo>
                  <a:pt x="1056824" y="416924"/>
                  <a:pt x="1087821" y="404648"/>
                  <a:pt x="1119352" y="394138"/>
                </a:cubicBezTo>
                <a:lnTo>
                  <a:pt x="1166648" y="378373"/>
                </a:lnTo>
                <a:lnTo>
                  <a:pt x="1213945" y="362607"/>
                </a:lnTo>
                <a:lnTo>
                  <a:pt x="1308538" y="394138"/>
                </a:lnTo>
                <a:lnTo>
                  <a:pt x="1355834" y="409904"/>
                </a:lnTo>
                <a:cubicBezTo>
                  <a:pt x="1396110" y="404150"/>
                  <a:pt x="1483514" y="395526"/>
                  <a:pt x="1529255" y="378373"/>
                </a:cubicBezTo>
                <a:cubicBezTo>
                  <a:pt x="1551260" y="370121"/>
                  <a:pt x="1571912" y="358502"/>
                  <a:pt x="1592317" y="346842"/>
                </a:cubicBezTo>
                <a:cubicBezTo>
                  <a:pt x="1608768" y="337441"/>
                  <a:pt x="1625452" y="327899"/>
                  <a:pt x="1639614" y="315311"/>
                </a:cubicBezTo>
                <a:cubicBezTo>
                  <a:pt x="1672942" y="285686"/>
                  <a:pt x="1702676" y="252249"/>
                  <a:pt x="1734207" y="220718"/>
                </a:cubicBezTo>
                <a:cubicBezTo>
                  <a:pt x="1749972" y="204952"/>
                  <a:pt x="1769135" y="191972"/>
                  <a:pt x="1781503" y="173421"/>
                </a:cubicBezTo>
                <a:cubicBezTo>
                  <a:pt x="1835558" y="92339"/>
                  <a:pt x="1785255" y="154655"/>
                  <a:pt x="1860331" y="94594"/>
                </a:cubicBezTo>
                <a:cubicBezTo>
                  <a:pt x="1922164" y="45128"/>
                  <a:pt x="1857020" y="74675"/>
                  <a:pt x="1939159" y="47297"/>
                </a:cubicBezTo>
                <a:cubicBezTo>
                  <a:pt x="1954924" y="36787"/>
                  <a:pt x="1967875" y="12050"/>
                  <a:pt x="1986455" y="15766"/>
                </a:cubicBezTo>
                <a:cubicBezTo>
                  <a:pt x="2005035" y="19482"/>
                  <a:pt x="2006150" y="48266"/>
                  <a:pt x="2017986" y="63062"/>
                </a:cubicBezTo>
                <a:cubicBezTo>
                  <a:pt x="2027271" y="74669"/>
                  <a:pt x="2039007" y="84083"/>
                  <a:pt x="2049517" y="94594"/>
                </a:cubicBezTo>
                <a:cubicBezTo>
                  <a:pt x="2076939" y="90676"/>
                  <a:pt x="2169070" y="84230"/>
                  <a:pt x="2207172" y="63062"/>
                </a:cubicBezTo>
                <a:cubicBezTo>
                  <a:pt x="2240299" y="44658"/>
                  <a:pt x="2301766" y="0"/>
                  <a:pt x="2301766" y="0"/>
                </a:cubicBezTo>
                <a:cubicBezTo>
                  <a:pt x="2354238" y="8746"/>
                  <a:pt x="2405807" y="4042"/>
                  <a:pt x="2443655" y="47297"/>
                </a:cubicBezTo>
                <a:cubicBezTo>
                  <a:pt x="2469653" y="77010"/>
                  <a:pt x="2509004" y="164181"/>
                  <a:pt x="2554014" y="189187"/>
                </a:cubicBezTo>
                <a:cubicBezTo>
                  <a:pt x="2583068" y="205328"/>
                  <a:pt x="2617076" y="210208"/>
                  <a:pt x="2648607" y="220718"/>
                </a:cubicBezTo>
                <a:lnTo>
                  <a:pt x="2695903" y="236483"/>
                </a:lnTo>
                <a:cubicBezTo>
                  <a:pt x="2801007" y="231228"/>
                  <a:pt x="2906289" y="228789"/>
                  <a:pt x="3011214" y="220718"/>
                </a:cubicBezTo>
                <a:cubicBezTo>
                  <a:pt x="3105298" y="213481"/>
                  <a:pt x="3110098" y="200511"/>
                  <a:pt x="3200400" y="173421"/>
                </a:cubicBezTo>
                <a:cubicBezTo>
                  <a:pt x="3221154" y="167195"/>
                  <a:pt x="3242441" y="162911"/>
                  <a:pt x="3263462" y="157656"/>
                </a:cubicBezTo>
                <a:cubicBezTo>
                  <a:pt x="3274912" y="159564"/>
                  <a:pt x="3379476" y="171936"/>
                  <a:pt x="3405352" y="189187"/>
                </a:cubicBezTo>
                <a:cubicBezTo>
                  <a:pt x="3523447" y="267917"/>
                  <a:pt x="3387484" y="214761"/>
                  <a:pt x="3499945" y="252249"/>
                </a:cubicBezTo>
                <a:cubicBezTo>
                  <a:pt x="3541986" y="246994"/>
                  <a:pt x="3584277" y="243448"/>
                  <a:pt x="3626069" y="236483"/>
                </a:cubicBezTo>
                <a:cubicBezTo>
                  <a:pt x="3647442" y="232921"/>
                  <a:pt x="3667463" y="220718"/>
                  <a:pt x="3689131" y="220718"/>
                </a:cubicBezTo>
                <a:cubicBezTo>
                  <a:pt x="3752412" y="220718"/>
                  <a:pt x="3815255" y="231228"/>
                  <a:pt x="3878317" y="236483"/>
                </a:cubicBezTo>
                <a:cubicBezTo>
                  <a:pt x="3989768" y="310783"/>
                  <a:pt x="3880894" y="252249"/>
                  <a:pt x="4130566" y="252249"/>
                </a:cubicBezTo>
                <a:cubicBezTo>
                  <a:pt x="4172934" y="252249"/>
                  <a:pt x="4214649" y="262759"/>
                  <a:pt x="4256690" y="268014"/>
                </a:cubicBezTo>
                <a:cubicBezTo>
                  <a:pt x="4330782" y="342108"/>
                  <a:pt x="4291618" y="296759"/>
                  <a:pt x="4367048" y="409904"/>
                </a:cubicBezTo>
                <a:cubicBezTo>
                  <a:pt x="4377558" y="425669"/>
                  <a:pt x="4380604" y="451208"/>
                  <a:pt x="4398579" y="457200"/>
                </a:cubicBezTo>
                <a:lnTo>
                  <a:pt x="4445876" y="472966"/>
                </a:lnTo>
                <a:cubicBezTo>
                  <a:pt x="4488179" y="464505"/>
                  <a:pt x="4585010" y="448527"/>
                  <a:pt x="4619297" y="425669"/>
                </a:cubicBezTo>
                <a:cubicBezTo>
                  <a:pt x="4635062" y="415159"/>
                  <a:pt x="4649177" y="401602"/>
                  <a:pt x="4666593" y="394138"/>
                </a:cubicBezTo>
                <a:cubicBezTo>
                  <a:pt x="4691362" y="383523"/>
                  <a:pt x="4787916" y="368216"/>
                  <a:pt x="4808483" y="362607"/>
                </a:cubicBezTo>
                <a:cubicBezTo>
                  <a:pt x="4840548" y="353862"/>
                  <a:pt x="4871545" y="341586"/>
                  <a:pt x="4903076" y="331076"/>
                </a:cubicBezTo>
                <a:lnTo>
                  <a:pt x="4950372" y="315311"/>
                </a:lnTo>
                <a:cubicBezTo>
                  <a:pt x="4971393" y="320566"/>
                  <a:pt x="4992187" y="326827"/>
                  <a:pt x="5013434" y="331076"/>
                </a:cubicBezTo>
                <a:cubicBezTo>
                  <a:pt x="5083689" y="345127"/>
                  <a:pt x="5119241" y="345704"/>
                  <a:pt x="5186855" y="362607"/>
                </a:cubicBezTo>
                <a:cubicBezTo>
                  <a:pt x="5202977" y="366638"/>
                  <a:pt x="5217635" y="376538"/>
                  <a:pt x="5234152" y="378373"/>
                </a:cubicBezTo>
                <a:cubicBezTo>
                  <a:pt x="5359939" y="392349"/>
                  <a:pt x="5612524" y="409904"/>
                  <a:pt x="5612524" y="409904"/>
                </a:cubicBezTo>
                <a:cubicBezTo>
                  <a:pt x="5628290" y="420414"/>
                  <a:pt x="5644402" y="430422"/>
                  <a:pt x="5659821" y="441435"/>
                </a:cubicBezTo>
                <a:cubicBezTo>
                  <a:pt x="5681203" y="456707"/>
                  <a:pt x="5697233" y="483031"/>
                  <a:pt x="5722883" y="488731"/>
                </a:cubicBezTo>
                <a:cubicBezTo>
                  <a:pt x="5794886" y="504732"/>
                  <a:pt x="5870028" y="499242"/>
                  <a:pt x="5943600" y="504497"/>
                </a:cubicBezTo>
                <a:cubicBezTo>
                  <a:pt x="6010015" y="521100"/>
                  <a:pt x="6058979" y="536028"/>
                  <a:pt x="6132786" y="536028"/>
                </a:cubicBezTo>
                <a:cubicBezTo>
                  <a:pt x="6196067" y="536028"/>
                  <a:pt x="6258910" y="525517"/>
                  <a:pt x="6321972" y="520262"/>
                </a:cubicBezTo>
                <a:cubicBezTo>
                  <a:pt x="6362909" y="506617"/>
                  <a:pt x="6410391" y="491819"/>
                  <a:pt x="6448097" y="472966"/>
                </a:cubicBezTo>
                <a:cubicBezTo>
                  <a:pt x="6570349" y="411840"/>
                  <a:pt x="6423803" y="465299"/>
                  <a:pt x="6542690" y="425669"/>
                </a:cubicBezTo>
                <a:cubicBezTo>
                  <a:pt x="6553200" y="409904"/>
                  <a:pt x="6556731" y="385661"/>
                  <a:pt x="6574221" y="378373"/>
                </a:cubicBezTo>
                <a:cubicBezTo>
                  <a:pt x="6623691" y="357761"/>
                  <a:pt x="6679884" y="359840"/>
                  <a:pt x="6731876" y="346842"/>
                </a:cubicBezTo>
                <a:cubicBezTo>
                  <a:pt x="6872089" y="311788"/>
                  <a:pt x="6773460" y="333940"/>
                  <a:pt x="7031421" y="299545"/>
                </a:cubicBezTo>
                <a:cubicBezTo>
                  <a:pt x="7133894" y="265388"/>
                  <a:pt x="7023539" y="291662"/>
                  <a:pt x="7126014" y="299545"/>
                </a:cubicBezTo>
                <a:cubicBezTo>
                  <a:pt x="7246641" y="308824"/>
                  <a:pt x="7367752" y="310056"/>
                  <a:pt x="7488621" y="315311"/>
                </a:cubicBezTo>
                <a:cubicBezTo>
                  <a:pt x="7509642" y="320566"/>
                  <a:pt x="7532303" y="321386"/>
                  <a:pt x="7551683" y="331076"/>
                </a:cubicBezTo>
                <a:cubicBezTo>
                  <a:pt x="7585578" y="348023"/>
                  <a:pt x="7608761" y="388779"/>
                  <a:pt x="7646276" y="394138"/>
                </a:cubicBezTo>
                <a:lnTo>
                  <a:pt x="7756634" y="409904"/>
                </a:lnTo>
                <a:cubicBezTo>
                  <a:pt x="7797297" y="404095"/>
                  <a:pt x="7870266" y="400385"/>
                  <a:pt x="7914290" y="378373"/>
                </a:cubicBezTo>
                <a:cubicBezTo>
                  <a:pt x="7931237" y="369899"/>
                  <a:pt x="7943437" y="352287"/>
                  <a:pt x="7961586" y="346842"/>
                </a:cubicBezTo>
                <a:cubicBezTo>
                  <a:pt x="7997179" y="336164"/>
                  <a:pt x="8035385" y="337723"/>
                  <a:pt x="8071945" y="331076"/>
                </a:cubicBezTo>
                <a:cubicBezTo>
                  <a:pt x="8093263" y="327200"/>
                  <a:pt x="8113482" y="317795"/>
                  <a:pt x="8135007" y="315311"/>
                </a:cubicBezTo>
                <a:cubicBezTo>
                  <a:pt x="8250332" y="302004"/>
                  <a:pt x="8481848" y="283780"/>
                  <a:pt x="8481848" y="283780"/>
                </a:cubicBezTo>
                <a:cubicBezTo>
                  <a:pt x="8497614" y="278525"/>
                  <a:pt x="8514281" y="275446"/>
                  <a:pt x="8529145" y="268014"/>
                </a:cubicBezTo>
                <a:cubicBezTo>
                  <a:pt x="8546092" y="259540"/>
                  <a:pt x="8559126" y="244178"/>
                  <a:pt x="8576441" y="236483"/>
                </a:cubicBezTo>
                <a:cubicBezTo>
                  <a:pt x="8606813" y="222984"/>
                  <a:pt x="8671034" y="204952"/>
                  <a:pt x="8671034" y="204952"/>
                </a:cubicBezTo>
                <a:cubicBezTo>
                  <a:pt x="8734211" y="141777"/>
                  <a:pt x="8683013" y="180068"/>
                  <a:pt x="8828690" y="157656"/>
                </a:cubicBezTo>
                <a:cubicBezTo>
                  <a:pt x="8899347" y="146786"/>
                  <a:pt x="8897269" y="145306"/>
                  <a:pt x="8954814" y="126125"/>
                </a:cubicBezTo>
                <a:cubicBezTo>
                  <a:pt x="8975835" y="131380"/>
                  <a:pt x="8997042" y="135937"/>
                  <a:pt x="9017876" y="141890"/>
                </a:cubicBezTo>
                <a:cubicBezTo>
                  <a:pt x="9033855" y="146455"/>
                  <a:pt x="9048721" y="155306"/>
                  <a:pt x="9065172" y="157656"/>
                </a:cubicBezTo>
                <a:cubicBezTo>
                  <a:pt x="9085981" y="160629"/>
                  <a:pt x="9107213" y="157656"/>
                  <a:pt x="9128234" y="157656"/>
                </a:cubicBezTo>
              </a:path>
            </a:pathLst>
          </a:custGeom>
          <a:noFill/>
          <a:ln w="76200">
            <a:solidFill>
              <a:srgbClr val="00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11" name="Agrupar 710"/>
          <p:cNvGrpSpPr/>
          <p:nvPr/>
        </p:nvGrpSpPr>
        <p:grpSpPr>
          <a:xfrm>
            <a:off x="1132162" y="3150624"/>
            <a:ext cx="5940152" cy="3501008"/>
            <a:chOff x="3203848" y="3356992"/>
            <a:chExt cx="5940152" cy="3501008"/>
          </a:xfrm>
        </p:grpSpPr>
        <p:sp>
          <p:nvSpPr>
            <p:cNvPr id="712" name="Retângulo 711"/>
            <p:cNvSpPr/>
            <p:nvPr/>
          </p:nvSpPr>
          <p:spPr>
            <a:xfrm>
              <a:off x="3203848" y="3428616"/>
              <a:ext cx="5940152" cy="34293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3" name="CaixaDeTexto 712"/>
            <p:cNvSpPr txBox="1"/>
            <p:nvPr/>
          </p:nvSpPr>
          <p:spPr>
            <a:xfrm>
              <a:off x="3779911" y="5805264"/>
              <a:ext cx="16561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Agrupa as partículas dispersas, microestruturas e </a:t>
              </a:r>
              <a:r>
                <a:rPr lang="pt-BR" sz="1400" dirty="0" err="1"/>
                <a:t>microagregados</a:t>
              </a:r>
              <a:endParaRPr lang="pt-BR" sz="1400" dirty="0"/>
            </a:p>
          </p:txBody>
        </p:sp>
        <p:grpSp>
          <p:nvGrpSpPr>
            <p:cNvPr id="714" name="Grupo 49"/>
            <p:cNvGrpSpPr/>
            <p:nvPr/>
          </p:nvGrpSpPr>
          <p:grpSpPr>
            <a:xfrm>
              <a:off x="3923928" y="4794473"/>
              <a:ext cx="1096963" cy="938783"/>
              <a:chOff x="3779912" y="4074393"/>
              <a:chExt cx="1096963" cy="938783"/>
            </a:xfrm>
          </p:grpSpPr>
          <p:grpSp>
            <p:nvGrpSpPr>
              <p:cNvPr id="1385" name="Group 138"/>
              <p:cNvGrpSpPr>
                <a:grpSpLocks/>
              </p:cNvGrpSpPr>
              <p:nvPr/>
            </p:nvGrpSpPr>
            <p:grpSpPr bwMode="auto">
              <a:xfrm>
                <a:off x="4618112" y="4560168"/>
                <a:ext cx="258763" cy="246062"/>
                <a:chOff x="1400" y="2127"/>
                <a:chExt cx="163" cy="155"/>
              </a:xfrm>
            </p:grpSpPr>
            <p:sp>
              <p:nvSpPr>
                <p:cNvPr id="1399" name="Freeform 139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00" name="Freeform 140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86" name="Freeform 441"/>
              <p:cNvSpPr>
                <a:spLocks/>
              </p:cNvSpPr>
              <p:nvPr/>
            </p:nvSpPr>
            <p:spPr bwMode="auto">
              <a:xfrm>
                <a:off x="4389512" y="463636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1387" name="Group 611"/>
              <p:cNvGrpSpPr>
                <a:grpSpLocks/>
              </p:cNvGrpSpPr>
              <p:nvPr/>
            </p:nvGrpSpPr>
            <p:grpSpPr bwMode="auto">
              <a:xfrm>
                <a:off x="4389512" y="4255368"/>
                <a:ext cx="258763" cy="246062"/>
                <a:chOff x="1400" y="2127"/>
                <a:chExt cx="163" cy="155"/>
              </a:xfrm>
            </p:grpSpPr>
            <p:sp>
              <p:nvSpPr>
                <p:cNvPr id="1397" name="Freeform 61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98" name="Freeform 61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388" name="Group 626"/>
              <p:cNvGrpSpPr>
                <a:grpSpLocks/>
              </p:cNvGrpSpPr>
              <p:nvPr/>
            </p:nvGrpSpPr>
            <p:grpSpPr bwMode="auto">
              <a:xfrm>
                <a:off x="4008512" y="4479082"/>
                <a:ext cx="258763" cy="246062"/>
                <a:chOff x="1400" y="2127"/>
                <a:chExt cx="163" cy="155"/>
              </a:xfrm>
            </p:grpSpPr>
            <p:sp>
              <p:nvSpPr>
                <p:cNvPr id="1395" name="Freeform 627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96" name="Freeform 628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89" name="Oval 630"/>
              <p:cNvSpPr>
                <a:spLocks noChangeArrowheads="1"/>
              </p:cNvSpPr>
              <p:nvPr/>
            </p:nvSpPr>
            <p:spPr bwMode="auto">
              <a:xfrm>
                <a:off x="3932312" y="4788768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390" name="Freeform 794"/>
              <p:cNvSpPr>
                <a:spLocks/>
              </p:cNvSpPr>
              <p:nvPr/>
            </p:nvSpPr>
            <p:spPr bwMode="auto">
              <a:xfrm>
                <a:off x="3923928" y="4303762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1" name="Freeform 795"/>
              <p:cNvSpPr>
                <a:spLocks/>
              </p:cNvSpPr>
              <p:nvPr/>
            </p:nvSpPr>
            <p:spPr bwMode="auto">
              <a:xfrm>
                <a:off x="3779912" y="4591794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2" name="Freeform 803"/>
              <p:cNvSpPr>
                <a:spLocks/>
              </p:cNvSpPr>
              <p:nvPr/>
            </p:nvSpPr>
            <p:spPr bwMode="auto">
              <a:xfrm>
                <a:off x="4294634" y="4879826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3" name="Freeform 805"/>
              <p:cNvSpPr>
                <a:spLocks/>
              </p:cNvSpPr>
              <p:nvPr/>
            </p:nvSpPr>
            <p:spPr bwMode="auto">
              <a:xfrm>
                <a:off x="4389512" y="407439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4" name="Freeform 806"/>
              <p:cNvSpPr>
                <a:spLocks/>
              </p:cNvSpPr>
              <p:nvPr/>
            </p:nvSpPr>
            <p:spPr bwMode="auto">
              <a:xfrm>
                <a:off x="4139952" y="4231754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15" name="Grupo 716"/>
            <p:cNvGrpSpPr>
              <a:grpSpLocks noChangeAspect="1"/>
            </p:cNvGrpSpPr>
            <p:nvPr/>
          </p:nvGrpSpPr>
          <p:grpSpPr>
            <a:xfrm>
              <a:off x="6085719" y="3356992"/>
              <a:ext cx="2767902" cy="2861802"/>
              <a:chOff x="2936875" y="1849438"/>
              <a:chExt cx="3041650" cy="3144837"/>
            </a:xfrm>
          </p:grpSpPr>
          <p:sp>
            <p:nvSpPr>
              <p:cNvPr id="720" name="Freeform 453"/>
              <p:cNvSpPr>
                <a:spLocks/>
              </p:cNvSpPr>
              <p:nvPr/>
            </p:nvSpPr>
            <p:spPr bwMode="auto">
              <a:xfrm>
                <a:off x="3132138" y="2078038"/>
                <a:ext cx="2846387" cy="2916237"/>
              </a:xfrm>
              <a:custGeom>
                <a:avLst/>
                <a:gdLst>
                  <a:gd name="T0" fmla="*/ 2147483647 w 1793"/>
                  <a:gd name="T1" fmla="*/ 2147483647 h 1837"/>
                  <a:gd name="T2" fmla="*/ 2147483647 w 1793"/>
                  <a:gd name="T3" fmla="*/ 2147483647 h 1837"/>
                  <a:gd name="T4" fmla="*/ 2147483647 w 1793"/>
                  <a:gd name="T5" fmla="*/ 2147483647 h 1837"/>
                  <a:gd name="T6" fmla="*/ 2147483647 w 1793"/>
                  <a:gd name="T7" fmla="*/ 2147483647 h 1837"/>
                  <a:gd name="T8" fmla="*/ 2147483647 w 1793"/>
                  <a:gd name="T9" fmla="*/ 2147483647 h 1837"/>
                  <a:gd name="T10" fmla="*/ 2147483647 w 1793"/>
                  <a:gd name="T11" fmla="*/ 2147483647 h 1837"/>
                  <a:gd name="T12" fmla="*/ 2147483647 w 1793"/>
                  <a:gd name="T13" fmla="*/ 2147483647 h 1837"/>
                  <a:gd name="T14" fmla="*/ 2147483647 w 1793"/>
                  <a:gd name="T15" fmla="*/ 2147483647 h 1837"/>
                  <a:gd name="T16" fmla="*/ 2147483647 w 1793"/>
                  <a:gd name="T17" fmla="*/ 2147483647 h 1837"/>
                  <a:gd name="T18" fmla="*/ 2147483647 w 1793"/>
                  <a:gd name="T19" fmla="*/ 2147483647 h 1837"/>
                  <a:gd name="T20" fmla="*/ 2147483647 w 1793"/>
                  <a:gd name="T21" fmla="*/ 0 h 1837"/>
                  <a:gd name="T22" fmla="*/ 2147483647 w 1793"/>
                  <a:gd name="T23" fmla="*/ 2147483647 h 1837"/>
                  <a:gd name="T24" fmla="*/ 2147483647 w 1793"/>
                  <a:gd name="T25" fmla="*/ 2147483647 h 1837"/>
                  <a:gd name="T26" fmla="*/ 2147483647 w 1793"/>
                  <a:gd name="T27" fmla="*/ 2147483647 h 1837"/>
                  <a:gd name="T28" fmla="*/ 2147483647 w 1793"/>
                  <a:gd name="T29" fmla="*/ 2147483647 h 1837"/>
                  <a:gd name="T30" fmla="*/ 2147483647 w 1793"/>
                  <a:gd name="T31" fmla="*/ 2147483647 h 1837"/>
                  <a:gd name="T32" fmla="*/ 2147483647 w 1793"/>
                  <a:gd name="T33" fmla="*/ 2147483647 h 1837"/>
                  <a:gd name="T34" fmla="*/ 2147483647 w 1793"/>
                  <a:gd name="T35" fmla="*/ 2147483647 h 1837"/>
                  <a:gd name="T36" fmla="*/ 2147483647 w 1793"/>
                  <a:gd name="T37" fmla="*/ 2147483647 h 1837"/>
                  <a:gd name="T38" fmla="*/ 2147483647 w 1793"/>
                  <a:gd name="T39" fmla="*/ 2147483647 h 1837"/>
                  <a:gd name="T40" fmla="*/ 2147483647 w 1793"/>
                  <a:gd name="T41" fmla="*/ 2147483647 h 1837"/>
                  <a:gd name="T42" fmla="*/ 2147483647 w 1793"/>
                  <a:gd name="T43" fmla="*/ 2147483647 h 1837"/>
                  <a:gd name="T44" fmla="*/ 2147483647 w 1793"/>
                  <a:gd name="T45" fmla="*/ 2147483647 h 1837"/>
                  <a:gd name="T46" fmla="*/ 2147483647 w 1793"/>
                  <a:gd name="T47" fmla="*/ 2147483647 h 1837"/>
                  <a:gd name="T48" fmla="*/ 2147483647 w 1793"/>
                  <a:gd name="T49" fmla="*/ 2147483647 h 1837"/>
                  <a:gd name="T50" fmla="*/ 2147483647 w 1793"/>
                  <a:gd name="T51" fmla="*/ 2147483647 h 1837"/>
                  <a:gd name="T52" fmla="*/ 2147483647 w 1793"/>
                  <a:gd name="T53" fmla="*/ 2147483647 h 1837"/>
                  <a:gd name="T54" fmla="*/ 2147483647 w 1793"/>
                  <a:gd name="T55" fmla="*/ 2147483647 h 1837"/>
                  <a:gd name="T56" fmla="*/ 2147483647 w 1793"/>
                  <a:gd name="T57" fmla="*/ 2147483647 h 1837"/>
                  <a:gd name="T58" fmla="*/ 2147483647 w 1793"/>
                  <a:gd name="T59" fmla="*/ 2147483647 h 1837"/>
                  <a:gd name="T60" fmla="*/ 2147483647 w 1793"/>
                  <a:gd name="T61" fmla="*/ 2147483647 h 1837"/>
                  <a:gd name="T62" fmla="*/ 2147483647 w 1793"/>
                  <a:gd name="T63" fmla="*/ 2147483647 h 1837"/>
                  <a:gd name="T64" fmla="*/ 2147483647 w 1793"/>
                  <a:gd name="T65" fmla="*/ 2147483647 h 1837"/>
                  <a:gd name="T66" fmla="*/ 2147483647 w 1793"/>
                  <a:gd name="T67" fmla="*/ 2147483647 h 1837"/>
                  <a:gd name="T68" fmla="*/ 2147483647 w 1793"/>
                  <a:gd name="T69" fmla="*/ 2147483647 h 1837"/>
                  <a:gd name="T70" fmla="*/ 2147483647 w 1793"/>
                  <a:gd name="T71" fmla="*/ 2147483647 h 1837"/>
                  <a:gd name="T72" fmla="*/ 2147483647 w 1793"/>
                  <a:gd name="T73" fmla="*/ 2147483647 h 1837"/>
                  <a:gd name="T74" fmla="*/ 2147483647 w 1793"/>
                  <a:gd name="T75" fmla="*/ 2147483647 h 1837"/>
                  <a:gd name="T76" fmla="*/ 2147483647 w 1793"/>
                  <a:gd name="T77" fmla="*/ 2147483647 h 1837"/>
                  <a:gd name="T78" fmla="*/ 2147483647 w 1793"/>
                  <a:gd name="T79" fmla="*/ 2147483647 h 1837"/>
                  <a:gd name="T80" fmla="*/ 2147483647 w 1793"/>
                  <a:gd name="T81" fmla="*/ 2147483647 h 1837"/>
                  <a:gd name="T82" fmla="*/ 2147483647 w 1793"/>
                  <a:gd name="T83" fmla="*/ 2147483647 h 1837"/>
                  <a:gd name="T84" fmla="*/ 2147483647 w 1793"/>
                  <a:gd name="T85" fmla="*/ 2147483647 h 1837"/>
                  <a:gd name="T86" fmla="*/ 2147483647 w 1793"/>
                  <a:gd name="T87" fmla="*/ 2147483647 h 1837"/>
                  <a:gd name="T88" fmla="*/ 2147483647 w 1793"/>
                  <a:gd name="T89" fmla="*/ 2147483647 h 1837"/>
                  <a:gd name="T90" fmla="*/ 2147483647 w 1793"/>
                  <a:gd name="T91" fmla="*/ 2147483647 h 1837"/>
                  <a:gd name="T92" fmla="*/ 2147483647 w 1793"/>
                  <a:gd name="T93" fmla="*/ 2147483647 h 1837"/>
                  <a:gd name="T94" fmla="*/ 2147483647 w 1793"/>
                  <a:gd name="T95" fmla="*/ 2147483647 h 1837"/>
                  <a:gd name="T96" fmla="*/ 2147483647 w 1793"/>
                  <a:gd name="T97" fmla="*/ 2147483647 h 1837"/>
                  <a:gd name="T98" fmla="*/ 2147483647 w 1793"/>
                  <a:gd name="T99" fmla="*/ 2147483647 h 1837"/>
                  <a:gd name="T100" fmla="*/ 2147483647 w 1793"/>
                  <a:gd name="T101" fmla="*/ 2147483647 h 1837"/>
                  <a:gd name="T102" fmla="*/ 2147483647 w 1793"/>
                  <a:gd name="T103" fmla="*/ 2147483647 h 1837"/>
                  <a:gd name="T104" fmla="*/ 2147483647 w 1793"/>
                  <a:gd name="T105" fmla="*/ 2147483647 h 1837"/>
                  <a:gd name="T106" fmla="*/ 2147483647 w 1793"/>
                  <a:gd name="T107" fmla="*/ 2147483647 h 1837"/>
                  <a:gd name="T108" fmla="*/ 2147483647 w 1793"/>
                  <a:gd name="T109" fmla="*/ 2147483647 h 1837"/>
                  <a:gd name="T110" fmla="*/ 2147483647 w 1793"/>
                  <a:gd name="T111" fmla="*/ 2147483647 h 183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93"/>
                  <a:gd name="T169" fmla="*/ 0 h 1837"/>
                  <a:gd name="T170" fmla="*/ 1793 w 1793"/>
                  <a:gd name="T171" fmla="*/ 1837 h 183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93" h="1837">
                    <a:moveTo>
                      <a:pt x="1737" y="378"/>
                    </a:moveTo>
                    <a:cubicBezTo>
                      <a:pt x="1704" y="371"/>
                      <a:pt x="1698" y="360"/>
                      <a:pt x="1671" y="342"/>
                    </a:cubicBezTo>
                    <a:cubicBezTo>
                      <a:pt x="1659" y="312"/>
                      <a:pt x="1639" y="288"/>
                      <a:pt x="1611" y="270"/>
                    </a:cubicBezTo>
                    <a:cubicBezTo>
                      <a:pt x="1586" y="232"/>
                      <a:pt x="1559" y="200"/>
                      <a:pt x="1527" y="168"/>
                    </a:cubicBezTo>
                    <a:cubicBezTo>
                      <a:pt x="1505" y="146"/>
                      <a:pt x="1458" y="126"/>
                      <a:pt x="1431" y="108"/>
                    </a:cubicBezTo>
                    <a:cubicBezTo>
                      <a:pt x="1401" y="62"/>
                      <a:pt x="1383" y="50"/>
                      <a:pt x="1329" y="42"/>
                    </a:cubicBezTo>
                    <a:cubicBezTo>
                      <a:pt x="1281" y="26"/>
                      <a:pt x="1305" y="32"/>
                      <a:pt x="1257" y="24"/>
                    </a:cubicBezTo>
                    <a:cubicBezTo>
                      <a:pt x="1134" y="29"/>
                      <a:pt x="1080" y="35"/>
                      <a:pt x="957" y="30"/>
                    </a:cubicBezTo>
                    <a:cubicBezTo>
                      <a:pt x="877" y="10"/>
                      <a:pt x="966" y="30"/>
                      <a:pt x="771" y="30"/>
                    </a:cubicBezTo>
                    <a:cubicBezTo>
                      <a:pt x="728" y="30"/>
                      <a:pt x="672" y="23"/>
                      <a:pt x="627" y="18"/>
                    </a:cubicBezTo>
                    <a:cubicBezTo>
                      <a:pt x="605" y="12"/>
                      <a:pt x="583" y="6"/>
                      <a:pt x="561" y="0"/>
                    </a:cubicBezTo>
                    <a:cubicBezTo>
                      <a:pt x="533" y="2"/>
                      <a:pt x="504" y="0"/>
                      <a:pt x="477" y="6"/>
                    </a:cubicBezTo>
                    <a:cubicBezTo>
                      <a:pt x="463" y="9"/>
                      <a:pt x="420" y="59"/>
                      <a:pt x="411" y="72"/>
                    </a:cubicBezTo>
                    <a:cubicBezTo>
                      <a:pt x="371" y="128"/>
                      <a:pt x="349" y="187"/>
                      <a:pt x="327" y="252"/>
                    </a:cubicBezTo>
                    <a:cubicBezTo>
                      <a:pt x="316" y="284"/>
                      <a:pt x="316" y="313"/>
                      <a:pt x="297" y="342"/>
                    </a:cubicBezTo>
                    <a:cubicBezTo>
                      <a:pt x="284" y="392"/>
                      <a:pt x="221" y="461"/>
                      <a:pt x="171" y="474"/>
                    </a:cubicBezTo>
                    <a:cubicBezTo>
                      <a:pt x="163" y="498"/>
                      <a:pt x="147" y="504"/>
                      <a:pt x="129" y="522"/>
                    </a:cubicBezTo>
                    <a:cubicBezTo>
                      <a:pt x="118" y="565"/>
                      <a:pt x="119" y="613"/>
                      <a:pt x="105" y="654"/>
                    </a:cubicBezTo>
                    <a:cubicBezTo>
                      <a:pt x="101" y="694"/>
                      <a:pt x="100" y="736"/>
                      <a:pt x="87" y="774"/>
                    </a:cubicBezTo>
                    <a:cubicBezTo>
                      <a:pt x="81" y="813"/>
                      <a:pt x="86" y="859"/>
                      <a:pt x="51" y="882"/>
                    </a:cubicBezTo>
                    <a:cubicBezTo>
                      <a:pt x="40" y="898"/>
                      <a:pt x="35" y="905"/>
                      <a:pt x="27" y="924"/>
                    </a:cubicBezTo>
                    <a:cubicBezTo>
                      <a:pt x="22" y="936"/>
                      <a:pt x="15" y="960"/>
                      <a:pt x="15" y="960"/>
                    </a:cubicBezTo>
                    <a:cubicBezTo>
                      <a:pt x="0" y="1062"/>
                      <a:pt x="16" y="1141"/>
                      <a:pt x="87" y="1212"/>
                    </a:cubicBezTo>
                    <a:cubicBezTo>
                      <a:pt x="100" y="1252"/>
                      <a:pt x="142" y="1333"/>
                      <a:pt x="177" y="1356"/>
                    </a:cubicBezTo>
                    <a:cubicBezTo>
                      <a:pt x="193" y="1380"/>
                      <a:pt x="216" y="1415"/>
                      <a:pt x="237" y="1434"/>
                    </a:cubicBezTo>
                    <a:cubicBezTo>
                      <a:pt x="261" y="1455"/>
                      <a:pt x="291" y="1462"/>
                      <a:pt x="315" y="1482"/>
                    </a:cubicBezTo>
                    <a:cubicBezTo>
                      <a:pt x="343" y="1505"/>
                      <a:pt x="370" y="1524"/>
                      <a:pt x="405" y="1536"/>
                    </a:cubicBezTo>
                    <a:cubicBezTo>
                      <a:pt x="430" y="1561"/>
                      <a:pt x="465" y="1576"/>
                      <a:pt x="495" y="1596"/>
                    </a:cubicBezTo>
                    <a:cubicBezTo>
                      <a:pt x="515" y="1626"/>
                      <a:pt x="553" y="1634"/>
                      <a:pt x="585" y="1650"/>
                    </a:cubicBezTo>
                    <a:cubicBezTo>
                      <a:pt x="624" y="1670"/>
                      <a:pt x="581" y="1653"/>
                      <a:pt x="621" y="1680"/>
                    </a:cubicBezTo>
                    <a:cubicBezTo>
                      <a:pt x="626" y="1684"/>
                      <a:pt x="633" y="1683"/>
                      <a:pt x="639" y="1686"/>
                    </a:cubicBezTo>
                    <a:cubicBezTo>
                      <a:pt x="665" y="1700"/>
                      <a:pt x="684" y="1725"/>
                      <a:pt x="711" y="1734"/>
                    </a:cubicBezTo>
                    <a:cubicBezTo>
                      <a:pt x="771" y="1779"/>
                      <a:pt x="836" y="1812"/>
                      <a:pt x="909" y="1836"/>
                    </a:cubicBezTo>
                    <a:cubicBezTo>
                      <a:pt x="1063" y="1824"/>
                      <a:pt x="1039" y="1837"/>
                      <a:pt x="1131" y="1776"/>
                    </a:cubicBezTo>
                    <a:cubicBezTo>
                      <a:pt x="1139" y="1764"/>
                      <a:pt x="1150" y="1754"/>
                      <a:pt x="1155" y="1740"/>
                    </a:cubicBezTo>
                    <a:cubicBezTo>
                      <a:pt x="1169" y="1698"/>
                      <a:pt x="1155" y="1708"/>
                      <a:pt x="1185" y="1698"/>
                    </a:cubicBezTo>
                    <a:cubicBezTo>
                      <a:pt x="1218" y="1648"/>
                      <a:pt x="1291" y="1661"/>
                      <a:pt x="1341" y="1638"/>
                    </a:cubicBezTo>
                    <a:cubicBezTo>
                      <a:pt x="1389" y="1616"/>
                      <a:pt x="1385" y="1617"/>
                      <a:pt x="1425" y="1590"/>
                    </a:cubicBezTo>
                    <a:cubicBezTo>
                      <a:pt x="1431" y="1586"/>
                      <a:pt x="1443" y="1578"/>
                      <a:pt x="1443" y="1578"/>
                    </a:cubicBezTo>
                    <a:cubicBezTo>
                      <a:pt x="1467" y="1542"/>
                      <a:pt x="1505" y="1508"/>
                      <a:pt x="1545" y="1488"/>
                    </a:cubicBezTo>
                    <a:cubicBezTo>
                      <a:pt x="1553" y="1463"/>
                      <a:pt x="1565" y="1449"/>
                      <a:pt x="1587" y="1434"/>
                    </a:cubicBezTo>
                    <a:cubicBezTo>
                      <a:pt x="1597" y="1404"/>
                      <a:pt x="1627" y="1352"/>
                      <a:pt x="1647" y="1326"/>
                    </a:cubicBezTo>
                    <a:cubicBezTo>
                      <a:pt x="1653" y="1258"/>
                      <a:pt x="1656" y="1175"/>
                      <a:pt x="1695" y="1116"/>
                    </a:cubicBezTo>
                    <a:cubicBezTo>
                      <a:pt x="1701" y="1093"/>
                      <a:pt x="1712" y="1078"/>
                      <a:pt x="1719" y="1056"/>
                    </a:cubicBezTo>
                    <a:cubicBezTo>
                      <a:pt x="1721" y="1022"/>
                      <a:pt x="1722" y="988"/>
                      <a:pt x="1725" y="954"/>
                    </a:cubicBezTo>
                    <a:cubicBezTo>
                      <a:pt x="1726" y="948"/>
                      <a:pt x="1734" y="941"/>
                      <a:pt x="1731" y="936"/>
                    </a:cubicBezTo>
                    <a:cubicBezTo>
                      <a:pt x="1726" y="928"/>
                      <a:pt x="1715" y="928"/>
                      <a:pt x="1707" y="924"/>
                    </a:cubicBezTo>
                    <a:cubicBezTo>
                      <a:pt x="1732" y="891"/>
                      <a:pt x="1743" y="858"/>
                      <a:pt x="1761" y="822"/>
                    </a:cubicBezTo>
                    <a:cubicBezTo>
                      <a:pt x="1768" y="779"/>
                      <a:pt x="1775" y="739"/>
                      <a:pt x="1779" y="696"/>
                    </a:cubicBezTo>
                    <a:cubicBezTo>
                      <a:pt x="1773" y="497"/>
                      <a:pt x="1793" y="569"/>
                      <a:pt x="1761" y="474"/>
                    </a:cubicBezTo>
                    <a:cubicBezTo>
                      <a:pt x="1756" y="458"/>
                      <a:pt x="1729" y="467"/>
                      <a:pt x="1713" y="462"/>
                    </a:cubicBezTo>
                    <a:cubicBezTo>
                      <a:pt x="1715" y="452"/>
                      <a:pt x="1709" y="434"/>
                      <a:pt x="1719" y="432"/>
                    </a:cubicBezTo>
                    <a:cubicBezTo>
                      <a:pt x="1724" y="431"/>
                      <a:pt x="1752" y="473"/>
                      <a:pt x="1773" y="480"/>
                    </a:cubicBezTo>
                    <a:cubicBezTo>
                      <a:pt x="1766" y="415"/>
                      <a:pt x="1770" y="377"/>
                      <a:pt x="1701" y="354"/>
                    </a:cubicBezTo>
                    <a:cubicBezTo>
                      <a:pt x="1691" y="325"/>
                      <a:pt x="1703" y="343"/>
                      <a:pt x="1677" y="330"/>
                    </a:cubicBezTo>
                    <a:cubicBezTo>
                      <a:pt x="1671" y="327"/>
                      <a:pt x="1659" y="318"/>
                      <a:pt x="1659" y="31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721" name="Group 138"/>
              <p:cNvGrpSpPr>
                <a:grpSpLocks/>
              </p:cNvGrpSpPr>
              <p:nvPr/>
            </p:nvGrpSpPr>
            <p:grpSpPr bwMode="auto">
              <a:xfrm>
                <a:off x="5222875" y="2563813"/>
                <a:ext cx="258763" cy="246062"/>
                <a:chOff x="1400" y="2127"/>
                <a:chExt cx="163" cy="155"/>
              </a:xfrm>
            </p:grpSpPr>
            <p:sp>
              <p:nvSpPr>
                <p:cNvPr id="1383" name="Freeform 139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84" name="Freeform 140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2" name="Group 141"/>
              <p:cNvGrpSpPr>
                <a:grpSpLocks/>
              </p:cNvGrpSpPr>
              <p:nvPr/>
            </p:nvGrpSpPr>
            <p:grpSpPr bwMode="auto">
              <a:xfrm>
                <a:off x="3927475" y="3859213"/>
                <a:ext cx="258763" cy="246062"/>
                <a:chOff x="1400" y="2127"/>
                <a:chExt cx="163" cy="155"/>
              </a:xfrm>
            </p:grpSpPr>
            <p:sp>
              <p:nvSpPr>
                <p:cNvPr id="1381" name="Freeform 14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82" name="Freeform 14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3" name="Group 144"/>
              <p:cNvGrpSpPr>
                <a:grpSpLocks/>
              </p:cNvGrpSpPr>
              <p:nvPr/>
            </p:nvGrpSpPr>
            <p:grpSpPr bwMode="auto">
              <a:xfrm rot="1874145">
                <a:off x="3698875" y="2182813"/>
                <a:ext cx="1211263" cy="677862"/>
                <a:chOff x="1560" y="1488"/>
                <a:chExt cx="763" cy="427"/>
              </a:xfrm>
            </p:grpSpPr>
            <p:sp>
              <p:nvSpPr>
                <p:cNvPr id="1357" name="Freeform 145"/>
                <p:cNvSpPr>
                  <a:spLocks/>
                </p:cNvSpPr>
                <p:nvPr/>
              </p:nvSpPr>
              <p:spPr bwMode="auto">
                <a:xfrm>
                  <a:off x="1662" y="1588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58" name="Group 146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379" name="Freeform 14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80" name="Freeform 148"/>
                  <p:cNvSpPr>
                    <a:spLocks/>
                  </p:cNvSpPr>
                  <p:nvPr/>
                </p:nvSpPr>
                <p:spPr bwMode="auto">
                  <a:xfrm>
                    <a:off x="1417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59" name="Freeform 149"/>
                <p:cNvSpPr>
                  <a:spLocks/>
                </p:cNvSpPr>
                <p:nvPr/>
              </p:nvSpPr>
              <p:spPr bwMode="auto">
                <a:xfrm>
                  <a:off x="1869" y="172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60" name="Group 150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377" name="Freeform 15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8" name="Freeform 152"/>
                  <p:cNvSpPr>
                    <a:spLocks/>
                  </p:cNvSpPr>
                  <p:nvPr/>
                </p:nvSpPr>
                <p:spPr bwMode="auto">
                  <a:xfrm>
                    <a:off x="1420" y="215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1" name="Group 153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375" name="Freeform 15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6" name="Freeform 155"/>
                  <p:cNvSpPr>
                    <a:spLocks/>
                  </p:cNvSpPr>
                  <p:nvPr/>
                </p:nvSpPr>
                <p:spPr bwMode="auto">
                  <a:xfrm>
                    <a:off x="1416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2" name="Group 156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373" name="Freeform 15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4" name="Freeform 158"/>
                  <p:cNvSpPr>
                    <a:spLocks/>
                  </p:cNvSpPr>
                  <p:nvPr/>
                </p:nvSpPr>
                <p:spPr bwMode="auto">
                  <a:xfrm>
                    <a:off x="1417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63" name="Freeform 159"/>
                <p:cNvSpPr>
                  <a:spLocks/>
                </p:cNvSpPr>
                <p:nvPr/>
              </p:nvSpPr>
              <p:spPr bwMode="auto">
                <a:xfrm>
                  <a:off x="1704" y="1612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4" name="Freeform 160"/>
                <p:cNvSpPr>
                  <a:spLocks/>
                </p:cNvSpPr>
                <p:nvPr/>
              </p:nvSpPr>
              <p:spPr bwMode="auto">
                <a:xfrm>
                  <a:off x="2110" y="1659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5" name="Freeform 161"/>
                <p:cNvSpPr>
                  <a:spLocks/>
                </p:cNvSpPr>
                <p:nvPr/>
              </p:nvSpPr>
              <p:spPr bwMode="auto">
                <a:xfrm>
                  <a:off x="1651" y="175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6" name="Freeform 162"/>
                <p:cNvSpPr>
                  <a:spLocks/>
                </p:cNvSpPr>
                <p:nvPr/>
              </p:nvSpPr>
              <p:spPr bwMode="auto">
                <a:xfrm>
                  <a:off x="2074" y="1533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67" name="Group 163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371" name="Freeform 16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2" name="Freeform 16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8" name="Group 166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369" name="Freeform 16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0" name="Freeform 168"/>
                  <p:cNvSpPr>
                    <a:spLocks/>
                  </p:cNvSpPr>
                  <p:nvPr/>
                </p:nvSpPr>
                <p:spPr bwMode="auto">
                  <a:xfrm>
                    <a:off x="1419" y="216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24" name="Group 169"/>
              <p:cNvGrpSpPr>
                <a:grpSpLocks/>
              </p:cNvGrpSpPr>
              <p:nvPr/>
            </p:nvGrpSpPr>
            <p:grpSpPr bwMode="auto">
              <a:xfrm>
                <a:off x="5222875" y="2640013"/>
                <a:ext cx="698500" cy="627062"/>
                <a:chOff x="2956" y="2016"/>
                <a:chExt cx="440" cy="395"/>
              </a:xfrm>
            </p:grpSpPr>
            <p:sp>
              <p:nvSpPr>
                <p:cNvPr id="1340" name="Freeform 170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41" name="Group 171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55" name="Freeform 17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6" name="Freeform 17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42" name="Group 174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53" name="Freeform 175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4" name="Freeform 176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43" name="Group 177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51" name="Freeform 17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2" name="Freeform 17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44" name="Freeform 180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45" name="Freeform 181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46" name="Freeform 182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47" name="Group 183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49" name="Freeform 18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0" name="Freeform 18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48" name="Freeform 186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5" name="Group 187"/>
              <p:cNvGrpSpPr>
                <a:grpSpLocks/>
              </p:cNvGrpSpPr>
              <p:nvPr/>
            </p:nvGrpSpPr>
            <p:grpSpPr bwMode="auto">
              <a:xfrm>
                <a:off x="3317875" y="2868613"/>
                <a:ext cx="698500" cy="627062"/>
                <a:chOff x="2956" y="2016"/>
                <a:chExt cx="440" cy="395"/>
              </a:xfrm>
            </p:grpSpPr>
            <p:sp>
              <p:nvSpPr>
                <p:cNvPr id="1323" name="Freeform 188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24" name="Group 189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38" name="Freeform 190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9" name="Freeform 191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25" name="Group 192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36" name="Freeform 193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7" name="Freeform 194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26" name="Group 195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34" name="Freeform 19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" name="Freeform 19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27" name="Freeform 198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28" name="Freeform 199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29" name="Freeform 200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30" name="Group 201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32" name="Freeform 20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" name="Freeform 20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31" name="Freeform 204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6" name="Group 205"/>
              <p:cNvGrpSpPr>
                <a:grpSpLocks/>
              </p:cNvGrpSpPr>
              <p:nvPr/>
            </p:nvGrpSpPr>
            <p:grpSpPr bwMode="auto">
              <a:xfrm>
                <a:off x="4003675" y="3554413"/>
                <a:ext cx="698500" cy="627062"/>
                <a:chOff x="2956" y="2016"/>
                <a:chExt cx="440" cy="395"/>
              </a:xfrm>
            </p:grpSpPr>
            <p:sp>
              <p:nvSpPr>
                <p:cNvPr id="1306" name="Freeform 206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07" name="Group 207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21" name="Freeform 20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22" name="Freeform 20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08" name="Group 210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19" name="Freeform 21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20" name="Freeform 212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09" name="Group 213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17" name="Freeform 21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18" name="Freeform 21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10" name="Freeform 216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11" name="Freeform 217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12" name="Freeform 218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13" name="Group 219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15" name="Freeform 220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16" name="Freeform 221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14" name="Freeform 222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7" name="Group 223"/>
              <p:cNvGrpSpPr>
                <a:grpSpLocks/>
              </p:cNvGrpSpPr>
              <p:nvPr/>
            </p:nvGrpSpPr>
            <p:grpSpPr bwMode="auto">
              <a:xfrm>
                <a:off x="3165475" y="3478213"/>
                <a:ext cx="698500" cy="627062"/>
                <a:chOff x="2956" y="2016"/>
                <a:chExt cx="440" cy="395"/>
              </a:xfrm>
            </p:grpSpPr>
            <p:sp>
              <p:nvSpPr>
                <p:cNvPr id="1289" name="Freeform 224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90" name="Group 225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04" name="Freeform 22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5" name="Freeform 22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91" name="Group 228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02" name="Freeform 22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3" name="Freeform 230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92" name="Group 231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00" name="Freeform 23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1" name="Freeform 23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93" name="Freeform 234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94" name="Freeform 235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95" name="Freeform 236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96" name="Group 237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298" name="Freeform 23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99" name="Freeform 23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97" name="Freeform 240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8" name="Group 241"/>
              <p:cNvGrpSpPr>
                <a:grpSpLocks/>
              </p:cNvGrpSpPr>
              <p:nvPr/>
            </p:nvGrpSpPr>
            <p:grpSpPr bwMode="auto">
              <a:xfrm rot="-8585416">
                <a:off x="3775075" y="4164013"/>
                <a:ext cx="1211263" cy="677862"/>
                <a:chOff x="1560" y="1488"/>
                <a:chExt cx="763" cy="427"/>
              </a:xfrm>
            </p:grpSpPr>
            <p:sp>
              <p:nvSpPr>
                <p:cNvPr id="1265" name="Freeform 242"/>
                <p:cNvSpPr>
                  <a:spLocks/>
                </p:cNvSpPr>
                <p:nvPr/>
              </p:nvSpPr>
              <p:spPr bwMode="auto">
                <a:xfrm>
                  <a:off x="1666" y="1589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66" name="Group 243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287" name="Freeform 24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8" name="Freeform 245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67" name="Freeform 246"/>
                <p:cNvSpPr>
                  <a:spLocks/>
                </p:cNvSpPr>
                <p:nvPr/>
              </p:nvSpPr>
              <p:spPr bwMode="auto">
                <a:xfrm>
                  <a:off x="1861" y="1723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68" name="Group 247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285" name="Freeform 24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6" name="Freeform 249"/>
                  <p:cNvSpPr>
                    <a:spLocks/>
                  </p:cNvSpPr>
                  <p:nvPr/>
                </p:nvSpPr>
                <p:spPr bwMode="auto">
                  <a:xfrm>
                    <a:off x="1442" y="2161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69" name="Group 250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283" name="Freeform 25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4" name="Freeform 252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70" name="Group 253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81" name="Freeform 25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2" name="Freeform 255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71" name="Freeform 256"/>
                <p:cNvSpPr>
                  <a:spLocks/>
                </p:cNvSpPr>
                <p:nvPr/>
              </p:nvSpPr>
              <p:spPr bwMode="auto">
                <a:xfrm>
                  <a:off x="1707" y="161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2" name="Freeform 257"/>
                <p:cNvSpPr>
                  <a:spLocks/>
                </p:cNvSpPr>
                <p:nvPr/>
              </p:nvSpPr>
              <p:spPr bwMode="auto">
                <a:xfrm>
                  <a:off x="2112" y="1660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3" name="Freeform 258"/>
                <p:cNvSpPr>
                  <a:spLocks/>
                </p:cNvSpPr>
                <p:nvPr/>
              </p:nvSpPr>
              <p:spPr bwMode="auto">
                <a:xfrm>
                  <a:off x="1652" y="175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4" name="Freeform 259"/>
                <p:cNvSpPr>
                  <a:spLocks/>
                </p:cNvSpPr>
                <p:nvPr/>
              </p:nvSpPr>
              <p:spPr bwMode="auto">
                <a:xfrm>
                  <a:off x="2078" y="153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75" name="Group 260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79" name="Freeform 26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0" name="Freeform 262"/>
                  <p:cNvSpPr>
                    <a:spLocks/>
                  </p:cNvSpPr>
                  <p:nvPr/>
                </p:nvSpPr>
                <p:spPr bwMode="auto">
                  <a:xfrm>
                    <a:off x="1437" y="215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76" name="Group 263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277" name="Freeform 26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78" name="Freeform 265"/>
                  <p:cNvSpPr>
                    <a:spLocks/>
                  </p:cNvSpPr>
                  <p:nvPr/>
                </p:nvSpPr>
                <p:spPr bwMode="auto">
                  <a:xfrm>
                    <a:off x="1444" y="2154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29" name="Group 266"/>
              <p:cNvGrpSpPr>
                <a:grpSpLocks/>
              </p:cNvGrpSpPr>
              <p:nvPr/>
            </p:nvGrpSpPr>
            <p:grpSpPr bwMode="auto">
              <a:xfrm rot="-2173390">
                <a:off x="4765675" y="3859213"/>
                <a:ext cx="1211263" cy="677862"/>
                <a:chOff x="1560" y="1488"/>
                <a:chExt cx="763" cy="427"/>
              </a:xfrm>
            </p:grpSpPr>
            <p:sp>
              <p:nvSpPr>
                <p:cNvPr id="1241" name="Freeform 267"/>
                <p:cNvSpPr>
                  <a:spLocks/>
                </p:cNvSpPr>
                <p:nvPr/>
              </p:nvSpPr>
              <p:spPr bwMode="auto">
                <a:xfrm>
                  <a:off x="1663" y="1589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42" name="Group 268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263" name="Freeform 26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4" name="Freeform 270"/>
                  <p:cNvSpPr>
                    <a:spLocks/>
                  </p:cNvSpPr>
                  <p:nvPr/>
                </p:nvSpPr>
                <p:spPr bwMode="auto">
                  <a:xfrm>
                    <a:off x="1420" y="2148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43" name="Freeform 271"/>
                <p:cNvSpPr>
                  <a:spLocks/>
                </p:cNvSpPr>
                <p:nvPr/>
              </p:nvSpPr>
              <p:spPr bwMode="auto">
                <a:xfrm>
                  <a:off x="1871" y="1727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44" name="Group 272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261" name="Freeform 273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2" name="Freeform 274"/>
                  <p:cNvSpPr>
                    <a:spLocks/>
                  </p:cNvSpPr>
                  <p:nvPr/>
                </p:nvSpPr>
                <p:spPr bwMode="auto">
                  <a:xfrm>
                    <a:off x="1424" y="2153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45" name="Group 275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259" name="Freeform 27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0" name="Freeform 27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46" name="Group 278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57" name="Freeform 27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8" name="Freeform 280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247" name="Freeform 281"/>
                <p:cNvSpPr>
                  <a:spLocks/>
                </p:cNvSpPr>
                <p:nvPr/>
              </p:nvSpPr>
              <p:spPr bwMode="auto">
                <a:xfrm>
                  <a:off x="1706" y="161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48" name="Freeform 282"/>
                <p:cNvSpPr>
                  <a:spLocks/>
                </p:cNvSpPr>
                <p:nvPr/>
              </p:nvSpPr>
              <p:spPr bwMode="auto">
                <a:xfrm>
                  <a:off x="2097" y="162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49" name="Freeform 283"/>
                <p:cNvSpPr>
                  <a:spLocks/>
                </p:cNvSpPr>
                <p:nvPr/>
              </p:nvSpPr>
              <p:spPr bwMode="auto">
                <a:xfrm>
                  <a:off x="1652" y="175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50" name="Freeform 284"/>
                <p:cNvSpPr>
                  <a:spLocks/>
                </p:cNvSpPr>
                <p:nvPr/>
              </p:nvSpPr>
              <p:spPr bwMode="auto">
                <a:xfrm>
                  <a:off x="2077" y="1537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51" name="Group 285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55" name="Freeform 28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6" name="Freeform 287"/>
                  <p:cNvSpPr>
                    <a:spLocks/>
                  </p:cNvSpPr>
                  <p:nvPr/>
                </p:nvSpPr>
                <p:spPr bwMode="auto">
                  <a:xfrm>
                    <a:off x="1431" y="215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52" name="Group 288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253" name="Freeform 28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4" name="Freeform 290"/>
                  <p:cNvSpPr>
                    <a:spLocks/>
                  </p:cNvSpPr>
                  <p:nvPr/>
                </p:nvSpPr>
                <p:spPr bwMode="auto">
                  <a:xfrm>
                    <a:off x="1423" y="2154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30" name="Group 291"/>
              <p:cNvGrpSpPr>
                <a:grpSpLocks/>
              </p:cNvGrpSpPr>
              <p:nvPr/>
            </p:nvGrpSpPr>
            <p:grpSpPr bwMode="auto">
              <a:xfrm>
                <a:off x="5146675" y="2182827"/>
                <a:ext cx="428625" cy="411162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172" name="Freeform 292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73" name="Group 293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38" name="Freeform 29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9" name="Freeform 29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40" name="Freeform 29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74" name="Group 297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35" name="Freeform 29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6" name="Freeform 29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7" name="Freeform 30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75" name="Freeform 301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6" name="Freeform 302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7" name="Freeform 303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8" name="Freeform 304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9" name="Freeform 305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0" name="Freeform 306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1" name="Freeform 307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2" name="Freeform 308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3" name="Freeform 309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4" name="Freeform 310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5" name="Freeform 311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6" name="Freeform 312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7" name="Freeform 313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8" name="Freeform 314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9" name="Freeform 315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90" name="Group 316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32" name="Freeform 317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3" name="Freeform 318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4" name="Freeform 319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91" name="Group 320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29" name="Freeform 321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0" name="Freeform 322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1" name="Freeform 323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92" name="Freeform 324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3" name="Freeform 325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4" name="Freeform 326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5" name="Freeform 327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6" name="Freeform 328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7" name="Freeform 329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8" name="Freeform 330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9" name="Freeform 331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0" name="Freeform 332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1" name="Freeform 333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2" name="Freeform 334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3" name="Freeform 335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4" name="Freeform 336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5" name="Freeform 337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6" name="Freeform 338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07" name="Group 339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26" name="Freeform 34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7" name="Freeform 34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8" name="Freeform 34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08" name="Group 343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23" name="Freeform 34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4" name="Freeform 34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5" name="Freeform 34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09" name="Freeform 347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0" name="Freeform 348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1" name="Freeform 349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2" name="Freeform 350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3" name="Freeform 351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4" name="Freeform 352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5" name="Freeform 353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6" name="Freeform 354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7" name="Freeform 355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8" name="Freeform 356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9" name="Freeform 357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0" name="Freeform 358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1" name="Freeform 359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2" name="Freeform 360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31" name="Group 361"/>
              <p:cNvGrpSpPr>
                <a:grpSpLocks/>
              </p:cNvGrpSpPr>
              <p:nvPr/>
            </p:nvGrpSpPr>
            <p:grpSpPr bwMode="auto">
              <a:xfrm rot="-621878">
                <a:off x="3687763" y="2532077"/>
                <a:ext cx="2220912" cy="809625"/>
                <a:chOff x="1625" y="1468"/>
                <a:chExt cx="1399" cy="51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63" name="Freeform 362"/>
                <p:cNvSpPr>
                  <a:spLocks/>
                </p:cNvSpPr>
                <p:nvPr/>
              </p:nvSpPr>
              <p:spPr bwMode="auto">
                <a:xfrm rot="-3405074">
                  <a:off x="2198" y="1175"/>
                  <a:ext cx="235" cy="1372"/>
                </a:xfrm>
                <a:custGeom>
                  <a:avLst/>
                  <a:gdLst>
                    <a:gd name="T0" fmla="*/ 86 w 271"/>
                    <a:gd name="T1" fmla="*/ 1 h 2744"/>
                    <a:gd name="T2" fmla="*/ 52 w 271"/>
                    <a:gd name="T3" fmla="*/ 10 h 2744"/>
                    <a:gd name="T4" fmla="*/ 40 w 271"/>
                    <a:gd name="T5" fmla="*/ 27 h 2744"/>
                    <a:gd name="T6" fmla="*/ 43 w 271"/>
                    <a:gd name="T7" fmla="*/ 43 h 2744"/>
                    <a:gd name="T8" fmla="*/ 36 w 271"/>
                    <a:gd name="T9" fmla="*/ 54 h 2744"/>
                    <a:gd name="T10" fmla="*/ 36 w 271"/>
                    <a:gd name="T11" fmla="*/ 67 h 2744"/>
                    <a:gd name="T12" fmla="*/ 40 w 271"/>
                    <a:gd name="T13" fmla="*/ 86 h 2744"/>
                    <a:gd name="T14" fmla="*/ 36 w 271"/>
                    <a:gd name="T15" fmla="*/ 97 h 2744"/>
                    <a:gd name="T16" fmla="*/ 43 w 271"/>
                    <a:gd name="T17" fmla="*/ 111 h 2744"/>
                    <a:gd name="T18" fmla="*/ 30 w 271"/>
                    <a:gd name="T19" fmla="*/ 127 h 2744"/>
                    <a:gd name="T20" fmla="*/ 37 w 271"/>
                    <a:gd name="T21" fmla="*/ 142 h 2744"/>
                    <a:gd name="T22" fmla="*/ 40 w 271"/>
                    <a:gd name="T23" fmla="*/ 156 h 2744"/>
                    <a:gd name="T24" fmla="*/ 30 w 271"/>
                    <a:gd name="T25" fmla="*/ 170 h 2744"/>
                    <a:gd name="T26" fmla="*/ 36 w 271"/>
                    <a:gd name="T27" fmla="*/ 182 h 2744"/>
                    <a:gd name="T28" fmla="*/ 37 w 271"/>
                    <a:gd name="T29" fmla="*/ 197 h 2744"/>
                    <a:gd name="T30" fmla="*/ 28 w 271"/>
                    <a:gd name="T31" fmla="*/ 210 h 2744"/>
                    <a:gd name="T32" fmla="*/ 28 w 271"/>
                    <a:gd name="T33" fmla="*/ 224 h 2744"/>
                    <a:gd name="T34" fmla="*/ 34 w 271"/>
                    <a:gd name="T35" fmla="*/ 237 h 2744"/>
                    <a:gd name="T36" fmla="*/ 31 w 271"/>
                    <a:gd name="T37" fmla="*/ 251 h 2744"/>
                    <a:gd name="T38" fmla="*/ 24 w 271"/>
                    <a:gd name="T39" fmla="*/ 266 h 2744"/>
                    <a:gd name="T40" fmla="*/ 24 w 271"/>
                    <a:gd name="T41" fmla="*/ 286 h 2744"/>
                    <a:gd name="T42" fmla="*/ 14 w 271"/>
                    <a:gd name="T43" fmla="*/ 300 h 2744"/>
                    <a:gd name="T44" fmla="*/ 20 w 271"/>
                    <a:gd name="T45" fmla="*/ 312 h 2744"/>
                    <a:gd name="T46" fmla="*/ 8 w 271"/>
                    <a:gd name="T47" fmla="*/ 322 h 2744"/>
                    <a:gd name="T48" fmla="*/ 0 w 271"/>
                    <a:gd name="T49" fmla="*/ 335 h 2744"/>
                    <a:gd name="T50" fmla="*/ 28 w 271"/>
                    <a:gd name="T51" fmla="*/ 342 h 2744"/>
                    <a:gd name="T52" fmla="*/ 95 w 271"/>
                    <a:gd name="T53" fmla="*/ 343 h 2744"/>
                    <a:gd name="T54" fmla="*/ 160 w 271"/>
                    <a:gd name="T55" fmla="*/ 340 h 2744"/>
                    <a:gd name="T56" fmla="*/ 177 w 271"/>
                    <a:gd name="T57" fmla="*/ 336 h 2744"/>
                    <a:gd name="T58" fmla="*/ 172 w 271"/>
                    <a:gd name="T59" fmla="*/ 331 h 2744"/>
                    <a:gd name="T60" fmla="*/ 157 w 271"/>
                    <a:gd name="T61" fmla="*/ 325 h 2744"/>
                    <a:gd name="T62" fmla="*/ 145 w 271"/>
                    <a:gd name="T63" fmla="*/ 317 h 2744"/>
                    <a:gd name="T64" fmla="*/ 141 w 271"/>
                    <a:gd name="T65" fmla="*/ 305 h 2744"/>
                    <a:gd name="T66" fmla="*/ 151 w 271"/>
                    <a:gd name="T67" fmla="*/ 294 h 2744"/>
                    <a:gd name="T68" fmla="*/ 145 w 271"/>
                    <a:gd name="T69" fmla="*/ 282 h 2744"/>
                    <a:gd name="T70" fmla="*/ 155 w 271"/>
                    <a:gd name="T71" fmla="*/ 264 h 2744"/>
                    <a:gd name="T72" fmla="*/ 150 w 271"/>
                    <a:gd name="T73" fmla="*/ 248 h 2744"/>
                    <a:gd name="T74" fmla="*/ 155 w 271"/>
                    <a:gd name="T75" fmla="*/ 235 h 2744"/>
                    <a:gd name="T76" fmla="*/ 161 w 271"/>
                    <a:gd name="T77" fmla="*/ 220 h 2744"/>
                    <a:gd name="T78" fmla="*/ 160 w 271"/>
                    <a:gd name="T79" fmla="*/ 207 h 2744"/>
                    <a:gd name="T80" fmla="*/ 150 w 271"/>
                    <a:gd name="T81" fmla="*/ 196 h 2744"/>
                    <a:gd name="T82" fmla="*/ 160 w 271"/>
                    <a:gd name="T83" fmla="*/ 182 h 2744"/>
                    <a:gd name="T84" fmla="*/ 165 w 271"/>
                    <a:gd name="T85" fmla="*/ 169 h 2744"/>
                    <a:gd name="T86" fmla="*/ 156 w 271"/>
                    <a:gd name="T87" fmla="*/ 156 h 2744"/>
                    <a:gd name="T88" fmla="*/ 156 w 271"/>
                    <a:gd name="T89" fmla="*/ 144 h 2744"/>
                    <a:gd name="T90" fmla="*/ 163 w 271"/>
                    <a:gd name="T91" fmla="*/ 132 h 2744"/>
                    <a:gd name="T92" fmla="*/ 156 w 271"/>
                    <a:gd name="T93" fmla="*/ 119 h 2744"/>
                    <a:gd name="T94" fmla="*/ 165 w 271"/>
                    <a:gd name="T95" fmla="*/ 100 h 2744"/>
                    <a:gd name="T96" fmla="*/ 167 w 271"/>
                    <a:gd name="T97" fmla="*/ 87 h 2744"/>
                    <a:gd name="T98" fmla="*/ 160 w 271"/>
                    <a:gd name="T99" fmla="*/ 77 h 2744"/>
                    <a:gd name="T100" fmla="*/ 167 w 271"/>
                    <a:gd name="T101" fmla="*/ 59 h 2744"/>
                    <a:gd name="T102" fmla="*/ 160 w 271"/>
                    <a:gd name="T103" fmla="*/ 45 h 2744"/>
                    <a:gd name="T104" fmla="*/ 157 w 271"/>
                    <a:gd name="T105" fmla="*/ 28 h 2744"/>
                    <a:gd name="T106" fmla="*/ 164 w 271"/>
                    <a:gd name="T107" fmla="*/ 14 h 2744"/>
                    <a:gd name="T108" fmla="*/ 148 w 271"/>
                    <a:gd name="T109" fmla="*/ 3 h 2744"/>
                    <a:gd name="T110" fmla="*/ 105 w 271"/>
                    <a:gd name="T111" fmla="*/ 0 h 27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1"/>
                    <a:gd name="T169" fmla="*/ 0 h 2744"/>
                    <a:gd name="T170" fmla="*/ 271 w 271"/>
                    <a:gd name="T171" fmla="*/ 2744 h 27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1" h="2744">
                      <a:moveTo>
                        <a:pt x="160" y="0"/>
                      </a:moveTo>
                      <a:lnTo>
                        <a:pt x="131" y="12"/>
                      </a:lnTo>
                      <a:lnTo>
                        <a:pt x="116" y="31"/>
                      </a:lnTo>
                      <a:lnTo>
                        <a:pt x="79" y="79"/>
                      </a:lnTo>
                      <a:lnTo>
                        <a:pt x="61" y="142"/>
                      </a:lnTo>
                      <a:lnTo>
                        <a:pt x="61" y="220"/>
                      </a:lnTo>
                      <a:lnTo>
                        <a:pt x="70" y="278"/>
                      </a:lnTo>
                      <a:lnTo>
                        <a:pt x="67" y="345"/>
                      </a:lnTo>
                      <a:lnTo>
                        <a:pt x="61" y="397"/>
                      </a:lnTo>
                      <a:lnTo>
                        <a:pt x="55" y="437"/>
                      </a:lnTo>
                      <a:lnTo>
                        <a:pt x="55" y="489"/>
                      </a:lnTo>
                      <a:lnTo>
                        <a:pt x="55" y="535"/>
                      </a:lnTo>
                      <a:lnTo>
                        <a:pt x="67" y="613"/>
                      </a:lnTo>
                      <a:lnTo>
                        <a:pt x="61" y="685"/>
                      </a:lnTo>
                      <a:lnTo>
                        <a:pt x="52" y="736"/>
                      </a:lnTo>
                      <a:lnTo>
                        <a:pt x="55" y="779"/>
                      </a:lnTo>
                      <a:lnTo>
                        <a:pt x="61" y="825"/>
                      </a:lnTo>
                      <a:lnTo>
                        <a:pt x="67" y="888"/>
                      </a:lnTo>
                      <a:lnTo>
                        <a:pt x="61" y="959"/>
                      </a:lnTo>
                      <a:lnTo>
                        <a:pt x="46" y="1023"/>
                      </a:lnTo>
                      <a:lnTo>
                        <a:pt x="49" y="1085"/>
                      </a:lnTo>
                      <a:lnTo>
                        <a:pt x="58" y="1136"/>
                      </a:lnTo>
                      <a:lnTo>
                        <a:pt x="61" y="1188"/>
                      </a:lnTo>
                      <a:lnTo>
                        <a:pt x="61" y="1243"/>
                      </a:lnTo>
                      <a:lnTo>
                        <a:pt x="49" y="1313"/>
                      </a:lnTo>
                      <a:lnTo>
                        <a:pt x="46" y="1356"/>
                      </a:lnTo>
                      <a:lnTo>
                        <a:pt x="49" y="1408"/>
                      </a:lnTo>
                      <a:lnTo>
                        <a:pt x="55" y="1463"/>
                      </a:lnTo>
                      <a:lnTo>
                        <a:pt x="55" y="1526"/>
                      </a:lnTo>
                      <a:lnTo>
                        <a:pt x="58" y="1579"/>
                      </a:lnTo>
                      <a:lnTo>
                        <a:pt x="52" y="1621"/>
                      </a:lnTo>
                      <a:lnTo>
                        <a:pt x="43" y="1683"/>
                      </a:lnTo>
                      <a:lnTo>
                        <a:pt x="43" y="1741"/>
                      </a:lnTo>
                      <a:lnTo>
                        <a:pt x="43" y="1796"/>
                      </a:lnTo>
                      <a:lnTo>
                        <a:pt x="49" y="1840"/>
                      </a:lnTo>
                      <a:lnTo>
                        <a:pt x="52" y="1899"/>
                      </a:lnTo>
                      <a:lnTo>
                        <a:pt x="61" y="1951"/>
                      </a:lnTo>
                      <a:lnTo>
                        <a:pt x="49" y="2012"/>
                      </a:lnTo>
                      <a:lnTo>
                        <a:pt x="37" y="2061"/>
                      </a:lnTo>
                      <a:lnTo>
                        <a:pt x="37" y="2123"/>
                      </a:lnTo>
                      <a:lnTo>
                        <a:pt x="43" y="2210"/>
                      </a:lnTo>
                      <a:lnTo>
                        <a:pt x="37" y="2284"/>
                      </a:lnTo>
                      <a:lnTo>
                        <a:pt x="24" y="2352"/>
                      </a:lnTo>
                      <a:lnTo>
                        <a:pt x="21" y="2394"/>
                      </a:lnTo>
                      <a:lnTo>
                        <a:pt x="24" y="2453"/>
                      </a:lnTo>
                      <a:lnTo>
                        <a:pt x="30" y="2495"/>
                      </a:lnTo>
                      <a:lnTo>
                        <a:pt x="24" y="2539"/>
                      </a:lnTo>
                      <a:lnTo>
                        <a:pt x="12" y="2570"/>
                      </a:lnTo>
                      <a:lnTo>
                        <a:pt x="6" y="2625"/>
                      </a:lnTo>
                      <a:lnTo>
                        <a:pt x="0" y="2680"/>
                      </a:lnTo>
                      <a:lnTo>
                        <a:pt x="3" y="2719"/>
                      </a:lnTo>
                      <a:lnTo>
                        <a:pt x="43" y="2735"/>
                      </a:lnTo>
                      <a:lnTo>
                        <a:pt x="85" y="2744"/>
                      </a:lnTo>
                      <a:lnTo>
                        <a:pt x="147" y="2744"/>
                      </a:lnTo>
                      <a:lnTo>
                        <a:pt x="205" y="2735"/>
                      </a:lnTo>
                      <a:lnTo>
                        <a:pt x="244" y="2719"/>
                      </a:lnTo>
                      <a:lnTo>
                        <a:pt x="268" y="2703"/>
                      </a:lnTo>
                      <a:lnTo>
                        <a:pt x="271" y="2688"/>
                      </a:lnTo>
                      <a:lnTo>
                        <a:pt x="270" y="2675"/>
                      </a:lnTo>
                      <a:lnTo>
                        <a:pt x="263" y="2648"/>
                      </a:lnTo>
                      <a:lnTo>
                        <a:pt x="256" y="2627"/>
                      </a:lnTo>
                      <a:lnTo>
                        <a:pt x="241" y="2597"/>
                      </a:lnTo>
                      <a:lnTo>
                        <a:pt x="233" y="2572"/>
                      </a:lnTo>
                      <a:lnTo>
                        <a:pt x="223" y="2530"/>
                      </a:lnTo>
                      <a:lnTo>
                        <a:pt x="221" y="2493"/>
                      </a:lnTo>
                      <a:lnTo>
                        <a:pt x="217" y="2434"/>
                      </a:lnTo>
                      <a:lnTo>
                        <a:pt x="227" y="2390"/>
                      </a:lnTo>
                      <a:lnTo>
                        <a:pt x="232" y="2349"/>
                      </a:lnTo>
                      <a:lnTo>
                        <a:pt x="227" y="2296"/>
                      </a:lnTo>
                      <a:lnTo>
                        <a:pt x="223" y="2251"/>
                      </a:lnTo>
                      <a:lnTo>
                        <a:pt x="229" y="2193"/>
                      </a:lnTo>
                      <a:lnTo>
                        <a:pt x="238" y="2110"/>
                      </a:lnTo>
                      <a:lnTo>
                        <a:pt x="233" y="2044"/>
                      </a:lnTo>
                      <a:lnTo>
                        <a:pt x="229" y="1988"/>
                      </a:lnTo>
                      <a:lnTo>
                        <a:pt x="229" y="1927"/>
                      </a:lnTo>
                      <a:lnTo>
                        <a:pt x="238" y="1884"/>
                      </a:lnTo>
                      <a:lnTo>
                        <a:pt x="244" y="1823"/>
                      </a:lnTo>
                      <a:lnTo>
                        <a:pt x="247" y="1762"/>
                      </a:lnTo>
                      <a:lnTo>
                        <a:pt x="247" y="1716"/>
                      </a:lnTo>
                      <a:lnTo>
                        <a:pt x="244" y="1661"/>
                      </a:lnTo>
                      <a:lnTo>
                        <a:pt x="238" y="1615"/>
                      </a:lnTo>
                      <a:lnTo>
                        <a:pt x="229" y="1573"/>
                      </a:lnTo>
                      <a:lnTo>
                        <a:pt x="233" y="1533"/>
                      </a:lnTo>
                      <a:lnTo>
                        <a:pt x="244" y="1456"/>
                      </a:lnTo>
                      <a:lnTo>
                        <a:pt x="253" y="1395"/>
                      </a:lnTo>
                      <a:lnTo>
                        <a:pt x="253" y="1346"/>
                      </a:lnTo>
                      <a:lnTo>
                        <a:pt x="250" y="1295"/>
                      </a:lnTo>
                      <a:lnTo>
                        <a:pt x="239" y="1243"/>
                      </a:lnTo>
                      <a:lnTo>
                        <a:pt x="238" y="1197"/>
                      </a:lnTo>
                      <a:lnTo>
                        <a:pt x="239" y="1148"/>
                      </a:lnTo>
                      <a:lnTo>
                        <a:pt x="244" y="1102"/>
                      </a:lnTo>
                      <a:lnTo>
                        <a:pt x="250" y="1056"/>
                      </a:lnTo>
                      <a:lnTo>
                        <a:pt x="250" y="1010"/>
                      </a:lnTo>
                      <a:lnTo>
                        <a:pt x="239" y="959"/>
                      </a:lnTo>
                      <a:lnTo>
                        <a:pt x="239" y="873"/>
                      </a:lnTo>
                      <a:lnTo>
                        <a:pt x="253" y="804"/>
                      </a:lnTo>
                      <a:lnTo>
                        <a:pt x="256" y="761"/>
                      </a:lnTo>
                      <a:lnTo>
                        <a:pt x="256" y="700"/>
                      </a:lnTo>
                      <a:lnTo>
                        <a:pt x="251" y="652"/>
                      </a:lnTo>
                      <a:lnTo>
                        <a:pt x="244" y="611"/>
                      </a:lnTo>
                      <a:lnTo>
                        <a:pt x="253" y="538"/>
                      </a:lnTo>
                      <a:lnTo>
                        <a:pt x="256" y="474"/>
                      </a:lnTo>
                      <a:lnTo>
                        <a:pt x="250" y="400"/>
                      </a:lnTo>
                      <a:lnTo>
                        <a:pt x="245" y="362"/>
                      </a:lnTo>
                      <a:lnTo>
                        <a:pt x="238" y="287"/>
                      </a:lnTo>
                      <a:lnTo>
                        <a:pt x="241" y="229"/>
                      </a:lnTo>
                      <a:lnTo>
                        <a:pt x="250" y="171"/>
                      </a:lnTo>
                      <a:lnTo>
                        <a:pt x="251" y="117"/>
                      </a:lnTo>
                      <a:lnTo>
                        <a:pt x="241" y="67"/>
                      </a:lnTo>
                      <a:lnTo>
                        <a:pt x="227" y="31"/>
                      </a:lnTo>
                      <a:lnTo>
                        <a:pt x="195" y="9"/>
                      </a:lnTo>
                      <a:lnTo>
                        <a:pt x="16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4" name="Freeform 363"/>
                <p:cNvSpPr>
                  <a:spLocks/>
                </p:cNvSpPr>
                <p:nvPr/>
              </p:nvSpPr>
              <p:spPr bwMode="auto">
                <a:xfrm rot="-3405074">
                  <a:off x="2276" y="1145"/>
                  <a:ext cx="134" cy="1362"/>
                </a:xfrm>
                <a:custGeom>
                  <a:avLst/>
                  <a:gdLst>
                    <a:gd name="T0" fmla="*/ 40 w 154"/>
                    <a:gd name="T1" fmla="*/ 2 h 2725"/>
                    <a:gd name="T2" fmla="*/ 44 w 154"/>
                    <a:gd name="T3" fmla="*/ 16 h 2725"/>
                    <a:gd name="T4" fmla="*/ 25 w 154"/>
                    <a:gd name="T5" fmla="*/ 33 h 2725"/>
                    <a:gd name="T6" fmla="*/ 44 w 154"/>
                    <a:gd name="T7" fmla="*/ 48 h 2725"/>
                    <a:gd name="T8" fmla="*/ 38 w 154"/>
                    <a:gd name="T9" fmla="*/ 60 h 2725"/>
                    <a:gd name="T10" fmla="*/ 29 w 154"/>
                    <a:gd name="T11" fmla="*/ 76 h 2725"/>
                    <a:gd name="T12" fmla="*/ 38 w 154"/>
                    <a:gd name="T13" fmla="*/ 90 h 2725"/>
                    <a:gd name="T14" fmla="*/ 33 w 154"/>
                    <a:gd name="T15" fmla="*/ 102 h 2725"/>
                    <a:gd name="T16" fmla="*/ 29 w 154"/>
                    <a:gd name="T17" fmla="*/ 117 h 2725"/>
                    <a:gd name="T18" fmla="*/ 38 w 154"/>
                    <a:gd name="T19" fmla="*/ 134 h 2725"/>
                    <a:gd name="T20" fmla="*/ 29 w 154"/>
                    <a:gd name="T21" fmla="*/ 148 h 2725"/>
                    <a:gd name="T22" fmla="*/ 31 w 154"/>
                    <a:gd name="T23" fmla="*/ 161 h 2725"/>
                    <a:gd name="T24" fmla="*/ 37 w 154"/>
                    <a:gd name="T25" fmla="*/ 176 h 2725"/>
                    <a:gd name="T26" fmla="*/ 20 w 154"/>
                    <a:gd name="T27" fmla="*/ 189 h 2725"/>
                    <a:gd name="T28" fmla="*/ 29 w 154"/>
                    <a:gd name="T29" fmla="*/ 202 h 2725"/>
                    <a:gd name="T30" fmla="*/ 35 w 154"/>
                    <a:gd name="T31" fmla="*/ 217 h 2725"/>
                    <a:gd name="T32" fmla="*/ 29 w 154"/>
                    <a:gd name="T33" fmla="*/ 229 h 2725"/>
                    <a:gd name="T34" fmla="*/ 23 w 154"/>
                    <a:gd name="T35" fmla="*/ 242 h 2725"/>
                    <a:gd name="T36" fmla="*/ 29 w 154"/>
                    <a:gd name="T37" fmla="*/ 258 h 2725"/>
                    <a:gd name="T38" fmla="*/ 17 w 154"/>
                    <a:gd name="T39" fmla="*/ 274 h 2725"/>
                    <a:gd name="T40" fmla="*/ 25 w 154"/>
                    <a:gd name="T41" fmla="*/ 293 h 2725"/>
                    <a:gd name="T42" fmla="*/ 23 w 154"/>
                    <a:gd name="T43" fmla="*/ 305 h 2725"/>
                    <a:gd name="T44" fmla="*/ 27 w 154"/>
                    <a:gd name="T45" fmla="*/ 319 h 2725"/>
                    <a:gd name="T46" fmla="*/ 23 w 154"/>
                    <a:gd name="T47" fmla="*/ 330 h 2725"/>
                    <a:gd name="T48" fmla="*/ 8 w 154"/>
                    <a:gd name="T49" fmla="*/ 337 h 2725"/>
                    <a:gd name="T50" fmla="*/ 26 w 154"/>
                    <a:gd name="T51" fmla="*/ 340 h 2725"/>
                    <a:gd name="T52" fmla="*/ 90 w 154"/>
                    <a:gd name="T53" fmla="*/ 337 h 2725"/>
                    <a:gd name="T54" fmla="*/ 93 w 154"/>
                    <a:gd name="T55" fmla="*/ 331 h 2725"/>
                    <a:gd name="T56" fmla="*/ 81 w 154"/>
                    <a:gd name="T57" fmla="*/ 327 h 2725"/>
                    <a:gd name="T58" fmla="*/ 69 w 154"/>
                    <a:gd name="T59" fmla="*/ 321 h 2725"/>
                    <a:gd name="T60" fmla="*/ 57 w 154"/>
                    <a:gd name="T61" fmla="*/ 312 h 2725"/>
                    <a:gd name="T62" fmla="*/ 61 w 154"/>
                    <a:gd name="T63" fmla="*/ 303 h 2725"/>
                    <a:gd name="T64" fmla="*/ 69 w 154"/>
                    <a:gd name="T65" fmla="*/ 292 h 2725"/>
                    <a:gd name="T66" fmla="*/ 65 w 154"/>
                    <a:gd name="T67" fmla="*/ 280 h 2725"/>
                    <a:gd name="T68" fmla="*/ 71 w 154"/>
                    <a:gd name="T69" fmla="*/ 263 h 2725"/>
                    <a:gd name="T70" fmla="*/ 71 w 154"/>
                    <a:gd name="T71" fmla="*/ 247 h 2725"/>
                    <a:gd name="T72" fmla="*/ 73 w 154"/>
                    <a:gd name="T73" fmla="*/ 235 h 2725"/>
                    <a:gd name="T74" fmla="*/ 82 w 154"/>
                    <a:gd name="T75" fmla="*/ 218 h 2725"/>
                    <a:gd name="T76" fmla="*/ 81 w 154"/>
                    <a:gd name="T77" fmla="*/ 206 h 2725"/>
                    <a:gd name="T78" fmla="*/ 69 w 154"/>
                    <a:gd name="T79" fmla="*/ 195 h 2725"/>
                    <a:gd name="T80" fmla="*/ 81 w 154"/>
                    <a:gd name="T81" fmla="*/ 180 h 2725"/>
                    <a:gd name="T82" fmla="*/ 84 w 154"/>
                    <a:gd name="T83" fmla="*/ 167 h 2725"/>
                    <a:gd name="T84" fmla="*/ 75 w 154"/>
                    <a:gd name="T85" fmla="*/ 155 h 2725"/>
                    <a:gd name="T86" fmla="*/ 73 w 154"/>
                    <a:gd name="T87" fmla="*/ 143 h 2725"/>
                    <a:gd name="T88" fmla="*/ 83 w 154"/>
                    <a:gd name="T89" fmla="*/ 130 h 2725"/>
                    <a:gd name="T90" fmla="*/ 78 w 154"/>
                    <a:gd name="T91" fmla="*/ 118 h 2725"/>
                    <a:gd name="T92" fmla="*/ 84 w 154"/>
                    <a:gd name="T93" fmla="*/ 99 h 2725"/>
                    <a:gd name="T94" fmla="*/ 89 w 154"/>
                    <a:gd name="T95" fmla="*/ 86 h 2725"/>
                    <a:gd name="T96" fmla="*/ 77 w 154"/>
                    <a:gd name="T97" fmla="*/ 75 h 2725"/>
                    <a:gd name="T98" fmla="*/ 84 w 154"/>
                    <a:gd name="T99" fmla="*/ 58 h 2725"/>
                    <a:gd name="T100" fmla="*/ 81 w 154"/>
                    <a:gd name="T101" fmla="*/ 44 h 2725"/>
                    <a:gd name="T102" fmla="*/ 75 w 154"/>
                    <a:gd name="T103" fmla="*/ 29 h 2725"/>
                    <a:gd name="T104" fmla="*/ 84 w 154"/>
                    <a:gd name="T105" fmla="*/ 13 h 2725"/>
                    <a:gd name="T106" fmla="*/ 75 w 154"/>
                    <a:gd name="T107" fmla="*/ 4 h 2725"/>
                    <a:gd name="T108" fmla="*/ 37 w 154"/>
                    <a:gd name="T109" fmla="*/ 0 h 272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54"/>
                    <a:gd name="T166" fmla="*/ 0 h 2725"/>
                    <a:gd name="T167" fmla="*/ 154 w 154"/>
                    <a:gd name="T168" fmla="*/ 2725 h 272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54" h="2725">
                      <a:moveTo>
                        <a:pt x="56" y="0"/>
                      </a:moveTo>
                      <a:lnTo>
                        <a:pt x="61" y="23"/>
                      </a:lnTo>
                      <a:lnTo>
                        <a:pt x="68" y="71"/>
                      </a:lnTo>
                      <a:lnTo>
                        <a:pt x="68" y="132"/>
                      </a:lnTo>
                      <a:lnTo>
                        <a:pt x="59" y="208"/>
                      </a:lnTo>
                      <a:lnTo>
                        <a:pt x="38" y="269"/>
                      </a:lnTo>
                      <a:lnTo>
                        <a:pt x="50" y="339"/>
                      </a:lnTo>
                      <a:lnTo>
                        <a:pt x="65" y="388"/>
                      </a:lnTo>
                      <a:lnTo>
                        <a:pt x="68" y="440"/>
                      </a:lnTo>
                      <a:lnTo>
                        <a:pt x="59" y="483"/>
                      </a:lnTo>
                      <a:lnTo>
                        <a:pt x="59" y="538"/>
                      </a:lnTo>
                      <a:lnTo>
                        <a:pt x="44" y="608"/>
                      </a:lnTo>
                      <a:lnTo>
                        <a:pt x="59" y="654"/>
                      </a:lnTo>
                      <a:lnTo>
                        <a:pt x="59" y="724"/>
                      </a:lnTo>
                      <a:lnTo>
                        <a:pt x="56" y="767"/>
                      </a:lnTo>
                      <a:lnTo>
                        <a:pt x="50" y="819"/>
                      </a:lnTo>
                      <a:lnTo>
                        <a:pt x="50" y="885"/>
                      </a:lnTo>
                      <a:lnTo>
                        <a:pt x="44" y="943"/>
                      </a:lnTo>
                      <a:lnTo>
                        <a:pt x="62" y="1011"/>
                      </a:lnTo>
                      <a:lnTo>
                        <a:pt x="59" y="1078"/>
                      </a:lnTo>
                      <a:lnTo>
                        <a:pt x="50" y="1127"/>
                      </a:lnTo>
                      <a:lnTo>
                        <a:pt x="44" y="1185"/>
                      </a:lnTo>
                      <a:lnTo>
                        <a:pt x="34" y="1233"/>
                      </a:lnTo>
                      <a:lnTo>
                        <a:pt x="47" y="1292"/>
                      </a:lnTo>
                      <a:lnTo>
                        <a:pt x="56" y="1347"/>
                      </a:lnTo>
                      <a:lnTo>
                        <a:pt x="56" y="1408"/>
                      </a:lnTo>
                      <a:lnTo>
                        <a:pt x="41" y="1472"/>
                      </a:lnTo>
                      <a:lnTo>
                        <a:pt x="31" y="1516"/>
                      </a:lnTo>
                      <a:lnTo>
                        <a:pt x="44" y="1579"/>
                      </a:lnTo>
                      <a:lnTo>
                        <a:pt x="44" y="1622"/>
                      </a:lnTo>
                      <a:lnTo>
                        <a:pt x="53" y="1682"/>
                      </a:lnTo>
                      <a:lnTo>
                        <a:pt x="53" y="1737"/>
                      </a:lnTo>
                      <a:lnTo>
                        <a:pt x="47" y="1787"/>
                      </a:lnTo>
                      <a:lnTo>
                        <a:pt x="44" y="1833"/>
                      </a:lnTo>
                      <a:lnTo>
                        <a:pt x="30" y="1889"/>
                      </a:lnTo>
                      <a:lnTo>
                        <a:pt x="34" y="1940"/>
                      </a:lnTo>
                      <a:lnTo>
                        <a:pt x="47" y="2006"/>
                      </a:lnTo>
                      <a:lnTo>
                        <a:pt x="44" y="2070"/>
                      </a:lnTo>
                      <a:lnTo>
                        <a:pt x="38" y="2125"/>
                      </a:lnTo>
                      <a:lnTo>
                        <a:pt x="25" y="2198"/>
                      </a:lnTo>
                      <a:lnTo>
                        <a:pt x="34" y="2274"/>
                      </a:lnTo>
                      <a:lnTo>
                        <a:pt x="38" y="2345"/>
                      </a:lnTo>
                      <a:lnTo>
                        <a:pt x="34" y="2394"/>
                      </a:lnTo>
                      <a:lnTo>
                        <a:pt x="34" y="2445"/>
                      </a:lnTo>
                      <a:lnTo>
                        <a:pt x="16" y="2493"/>
                      </a:lnTo>
                      <a:lnTo>
                        <a:pt x="41" y="2555"/>
                      </a:lnTo>
                      <a:lnTo>
                        <a:pt x="41" y="2597"/>
                      </a:lnTo>
                      <a:lnTo>
                        <a:pt x="34" y="2640"/>
                      </a:lnTo>
                      <a:lnTo>
                        <a:pt x="22" y="2678"/>
                      </a:lnTo>
                      <a:lnTo>
                        <a:pt x="12" y="2699"/>
                      </a:lnTo>
                      <a:lnTo>
                        <a:pt x="0" y="2725"/>
                      </a:lnTo>
                      <a:lnTo>
                        <a:pt x="40" y="2725"/>
                      </a:lnTo>
                      <a:lnTo>
                        <a:pt x="92" y="2716"/>
                      </a:lnTo>
                      <a:lnTo>
                        <a:pt x="137" y="2699"/>
                      </a:lnTo>
                      <a:lnTo>
                        <a:pt x="154" y="2686"/>
                      </a:lnTo>
                      <a:lnTo>
                        <a:pt x="141" y="2655"/>
                      </a:lnTo>
                      <a:lnTo>
                        <a:pt x="134" y="2637"/>
                      </a:lnTo>
                      <a:lnTo>
                        <a:pt x="123" y="2621"/>
                      </a:lnTo>
                      <a:lnTo>
                        <a:pt x="117" y="2597"/>
                      </a:lnTo>
                      <a:lnTo>
                        <a:pt x="105" y="2570"/>
                      </a:lnTo>
                      <a:lnTo>
                        <a:pt x="99" y="2536"/>
                      </a:lnTo>
                      <a:lnTo>
                        <a:pt x="86" y="2496"/>
                      </a:lnTo>
                      <a:lnTo>
                        <a:pt x="83" y="2469"/>
                      </a:lnTo>
                      <a:lnTo>
                        <a:pt x="92" y="2430"/>
                      </a:lnTo>
                      <a:lnTo>
                        <a:pt x="96" y="2381"/>
                      </a:lnTo>
                      <a:lnTo>
                        <a:pt x="105" y="2339"/>
                      </a:lnTo>
                      <a:lnTo>
                        <a:pt x="105" y="2293"/>
                      </a:lnTo>
                      <a:lnTo>
                        <a:pt x="99" y="2244"/>
                      </a:lnTo>
                      <a:lnTo>
                        <a:pt x="102" y="2183"/>
                      </a:lnTo>
                      <a:lnTo>
                        <a:pt x="108" y="2106"/>
                      </a:lnTo>
                      <a:lnTo>
                        <a:pt x="108" y="2039"/>
                      </a:lnTo>
                      <a:lnTo>
                        <a:pt x="108" y="1981"/>
                      </a:lnTo>
                      <a:lnTo>
                        <a:pt x="102" y="1923"/>
                      </a:lnTo>
                      <a:lnTo>
                        <a:pt x="111" y="1886"/>
                      </a:lnTo>
                      <a:lnTo>
                        <a:pt x="114" y="1810"/>
                      </a:lnTo>
                      <a:lnTo>
                        <a:pt x="124" y="1751"/>
                      </a:lnTo>
                      <a:lnTo>
                        <a:pt x="124" y="1705"/>
                      </a:lnTo>
                      <a:lnTo>
                        <a:pt x="123" y="1650"/>
                      </a:lnTo>
                      <a:lnTo>
                        <a:pt x="114" y="1609"/>
                      </a:lnTo>
                      <a:lnTo>
                        <a:pt x="105" y="1567"/>
                      </a:lnTo>
                      <a:lnTo>
                        <a:pt x="111" y="1512"/>
                      </a:lnTo>
                      <a:lnTo>
                        <a:pt x="123" y="1447"/>
                      </a:lnTo>
                      <a:lnTo>
                        <a:pt x="127" y="1385"/>
                      </a:lnTo>
                      <a:lnTo>
                        <a:pt x="127" y="1337"/>
                      </a:lnTo>
                      <a:lnTo>
                        <a:pt x="125" y="1285"/>
                      </a:lnTo>
                      <a:lnTo>
                        <a:pt x="114" y="1246"/>
                      </a:lnTo>
                      <a:lnTo>
                        <a:pt x="111" y="1197"/>
                      </a:lnTo>
                      <a:lnTo>
                        <a:pt x="111" y="1148"/>
                      </a:lnTo>
                      <a:lnTo>
                        <a:pt x="117" y="1093"/>
                      </a:lnTo>
                      <a:lnTo>
                        <a:pt x="125" y="1047"/>
                      </a:lnTo>
                      <a:lnTo>
                        <a:pt x="125" y="1001"/>
                      </a:lnTo>
                      <a:lnTo>
                        <a:pt x="120" y="951"/>
                      </a:lnTo>
                      <a:lnTo>
                        <a:pt x="111" y="870"/>
                      </a:lnTo>
                      <a:lnTo>
                        <a:pt x="127" y="795"/>
                      </a:lnTo>
                      <a:lnTo>
                        <a:pt x="128" y="752"/>
                      </a:lnTo>
                      <a:lnTo>
                        <a:pt x="135" y="693"/>
                      </a:lnTo>
                      <a:lnTo>
                        <a:pt x="126" y="643"/>
                      </a:lnTo>
                      <a:lnTo>
                        <a:pt x="117" y="604"/>
                      </a:lnTo>
                      <a:lnTo>
                        <a:pt x="127" y="530"/>
                      </a:lnTo>
                      <a:lnTo>
                        <a:pt x="128" y="466"/>
                      </a:lnTo>
                      <a:lnTo>
                        <a:pt x="126" y="403"/>
                      </a:lnTo>
                      <a:lnTo>
                        <a:pt x="123" y="354"/>
                      </a:lnTo>
                      <a:lnTo>
                        <a:pt x="114" y="287"/>
                      </a:lnTo>
                      <a:lnTo>
                        <a:pt x="114" y="235"/>
                      </a:lnTo>
                      <a:lnTo>
                        <a:pt x="125" y="163"/>
                      </a:lnTo>
                      <a:lnTo>
                        <a:pt x="126" y="109"/>
                      </a:lnTo>
                      <a:lnTo>
                        <a:pt x="121" y="59"/>
                      </a:lnTo>
                      <a:lnTo>
                        <a:pt x="114" y="36"/>
                      </a:lnTo>
                      <a:lnTo>
                        <a:pt x="96" y="15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5" name="Freeform 364"/>
                <p:cNvSpPr>
                  <a:spLocks/>
                </p:cNvSpPr>
                <p:nvPr/>
              </p:nvSpPr>
              <p:spPr bwMode="auto">
                <a:xfrm rot="-3405074">
                  <a:off x="2263" y="1209"/>
                  <a:ext cx="85" cy="1355"/>
                </a:xfrm>
                <a:custGeom>
                  <a:avLst/>
                  <a:gdLst>
                    <a:gd name="T0" fmla="*/ 65 w 97"/>
                    <a:gd name="T1" fmla="*/ 6 h 2711"/>
                    <a:gd name="T2" fmla="*/ 57 w 97"/>
                    <a:gd name="T3" fmla="*/ 21 h 2711"/>
                    <a:gd name="T4" fmla="*/ 45 w 97"/>
                    <a:gd name="T5" fmla="*/ 32 h 2711"/>
                    <a:gd name="T6" fmla="*/ 57 w 97"/>
                    <a:gd name="T7" fmla="*/ 42 h 2711"/>
                    <a:gd name="T8" fmla="*/ 61 w 97"/>
                    <a:gd name="T9" fmla="*/ 59 h 2711"/>
                    <a:gd name="T10" fmla="*/ 53 w 97"/>
                    <a:gd name="T11" fmla="*/ 70 h 2711"/>
                    <a:gd name="T12" fmla="*/ 51 w 97"/>
                    <a:gd name="T13" fmla="*/ 78 h 2711"/>
                    <a:gd name="T14" fmla="*/ 57 w 97"/>
                    <a:gd name="T15" fmla="*/ 96 h 2711"/>
                    <a:gd name="T16" fmla="*/ 46 w 97"/>
                    <a:gd name="T17" fmla="*/ 113 h 2711"/>
                    <a:gd name="T18" fmla="*/ 61 w 97"/>
                    <a:gd name="T19" fmla="*/ 125 h 2711"/>
                    <a:gd name="T20" fmla="*/ 54 w 97"/>
                    <a:gd name="T21" fmla="*/ 136 h 2711"/>
                    <a:gd name="T22" fmla="*/ 48 w 97"/>
                    <a:gd name="T23" fmla="*/ 146 h 2711"/>
                    <a:gd name="T24" fmla="*/ 45 w 97"/>
                    <a:gd name="T25" fmla="*/ 155 h 2711"/>
                    <a:gd name="T26" fmla="*/ 53 w 97"/>
                    <a:gd name="T27" fmla="*/ 165 h 2711"/>
                    <a:gd name="T28" fmla="*/ 45 w 97"/>
                    <a:gd name="T29" fmla="*/ 177 h 2711"/>
                    <a:gd name="T30" fmla="*/ 51 w 97"/>
                    <a:gd name="T31" fmla="*/ 198 h 2711"/>
                    <a:gd name="T32" fmla="*/ 54 w 97"/>
                    <a:gd name="T33" fmla="*/ 208 h 2711"/>
                    <a:gd name="T34" fmla="*/ 48 w 97"/>
                    <a:gd name="T35" fmla="*/ 223 h 2711"/>
                    <a:gd name="T36" fmla="*/ 40 w 97"/>
                    <a:gd name="T37" fmla="*/ 234 h 2711"/>
                    <a:gd name="T38" fmla="*/ 45 w 97"/>
                    <a:gd name="T39" fmla="*/ 243 h 2711"/>
                    <a:gd name="T40" fmla="*/ 48 w 97"/>
                    <a:gd name="T41" fmla="*/ 256 h 2711"/>
                    <a:gd name="T42" fmla="*/ 40 w 97"/>
                    <a:gd name="T43" fmla="*/ 271 h 2711"/>
                    <a:gd name="T44" fmla="*/ 42 w 97"/>
                    <a:gd name="T45" fmla="*/ 284 h 2711"/>
                    <a:gd name="T46" fmla="*/ 36 w 97"/>
                    <a:gd name="T47" fmla="*/ 303 h 2711"/>
                    <a:gd name="T48" fmla="*/ 39 w 97"/>
                    <a:gd name="T49" fmla="*/ 315 h 2711"/>
                    <a:gd name="T50" fmla="*/ 34 w 97"/>
                    <a:gd name="T51" fmla="*/ 325 h 2711"/>
                    <a:gd name="T52" fmla="*/ 23 w 97"/>
                    <a:gd name="T53" fmla="*/ 335 h 2711"/>
                    <a:gd name="T54" fmla="*/ 0 w 97"/>
                    <a:gd name="T55" fmla="*/ 338 h 2711"/>
                    <a:gd name="T56" fmla="*/ 11 w 97"/>
                    <a:gd name="T57" fmla="*/ 332 h 2711"/>
                    <a:gd name="T58" fmla="*/ 19 w 97"/>
                    <a:gd name="T59" fmla="*/ 326 h 2711"/>
                    <a:gd name="T60" fmla="*/ 28 w 97"/>
                    <a:gd name="T61" fmla="*/ 309 h 2711"/>
                    <a:gd name="T62" fmla="*/ 32 w 97"/>
                    <a:gd name="T63" fmla="*/ 297 h 2711"/>
                    <a:gd name="T64" fmla="*/ 32 w 97"/>
                    <a:gd name="T65" fmla="*/ 281 h 2711"/>
                    <a:gd name="T66" fmla="*/ 32 w 97"/>
                    <a:gd name="T67" fmla="*/ 264 h 2711"/>
                    <a:gd name="T68" fmla="*/ 34 w 97"/>
                    <a:gd name="T69" fmla="*/ 249 h 2711"/>
                    <a:gd name="T70" fmla="*/ 34 w 97"/>
                    <a:gd name="T71" fmla="*/ 232 h 2711"/>
                    <a:gd name="T72" fmla="*/ 39 w 97"/>
                    <a:gd name="T73" fmla="*/ 218 h 2711"/>
                    <a:gd name="T74" fmla="*/ 42 w 97"/>
                    <a:gd name="T75" fmla="*/ 204 h 2711"/>
                    <a:gd name="T76" fmla="*/ 34 w 97"/>
                    <a:gd name="T77" fmla="*/ 185 h 2711"/>
                    <a:gd name="T78" fmla="*/ 39 w 97"/>
                    <a:gd name="T79" fmla="*/ 169 h 2711"/>
                    <a:gd name="T80" fmla="*/ 34 w 97"/>
                    <a:gd name="T81" fmla="*/ 156 h 2711"/>
                    <a:gd name="T82" fmla="*/ 42 w 97"/>
                    <a:gd name="T83" fmla="*/ 136 h 2711"/>
                    <a:gd name="T84" fmla="*/ 46 w 97"/>
                    <a:gd name="T85" fmla="*/ 126 h 2711"/>
                    <a:gd name="T86" fmla="*/ 39 w 97"/>
                    <a:gd name="T87" fmla="*/ 114 h 2711"/>
                    <a:gd name="T88" fmla="*/ 46 w 97"/>
                    <a:gd name="T89" fmla="*/ 103 h 2711"/>
                    <a:gd name="T90" fmla="*/ 46 w 97"/>
                    <a:gd name="T91" fmla="*/ 88 h 2711"/>
                    <a:gd name="T92" fmla="*/ 40 w 97"/>
                    <a:gd name="T93" fmla="*/ 74 h 2711"/>
                    <a:gd name="T94" fmla="*/ 48 w 97"/>
                    <a:gd name="T95" fmla="*/ 65 h 2711"/>
                    <a:gd name="T96" fmla="*/ 53 w 97"/>
                    <a:gd name="T97" fmla="*/ 49 h 2711"/>
                    <a:gd name="T98" fmla="*/ 39 w 97"/>
                    <a:gd name="T99" fmla="*/ 35 h 2711"/>
                    <a:gd name="T100" fmla="*/ 40 w 97"/>
                    <a:gd name="T101" fmla="*/ 26 h 2711"/>
                    <a:gd name="T102" fmla="*/ 65 w 97"/>
                    <a:gd name="T103" fmla="*/ 0 h 271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97"/>
                    <a:gd name="T157" fmla="*/ 0 h 2711"/>
                    <a:gd name="T158" fmla="*/ 97 w 97"/>
                    <a:gd name="T159" fmla="*/ 2711 h 2711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97" h="2711">
                      <a:moveTo>
                        <a:pt x="97" y="0"/>
                      </a:moveTo>
                      <a:lnTo>
                        <a:pt x="97" y="49"/>
                      </a:lnTo>
                      <a:lnTo>
                        <a:pt x="91" y="110"/>
                      </a:lnTo>
                      <a:lnTo>
                        <a:pt x="84" y="168"/>
                      </a:lnTo>
                      <a:lnTo>
                        <a:pt x="69" y="223"/>
                      </a:lnTo>
                      <a:lnTo>
                        <a:pt x="66" y="259"/>
                      </a:lnTo>
                      <a:lnTo>
                        <a:pt x="72" y="293"/>
                      </a:lnTo>
                      <a:lnTo>
                        <a:pt x="84" y="342"/>
                      </a:lnTo>
                      <a:lnTo>
                        <a:pt x="91" y="409"/>
                      </a:lnTo>
                      <a:lnTo>
                        <a:pt x="91" y="476"/>
                      </a:lnTo>
                      <a:lnTo>
                        <a:pt x="81" y="528"/>
                      </a:lnTo>
                      <a:lnTo>
                        <a:pt x="78" y="565"/>
                      </a:lnTo>
                      <a:lnTo>
                        <a:pt x="69" y="595"/>
                      </a:lnTo>
                      <a:lnTo>
                        <a:pt x="75" y="626"/>
                      </a:lnTo>
                      <a:lnTo>
                        <a:pt x="84" y="696"/>
                      </a:lnTo>
                      <a:lnTo>
                        <a:pt x="84" y="770"/>
                      </a:lnTo>
                      <a:lnTo>
                        <a:pt x="78" y="861"/>
                      </a:lnTo>
                      <a:lnTo>
                        <a:pt x="69" y="904"/>
                      </a:lnTo>
                      <a:lnTo>
                        <a:pt x="84" y="956"/>
                      </a:lnTo>
                      <a:lnTo>
                        <a:pt x="91" y="1005"/>
                      </a:lnTo>
                      <a:lnTo>
                        <a:pt x="87" y="1051"/>
                      </a:lnTo>
                      <a:lnTo>
                        <a:pt x="81" y="1090"/>
                      </a:lnTo>
                      <a:lnTo>
                        <a:pt x="72" y="1133"/>
                      </a:lnTo>
                      <a:lnTo>
                        <a:pt x="72" y="1170"/>
                      </a:lnTo>
                      <a:lnTo>
                        <a:pt x="69" y="1206"/>
                      </a:lnTo>
                      <a:lnTo>
                        <a:pt x="66" y="1243"/>
                      </a:lnTo>
                      <a:lnTo>
                        <a:pt x="69" y="1283"/>
                      </a:lnTo>
                      <a:lnTo>
                        <a:pt x="78" y="1323"/>
                      </a:lnTo>
                      <a:lnTo>
                        <a:pt x="75" y="1368"/>
                      </a:lnTo>
                      <a:lnTo>
                        <a:pt x="66" y="1417"/>
                      </a:lnTo>
                      <a:lnTo>
                        <a:pt x="60" y="1469"/>
                      </a:lnTo>
                      <a:lnTo>
                        <a:pt x="75" y="1589"/>
                      </a:lnTo>
                      <a:lnTo>
                        <a:pt x="81" y="1626"/>
                      </a:lnTo>
                      <a:lnTo>
                        <a:pt x="81" y="1666"/>
                      </a:lnTo>
                      <a:lnTo>
                        <a:pt x="78" y="1727"/>
                      </a:lnTo>
                      <a:lnTo>
                        <a:pt x="72" y="1785"/>
                      </a:lnTo>
                      <a:lnTo>
                        <a:pt x="72" y="1831"/>
                      </a:lnTo>
                      <a:lnTo>
                        <a:pt x="60" y="1877"/>
                      </a:lnTo>
                      <a:lnTo>
                        <a:pt x="60" y="1913"/>
                      </a:lnTo>
                      <a:lnTo>
                        <a:pt x="66" y="1950"/>
                      </a:lnTo>
                      <a:lnTo>
                        <a:pt x="66" y="1996"/>
                      </a:lnTo>
                      <a:lnTo>
                        <a:pt x="72" y="2051"/>
                      </a:lnTo>
                      <a:lnTo>
                        <a:pt x="66" y="2097"/>
                      </a:lnTo>
                      <a:lnTo>
                        <a:pt x="60" y="2170"/>
                      </a:lnTo>
                      <a:lnTo>
                        <a:pt x="63" y="2231"/>
                      </a:lnTo>
                      <a:lnTo>
                        <a:pt x="63" y="2277"/>
                      </a:lnTo>
                      <a:lnTo>
                        <a:pt x="69" y="2362"/>
                      </a:lnTo>
                      <a:lnTo>
                        <a:pt x="54" y="2430"/>
                      </a:lnTo>
                      <a:lnTo>
                        <a:pt x="51" y="2490"/>
                      </a:lnTo>
                      <a:lnTo>
                        <a:pt x="57" y="2526"/>
                      </a:lnTo>
                      <a:lnTo>
                        <a:pt x="54" y="2560"/>
                      </a:lnTo>
                      <a:lnTo>
                        <a:pt x="51" y="2600"/>
                      </a:lnTo>
                      <a:lnTo>
                        <a:pt x="45" y="2648"/>
                      </a:lnTo>
                      <a:lnTo>
                        <a:pt x="34" y="2687"/>
                      </a:lnTo>
                      <a:lnTo>
                        <a:pt x="26" y="2711"/>
                      </a:lnTo>
                      <a:lnTo>
                        <a:pt x="0" y="2704"/>
                      </a:lnTo>
                      <a:lnTo>
                        <a:pt x="11" y="2685"/>
                      </a:lnTo>
                      <a:lnTo>
                        <a:pt x="17" y="2661"/>
                      </a:lnTo>
                      <a:lnTo>
                        <a:pt x="26" y="2630"/>
                      </a:lnTo>
                      <a:lnTo>
                        <a:pt x="29" y="2609"/>
                      </a:lnTo>
                      <a:lnTo>
                        <a:pt x="42" y="2551"/>
                      </a:lnTo>
                      <a:lnTo>
                        <a:pt x="42" y="2474"/>
                      </a:lnTo>
                      <a:lnTo>
                        <a:pt x="45" y="2423"/>
                      </a:lnTo>
                      <a:lnTo>
                        <a:pt x="48" y="2378"/>
                      </a:lnTo>
                      <a:lnTo>
                        <a:pt x="51" y="2310"/>
                      </a:lnTo>
                      <a:lnTo>
                        <a:pt x="48" y="2249"/>
                      </a:lnTo>
                      <a:lnTo>
                        <a:pt x="45" y="2179"/>
                      </a:lnTo>
                      <a:lnTo>
                        <a:pt x="48" y="2118"/>
                      </a:lnTo>
                      <a:lnTo>
                        <a:pt x="48" y="2057"/>
                      </a:lnTo>
                      <a:lnTo>
                        <a:pt x="51" y="1993"/>
                      </a:lnTo>
                      <a:lnTo>
                        <a:pt x="48" y="1916"/>
                      </a:lnTo>
                      <a:lnTo>
                        <a:pt x="51" y="1858"/>
                      </a:lnTo>
                      <a:lnTo>
                        <a:pt x="54" y="1803"/>
                      </a:lnTo>
                      <a:lnTo>
                        <a:pt x="57" y="1745"/>
                      </a:lnTo>
                      <a:lnTo>
                        <a:pt x="60" y="1690"/>
                      </a:lnTo>
                      <a:lnTo>
                        <a:pt x="63" y="1635"/>
                      </a:lnTo>
                      <a:lnTo>
                        <a:pt x="63" y="1580"/>
                      </a:lnTo>
                      <a:lnTo>
                        <a:pt x="51" y="1484"/>
                      </a:lnTo>
                      <a:lnTo>
                        <a:pt x="51" y="1426"/>
                      </a:lnTo>
                      <a:lnTo>
                        <a:pt x="57" y="1359"/>
                      </a:lnTo>
                      <a:lnTo>
                        <a:pt x="57" y="1316"/>
                      </a:lnTo>
                      <a:lnTo>
                        <a:pt x="51" y="1252"/>
                      </a:lnTo>
                      <a:lnTo>
                        <a:pt x="57" y="1173"/>
                      </a:lnTo>
                      <a:lnTo>
                        <a:pt x="63" y="1090"/>
                      </a:lnTo>
                      <a:lnTo>
                        <a:pt x="63" y="1060"/>
                      </a:lnTo>
                      <a:lnTo>
                        <a:pt x="69" y="1014"/>
                      </a:lnTo>
                      <a:lnTo>
                        <a:pt x="63" y="977"/>
                      </a:lnTo>
                      <a:lnTo>
                        <a:pt x="57" y="919"/>
                      </a:lnTo>
                      <a:lnTo>
                        <a:pt x="63" y="880"/>
                      </a:lnTo>
                      <a:lnTo>
                        <a:pt x="69" y="831"/>
                      </a:lnTo>
                      <a:lnTo>
                        <a:pt x="69" y="763"/>
                      </a:lnTo>
                      <a:lnTo>
                        <a:pt x="69" y="708"/>
                      </a:lnTo>
                      <a:lnTo>
                        <a:pt x="69" y="660"/>
                      </a:lnTo>
                      <a:lnTo>
                        <a:pt x="60" y="598"/>
                      </a:lnTo>
                      <a:lnTo>
                        <a:pt x="66" y="568"/>
                      </a:lnTo>
                      <a:lnTo>
                        <a:pt x="72" y="522"/>
                      </a:lnTo>
                      <a:lnTo>
                        <a:pt x="81" y="461"/>
                      </a:lnTo>
                      <a:lnTo>
                        <a:pt x="78" y="397"/>
                      </a:lnTo>
                      <a:lnTo>
                        <a:pt x="69" y="330"/>
                      </a:lnTo>
                      <a:lnTo>
                        <a:pt x="57" y="284"/>
                      </a:lnTo>
                      <a:lnTo>
                        <a:pt x="54" y="259"/>
                      </a:lnTo>
                      <a:lnTo>
                        <a:pt x="60" y="210"/>
                      </a:lnTo>
                      <a:lnTo>
                        <a:pt x="81" y="137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6" name="Freeform 365"/>
                <p:cNvSpPr>
                  <a:spLocks/>
                </p:cNvSpPr>
                <p:nvPr/>
              </p:nvSpPr>
              <p:spPr bwMode="auto">
                <a:xfrm rot="-3405074">
                  <a:off x="2245" y="1236"/>
                  <a:ext cx="102" cy="1342"/>
                </a:xfrm>
                <a:custGeom>
                  <a:avLst/>
                  <a:gdLst>
                    <a:gd name="T0" fmla="*/ 68 w 119"/>
                    <a:gd name="T1" fmla="*/ 5 h 2684"/>
                    <a:gd name="T2" fmla="*/ 49 w 119"/>
                    <a:gd name="T3" fmla="*/ 23 h 2684"/>
                    <a:gd name="T4" fmla="*/ 49 w 119"/>
                    <a:gd name="T5" fmla="*/ 33 h 2684"/>
                    <a:gd name="T6" fmla="*/ 52 w 119"/>
                    <a:gd name="T7" fmla="*/ 45 h 2684"/>
                    <a:gd name="T8" fmla="*/ 52 w 119"/>
                    <a:gd name="T9" fmla="*/ 61 h 2684"/>
                    <a:gd name="T10" fmla="*/ 49 w 119"/>
                    <a:gd name="T11" fmla="*/ 71 h 2684"/>
                    <a:gd name="T12" fmla="*/ 51 w 119"/>
                    <a:gd name="T13" fmla="*/ 89 h 2684"/>
                    <a:gd name="T14" fmla="*/ 52 w 119"/>
                    <a:gd name="T15" fmla="*/ 104 h 2684"/>
                    <a:gd name="T16" fmla="*/ 51 w 119"/>
                    <a:gd name="T17" fmla="*/ 118 h 2684"/>
                    <a:gd name="T18" fmla="*/ 54 w 119"/>
                    <a:gd name="T19" fmla="*/ 126 h 2684"/>
                    <a:gd name="T20" fmla="*/ 46 w 119"/>
                    <a:gd name="T21" fmla="*/ 142 h 2684"/>
                    <a:gd name="T22" fmla="*/ 51 w 119"/>
                    <a:gd name="T23" fmla="*/ 147 h 2684"/>
                    <a:gd name="T24" fmla="*/ 42 w 119"/>
                    <a:gd name="T25" fmla="*/ 157 h 2684"/>
                    <a:gd name="T26" fmla="*/ 46 w 119"/>
                    <a:gd name="T27" fmla="*/ 168 h 2684"/>
                    <a:gd name="T28" fmla="*/ 39 w 119"/>
                    <a:gd name="T29" fmla="*/ 179 h 2684"/>
                    <a:gd name="T30" fmla="*/ 51 w 119"/>
                    <a:gd name="T31" fmla="*/ 193 h 2684"/>
                    <a:gd name="T32" fmla="*/ 52 w 119"/>
                    <a:gd name="T33" fmla="*/ 204 h 2684"/>
                    <a:gd name="T34" fmla="*/ 49 w 119"/>
                    <a:gd name="T35" fmla="*/ 218 h 2684"/>
                    <a:gd name="T36" fmla="*/ 45 w 119"/>
                    <a:gd name="T37" fmla="*/ 233 h 2684"/>
                    <a:gd name="T38" fmla="*/ 40 w 119"/>
                    <a:gd name="T39" fmla="*/ 249 h 2684"/>
                    <a:gd name="T40" fmla="*/ 37 w 119"/>
                    <a:gd name="T41" fmla="*/ 269 h 2684"/>
                    <a:gd name="T42" fmla="*/ 39 w 119"/>
                    <a:gd name="T43" fmla="*/ 285 h 2684"/>
                    <a:gd name="T44" fmla="*/ 42 w 119"/>
                    <a:gd name="T45" fmla="*/ 297 h 2684"/>
                    <a:gd name="T46" fmla="*/ 34 w 119"/>
                    <a:gd name="T47" fmla="*/ 307 h 2684"/>
                    <a:gd name="T48" fmla="*/ 39 w 119"/>
                    <a:gd name="T49" fmla="*/ 319 h 2684"/>
                    <a:gd name="T50" fmla="*/ 24 w 119"/>
                    <a:gd name="T51" fmla="*/ 327 h 2684"/>
                    <a:gd name="T52" fmla="*/ 17 w 119"/>
                    <a:gd name="T53" fmla="*/ 332 h 2684"/>
                    <a:gd name="T54" fmla="*/ 2 w 119"/>
                    <a:gd name="T55" fmla="*/ 335 h 2684"/>
                    <a:gd name="T56" fmla="*/ 3 w 119"/>
                    <a:gd name="T57" fmla="*/ 330 h 2684"/>
                    <a:gd name="T58" fmla="*/ 18 w 119"/>
                    <a:gd name="T59" fmla="*/ 322 h 2684"/>
                    <a:gd name="T60" fmla="*/ 23 w 119"/>
                    <a:gd name="T61" fmla="*/ 309 h 2684"/>
                    <a:gd name="T62" fmla="*/ 27 w 119"/>
                    <a:gd name="T63" fmla="*/ 297 h 2684"/>
                    <a:gd name="T64" fmla="*/ 33 w 119"/>
                    <a:gd name="T65" fmla="*/ 283 h 2684"/>
                    <a:gd name="T66" fmla="*/ 27 w 119"/>
                    <a:gd name="T67" fmla="*/ 264 h 2684"/>
                    <a:gd name="T68" fmla="*/ 28 w 119"/>
                    <a:gd name="T69" fmla="*/ 247 h 2684"/>
                    <a:gd name="T70" fmla="*/ 39 w 119"/>
                    <a:gd name="T71" fmla="*/ 229 h 2684"/>
                    <a:gd name="T72" fmla="*/ 39 w 119"/>
                    <a:gd name="T73" fmla="*/ 216 h 2684"/>
                    <a:gd name="T74" fmla="*/ 34 w 119"/>
                    <a:gd name="T75" fmla="*/ 202 h 2684"/>
                    <a:gd name="T76" fmla="*/ 40 w 119"/>
                    <a:gd name="T77" fmla="*/ 192 h 2684"/>
                    <a:gd name="T78" fmla="*/ 33 w 119"/>
                    <a:gd name="T79" fmla="*/ 177 h 2684"/>
                    <a:gd name="T80" fmla="*/ 34 w 119"/>
                    <a:gd name="T81" fmla="*/ 164 h 2684"/>
                    <a:gd name="T82" fmla="*/ 42 w 119"/>
                    <a:gd name="T83" fmla="*/ 138 h 2684"/>
                    <a:gd name="T84" fmla="*/ 37 w 119"/>
                    <a:gd name="T85" fmla="*/ 127 h 2684"/>
                    <a:gd name="T86" fmla="*/ 42 w 119"/>
                    <a:gd name="T87" fmla="*/ 115 h 2684"/>
                    <a:gd name="T88" fmla="*/ 46 w 119"/>
                    <a:gd name="T89" fmla="*/ 106 h 2684"/>
                    <a:gd name="T90" fmla="*/ 40 w 119"/>
                    <a:gd name="T91" fmla="*/ 95 h 2684"/>
                    <a:gd name="T92" fmla="*/ 45 w 119"/>
                    <a:gd name="T93" fmla="*/ 81 h 2684"/>
                    <a:gd name="T94" fmla="*/ 40 w 119"/>
                    <a:gd name="T95" fmla="*/ 67 h 2684"/>
                    <a:gd name="T96" fmla="*/ 40 w 119"/>
                    <a:gd name="T97" fmla="*/ 54 h 2684"/>
                    <a:gd name="T98" fmla="*/ 46 w 119"/>
                    <a:gd name="T99" fmla="*/ 43 h 2684"/>
                    <a:gd name="T100" fmla="*/ 42 w 119"/>
                    <a:gd name="T101" fmla="*/ 29 h 2684"/>
                    <a:gd name="T102" fmla="*/ 42 w 119"/>
                    <a:gd name="T103" fmla="*/ 18 h 2684"/>
                    <a:gd name="T104" fmla="*/ 59 w 119"/>
                    <a:gd name="T105" fmla="*/ 5 h 268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9"/>
                    <a:gd name="T160" fmla="*/ 0 h 2684"/>
                    <a:gd name="T161" fmla="*/ 119 w 119"/>
                    <a:gd name="T162" fmla="*/ 2684 h 268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9" h="2684">
                      <a:moveTo>
                        <a:pt x="119" y="0"/>
                      </a:moveTo>
                      <a:lnTo>
                        <a:pt x="107" y="46"/>
                      </a:lnTo>
                      <a:lnTo>
                        <a:pt x="95" y="110"/>
                      </a:lnTo>
                      <a:lnTo>
                        <a:pt x="77" y="186"/>
                      </a:lnTo>
                      <a:lnTo>
                        <a:pt x="77" y="217"/>
                      </a:lnTo>
                      <a:lnTo>
                        <a:pt x="77" y="257"/>
                      </a:lnTo>
                      <a:lnTo>
                        <a:pt x="77" y="312"/>
                      </a:lnTo>
                      <a:lnTo>
                        <a:pt x="83" y="360"/>
                      </a:lnTo>
                      <a:lnTo>
                        <a:pt x="83" y="434"/>
                      </a:lnTo>
                      <a:lnTo>
                        <a:pt x="83" y="489"/>
                      </a:lnTo>
                      <a:lnTo>
                        <a:pt x="77" y="535"/>
                      </a:lnTo>
                      <a:lnTo>
                        <a:pt x="77" y="568"/>
                      </a:lnTo>
                      <a:lnTo>
                        <a:pt x="80" y="663"/>
                      </a:lnTo>
                      <a:lnTo>
                        <a:pt x="80" y="712"/>
                      </a:lnTo>
                      <a:lnTo>
                        <a:pt x="83" y="807"/>
                      </a:lnTo>
                      <a:lnTo>
                        <a:pt x="83" y="837"/>
                      </a:lnTo>
                      <a:lnTo>
                        <a:pt x="77" y="880"/>
                      </a:lnTo>
                      <a:lnTo>
                        <a:pt x="80" y="950"/>
                      </a:lnTo>
                      <a:lnTo>
                        <a:pt x="86" y="981"/>
                      </a:lnTo>
                      <a:lnTo>
                        <a:pt x="86" y="1014"/>
                      </a:lnTo>
                      <a:lnTo>
                        <a:pt x="86" y="1063"/>
                      </a:lnTo>
                      <a:lnTo>
                        <a:pt x="74" y="1136"/>
                      </a:lnTo>
                      <a:lnTo>
                        <a:pt x="80" y="1112"/>
                      </a:lnTo>
                      <a:lnTo>
                        <a:pt x="80" y="1173"/>
                      </a:lnTo>
                      <a:lnTo>
                        <a:pt x="71" y="1207"/>
                      </a:lnTo>
                      <a:lnTo>
                        <a:pt x="67" y="1253"/>
                      </a:lnTo>
                      <a:lnTo>
                        <a:pt x="71" y="1308"/>
                      </a:lnTo>
                      <a:lnTo>
                        <a:pt x="74" y="1344"/>
                      </a:lnTo>
                      <a:lnTo>
                        <a:pt x="74" y="1387"/>
                      </a:lnTo>
                      <a:lnTo>
                        <a:pt x="61" y="1436"/>
                      </a:lnTo>
                      <a:lnTo>
                        <a:pt x="74" y="1488"/>
                      </a:lnTo>
                      <a:lnTo>
                        <a:pt x="80" y="1544"/>
                      </a:lnTo>
                      <a:lnTo>
                        <a:pt x="83" y="1599"/>
                      </a:lnTo>
                      <a:lnTo>
                        <a:pt x="83" y="1639"/>
                      </a:lnTo>
                      <a:lnTo>
                        <a:pt x="83" y="1694"/>
                      </a:lnTo>
                      <a:lnTo>
                        <a:pt x="77" y="1745"/>
                      </a:lnTo>
                      <a:lnTo>
                        <a:pt x="77" y="1804"/>
                      </a:lnTo>
                      <a:lnTo>
                        <a:pt x="71" y="1865"/>
                      </a:lnTo>
                      <a:lnTo>
                        <a:pt x="67" y="1907"/>
                      </a:lnTo>
                      <a:lnTo>
                        <a:pt x="64" y="1996"/>
                      </a:lnTo>
                      <a:lnTo>
                        <a:pt x="61" y="2069"/>
                      </a:lnTo>
                      <a:lnTo>
                        <a:pt x="58" y="2152"/>
                      </a:lnTo>
                      <a:lnTo>
                        <a:pt x="58" y="2219"/>
                      </a:lnTo>
                      <a:lnTo>
                        <a:pt x="61" y="2277"/>
                      </a:lnTo>
                      <a:lnTo>
                        <a:pt x="61" y="2326"/>
                      </a:lnTo>
                      <a:lnTo>
                        <a:pt x="67" y="2375"/>
                      </a:lnTo>
                      <a:lnTo>
                        <a:pt x="61" y="2429"/>
                      </a:lnTo>
                      <a:lnTo>
                        <a:pt x="55" y="2453"/>
                      </a:lnTo>
                      <a:lnTo>
                        <a:pt x="58" y="2496"/>
                      </a:lnTo>
                      <a:lnTo>
                        <a:pt x="61" y="2548"/>
                      </a:lnTo>
                      <a:lnTo>
                        <a:pt x="50" y="2585"/>
                      </a:lnTo>
                      <a:lnTo>
                        <a:pt x="39" y="2612"/>
                      </a:lnTo>
                      <a:lnTo>
                        <a:pt x="31" y="2633"/>
                      </a:lnTo>
                      <a:lnTo>
                        <a:pt x="27" y="2654"/>
                      </a:lnTo>
                      <a:lnTo>
                        <a:pt x="25" y="2684"/>
                      </a:lnTo>
                      <a:lnTo>
                        <a:pt x="2" y="2675"/>
                      </a:lnTo>
                      <a:lnTo>
                        <a:pt x="0" y="2656"/>
                      </a:lnTo>
                      <a:lnTo>
                        <a:pt x="3" y="2637"/>
                      </a:lnTo>
                      <a:lnTo>
                        <a:pt x="12" y="2603"/>
                      </a:lnTo>
                      <a:lnTo>
                        <a:pt x="28" y="2569"/>
                      </a:lnTo>
                      <a:lnTo>
                        <a:pt x="31" y="2527"/>
                      </a:lnTo>
                      <a:lnTo>
                        <a:pt x="37" y="2469"/>
                      </a:lnTo>
                      <a:lnTo>
                        <a:pt x="46" y="2404"/>
                      </a:lnTo>
                      <a:lnTo>
                        <a:pt x="43" y="2369"/>
                      </a:lnTo>
                      <a:lnTo>
                        <a:pt x="40" y="2320"/>
                      </a:lnTo>
                      <a:lnTo>
                        <a:pt x="52" y="2259"/>
                      </a:lnTo>
                      <a:lnTo>
                        <a:pt x="49" y="2146"/>
                      </a:lnTo>
                      <a:lnTo>
                        <a:pt x="43" y="2106"/>
                      </a:lnTo>
                      <a:lnTo>
                        <a:pt x="43" y="2042"/>
                      </a:lnTo>
                      <a:lnTo>
                        <a:pt x="46" y="1981"/>
                      </a:lnTo>
                      <a:lnTo>
                        <a:pt x="55" y="1932"/>
                      </a:lnTo>
                      <a:lnTo>
                        <a:pt x="61" y="1834"/>
                      </a:lnTo>
                      <a:lnTo>
                        <a:pt x="61" y="1785"/>
                      </a:lnTo>
                      <a:lnTo>
                        <a:pt x="61" y="1730"/>
                      </a:lnTo>
                      <a:lnTo>
                        <a:pt x="55" y="1681"/>
                      </a:lnTo>
                      <a:lnTo>
                        <a:pt x="55" y="1623"/>
                      </a:lnTo>
                      <a:lnTo>
                        <a:pt x="64" y="1581"/>
                      </a:lnTo>
                      <a:lnTo>
                        <a:pt x="64" y="1541"/>
                      </a:lnTo>
                      <a:lnTo>
                        <a:pt x="61" y="1476"/>
                      </a:lnTo>
                      <a:lnTo>
                        <a:pt x="52" y="1421"/>
                      </a:lnTo>
                      <a:lnTo>
                        <a:pt x="49" y="1366"/>
                      </a:lnTo>
                      <a:lnTo>
                        <a:pt x="55" y="1308"/>
                      </a:lnTo>
                      <a:lnTo>
                        <a:pt x="64" y="1188"/>
                      </a:lnTo>
                      <a:lnTo>
                        <a:pt x="67" y="1097"/>
                      </a:lnTo>
                      <a:lnTo>
                        <a:pt x="67" y="1066"/>
                      </a:lnTo>
                      <a:lnTo>
                        <a:pt x="58" y="1017"/>
                      </a:lnTo>
                      <a:lnTo>
                        <a:pt x="64" y="978"/>
                      </a:lnTo>
                      <a:lnTo>
                        <a:pt x="67" y="923"/>
                      </a:lnTo>
                      <a:lnTo>
                        <a:pt x="67" y="886"/>
                      </a:lnTo>
                      <a:lnTo>
                        <a:pt x="74" y="849"/>
                      </a:lnTo>
                      <a:lnTo>
                        <a:pt x="71" y="813"/>
                      </a:lnTo>
                      <a:lnTo>
                        <a:pt x="64" y="761"/>
                      </a:lnTo>
                      <a:lnTo>
                        <a:pt x="64" y="703"/>
                      </a:lnTo>
                      <a:lnTo>
                        <a:pt x="71" y="642"/>
                      </a:lnTo>
                      <a:lnTo>
                        <a:pt x="71" y="593"/>
                      </a:lnTo>
                      <a:lnTo>
                        <a:pt x="64" y="532"/>
                      </a:lnTo>
                      <a:lnTo>
                        <a:pt x="61" y="489"/>
                      </a:lnTo>
                      <a:lnTo>
                        <a:pt x="64" y="437"/>
                      </a:lnTo>
                      <a:lnTo>
                        <a:pt x="71" y="379"/>
                      </a:lnTo>
                      <a:lnTo>
                        <a:pt x="74" y="345"/>
                      </a:lnTo>
                      <a:lnTo>
                        <a:pt x="71" y="296"/>
                      </a:lnTo>
                      <a:lnTo>
                        <a:pt x="67" y="238"/>
                      </a:lnTo>
                      <a:lnTo>
                        <a:pt x="67" y="186"/>
                      </a:lnTo>
                      <a:lnTo>
                        <a:pt x="67" y="144"/>
                      </a:lnTo>
                      <a:lnTo>
                        <a:pt x="80" y="86"/>
                      </a:lnTo>
                      <a:lnTo>
                        <a:pt x="95" y="4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7" name="Freeform 366"/>
                <p:cNvSpPr>
                  <a:spLocks/>
                </p:cNvSpPr>
                <p:nvPr/>
              </p:nvSpPr>
              <p:spPr bwMode="auto">
                <a:xfrm rot="-3405074">
                  <a:off x="2250" y="1434"/>
                  <a:ext cx="351" cy="420"/>
                </a:xfrm>
                <a:custGeom>
                  <a:avLst/>
                  <a:gdLst>
                    <a:gd name="T0" fmla="*/ 14 w 406"/>
                    <a:gd name="T1" fmla="*/ 87 h 841"/>
                    <a:gd name="T2" fmla="*/ 34 w 406"/>
                    <a:gd name="T3" fmla="*/ 85 h 841"/>
                    <a:gd name="T4" fmla="*/ 57 w 406"/>
                    <a:gd name="T5" fmla="*/ 86 h 841"/>
                    <a:gd name="T6" fmla="*/ 83 w 406"/>
                    <a:gd name="T7" fmla="*/ 84 h 841"/>
                    <a:gd name="T8" fmla="*/ 102 w 406"/>
                    <a:gd name="T9" fmla="*/ 82 h 841"/>
                    <a:gd name="T10" fmla="*/ 120 w 406"/>
                    <a:gd name="T11" fmla="*/ 79 h 841"/>
                    <a:gd name="T12" fmla="*/ 143 w 406"/>
                    <a:gd name="T13" fmla="*/ 77 h 841"/>
                    <a:gd name="T14" fmla="*/ 148 w 406"/>
                    <a:gd name="T15" fmla="*/ 73 h 841"/>
                    <a:gd name="T16" fmla="*/ 160 w 406"/>
                    <a:gd name="T17" fmla="*/ 68 h 841"/>
                    <a:gd name="T18" fmla="*/ 171 w 406"/>
                    <a:gd name="T19" fmla="*/ 64 h 841"/>
                    <a:gd name="T20" fmla="*/ 179 w 406"/>
                    <a:gd name="T21" fmla="*/ 60 h 841"/>
                    <a:gd name="T22" fmla="*/ 182 w 406"/>
                    <a:gd name="T23" fmla="*/ 57 h 841"/>
                    <a:gd name="T24" fmla="*/ 182 w 406"/>
                    <a:gd name="T25" fmla="*/ 51 h 841"/>
                    <a:gd name="T26" fmla="*/ 185 w 406"/>
                    <a:gd name="T27" fmla="*/ 46 h 841"/>
                    <a:gd name="T28" fmla="*/ 190 w 406"/>
                    <a:gd name="T29" fmla="*/ 42 h 841"/>
                    <a:gd name="T30" fmla="*/ 195 w 406"/>
                    <a:gd name="T31" fmla="*/ 34 h 841"/>
                    <a:gd name="T32" fmla="*/ 193 w 406"/>
                    <a:gd name="T33" fmla="*/ 29 h 841"/>
                    <a:gd name="T34" fmla="*/ 193 w 406"/>
                    <a:gd name="T35" fmla="*/ 24 h 841"/>
                    <a:gd name="T36" fmla="*/ 195 w 406"/>
                    <a:gd name="T37" fmla="*/ 18 h 841"/>
                    <a:gd name="T38" fmla="*/ 197 w 406"/>
                    <a:gd name="T39" fmla="*/ 14 h 841"/>
                    <a:gd name="T40" fmla="*/ 195 w 406"/>
                    <a:gd name="T41" fmla="*/ 10 h 841"/>
                    <a:gd name="T42" fmla="*/ 197 w 406"/>
                    <a:gd name="T43" fmla="*/ 7 h 841"/>
                    <a:gd name="T44" fmla="*/ 201 w 406"/>
                    <a:gd name="T45" fmla="*/ 4 h 841"/>
                    <a:gd name="T46" fmla="*/ 205 w 406"/>
                    <a:gd name="T47" fmla="*/ 1 h 841"/>
                    <a:gd name="T48" fmla="*/ 223 w 406"/>
                    <a:gd name="T49" fmla="*/ 0 h 841"/>
                    <a:gd name="T50" fmla="*/ 247 w 406"/>
                    <a:gd name="T51" fmla="*/ 0 h 841"/>
                    <a:gd name="T52" fmla="*/ 258 w 406"/>
                    <a:gd name="T53" fmla="*/ 4 h 841"/>
                    <a:gd name="T54" fmla="*/ 262 w 406"/>
                    <a:gd name="T55" fmla="*/ 10 h 841"/>
                    <a:gd name="T56" fmla="*/ 258 w 406"/>
                    <a:gd name="T57" fmla="*/ 15 h 841"/>
                    <a:gd name="T58" fmla="*/ 257 w 406"/>
                    <a:gd name="T59" fmla="*/ 21 h 841"/>
                    <a:gd name="T60" fmla="*/ 258 w 406"/>
                    <a:gd name="T61" fmla="*/ 28 h 841"/>
                    <a:gd name="T62" fmla="*/ 255 w 406"/>
                    <a:gd name="T63" fmla="*/ 33 h 841"/>
                    <a:gd name="T64" fmla="*/ 252 w 406"/>
                    <a:gd name="T65" fmla="*/ 39 h 841"/>
                    <a:gd name="T66" fmla="*/ 248 w 406"/>
                    <a:gd name="T67" fmla="*/ 45 h 841"/>
                    <a:gd name="T68" fmla="*/ 253 w 406"/>
                    <a:gd name="T69" fmla="*/ 49 h 841"/>
                    <a:gd name="T70" fmla="*/ 252 w 406"/>
                    <a:gd name="T71" fmla="*/ 53 h 841"/>
                    <a:gd name="T72" fmla="*/ 251 w 406"/>
                    <a:gd name="T73" fmla="*/ 57 h 841"/>
                    <a:gd name="T74" fmla="*/ 246 w 406"/>
                    <a:gd name="T75" fmla="*/ 60 h 841"/>
                    <a:gd name="T76" fmla="*/ 245 w 406"/>
                    <a:gd name="T77" fmla="*/ 65 h 841"/>
                    <a:gd name="T78" fmla="*/ 239 w 406"/>
                    <a:gd name="T79" fmla="*/ 70 h 841"/>
                    <a:gd name="T80" fmla="*/ 227 w 406"/>
                    <a:gd name="T81" fmla="*/ 75 h 841"/>
                    <a:gd name="T82" fmla="*/ 219 w 406"/>
                    <a:gd name="T83" fmla="*/ 81 h 841"/>
                    <a:gd name="T84" fmla="*/ 205 w 406"/>
                    <a:gd name="T85" fmla="*/ 84 h 841"/>
                    <a:gd name="T86" fmla="*/ 193 w 406"/>
                    <a:gd name="T87" fmla="*/ 88 h 841"/>
                    <a:gd name="T88" fmla="*/ 174 w 406"/>
                    <a:gd name="T89" fmla="*/ 92 h 841"/>
                    <a:gd name="T90" fmla="*/ 142 w 406"/>
                    <a:gd name="T91" fmla="*/ 95 h 841"/>
                    <a:gd name="T92" fmla="*/ 118 w 406"/>
                    <a:gd name="T93" fmla="*/ 98 h 841"/>
                    <a:gd name="T94" fmla="*/ 97 w 406"/>
                    <a:gd name="T95" fmla="*/ 99 h 841"/>
                    <a:gd name="T96" fmla="*/ 73 w 406"/>
                    <a:gd name="T97" fmla="*/ 102 h 841"/>
                    <a:gd name="T98" fmla="*/ 46 w 406"/>
                    <a:gd name="T99" fmla="*/ 104 h 841"/>
                    <a:gd name="T100" fmla="*/ 27 w 406"/>
                    <a:gd name="T101" fmla="*/ 105 h 841"/>
                    <a:gd name="T102" fmla="*/ 8 w 406"/>
                    <a:gd name="T103" fmla="*/ 103 h 841"/>
                    <a:gd name="T104" fmla="*/ 3 w 406"/>
                    <a:gd name="T105" fmla="*/ 97 h 841"/>
                    <a:gd name="T106" fmla="*/ 0 w 406"/>
                    <a:gd name="T107" fmla="*/ 92 h 841"/>
                    <a:gd name="T108" fmla="*/ 14 w 406"/>
                    <a:gd name="T109" fmla="*/ 87 h 84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06"/>
                    <a:gd name="T166" fmla="*/ 0 h 841"/>
                    <a:gd name="T167" fmla="*/ 406 w 406"/>
                    <a:gd name="T168" fmla="*/ 841 h 84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06" h="841">
                      <a:moveTo>
                        <a:pt x="21" y="697"/>
                      </a:moveTo>
                      <a:lnTo>
                        <a:pt x="52" y="685"/>
                      </a:lnTo>
                      <a:lnTo>
                        <a:pt x="88" y="688"/>
                      </a:lnTo>
                      <a:lnTo>
                        <a:pt x="128" y="679"/>
                      </a:lnTo>
                      <a:lnTo>
                        <a:pt x="158" y="657"/>
                      </a:lnTo>
                      <a:lnTo>
                        <a:pt x="186" y="639"/>
                      </a:lnTo>
                      <a:lnTo>
                        <a:pt x="221" y="623"/>
                      </a:lnTo>
                      <a:lnTo>
                        <a:pt x="229" y="584"/>
                      </a:lnTo>
                      <a:lnTo>
                        <a:pt x="247" y="547"/>
                      </a:lnTo>
                      <a:lnTo>
                        <a:pt x="265" y="517"/>
                      </a:lnTo>
                      <a:lnTo>
                        <a:pt x="278" y="483"/>
                      </a:lnTo>
                      <a:lnTo>
                        <a:pt x="281" y="456"/>
                      </a:lnTo>
                      <a:lnTo>
                        <a:pt x="281" y="413"/>
                      </a:lnTo>
                      <a:lnTo>
                        <a:pt x="287" y="373"/>
                      </a:lnTo>
                      <a:lnTo>
                        <a:pt x="294" y="337"/>
                      </a:lnTo>
                      <a:lnTo>
                        <a:pt x="302" y="278"/>
                      </a:lnTo>
                      <a:lnTo>
                        <a:pt x="299" y="239"/>
                      </a:lnTo>
                      <a:lnTo>
                        <a:pt x="299" y="196"/>
                      </a:lnTo>
                      <a:lnTo>
                        <a:pt x="302" y="150"/>
                      </a:lnTo>
                      <a:lnTo>
                        <a:pt x="305" y="116"/>
                      </a:lnTo>
                      <a:lnTo>
                        <a:pt x="302" y="86"/>
                      </a:lnTo>
                      <a:lnTo>
                        <a:pt x="305" y="58"/>
                      </a:lnTo>
                      <a:lnTo>
                        <a:pt x="310" y="36"/>
                      </a:lnTo>
                      <a:lnTo>
                        <a:pt x="317" y="13"/>
                      </a:lnTo>
                      <a:lnTo>
                        <a:pt x="345" y="0"/>
                      </a:lnTo>
                      <a:lnTo>
                        <a:pt x="383" y="3"/>
                      </a:lnTo>
                      <a:lnTo>
                        <a:pt x="400" y="36"/>
                      </a:lnTo>
                      <a:lnTo>
                        <a:pt x="406" y="80"/>
                      </a:lnTo>
                      <a:lnTo>
                        <a:pt x="400" y="126"/>
                      </a:lnTo>
                      <a:lnTo>
                        <a:pt x="397" y="171"/>
                      </a:lnTo>
                      <a:lnTo>
                        <a:pt x="400" y="226"/>
                      </a:lnTo>
                      <a:lnTo>
                        <a:pt x="394" y="266"/>
                      </a:lnTo>
                      <a:lnTo>
                        <a:pt x="391" y="315"/>
                      </a:lnTo>
                      <a:lnTo>
                        <a:pt x="384" y="361"/>
                      </a:lnTo>
                      <a:lnTo>
                        <a:pt x="392" y="393"/>
                      </a:lnTo>
                      <a:lnTo>
                        <a:pt x="391" y="428"/>
                      </a:lnTo>
                      <a:lnTo>
                        <a:pt x="387" y="456"/>
                      </a:lnTo>
                      <a:lnTo>
                        <a:pt x="381" y="483"/>
                      </a:lnTo>
                      <a:lnTo>
                        <a:pt x="378" y="520"/>
                      </a:lnTo>
                      <a:lnTo>
                        <a:pt x="369" y="563"/>
                      </a:lnTo>
                      <a:lnTo>
                        <a:pt x="351" y="606"/>
                      </a:lnTo>
                      <a:lnTo>
                        <a:pt x="339" y="651"/>
                      </a:lnTo>
                      <a:lnTo>
                        <a:pt x="317" y="676"/>
                      </a:lnTo>
                      <a:lnTo>
                        <a:pt x="299" y="706"/>
                      </a:lnTo>
                      <a:lnTo>
                        <a:pt x="268" y="743"/>
                      </a:lnTo>
                      <a:lnTo>
                        <a:pt x="220" y="767"/>
                      </a:lnTo>
                      <a:lnTo>
                        <a:pt x="183" y="786"/>
                      </a:lnTo>
                      <a:lnTo>
                        <a:pt x="149" y="795"/>
                      </a:lnTo>
                      <a:lnTo>
                        <a:pt x="113" y="819"/>
                      </a:lnTo>
                      <a:lnTo>
                        <a:pt x="70" y="837"/>
                      </a:lnTo>
                      <a:lnTo>
                        <a:pt x="42" y="841"/>
                      </a:lnTo>
                      <a:lnTo>
                        <a:pt x="12" y="825"/>
                      </a:lnTo>
                      <a:lnTo>
                        <a:pt x="3" y="779"/>
                      </a:lnTo>
                      <a:lnTo>
                        <a:pt x="0" y="743"/>
                      </a:lnTo>
                      <a:lnTo>
                        <a:pt x="21" y="69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8" name="Freeform 367"/>
                <p:cNvSpPr>
                  <a:spLocks/>
                </p:cNvSpPr>
                <p:nvPr/>
              </p:nvSpPr>
              <p:spPr bwMode="auto">
                <a:xfrm rot="-3405074">
                  <a:off x="2258" y="1441"/>
                  <a:ext cx="336" cy="412"/>
                </a:xfrm>
                <a:custGeom>
                  <a:avLst/>
                  <a:gdLst>
                    <a:gd name="T0" fmla="*/ 98 w 388"/>
                    <a:gd name="T1" fmla="*/ 85 h 822"/>
                    <a:gd name="T2" fmla="*/ 132 w 388"/>
                    <a:gd name="T3" fmla="*/ 87 h 822"/>
                    <a:gd name="T4" fmla="*/ 165 w 388"/>
                    <a:gd name="T5" fmla="*/ 85 h 822"/>
                    <a:gd name="T6" fmla="*/ 184 w 388"/>
                    <a:gd name="T7" fmla="*/ 80 h 822"/>
                    <a:gd name="T8" fmla="*/ 193 w 388"/>
                    <a:gd name="T9" fmla="*/ 76 h 822"/>
                    <a:gd name="T10" fmla="*/ 208 w 388"/>
                    <a:gd name="T11" fmla="*/ 72 h 822"/>
                    <a:gd name="T12" fmla="*/ 223 w 388"/>
                    <a:gd name="T13" fmla="*/ 66 h 822"/>
                    <a:gd name="T14" fmla="*/ 225 w 388"/>
                    <a:gd name="T15" fmla="*/ 58 h 822"/>
                    <a:gd name="T16" fmla="*/ 231 w 388"/>
                    <a:gd name="T17" fmla="*/ 51 h 822"/>
                    <a:gd name="T18" fmla="*/ 229 w 388"/>
                    <a:gd name="T19" fmla="*/ 45 h 822"/>
                    <a:gd name="T20" fmla="*/ 231 w 388"/>
                    <a:gd name="T21" fmla="*/ 39 h 822"/>
                    <a:gd name="T22" fmla="*/ 234 w 388"/>
                    <a:gd name="T23" fmla="*/ 31 h 822"/>
                    <a:gd name="T24" fmla="*/ 233 w 388"/>
                    <a:gd name="T25" fmla="*/ 24 h 822"/>
                    <a:gd name="T26" fmla="*/ 238 w 388"/>
                    <a:gd name="T27" fmla="*/ 16 h 822"/>
                    <a:gd name="T28" fmla="*/ 241 w 388"/>
                    <a:gd name="T29" fmla="*/ 8 h 822"/>
                    <a:gd name="T30" fmla="*/ 239 w 388"/>
                    <a:gd name="T31" fmla="*/ 0 h 822"/>
                    <a:gd name="T32" fmla="*/ 251 w 388"/>
                    <a:gd name="T33" fmla="*/ 6 h 822"/>
                    <a:gd name="T34" fmla="*/ 252 w 388"/>
                    <a:gd name="T35" fmla="*/ 13 h 822"/>
                    <a:gd name="T36" fmla="*/ 247 w 388"/>
                    <a:gd name="T37" fmla="*/ 20 h 822"/>
                    <a:gd name="T38" fmla="*/ 246 w 388"/>
                    <a:gd name="T39" fmla="*/ 27 h 822"/>
                    <a:gd name="T40" fmla="*/ 242 w 388"/>
                    <a:gd name="T41" fmla="*/ 32 h 822"/>
                    <a:gd name="T42" fmla="*/ 243 w 388"/>
                    <a:gd name="T43" fmla="*/ 39 h 822"/>
                    <a:gd name="T44" fmla="*/ 239 w 388"/>
                    <a:gd name="T45" fmla="*/ 44 h 822"/>
                    <a:gd name="T46" fmla="*/ 243 w 388"/>
                    <a:gd name="T47" fmla="*/ 50 h 822"/>
                    <a:gd name="T48" fmla="*/ 241 w 388"/>
                    <a:gd name="T49" fmla="*/ 57 h 822"/>
                    <a:gd name="T50" fmla="*/ 235 w 388"/>
                    <a:gd name="T51" fmla="*/ 64 h 822"/>
                    <a:gd name="T52" fmla="*/ 226 w 388"/>
                    <a:gd name="T53" fmla="*/ 70 h 822"/>
                    <a:gd name="T54" fmla="*/ 212 w 388"/>
                    <a:gd name="T55" fmla="*/ 78 h 822"/>
                    <a:gd name="T56" fmla="*/ 193 w 388"/>
                    <a:gd name="T57" fmla="*/ 83 h 822"/>
                    <a:gd name="T58" fmla="*/ 180 w 388"/>
                    <a:gd name="T59" fmla="*/ 88 h 822"/>
                    <a:gd name="T60" fmla="*/ 158 w 388"/>
                    <a:gd name="T61" fmla="*/ 92 h 822"/>
                    <a:gd name="T62" fmla="*/ 128 w 388"/>
                    <a:gd name="T63" fmla="*/ 96 h 822"/>
                    <a:gd name="T64" fmla="*/ 93 w 388"/>
                    <a:gd name="T65" fmla="*/ 98 h 822"/>
                    <a:gd name="T66" fmla="*/ 69 w 388"/>
                    <a:gd name="T67" fmla="*/ 101 h 822"/>
                    <a:gd name="T68" fmla="*/ 23 w 388"/>
                    <a:gd name="T69" fmla="*/ 104 h 822"/>
                    <a:gd name="T70" fmla="*/ 5 w 388"/>
                    <a:gd name="T71" fmla="*/ 100 h 822"/>
                    <a:gd name="T72" fmla="*/ 0 w 388"/>
                    <a:gd name="T73" fmla="*/ 92 h 822"/>
                    <a:gd name="T74" fmla="*/ 31 w 388"/>
                    <a:gd name="T75" fmla="*/ 85 h 822"/>
                    <a:gd name="T76" fmla="*/ 59 w 388"/>
                    <a:gd name="T77" fmla="*/ 85 h 82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88"/>
                    <a:gd name="T118" fmla="*/ 0 h 822"/>
                    <a:gd name="T119" fmla="*/ 388 w 388"/>
                    <a:gd name="T120" fmla="*/ 822 h 82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88" h="822">
                      <a:moveTo>
                        <a:pt x="122" y="670"/>
                      </a:moveTo>
                      <a:lnTo>
                        <a:pt x="151" y="677"/>
                      </a:lnTo>
                      <a:lnTo>
                        <a:pt x="179" y="691"/>
                      </a:lnTo>
                      <a:lnTo>
                        <a:pt x="203" y="689"/>
                      </a:lnTo>
                      <a:lnTo>
                        <a:pt x="229" y="685"/>
                      </a:lnTo>
                      <a:lnTo>
                        <a:pt x="253" y="674"/>
                      </a:lnTo>
                      <a:lnTo>
                        <a:pt x="277" y="654"/>
                      </a:lnTo>
                      <a:lnTo>
                        <a:pt x="284" y="634"/>
                      </a:lnTo>
                      <a:lnTo>
                        <a:pt x="289" y="618"/>
                      </a:lnTo>
                      <a:lnTo>
                        <a:pt x="298" y="607"/>
                      </a:lnTo>
                      <a:lnTo>
                        <a:pt x="307" y="593"/>
                      </a:lnTo>
                      <a:lnTo>
                        <a:pt x="320" y="570"/>
                      </a:lnTo>
                      <a:lnTo>
                        <a:pt x="332" y="542"/>
                      </a:lnTo>
                      <a:lnTo>
                        <a:pt x="344" y="521"/>
                      </a:lnTo>
                      <a:lnTo>
                        <a:pt x="344" y="491"/>
                      </a:lnTo>
                      <a:lnTo>
                        <a:pt x="347" y="463"/>
                      </a:lnTo>
                      <a:lnTo>
                        <a:pt x="356" y="433"/>
                      </a:lnTo>
                      <a:lnTo>
                        <a:pt x="356" y="403"/>
                      </a:lnTo>
                      <a:lnTo>
                        <a:pt x="356" y="377"/>
                      </a:lnTo>
                      <a:lnTo>
                        <a:pt x="353" y="353"/>
                      </a:lnTo>
                      <a:lnTo>
                        <a:pt x="347" y="332"/>
                      </a:lnTo>
                      <a:lnTo>
                        <a:pt x="356" y="308"/>
                      </a:lnTo>
                      <a:lnTo>
                        <a:pt x="359" y="274"/>
                      </a:lnTo>
                      <a:lnTo>
                        <a:pt x="360" y="246"/>
                      </a:lnTo>
                      <a:lnTo>
                        <a:pt x="357" y="220"/>
                      </a:lnTo>
                      <a:lnTo>
                        <a:pt x="359" y="192"/>
                      </a:lnTo>
                      <a:lnTo>
                        <a:pt x="368" y="155"/>
                      </a:lnTo>
                      <a:lnTo>
                        <a:pt x="366" y="125"/>
                      </a:lnTo>
                      <a:lnTo>
                        <a:pt x="372" y="91"/>
                      </a:lnTo>
                      <a:lnTo>
                        <a:pt x="371" y="61"/>
                      </a:lnTo>
                      <a:lnTo>
                        <a:pt x="368" y="33"/>
                      </a:lnTo>
                      <a:lnTo>
                        <a:pt x="368" y="0"/>
                      </a:lnTo>
                      <a:lnTo>
                        <a:pt x="379" y="23"/>
                      </a:lnTo>
                      <a:lnTo>
                        <a:pt x="387" y="42"/>
                      </a:lnTo>
                      <a:lnTo>
                        <a:pt x="386" y="67"/>
                      </a:lnTo>
                      <a:lnTo>
                        <a:pt x="388" y="98"/>
                      </a:lnTo>
                      <a:lnTo>
                        <a:pt x="384" y="128"/>
                      </a:lnTo>
                      <a:lnTo>
                        <a:pt x="380" y="158"/>
                      </a:lnTo>
                      <a:lnTo>
                        <a:pt x="380" y="187"/>
                      </a:lnTo>
                      <a:lnTo>
                        <a:pt x="379" y="213"/>
                      </a:lnTo>
                      <a:lnTo>
                        <a:pt x="378" y="235"/>
                      </a:lnTo>
                      <a:lnTo>
                        <a:pt x="373" y="253"/>
                      </a:lnTo>
                      <a:lnTo>
                        <a:pt x="377" y="284"/>
                      </a:lnTo>
                      <a:lnTo>
                        <a:pt x="374" y="305"/>
                      </a:lnTo>
                      <a:lnTo>
                        <a:pt x="371" y="330"/>
                      </a:lnTo>
                      <a:lnTo>
                        <a:pt x="368" y="351"/>
                      </a:lnTo>
                      <a:lnTo>
                        <a:pt x="370" y="375"/>
                      </a:lnTo>
                      <a:lnTo>
                        <a:pt x="375" y="397"/>
                      </a:lnTo>
                      <a:lnTo>
                        <a:pt x="375" y="424"/>
                      </a:lnTo>
                      <a:lnTo>
                        <a:pt x="371" y="454"/>
                      </a:lnTo>
                      <a:lnTo>
                        <a:pt x="362" y="479"/>
                      </a:lnTo>
                      <a:lnTo>
                        <a:pt x="362" y="507"/>
                      </a:lnTo>
                      <a:lnTo>
                        <a:pt x="359" y="531"/>
                      </a:lnTo>
                      <a:lnTo>
                        <a:pt x="348" y="556"/>
                      </a:lnTo>
                      <a:lnTo>
                        <a:pt x="331" y="593"/>
                      </a:lnTo>
                      <a:lnTo>
                        <a:pt x="327" y="619"/>
                      </a:lnTo>
                      <a:lnTo>
                        <a:pt x="318" y="638"/>
                      </a:lnTo>
                      <a:lnTo>
                        <a:pt x="297" y="663"/>
                      </a:lnTo>
                      <a:lnTo>
                        <a:pt x="292" y="679"/>
                      </a:lnTo>
                      <a:lnTo>
                        <a:pt x="277" y="697"/>
                      </a:lnTo>
                      <a:lnTo>
                        <a:pt x="262" y="709"/>
                      </a:lnTo>
                      <a:lnTo>
                        <a:pt x="244" y="734"/>
                      </a:lnTo>
                      <a:lnTo>
                        <a:pt x="225" y="745"/>
                      </a:lnTo>
                      <a:lnTo>
                        <a:pt x="197" y="760"/>
                      </a:lnTo>
                      <a:lnTo>
                        <a:pt x="174" y="771"/>
                      </a:lnTo>
                      <a:lnTo>
                        <a:pt x="142" y="779"/>
                      </a:lnTo>
                      <a:lnTo>
                        <a:pt x="127" y="791"/>
                      </a:lnTo>
                      <a:lnTo>
                        <a:pt x="106" y="803"/>
                      </a:lnTo>
                      <a:lnTo>
                        <a:pt x="63" y="821"/>
                      </a:lnTo>
                      <a:lnTo>
                        <a:pt x="36" y="822"/>
                      </a:lnTo>
                      <a:lnTo>
                        <a:pt x="12" y="810"/>
                      </a:lnTo>
                      <a:lnTo>
                        <a:pt x="8" y="792"/>
                      </a:lnTo>
                      <a:lnTo>
                        <a:pt x="5" y="768"/>
                      </a:lnTo>
                      <a:lnTo>
                        <a:pt x="0" y="731"/>
                      </a:lnTo>
                      <a:lnTo>
                        <a:pt x="20" y="687"/>
                      </a:lnTo>
                      <a:lnTo>
                        <a:pt x="49" y="676"/>
                      </a:lnTo>
                      <a:lnTo>
                        <a:pt x="72" y="676"/>
                      </a:lnTo>
                      <a:lnTo>
                        <a:pt x="90" y="679"/>
                      </a:lnTo>
                      <a:lnTo>
                        <a:pt x="122" y="6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9" name="Freeform 368"/>
                <p:cNvSpPr>
                  <a:spLocks/>
                </p:cNvSpPr>
                <p:nvPr/>
              </p:nvSpPr>
              <p:spPr bwMode="auto">
                <a:xfrm rot="-3405074">
                  <a:off x="2347" y="1411"/>
                  <a:ext cx="170" cy="344"/>
                </a:xfrm>
                <a:custGeom>
                  <a:avLst/>
                  <a:gdLst>
                    <a:gd name="T0" fmla="*/ 129 w 195"/>
                    <a:gd name="T1" fmla="*/ 5 h 688"/>
                    <a:gd name="T2" fmla="*/ 129 w 195"/>
                    <a:gd name="T3" fmla="*/ 11 h 688"/>
                    <a:gd name="T4" fmla="*/ 126 w 195"/>
                    <a:gd name="T5" fmla="*/ 18 h 688"/>
                    <a:gd name="T6" fmla="*/ 121 w 195"/>
                    <a:gd name="T7" fmla="*/ 24 h 688"/>
                    <a:gd name="T8" fmla="*/ 121 w 195"/>
                    <a:gd name="T9" fmla="*/ 31 h 688"/>
                    <a:gd name="T10" fmla="*/ 116 w 195"/>
                    <a:gd name="T11" fmla="*/ 39 h 688"/>
                    <a:gd name="T12" fmla="*/ 116 w 195"/>
                    <a:gd name="T13" fmla="*/ 44 h 688"/>
                    <a:gd name="T14" fmla="*/ 117 w 195"/>
                    <a:gd name="T15" fmla="*/ 52 h 688"/>
                    <a:gd name="T16" fmla="*/ 112 w 195"/>
                    <a:gd name="T17" fmla="*/ 60 h 688"/>
                    <a:gd name="T18" fmla="*/ 104 w 195"/>
                    <a:gd name="T19" fmla="*/ 65 h 688"/>
                    <a:gd name="T20" fmla="*/ 94 w 195"/>
                    <a:gd name="T21" fmla="*/ 69 h 688"/>
                    <a:gd name="T22" fmla="*/ 80 w 195"/>
                    <a:gd name="T23" fmla="*/ 74 h 688"/>
                    <a:gd name="T24" fmla="*/ 70 w 195"/>
                    <a:gd name="T25" fmla="*/ 79 h 688"/>
                    <a:gd name="T26" fmla="*/ 54 w 195"/>
                    <a:gd name="T27" fmla="*/ 83 h 688"/>
                    <a:gd name="T28" fmla="*/ 33 w 195"/>
                    <a:gd name="T29" fmla="*/ 85 h 688"/>
                    <a:gd name="T30" fmla="*/ 3 w 195"/>
                    <a:gd name="T31" fmla="*/ 86 h 688"/>
                    <a:gd name="T32" fmla="*/ 15 w 195"/>
                    <a:gd name="T33" fmla="*/ 85 h 688"/>
                    <a:gd name="T34" fmla="*/ 42 w 195"/>
                    <a:gd name="T35" fmla="*/ 83 h 688"/>
                    <a:gd name="T36" fmla="*/ 58 w 195"/>
                    <a:gd name="T37" fmla="*/ 79 h 688"/>
                    <a:gd name="T38" fmla="*/ 68 w 195"/>
                    <a:gd name="T39" fmla="*/ 74 h 688"/>
                    <a:gd name="T40" fmla="*/ 80 w 195"/>
                    <a:gd name="T41" fmla="*/ 70 h 688"/>
                    <a:gd name="T42" fmla="*/ 86 w 195"/>
                    <a:gd name="T43" fmla="*/ 66 h 688"/>
                    <a:gd name="T44" fmla="*/ 100 w 195"/>
                    <a:gd name="T45" fmla="*/ 60 h 688"/>
                    <a:gd name="T46" fmla="*/ 108 w 195"/>
                    <a:gd name="T47" fmla="*/ 56 h 688"/>
                    <a:gd name="T48" fmla="*/ 110 w 195"/>
                    <a:gd name="T49" fmla="*/ 49 h 688"/>
                    <a:gd name="T50" fmla="*/ 105 w 195"/>
                    <a:gd name="T51" fmla="*/ 42 h 688"/>
                    <a:gd name="T52" fmla="*/ 111 w 195"/>
                    <a:gd name="T53" fmla="*/ 38 h 688"/>
                    <a:gd name="T54" fmla="*/ 116 w 195"/>
                    <a:gd name="T55" fmla="*/ 30 h 688"/>
                    <a:gd name="T56" fmla="*/ 116 w 195"/>
                    <a:gd name="T57" fmla="*/ 25 h 688"/>
                    <a:gd name="T58" fmla="*/ 121 w 195"/>
                    <a:gd name="T59" fmla="*/ 20 h 688"/>
                    <a:gd name="T60" fmla="*/ 119 w 195"/>
                    <a:gd name="T61" fmla="*/ 13 h 688"/>
                    <a:gd name="T62" fmla="*/ 126 w 195"/>
                    <a:gd name="T63" fmla="*/ 10 h 688"/>
                    <a:gd name="T64" fmla="*/ 126 w 195"/>
                    <a:gd name="T65" fmla="*/ 3 h 6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95"/>
                    <a:gd name="T100" fmla="*/ 0 h 688"/>
                    <a:gd name="T101" fmla="*/ 195 w 195"/>
                    <a:gd name="T102" fmla="*/ 688 h 68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95" h="688">
                      <a:moveTo>
                        <a:pt x="192" y="0"/>
                      </a:moveTo>
                      <a:lnTo>
                        <a:pt x="195" y="33"/>
                      </a:lnTo>
                      <a:lnTo>
                        <a:pt x="195" y="67"/>
                      </a:lnTo>
                      <a:lnTo>
                        <a:pt x="195" y="93"/>
                      </a:lnTo>
                      <a:lnTo>
                        <a:pt x="191" y="109"/>
                      </a:lnTo>
                      <a:lnTo>
                        <a:pt x="189" y="137"/>
                      </a:lnTo>
                      <a:lnTo>
                        <a:pt x="189" y="155"/>
                      </a:lnTo>
                      <a:lnTo>
                        <a:pt x="183" y="197"/>
                      </a:lnTo>
                      <a:lnTo>
                        <a:pt x="182" y="232"/>
                      </a:lnTo>
                      <a:lnTo>
                        <a:pt x="183" y="249"/>
                      </a:lnTo>
                      <a:lnTo>
                        <a:pt x="180" y="277"/>
                      </a:lnTo>
                      <a:lnTo>
                        <a:pt x="174" y="311"/>
                      </a:lnTo>
                      <a:lnTo>
                        <a:pt x="168" y="327"/>
                      </a:lnTo>
                      <a:lnTo>
                        <a:pt x="174" y="354"/>
                      </a:lnTo>
                      <a:lnTo>
                        <a:pt x="177" y="387"/>
                      </a:lnTo>
                      <a:lnTo>
                        <a:pt x="177" y="417"/>
                      </a:lnTo>
                      <a:lnTo>
                        <a:pt x="174" y="454"/>
                      </a:lnTo>
                      <a:lnTo>
                        <a:pt x="170" y="480"/>
                      </a:lnTo>
                      <a:lnTo>
                        <a:pt x="163" y="500"/>
                      </a:lnTo>
                      <a:lnTo>
                        <a:pt x="157" y="518"/>
                      </a:lnTo>
                      <a:lnTo>
                        <a:pt x="149" y="533"/>
                      </a:lnTo>
                      <a:lnTo>
                        <a:pt x="142" y="551"/>
                      </a:lnTo>
                      <a:lnTo>
                        <a:pt x="130" y="567"/>
                      </a:lnTo>
                      <a:lnTo>
                        <a:pt x="121" y="590"/>
                      </a:lnTo>
                      <a:lnTo>
                        <a:pt x="115" y="609"/>
                      </a:lnTo>
                      <a:lnTo>
                        <a:pt x="105" y="627"/>
                      </a:lnTo>
                      <a:lnTo>
                        <a:pt x="94" y="643"/>
                      </a:lnTo>
                      <a:lnTo>
                        <a:pt x="82" y="662"/>
                      </a:lnTo>
                      <a:lnTo>
                        <a:pt x="66" y="670"/>
                      </a:lnTo>
                      <a:lnTo>
                        <a:pt x="51" y="674"/>
                      </a:lnTo>
                      <a:lnTo>
                        <a:pt x="29" y="686"/>
                      </a:lnTo>
                      <a:lnTo>
                        <a:pt x="6" y="688"/>
                      </a:lnTo>
                      <a:lnTo>
                        <a:pt x="0" y="680"/>
                      </a:lnTo>
                      <a:lnTo>
                        <a:pt x="23" y="679"/>
                      </a:lnTo>
                      <a:lnTo>
                        <a:pt x="39" y="671"/>
                      </a:lnTo>
                      <a:lnTo>
                        <a:pt x="63" y="661"/>
                      </a:lnTo>
                      <a:lnTo>
                        <a:pt x="81" y="646"/>
                      </a:lnTo>
                      <a:lnTo>
                        <a:pt x="88" y="628"/>
                      </a:lnTo>
                      <a:lnTo>
                        <a:pt x="96" y="613"/>
                      </a:lnTo>
                      <a:lnTo>
                        <a:pt x="102" y="591"/>
                      </a:lnTo>
                      <a:lnTo>
                        <a:pt x="115" y="579"/>
                      </a:lnTo>
                      <a:lnTo>
                        <a:pt x="121" y="557"/>
                      </a:lnTo>
                      <a:lnTo>
                        <a:pt x="127" y="538"/>
                      </a:lnTo>
                      <a:lnTo>
                        <a:pt x="130" y="524"/>
                      </a:lnTo>
                      <a:lnTo>
                        <a:pt x="139" y="506"/>
                      </a:lnTo>
                      <a:lnTo>
                        <a:pt x="151" y="487"/>
                      </a:lnTo>
                      <a:lnTo>
                        <a:pt x="160" y="474"/>
                      </a:lnTo>
                      <a:lnTo>
                        <a:pt x="163" y="455"/>
                      </a:lnTo>
                      <a:lnTo>
                        <a:pt x="167" y="423"/>
                      </a:lnTo>
                      <a:lnTo>
                        <a:pt x="165" y="396"/>
                      </a:lnTo>
                      <a:lnTo>
                        <a:pt x="160" y="362"/>
                      </a:lnTo>
                      <a:lnTo>
                        <a:pt x="158" y="335"/>
                      </a:lnTo>
                      <a:lnTo>
                        <a:pt x="157" y="327"/>
                      </a:lnTo>
                      <a:lnTo>
                        <a:pt x="168" y="299"/>
                      </a:lnTo>
                      <a:lnTo>
                        <a:pt x="174" y="271"/>
                      </a:lnTo>
                      <a:lnTo>
                        <a:pt x="174" y="247"/>
                      </a:lnTo>
                      <a:lnTo>
                        <a:pt x="171" y="234"/>
                      </a:lnTo>
                      <a:lnTo>
                        <a:pt x="176" y="207"/>
                      </a:lnTo>
                      <a:lnTo>
                        <a:pt x="174" y="195"/>
                      </a:lnTo>
                      <a:lnTo>
                        <a:pt x="182" y="154"/>
                      </a:lnTo>
                      <a:lnTo>
                        <a:pt x="180" y="136"/>
                      </a:lnTo>
                      <a:lnTo>
                        <a:pt x="180" y="110"/>
                      </a:lnTo>
                      <a:lnTo>
                        <a:pt x="188" y="93"/>
                      </a:lnTo>
                      <a:lnTo>
                        <a:pt x="189" y="76"/>
                      </a:lnTo>
                      <a:lnTo>
                        <a:pt x="189" y="49"/>
                      </a:lnTo>
                      <a:lnTo>
                        <a:pt x="189" y="27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0" name="Freeform 369"/>
                <p:cNvSpPr>
                  <a:spLocks/>
                </p:cNvSpPr>
                <p:nvPr/>
              </p:nvSpPr>
              <p:spPr bwMode="auto">
                <a:xfrm rot="-3405074">
                  <a:off x="2337" y="1423"/>
                  <a:ext cx="177" cy="347"/>
                </a:xfrm>
                <a:custGeom>
                  <a:avLst/>
                  <a:gdLst>
                    <a:gd name="T0" fmla="*/ 126 w 206"/>
                    <a:gd name="T1" fmla="*/ 3 h 692"/>
                    <a:gd name="T2" fmla="*/ 123 w 206"/>
                    <a:gd name="T3" fmla="*/ 10 h 692"/>
                    <a:gd name="T4" fmla="*/ 121 w 206"/>
                    <a:gd name="T5" fmla="*/ 13 h 692"/>
                    <a:gd name="T6" fmla="*/ 116 w 206"/>
                    <a:gd name="T7" fmla="*/ 20 h 692"/>
                    <a:gd name="T8" fmla="*/ 116 w 206"/>
                    <a:gd name="T9" fmla="*/ 27 h 692"/>
                    <a:gd name="T10" fmla="*/ 117 w 206"/>
                    <a:gd name="T11" fmla="*/ 29 h 692"/>
                    <a:gd name="T12" fmla="*/ 115 w 206"/>
                    <a:gd name="T13" fmla="*/ 34 h 692"/>
                    <a:gd name="T14" fmla="*/ 107 w 206"/>
                    <a:gd name="T15" fmla="*/ 40 h 692"/>
                    <a:gd name="T16" fmla="*/ 106 w 206"/>
                    <a:gd name="T17" fmla="*/ 48 h 692"/>
                    <a:gd name="T18" fmla="*/ 101 w 206"/>
                    <a:gd name="T19" fmla="*/ 54 h 692"/>
                    <a:gd name="T20" fmla="*/ 103 w 206"/>
                    <a:gd name="T21" fmla="*/ 59 h 692"/>
                    <a:gd name="T22" fmla="*/ 89 w 206"/>
                    <a:gd name="T23" fmla="*/ 65 h 692"/>
                    <a:gd name="T24" fmla="*/ 77 w 206"/>
                    <a:gd name="T25" fmla="*/ 70 h 692"/>
                    <a:gd name="T26" fmla="*/ 69 w 206"/>
                    <a:gd name="T27" fmla="*/ 74 h 692"/>
                    <a:gd name="T28" fmla="*/ 55 w 206"/>
                    <a:gd name="T29" fmla="*/ 79 h 692"/>
                    <a:gd name="T30" fmla="*/ 34 w 206"/>
                    <a:gd name="T31" fmla="*/ 80 h 692"/>
                    <a:gd name="T32" fmla="*/ 20 w 206"/>
                    <a:gd name="T33" fmla="*/ 84 h 692"/>
                    <a:gd name="T34" fmla="*/ 0 w 206"/>
                    <a:gd name="T35" fmla="*/ 85 h 692"/>
                    <a:gd name="T36" fmla="*/ 22 w 206"/>
                    <a:gd name="T37" fmla="*/ 81 h 692"/>
                    <a:gd name="T38" fmla="*/ 45 w 206"/>
                    <a:gd name="T39" fmla="*/ 79 h 692"/>
                    <a:gd name="T40" fmla="*/ 62 w 206"/>
                    <a:gd name="T41" fmla="*/ 75 h 692"/>
                    <a:gd name="T42" fmla="*/ 70 w 206"/>
                    <a:gd name="T43" fmla="*/ 71 h 692"/>
                    <a:gd name="T44" fmla="*/ 86 w 206"/>
                    <a:gd name="T45" fmla="*/ 64 h 692"/>
                    <a:gd name="T46" fmla="*/ 95 w 206"/>
                    <a:gd name="T47" fmla="*/ 60 h 692"/>
                    <a:gd name="T48" fmla="*/ 96 w 206"/>
                    <a:gd name="T49" fmla="*/ 55 h 692"/>
                    <a:gd name="T50" fmla="*/ 99 w 206"/>
                    <a:gd name="T51" fmla="*/ 48 h 692"/>
                    <a:gd name="T52" fmla="*/ 105 w 206"/>
                    <a:gd name="T53" fmla="*/ 43 h 692"/>
                    <a:gd name="T54" fmla="*/ 102 w 206"/>
                    <a:gd name="T55" fmla="*/ 38 h 692"/>
                    <a:gd name="T56" fmla="*/ 109 w 206"/>
                    <a:gd name="T57" fmla="*/ 34 h 692"/>
                    <a:gd name="T58" fmla="*/ 111 w 206"/>
                    <a:gd name="T59" fmla="*/ 30 h 692"/>
                    <a:gd name="T60" fmla="*/ 108 w 206"/>
                    <a:gd name="T61" fmla="*/ 23 h 692"/>
                    <a:gd name="T62" fmla="*/ 113 w 206"/>
                    <a:gd name="T63" fmla="*/ 18 h 692"/>
                    <a:gd name="T64" fmla="*/ 118 w 206"/>
                    <a:gd name="T65" fmla="*/ 12 h 692"/>
                    <a:gd name="T66" fmla="*/ 116 w 206"/>
                    <a:gd name="T67" fmla="*/ 8 h 692"/>
                    <a:gd name="T68" fmla="*/ 120 w 206"/>
                    <a:gd name="T69" fmla="*/ 3 h 69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6"/>
                    <a:gd name="T106" fmla="*/ 0 h 692"/>
                    <a:gd name="T107" fmla="*/ 206 w 206"/>
                    <a:gd name="T108" fmla="*/ 692 h 69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6" h="692">
                      <a:moveTo>
                        <a:pt x="206" y="0"/>
                      </a:moveTo>
                      <a:lnTo>
                        <a:pt x="199" y="17"/>
                      </a:lnTo>
                      <a:lnTo>
                        <a:pt x="193" y="57"/>
                      </a:lnTo>
                      <a:lnTo>
                        <a:pt x="193" y="75"/>
                      </a:lnTo>
                      <a:lnTo>
                        <a:pt x="193" y="94"/>
                      </a:lnTo>
                      <a:lnTo>
                        <a:pt x="191" y="103"/>
                      </a:lnTo>
                      <a:lnTo>
                        <a:pt x="186" y="122"/>
                      </a:lnTo>
                      <a:lnTo>
                        <a:pt x="183" y="158"/>
                      </a:lnTo>
                      <a:lnTo>
                        <a:pt x="183" y="195"/>
                      </a:lnTo>
                      <a:lnTo>
                        <a:pt x="183" y="211"/>
                      </a:lnTo>
                      <a:lnTo>
                        <a:pt x="183" y="223"/>
                      </a:lnTo>
                      <a:lnTo>
                        <a:pt x="184" y="232"/>
                      </a:lnTo>
                      <a:lnTo>
                        <a:pt x="183" y="249"/>
                      </a:lnTo>
                      <a:lnTo>
                        <a:pt x="181" y="268"/>
                      </a:lnTo>
                      <a:lnTo>
                        <a:pt x="172" y="298"/>
                      </a:lnTo>
                      <a:lnTo>
                        <a:pt x="168" y="314"/>
                      </a:lnTo>
                      <a:lnTo>
                        <a:pt x="169" y="347"/>
                      </a:lnTo>
                      <a:lnTo>
                        <a:pt x="166" y="379"/>
                      </a:lnTo>
                      <a:lnTo>
                        <a:pt x="162" y="411"/>
                      </a:lnTo>
                      <a:lnTo>
                        <a:pt x="160" y="429"/>
                      </a:lnTo>
                      <a:lnTo>
                        <a:pt x="160" y="443"/>
                      </a:lnTo>
                      <a:lnTo>
                        <a:pt x="163" y="469"/>
                      </a:lnTo>
                      <a:lnTo>
                        <a:pt x="153" y="488"/>
                      </a:lnTo>
                      <a:lnTo>
                        <a:pt x="141" y="514"/>
                      </a:lnTo>
                      <a:lnTo>
                        <a:pt x="129" y="535"/>
                      </a:lnTo>
                      <a:lnTo>
                        <a:pt x="122" y="558"/>
                      </a:lnTo>
                      <a:lnTo>
                        <a:pt x="120" y="575"/>
                      </a:lnTo>
                      <a:lnTo>
                        <a:pt x="108" y="590"/>
                      </a:lnTo>
                      <a:lnTo>
                        <a:pt x="101" y="609"/>
                      </a:lnTo>
                      <a:lnTo>
                        <a:pt x="87" y="625"/>
                      </a:lnTo>
                      <a:lnTo>
                        <a:pt x="71" y="633"/>
                      </a:lnTo>
                      <a:lnTo>
                        <a:pt x="53" y="637"/>
                      </a:lnTo>
                      <a:lnTo>
                        <a:pt x="43" y="649"/>
                      </a:lnTo>
                      <a:lnTo>
                        <a:pt x="32" y="665"/>
                      </a:lnTo>
                      <a:lnTo>
                        <a:pt x="6" y="692"/>
                      </a:lnTo>
                      <a:lnTo>
                        <a:pt x="0" y="679"/>
                      </a:lnTo>
                      <a:lnTo>
                        <a:pt x="17" y="667"/>
                      </a:lnTo>
                      <a:lnTo>
                        <a:pt x="35" y="643"/>
                      </a:lnTo>
                      <a:lnTo>
                        <a:pt x="49" y="633"/>
                      </a:lnTo>
                      <a:lnTo>
                        <a:pt x="70" y="624"/>
                      </a:lnTo>
                      <a:lnTo>
                        <a:pt x="90" y="618"/>
                      </a:lnTo>
                      <a:lnTo>
                        <a:pt x="98" y="594"/>
                      </a:lnTo>
                      <a:lnTo>
                        <a:pt x="105" y="575"/>
                      </a:lnTo>
                      <a:lnTo>
                        <a:pt x="110" y="560"/>
                      </a:lnTo>
                      <a:lnTo>
                        <a:pt x="120" y="535"/>
                      </a:lnTo>
                      <a:lnTo>
                        <a:pt x="135" y="508"/>
                      </a:lnTo>
                      <a:lnTo>
                        <a:pt x="145" y="488"/>
                      </a:lnTo>
                      <a:lnTo>
                        <a:pt x="150" y="472"/>
                      </a:lnTo>
                      <a:lnTo>
                        <a:pt x="156" y="460"/>
                      </a:lnTo>
                      <a:lnTo>
                        <a:pt x="151" y="436"/>
                      </a:lnTo>
                      <a:lnTo>
                        <a:pt x="153" y="409"/>
                      </a:lnTo>
                      <a:lnTo>
                        <a:pt x="156" y="382"/>
                      </a:lnTo>
                      <a:lnTo>
                        <a:pt x="160" y="368"/>
                      </a:lnTo>
                      <a:lnTo>
                        <a:pt x="165" y="342"/>
                      </a:lnTo>
                      <a:lnTo>
                        <a:pt x="162" y="323"/>
                      </a:lnTo>
                      <a:lnTo>
                        <a:pt x="162" y="304"/>
                      </a:lnTo>
                      <a:lnTo>
                        <a:pt x="166" y="283"/>
                      </a:lnTo>
                      <a:lnTo>
                        <a:pt x="172" y="268"/>
                      </a:lnTo>
                      <a:lnTo>
                        <a:pt x="175" y="259"/>
                      </a:lnTo>
                      <a:lnTo>
                        <a:pt x="175" y="240"/>
                      </a:lnTo>
                      <a:lnTo>
                        <a:pt x="171" y="211"/>
                      </a:lnTo>
                      <a:lnTo>
                        <a:pt x="171" y="180"/>
                      </a:lnTo>
                      <a:lnTo>
                        <a:pt x="172" y="162"/>
                      </a:lnTo>
                      <a:lnTo>
                        <a:pt x="178" y="137"/>
                      </a:lnTo>
                      <a:lnTo>
                        <a:pt x="180" y="116"/>
                      </a:lnTo>
                      <a:lnTo>
                        <a:pt x="186" y="94"/>
                      </a:lnTo>
                      <a:lnTo>
                        <a:pt x="183" y="76"/>
                      </a:lnTo>
                      <a:lnTo>
                        <a:pt x="183" y="63"/>
                      </a:lnTo>
                      <a:lnTo>
                        <a:pt x="184" y="41"/>
                      </a:lnTo>
                      <a:lnTo>
                        <a:pt x="190" y="24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1" name="Freeform 370"/>
                <p:cNvSpPr>
                  <a:spLocks/>
                </p:cNvSpPr>
                <p:nvPr/>
              </p:nvSpPr>
              <p:spPr bwMode="auto">
                <a:xfrm rot="-3405074">
                  <a:off x="2220" y="1615"/>
                  <a:ext cx="140" cy="465"/>
                </a:xfrm>
                <a:custGeom>
                  <a:avLst/>
                  <a:gdLst>
                    <a:gd name="T0" fmla="*/ 93 w 162"/>
                    <a:gd name="T1" fmla="*/ 97 h 930"/>
                    <a:gd name="T2" fmla="*/ 102 w 162"/>
                    <a:gd name="T3" fmla="*/ 103 h 930"/>
                    <a:gd name="T4" fmla="*/ 105 w 162"/>
                    <a:gd name="T5" fmla="*/ 110 h 930"/>
                    <a:gd name="T6" fmla="*/ 92 w 162"/>
                    <a:gd name="T7" fmla="*/ 114 h 930"/>
                    <a:gd name="T8" fmla="*/ 68 w 162"/>
                    <a:gd name="T9" fmla="*/ 116 h 930"/>
                    <a:gd name="T10" fmla="*/ 38 w 162"/>
                    <a:gd name="T11" fmla="*/ 116 h 930"/>
                    <a:gd name="T12" fmla="*/ 35 w 162"/>
                    <a:gd name="T13" fmla="*/ 113 h 930"/>
                    <a:gd name="T14" fmla="*/ 40 w 162"/>
                    <a:gd name="T15" fmla="*/ 108 h 930"/>
                    <a:gd name="T16" fmla="*/ 40 w 162"/>
                    <a:gd name="T17" fmla="*/ 100 h 930"/>
                    <a:gd name="T18" fmla="*/ 35 w 162"/>
                    <a:gd name="T19" fmla="*/ 92 h 930"/>
                    <a:gd name="T20" fmla="*/ 26 w 162"/>
                    <a:gd name="T21" fmla="*/ 87 h 930"/>
                    <a:gd name="T22" fmla="*/ 26 w 162"/>
                    <a:gd name="T23" fmla="*/ 79 h 930"/>
                    <a:gd name="T24" fmla="*/ 16 w 162"/>
                    <a:gd name="T25" fmla="*/ 74 h 930"/>
                    <a:gd name="T26" fmla="*/ 10 w 162"/>
                    <a:gd name="T27" fmla="*/ 65 h 930"/>
                    <a:gd name="T28" fmla="*/ 10 w 162"/>
                    <a:gd name="T29" fmla="*/ 58 h 930"/>
                    <a:gd name="T30" fmla="*/ 0 w 162"/>
                    <a:gd name="T31" fmla="*/ 48 h 930"/>
                    <a:gd name="T32" fmla="*/ 8 w 162"/>
                    <a:gd name="T33" fmla="*/ 39 h 930"/>
                    <a:gd name="T34" fmla="*/ 4 w 162"/>
                    <a:gd name="T35" fmla="*/ 31 h 930"/>
                    <a:gd name="T36" fmla="*/ 4 w 162"/>
                    <a:gd name="T37" fmla="*/ 25 h 930"/>
                    <a:gd name="T38" fmla="*/ 16 w 162"/>
                    <a:gd name="T39" fmla="*/ 15 h 930"/>
                    <a:gd name="T40" fmla="*/ 12 w 162"/>
                    <a:gd name="T41" fmla="*/ 6 h 930"/>
                    <a:gd name="T42" fmla="*/ 14 w 162"/>
                    <a:gd name="T43" fmla="*/ 2 h 930"/>
                    <a:gd name="T44" fmla="*/ 28 w 162"/>
                    <a:gd name="T45" fmla="*/ 6 h 930"/>
                    <a:gd name="T46" fmla="*/ 35 w 162"/>
                    <a:gd name="T47" fmla="*/ 11 h 930"/>
                    <a:gd name="T48" fmla="*/ 34 w 162"/>
                    <a:gd name="T49" fmla="*/ 18 h 930"/>
                    <a:gd name="T50" fmla="*/ 29 w 162"/>
                    <a:gd name="T51" fmla="*/ 25 h 930"/>
                    <a:gd name="T52" fmla="*/ 30 w 162"/>
                    <a:gd name="T53" fmla="*/ 34 h 930"/>
                    <a:gd name="T54" fmla="*/ 35 w 162"/>
                    <a:gd name="T55" fmla="*/ 39 h 930"/>
                    <a:gd name="T56" fmla="*/ 30 w 162"/>
                    <a:gd name="T57" fmla="*/ 46 h 930"/>
                    <a:gd name="T58" fmla="*/ 30 w 162"/>
                    <a:gd name="T59" fmla="*/ 52 h 930"/>
                    <a:gd name="T60" fmla="*/ 35 w 162"/>
                    <a:gd name="T61" fmla="*/ 58 h 930"/>
                    <a:gd name="T62" fmla="*/ 33 w 162"/>
                    <a:gd name="T63" fmla="*/ 65 h 930"/>
                    <a:gd name="T64" fmla="*/ 41 w 162"/>
                    <a:gd name="T65" fmla="*/ 70 h 930"/>
                    <a:gd name="T66" fmla="*/ 51 w 162"/>
                    <a:gd name="T67" fmla="*/ 76 h 930"/>
                    <a:gd name="T68" fmla="*/ 53 w 162"/>
                    <a:gd name="T69" fmla="*/ 83 h 930"/>
                    <a:gd name="T70" fmla="*/ 65 w 162"/>
                    <a:gd name="T71" fmla="*/ 90 h 930"/>
                    <a:gd name="T72" fmla="*/ 86 w 162"/>
                    <a:gd name="T73" fmla="*/ 94 h 93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62"/>
                    <a:gd name="T112" fmla="*/ 0 h 930"/>
                    <a:gd name="T113" fmla="*/ 162 w 162"/>
                    <a:gd name="T114" fmla="*/ 930 h 93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62" h="930">
                      <a:moveTo>
                        <a:pt x="132" y="751"/>
                      </a:moveTo>
                      <a:lnTo>
                        <a:pt x="145" y="770"/>
                      </a:lnTo>
                      <a:lnTo>
                        <a:pt x="149" y="796"/>
                      </a:lnTo>
                      <a:lnTo>
                        <a:pt x="158" y="821"/>
                      </a:lnTo>
                      <a:lnTo>
                        <a:pt x="160" y="856"/>
                      </a:lnTo>
                      <a:lnTo>
                        <a:pt x="162" y="875"/>
                      </a:lnTo>
                      <a:lnTo>
                        <a:pt x="154" y="900"/>
                      </a:lnTo>
                      <a:lnTo>
                        <a:pt x="143" y="912"/>
                      </a:lnTo>
                      <a:lnTo>
                        <a:pt x="128" y="918"/>
                      </a:lnTo>
                      <a:lnTo>
                        <a:pt x="105" y="928"/>
                      </a:lnTo>
                      <a:lnTo>
                        <a:pt x="82" y="930"/>
                      </a:lnTo>
                      <a:lnTo>
                        <a:pt x="59" y="924"/>
                      </a:lnTo>
                      <a:lnTo>
                        <a:pt x="41" y="915"/>
                      </a:lnTo>
                      <a:lnTo>
                        <a:pt x="53" y="897"/>
                      </a:lnTo>
                      <a:lnTo>
                        <a:pt x="56" y="879"/>
                      </a:lnTo>
                      <a:lnTo>
                        <a:pt x="61" y="863"/>
                      </a:lnTo>
                      <a:lnTo>
                        <a:pt x="62" y="833"/>
                      </a:lnTo>
                      <a:lnTo>
                        <a:pt x="61" y="793"/>
                      </a:lnTo>
                      <a:lnTo>
                        <a:pt x="57" y="765"/>
                      </a:lnTo>
                      <a:lnTo>
                        <a:pt x="53" y="736"/>
                      </a:lnTo>
                      <a:lnTo>
                        <a:pt x="50" y="713"/>
                      </a:lnTo>
                      <a:lnTo>
                        <a:pt x="40" y="689"/>
                      </a:lnTo>
                      <a:lnTo>
                        <a:pt x="41" y="656"/>
                      </a:lnTo>
                      <a:lnTo>
                        <a:pt x="40" y="632"/>
                      </a:lnTo>
                      <a:lnTo>
                        <a:pt x="37" y="610"/>
                      </a:lnTo>
                      <a:lnTo>
                        <a:pt x="24" y="588"/>
                      </a:lnTo>
                      <a:lnTo>
                        <a:pt x="13" y="548"/>
                      </a:lnTo>
                      <a:lnTo>
                        <a:pt x="16" y="513"/>
                      </a:lnTo>
                      <a:lnTo>
                        <a:pt x="18" y="482"/>
                      </a:lnTo>
                      <a:lnTo>
                        <a:pt x="16" y="458"/>
                      </a:lnTo>
                      <a:lnTo>
                        <a:pt x="12" y="421"/>
                      </a:lnTo>
                      <a:lnTo>
                        <a:pt x="0" y="384"/>
                      </a:lnTo>
                      <a:lnTo>
                        <a:pt x="6" y="352"/>
                      </a:lnTo>
                      <a:lnTo>
                        <a:pt x="12" y="312"/>
                      </a:lnTo>
                      <a:lnTo>
                        <a:pt x="12" y="278"/>
                      </a:lnTo>
                      <a:lnTo>
                        <a:pt x="7" y="254"/>
                      </a:lnTo>
                      <a:lnTo>
                        <a:pt x="9" y="232"/>
                      </a:lnTo>
                      <a:lnTo>
                        <a:pt x="7" y="195"/>
                      </a:lnTo>
                      <a:lnTo>
                        <a:pt x="16" y="164"/>
                      </a:lnTo>
                      <a:lnTo>
                        <a:pt x="24" y="122"/>
                      </a:lnTo>
                      <a:lnTo>
                        <a:pt x="27" y="77"/>
                      </a:lnTo>
                      <a:lnTo>
                        <a:pt x="18" y="42"/>
                      </a:lnTo>
                      <a:lnTo>
                        <a:pt x="4" y="0"/>
                      </a:lnTo>
                      <a:lnTo>
                        <a:pt x="21" y="16"/>
                      </a:lnTo>
                      <a:lnTo>
                        <a:pt x="34" y="30"/>
                      </a:lnTo>
                      <a:lnTo>
                        <a:pt x="43" y="45"/>
                      </a:lnTo>
                      <a:lnTo>
                        <a:pt x="50" y="62"/>
                      </a:lnTo>
                      <a:lnTo>
                        <a:pt x="55" y="84"/>
                      </a:lnTo>
                      <a:lnTo>
                        <a:pt x="55" y="109"/>
                      </a:lnTo>
                      <a:lnTo>
                        <a:pt x="52" y="140"/>
                      </a:lnTo>
                      <a:lnTo>
                        <a:pt x="46" y="174"/>
                      </a:lnTo>
                      <a:lnTo>
                        <a:pt x="44" y="198"/>
                      </a:lnTo>
                      <a:lnTo>
                        <a:pt x="43" y="237"/>
                      </a:lnTo>
                      <a:lnTo>
                        <a:pt x="46" y="268"/>
                      </a:lnTo>
                      <a:lnTo>
                        <a:pt x="52" y="292"/>
                      </a:lnTo>
                      <a:lnTo>
                        <a:pt x="53" y="308"/>
                      </a:lnTo>
                      <a:lnTo>
                        <a:pt x="52" y="338"/>
                      </a:lnTo>
                      <a:lnTo>
                        <a:pt x="47" y="361"/>
                      </a:lnTo>
                      <a:lnTo>
                        <a:pt x="43" y="383"/>
                      </a:lnTo>
                      <a:lnTo>
                        <a:pt x="47" y="412"/>
                      </a:lnTo>
                      <a:lnTo>
                        <a:pt x="55" y="438"/>
                      </a:lnTo>
                      <a:lnTo>
                        <a:pt x="56" y="460"/>
                      </a:lnTo>
                      <a:lnTo>
                        <a:pt x="55" y="484"/>
                      </a:lnTo>
                      <a:lnTo>
                        <a:pt x="51" y="515"/>
                      </a:lnTo>
                      <a:lnTo>
                        <a:pt x="58" y="533"/>
                      </a:lnTo>
                      <a:lnTo>
                        <a:pt x="65" y="554"/>
                      </a:lnTo>
                      <a:lnTo>
                        <a:pt x="73" y="579"/>
                      </a:lnTo>
                      <a:lnTo>
                        <a:pt x="79" y="603"/>
                      </a:lnTo>
                      <a:lnTo>
                        <a:pt x="82" y="631"/>
                      </a:lnTo>
                      <a:lnTo>
                        <a:pt x="82" y="664"/>
                      </a:lnTo>
                      <a:lnTo>
                        <a:pt x="94" y="693"/>
                      </a:lnTo>
                      <a:lnTo>
                        <a:pt x="101" y="713"/>
                      </a:lnTo>
                      <a:lnTo>
                        <a:pt x="115" y="733"/>
                      </a:lnTo>
                      <a:lnTo>
                        <a:pt x="132" y="7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32" name="Group 371"/>
              <p:cNvGrpSpPr>
                <a:grpSpLocks/>
              </p:cNvGrpSpPr>
              <p:nvPr/>
            </p:nvGrpSpPr>
            <p:grpSpPr bwMode="auto">
              <a:xfrm>
                <a:off x="4689475" y="3325827"/>
                <a:ext cx="685800" cy="6858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094" name="Freeform 372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95" name="Group 373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60" name="Freeform 37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61" name="Freeform 37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62" name="Freeform 37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96" name="Group 377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57" name="Freeform 37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8" name="Freeform 37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9" name="Freeform 38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97" name="Freeform 381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98" name="Freeform 382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99" name="Freeform 383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0" name="Freeform 384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1" name="Freeform 385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2" name="Freeform 386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3" name="Freeform 387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4" name="Freeform 388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5" name="Freeform 389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6" name="Freeform 390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7" name="Freeform 391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8" name="Freeform 392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9" name="Freeform 393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0" name="Freeform 394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1" name="Freeform 395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12" name="Group 396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54" name="Freeform 397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5" name="Freeform 398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6" name="Freeform 399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13" name="Group 400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51" name="Freeform 401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2" name="Freeform 402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3" name="Freeform 403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14" name="Freeform 404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5" name="Freeform 405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6" name="Freeform 406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7" name="Freeform 407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8" name="Freeform 408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9" name="Freeform 409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0" name="Freeform 410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1" name="Freeform 411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2" name="Freeform 412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3" name="Freeform 413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4" name="Freeform 414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5" name="Freeform 415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6" name="Freeform 416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7" name="Freeform 417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8" name="Freeform 418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29" name="Group 419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48" name="Freeform 42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9" name="Freeform 42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0" name="Freeform 42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30" name="Group 423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45" name="Freeform 42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6" name="Freeform 42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7" name="Freeform 42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427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2" name="Freeform 428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3" name="Freeform 429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4" name="Freeform 430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5" name="Freeform 431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6" name="Freeform 432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7" name="Freeform 433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8" name="Freeform 434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9" name="Freeform 435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0" name="Freeform 436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1" name="Freeform 437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2" name="Freeform 438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3" name="Freeform 439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4" name="Freeform 440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33" name="Freeform 441"/>
              <p:cNvSpPr>
                <a:spLocks/>
              </p:cNvSpPr>
              <p:nvPr/>
            </p:nvSpPr>
            <p:spPr bwMode="auto">
              <a:xfrm>
                <a:off x="4994275" y="26400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734" name="Group 442"/>
              <p:cNvGrpSpPr>
                <a:grpSpLocks/>
              </p:cNvGrpSpPr>
              <p:nvPr/>
            </p:nvGrpSpPr>
            <p:grpSpPr bwMode="auto">
              <a:xfrm>
                <a:off x="3927475" y="3249613"/>
                <a:ext cx="258763" cy="246062"/>
                <a:chOff x="1400" y="2127"/>
                <a:chExt cx="163" cy="155"/>
              </a:xfrm>
            </p:grpSpPr>
            <p:sp>
              <p:nvSpPr>
                <p:cNvPr id="1092" name="Freeform 443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93" name="Freeform 444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35" name="Freeform 445"/>
              <p:cNvSpPr>
                <a:spLocks/>
              </p:cNvSpPr>
              <p:nvPr/>
            </p:nvSpPr>
            <p:spPr bwMode="auto">
              <a:xfrm>
                <a:off x="3455988" y="2341563"/>
                <a:ext cx="728662" cy="746125"/>
              </a:xfrm>
              <a:custGeom>
                <a:avLst/>
                <a:gdLst>
                  <a:gd name="T0" fmla="*/ 2147483647 w 459"/>
                  <a:gd name="T1" fmla="*/ 2147483647 h 470"/>
                  <a:gd name="T2" fmla="*/ 2147483647 w 459"/>
                  <a:gd name="T3" fmla="*/ 2147483647 h 470"/>
                  <a:gd name="T4" fmla="*/ 2147483647 w 459"/>
                  <a:gd name="T5" fmla="*/ 2147483647 h 470"/>
                  <a:gd name="T6" fmla="*/ 2147483647 w 459"/>
                  <a:gd name="T7" fmla="*/ 2147483647 h 470"/>
                  <a:gd name="T8" fmla="*/ 2147483647 w 459"/>
                  <a:gd name="T9" fmla="*/ 2147483647 h 470"/>
                  <a:gd name="T10" fmla="*/ 2147483647 w 459"/>
                  <a:gd name="T11" fmla="*/ 2147483647 h 470"/>
                  <a:gd name="T12" fmla="*/ 2147483647 w 459"/>
                  <a:gd name="T13" fmla="*/ 2147483647 h 470"/>
                  <a:gd name="T14" fmla="*/ 2147483647 w 459"/>
                  <a:gd name="T15" fmla="*/ 2147483647 h 470"/>
                  <a:gd name="T16" fmla="*/ 2147483647 w 459"/>
                  <a:gd name="T17" fmla="*/ 2147483647 h 470"/>
                  <a:gd name="T18" fmla="*/ 2147483647 w 459"/>
                  <a:gd name="T19" fmla="*/ 2147483647 h 470"/>
                  <a:gd name="T20" fmla="*/ 2147483647 w 459"/>
                  <a:gd name="T21" fmla="*/ 2147483647 h 470"/>
                  <a:gd name="T22" fmla="*/ 2147483647 w 459"/>
                  <a:gd name="T23" fmla="*/ 2147483647 h 4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9"/>
                  <a:gd name="T37" fmla="*/ 0 h 470"/>
                  <a:gd name="T38" fmla="*/ 459 w 459"/>
                  <a:gd name="T39" fmla="*/ 470 h 4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9" h="470">
                    <a:moveTo>
                      <a:pt x="459" y="320"/>
                    </a:moveTo>
                    <a:cubicBezTo>
                      <a:pt x="457" y="256"/>
                      <a:pt x="458" y="192"/>
                      <a:pt x="453" y="128"/>
                    </a:cubicBezTo>
                    <a:cubicBezTo>
                      <a:pt x="452" y="108"/>
                      <a:pt x="458" y="79"/>
                      <a:pt x="441" y="68"/>
                    </a:cubicBezTo>
                    <a:cubicBezTo>
                      <a:pt x="412" y="49"/>
                      <a:pt x="430" y="58"/>
                      <a:pt x="387" y="44"/>
                    </a:cubicBezTo>
                    <a:cubicBezTo>
                      <a:pt x="381" y="42"/>
                      <a:pt x="369" y="38"/>
                      <a:pt x="369" y="38"/>
                    </a:cubicBezTo>
                    <a:cubicBezTo>
                      <a:pt x="331" y="0"/>
                      <a:pt x="279" y="20"/>
                      <a:pt x="231" y="32"/>
                    </a:cubicBezTo>
                    <a:cubicBezTo>
                      <a:pt x="197" y="57"/>
                      <a:pt x="187" y="70"/>
                      <a:pt x="177" y="110"/>
                    </a:cubicBezTo>
                    <a:cubicBezTo>
                      <a:pt x="184" y="197"/>
                      <a:pt x="199" y="241"/>
                      <a:pt x="183" y="338"/>
                    </a:cubicBezTo>
                    <a:cubicBezTo>
                      <a:pt x="182" y="344"/>
                      <a:pt x="110" y="361"/>
                      <a:pt x="105" y="362"/>
                    </a:cubicBezTo>
                    <a:cubicBezTo>
                      <a:pt x="83" y="371"/>
                      <a:pt x="59" y="374"/>
                      <a:pt x="39" y="386"/>
                    </a:cubicBezTo>
                    <a:cubicBezTo>
                      <a:pt x="24" y="395"/>
                      <a:pt x="19" y="414"/>
                      <a:pt x="9" y="428"/>
                    </a:cubicBezTo>
                    <a:cubicBezTo>
                      <a:pt x="0" y="454"/>
                      <a:pt x="3" y="440"/>
                      <a:pt x="3" y="47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6" name="Freeform 446"/>
              <p:cNvSpPr>
                <a:spLocks/>
              </p:cNvSpPr>
              <p:nvPr/>
            </p:nvSpPr>
            <p:spPr bwMode="auto">
              <a:xfrm>
                <a:off x="4289425" y="3068638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7" name="Freeform 447"/>
              <p:cNvSpPr>
                <a:spLocks/>
              </p:cNvSpPr>
              <p:nvPr/>
            </p:nvSpPr>
            <p:spPr bwMode="auto">
              <a:xfrm>
                <a:off x="4460875" y="40116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8" name="Freeform 448"/>
              <p:cNvSpPr>
                <a:spLocks/>
              </p:cNvSpPr>
              <p:nvPr/>
            </p:nvSpPr>
            <p:spPr bwMode="auto">
              <a:xfrm>
                <a:off x="3698875" y="33258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9" name="Freeform 449"/>
              <p:cNvSpPr>
                <a:spLocks/>
              </p:cNvSpPr>
              <p:nvPr/>
            </p:nvSpPr>
            <p:spPr bwMode="auto">
              <a:xfrm>
                <a:off x="5299075" y="35258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0" name="Freeform 450"/>
              <p:cNvSpPr>
                <a:spLocks/>
              </p:cNvSpPr>
              <p:nvPr/>
            </p:nvSpPr>
            <p:spPr bwMode="auto">
              <a:xfrm>
                <a:off x="5070475" y="2716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1" name="Freeform 451"/>
              <p:cNvSpPr>
                <a:spLocks/>
              </p:cNvSpPr>
              <p:nvPr/>
            </p:nvSpPr>
            <p:spPr bwMode="auto">
              <a:xfrm>
                <a:off x="2936875" y="3097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2" name="Freeform 452"/>
              <p:cNvSpPr>
                <a:spLocks/>
              </p:cNvSpPr>
              <p:nvPr/>
            </p:nvSpPr>
            <p:spPr bwMode="auto">
              <a:xfrm>
                <a:off x="3775075" y="2716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3" name="Freeform 454"/>
              <p:cNvSpPr>
                <a:spLocks/>
              </p:cNvSpPr>
              <p:nvPr/>
            </p:nvSpPr>
            <p:spPr bwMode="auto">
              <a:xfrm>
                <a:off x="4765675" y="40878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4" name="Freeform 455"/>
              <p:cNvSpPr>
                <a:spLocks/>
              </p:cNvSpPr>
              <p:nvPr/>
            </p:nvSpPr>
            <p:spPr bwMode="auto">
              <a:xfrm rot="3375668">
                <a:off x="5066507" y="2034381"/>
                <a:ext cx="457200" cy="906463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pt-BR"/>
              </a:p>
            </p:txBody>
          </p:sp>
          <p:sp>
            <p:nvSpPr>
              <p:cNvPr id="745" name="Freeform 456"/>
              <p:cNvSpPr>
                <a:spLocks/>
              </p:cNvSpPr>
              <p:nvPr/>
            </p:nvSpPr>
            <p:spPr bwMode="auto">
              <a:xfrm rot="-9256711">
                <a:off x="3622675" y="38592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grpSp>
            <p:nvGrpSpPr>
              <p:cNvPr id="746" name="Group 457"/>
              <p:cNvGrpSpPr>
                <a:grpSpLocks/>
              </p:cNvGrpSpPr>
              <p:nvPr/>
            </p:nvGrpSpPr>
            <p:grpSpPr bwMode="auto">
              <a:xfrm>
                <a:off x="4765675" y="27924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023" name="Freeform 458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24" name="Group 459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89" name="Freeform 46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90" name="Freeform 46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91" name="Freeform 46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25" name="Group 463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86" name="Freeform 46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7" name="Freeform 46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8" name="Freeform 46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26" name="Freeform 467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7" name="Freeform 468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8" name="Freeform 469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9" name="Freeform 470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0" name="Freeform 471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1" name="Freeform 472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2" name="Freeform 473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3" name="Freeform 474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4" name="Freeform 475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5" name="Freeform 476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6" name="Freeform 477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7" name="Freeform 478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8" name="Freeform 479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9" name="Freeform 480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0" name="Freeform 481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41" name="Group 482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83" name="Freeform 483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4" name="Freeform 484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5" name="Freeform 485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42" name="Group 486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80" name="Freeform 487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1" name="Freeform 488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2" name="Freeform 489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43" name="Freeform 490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4" name="Freeform 491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5" name="Freeform 492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6" name="Freeform 493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7" name="Freeform 494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8" name="Freeform 495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9" name="Freeform 496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0" name="Freeform 497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1" name="Freeform 498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2" name="Freeform 499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3" name="Freeform 500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4" name="Freeform 501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5" name="Freeform 502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6" name="Freeform 503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7" name="Freeform 504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58" name="Group 505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77" name="Freeform 506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8" name="Freeform 507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9" name="Freeform 508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59" name="Group 509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74" name="Freeform 510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5" name="Freeform 511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6" name="Freeform 512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60" name="Freeform 513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1" name="Freeform 514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2" name="Freeform 515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3" name="Freeform 516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4" name="Freeform 517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5" name="Freeform 518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6" name="Freeform 519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7" name="Freeform 520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8" name="Freeform 521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9" name="Freeform 522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0" name="Freeform 523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1" name="Freeform 524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2" name="Freeform 525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3" name="Freeform 526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7" name="Group 527"/>
              <p:cNvGrpSpPr>
                <a:grpSpLocks/>
              </p:cNvGrpSpPr>
              <p:nvPr/>
            </p:nvGrpSpPr>
            <p:grpSpPr bwMode="auto">
              <a:xfrm>
                <a:off x="4156075" y="3402013"/>
                <a:ext cx="258763" cy="246062"/>
                <a:chOff x="1400" y="2127"/>
                <a:chExt cx="163" cy="155"/>
              </a:xfrm>
            </p:grpSpPr>
            <p:sp>
              <p:nvSpPr>
                <p:cNvPr id="1021" name="Freeform 528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22" name="Freeform 529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8" name="Group 530"/>
              <p:cNvGrpSpPr>
                <a:grpSpLocks/>
              </p:cNvGrpSpPr>
              <p:nvPr/>
            </p:nvGrpSpPr>
            <p:grpSpPr bwMode="auto">
              <a:xfrm>
                <a:off x="4003675" y="2716213"/>
                <a:ext cx="258763" cy="246062"/>
                <a:chOff x="1400" y="2127"/>
                <a:chExt cx="163" cy="155"/>
              </a:xfrm>
            </p:grpSpPr>
            <p:sp>
              <p:nvSpPr>
                <p:cNvPr id="1019" name="Freeform 531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20" name="Freeform 532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9" name="Group 533"/>
              <p:cNvGrpSpPr>
                <a:grpSpLocks/>
              </p:cNvGrpSpPr>
              <p:nvPr/>
            </p:nvGrpSpPr>
            <p:grpSpPr bwMode="auto">
              <a:xfrm>
                <a:off x="3622675" y="4011613"/>
                <a:ext cx="258763" cy="246062"/>
                <a:chOff x="1400" y="2127"/>
                <a:chExt cx="163" cy="155"/>
              </a:xfrm>
            </p:grpSpPr>
            <p:sp>
              <p:nvSpPr>
                <p:cNvPr id="1017" name="Freeform 534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18" name="Freeform 535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0" name="Group 536"/>
              <p:cNvGrpSpPr>
                <a:grpSpLocks/>
              </p:cNvGrpSpPr>
              <p:nvPr/>
            </p:nvGrpSpPr>
            <p:grpSpPr bwMode="auto">
              <a:xfrm>
                <a:off x="4079875" y="3097227"/>
                <a:ext cx="428625" cy="411162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948" name="Freeform 537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49" name="Group 538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14" name="Freeform 539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5" name="Freeform 540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6" name="Freeform 541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50" name="Group 542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11" name="Freeform 543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2" name="Freeform 544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3" name="Freeform 545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51" name="Freeform 546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2" name="Freeform 547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3" name="Freeform 548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4" name="Freeform 549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5" name="Freeform 550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6" name="Freeform 551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7" name="Freeform 552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8" name="Freeform 553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9" name="Freeform 554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0" name="Freeform 555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1" name="Freeform 556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2" name="Freeform 557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3" name="Freeform 558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4" name="Freeform 559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5" name="Freeform 560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66" name="Group 561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08" name="Freeform 562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9" name="Freeform 563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0" name="Freeform 564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67" name="Group 565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05" name="Freeform 566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6" name="Freeform 567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7" name="Freeform 568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68" name="Freeform 569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9" name="Freeform 570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0" name="Freeform 571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1" name="Freeform 572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2" name="Freeform 573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3" name="Freeform 574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4" name="Freeform 575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5" name="Freeform 576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6" name="Freeform 577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7" name="Freeform 578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8" name="Freeform 579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9" name="Freeform 580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0" name="Freeform 581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1" name="Freeform 582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2" name="Freeform 583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83" name="Group 584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02" name="Freeform 585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3" name="Freeform 586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4" name="Freeform 587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84" name="Group 588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99" name="Freeform 589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0" name="Freeform 590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1" name="Freeform 591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85" name="Freeform 592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6" name="Freeform 593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7" name="Freeform 594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8" name="Freeform 595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9" name="Freeform 596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0" name="Freeform 597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1" name="Freeform 598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2" name="Freeform 599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3" name="Freeform 600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4" name="Freeform 601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5" name="Freeform 602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6" name="Freeform 603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7" name="Freeform 604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8" name="Freeform 605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51" name="Freeform 606"/>
              <p:cNvSpPr>
                <a:spLocks/>
              </p:cNvSpPr>
              <p:nvPr/>
            </p:nvSpPr>
            <p:spPr bwMode="auto">
              <a:xfrm>
                <a:off x="5375275" y="3325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2" name="Freeform 607"/>
              <p:cNvSpPr>
                <a:spLocks/>
              </p:cNvSpPr>
              <p:nvPr/>
            </p:nvSpPr>
            <p:spPr bwMode="auto">
              <a:xfrm>
                <a:off x="4613275" y="2944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3" name="Freeform 608"/>
              <p:cNvSpPr>
                <a:spLocks/>
              </p:cNvSpPr>
              <p:nvPr/>
            </p:nvSpPr>
            <p:spPr bwMode="auto">
              <a:xfrm>
                <a:off x="3927475" y="4087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4" name="Freeform 609"/>
              <p:cNvSpPr>
                <a:spLocks/>
              </p:cNvSpPr>
              <p:nvPr/>
            </p:nvSpPr>
            <p:spPr bwMode="auto">
              <a:xfrm>
                <a:off x="4003675" y="35544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5" name="Freeform 610"/>
              <p:cNvSpPr>
                <a:spLocks/>
              </p:cNvSpPr>
              <p:nvPr/>
            </p:nvSpPr>
            <p:spPr bwMode="auto">
              <a:xfrm>
                <a:off x="4079875" y="30210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756" name="Group 611"/>
              <p:cNvGrpSpPr>
                <a:grpSpLocks/>
              </p:cNvGrpSpPr>
              <p:nvPr/>
            </p:nvGrpSpPr>
            <p:grpSpPr bwMode="auto">
              <a:xfrm>
                <a:off x="4994275" y="2259013"/>
                <a:ext cx="258763" cy="246062"/>
                <a:chOff x="1400" y="2127"/>
                <a:chExt cx="163" cy="155"/>
              </a:xfrm>
            </p:grpSpPr>
            <p:sp>
              <p:nvSpPr>
                <p:cNvPr id="946" name="Freeform 61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7" name="Freeform 61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7" name="Group 614"/>
              <p:cNvGrpSpPr>
                <a:grpSpLocks/>
              </p:cNvGrpSpPr>
              <p:nvPr/>
            </p:nvGrpSpPr>
            <p:grpSpPr bwMode="auto">
              <a:xfrm>
                <a:off x="5070475" y="3402013"/>
                <a:ext cx="258763" cy="246062"/>
                <a:chOff x="1400" y="2127"/>
                <a:chExt cx="163" cy="155"/>
              </a:xfrm>
            </p:grpSpPr>
            <p:sp>
              <p:nvSpPr>
                <p:cNvPr id="944" name="Freeform 615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5" name="Freeform 616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8" name="Group 617"/>
              <p:cNvGrpSpPr>
                <a:grpSpLocks/>
              </p:cNvGrpSpPr>
              <p:nvPr/>
            </p:nvGrpSpPr>
            <p:grpSpPr bwMode="auto">
              <a:xfrm>
                <a:off x="4841875" y="3935413"/>
                <a:ext cx="258763" cy="246062"/>
                <a:chOff x="1400" y="2127"/>
                <a:chExt cx="163" cy="155"/>
              </a:xfrm>
            </p:grpSpPr>
            <p:sp>
              <p:nvSpPr>
                <p:cNvPr id="942" name="Freeform 618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3" name="Freeform 619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9" name="Group 620"/>
              <p:cNvGrpSpPr>
                <a:grpSpLocks/>
              </p:cNvGrpSpPr>
              <p:nvPr/>
            </p:nvGrpSpPr>
            <p:grpSpPr bwMode="auto">
              <a:xfrm>
                <a:off x="4308475" y="3097213"/>
                <a:ext cx="258763" cy="246062"/>
                <a:chOff x="1400" y="2127"/>
                <a:chExt cx="163" cy="155"/>
              </a:xfrm>
            </p:grpSpPr>
            <p:sp>
              <p:nvSpPr>
                <p:cNvPr id="940" name="Freeform 621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1" name="Freeform 622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0" name="Group 623"/>
              <p:cNvGrpSpPr>
                <a:grpSpLocks/>
              </p:cNvGrpSpPr>
              <p:nvPr/>
            </p:nvGrpSpPr>
            <p:grpSpPr bwMode="auto">
              <a:xfrm>
                <a:off x="4918075" y="3097213"/>
                <a:ext cx="258763" cy="246062"/>
                <a:chOff x="1400" y="2127"/>
                <a:chExt cx="163" cy="155"/>
              </a:xfrm>
            </p:grpSpPr>
            <p:sp>
              <p:nvSpPr>
                <p:cNvPr id="938" name="Freeform 624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39" name="Freeform 625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1" name="Group 626"/>
              <p:cNvGrpSpPr>
                <a:grpSpLocks/>
              </p:cNvGrpSpPr>
              <p:nvPr/>
            </p:nvGrpSpPr>
            <p:grpSpPr bwMode="auto">
              <a:xfrm>
                <a:off x="4613275" y="2182813"/>
                <a:ext cx="258763" cy="246062"/>
                <a:chOff x="1400" y="2127"/>
                <a:chExt cx="163" cy="155"/>
              </a:xfrm>
            </p:grpSpPr>
            <p:sp>
              <p:nvSpPr>
                <p:cNvPr id="936" name="Freeform 627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37" name="Freeform 628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62" name="Oval 629"/>
              <p:cNvSpPr>
                <a:spLocks noChangeArrowheads="1"/>
              </p:cNvSpPr>
              <p:nvPr/>
            </p:nvSpPr>
            <p:spPr bwMode="auto">
              <a:xfrm>
                <a:off x="4308475" y="28686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3" name="Oval 630"/>
              <p:cNvSpPr>
                <a:spLocks noChangeArrowheads="1"/>
              </p:cNvSpPr>
              <p:nvPr/>
            </p:nvSpPr>
            <p:spPr bwMode="auto">
              <a:xfrm>
                <a:off x="4537075" y="27924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4" name="Oval 631"/>
              <p:cNvSpPr>
                <a:spLocks noChangeArrowheads="1"/>
              </p:cNvSpPr>
              <p:nvPr/>
            </p:nvSpPr>
            <p:spPr bwMode="auto">
              <a:xfrm>
                <a:off x="4689475" y="38592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5" name="Oval 632"/>
              <p:cNvSpPr>
                <a:spLocks noChangeArrowheads="1"/>
              </p:cNvSpPr>
              <p:nvPr/>
            </p:nvSpPr>
            <p:spPr bwMode="auto">
              <a:xfrm>
                <a:off x="5680075" y="35544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766" name="Group 635"/>
              <p:cNvGrpSpPr>
                <a:grpSpLocks/>
              </p:cNvGrpSpPr>
              <p:nvPr/>
            </p:nvGrpSpPr>
            <p:grpSpPr bwMode="auto">
              <a:xfrm>
                <a:off x="3851275" y="39354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867" name="Freeform 636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68" name="Group 637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33" name="Freeform 638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4" name="Freeform 639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5" name="Freeform 640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69" name="Group 641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30" name="Freeform 642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1" name="Freeform 643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2" name="Freeform 644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70" name="Freeform 645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1" name="Freeform 646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2" name="Freeform 647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3" name="Freeform 648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4" name="Freeform 649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5" name="Freeform 650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6" name="Freeform 651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7" name="Freeform 652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8" name="Freeform 653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9" name="Freeform 654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0" name="Freeform 655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1" name="Freeform 656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2" name="Freeform 657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3" name="Freeform 658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4" name="Freeform 659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85" name="Group 660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27" name="Freeform 661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8" name="Freeform 662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9" name="Freeform 663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86" name="Group 664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24" name="Freeform 665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5" name="Freeform 666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6" name="Freeform 667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87" name="Freeform 668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8" name="Freeform 669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9" name="Freeform 670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0" name="Freeform 671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1" name="Freeform 672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2" name="Freeform 673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3" name="Freeform 674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4" name="Freeform 675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5" name="Freeform 676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6" name="Freeform 677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7" name="Freeform 678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8" name="Freeform 679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9" name="Freeform 680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0" name="Freeform 681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1" name="Freeform 682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02" name="Group 683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21" name="Freeform 68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2" name="Freeform 68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3" name="Freeform 68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03" name="Group 687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18" name="Freeform 68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19" name="Freeform 68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0" name="Freeform 69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04" name="Freeform 691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5" name="Freeform 692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6" name="Freeform 693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7" name="Freeform 694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8" name="Freeform 695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9" name="Freeform 696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0" name="Freeform 697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1" name="Freeform 698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2" name="Freeform 699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3" name="Freeform 700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4" name="Freeform 701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5" name="Freeform 702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6" name="Freeform 703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7" name="Freeform 704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7" name="Group 705"/>
              <p:cNvGrpSpPr>
                <a:grpSpLocks/>
              </p:cNvGrpSpPr>
              <p:nvPr/>
            </p:nvGrpSpPr>
            <p:grpSpPr bwMode="auto">
              <a:xfrm>
                <a:off x="4537075" y="40878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798" name="Freeform 706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799" name="Group 707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64" name="Freeform 708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5" name="Freeform 709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6" name="Freeform 710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00" name="Group 711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61" name="Freeform 712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2" name="Freeform 713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3" name="Freeform 714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01" name="Freeform 715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2" name="Freeform 716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3" name="Freeform 717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4" name="Freeform 718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5" name="Freeform 719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6" name="Freeform 720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7" name="Freeform 721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8" name="Freeform 722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9" name="Freeform 723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0" name="Freeform 724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1" name="Freeform 725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2" name="Freeform 726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3" name="Freeform 727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4" name="Freeform 728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5" name="Freeform 729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16" name="Group 730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58" name="Freeform 731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9" name="Freeform 732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0" name="Freeform 733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17" name="Group 734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55" name="Freeform 735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6" name="Freeform 736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7" name="Freeform 737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18" name="Freeform 738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9" name="Freeform 739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0" name="Freeform 740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1" name="Freeform 741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2" name="Freeform 742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3" name="Freeform 743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4" name="Freeform 744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5" name="Freeform 745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6" name="Freeform 746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7" name="Freeform 747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8" name="Freeform 748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9" name="Freeform 749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0" name="Freeform 750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1" name="Freeform 751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2" name="Freeform 752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33" name="Group 753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52" name="Freeform 75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3" name="Freeform 75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4" name="Freeform 75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34" name="Group 757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49" name="Freeform 75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0" name="Freeform 75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1" name="Freeform 76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35" name="Freeform 761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6" name="Freeform 762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7" name="Freeform 763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8" name="Freeform 764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9" name="Freeform 765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0" name="Freeform 766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1" name="Freeform 767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2" name="Freeform 768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3" name="Freeform 769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4" name="Freeform 770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5" name="Freeform 771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6" name="Freeform 772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7" name="Freeform 773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8" name="Freeform 774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68" name="Freeform 775"/>
              <p:cNvSpPr>
                <a:spLocks/>
              </p:cNvSpPr>
              <p:nvPr/>
            </p:nvSpPr>
            <p:spPr bwMode="auto">
              <a:xfrm>
                <a:off x="4765675" y="21066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69" name="Freeform 776"/>
              <p:cNvSpPr>
                <a:spLocks/>
              </p:cNvSpPr>
              <p:nvPr/>
            </p:nvSpPr>
            <p:spPr bwMode="auto">
              <a:xfrm rot="-2288628">
                <a:off x="3394075" y="23828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0" name="Freeform 777"/>
              <p:cNvSpPr>
                <a:spLocks/>
              </p:cNvSpPr>
              <p:nvPr/>
            </p:nvSpPr>
            <p:spPr bwMode="auto">
              <a:xfrm rot="-2288628">
                <a:off x="4156075" y="18494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1" name="Freeform 780"/>
              <p:cNvSpPr>
                <a:spLocks/>
              </p:cNvSpPr>
              <p:nvPr/>
            </p:nvSpPr>
            <p:spPr bwMode="auto">
              <a:xfrm>
                <a:off x="5527675" y="4364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2" name="Freeform 781"/>
              <p:cNvSpPr>
                <a:spLocks/>
              </p:cNvSpPr>
              <p:nvPr/>
            </p:nvSpPr>
            <p:spPr bwMode="auto">
              <a:xfrm>
                <a:off x="4918075" y="4592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3" name="Freeform 782"/>
              <p:cNvSpPr>
                <a:spLocks/>
              </p:cNvSpPr>
              <p:nvPr/>
            </p:nvSpPr>
            <p:spPr bwMode="auto">
              <a:xfrm>
                <a:off x="4308475" y="4745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4" name="Freeform 783"/>
              <p:cNvSpPr>
                <a:spLocks/>
              </p:cNvSpPr>
              <p:nvPr/>
            </p:nvSpPr>
            <p:spPr bwMode="auto">
              <a:xfrm>
                <a:off x="3927475" y="4516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5" name="Freeform 784"/>
              <p:cNvSpPr>
                <a:spLocks/>
              </p:cNvSpPr>
              <p:nvPr/>
            </p:nvSpPr>
            <p:spPr bwMode="auto">
              <a:xfrm>
                <a:off x="3698875" y="4364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6" name="Freeform 785"/>
              <p:cNvSpPr>
                <a:spLocks/>
              </p:cNvSpPr>
              <p:nvPr/>
            </p:nvSpPr>
            <p:spPr bwMode="auto">
              <a:xfrm>
                <a:off x="3546475" y="42878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7" name="Freeform 786"/>
              <p:cNvSpPr>
                <a:spLocks/>
              </p:cNvSpPr>
              <p:nvPr/>
            </p:nvSpPr>
            <p:spPr bwMode="auto">
              <a:xfrm>
                <a:off x="3394075" y="4135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8" name="Freeform 787"/>
              <p:cNvSpPr>
                <a:spLocks/>
              </p:cNvSpPr>
              <p:nvPr/>
            </p:nvSpPr>
            <p:spPr bwMode="auto">
              <a:xfrm>
                <a:off x="3317875" y="2840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9" name="Freeform 788"/>
              <p:cNvSpPr>
                <a:spLocks/>
              </p:cNvSpPr>
              <p:nvPr/>
            </p:nvSpPr>
            <p:spPr bwMode="auto">
              <a:xfrm>
                <a:off x="3546475" y="2687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0" name="Freeform 789"/>
              <p:cNvSpPr>
                <a:spLocks/>
              </p:cNvSpPr>
              <p:nvPr/>
            </p:nvSpPr>
            <p:spPr bwMode="auto">
              <a:xfrm>
                <a:off x="3622675" y="27638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1" name="Freeform 790"/>
              <p:cNvSpPr>
                <a:spLocks/>
              </p:cNvSpPr>
              <p:nvPr/>
            </p:nvSpPr>
            <p:spPr bwMode="auto">
              <a:xfrm>
                <a:off x="3470275" y="2840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2" name="Freeform 791"/>
              <p:cNvSpPr>
                <a:spLocks/>
              </p:cNvSpPr>
              <p:nvPr/>
            </p:nvSpPr>
            <p:spPr bwMode="auto">
              <a:xfrm>
                <a:off x="3357563" y="3457575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3" name="Freeform 792"/>
              <p:cNvSpPr>
                <a:spLocks/>
              </p:cNvSpPr>
              <p:nvPr/>
            </p:nvSpPr>
            <p:spPr bwMode="auto">
              <a:xfrm>
                <a:off x="3241675" y="3221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4" name="Freeform 793"/>
              <p:cNvSpPr>
                <a:spLocks/>
              </p:cNvSpPr>
              <p:nvPr/>
            </p:nvSpPr>
            <p:spPr bwMode="auto">
              <a:xfrm>
                <a:off x="3165475" y="3373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5" name="Freeform 794"/>
              <p:cNvSpPr>
                <a:spLocks/>
              </p:cNvSpPr>
              <p:nvPr/>
            </p:nvSpPr>
            <p:spPr bwMode="auto">
              <a:xfrm>
                <a:off x="46132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6" name="Freeform 795"/>
              <p:cNvSpPr>
                <a:spLocks/>
              </p:cNvSpPr>
              <p:nvPr/>
            </p:nvSpPr>
            <p:spPr bwMode="auto">
              <a:xfrm>
                <a:off x="43846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7" name="Freeform 796"/>
              <p:cNvSpPr>
                <a:spLocks/>
              </p:cNvSpPr>
              <p:nvPr/>
            </p:nvSpPr>
            <p:spPr bwMode="auto">
              <a:xfrm>
                <a:off x="41560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8" name="Freeform 797"/>
              <p:cNvSpPr>
                <a:spLocks/>
              </p:cNvSpPr>
              <p:nvPr/>
            </p:nvSpPr>
            <p:spPr bwMode="auto">
              <a:xfrm>
                <a:off x="3698875" y="2306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9" name="Freeform 798"/>
              <p:cNvSpPr>
                <a:spLocks/>
              </p:cNvSpPr>
              <p:nvPr/>
            </p:nvSpPr>
            <p:spPr bwMode="auto">
              <a:xfrm>
                <a:off x="36226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0" name="Freeform 799"/>
              <p:cNvSpPr>
                <a:spLocks/>
              </p:cNvSpPr>
              <p:nvPr/>
            </p:nvSpPr>
            <p:spPr bwMode="auto">
              <a:xfrm>
                <a:off x="36988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1" name="Freeform 800"/>
              <p:cNvSpPr>
                <a:spLocks/>
              </p:cNvSpPr>
              <p:nvPr/>
            </p:nvSpPr>
            <p:spPr bwMode="auto">
              <a:xfrm>
                <a:off x="4613275" y="32972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2" name="Freeform 801"/>
              <p:cNvSpPr>
                <a:spLocks/>
              </p:cNvSpPr>
              <p:nvPr/>
            </p:nvSpPr>
            <p:spPr bwMode="auto">
              <a:xfrm>
                <a:off x="5756275" y="3221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3" name="Freeform 802"/>
              <p:cNvSpPr>
                <a:spLocks/>
              </p:cNvSpPr>
              <p:nvPr/>
            </p:nvSpPr>
            <p:spPr bwMode="auto">
              <a:xfrm>
                <a:off x="5222875" y="2992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4" name="Freeform 803"/>
              <p:cNvSpPr>
                <a:spLocks/>
              </p:cNvSpPr>
              <p:nvPr/>
            </p:nvSpPr>
            <p:spPr bwMode="auto">
              <a:xfrm>
                <a:off x="56038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5" name="Freeform 804"/>
              <p:cNvSpPr>
                <a:spLocks/>
              </p:cNvSpPr>
              <p:nvPr/>
            </p:nvSpPr>
            <p:spPr bwMode="auto">
              <a:xfrm>
                <a:off x="5451475" y="2306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6" name="Freeform 805"/>
              <p:cNvSpPr>
                <a:spLocks/>
              </p:cNvSpPr>
              <p:nvPr/>
            </p:nvSpPr>
            <p:spPr bwMode="auto">
              <a:xfrm>
                <a:off x="49942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7" name="Freeform 806"/>
              <p:cNvSpPr>
                <a:spLocks/>
              </p:cNvSpPr>
              <p:nvPr/>
            </p:nvSpPr>
            <p:spPr bwMode="auto">
              <a:xfrm>
                <a:off x="48418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716" name="Seta para a direita 717"/>
            <p:cNvSpPr/>
            <p:nvPr/>
          </p:nvSpPr>
          <p:spPr>
            <a:xfrm>
              <a:off x="3203848" y="5301208"/>
              <a:ext cx="432048" cy="2516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7" name="Retângulo 716"/>
            <p:cNvSpPr/>
            <p:nvPr/>
          </p:nvSpPr>
          <p:spPr>
            <a:xfrm>
              <a:off x="3707904" y="4642398"/>
              <a:ext cx="1728192" cy="21733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8" name="Seta para a direita 720"/>
            <p:cNvSpPr/>
            <p:nvPr/>
          </p:nvSpPr>
          <p:spPr>
            <a:xfrm>
              <a:off x="5652120" y="5301208"/>
              <a:ext cx="432048" cy="2516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9" name="CaixaDeTexto 718"/>
            <p:cNvSpPr txBox="1"/>
            <p:nvPr/>
          </p:nvSpPr>
          <p:spPr>
            <a:xfrm>
              <a:off x="5868144" y="6290156"/>
              <a:ext cx="3275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Formação de </a:t>
              </a:r>
              <a:r>
                <a:rPr lang="pt-BR" sz="1400" dirty="0" err="1"/>
                <a:t>macroagregados</a:t>
              </a:r>
              <a:r>
                <a:rPr lang="pt-BR" sz="1400" dirty="0"/>
                <a:t> estáveis: Proteção </a:t>
              </a:r>
              <a:r>
                <a:rPr lang="pt-BR" sz="1400" dirty="0" err="1"/>
                <a:t>fisica</a:t>
              </a:r>
              <a:r>
                <a:rPr lang="pt-BR" sz="1400" dirty="0"/>
                <a:t>, </a:t>
              </a:r>
              <a:r>
                <a:rPr lang="pt-BR" sz="1400" dirty="0" err="1"/>
                <a:t>quimica</a:t>
              </a:r>
              <a:r>
                <a:rPr lang="pt-BR" sz="1400" dirty="0"/>
                <a:t> e </a:t>
              </a:r>
              <a:r>
                <a:rPr lang="pt-BR" sz="1400" dirty="0" err="1"/>
                <a:t>bioquimica</a:t>
              </a:r>
              <a:r>
                <a:rPr lang="pt-BR" sz="1400" dirty="0"/>
                <a:t> do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476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rdoba-Argentina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/>
          </p:nvPr>
        </p:nvGraphicFramePr>
        <p:xfrm>
          <a:off x="71438" y="1341247"/>
          <a:ext cx="9001127" cy="73152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9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Classe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Profundidade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Compartimento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600" b="1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Classe de agregado, mm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textural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de coleta, cm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da MOS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600" b="1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19-8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8-4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4-2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2-1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1-0,5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0,5 – 0,25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77" name="Rectangle 3"/>
          <p:cNvSpPr>
            <a:spLocks noChangeArrowheads="1"/>
          </p:cNvSpPr>
          <p:nvPr/>
        </p:nvSpPr>
        <p:spPr bwMode="auto">
          <a:xfrm>
            <a:off x="71439" y="71071"/>
            <a:ext cx="8989510" cy="830997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cs typeface="Arial" panose="020B0604020202020204" pitchFamily="34" charset="0"/>
              </a:rPr>
              <a:t>Porcentagem de carbono orgânico total (COT) e carbono orgânico particulado (COP) nas classes de agregados</a:t>
            </a:r>
          </a:p>
        </p:txBody>
      </p:sp>
      <p:sp>
        <p:nvSpPr>
          <p:cNvPr id="3179" name="Retângulo 20"/>
          <p:cNvSpPr>
            <a:spLocks noChangeArrowheads="1"/>
          </p:cNvSpPr>
          <p:nvPr/>
        </p:nvSpPr>
        <p:spPr bwMode="auto">
          <a:xfrm>
            <a:off x="21518" y="6456584"/>
            <a:ext cx="7163243" cy="369332"/>
          </a:xfrm>
          <a:prstGeom prst="rect">
            <a:avLst/>
          </a:prstGeom>
          <a:solidFill>
            <a:schemeClr val="tx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De Oliveira Ferreira, Sá et al., 2012. Ciência Rural, v.42:645-652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59822" y="3698293"/>
          <a:ext cx="9001127" cy="137160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val="2414204684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val="2964905144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val="154469554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val="4168694081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64802341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73751045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val="150056064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410433741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3971495192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val="163895176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Argilosa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0- 5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83,98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3,69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87206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64,36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7,49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7,06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6,20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7,18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5366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85,93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5634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67,85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8,83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6,98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6,02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4,21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6,11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010875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71438" y="2199730"/>
          <a:ext cx="9001127" cy="137160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val="1998225823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val="2124542756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val="1379434384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val="30222124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1203058167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90801656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val="2581423062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341717664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840719350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val="3661566187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Média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86,36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869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52,53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9,95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10,06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8,30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7,33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11,82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34191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85,59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2,34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2,43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3,62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3,23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86372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60,96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8,31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9,38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4,34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7,27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9,74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300190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572000" y="2215777"/>
            <a:ext cx="714375" cy="135555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563980" y="3699670"/>
            <a:ext cx="714375" cy="135555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951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4163415691"/>
              </p:ext>
            </p:extLst>
          </p:nvPr>
        </p:nvGraphicFramePr>
        <p:xfrm>
          <a:off x="683568" y="1196752"/>
          <a:ext cx="7488832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23528" y="64440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Hok, Sá et al., Agric. Ecos. </a:t>
            </a:r>
            <a:r>
              <a:rPr lang="pt-BR" dirty="0" err="1"/>
              <a:t>Envir</a:t>
            </a:r>
            <a:r>
              <a:rPr lang="pt-BR" dirty="0"/>
              <a:t>., 2015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-27384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31540" y="-99392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 </a:t>
            </a:r>
            <a:r>
              <a:rPr lang="en-US" sz="2400" b="1" dirty="0" err="1">
                <a:solidFill>
                  <a:schemeClr val="bg1"/>
                </a:solidFill>
              </a:rPr>
              <a:t>sequestrado</a:t>
            </a:r>
            <a:r>
              <a:rPr lang="en-US" sz="2400" b="1" dirty="0">
                <a:solidFill>
                  <a:schemeClr val="bg1"/>
                </a:solidFill>
              </a:rPr>
              <a:t>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de 0-100 cm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resposta</a:t>
            </a:r>
            <a:r>
              <a:rPr lang="en-US" sz="2400" b="1" dirty="0">
                <a:solidFill>
                  <a:schemeClr val="bg1"/>
                </a:solidFill>
              </a:rPr>
              <a:t> a </a:t>
            </a:r>
            <a:r>
              <a:rPr lang="en-US" sz="2400" b="1" dirty="0" err="1">
                <a:solidFill>
                  <a:schemeClr val="bg1"/>
                </a:solidFill>
              </a:rPr>
              <a:t>adição</a:t>
            </a:r>
            <a:r>
              <a:rPr lang="en-US" sz="2400" b="1" dirty="0">
                <a:solidFill>
                  <a:schemeClr val="bg1"/>
                </a:solidFill>
              </a:rPr>
              <a:t> de C pela </a:t>
            </a:r>
            <a:r>
              <a:rPr lang="en-US" sz="2400" b="1" dirty="0" err="1">
                <a:solidFill>
                  <a:schemeClr val="bg1"/>
                </a:solidFill>
              </a:rPr>
              <a:t>palhada</a:t>
            </a:r>
            <a:r>
              <a:rPr lang="en-US" sz="2400" b="1" dirty="0">
                <a:solidFill>
                  <a:schemeClr val="bg1"/>
                </a:solidFill>
              </a:rPr>
              <a:t> (2009 a 2013)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um </a:t>
            </a:r>
            <a:r>
              <a:rPr lang="en-US" sz="2400" b="1" dirty="0" err="1">
                <a:solidFill>
                  <a:schemeClr val="bg1"/>
                </a:solidFill>
              </a:rPr>
              <a:t>Latossolo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região</a:t>
            </a:r>
            <a:r>
              <a:rPr lang="en-US" sz="2400" b="1" dirty="0">
                <a:solidFill>
                  <a:schemeClr val="bg1"/>
                </a:solidFill>
              </a:rPr>
              <a:t> tropical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716016" y="3914333"/>
            <a:ext cx="3456384" cy="707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Taxa de conversão de C da palhada em C no solo = 19%</a:t>
            </a:r>
          </a:p>
        </p:txBody>
      </p:sp>
    </p:spTree>
    <p:extLst>
      <p:ext uri="{BB962C8B-B14F-4D97-AF65-F5344CB8AC3E}">
        <p14:creationId xmlns:p14="http://schemas.microsoft.com/office/powerpoint/2010/main" val="3885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303535"/>
              </p:ext>
            </p:extLst>
          </p:nvPr>
        </p:nvGraphicFramePr>
        <p:xfrm>
          <a:off x="323528" y="1124744"/>
          <a:ext cx="828092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95536" y="149731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 </a:t>
            </a:r>
            <a:r>
              <a:rPr lang="en-US" sz="2400" b="1" dirty="0" err="1"/>
              <a:t>sequestrado</a:t>
            </a:r>
            <a:r>
              <a:rPr lang="en-US" sz="2400" b="1" dirty="0"/>
              <a:t> no </a:t>
            </a:r>
            <a:r>
              <a:rPr lang="en-US" sz="2400" b="1" dirty="0" err="1"/>
              <a:t>perfil</a:t>
            </a:r>
            <a:r>
              <a:rPr lang="en-US" sz="2400" b="1" dirty="0"/>
              <a:t> de 0-40 cm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resposta</a:t>
            </a:r>
            <a:r>
              <a:rPr lang="en-US" sz="2400" b="1" dirty="0"/>
              <a:t> a </a:t>
            </a:r>
            <a:r>
              <a:rPr lang="en-US" sz="2400" b="1" dirty="0" err="1"/>
              <a:t>adição</a:t>
            </a:r>
            <a:r>
              <a:rPr lang="en-US" sz="2400" b="1" dirty="0"/>
              <a:t> de C pela </a:t>
            </a:r>
            <a:r>
              <a:rPr lang="en-US" sz="2400" b="1" dirty="0" err="1"/>
              <a:t>palhada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um </a:t>
            </a:r>
            <a:r>
              <a:rPr lang="en-US" sz="2400" b="1" dirty="0" err="1"/>
              <a:t>Latossolo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região</a:t>
            </a:r>
            <a:r>
              <a:rPr lang="en-US" sz="2400" b="1" dirty="0"/>
              <a:t> de Ponta </a:t>
            </a:r>
            <a:r>
              <a:rPr lang="en-US" sz="2400" b="1" dirty="0" err="1"/>
              <a:t>Grossa</a:t>
            </a:r>
            <a:endParaRPr lang="pt-BR" sz="2400" b="1" dirty="0"/>
          </a:p>
        </p:txBody>
      </p:sp>
      <p:sp>
        <p:nvSpPr>
          <p:cNvPr id="4" name="Retângulo 3"/>
          <p:cNvSpPr/>
          <p:nvPr/>
        </p:nvSpPr>
        <p:spPr>
          <a:xfrm>
            <a:off x="179512" y="644404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Sá et al., 2014 (</a:t>
            </a:r>
            <a:r>
              <a:rPr lang="pt-BR" dirty="0" err="1"/>
              <a:t>Soil</a:t>
            </a:r>
            <a:r>
              <a:rPr lang="pt-BR" dirty="0"/>
              <a:t> &amp; </a:t>
            </a:r>
            <a:r>
              <a:rPr lang="pt-BR" dirty="0" err="1"/>
              <a:t>Tillage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)</a:t>
            </a: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7246169" y="3259724"/>
            <a:ext cx="3024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ym typeface="Symbol"/>
              </a:rPr>
              <a:t>SOC (CNT – CT) = 25.8 Mg C ha</a:t>
            </a:r>
            <a:r>
              <a:rPr lang="pt-BR" sz="1600" b="1" baseline="30000" dirty="0">
                <a:sym typeface="Symbol"/>
              </a:rPr>
              <a:t>-1</a:t>
            </a:r>
            <a:endParaRPr lang="pt-BR" sz="1600" b="1" baseline="30000" dirty="0"/>
          </a:p>
        </p:txBody>
      </p:sp>
      <p:sp>
        <p:nvSpPr>
          <p:cNvPr id="6" name="Colchete direito 6"/>
          <p:cNvSpPr/>
          <p:nvPr/>
        </p:nvSpPr>
        <p:spPr>
          <a:xfrm>
            <a:off x="8475820" y="3068961"/>
            <a:ext cx="70207" cy="1368152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283968" y="2060848"/>
            <a:ext cx="2232248" cy="40011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1,61 Mg ha</a:t>
            </a:r>
            <a:r>
              <a:rPr lang="pt-BR" sz="2000" b="1" baseline="30000" dirty="0"/>
              <a:t>-1</a:t>
            </a:r>
            <a:r>
              <a:rPr lang="pt-BR" sz="2000" b="1" dirty="0"/>
              <a:t> ano</a:t>
            </a:r>
            <a:r>
              <a:rPr lang="pt-BR" sz="2000" b="1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1947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83978"/>
            <a:ext cx="7488832" cy="51973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Taxa de </a:t>
            </a:r>
            <a:r>
              <a:rPr lang="en-US" b="1" dirty="0" err="1"/>
              <a:t>Sequestro</a:t>
            </a:r>
            <a:r>
              <a:rPr lang="en-US" b="1" dirty="0"/>
              <a:t> de C (0-5 cm) para </a:t>
            </a:r>
            <a:r>
              <a:rPr lang="en-US" b="1" dirty="0" err="1"/>
              <a:t>três</a:t>
            </a:r>
            <a:r>
              <a:rPr lang="en-US" b="1" dirty="0"/>
              <a:t> </a:t>
            </a:r>
            <a:r>
              <a:rPr lang="en-US" b="1" dirty="0" err="1"/>
              <a:t>sistemas</a:t>
            </a:r>
            <a:r>
              <a:rPr lang="en-US" b="1" dirty="0"/>
              <a:t> de </a:t>
            </a:r>
            <a:r>
              <a:rPr lang="en-US" b="1" dirty="0" err="1"/>
              <a:t>plantio</a:t>
            </a:r>
            <a:r>
              <a:rPr lang="en-US" b="1" dirty="0"/>
              <a:t> </a:t>
            </a:r>
            <a:r>
              <a:rPr lang="en-US" b="1" dirty="0" err="1"/>
              <a:t>direto</a:t>
            </a:r>
            <a:r>
              <a:rPr lang="en-US" b="1" dirty="0"/>
              <a:t>  (</a:t>
            </a:r>
            <a:r>
              <a:rPr lang="en-US" b="1" dirty="0" err="1"/>
              <a:t>RcCS</a:t>
            </a:r>
            <a:r>
              <a:rPr lang="en-US" b="1" dirty="0"/>
              <a:t> = Rice cropping system; </a:t>
            </a:r>
            <a:r>
              <a:rPr lang="en-US" b="1" dirty="0" err="1"/>
              <a:t>SbCS</a:t>
            </a:r>
            <a:r>
              <a:rPr lang="en-US" b="1" dirty="0"/>
              <a:t> = Soybean cropping system; and </a:t>
            </a:r>
            <a:r>
              <a:rPr lang="en-US" b="1" dirty="0" err="1"/>
              <a:t>CsCS</a:t>
            </a:r>
            <a:r>
              <a:rPr lang="en-US" b="1" dirty="0"/>
              <a:t> = Cassava cropping system)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528" y="64440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Hok, Sá et al., Agric. Ecos. Environment, 2015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308304" y="12687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2.84 </a:t>
            </a:r>
            <a:r>
              <a:rPr lang="pt-BR" b="1" dirty="0" err="1"/>
              <a:t>ton</a:t>
            </a:r>
            <a:r>
              <a:rPr lang="pt-BR" b="1" dirty="0"/>
              <a:t> de C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162880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6.35 </a:t>
            </a:r>
            <a:r>
              <a:rPr lang="pt-BR" b="1" dirty="0" err="1"/>
              <a:t>ton</a:t>
            </a:r>
            <a:r>
              <a:rPr lang="pt-BR" b="1" dirty="0"/>
              <a:t> de 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380312" y="19888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6.1 </a:t>
            </a:r>
            <a:r>
              <a:rPr lang="pt-BR" b="1" dirty="0" err="1"/>
              <a:t>ton</a:t>
            </a:r>
            <a:r>
              <a:rPr lang="pt-BR" b="1" dirty="0"/>
              <a:t> de C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80312" y="24115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6.7 </a:t>
            </a:r>
            <a:r>
              <a:rPr lang="pt-BR" b="1" dirty="0" err="1"/>
              <a:t>ton</a:t>
            </a:r>
            <a:r>
              <a:rPr lang="pt-BR" b="1" dirty="0"/>
              <a:t> de C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5796136" y="1453426"/>
            <a:ext cx="14401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5796136" y="1844824"/>
            <a:ext cx="14401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>
            <a:off x="5868144" y="2204864"/>
            <a:ext cx="14401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5868144" y="2636912"/>
            <a:ext cx="14401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452320" y="8367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Adição de C</a:t>
            </a:r>
          </a:p>
        </p:txBody>
      </p:sp>
      <p:sp>
        <p:nvSpPr>
          <p:cNvPr id="9" name="Elipse 8"/>
          <p:cNvSpPr/>
          <p:nvPr/>
        </p:nvSpPr>
        <p:spPr>
          <a:xfrm>
            <a:off x="2915816" y="126876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2843808" y="2420888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7092280" y="1206044"/>
            <a:ext cx="1872208" cy="422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7092280" y="2348880"/>
            <a:ext cx="1872208" cy="422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85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4" grpId="0"/>
      <p:bldP spid="9" grpId="0" animBg="1"/>
      <p:bldP spid="15" grpId="0" animBg="1"/>
      <p:bldP spid="16" grpId="0" animBg="1"/>
      <p:bldP spid="1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Milho PD - Av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Line 6"/>
          <p:cNvSpPr>
            <a:spLocks noChangeShapeType="1"/>
          </p:cNvSpPr>
          <p:nvPr/>
        </p:nvSpPr>
        <p:spPr bwMode="auto">
          <a:xfrm>
            <a:off x="7391400" y="838200"/>
            <a:ext cx="0" cy="58674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7391400" y="61722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>
                <a:solidFill>
                  <a:schemeClr val="bg1"/>
                </a:solidFill>
                <a:latin typeface="Arial Black" pitchFamily="34" charset="0"/>
              </a:rPr>
              <a:t>100 cm</a:t>
            </a:r>
            <a:endParaRPr lang="en-US" sz="2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066800" y="20637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É absorvido por fluxo de  massa e por raízes jovens e não suberizadas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066800" y="32067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Está associado ao tecido meristemático (ponto de crescimento)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1066800" y="42735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Estimula a formação de novas raízes aumentando a capacidade de exploração do solo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1066800" y="53403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É móvel no solo e com baixa mobilidade na planta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66800" y="685800"/>
            <a:ext cx="1905000" cy="1143000"/>
            <a:chOff x="672" y="384"/>
            <a:chExt cx="1200" cy="720"/>
          </a:xfrm>
        </p:grpSpPr>
        <p:sp>
          <p:nvSpPr>
            <p:cNvPr id="3" name="Oval 13"/>
            <p:cNvSpPr>
              <a:spLocks noChangeArrowheads="1"/>
            </p:cNvSpPr>
            <p:nvPr/>
          </p:nvSpPr>
          <p:spPr bwMode="auto">
            <a:xfrm>
              <a:off x="672" y="384"/>
              <a:ext cx="1200" cy="72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720" y="432"/>
              <a:ext cx="115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5400">
                  <a:solidFill>
                    <a:srgbClr val="FFFF00"/>
                  </a:solidFill>
                  <a:latin typeface="Arial Rounded MT Bold"/>
                </a:rPr>
                <a:t>Ca</a:t>
              </a:r>
              <a:r>
                <a:rPr lang="pt-BR" sz="5400" baseline="30000">
                  <a:solidFill>
                    <a:srgbClr val="FFFF00"/>
                  </a:solidFill>
                  <a:latin typeface="Arial Rounded MT Bold"/>
                </a:rPr>
                <a:t>2+</a:t>
              </a:r>
              <a:endParaRPr lang="en-US" sz="5400" baseline="30000">
                <a:solidFill>
                  <a:srgbClr val="FFFF00"/>
                </a:solidFill>
                <a:latin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0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 animBg="1"/>
      <p:bldP spid="50186" grpId="0" animBg="1"/>
      <p:bldP spid="50187" grpId="0" animBg="1"/>
      <p:bldP spid="5018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istribuição 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0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179513" y="908720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</a:t>
            </a:r>
            <a:r>
              <a:rPr lang="en-US" sz="2000" b="1" dirty="0" err="1">
                <a:solidFill>
                  <a:schemeClr val="bg1"/>
                </a:solidFill>
              </a:rPr>
              <a:t>cálcio</a:t>
            </a:r>
            <a:r>
              <a:rPr lang="en-US" sz="2000" b="1" dirty="0">
                <a:solidFill>
                  <a:schemeClr val="bg1"/>
                </a:solidFill>
              </a:rPr>
              <a:t> (Ca</a:t>
            </a:r>
            <a:r>
              <a:rPr lang="en-US" sz="2000" b="1" baseline="30000" dirty="0">
                <a:solidFill>
                  <a:schemeClr val="bg1"/>
                </a:solidFill>
              </a:rPr>
              <a:t>2+</a:t>
            </a:r>
            <a:r>
              <a:rPr lang="en-US" sz="2000" b="1" dirty="0">
                <a:solidFill>
                  <a:schemeClr val="bg1"/>
                </a:solidFill>
              </a:rPr>
              <a:t>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740352" y="20608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28184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00192" y="34290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19872" y="41397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15816" y="485986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87824" y="55172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79388" y="6553201"/>
            <a:ext cx="5307012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Tivet</a:t>
            </a:r>
            <a:r>
              <a:rPr lang="pt-BR" sz="1400" dirty="0"/>
              <a:t>, Sá, </a:t>
            </a:r>
            <a:r>
              <a:rPr lang="pt-BR" sz="1400" dirty="0" err="1"/>
              <a:t>Lal</a:t>
            </a:r>
            <a:r>
              <a:rPr lang="pt-BR" sz="1400" dirty="0"/>
              <a:t>, et al., 2013. </a:t>
            </a:r>
            <a:r>
              <a:rPr lang="pt-BR" sz="1400" dirty="0" err="1"/>
              <a:t>Soil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Tillage</a:t>
            </a:r>
            <a:r>
              <a:rPr lang="pt-BR" sz="1400" dirty="0"/>
              <a:t> </a:t>
            </a:r>
            <a:r>
              <a:rPr lang="pt-BR" sz="1400" dirty="0" err="1"/>
              <a:t>Research</a:t>
            </a:r>
            <a:r>
              <a:rPr lang="pt-BR" sz="1400" dirty="0"/>
              <a:t>, v. 126, 203-218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/>
          </p:nvPr>
        </p:nvGraphicFramePr>
        <p:xfrm>
          <a:off x="4917750" y="3911539"/>
          <a:ext cx="3809009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41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512619" y="263221"/>
          <a:ext cx="8229602" cy="6080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527">
                  <a:extLst>
                    <a:ext uri="{9D8B030D-6E8A-4147-A177-3AD203B41FA5}">
                      <a16:colId xmlns:a16="http://schemas.microsoft.com/office/drawing/2014/main" val="2075454438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3767352406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2678355612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3938898038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1284448267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484256185"/>
                    </a:ext>
                  </a:extLst>
                </a:gridCol>
              </a:tblGrid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Correlação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Doses de Calcário (Mg ha</a:t>
                      </a:r>
                      <a:r>
                        <a:rPr lang="pt-BR" sz="2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350553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0+0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6+0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0+3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6+3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Média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337036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Ca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0,72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0,89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0,94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0,87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356283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440919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Mg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0,74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0,95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0,68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0,82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7263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279471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K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0,61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0,75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0,91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0,52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0,70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946627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364635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Fe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-0,04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0,37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-0,47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0,16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0,00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105712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656536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Al x C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-0,12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0,76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0,15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0,43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417467"/>
                  </a:ext>
                </a:extLst>
              </a:tr>
            </a:tbl>
          </a:graphicData>
        </a:graphic>
      </p:graphicFrame>
      <p:sp>
        <p:nvSpPr>
          <p:cNvPr id="3" name="Elipse 2"/>
          <p:cNvSpPr/>
          <p:nvPr/>
        </p:nvSpPr>
        <p:spPr>
          <a:xfrm>
            <a:off x="7384479" y="1205335"/>
            <a:ext cx="1440873" cy="7204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277097" y="1205335"/>
            <a:ext cx="1440873" cy="7204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/>
          <p:cNvSpPr/>
          <p:nvPr/>
        </p:nvSpPr>
        <p:spPr>
          <a:xfrm>
            <a:off x="277097" y="4558137"/>
            <a:ext cx="8686796" cy="720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/>
          <p:cNvSpPr/>
          <p:nvPr/>
        </p:nvSpPr>
        <p:spPr>
          <a:xfrm>
            <a:off x="263241" y="5708061"/>
            <a:ext cx="8686796" cy="720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0500" y="6475145"/>
            <a:ext cx="4934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Briedis, Sá, Caires et al., 2012. </a:t>
            </a:r>
            <a:r>
              <a:rPr lang="pt-BR" sz="1600" b="1" dirty="0" err="1"/>
              <a:t>Geoderma</a:t>
            </a:r>
            <a:r>
              <a:rPr lang="pt-BR" sz="1600" b="1" dirty="0"/>
              <a:t>, v.170:80-88</a:t>
            </a:r>
          </a:p>
        </p:txBody>
      </p:sp>
    </p:spTree>
    <p:extLst>
      <p:ext uri="{BB962C8B-B14F-4D97-AF65-F5344CB8AC3E}">
        <p14:creationId xmlns:p14="http://schemas.microsoft.com/office/powerpoint/2010/main" val="32044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Gráfico 6"/>
          <p:cNvGraphicFramePr/>
          <p:nvPr>
            <p:extLst/>
          </p:nvPr>
        </p:nvGraphicFramePr>
        <p:xfrm>
          <a:off x="23390" y="1628800"/>
          <a:ext cx="4716524" cy="433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323528" y="118373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Ca acting as </a:t>
            </a:r>
            <a:r>
              <a:rPr lang="en-US" sz="2400" b="1" dirty="0" err="1">
                <a:solidFill>
                  <a:schemeClr val="bg1"/>
                </a:solidFill>
              </a:rPr>
              <a:t>cation</a:t>
            </a:r>
            <a:r>
              <a:rPr lang="en-US" sz="2400" b="1" dirty="0">
                <a:solidFill>
                  <a:schemeClr val="bg1"/>
                </a:solidFill>
              </a:rPr>
              <a:t> bridge in an </a:t>
            </a:r>
            <a:r>
              <a:rPr lang="en-US" sz="2400" b="1" dirty="0" err="1">
                <a:solidFill>
                  <a:schemeClr val="bg1"/>
                </a:solidFill>
              </a:rPr>
              <a:t>Oxisol</a:t>
            </a:r>
            <a:r>
              <a:rPr lang="en-US" sz="2400" b="1" dirty="0">
                <a:solidFill>
                  <a:schemeClr val="bg1"/>
                </a:solidFill>
              </a:rPr>
              <a:t> with surface liming application in a long-term no-till lime experiment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078940" y="6398159"/>
            <a:ext cx="496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Briedis, Sá, Caires, et al., 2012. </a:t>
            </a:r>
            <a:r>
              <a:rPr lang="pt-BR" sz="1600" b="1" dirty="0" err="1"/>
              <a:t>Geoderma</a:t>
            </a:r>
            <a:r>
              <a:rPr lang="pt-BR" sz="1600" b="1" dirty="0"/>
              <a:t>, v.170:80-88</a:t>
            </a:r>
          </a:p>
        </p:txBody>
      </p:sp>
      <p:graphicFrame>
        <p:nvGraphicFramePr>
          <p:cNvPr id="9" name="Gráfico 8"/>
          <p:cNvGraphicFramePr/>
          <p:nvPr>
            <p:extLst/>
          </p:nvPr>
        </p:nvGraphicFramePr>
        <p:xfrm>
          <a:off x="4078940" y="1484784"/>
          <a:ext cx="468052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203848" y="3910999"/>
            <a:ext cx="3709569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Calcário em superfície em plantio direto com rotação aumenta o acúmulo de C em </a:t>
            </a:r>
            <a:r>
              <a:rPr lang="pt-BR" sz="2000" b="1" u="sng" dirty="0">
                <a:solidFill>
                  <a:schemeClr val="bg1"/>
                </a:solidFill>
              </a:rPr>
              <a:t>6 vezes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411760" y="112474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0+0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300192" y="1124743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6+3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475656" y="1844824"/>
            <a:ext cx="720080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508104" y="1700808"/>
            <a:ext cx="720080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2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P spid="10" grpId="0" animBg="1"/>
      <p:bldP spid="6" grpId="0" animBg="1"/>
      <p:bldP spid="1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10670</TotalTime>
  <Words>8271</Words>
  <Application>Microsoft Office PowerPoint</Application>
  <PresentationFormat>Apresentação na tela (4:3)</PresentationFormat>
  <Paragraphs>2240</Paragraphs>
  <Slides>135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135</vt:i4>
      </vt:variant>
    </vt:vector>
  </HeadingPairs>
  <TitlesOfParts>
    <vt:vector size="149" baseType="lpstr">
      <vt:lpstr>Arial</vt:lpstr>
      <vt:lpstr>Arial Black</vt:lpstr>
      <vt:lpstr>Arial Rounded MT Bold</vt:lpstr>
      <vt:lpstr>AvantGarde Md BT</vt:lpstr>
      <vt:lpstr>Calibri</vt:lpstr>
      <vt:lpstr>Comic Sans MS</vt:lpstr>
      <vt:lpstr>Symbol</vt:lpstr>
      <vt:lpstr>Symphony</vt:lpstr>
      <vt:lpstr>Tahoma</vt:lpstr>
      <vt:lpstr>Times New Roman</vt:lpstr>
      <vt:lpstr>Verdana</vt:lpstr>
      <vt:lpstr>Wingdings</vt:lpstr>
      <vt:lpstr>Tema do Office</vt:lpstr>
      <vt:lpstr>Gráfico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Aumento da CTC devido ao incremento de 1 g dm-3 de Carbono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João Carlos de Moraes Sá</cp:lastModifiedBy>
  <cp:revision>430</cp:revision>
  <dcterms:created xsi:type="dcterms:W3CDTF">2012-11-08T17:36:45Z</dcterms:created>
  <dcterms:modified xsi:type="dcterms:W3CDTF">2017-07-18T13:02:11Z</dcterms:modified>
</cp:coreProperties>
</file>