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56" r:id="rId4"/>
    <p:sldId id="272" r:id="rId5"/>
    <p:sldId id="260" r:id="rId6"/>
    <p:sldId id="268" r:id="rId7"/>
    <p:sldId id="261" r:id="rId8"/>
    <p:sldId id="262" r:id="rId9"/>
    <p:sldId id="275" r:id="rId10"/>
    <p:sldId id="282" r:id="rId11"/>
    <p:sldId id="289" r:id="rId12"/>
    <p:sldId id="290" r:id="rId13"/>
    <p:sldId id="295" r:id="rId14"/>
    <p:sldId id="292" r:id="rId15"/>
    <p:sldId id="286" r:id="rId16"/>
    <p:sldId id="288" r:id="rId17"/>
    <p:sldId id="281" r:id="rId18"/>
    <p:sldId id="276" r:id="rId19"/>
    <p:sldId id="284" r:id="rId20"/>
    <p:sldId id="291" r:id="rId21"/>
    <p:sldId id="274" r:id="rId22"/>
    <p:sldId id="277" r:id="rId23"/>
    <p:sldId id="297" r:id="rId24"/>
    <p:sldId id="280" r:id="rId25"/>
    <p:sldId id="283" r:id="rId26"/>
    <p:sldId id="285" r:id="rId27"/>
    <p:sldId id="294" r:id="rId28"/>
    <p:sldId id="278" r:id="rId29"/>
    <p:sldId id="296" r:id="rId30"/>
    <p:sldId id="270" r:id="rId31"/>
  </p:sldIdLst>
  <p:sldSz cx="9144000" cy="6858000" type="screen4x3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B3"/>
    <a:srgbClr val="FFFF99"/>
    <a:srgbClr val="99FF99"/>
    <a:srgbClr val="99FF66"/>
    <a:srgbClr val="66FF66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132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4DEA2-D2E4-46F5-B9F3-81CFC0613EFF}" type="datetimeFigureOut">
              <a:rPr lang="es-PY" smtClean="0"/>
              <a:pPr/>
              <a:t>16/07/2017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96040-B1E9-42EA-8A1A-A41CF56A692D}" type="slidenum">
              <a:rPr lang="es-PY" smtClean="0"/>
              <a:pPr/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548680"/>
            <a:ext cx="8280920" cy="79208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s-PY" sz="4000" i="1" dirty="0" smtClean="0"/>
              <a:t>Sustentabilidad con la Siembra Directa</a:t>
            </a:r>
            <a:endParaRPr lang="es-PY" sz="4000" i="1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076056" y="5992689"/>
            <a:ext cx="3744416" cy="6046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PY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Ing. Rolando Dickel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332656"/>
            <a:ext cx="9144000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Abonos verdes</a:t>
            </a:r>
            <a:endParaRPr kumimoji="0" lang="es-PY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923928" y="5877272"/>
            <a:ext cx="3960440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Avena + nabo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2996952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Milheto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39552" y="3717032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Aceven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923928" y="4437112"/>
            <a:ext cx="3960440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Maíz + B.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ruziziensis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3923928" y="5157192"/>
            <a:ext cx="3960440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Sorgo + B.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ruziziensis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39552" y="1556792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Avena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539552" y="2276872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Nabo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283968" y="3429000"/>
            <a:ext cx="3312368" cy="792087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noProof="0" dirty="0" smtClean="0">
                <a:latin typeface="+mj-lt"/>
                <a:ea typeface="+mj-ea"/>
                <a:cs typeface="+mj-cs"/>
              </a:rPr>
              <a:t>Consorcios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539552" y="4437112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Crotalaria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3074" name="Picture 2" descr="C:\Users\acer\Documents\Charlas Fepasidias\Chacra\20140910_16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098" name="Picture 2" descr="C:\Users\acer\Documents\Charlas Fepasidias\Chacra\20141010_090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9218" name="Picture 2" descr="C:\Users\acer\Documents\Charlas Fepasidias\Cel\20170712_145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6146" name="Picture 2" descr="C:\Users\acer\Documents\Charlas Fepasidias\Cel\20160713_13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Fotos\COOLPIX_P610\Chacra 270816\DSCN0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563474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Fotos\COOLPIX_P610\Chacra 270816\DSCN0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315415"/>
            <a:ext cx="9563474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2267744" y="4869160"/>
            <a:ext cx="3960440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Brachiarias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267744" y="2564904"/>
            <a:ext cx="3960440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Lupino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2267744" y="3645024"/>
            <a:ext cx="3960440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Centeno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1475656" y="1124744"/>
            <a:ext cx="3312368" cy="792087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dirty="0" smtClean="0">
                <a:latin typeface="+mj-lt"/>
                <a:ea typeface="+mj-ea"/>
                <a:cs typeface="+mj-cs"/>
              </a:rPr>
              <a:t>Más opciones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332656"/>
            <a:ext cx="9180512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4000" b="1" i="1" dirty="0" smtClean="0">
                <a:latin typeface="+mj-lt"/>
                <a:ea typeface="+mj-ea"/>
                <a:cs typeface="+mj-cs"/>
              </a:rPr>
              <a:t>Sucesiones de cultivos luego de la </a:t>
            </a:r>
            <a:r>
              <a:rPr lang="es-PY" sz="4000" b="1" i="1" u="sng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SOJA</a:t>
            </a:r>
            <a:endParaRPr kumimoji="0" lang="es-PY" sz="4000" b="1" i="1" u="sng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4932040" y="1988840"/>
            <a:ext cx="3312368" cy="792088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Trigo</a:t>
            </a:r>
            <a:endParaRPr kumimoji="0" lang="es-PY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755576" y="1988840"/>
            <a:ext cx="3312368" cy="792087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noProof="0" dirty="0" err="1" smtClean="0">
                <a:latin typeface="+mj-lt"/>
                <a:ea typeface="+mj-ea"/>
                <a:cs typeface="+mj-cs"/>
              </a:rPr>
              <a:t>Milheto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8" name="17 Conector recto de flecha"/>
          <p:cNvCxnSpPr>
            <a:stCxn id="17" idx="3"/>
            <a:endCxn id="16" idx="1"/>
          </p:cNvCxnSpPr>
          <p:nvPr/>
        </p:nvCxnSpPr>
        <p:spPr>
          <a:xfrm>
            <a:off x="4067944" y="2384884"/>
            <a:ext cx="864096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 Título"/>
          <p:cNvSpPr txBox="1">
            <a:spLocks/>
          </p:cNvSpPr>
          <p:nvPr/>
        </p:nvSpPr>
        <p:spPr>
          <a:xfrm>
            <a:off x="4932040" y="2852936"/>
            <a:ext cx="3312368" cy="792088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dirty="0" err="1" smtClean="0">
                <a:latin typeface="+mj-lt"/>
                <a:ea typeface="+mj-ea"/>
                <a:cs typeface="+mj-cs"/>
              </a:rPr>
              <a:t>Aceven</a:t>
            </a:r>
            <a:endParaRPr kumimoji="0" lang="es-PY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755576" y="2852936"/>
            <a:ext cx="3312368" cy="792087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noProof="0" dirty="0" err="1" smtClean="0">
                <a:latin typeface="+mj-lt"/>
                <a:ea typeface="+mj-ea"/>
                <a:cs typeface="+mj-cs"/>
              </a:rPr>
              <a:t>Milheto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1" name="20 Conector recto de flecha"/>
          <p:cNvCxnSpPr>
            <a:stCxn id="20" idx="3"/>
            <a:endCxn id="19" idx="1"/>
          </p:cNvCxnSpPr>
          <p:nvPr/>
        </p:nvCxnSpPr>
        <p:spPr>
          <a:xfrm>
            <a:off x="4067944" y="3248980"/>
            <a:ext cx="864096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1 Título"/>
          <p:cNvSpPr txBox="1">
            <a:spLocks/>
          </p:cNvSpPr>
          <p:nvPr/>
        </p:nvSpPr>
        <p:spPr>
          <a:xfrm>
            <a:off x="4932040" y="3717032"/>
            <a:ext cx="3312368" cy="792088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dirty="0" smtClean="0">
                <a:latin typeface="+mj-lt"/>
                <a:ea typeface="+mj-ea"/>
                <a:cs typeface="+mj-cs"/>
              </a:rPr>
              <a:t>Nabo</a:t>
            </a:r>
            <a:endParaRPr kumimoji="0" lang="es-PY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755576" y="3717032"/>
            <a:ext cx="3312368" cy="792087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noProof="0" dirty="0" err="1" smtClean="0">
                <a:latin typeface="+mj-lt"/>
                <a:ea typeface="+mj-ea"/>
                <a:cs typeface="+mj-cs"/>
              </a:rPr>
              <a:t>Milheto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4" name="23 Conector recto de flecha"/>
          <p:cNvCxnSpPr>
            <a:stCxn id="23" idx="3"/>
            <a:endCxn id="22" idx="1"/>
          </p:cNvCxnSpPr>
          <p:nvPr/>
        </p:nvCxnSpPr>
        <p:spPr>
          <a:xfrm>
            <a:off x="4067944" y="4113076"/>
            <a:ext cx="864096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 Título"/>
          <p:cNvSpPr txBox="1">
            <a:spLocks/>
          </p:cNvSpPr>
          <p:nvPr/>
        </p:nvSpPr>
        <p:spPr>
          <a:xfrm>
            <a:off x="4932040" y="4581128"/>
            <a:ext cx="3312368" cy="792088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Trigo</a:t>
            </a:r>
            <a:endParaRPr kumimoji="0" lang="es-PY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755576" y="4581128"/>
            <a:ext cx="3312368" cy="792087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dirty="0" smtClean="0">
                <a:latin typeface="+mj-lt"/>
                <a:ea typeface="+mj-ea"/>
                <a:cs typeface="+mj-cs"/>
              </a:rPr>
              <a:t>Nabo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7" name="26 Conector recto de flecha"/>
          <p:cNvCxnSpPr>
            <a:stCxn id="26" idx="3"/>
            <a:endCxn id="25" idx="1"/>
          </p:cNvCxnSpPr>
          <p:nvPr/>
        </p:nvCxnSpPr>
        <p:spPr>
          <a:xfrm>
            <a:off x="4067944" y="4977172"/>
            <a:ext cx="864096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1 Título"/>
          <p:cNvSpPr txBox="1">
            <a:spLocks/>
          </p:cNvSpPr>
          <p:nvPr/>
        </p:nvSpPr>
        <p:spPr>
          <a:xfrm>
            <a:off x="4932040" y="5445224"/>
            <a:ext cx="3312368" cy="792088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dirty="0" smtClean="0">
                <a:latin typeface="+mj-lt"/>
                <a:ea typeface="+mj-ea"/>
                <a:cs typeface="+mj-cs"/>
              </a:rPr>
              <a:t>Avena</a:t>
            </a:r>
            <a:endParaRPr kumimoji="0" lang="es-PY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755576" y="5445224"/>
            <a:ext cx="3312368" cy="792087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dirty="0" smtClean="0">
                <a:latin typeface="+mj-lt"/>
                <a:ea typeface="+mj-ea"/>
                <a:cs typeface="+mj-cs"/>
              </a:rPr>
              <a:t>Maíz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0" name="29 Conector recto de flecha"/>
          <p:cNvCxnSpPr>
            <a:stCxn id="29" idx="3"/>
            <a:endCxn id="28" idx="1"/>
          </p:cNvCxnSpPr>
          <p:nvPr/>
        </p:nvCxnSpPr>
        <p:spPr>
          <a:xfrm>
            <a:off x="4067944" y="5841268"/>
            <a:ext cx="864096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os\COOLPIX_P610\Chacra 240516\DSCN0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777"/>
            <a:ext cx="9180512" cy="6886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 descr="S6000424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1397168" y="1952690"/>
            <a:ext cx="1239675" cy="3321041"/>
            <a:chOff x="1187624" y="2348880"/>
            <a:chExt cx="864096" cy="2592288"/>
          </a:xfrm>
          <a:solidFill>
            <a:srgbClr val="66FF66"/>
          </a:solidFill>
        </p:grpSpPr>
        <p:sp>
          <p:nvSpPr>
            <p:cNvPr id="4" name="3 Rectángulo"/>
            <p:cNvSpPr/>
            <p:nvPr/>
          </p:nvSpPr>
          <p:spPr>
            <a:xfrm>
              <a:off x="1475656" y="2492896"/>
              <a:ext cx="288032" cy="230425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1187624" y="4797152"/>
              <a:ext cx="864096" cy="14401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1187624" y="2348880"/>
              <a:ext cx="864096" cy="14401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cxnSp>
          <p:nvCxnSpPr>
            <p:cNvPr id="8" name="7 Conector recto"/>
            <p:cNvCxnSpPr>
              <a:stCxn id="6" idx="2"/>
              <a:endCxn id="5" idx="0"/>
            </p:cNvCxnSpPr>
            <p:nvPr/>
          </p:nvCxnSpPr>
          <p:spPr>
            <a:xfrm>
              <a:off x="1619672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>
              <a:off x="1691680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1547664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13 Grupo"/>
          <p:cNvGrpSpPr/>
          <p:nvPr/>
        </p:nvGrpSpPr>
        <p:grpSpPr>
          <a:xfrm>
            <a:off x="3876517" y="1952690"/>
            <a:ext cx="1239675" cy="3321041"/>
            <a:chOff x="1187624" y="2348880"/>
            <a:chExt cx="864096" cy="2592288"/>
          </a:xfrm>
          <a:solidFill>
            <a:srgbClr val="66FF66"/>
          </a:solidFill>
        </p:grpSpPr>
        <p:sp>
          <p:nvSpPr>
            <p:cNvPr id="15" name="14 Rectángulo"/>
            <p:cNvSpPr/>
            <p:nvPr/>
          </p:nvSpPr>
          <p:spPr>
            <a:xfrm>
              <a:off x="1475656" y="2492896"/>
              <a:ext cx="288032" cy="230425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1187624" y="4797152"/>
              <a:ext cx="864096" cy="14401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1187624" y="2348880"/>
              <a:ext cx="864096" cy="14401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cxnSp>
          <p:nvCxnSpPr>
            <p:cNvPr id="18" name="17 Conector recto"/>
            <p:cNvCxnSpPr>
              <a:stCxn id="17" idx="2"/>
              <a:endCxn id="16" idx="0"/>
            </p:cNvCxnSpPr>
            <p:nvPr/>
          </p:nvCxnSpPr>
          <p:spPr>
            <a:xfrm>
              <a:off x="1619672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>
              <a:off x="1691680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>
              <a:off x="1547664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20 Grupo"/>
          <p:cNvGrpSpPr/>
          <p:nvPr/>
        </p:nvGrpSpPr>
        <p:grpSpPr>
          <a:xfrm>
            <a:off x="6355868" y="1952690"/>
            <a:ext cx="1239675" cy="3321041"/>
            <a:chOff x="1187624" y="2348880"/>
            <a:chExt cx="864096" cy="2592288"/>
          </a:xfrm>
          <a:solidFill>
            <a:srgbClr val="66FF66"/>
          </a:solidFill>
        </p:grpSpPr>
        <p:sp>
          <p:nvSpPr>
            <p:cNvPr id="22" name="21 Rectángulo"/>
            <p:cNvSpPr/>
            <p:nvPr/>
          </p:nvSpPr>
          <p:spPr>
            <a:xfrm>
              <a:off x="1475656" y="2492896"/>
              <a:ext cx="288032" cy="230425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1187624" y="4797152"/>
              <a:ext cx="864096" cy="14401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1187624" y="2348880"/>
              <a:ext cx="864096" cy="144016"/>
            </a:xfrm>
            <a:prstGeom prst="rect">
              <a:avLst/>
            </a:prstGeom>
            <a:grpFill/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 dirty="0"/>
            </a:p>
          </p:txBody>
        </p:sp>
        <p:cxnSp>
          <p:nvCxnSpPr>
            <p:cNvPr id="25" name="24 Conector recto"/>
            <p:cNvCxnSpPr>
              <a:stCxn id="24" idx="2"/>
              <a:endCxn id="23" idx="0"/>
            </p:cNvCxnSpPr>
            <p:nvPr/>
          </p:nvCxnSpPr>
          <p:spPr>
            <a:xfrm>
              <a:off x="1619672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>
              <a:off x="1691680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>
              <a:off x="1547664" y="2492896"/>
              <a:ext cx="0" cy="2304256"/>
            </a:xfrm>
            <a:prstGeom prst="line">
              <a:avLst/>
            </a:prstGeom>
            <a:grpFill/>
            <a:ln w="15875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7 Triángulo isósceles"/>
          <p:cNvSpPr/>
          <p:nvPr/>
        </p:nvSpPr>
        <p:spPr>
          <a:xfrm>
            <a:off x="1087249" y="476672"/>
            <a:ext cx="6818212" cy="1476018"/>
          </a:xfrm>
          <a:prstGeom prst="triangle">
            <a:avLst/>
          </a:prstGeom>
          <a:solidFill>
            <a:srgbClr val="66FF6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30" name="29 Rectángulo"/>
          <p:cNvSpPr/>
          <p:nvPr/>
        </p:nvSpPr>
        <p:spPr>
          <a:xfrm>
            <a:off x="611560" y="5273731"/>
            <a:ext cx="7848872" cy="1179605"/>
          </a:xfrm>
          <a:prstGeom prst="rect">
            <a:avLst/>
          </a:prstGeom>
          <a:solidFill>
            <a:srgbClr val="66FF6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es-PY" sz="3600" dirty="0" smtClean="0"/>
              <a:t>Sustentabilidad</a:t>
            </a:r>
            <a:endParaRPr lang="es-PY" sz="3600" dirty="0"/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395536" y="2564904"/>
            <a:ext cx="1604864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 smtClean="0">
                <a:latin typeface="+mj-lt"/>
                <a:ea typeface="+mj-ea"/>
                <a:cs typeface="+mj-cs"/>
              </a:rPr>
              <a:t>Ambiente</a:t>
            </a:r>
            <a:endParaRPr kumimoji="0" lang="es-PY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1 Título"/>
          <p:cNvSpPr txBox="1">
            <a:spLocks/>
          </p:cNvSpPr>
          <p:nvPr/>
        </p:nvSpPr>
        <p:spPr>
          <a:xfrm>
            <a:off x="2411760" y="2780928"/>
            <a:ext cx="2088232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Producción</a:t>
            </a:r>
          </a:p>
        </p:txBody>
      </p:sp>
      <p:sp>
        <p:nvSpPr>
          <p:cNvPr id="34" name="1 Título"/>
          <p:cNvSpPr txBox="1">
            <a:spLocks/>
          </p:cNvSpPr>
          <p:nvPr/>
        </p:nvSpPr>
        <p:spPr>
          <a:xfrm>
            <a:off x="4860032" y="2780928"/>
            <a:ext cx="2088232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Rentabilidad</a:t>
            </a:r>
          </a:p>
        </p:txBody>
      </p:sp>
      <p:sp>
        <p:nvSpPr>
          <p:cNvPr id="35" name="1 Título"/>
          <p:cNvSpPr txBox="1">
            <a:spLocks/>
          </p:cNvSpPr>
          <p:nvPr/>
        </p:nvSpPr>
        <p:spPr>
          <a:xfrm>
            <a:off x="395536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SIEMBRA DIRECTA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5122" name="Picture 2" descr="C:\Users\acer\Documents\Charlas Fepasidias\Cel\20160416_15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25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s-PY" dirty="0" smtClean="0"/>
              <a:t>Adaptación de nuevas tecnologías</a:t>
            </a:r>
            <a:endParaRPr lang="es-PY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932040" y="2996952"/>
            <a:ext cx="3312368" cy="792088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Tecnología RR</a:t>
            </a:r>
            <a:endParaRPr kumimoji="0" lang="es-PY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55576" y="2996952"/>
            <a:ext cx="3312368" cy="792087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000" dirty="0" smtClean="0">
                <a:latin typeface="+mj-lt"/>
                <a:ea typeface="+mj-ea"/>
                <a:cs typeface="+mj-cs"/>
              </a:rPr>
              <a:t>Soja convencional</a:t>
            </a:r>
            <a:endParaRPr kumimoji="0" lang="es-PY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6 Conector recto de flecha"/>
          <p:cNvCxnSpPr>
            <a:stCxn id="6" idx="3"/>
            <a:endCxn id="5" idx="1"/>
          </p:cNvCxnSpPr>
          <p:nvPr/>
        </p:nvCxnSpPr>
        <p:spPr>
          <a:xfrm>
            <a:off x="4067944" y="3392996"/>
            <a:ext cx="864096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116632"/>
            <a:ext cx="9144000" cy="792088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Algunas experiencias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2420888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Maíz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491880" y="2420888"/>
            <a:ext cx="4104456" cy="100811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Espacio hasta próxima siembra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39552" y="1484784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Girasol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491880" y="1484784"/>
            <a:ext cx="410445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Poca cobertura. Chinches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539552" y="3789040"/>
            <a:ext cx="7056784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Nabo tupido para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descompactación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539552" y="4725144"/>
            <a:ext cx="7056784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Trigo sobre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milheto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539552" y="5661248"/>
            <a:ext cx="7056784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Sistema Santa Fe: Maíz + B.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ruziziensis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-27384"/>
            <a:ext cx="3960440" cy="704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332656"/>
            <a:ext cx="9144000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4000" b="1" i="1" dirty="0" smtClean="0">
                <a:latin typeface="+mj-lt"/>
                <a:ea typeface="+mj-ea"/>
                <a:cs typeface="+mj-cs"/>
              </a:rPr>
              <a:t>Otras</a:t>
            </a:r>
            <a:r>
              <a:rPr lang="es-PY" sz="4000" b="1" i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es-PY" sz="4000" b="1" i="1" noProof="0" dirty="0" smtClean="0">
                <a:latin typeface="+mj-lt"/>
                <a:ea typeface="+mj-ea"/>
                <a:cs typeface="+mj-cs"/>
              </a:rPr>
              <a:t>experiencias</a:t>
            </a:r>
            <a:endParaRPr kumimoji="0" lang="es-PY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39552" y="155679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Aplicación de calcáreo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39552" y="371703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Curvas de nivel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299695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Siembra cruzada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39552" y="227687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Agricultura de </a:t>
            </a:r>
            <a:r>
              <a:rPr lang="es-PY" sz="2800" dirty="0" err="1" smtClean="0">
                <a:latin typeface="+mj-lt"/>
                <a:ea typeface="+mj-ea"/>
                <a:cs typeface="+mj-cs"/>
              </a:rPr>
              <a:t>presición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os\Chacra\Soja 2011-2012\DSC01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1027" name="Picture 3" descr="D:\Fotos\Chacra\Soja 2011-2012\DSC01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3320988"/>
            <a:ext cx="4716016" cy="3537012"/>
          </a:xfrm>
          <a:prstGeom prst="rect">
            <a:avLst/>
          </a:prstGeom>
          <a:noFill/>
        </p:spPr>
      </p:pic>
      <p:pic>
        <p:nvPicPr>
          <p:cNvPr id="1028" name="Picture 4" descr="D:\Fotos\Chacra\Soja 2011-2012\DSC01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41876" cy="3556407"/>
          </a:xfrm>
          <a:prstGeom prst="rect">
            <a:avLst/>
          </a:prstGeom>
          <a:noFill/>
        </p:spPr>
      </p:pic>
      <p:pic>
        <p:nvPicPr>
          <p:cNvPr id="1029" name="Picture 5" descr="D:\Fotos\Chacra\Soja 2011-2012\DSC01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320989"/>
            <a:ext cx="4716015" cy="3537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tos\COOLPIX_P610\Chacra 270816\DSCN0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5"/>
            <a:ext cx="9144000" cy="685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8194" name="Picture 2" descr="C:\Users\acer\Documents\Charlas Fepasidias\Cel\20170712_143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332656"/>
            <a:ext cx="9144000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4000" b="1" i="1" dirty="0" smtClean="0">
                <a:latin typeface="+mj-lt"/>
                <a:ea typeface="+mj-ea"/>
                <a:cs typeface="+mj-cs"/>
              </a:rPr>
              <a:t>Objetivos fijados</a:t>
            </a:r>
            <a:endParaRPr kumimoji="0" lang="es-PY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39552" y="227687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Aumento de Materia Orgánica del suelo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539552" y="371703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NO dejar el suelo sin cobertura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10242" name="Picture 2" descr="C:\Users\acer\Documents\Charlas Fepasidias\Cel\Chacra\20150108_153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868144" y="980728"/>
            <a:ext cx="2448272" cy="1080119"/>
          </a:xfrm>
          <a:solidFill>
            <a:srgbClr val="99FF66"/>
          </a:solidFill>
          <a:ln>
            <a:solidFill>
              <a:srgbClr val="003300"/>
            </a:solidFill>
          </a:ln>
        </p:spPr>
        <p:txBody>
          <a:bodyPr>
            <a:normAutofit fontScale="90000"/>
          </a:bodyPr>
          <a:lstStyle/>
          <a:p>
            <a:r>
              <a:rPr lang="es-PY" sz="4000" dirty="0" smtClean="0"/>
              <a:t>Inicio</a:t>
            </a:r>
            <a:br>
              <a:rPr lang="es-PY" sz="4000" dirty="0" smtClean="0"/>
            </a:br>
            <a:r>
              <a:rPr lang="es-PY" sz="4000" dirty="0" smtClean="0"/>
              <a:t>Año 1992</a:t>
            </a:r>
            <a:endParaRPr lang="es-PY" sz="40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755576" y="1124744"/>
            <a:ext cx="3384376" cy="792087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Siembra Directa</a:t>
            </a:r>
          </a:p>
        </p:txBody>
      </p:sp>
      <p:cxnSp>
        <p:nvCxnSpPr>
          <p:cNvPr id="8" name="7 Conector recto de flecha"/>
          <p:cNvCxnSpPr>
            <a:stCxn id="5" idx="3"/>
            <a:endCxn id="2" idx="1"/>
          </p:cNvCxnSpPr>
          <p:nvPr/>
        </p:nvCxnSpPr>
        <p:spPr>
          <a:xfrm>
            <a:off x="4139952" y="1520788"/>
            <a:ext cx="1728192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>
          <a:xfrm>
            <a:off x="1835696" y="2924944"/>
            <a:ext cx="2448272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Motivo?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5076056" y="4293096"/>
            <a:ext cx="3096344" cy="864095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200" dirty="0" smtClean="0">
                <a:latin typeface="+mj-lt"/>
                <a:ea typeface="+mj-ea"/>
                <a:cs typeface="+mj-cs"/>
              </a:rPr>
              <a:t>Erosión</a:t>
            </a:r>
            <a:endParaRPr kumimoji="0" lang="es-PY" sz="320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3059832" y="4725144"/>
            <a:ext cx="2016224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3059832" y="3933056"/>
            <a:ext cx="0" cy="792088"/>
          </a:xfrm>
          <a:prstGeom prst="line">
            <a:avLst/>
          </a:prstGeom>
          <a:ln w="603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484784"/>
            <a:ext cx="3960440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s-PY" sz="4000" i="1" dirty="0" smtClean="0"/>
              <a:t>Muchas Gracias.</a:t>
            </a:r>
            <a:endParaRPr lang="es-PY" sz="4000" i="1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076056" y="4653136"/>
            <a:ext cx="3744416" cy="6046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PY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Ing. Rolando Dickel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283968" y="6136705"/>
            <a:ext cx="4536504" cy="4606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PY" sz="2600" dirty="0" smtClean="0"/>
              <a:t>Email: rolandickel@hotmail.com</a:t>
            </a:r>
            <a:endParaRPr kumimoji="0" lang="es-PY" sz="2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516216" y="5445224"/>
            <a:ext cx="2304256" cy="504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PY" sz="26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0985 - 714708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755576" y="1772817"/>
            <a:ext cx="3384376" cy="792087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4000" dirty="0" smtClean="0">
                <a:latin typeface="+mj-lt"/>
                <a:ea typeface="+mj-ea"/>
                <a:cs typeface="+mj-cs"/>
              </a:rPr>
              <a:t>Buscando experiencias</a:t>
            </a:r>
            <a:endParaRPr kumimoji="0" lang="es-PY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00" y="3068960"/>
            <a:ext cx="2448272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Asociación de Productores</a:t>
            </a:r>
          </a:p>
        </p:txBody>
      </p:sp>
      <p:cxnSp>
        <p:nvCxnSpPr>
          <p:cNvPr id="15" name="14 Conector recto de flecha"/>
          <p:cNvCxnSpPr>
            <a:endCxn id="10" idx="1"/>
          </p:cNvCxnSpPr>
          <p:nvPr/>
        </p:nvCxnSpPr>
        <p:spPr>
          <a:xfrm>
            <a:off x="2483768" y="3573016"/>
            <a:ext cx="2088232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>
            <a:stCxn id="5" idx="2"/>
          </p:cNvCxnSpPr>
          <p:nvPr/>
        </p:nvCxnSpPr>
        <p:spPr>
          <a:xfrm>
            <a:off x="2447764" y="2564904"/>
            <a:ext cx="36004" cy="1008112"/>
          </a:xfrm>
          <a:prstGeom prst="line">
            <a:avLst/>
          </a:prstGeom>
          <a:ln w="603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1 Título"/>
          <p:cNvSpPr txBox="1">
            <a:spLocks/>
          </p:cNvSpPr>
          <p:nvPr/>
        </p:nvSpPr>
        <p:spPr>
          <a:xfrm>
            <a:off x="4572000" y="4869161"/>
            <a:ext cx="2448272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4000" b="1" i="1" dirty="0" smtClean="0">
                <a:latin typeface="+mj-lt"/>
                <a:ea typeface="+mj-ea"/>
                <a:cs typeface="+mj-cs"/>
              </a:rPr>
              <a:t>APASCU</a:t>
            </a:r>
            <a:endParaRPr kumimoji="0" lang="es-PY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2" name="31 Conector recto de flecha"/>
          <p:cNvCxnSpPr>
            <a:stCxn id="10" idx="2"/>
            <a:endCxn id="27" idx="0"/>
          </p:cNvCxnSpPr>
          <p:nvPr/>
        </p:nvCxnSpPr>
        <p:spPr>
          <a:xfrm>
            <a:off x="5796136" y="4077071"/>
            <a:ext cx="0" cy="79209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332656"/>
            <a:ext cx="9144000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Ventajas</a:t>
            </a:r>
            <a:r>
              <a:rPr kumimoji="0" lang="es-PY" sz="4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la Siembra Directa</a:t>
            </a:r>
            <a:endParaRPr kumimoji="0" lang="es-PY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39552" y="587727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Menor necesidad de mano de obra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299695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Evita la erosión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539552" y="371703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Favorece el desarrollo de los microorganismos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539552" y="443711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Menor estrés en las plantas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539552" y="515719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Menor compactación del suelo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539552" y="155679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Preserva las características del suelo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539552" y="2276872"/>
            <a:ext cx="8064896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Mantiene la humedad del suelo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83568" y="692696"/>
            <a:ext cx="6408712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Sistema</a:t>
            </a:r>
            <a:r>
              <a:rPr kumimoji="0" lang="es-PY" sz="4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Siembra Directa</a:t>
            </a:r>
            <a:endParaRPr kumimoji="0" lang="es-PY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987824" y="2132856"/>
            <a:ext cx="4824536" cy="864095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NO</a:t>
            </a:r>
            <a:r>
              <a:rPr lang="es-PY" sz="3200" dirty="0" smtClean="0">
                <a:latin typeface="+mj-lt"/>
                <a:ea typeface="+mj-ea"/>
                <a:cs typeface="+mj-cs"/>
              </a:rPr>
              <a:t> al movimiento de suelo</a:t>
            </a:r>
            <a:endParaRPr kumimoji="0" lang="es-PY" sz="320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971600" y="2564904"/>
            <a:ext cx="2016224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Título"/>
          <p:cNvSpPr txBox="1">
            <a:spLocks/>
          </p:cNvSpPr>
          <p:nvPr/>
        </p:nvSpPr>
        <p:spPr>
          <a:xfrm>
            <a:off x="2987824" y="3356993"/>
            <a:ext cx="4824536" cy="864095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200" dirty="0" smtClean="0">
                <a:latin typeface="+mj-lt"/>
                <a:ea typeface="+mj-ea"/>
                <a:cs typeface="+mj-cs"/>
              </a:rPr>
              <a:t>Rotación de cultivos</a:t>
            </a:r>
            <a:endParaRPr kumimoji="0" lang="es-PY" sz="32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971600" y="3789041"/>
            <a:ext cx="2016224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Título"/>
          <p:cNvSpPr txBox="1">
            <a:spLocks/>
          </p:cNvSpPr>
          <p:nvPr/>
        </p:nvSpPr>
        <p:spPr>
          <a:xfrm>
            <a:off x="2987824" y="4581129"/>
            <a:ext cx="4824536" cy="864095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200" dirty="0" smtClean="0">
                <a:latin typeface="+mj-lt"/>
                <a:ea typeface="+mj-ea"/>
                <a:cs typeface="+mj-cs"/>
              </a:rPr>
              <a:t>Incorporación de rastrojos</a:t>
            </a:r>
            <a:endParaRPr kumimoji="0" lang="es-PY" sz="32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971600" y="5013177"/>
            <a:ext cx="2016224" cy="0"/>
          </a:xfrm>
          <a:prstGeom prst="straightConnector1">
            <a:avLst/>
          </a:prstGeom>
          <a:ln w="60325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s-PY" dirty="0" smtClean="0"/>
              <a:t>Cultivos Principales en los inicios</a:t>
            </a:r>
            <a:endParaRPr lang="es-PY" dirty="0"/>
          </a:p>
        </p:txBody>
      </p:sp>
      <p:pic>
        <p:nvPicPr>
          <p:cNvPr id="10" name="9 Imagen" descr="S60023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04248" y="4121696"/>
            <a:ext cx="3539752" cy="2736304"/>
          </a:xfrm>
          <a:prstGeom prst="rect">
            <a:avLst/>
          </a:prstGeom>
        </p:spPr>
      </p:pic>
      <p:pic>
        <p:nvPicPr>
          <p:cNvPr id="11" name="10 Imagen" descr="S600232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4138675"/>
            <a:ext cx="3491880" cy="2719325"/>
          </a:xfrm>
          <a:prstGeom prst="rect">
            <a:avLst/>
          </a:prstGeom>
        </p:spPr>
      </p:pic>
      <p:pic>
        <p:nvPicPr>
          <p:cNvPr id="12" name="11 Imagen" descr="PA11076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80112" y="1340769"/>
            <a:ext cx="3563888" cy="2736303"/>
          </a:xfrm>
          <a:prstGeom prst="rect">
            <a:avLst/>
          </a:prstGeom>
        </p:spPr>
      </p:pic>
      <p:pic>
        <p:nvPicPr>
          <p:cNvPr id="5" name="4 Imagen" descr="S60004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0" y="1340768"/>
            <a:ext cx="3528877" cy="2736304"/>
          </a:xfrm>
          <a:prstGeom prst="rect">
            <a:avLst/>
          </a:prstGeom>
        </p:spPr>
      </p:pic>
      <p:pic>
        <p:nvPicPr>
          <p:cNvPr id="7" name="6 Imagen" descr="S600089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699792" y="2708920"/>
            <a:ext cx="3528392" cy="273630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-36512" y="1340768"/>
            <a:ext cx="100811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Soja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8172400" y="1340768"/>
            <a:ext cx="100811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80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Trigo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-36512" y="4077072"/>
            <a:ext cx="1008112" cy="504056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Maíz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7956376" y="4077072"/>
            <a:ext cx="1224136" cy="504056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Girasol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3851920" y="2636912"/>
            <a:ext cx="1224136" cy="504056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Avena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5" name="4 Elipse"/>
          <p:cNvSpPr/>
          <p:nvPr/>
        </p:nvSpPr>
        <p:spPr>
          <a:xfrm>
            <a:off x="1331640" y="188640"/>
            <a:ext cx="6480000" cy="6480000"/>
          </a:xfrm>
          <a:prstGeom prst="ellipse">
            <a:avLst/>
          </a:prstGeom>
          <a:solidFill>
            <a:srgbClr val="FFFFB3"/>
          </a:solidFill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0" name="29 Elipse"/>
          <p:cNvSpPr/>
          <p:nvPr/>
        </p:nvSpPr>
        <p:spPr>
          <a:xfrm>
            <a:off x="2771800" y="1700808"/>
            <a:ext cx="3600000" cy="3600000"/>
          </a:xfrm>
          <a:prstGeom prst="ellipse">
            <a:avLst/>
          </a:prstGeom>
          <a:solidFill>
            <a:srgbClr val="99FF99"/>
          </a:solidFill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cxnSp>
        <p:nvCxnSpPr>
          <p:cNvPr id="10" name="9 Conector recto"/>
          <p:cNvCxnSpPr>
            <a:stCxn id="30" idx="0"/>
          </p:cNvCxnSpPr>
          <p:nvPr/>
        </p:nvCxnSpPr>
        <p:spPr>
          <a:xfrm>
            <a:off x="4571800" y="1700808"/>
            <a:ext cx="200" cy="1800200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 flipH="1">
            <a:off x="2987824" y="3501009"/>
            <a:ext cx="1572452" cy="864095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 flipH="1" flipV="1">
            <a:off x="4572000" y="3501320"/>
            <a:ext cx="1512168" cy="935792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flipV="1">
            <a:off x="2051720" y="4581128"/>
            <a:ext cx="1080120" cy="876086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>
            <a:off x="3173835" y="549327"/>
            <a:ext cx="606077" cy="1367505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1403648" y="2708920"/>
            <a:ext cx="1440160" cy="360040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 flipH="1">
            <a:off x="5292080" y="476672"/>
            <a:ext cx="648072" cy="1368152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"/>
          <p:cNvCxnSpPr/>
          <p:nvPr/>
        </p:nvCxnSpPr>
        <p:spPr>
          <a:xfrm flipH="1">
            <a:off x="6300192" y="2708920"/>
            <a:ext cx="1440160" cy="360040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flipH="1" flipV="1">
            <a:off x="5940152" y="4653136"/>
            <a:ext cx="1080120" cy="864096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>
            <a:stCxn id="30" idx="4"/>
          </p:cNvCxnSpPr>
          <p:nvPr/>
        </p:nvCxnSpPr>
        <p:spPr>
          <a:xfrm flipH="1">
            <a:off x="4535656" y="5300808"/>
            <a:ext cx="36144" cy="1368551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81 CuadroTexto"/>
          <p:cNvSpPr txBox="1"/>
          <p:nvPr/>
        </p:nvSpPr>
        <p:spPr>
          <a:xfrm>
            <a:off x="3180654" y="2700209"/>
            <a:ext cx="1175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Año 1</a:t>
            </a:r>
            <a:endParaRPr lang="es-PY" sz="3200" b="1" dirty="0"/>
          </a:p>
        </p:txBody>
      </p:sp>
      <p:sp>
        <p:nvSpPr>
          <p:cNvPr id="83" name="82 CuadroTexto"/>
          <p:cNvSpPr txBox="1"/>
          <p:nvPr/>
        </p:nvSpPr>
        <p:spPr>
          <a:xfrm>
            <a:off x="2771800" y="5373216"/>
            <a:ext cx="1371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Girasol</a:t>
            </a:r>
            <a:endParaRPr lang="es-PY" sz="3200" b="1" dirty="0"/>
          </a:p>
        </p:txBody>
      </p:sp>
      <p:sp>
        <p:nvSpPr>
          <p:cNvPr id="84" name="83 CuadroTexto"/>
          <p:cNvSpPr txBox="1"/>
          <p:nvPr/>
        </p:nvSpPr>
        <p:spPr>
          <a:xfrm>
            <a:off x="1619672" y="3645024"/>
            <a:ext cx="90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Soja</a:t>
            </a:r>
            <a:endParaRPr lang="es-PY" sz="3200" b="1" dirty="0"/>
          </a:p>
        </p:txBody>
      </p:sp>
      <p:sp>
        <p:nvSpPr>
          <p:cNvPr id="85" name="84 CuadroTexto"/>
          <p:cNvSpPr txBox="1"/>
          <p:nvPr/>
        </p:nvSpPr>
        <p:spPr>
          <a:xfrm>
            <a:off x="2051720" y="1700808"/>
            <a:ext cx="1025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Trigo</a:t>
            </a:r>
            <a:endParaRPr lang="es-PY" sz="3200" b="1" dirty="0"/>
          </a:p>
        </p:txBody>
      </p:sp>
      <p:sp>
        <p:nvSpPr>
          <p:cNvPr id="86" name="85 CuadroTexto"/>
          <p:cNvSpPr txBox="1"/>
          <p:nvPr/>
        </p:nvSpPr>
        <p:spPr>
          <a:xfrm>
            <a:off x="4067944" y="692696"/>
            <a:ext cx="90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Soja</a:t>
            </a:r>
            <a:endParaRPr lang="es-PY" sz="3200" b="1" dirty="0"/>
          </a:p>
        </p:txBody>
      </p:sp>
      <p:sp>
        <p:nvSpPr>
          <p:cNvPr id="87" name="86 CuadroTexto"/>
          <p:cNvSpPr txBox="1"/>
          <p:nvPr/>
        </p:nvSpPr>
        <p:spPr>
          <a:xfrm>
            <a:off x="5868144" y="1556792"/>
            <a:ext cx="1241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Avena</a:t>
            </a:r>
            <a:endParaRPr lang="es-PY" sz="3200" b="1" dirty="0"/>
          </a:p>
        </p:txBody>
      </p:sp>
      <p:sp>
        <p:nvSpPr>
          <p:cNvPr id="88" name="87 CuadroTexto"/>
          <p:cNvSpPr txBox="1"/>
          <p:nvPr/>
        </p:nvSpPr>
        <p:spPr>
          <a:xfrm>
            <a:off x="6444208" y="3789040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PY" sz="3200" b="1" dirty="0" smtClean="0"/>
              <a:t>Maíz</a:t>
            </a:r>
            <a:endParaRPr lang="es-PY" sz="3200" b="1" dirty="0"/>
          </a:p>
        </p:txBody>
      </p:sp>
      <p:sp>
        <p:nvSpPr>
          <p:cNvPr id="89" name="88 CuadroTexto"/>
          <p:cNvSpPr txBox="1"/>
          <p:nvPr/>
        </p:nvSpPr>
        <p:spPr>
          <a:xfrm>
            <a:off x="5076056" y="5364505"/>
            <a:ext cx="101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Maíz</a:t>
            </a:r>
            <a:endParaRPr lang="es-PY" sz="3200" b="1" dirty="0"/>
          </a:p>
        </p:txBody>
      </p:sp>
      <p:sp>
        <p:nvSpPr>
          <p:cNvPr id="90" name="89 CuadroTexto"/>
          <p:cNvSpPr txBox="1"/>
          <p:nvPr/>
        </p:nvSpPr>
        <p:spPr>
          <a:xfrm>
            <a:off x="4836838" y="2708920"/>
            <a:ext cx="1175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Año 2</a:t>
            </a:r>
            <a:endParaRPr lang="es-PY" sz="3200" b="1" dirty="0"/>
          </a:p>
        </p:txBody>
      </p:sp>
      <p:sp>
        <p:nvSpPr>
          <p:cNvPr id="91" name="90 CuadroTexto"/>
          <p:cNvSpPr txBox="1"/>
          <p:nvPr/>
        </p:nvSpPr>
        <p:spPr>
          <a:xfrm>
            <a:off x="3995936" y="4068361"/>
            <a:ext cx="1175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3200" b="1" dirty="0" smtClean="0"/>
              <a:t>Año 3</a:t>
            </a:r>
            <a:endParaRPr lang="es-PY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6000424.JPG"/>
          <p:cNvPicPr>
            <a:picLocks noChangeAspect="1"/>
          </p:cNvPicPr>
          <p:nvPr/>
        </p:nvPicPr>
        <p:blipFill>
          <a:blip r:embed="rId2" cstate="print">
            <a:lum bright="25000" contrast="-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brightRoom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0" y="332656"/>
            <a:ext cx="9144000" cy="1008111"/>
          </a:xfrm>
          <a:prstGeom prst="rect">
            <a:avLst/>
          </a:prstGeom>
          <a:solidFill>
            <a:srgbClr val="99FF66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Cultivos para</a:t>
            </a:r>
            <a:r>
              <a:rPr kumimoji="0" lang="es-PY" sz="40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invierno</a:t>
            </a:r>
            <a:endParaRPr kumimoji="0" lang="es-PY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187624" y="3861048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Sorgo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187624" y="4797152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Canola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187624" y="1988840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Trigo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187624" y="2924944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800" dirty="0" smtClean="0">
                <a:latin typeface="+mj-lt"/>
                <a:ea typeface="+mj-ea"/>
                <a:cs typeface="+mj-cs"/>
              </a:rPr>
              <a:t>- Maíz</a:t>
            </a:r>
            <a:endParaRPr kumimoji="0" lang="es-PY" sz="280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5098</TotalTime>
  <Words>264</Words>
  <Application>Microsoft Office PowerPoint</Application>
  <PresentationFormat>Presentación en pantalla (4:3)</PresentationFormat>
  <Paragraphs>96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Diapositiva 1</vt:lpstr>
      <vt:lpstr>Sustentabilidad</vt:lpstr>
      <vt:lpstr>Inicio Año 1992</vt:lpstr>
      <vt:lpstr>Diapositiva 4</vt:lpstr>
      <vt:lpstr>Diapositiva 5</vt:lpstr>
      <vt:lpstr>Diapositiva 6</vt:lpstr>
      <vt:lpstr>Cultivos Principales en los inicios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Adaptación de nuevas tecnologías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Inicios de SD año 1992</dc:title>
  <dc:creator>acer</dc:creator>
  <cp:lastModifiedBy>acer</cp:lastModifiedBy>
  <cp:revision>91</cp:revision>
  <dcterms:created xsi:type="dcterms:W3CDTF">2015-06-05T12:48:40Z</dcterms:created>
  <dcterms:modified xsi:type="dcterms:W3CDTF">2017-07-18T12:09:00Z</dcterms:modified>
</cp:coreProperties>
</file>